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46"/>
  </p:handoutMasterIdLst>
  <p:sldIdLst>
    <p:sldId id="266" r:id="rId2"/>
    <p:sldId id="277" r:id="rId3"/>
    <p:sldId id="278" r:id="rId4"/>
    <p:sldId id="282" r:id="rId5"/>
    <p:sldId id="283" r:id="rId6"/>
    <p:sldId id="284" r:id="rId7"/>
    <p:sldId id="279" r:id="rId8"/>
    <p:sldId id="281" r:id="rId9"/>
    <p:sldId id="280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19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18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2BC"/>
    <a:srgbClr val="43C61A"/>
    <a:srgbClr val="3939A7"/>
    <a:srgbClr val="C6064B"/>
    <a:srgbClr val="B82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78" d="100"/>
          <a:sy n="78" d="100"/>
        </p:scale>
        <p:origin x="101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CB81F1-E883-4287-BF7E-E02D39422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79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AE95-1F2A-48CE-8875-348C59F033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4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27C5-29DB-4610-971A-8ADA6D935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5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A532-62E5-4F77-8E09-BE64F9AF1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1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7068-C4BD-47FF-8AFB-348D8C3118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30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0302-0101-49A0-A5BD-776F9371F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3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2CA6-E60F-43A1-B047-7C858D1CF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3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1FC4-513D-4F6D-A77A-F6CF4BFE6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7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5DCF-6BCB-4E10-9957-AB16F32C4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3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48DB-95BB-481E-83A5-4B56735D7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2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91B9-06DC-4A9F-A40C-83967A331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2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CF42-179E-4A63-A067-7F10177FF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16A34-1D29-40E1-BC19-363C99031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6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Basic algorithm design techniques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Greedy algorithms</a:t>
            </a:r>
          </a:p>
          <a:p>
            <a:r>
              <a:rPr lang="en-US" sz="2400"/>
              <a:t>Divide-and-Conquer</a:t>
            </a:r>
          </a:p>
          <a:p>
            <a:r>
              <a:rPr lang="en-US" sz="2400"/>
              <a:t>Dynamic programming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561975"/>
          </a:xfrm>
        </p:spPr>
        <p:txBody>
          <a:bodyPr/>
          <a:lstStyle/>
          <a:p>
            <a:r>
              <a:rPr lang="en-US" sz="3000"/>
              <a:t>Huffman Codes</a:t>
            </a:r>
          </a:p>
        </p:txBody>
      </p:sp>
      <p:sp>
        <p:nvSpPr>
          <p:cNvPr id="962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42925" y="922338"/>
            <a:ext cx="8296275" cy="5384800"/>
          </a:xfrm>
        </p:spPr>
        <p:txBody>
          <a:bodyPr/>
          <a:lstStyle/>
          <a:p>
            <a:r>
              <a:rPr lang="en-US" sz="2000"/>
              <a:t>A data file with 100K characters, which we want to store or transmit compactly.</a:t>
            </a:r>
          </a:p>
          <a:p>
            <a:r>
              <a:rPr lang="en-US" sz="2000"/>
              <a:t>Only 6 different characters in the file with their frequencies shown below.</a:t>
            </a:r>
          </a:p>
          <a:p>
            <a:r>
              <a:rPr lang="en-US" sz="2000"/>
              <a:t>Design binary codes for the characters to achieve maximum compression.</a:t>
            </a:r>
          </a:p>
          <a:p>
            <a:r>
              <a:rPr lang="en-US" sz="2000"/>
              <a:t>Using fixed length code, we need 3 bits to represent six characters. 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			a 	b	c	d	e	f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freq(K)	45	13	12	16	9	5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code 1	000	001	010	011	100	101</a:t>
            </a:r>
          </a:p>
          <a:p>
            <a:endParaRPr lang="en-US" sz="2000"/>
          </a:p>
          <a:p>
            <a:r>
              <a:rPr lang="en-US" sz="2000"/>
              <a:t>Storing the 100K character requires 300K bits using this code.</a:t>
            </a:r>
          </a:p>
          <a:p>
            <a:r>
              <a:rPr lang="en-US" sz="2000"/>
              <a:t>Can we do better?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561975"/>
          </a:xfrm>
        </p:spPr>
        <p:txBody>
          <a:bodyPr/>
          <a:lstStyle/>
          <a:p>
            <a:r>
              <a:rPr lang="en-US" sz="3000"/>
              <a:t>Huffman Codes</a:t>
            </a:r>
          </a:p>
        </p:txBody>
      </p:sp>
      <p:sp>
        <p:nvSpPr>
          <p:cNvPr id="972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42925" y="922338"/>
            <a:ext cx="8296275" cy="5384800"/>
          </a:xfrm>
        </p:spPr>
        <p:txBody>
          <a:bodyPr/>
          <a:lstStyle/>
          <a:p>
            <a:r>
              <a:rPr lang="en-US" sz="2000"/>
              <a:t>We can improve on this using variable length codes.</a:t>
            </a:r>
          </a:p>
          <a:p>
            <a:r>
              <a:rPr lang="en-US" sz="2000">
                <a:solidFill>
                  <a:schemeClr val="hlink"/>
                </a:solidFill>
              </a:rPr>
              <a:t>Motivation</a:t>
            </a:r>
            <a:r>
              <a:rPr lang="en-US" sz="2000"/>
              <a:t>: use </a:t>
            </a:r>
            <a:r>
              <a:rPr lang="en-US" sz="2000">
                <a:solidFill>
                  <a:srgbClr val="CA02BC"/>
                </a:solidFill>
              </a:rPr>
              <a:t>shorter codes</a:t>
            </a:r>
            <a:r>
              <a:rPr lang="en-US" sz="2000"/>
              <a:t> for </a:t>
            </a:r>
            <a:r>
              <a:rPr lang="en-US" sz="2000">
                <a:solidFill>
                  <a:srgbClr val="CA02BC"/>
                </a:solidFill>
              </a:rPr>
              <a:t>more frequent</a:t>
            </a:r>
            <a:r>
              <a:rPr lang="en-US" sz="2000"/>
              <a:t> letters, and </a:t>
            </a:r>
            <a:r>
              <a:rPr lang="en-US" sz="2000">
                <a:solidFill>
                  <a:srgbClr val="CA02BC"/>
                </a:solidFill>
              </a:rPr>
              <a:t>longer codes</a:t>
            </a:r>
            <a:r>
              <a:rPr lang="en-US" sz="2000"/>
              <a:t> for </a:t>
            </a:r>
            <a:r>
              <a:rPr lang="en-US" sz="2000">
                <a:solidFill>
                  <a:srgbClr val="CA02BC"/>
                </a:solidFill>
              </a:rPr>
              <a:t>infrequent letters</a:t>
            </a:r>
            <a:r>
              <a:rPr lang="en-US" sz="2000"/>
              <a:t>.</a:t>
            </a:r>
          </a:p>
          <a:p>
            <a:r>
              <a:rPr lang="en-US" sz="2000"/>
              <a:t>An example is the code 2 below. 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	a 	b	c	d	e	f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freq(K)	45	13	12	16	9	5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code 1	000	001	010	011	100	101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code 2	0	101	100	111	1101	1100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r>
              <a:rPr lang="en-US" sz="2000"/>
              <a:t>Using code 2, the file requires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(1*45+3*13+3*12+3*16+4*9+4*5)K = 224K bits.</a:t>
            </a:r>
          </a:p>
          <a:p>
            <a:r>
              <a:rPr lang="en-US" sz="2000"/>
              <a:t>Improvement is 25% over fixed length codes. In general, variable length codes can give 20-90% savings.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561975"/>
          </a:xfrm>
        </p:spPr>
        <p:txBody>
          <a:bodyPr/>
          <a:lstStyle/>
          <a:p>
            <a:r>
              <a:rPr lang="en-US" sz="3000"/>
              <a:t>Variable Length Codes</a:t>
            </a:r>
          </a:p>
        </p:txBody>
      </p:sp>
      <p:sp>
        <p:nvSpPr>
          <p:cNvPr id="983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42925" y="922338"/>
            <a:ext cx="8296275" cy="5384800"/>
          </a:xfrm>
        </p:spPr>
        <p:txBody>
          <a:bodyPr/>
          <a:lstStyle/>
          <a:p>
            <a:r>
              <a:rPr lang="en-US" sz="2000" dirty="0"/>
              <a:t>In fixed length coding, decoding is trivial. Not so with variable length codes.</a:t>
            </a:r>
          </a:p>
          <a:p>
            <a:r>
              <a:rPr lang="en-US" sz="2000" dirty="0"/>
              <a:t>Suppose 0 and 000 are codes for x and y, what should decoder do upon receiving 00000?</a:t>
            </a:r>
          </a:p>
          <a:p>
            <a:r>
              <a:rPr lang="en-US" sz="2000" dirty="0"/>
              <a:t>We could put special marker codes but that reduce efficiency.</a:t>
            </a:r>
          </a:p>
          <a:p>
            <a:r>
              <a:rPr lang="en-US" sz="2000" dirty="0"/>
              <a:t>Instead we consider </a:t>
            </a:r>
            <a:r>
              <a:rPr lang="en-US" sz="2000" dirty="0">
                <a:solidFill>
                  <a:srgbClr val="CA02BC"/>
                </a:solidFill>
              </a:rPr>
              <a:t>prefix codes</a:t>
            </a:r>
            <a:r>
              <a:rPr lang="en-US" sz="2000" dirty="0"/>
              <a:t>: </a:t>
            </a:r>
            <a:r>
              <a:rPr lang="en-US" sz="2000" dirty="0">
                <a:solidFill>
                  <a:schemeClr val="hlink"/>
                </a:solidFill>
              </a:rPr>
              <a:t>no codeword is a prefix of another codeword</a:t>
            </a:r>
            <a:r>
              <a:rPr lang="en-US" sz="2000" dirty="0"/>
              <a:t>.</a:t>
            </a:r>
          </a:p>
          <a:p>
            <a:r>
              <a:rPr lang="en-US" sz="2000" dirty="0"/>
              <a:t>So, 0 and 000 will not be prefix codes, but 0, 101, 100, 111, 1101, 1100 are prefix code.</a:t>
            </a:r>
          </a:p>
          <a:p>
            <a:r>
              <a:rPr lang="en-US" sz="2000" dirty="0"/>
              <a:t>To </a:t>
            </a:r>
            <a:r>
              <a:rPr lang="en-US" sz="2000" dirty="0">
                <a:solidFill>
                  <a:srgbClr val="CA02BC"/>
                </a:solidFill>
              </a:rPr>
              <a:t>encode</a:t>
            </a:r>
            <a:r>
              <a:rPr lang="en-US" sz="2000" dirty="0"/>
              <a:t>, just concatenate the codes for each letter of the file; to </a:t>
            </a:r>
            <a:r>
              <a:rPr lang="en-US" sz="2000" dirty="0">
                <a:solidFill>
                  <a:srgbClr val="CA02BC"/>
                </a:solidFill>
              </a:rPr>
              <a:t>decode</a:t>
            </a:r>
            <a:r>
              <a:rPr lang="en-US" sz="2000" dirty="0"/>
              <a:t>, extract the first valid codeword, and repeat.</a:t>
            </a:r>
          </a:p>
          <a:p>
            <a:r>
              <a:rPr lang="en-US" sz="2000" dirty="0"/>
              <a:t>Example: Code for “</a:t>
            </a:r>
            <a:r>
              <a:rPr lang="en-US" sz="2000" dirty="0" err="1"/>
              <a:t>abc</a:t>
            </a:r>
            <a:r>
              <a:rPr lang="en-US" sz="2000" dirty="0"/>
              <a:t>” is 0101100.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		“001011101” uniquely decodes to “</a:t>
            </a:r>
            <a:r>
              <a:rPr lang="en-US" sz="2000" dirty="0" err="1"/>
              <a:t>aabe</a:t>
            </a:r>
            <a:r>
              <a:rPr lang="en-US" sz="2000" dirty="0"/>
              <a:t>”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			a 	b	c	d	e	f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		code 2	0	101	100	111	1101	1100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561975"/>
          </a:xfrm>
        </p:spPr>
        <p:txBody>
          <a:bodyPr/>
          <a:lstStyle/>
          <a:p>
            <a:r>
              <a:rPr lang="en-US" sz="3000"/>
              <a:t>Tree Representation</a:t>
            </a:r>
          </a:p>
        </p:txBody>
      </p:sp>
      <p:sp>
        <p:nvSpPr>
          <p:cNvPr id="993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42925" y="922338"/>
            <a:ext cx="8296275" cy="5384800"/>
          </a:xfrm>
        </p:spPr>
        <p:txBody>
          <a:bodyPr/>
          <a:lstStyle/>
          <a:p>
            <a:r>
              <a:rPr lang="en-US" sz="2000"/>
              <a:t>Decoding best represented by a binary tree, with letters as leaves.</a:t>
            </a:r>
          </a:p>
          <a:p>
            <a:r>
              <a:rPr lang="en-US" sz="2000"/>
              <a:t>Code for a letter is the sequence of bits between root and that leaf.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An optimal tree must be full: each internal node has two children. Otherwise we can improve the code.</a:t>
            </a:r>
          </a:p>
        </p:txBody>
      </p:sp>
      <p:pic>
        <p:nvPicPr>
          <p:cNvPr id="99332" name="Picture 4" descr="Huffma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736725"/>
            <a:ext cx="6211888" cy="322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561975"/>
          </a:xfrm>
        </p:spPr>
        <p:txBody>
          <a:bodyPr/>
          <a:lstStyle/>
          <a:p>
            <a:r>
              <a:rPr lang="en-US" sz="3000"/>
              <a:t>Measuring Optimality</a:t>
            </a:r>
          </a:p>
        </p:txBody>
      </p:sp>
      <p:sp>
        <p:nvSpPr>
          <p:cNvPr id="1003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42925" y="922338"/>
            <a:ext cx="8296275" cy="5384800"/>
          </a:xfrm>
        </p:spPr>
        <p:txBody>
          <a:bodyPr/>
          <a:lstStyle/>
          <a:p>
            <a:r>
              <a:rPr lang="en-US" sz="2000"/>
              <a:t>Let C be the alphabet. Let f(x) be the frequency of a letter x in C.</a:t>
            </a:r>
          </a:p>
          <a:p>
            <a:r>
              <a:rPr lang="en-US" sz="2000"/>
              <a:t>Let T be the tree for a prefix code; let d</a:t>
            </a:r>
            <a:r>
              <a:rPr lang="en-US" sz="2000" baseline="-25000"/>
              <a:t>T</a:t>
            </a:r>
            <a:r>
              <a:rPr lang="en-US" sz="2000"/>
              <a:t>(x) be the depth of x in T.</a:t>
            </a:r>
          </a:p>
          <a:p>
            <a:r>
              <a:rPr lang="en-US" sz="2000"/>
              <a:t>The number of bits needed to encode our file using this code is 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We want a T that minimizes B(T).</a:t>
            </a:r>
          </a:p>
          <a:p>
            <a:endParaRPr lang="en-US" sz="2000"/>
          </a:p>
        </p:txBody>
      </p:sp>
      <p:pic>
        <p:nvPicPr>
          <p:cNvPr id="100356" name="Picture 4" descr="Huffman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3" y="2627313"/>
            <a:ext cx="5889625" cy="305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2867025" y="2047875"/>
          <a:ext cx="2171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6" name="Equation" r:id="rId4" imgW="1333440" imgH="342720" progId="Equation.3">
                  <p:embed/>
                </p:oleObj>
              </mc:Choice>
              <mc:Fallback>
                <p:oleObj name="Equation" r:id="rId4" imgW="133344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2047875"/>
                        <a:ext cx="21717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561975"/>
          </a:xfrm>
        </p:spPr>
        <p:txBody>
          <a:bodyPr/>
          <a:lstStyle/>
          <a:p>
            <a:r>
              <a:rPr lang="en-US" sz="3000"/>
              <a:t>Huffman’s Algorithm</a:t>
            </a:r>
          </a:p>
        </p:txBody>
      </p:sp>
      <p:sp>
        <p:nvSpPr>
          <p:cNvPr id="101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42925" y="922338"/>
            <a:ext cx="8296275" cy="5384800"/>
          </a:xfrm>
        </p:spPr>
        <p:txBody>
          <a:bodyPr/>
          <a:lstStyle/>
          <a:p>
            <a:r>
              <a:rPr lang="en-US" sz="2000"/>
              <a:t>Initially, each letter represented by a singleton tree. The weight of the tree is the letter’s frequency.</a:t>
            </a:r>
          </a:p>
          <a:p>
            <a:r>
              <a:rPr lang="en-US" sz="2000"/>
              <a:t>Huffman repeatedly chooses the two smallest trees (by weight), and merges them.</a:t>
            </a:r>
          </a:p>
          <a:p>
            <a:r>
              <a:rPr lang="en-US" sz="2000"/>
              <a:t>The new tree’s weight is the sum of the two children’s weights.</a:t>
            </a:r>
          </a:p>
          <a:p>
            <a:r>
              <a:rPr lang="en-US" sz="2000"/>
              <a:t>If there are n letters in the alphabet, there are n-1 merges.</a:t>
            </a:r>
          </a:p>
          <a:p>
            <a:r>
              <a:rPr lang="en-US" sz="2000"/>
              <a:t>Pseudo-code: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build a heap Q on C;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for I = 1 to n-1 do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z = a new tree node;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x = left[z] = DeleteMin(Q);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y = right[z] = DeleteMin(Q);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f[z] = f[x] + f[y];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Insert(Q, z);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4" name="Picture 4" descr="Huffma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946150"/>
            <a:ext cx="6494463" cy="591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06375"/>
            <a:ext cx="7772400" cy="461963"/>
          </a:xfrm>
        </p:spPr>
        <p:txBody>
          <a:bodyPr>
            <a:normAutofit fontScale="90000"/>
          </a:bodyPr>
          <a:lstStyle/>
          <a:p>
            <a:r>
              <a:rPr lang="en-US" sz="3000"/>
              <a:t>Illustration</a:t>
            </a:r>
          </a:p>
        </p:txBody>
      </p:sp>
      <p:sp>
        <p:nvSpPr>
          <p:cNvPr id="1024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42925" y="665163"/>
            <a:ext cx="8296275" cy="5641975"/>
          </a:xfrm>
        </p:spPr>
        <p:txBody>
          <a:bodyPr/>
          <a:lstStyle/>
          <a:p>
            <a:r>
              <a:rPr lang="en-US" sz="2000"/>
              <a:t>Show the steps of Huffman algorithm on our example.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1320800" y="4606925"/>
            <a:ext cx="5556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24</a:t>
            </a:r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 flipV="1">
            <a:off x="1681163" y="2674938"/>
            <a:ext cx="1309687" cy="191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 flipV="1">
            <a:off x="1682750" y="2674938"/>
            <a:ext cx="3136900" cy="193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561975"/>
          </a:xfrm>
        </p:spPr>
        <p:txBody>
          <a:bodyPr/>
          <a:lstStyle/>
          <a:p>
            <a:r>
              <a:rPr lang="en-US" sz="3000"/>
              <a:t>Analysis of Huffman</a:t>
            </a:r>
          </a:p>
        </p:txBody>
      </p:sp>
      <p:sp>
        <p:nvSpPr>
          <p:cNvPr id="103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42925" y="922338"/>
            <a:ext cx="8296275" cy="5384800"/>
          </a:xfrm>
        </p:spPr>
        <p:txBody>
          <a:bodyPr/>
          <a:lstStyle/>
          <a:p>
            <a:r>
              <a:rPr lang="en-US" sz="2000"/>
              <a:t>Running time is O(nlogn). Initial heap building plus n heap operations.</a:t>
            </a:r>
          </a:p>
          <a:p>
            <a:r>
              <a:rPr lang="en-US" sz="2000"/>
              <a:t>We now prove that the prefix code generated is optimal.</a:t>
            </a:r>
          </a:p>
          <a:p>
            <a:r>
              <a:rPr lang="en-US" sz="2000"/>
              <a:t>It is a greedy algorithm, and we use the standard swapping argument.</a:t>
            </a:r>
          </a:p>
          <a:p>
            <a:r>
              <a:rPr lang="en-US" sz="2000">
                <a:solidFill>
                  <a:srgbClr val="CA02BC"/>
                </a:solidFill>
              </a:rPr>
              <a:t>Lemma</a:t>
            </a:r>
            <a:r>
              <a:rPr lang="en-US" sz="2000"/>
              <a:t>: Suppose x, y are the two letters of lowest frequency. Then, there is optimal prefix code in which codewords for x and y have the same (maximum) length and they differ only in the last bit.</a:t>
            </a:r>
          </a:p>
        </p:txBody>
      </p:sp>
      <p:pic>
        <p:nvPicPr>
          <p:cNvPr id="103429" name="Picture 5" descr="Huffma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3806825"/>
            <a:ext cx="6080125" cy="247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561975"/>
          </a:xfrm>
        </p:spPr>
        <p:txBody>
          <a:bodyPr/>
          <a:lstStyle/>
          <a:p>
            <a:r>
              <a:rPr lang="en-US" sz="3000"/>
              <a:t>Correctness of Huffman</a:t>
            </a:r>
          </a:p>
        </p:txBody>
      </p:sp>
      <p:sp>
        <p:nvSpPr>
          <p:cNvPr id="1044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42925" y="922338"/>
            <a:ext cx="8296275" cy="5618162"/>
          </a:xfrm>
        </p:spPr>
        <p:txBody>
          <a:bodyPr/>
          <a:lstStyle/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Let T be optimal tree and b, c be the two sibling letters at max depth.</a:t>
            </a:r>
          </a:p>
          <a:p>
            <a:r>
              <a:rPr lang="en-US" sz="2000"/>
              <a:t>Assume f(b) &lt;= f(c), and f(x) &lt;= f(y).</a:t>
            </a:r>
          </a:p>
          <a:p>
            <a:r>
              <a:rPr lang="en-US" sz="2000"/>
              <a:t>Then f(x) &lt;= f(b) and f(y) &lt;= f(c).</a:t>
            </a:r>
          </a:p>
          <a:p>
            <a:r>
              <a:rPr lang="en-US" sz="2000"/>
              <a:t>Transform T into T’ by swapping x and b.</a:t>
            </a:r>
          </a:p>
          <a:p>
            <a:r>
              <a:rPr lang="en-US" sz="2000"/>
              <a:t>Since d</a:t>
            </a:r>
            <a:r>
              <a:rPr lang="en-US" sz="2000" baseline="-25000"/>
              <a:t>T</a:t>
            </a:r>
            <a:r>
              <a:rPr lang="en-US" sz="2000"/>
              <a:t>(b) &gt;= d</a:t>
            </a:r>
            <a:r>
              <a:rPr lang="en-US" sz="2000" baseline="-25000"/>
              <a:t>T</a:t>
            </a:r>
            <a:r>
              <a:rPr lang="en-US" sz="2000"/>
              <a:t>(x) and f(b) &gt;= f(x), the swap does  not increase the </a:t>
            </a:r>
            <a:r>
              <a:rPr lang="en-US" sz="2000">
                <a:solidFill>
                  <a:schemeClr val="hlink"/>
                </a:solidFill>
              </a:rPr>
              <a:t>frequency * depth</a:t>
            </a:r>
            <a:r>
              <a:rPr lang="en-US" sz="2000"/>
              <a:t> cost. That is, B(T’) &lt;= B(T).</a:t>
            </a:r>
          </a:p>
          <a:p>
            <a:r>
              <a:rPr lang="en-US" sz="2000"/>
              <a:t>Similarly, we next swap y and c. If T was optimal, so must be T”.</a:t>
            </a:r>
          </a:p>
          <a:p>
            <a:r>
              <a:rPr lang="en-US" sz="2000"/>
              <a:t>Thus, the greedy merge done by Huffman is correct.</a:t>
            </a:r>
          </a:p>
        </p:txBody>
      </p:sp>
      <p:pic>
        <p:nvPicPr>
          <p:cNvPr id="104452" name="Picture 4" descr="Huffma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650" y="795338"/>
            <a:ext cx="5611813" cy="228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561975"/>
          </a:xfrm>
        </p:spPr>
        <p:txBody>
          <a:bodyPr/>
          <a:lstStyle/>
          <a:p>
            <a:r>
              <a:rPr lang="en-US" sz="3000"/>
              <a:t>Correctness of Huffman</a:t>
            </a:r>
          </a:p>
        </p:txBody>
      </p:sp>
      <p:sp>
        <p:nvSpPr>
          <p:cNvPr id="105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42925" y="922338"/>
            <a:ext cx="8296275" cy="5618162"/>
          </a:xfrm>
        </p:spPr>
        <p:txBody>
          <a:bodyPr/>
          <a:lstStyle/>
          <a:p>
            <a:r>
              <a:rPr lang="en-US" sz="2000"/>
              <a:t>The rest of the argument follows from induction.</a:t>
            </a:r>
          </a:p>
          <a:p>
            <a:r>
              <a:rPr lang="en-US" sz="2000"/>
              <a:t>When x and y are merged; we pretend a new character z arises, with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f(z) = f(x) + f(y).</a:t>
            </a:r>
          </a:p>
          <a:p>
            <a:r>
              <a:rPr lang="en-US" sz="2000"/>
              <a:t>Compute the optimal code/tree for these n-1 letters: C</a:t>
            </a:r>
            <a:r>
              <a:rPr lang="en-US" sz="2000">
                <a:sym typeface="Symbol" pitchFamily="18" charset="2"/>
              </a:rPr>
              <a:t>{z}-{x,y}.</a:t>
            </a:r>
          </a:p>
          <a:p>
            <a:r>
              <a:rPr lang="en-US" sz="2000">
                <a:sym typeface="Symbol" pitchFamily="18" charset="2"/>
              </a:rPr>
              <a:t>Attach two new leaves to the node z, corresponding to x and y.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Greedy Algorithms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572000"/>
          </a:xfrm>
        </p:spPr>
        <p:txBody>
          <a:bodyPr/>
          <a:lstStyle/>
          <a:p>
            <a:r>
              <a:rPr lang="en-US" sz="2400"/>
              <a:t>Class of algorithms whose choices are locally best.</a:t>
            </a:r>
          </a:p>
          <a:p>
            <a:r>
              <a:rPr lang="en-US" sz="2400"/>
              <a:t>Greedy approach:</a:t>
            </a:r>
          </a:p>
          <a:p>
            <a:pPr lvl="1"/>
            <a:r>
              <a:rPr lang="en-US" sz="2000"/>
              <a:t>Gready algorithms work in phases.</a:t>
            </a:r>
          </a:p>
          <a:p>
            <a:pPr lvl="1"/>
            <a:r>
              <a:rPr lang="en-US" sz="2000"/>
              <a:t>In each phase, we make whatever choice seems best at the moment and then solve the subproblems arising after the choice is made.</a:t>
            </a:r>
          </a:p>
          <a:p>
            <a:pPr lvl="1"/>
            <a:r>
              <a:rPr lang="en-US" sz="2000"/>
              <a:t>The choice made by a greedy algorithm may depend on choices so far, but it cannot depend on any future choices.</a:t>
            </a:r>
          </a:p>
          <a:p>
            <a:pPr lvl="1"/>
            <a:r>
              <a:rPr lang="en-US" sz="2000"/>
              <a:t>A greedy strategy usually progresses in a top-down fashion, making one greedy choice after another, iteratively reducing each given problem instance to a smaller one.</a:t>
            </a:r>
          </a:p>
          <a:p>
            <a:pPr lvl="1"/>
            <a:endParaRPr lang="en-US"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sz="3200"/>
              <a:t>Divide-and-Conquer</a:t>
            </a:r>
          </a:p>
        </p:txBody>
      </p:sp>
      <p:sp>
        <p:nvSpPr>
          <p:cNvPr id="1064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648200"/>
          </a:xfrm>
        </p:spPr>
        <p:txBody>
          <a:bodyPr/>
          <a:lstStyle/>
          <a:p>
            <a:r>
              <a:rPr lang="en-US" sz="2400"/>
              <a:t>Basic ideas: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Break the problem into several subproblems that are similar to the original problem but smaller in size, solve the subproblems recursively, and then combine these solutions to create a solution to the original problem.</a:t>
            </a:r>
          </a:p>
          <a:p>
            <a:r>
              <a:rPr lang="en-US" sz="2400"/>
              <a:t>The divide-and-conquer paradigm involves three steps at each level of the recursion:</a:t>
            </a:r>
          </a:p>
          <a:p>
            <a:pPr lvl="1"/>
            <a:r>
              <a:rPr lang="en-US" sz="2000" i="1">
                <a:solidFill>
                  <a:srgbClr val="CA02BC"/>
                </a:solidFill>
              </a:rPr>
              <a:t>Divide</a:t>
            </a:r>
            <a:r>
              <a:rPr lang="en-US" sz="2000"/>
              <a:t> the problem into a number of subproblems.</a:t>
            </a:r>
          </a:p>
          <a:p>
            <a:pPr lvl="1"/>
            <a:r>
              <a:rPr lang="en-US" sz="2000" i="1">
                <a:solidFill>
                  <a:srgbClr val="CA02BC"/>
                </a:solidFill>
              </a:rPr>
              <a:t>Conquer</a:t>
            </a:r>
            <a:r>
              <a:rPr lang="en-US" sz="2000"/>
              <a:t> the subproblems by solving them recursively. If the subproblems’ sizes are small enough, however, just solve the subproblems in a straightforward manner.</a:t>
            </a:r>
          </a:p>
          <a:p>
            <a:pPr lvl="1"/>
            <a:r>
              <a:rPr lang="en-US" sz="2000" i="1">
                <a:solidFill>
                  <a:srgbClr val="CA02BC"/>
                </a:solidFill>
              </a:rPr>
              <a:t>Combine</a:t>
            </a:r>
            <a:r>
              <a:rPr lang="en-US" sz="2000"/>
              <a:t> the solutions to the subproblems into the solution for the original problem.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An Example: Merge Sort</a:t>
            </a:r>
          </a:p>
        </p:txBody>
      </p:sp>
      <p:sp>
        <p:nvSpPr>
          <p:cNvPr id="1075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953000"/>
          </a:xfrm>
        </p:spPr>
        <p:txBody>
          <a:bodyPr/>
          <a:lstStyle/>
          <a:p>
            <a:r>
              <a:rPr lang="en-US" sz="2400"/>
              <a:t>The </a:t>
            </a:r>
            <a:r>
              <a:rPr lang="en-US" sz="2400" i="1"/>
              <a:t>merge sort </a:t>
            </a:r>
            <a:r>
              <a:rPr lang="en-US" sz="2400"/>
              <a:t>algorithm closely follows the divide-and-conquer paradigm.</a:t>
            </a:r>
          </a:p>
          <a:p>
            <a:pPr lvl="1"/>
            <a:r>
              <a:rPr lang="en-US" sz="2000" i="1"/>
              <a:t>Divide</a:t>
            </a:r>
            <a:r>
              <a:rPr lang="en-US" sz="2000"/>
              <a:t>: Divide the </a:t>
            </a:r>
            <a:r>
              <a:rPr lang="en-US" sz="2000" i="1"/>
              <a:t>n</a:t>
            </a:r>
            <a:r>
              <a:rPr lang="en-US" sz="2000"/>
              <a:t>-element sequence to be sorted into two subsequences of </a:t>
            </a:r>
            <a:r>
              <a:rPr lang="en-US" sz="2000" i="1"/>
              <a:t>n/2</a:t>
            </a:r>
            <a:r>
              <a:rPr lang="en-US" sz="2000"/>
              <a:t> elements each.</a:t>
            </a:r>
          </a:p>
          <a:p>
            <a:pPr lvl="1"/>
            <a:r>
              <a:rPr lang="en-US" sz="2000" i="1"/>
              <a:t>Conquer</a:t>
            </a:r>
            <a:r>
              <a:rPr lang="en-US" sz="2000"/>
              <a:t>: Sort the two subsequences recursively using merge sort.</a:t>
            </a:r>
          </a:p>
          <a:p>
            <a:pPr lvl="1"/>
            <a:r>
              <a:rPr lang="en-US" sz="2000" i="1"/>
              <a:t>Combine</a:t>
            </a:r>
            <a:r>
              <a:rPr lang="en-US" sz="2000"/>
              <a:t>: Merge the two sorted subsequences to produce the sorted answer.</a:t>
            </a:r>
            <a:endParaRPr lang="en-US" sz="2000" i="1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1219200" y="4572000"/>
            <a:ext cx="1962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5  2  4  6  1  3  2  6</a:t>
            </a:r>
          </a:p>
        </p:txBody>
      </p:sp>
      <p:grpSp>
        <p:nvGrpSpPr>
          <p:cNvPr id="107525" name="Group 5"/>
          <p:cNvGrpSpPr>
            <a:grpSpLocks/>
          </p:cNvGrpSpPr>
          <p:nvPr/>
        </p:nvGrpSpPr>
        <p:grpSpPr bwMode="auto">
          <a:xfrm>
            <a:off x="1047750" y="4876800"/>
            <a:ext cx="2381250" cy="544513"/>
            <a:chOff x="660" y="3072"/>
            <a:chExt cx="1500" cy="343"/>
          </a:xfrm>
        </p:grpSpPr>
        <p:sp>
          <p:nvSpPr>
            <p:cNvPr id="107526" name="Text Box 6"/>
            <p:cNvSpPr txBox="1">
              <a:spLocks noChangeArrowheads="1"/>
            </p:cNvSpPr>
            <p:nvPr/>
          </p:nvSpPr>
          <p:spPr bwMode="auto">
            <a:xfrm>
              <a:off x="660" y="3203"/>
              <a:ext cx="6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5  2  4  6</a:t>
              </a:r>
            </a:p>
          </p:txBody>
        </p:sp>
        <p:sp>
          <p:nvSpPr>
            <p:cNvPr id="107527" name="Text Box 7"/>
            <p:cNvSpPr txBox="1">
              <a:spLocks noChangeArrowheads="1"/>
            </p:cNvSpPr>
            <p:nvPr/>
          </p:nvSpPr>
          <p:spPr bwMode="auto">
            <a:xfrm>
              <a:off x="1524" y="3196"/>
              <a:ext cx="6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1  3  2  6</a:t>
              </a:r>
            </a:p>
          </p:txBody>
        </p:sp>
        <p:sp>
          <p:nvSpPr>
            <p:cNvPr id="107528" name="Line 8"/>
            <p:cNvSpPr>
              <a:spLocks noChangeShapeType="1"/>
            </p:cNvSpPr>
            <p:nvPr/>
          </p:nvSpPr>
          <p:spPr bwMode="auto">
            <a:xfrm flipV="1">
              <a:off x="960" y="3072"/>
              <a:ext cx="33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29" name="Line 9"/>
            <p:cNvSpPr>
              <a:spLocks noChangeShapeType="1"/>
            </p:cNvSpPr>
            <p:nvPr/>
          </p:nvSpPr>
          <p:spPr bwMode="auto">
            <a:xfrm>
              <a:off x="1488" y="3072"/>
              <a:ext cx="38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7530" name="Group 10"/>
          <p:cNvGrpSpPr>
            <a:grpSpLocks/>
          </p:cNvGrpSpPr>
          <p:nvPr/>
        </p:nvGrpSpPr>
        <p:grpSpPr bwMode="auto">
          <a:xfrm>
            <a:off x="914400" y="5334000"/>
            <a:ext cx="2667000" cy="620713"/>
            <a:chOff x="576" y="3360"/>
            <a:chExt cx="1680" cy="391"/>
          </a:xfrm>
        </p:grpSpPr>
        <p:sp>
          <p:nvSpPr>
            <p:cNvPr id="107531" name="Text Box 11"/>
            <p:cNvSpPr txBox="1">
              <a:spLocks noChangeArrowheads="1"/>
            </p:cNvSpPr>
            <p:nvPr/>
          </p:nvSpPr>
          <p:spPr bwMode="auto">
            <a:xfrm>
              <a:off x="576" y="3539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5  2</a:t>
              </a:r>
            </a:p>
          </p:txBody>
        </p:sp>
        <p:sp>
          <p:nvSpPr>
            <p:cNvPr id="107532" name="Text Box 12"/>
            <p:cNvSpPr txBox="1">
              <a:spLocks noChangeArrowheads="1"/>
            </p:cNvSpPr>
            <p:nvPr/>
          </p:nvSpPr>
          <p:spPr bwMode="auto">
            <a:xfrm>
              <a:off x="1056" y="3532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4  6</a:t>
              </a:r>
            </a:p>
          </p:txBody>
        </p:sp>
        <p:sp>
          <p:nvSpPr>
            <p:cNvPr id="107533" name="Text Box 13"/>
            <p:cNvSpPr txBox="1">
              <a:spLocks noChangeArrowheads="1"/>
            </p:cNvSpPr>
            <p:nvPr/>
          </p:nvSpPr>
          <p:spPr bwMode="auto">
            <a:xfrm>
              <a:off x="1488" y="3532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1  3</a:t>
              </a:r>
            </a:p>
          </p:txBody>
        </p:sp>
        <p:sp>
          <p:nvSpPr>
            <p:cNvPr id="107534" name="Text Box 14"/>
            <p:cNvSpPr txBox="1">
              <a:spLocks noChangeArrowheads="1"/>
            </p:cNvSpPr>
            <p:nvPr/>
          </p:nvSpPr>
          <p:spPr bwMode="auto">
            <a:xfrm>
              <a:off x="1920" y="3532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2  6</a:t>
              </a:r>
            </a:p>
          </p:txBody>
        </p:sp>
        <p:sp>
          <p:nvSpPr>
            <p:cNvPr id="107535" name="Line 15"/>
            <p:cNvSpPr>
              <a:spLocks noChangeShapeType="1"/>
            </p:cNvSpPr>
            <p:nvPr/>
          </p:nvSpPr>
          <p:spPr bwMode="auto">
            <a:xfrm flipV="1">
              <a:off x="768" y="3360"/>
              <a:ext cx="19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36" name="Line 16"/>
            <p:cNvSpPr>
              <a:spLocks noChangeShapeType="1"/>
            </p:cNvSpPr>
            <p:nvPr/>
          </p:nvSpPr>
          <p:spPr bwMode="auto">
            <a:xfrm flipH="1" flipV="1">
              <a:off x="1056" y="3408"/>
              <a:ext cx="14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37" name="Line 17"/>
            <p:cNvSpPr>
              <a:spLocks noChangeShapeType="1"/>
            </p:cNvSpPr>
            <p:nvPr/>
          </p:nvSpPr>
          <p:spPr bwMode="auto">
            <a:xfrm flipH="1">
              <a:off x="1632" y="3360"/>
              <a:ext cx="19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38" name="Line 18"/>
            <p:cNvSpPr>
              <a:spLocks noChangeShapeType="1"/>
            </p:cNvSpPr>
            <p:nvPr/>
          </p:nvSpPr>
          <p:spPr bwMode="auto">
            <a:xfrm>
              <a:off x="1824" y="3360"/>
              <a:ext cx="24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7539" name="Group 19"/>
          <p:cNvGrpSpPr>
            <a:grpSpLocks/>
          </p:cNvGrpSpPr>
          <p:nvPr/>
        </p:nvGrpSpPr>
        <p:grpSpPr bwMode="auto">
          <a:xfrm>
            <a:off x="762000" y="5867400"/>
            <a:ext cx="2895600" cy="620713"/>
            <a:chOff x="480" y="3696"/>
            <a:chExt cx="1824" cy="391"/>
          </a:xfrm>
        </p:grpSpPr>
        <p:sp>
          <p:nvSpPr>
            <p:cNvPr id="107540" name="Text Box 20"/>
            <p:cNvSpPr txBox="1">
              <a:spLocks noChangeArrowheads="1"/>
            </p:cNvSpPr>
            <p:nvPr/>
          </p:nvSpPr>
          <p:spPr bwMode="auto">
            <a:xfrm>
              <a:off x="480" y="3875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</a:p>
          </p:txBody>
        </p:sp>
        <p:sp>
          <p:nvSpPr>
            <p:cNvPr id="107541" name="Text Box 21"/>
            <p:cNvSpPr txBox="1">
              <a:spLocks noChangeArrowheads="1"/>
            </p:cNvSpPr>
            <p:nvPr/>
          </p:nvSpPr>
          <p:spPr bwMode="auto">
            <a:xfrm>
              <a:off x="774" y="3868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107542" name="Text Box 22"/>
            <p:cNvSpPr txBox="1">
              <a:spLocks noChangeArrowheads="1"/>
            </p:cNvSpPr>
            <p:nvPr/>
          </p:nvSpPr>
          <p:spPr bwMode="auto">
            <a:xfrm>
              <a:off x="966" y="3868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107543" name="Text Box 23"/>
            <p:cNvSpPr txBox="1">
              <a:spLocks noChangeArrowheads="1"/>
            </p:cNvSpPr>
            <p:nvPr/>
          </p:nvSpPr>
          <p:spPr bwMode="auto">
            <a:xfrm>
              <a:off x="1254" y="3868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107544" name="Text Box 24"/>
            <p:cNvSpPr txBox="1">
              <a:spLocks noChangeArrowheads="1"/>
            </p:cNvSpPr>
            <p:nvPr/>
          </p:nvSpPr>
          <p:spPr bwMode="auto">
            <a:xfrm>
              <a:off x="1446" y="3868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107545" name="Text Box 25"/>
            <p:cNvSpPr txBox="1">
              <a:spLocks noChangeArrowheads="1"/>
            </p:cNvSpPr>
            <p:nvPr/>
          </p:nvSpPr>
          <p:spPr bwMode="auto">
            <a:xfrm>
              <a:off x="1686" y="3868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107546" name="Text Box 26"/>
            <p:cNvSpPr txBox="1">
              <a:spLocks noChangeArrowheads="1"/>
            </p:cNvSpPr>
            <p:nvPr/>
          </p:nvSpPr>
          <p:spPr bwMode="auto">
            <a:xfrm>
              <a:off x="1878" y="3868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107547" name="Text Box 27"/>
            <p:cNvSpPr txBox="1">
              <a:spLocks noChangeArrowheads="1"/>
            </p:cNvSpPr>
            <p:nvPr/>
          </p:nvSpPr>
          <p:spPr bwMode="auto">
            <a:xfrm>
              <a:off x="2118" y="3868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107548" name="Line 28"/>
            <p:cNvSpPr>
              <a:spLocks noChangeShapeType="1"/>
            </p:cNvSpPr>
            <p:nvPr/>
          </p:nvSpPr>
          <p:spPr bwMode="auto">
            <a:xfrm flipH="1">
              <a:off x="576" y="3696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49" name="Line 29"/>
            <p:cNvSpPr>
              <a:spLocks noChangeShapeType="1"/>
            </p:cNvSpPr>
            <p:nvPr/>
          </p:nvSpPr>
          <p:spPr bwMode="auto">
            <a:xfrm>
              <a:off x="720" y="3696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50" name="Line 30"/>
            <p:cNvSpPr>
              <a:spLocks noChangeShapeType="1"/>
            </p:cNvSpPr>
            <p:nvPr/>
          </p:nvSpPr>
          <p:spPr bwMode="auto">
            <a:xfrm flipH="1">
              <a:off x="1056" y="3696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51" name="Line 31"/>
            <p:cNvSpPr>
              <a:spLocks noChangeShapeType="1"/>
            </p:cNvSpPr>
            <p:nvPr/>
          </p:nvSpPr>
          <p:spPr bwMode="auto">
            <a:xfrm>
              <a:off x="1200" y="3696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52" name="Line 32"/>
            <p:cNvSpPr>
              <a:spLocks noChangeShapeType="1"/>
            </p:cNvSpPr>
            <p:nvPr/>
          </p:nvSpPr>
          <p:spPr bwMode="auto">
            <a:xfrm flipH="1">
              <a:off x="1536" y="3696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53" name="Line 33"/>
            <p:cNvSpPr>
              <a:spLocks noChangeShapeType="1"/>
            </p:cNvSpPr>
            <p:nvPr/>
          </p:nvSpPr>
          <p:spPr bwMode="auto">
            <a:xfrm>
              <a:off x="1632" y="3696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54" name="Line 34"/>
            <p:cNvSpPr>
              <a:spLocks noChangeShapeType="1"/>
            </p:cNvSpPr>
            <p:nvPr/>
          </p:nvSpPr>
          <p:spPr bwMode="auto">
            <a:xfrm flipH="1">
              <a:off x="1968" y="3696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55" name="Line 35"/>
            <p:cNvSpPr>
              <a:spLocks noChangeShapeType="1"/>
            </p:cNvSpPr>
            <p:nvPr/>
          </p:nvSpPr>
          <p:spPr bwMode="auto">
            <a:xfrm>
              <a:off x="2064" y="3696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7556" name="Group 36"/>
          <p:cNvGrpSpPr>
            <a:grpSpLocks/>
          </p:cNvGrpSpPr>
          <p:nvPr/>
        </p:nvGrpSpPr>
        <p:grpSpPr bwMode="auto">
          <a:xfrm>
            <a:off x="5105400" y="4560888"/>
            <a:ext cx="1962150" cy="609600"/>
            <a:chOff x="3216" y="2928"/>
            <a:chExt cx="1236" cy="384"/>
          </a:xfrm>
        </p:grpSpPr>
        <p:sp>
          <p:nvSpPr>
            <p:cNvPr id="107557" name="Text Box 37"/>
            <p:cNvSpPr txBox="1">
              <a:spLocks noChangeArrowheads="1"/>
            </p:cNvSpPr>
            <p:nvPr/>
          </p:nvSpPr>
          <p:spPr bwMode="auto">
            <a:xfrm>
              <a:off x="3216" y="2928"/>
              <a:ext cx="12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1  2  2  3  4  5  6  6</a:t>
              </a:r>
            </a:p>
          </p:txBody>
        </p:sp>
        <p:sp>
          <p:nvSpPr>
            <p:cNvPr id="107558" name="Line 38"/>
            <p:cNvSpPr>
              <a:spLocks noChangeShapeType="1"/>
            </p:cNvSpPr>
            <p:nvPr/>
          </p:nvSpPr>
          <p:spPr bwMode="auto">
            <a:xfrm flipV="1">
              <a:off x="3408" y="3120"/>
              <a:ext cx="33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59" name="Line 39"/>
            <p:cNvSpPr>
              <a:spLocks noChangeShapeType="1"/>
            </p:cNvSpPr>
            <p:nvPr/>
          </p:nvSpPr>
          <p:spPr bwMode="auto">
            <a:xfrm>
              <a:off x="3936" y="3120"/>
              <a:ext cx="38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7560" name="Group 40"/>
          <p:cNvGrpSpPr>
            <a:grpSpLocks/>
          </p:cNvGrpSpPr>
          <p:nvPr/>
        </p:nvGrpSpPr>
        <p:grpSpPr bwMode="auto">
          <a:xfrm>
            <a:off x="4933950" y="5062538"/>
            <a:ext cx="2381250" cy="641350"/>
            <a:chOff x="3108" y="3244"/>
            <a:chExt cx="1500" cy="404"/>
          </a:xfrm>
        </p:grpSpPr>
        <p:sp>
          <p:nvSpPr>
            <p:cNvPr id="107561" name="Text Box 41"/>
            <p:cNvSpPr txBox="1">
              <a:spLocks noChangeArrowheads="1"/>
            </p:cNvSpPr>
            <p:nvPr/>
          </p:nvSpPr>
          <p:spPr bwMode="auto">
            <a:xfrm>
              <a:off x="3108" y="3251"/>
              <a:ext cx="6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2  4  5  6</a:t>
              </a:r>
            </a:p>
          </p:txBody>
        </p:sp>
        <p:sp>
          <p:nvSpPr>
            <p:cNvPr id="107562" name="Text Box 42"/>
            <p:cNvSpPr txBox="1">
              <a:spLocks noChangeArrowheads="1"/>
            </p:cNvSpPr>
            <p:nvPr/>
          </p:nvSpPr>
          <p:spPr bwMode="auto">
            <a:xfrm>
              <a:off x="3972" y="3244"/>
              <a:ext cx="6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1  2  3  6</a:t>
              </a:r>
            </a:p>
          </p:txBody>
        </p:sp>
        <p:sp>
          <p:nvSpPr>
            <p:cNvPr id="107563" name="Line 43"/>
            <p:cNvSpPr>
              <a:spLocks noChangeShapeType="1"/>
            </p:cNvSpPr>
            <p:nvPr/>
          </p:nvSpPr>
          <p:spPr bwMode="auto">
            <a:xfrm flipV="1">
              <a:off x="3216" y="3408"/>
              <a:ext cx="19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64" name="Line 44"/>
            <p:cNvSpPr>
              <a:spLocks noChangeShapeType="1"/>
            </p:cNvSpPr>
            <p:nvPr/>
          </p:nvSpPr>
          <p:spPr bwMode="auto">
            <a:xfrm flipH="1" flipV="1">
              <a:off x="3504" y="3456"/>
              <a:ext cx="14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65" name="Line 45"/>
            <p:cNvSpPr>
              <a:spLocks noChangeShapeType="1"/>
            </p:cNvSpPr>
            <p:nvPr/>
          </p:nvSpPr>
          <p:spPr bwMode="auto">
            <a:xfrm flipH="1">
              <a:off x="4080" y="3408"/>
              <a:ext cx="19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66" name="Line 46"/>
            <p:cNvSpPr>
              <a:spLocks noChangeShapeType="1"/>
            </p:cNvSpPr>
            <p:nvPr/>
          </p:nvSpPr>
          <p:spPr bwMode="auto">
            <a:xfrm>
              <a:off x="4272" y="3408"/>
              <a:ext cx="24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7567" name="Group 47"/>
          <p:cNvGrpSpPr>
            <a:grpSpLocks/>
          </p:cNvGrpSpPr>
          <p:nvPr/>
        </p:nvGrpSpPr>
        <p:grpSpPr bwMode="auto">
          <a:xfrm>
            <a:off x="4648200" y="6129338"/>
            <a:ext cx="2895600" cy="347662"/>
            <a:chOff x="2928" y="3916"/>
            <a:chExt cx="1824" cy="219"/>
          </a:xfrm>
        </p:grpSpPr>
        <p:sp>
          <p:nvSpPr>
            <p:cNvPr id="107568" name="Text Box 48"/>
            <p:cNvSpPr txBox="1">
              <a:spLocks noChangeArrowheads="1"/>
            </p:cNvSpPr>
            <p:nvPr/>
          </p:nvSpPr>
          <p:spPr bwMode="auto">
            <a:xfrm>
              <a:off x="2928" y="3923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</a:p>
          </p:txBody>
        </p:sp>
        <p:sp>
          <p:nvSpPr>
            <p:cNvPr id="107569" name="Text Box 49"/>
            <p:cNvSpPr txBox="1">
              <a:spLocks noChangeArrowheads="1"/>
            </p:cNvSpPr>
            <p:nvPr/>
          </p:nvSpPr>
          <p:spPr bwMode="auto">
            <a:xfrm>
              <a:off x="3222" y="3916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107570" name="Text Box 50"/>
            <p:cNvSpPr txBox="1">
              <a:spLocks noChangeArrowheads="1"/>
            </p:cNvSpPr>
            <p:nvPr/>
          </p:nvSpPr>
          <p:spPr bwMode="auto">
            <a:xfrm>
              <a:off x="3414" y="3916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107571" name="Text Box 51"/>
            <p:cNvSpPr txBox="1">
              <a:spLocks noChangeArrowheads="1"/>
            </p:cNvSpPr>
            <p:nvPr/>
          </p:nvSpPr>
          <p:spPr bwMode="auto">
            <a:xfrm>
              <a:off x="3702" y="3916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107572" name="Text Box 52"/>
            <p:cNvSpPr txBox="1">
              <a:spLocks noChangeArrowheads="1"/>
            </p:cNvSpPr>
            <p:nvPr/>
          </p:nvSpPr>
          <p:spPr bwMode="auto">
            <a:xfrm>
              <a:off x="3894" y="3916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107573" name="Text Box 53"/>
            <p:cNvSpPr txBox="1">
              <a:spLocks noChangeArrowheads="1"/>
            </p:cNvSpPr>
            <p:nvPr/>
          </p:nvSpPr>
          <p:spPr bwMode="auto">
            <a:xfrm>
              <a:off x="4134" y="3916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107574" name="Text Box 54"/>
            <p:cNvSpPr txBox="1">
              <a:spLocks noChangeArrowheads="1"/>
            </p:cNvSpPr>
            <p:nvPr/>
          </p:nvSpPr>
          <p:spPr bwMode="auto">
            <a:xfrm>
              <a:off x="4326" y="3916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107575" name="Text Box 55"/>
            <p:cNvSpPr txBox="1">
              <a:spLocks noChangeArrowheads="1"/>
            </p:cNvSpPr>
            <p:nvPr/>
          </p:nvSpPr>
          <p:spPr bwMode="auto">
            <a:xfrm>
              <a:off x="4566" y="3916"/>
              <a:ext cx="1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</p:grpSp>
      <p:grpSp>
        <p:nvGrpSpPr>
          <p:cNvPr id="107576" name="Group 56"/>
          <p:cNvGrpSpPr>
            <a:grpSpLocks/>
          </p:cNvGrpSpPr>
          <p:nvPr/>
        </p:nvGrpSpPr>
        <p:grpSpPr bwMode="auto">
          <a:xfrm>
            <a:off x="4800600" y="5595938"/>
            <a:ext cx="2667000" cy="565150"/>
            <a:chOff x="3024" y="3580"/>
            <a:chExt cx="1680" cy="356"/>
          </a:xfrm>
        </p:grpSpPr>
        <p:sp>
          <p:nvSpPr>
            <p:cNvPr id="107577" name="Text Box 57"/>
            <p:cNvSpPr txBox="1">
              <a:spLocks noChangeArrowheads="1"/>
            </p:cNvSpPr>
            <p:nvPr/>
          </p:nvSpPr>
          <p:spPr bwMode="auto">
            <a:xfrm>
              <a:off x="3024" y="3587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2  5</a:t>
              </a:r>
            </a:p>
          </p:txBody>
        </p:sp>
        <p:sp>
          <p:nvSpPr>
            <p:cNvPr id="107578" name="Text Box 58"/>
            <p:cNvSpPr txBox="1">
              <a:spLocks noChangeArrowheads="1"/>
            </p:cNvSpPr>
            <p:nvPr/>
          </p:nvSpPr>
          <p:spPr bwMode="auto">
            <a:xfrm>
              <a:off x="3504" y="3580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4  6</a:t>
              </a:r>
            </a:p>
          </p:txBody>
        </p:sp>
        <p:sp>
          <p:nvSpPr>
            <p:cNvPr id="107579" name="Text Box 59"/>
            <p:cNvSpPr txBox="1">
              <a:spLocks noChangeArrowheads="1"/>
            </p:cNvSpPr>
            <p:nvPr/>
          </p:nvSpPr>
          <p:spPr bwMode="auto">
            <a:xfrm>
              <a:off x="3936" y="3580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1  3</a:t>
              </a:r>
            </a:p>
          </p:txBody>
        </p:sp>
        <p:sp>
          <p:nvSpPr>
            <p:cNvPr id="107580" name="Text Box 60"/>
            <p:cNvSpPr txBox="1">
              <a:spLocks noChangeArrowheads="1"/>
            </p:cNvSpPr>
            <p:nvPr/>
          </p:nvSpPr>
          <p:spPr bwMode="auto">
            <a:xfrm>
              <a:off x="4368" y="3580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2  6</a:t>
              </a:r>
            </a:p>
          </p:txBody>
        </p:sp>
        <p:sp>
          <p:nvSpPr>
            <p:cNvPr id="107581" name="Line 61"/>
            <p:cNvSpPr>
              <a:spLocks noChangeShapeType="1"/>
            </p:cNvSpPr>
            <p:nvPr/>
          </p:nvSpPr>
          <p:spPr bwMode="auto">
            <a:xfrm flipH="1">
              <a:off x="3024" y="3744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82" name="Line 62"/>
            <p:cNvSpPr>
              <a:spLocks noChangeShapeType="1"/>
            </p:cNvSpPr>
            <p:nvPr/>
          </p:nvSpPr>
          <p:spPr bwMode="auto">
            <a:xfrm>
              <a:off x="3168" y="3744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83" name="Line 63"/>
            <p:cNvSpPr>
              <a:spLocks noChangeShapeType="1"/>
            </p:cNvSpPr>
            <p:nvPr/>
          </p:nvSpPr>
          <p:spPr bwMode="auto">
            <a:xfrm flipH="1">
              <a:off x="3504" y="3744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84" name="Line 64"/>
            <p:cNvSpPr>
              <a:spLocks noChangeShapeType="1"/>
            </p:cNvSpPr>
            <p:nvPr/>
          </p:nvSpPr>
          <p:spPr bwMode="auto">
            <a:xfrm>
              <a:off x="3648" y="3744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85" name="Line 65"/>
            <p:cNvSpPr>
              <a:spLocks noChangeShapeType="1"/>
            </p:cNvSpPr>
            <p:nvPr/>
          </p:nvSpPr>
          <p:spPr bwMode="auto">
            <a:xfrm flipH="1">
              <a:off x="3984" y="3744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86" name="Line 66"/>
            <p:cNvSpPr>
              <a:spLocks noChangeShapeType="1"/>
            </p:cNvSpPr>
            <p:nvPr/>
          </p:nvSpPr>
          <p:spPr bwMode="auto">
            <a:xfrm>
              <a:off x="4080" y="3744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87" name="Line 67"/>
            <p:cNvSpPr>
              <a:spLocks noChangeShapeType="1"/>
            </p:cNvSpPr>
            <p:nvPr/>
          </p:nvSpPr>
          <p:spPr bwMode="auto">
            <a:xfrm flipH="1">
              <a:off x="4416" y="3744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88" name="Line 68"/>
            <p:cNvSpPr>
              <a:spLocks noChangeShapeType="1"/>
            </p:cNvSpPr>
            <p:nvPr/>
          </p:nvSpPr>
          <p:spPr bwMode="auto">
            <a:xfrm>
              <a:off x="4512" y="3744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7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7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715000"/>
          </a:xfrm>
        </p:spPr>
        <p:txBody>
          <a:bodyPr/>
          <a:lstStyle/>
          <a:p>
            <a:r>
              <a:rPr lang="en-US" sz="2400"/>
              <a:t>Pseudo code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1400"/>
              <a:t>mergeSort( S, l, r) {</a:t>
            </a:r>
          </a:p>
          <a:p>
            <a:pPr>
              <a:buFont typeface="Wingdings" pitchFamily="2" charset="2"/>
              <a:buNone/>
            </a:pPr>
            <a:r>
              <a:rPr lang="en-US" sz="1400"/>
              <a:t>		if ( l &lt; r ) {</a:t>
            </a:r>
          </a:p>
          <a:p>
            <a:pPr>
              <a:buFont typeface="Wingdings" pitchFamily="2" charset="2"/>
              <a:buNone/>
            </a:pPr>
            <a:r>
              <a:rPr lang="en-US" sz="1400"/>
              <a:t>		    q = ( l + r )/2;</a:t>
            </a:r>
          </a:p>
          <a:p>
            <a:pPr>
              <a:buFont typeface="Wingdings" pitchFamily="2" charset="2"/>
              <a:buNone/>
            </a:pPr>
            <a:r>
              <a:rPr lang="en-US" sz="1400"/>
              <a:t>	   	    mergeSort( S, l, q );</a:t>
            </a:r>
          </a:p>
          <a:p>
            <a:pPr>
              <a:buFont typeface="Wingdings" pitchFamily="2" charset="2"/>
              <a:buNone/>
            </a:pPr>
            <a:r>
              <a:rPr lang="en-US" sz="1400"/>
              <a:t>		    mergeSort( S, q+1, r );</a:t>
            </a:r>
          </a:p>
          <a:p>
            <a:pPr>
              <a:buFont typeface="Wingdings" pitchFamily="2" charset="2"/>
              <a:buNone/>
            </a:pPr>
            <a:r>
              <a:rPr lang="en-US" sz="1400"/>
              <a:t>		    Merge( S, l, q, r ); </a:t>
            </a:r>
          </a:p>
          <a:p>
            <a:pPr>
              <a:buFont typeface="Wingdings" pitchFamily="2" charset="2"/>
              <a:buNone/>
            </a:pPr>
            <a:r>
              <a:rPr lang="en-US" sz="1400"/>
              <a:t>		    }</a:t>
            </a:r>
          </a:p>
          <a:p>
            <a:pPr>
              <a:buFont typeface="Wingdings" pitchFamily="2" charset="2"/>
              <a:buNone/>
            </a:pPr>
            <a:r>
              <a:rPr lang="en-US" sz="1400"/>
              <a:t>		}</a:t>
            </a:r>
          </a:p>
          <a:p>
            <a:pPr lvl="1"/>
            <a:r>
              <a:rPr lang="en-US" sz="2000"/>
              <a:t>The fundamental operation in this algorithm is merging two sorted subsequences.</a:t>
            </a:r>
          </a:p>
          <a:p>
            <a:pPr lvl="1"/>
            <a:r>
              <a:rPr lang="en-US" sz="2000"/>
              <a:t>This can be done in </a:t>
            </a:r>
            <a:r>
              <a:rPr lang="en-US" sz="2000" i="1">
                <a:solidFill>
                  <a:srgbClr val="CA02BC"/>
                </a:solidFill>
              </a:rPr>
              <a:t>one pass</a:t>
            </a:r>
            <a:r>
              <a:rPr lang="en-US" sz="2000" i="1"/>
              <a:t> </a:t>
            </a:r>
            <a:r>
              <a:rPr lang="en-US" sz="2000"/>
              <a:t>through the input, which is in linear time.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endParaRPr lang="en-US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r>
              <a:rPr lang="en-US" sz="2400" dirty="0"/>
              <a:t>Analysis of merge sort</a:t>
            </a:r>
          </a:p>
          <a:p>
            <a:pPr lvl="1"/>
            <a:r>
              <a:rPr lang="en-US" sz="2000" i="1" dirty="0" err="1"/>
              <a:t>mergeSort</a:t>
            </a:r>
            <a:r>
              <a:rPr lang="en-US" sz="2000" i="1" dirty="0"/>
              <a:t> </a:t>
            </a:r>
            <a:r>
              <a:rPr lang="en-US" sz="2000" dirty="0"/>
              <a:t>works correctly when the number of elements is not even.</a:t>
            </a:r>
          </a:p>
          <a:p>
            <a:pPr lvl="1"/>
            <a:r>
              <a:rPr lang="en-US" sz="2000" dirty="0"/>
              <a:t>Our analysis is simplified. We assume that the original problem size is a power of two.</a:t>
            </a:r>
          </a:p>
          <a:p>
            <a:pPr lvl="1"/>
            <a:r>
              <a:rPr lang="en-US" sz="2000" dirty="0"/>
              <a:t>Assume the size of the input sequence is </a:t>
            </a:r>
            <a:r>
              <a:rPr lang="en-US" sz="2000" i="1" dirty="0"/>
              <a:t>n.</a:t>
            </a:r>
            <a:r>
              <a:rPr lang="en-US" sz="2000" dirty="0"/>
              <a:t> and the time to sort the sequence is </a:t>
            </a:r>
            <a:r>
              <a:rPr lang="en-US" sz="2000" i="1" dirty="0"/>
              <a:t>T(n).</a:t>
            </a:r>
          </a:p>
          <a:p>
            <a:pPr lvl="1"/>
            <a:r>
              <a:rPr lang="en-US" sz="2000" dirty="0"/>
              <a:t>Merge sort on just one element takes constant time. When we have n &gt; 1 elements, we break down the running time as follows.</a:t>
            </a:r>
          </a:p>
          <a:p>
            <a:pPr lvl="2"/>
            <a:r>
              <a:rPr lang="en-US" sz="1800" i="1" dirty="0"/>
              <a:t>Divide</a:t>
            </a:r>
            <a:r>
              <a:rPr lang="en-US" sz="1800" dirty="0"/>
              <a:t>: The divide step just computes the middle of the subsequence, which takes constant time. </a:t>
            </a:r>
          </a:p>
          <a:p>
            <a:pPr lvl="2"/>
            <a:r>
              <a:rPr lang="en-US" sz="1800" i="1" dirty="0"/>
              <a:t>Conquer</a:t>
            </a:r>
            <a:r>
              <a:rPr lang="en-US" sz="1800" dirty="0"/>
              <a:t>: We recursively solve two </a:t>
            </a:r>
            <a:r>
              <a:rPr lang="en-US" sz="1800" dirty="0" err="1"/>
              <a:t>subproblems</a:t>
            </a:r>
            <a:r>
              <a:rPr lang="en-US" sz="1800" dirty="0"/>
              <a:t>, each of size n/2, which takes 2T(n/2) time.</a:t>
            </a:r>
          </a:p>
          <a:p>
            <a:pPr lvl="2"/>
            <a:r>
              <a:rPr lang="en-US" sz="1800" i="1" dirty="0"/>
              <a:t>Combine</a:t>
            </a:r>
            <a:r>
              <a:rPr lang="en-US" sz="1800" dirty="0"/>
              <a:t>: We have already noted that merging two sorted subsequence takes time O(n). </a:t>
            </a:r>
          </a:p>
          <a:p>
            <a:pPr lvl="2">
              <a:buFont typeface="Wingdings" pitchFamily="2" charset="2"/>
              <a:buNone/>
            </a:pPr>
            <a:r>
              <a:rPr lang="en-US" sz="1800" dirty="0"/>
              <a:t>Therefore, we get the recurrence</a:t>
            </a:r>
          </a:p>
          <a:p>
            <a:pPr lvl="2">
              <a:buFont typeface="Wingdings" pitchFamily="2" charset="2"/>
              <a:buNone/>
            </a:pPr>
            <a:endParaRPr lang="en-US" sz="1800" dirty="0"/>
          </a:p>
          <a:p>
            <a:pPr lvl="2">
              <a:buFont typeface="Wingdings" pitchFamily="2" charset="2"/>
              <a:buNone/>
            </a:pPr>
            <a:r>
              <a:rPr lang="en-US" sz="1800" dirty="0"/>
              <a:t>T(n) = </a:t>
            </a:r>
          </a:p>
        </p:txBody>
      </p:sp>
      <p:sp>
        <p:nvSpPr>
          <p:cNvPr id="109571" name="AutoShape 3"/>
          <p:cNvSpPr>
            <a:spLocks/>
          </p:cNvSpPr>
          <p:nvPr/>
        </p:nvSpPr>
        <p:spPr bwMode="auto">
          <a:xfrm>
            <a:off x="2367902" y="5684042"/>
            <a:ext cx="154303" cy="653257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2511425" y="5545137"/>
            <a:ext cx="3046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O(1)                      if n = 1,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2632074" y="6020195"/>
            <a:ext cx="3059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2T(n/2) + O(n)       if n &gt; 1.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1733550" y="1219200"/>
            <a:ext cx="3992563" cy="823913"/>
            <a:chOff x="1092" y="1152"/>
            <a:chExt cx="2515" cy="519"/>
          </a:xfrm>
        </p:grpSpPr>
        <p:sp>
          <p:nvSpPr>
            <p:cNvPr id="110595" name="AutoShape 3"/>
            <p:cNvSpPr>
              <a:spLocks/>
            </p:cNvSpPr>
            <p:nvPr/>
          </p:nvSpPr>
          <p:spPr bwMode="auto">
            <a:xfrm>
              <a:off x="1642" y="1276"/>
              <a:ext cx="48" cy="288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96" name="Text Box 4"/>
            <p:cNvSpPr txBox="1">
              <a:spLocks noChangeArrowheads="1"/>
            </p:cNvSpPr>
            <p:nvPr/>
          </p:nvSpPr>
          <p:spPr bwMode="auto">
            <a:xfrm>
              <a:off x="1680" y="1152"/>
              <a:ext cx="191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O(1)                      if n = 1,</a:t>
              </a:r>
            </a:p>
          </p:txBody>
        </p:sp>
        <p:sp>
          <p:nvSpPr>
            <p:cNvPr id="110597" name="Text Box 5"/>
            <p:cNvSpPr txBox="1">
              <a:spLocks noChangeArrowheads="1"/>
            </p:cNvSpPr>
            <p:nvPr/>
          </p:nvSpPr>
          <p:spPr bwMode="auto">
            <a:xfrm>
              <a:off x="1680" y="1440"/>
              <a:ext cx="19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2T(n/2) + O(n)       if n &gt; 1.</a:t>
              </a:r>
            </a:p>
          </p:txBody>
        </p:sp>
        <p:sp>
          <p:nvSpPr>
            <p:cNvPr id="110598" name="Text Box 6"/>
            <p:cNvSpPr txBox="1">
              <a:spLocks noChangeArrowheads="1"/>
            </p:cNvSpPr>
            <p:nvPr/>
          </p:nvSpPr>
          <p:spPr bwMode="auto">
            <a:xfrm>
              <a:off x="1092" y="1296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T(n) =</a:t>
              </a:r>
            </a:p>
          </p:txBody>
        </p:sp>
      </p:grpSp>
      <p:grpSp>
        <p:nvGrpSpPr>
          <p:cNvPr id="110599" name="Group 7"/>
          <p:cNvGrpSpPr>
            <a:grpSpLocks/>
          </p:cNvGrpSpPr>
          <p:nvPr/>
        </p:nvGrpSpPr>
        <p:grpSpPr bwMode="auto">
          <a:xfrm>
            <a:off x="685800" y="2286000"/>
            <a:ext cx="7772400" cy="3505200"/>
            <a:chOff x="432" y="1440"/>
            <a:chExt cx="4896" cy="2208"/>
          </a:xfrm>
        </p:grpSpPr>
        <p:sp>
          <p:nvSpPr>
            <p:cNvPr id="110600" name="Text Box 8"/>
            <p:cNvSpPr txBox="1">
              <a:spLocks noChangeArrowheads="1"/>
            </p:cNvSpPr>
            <p:nvPr/>
          </p:nvSpPr>
          <p:spPr bwMode="auto">
            <a:xfrm>
              <a:off x="432" y="1440"/>
              <a:ext cx="4896" cy="2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742950" lvl="1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</a:pPr>
              <a:r>
                <a:rPr lang="en-US" sz="1800"/>
                <a:t>T(n) = 2T(n/2) + O(n)</a:t>
              </a:r>
            </a:p>
            <a:p>
              <a:pPr marL="742950" lvl="1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</a:pPr>
              <a:r>
                <a:rPr lang="en-US" sz="1800"/>
                <a:t>		     = 2( 2T(n/2</a:t>
              </a:r>
              <a:r>
                <a:rPr lang="en-US" sz="1800" baseline="50000"/>
                <a:t>2</a:t>
              </a:r>
              <a:r>
                <a:rPr lang="en-US" sz="1800"/>
                <a:t>) + O(n/2)) + O(n)</a:t>
              </a:r>
            </a:p>
            <a:p>
              <a:pPr marL="742950" lvl="1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</a:pPr>
              <a:r>
                <a:rPr lang="en-US" sz="1800"/>
                <a:t>		     = 2</a:t>
              </a:r>
              <a:r>
                <a:rPr lang="en-US" sz="1800" baseline="50000"/>
                <a:t>2</a:t>
              </a:r>
              <a:r>
                <a:rPr lang="en-US" sz="1800"/>
                <a:t>T(n/ 2</a:t>
              </a:r>
              <a:r>
                <a:rPr lang="en-US" sz="1800" baseline="50000"/>
                <a:t>2</a:t>
              </a:r>
              <a:r>
                <a:rPr lang="en-US" sz="1800"/>
                <a:t>) + O(n) + O(n)</a:t>
              </a:r>
            </a:p>
            <a:p>
              <a:pPr marL="742950" lvl="1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</a:pPr>
              <a:r>
                <a:rPr lang="en-US" sz="1800"/>
                <a:t>		     = …………..</a:t>
              </a:r>
            </a:p>
            <a:p>
              <a:pPr marL="742950" lvl="1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</a:pPr>
              <a:r>
                <a:rPr lang="en-US" sz="1800"/>
                <a:t>		     = 2</a:t>
              </a:r>
              <a:r>
                <a:rPr lang="en-US" sz="1800" baseline="50000"/>
                <a:t>log</a:t>
              </a:r>
              <a:r>
                <a:rPr lang="en-US" sz="1800" i="1" baseline="50000"/>
                <a:t>n </a:t>
              </a:r>
              <a:r>
                <a:rPr lang="en-US" sz="1800"/>
                <a:t>T(n/ 2</a:t>
              </a:r>
              <a:r>
                <a:rPr lang="en-US" sz="1800" baseline="50000"/>
                <a:t>log</a:t>
              </a:r>
              <a:r>
                <a:rPr lang="en-US" sz="1800" i="1" baseline="50000"/>
                <a:t>n</a:t>
              </a:r>
              <a:r>
                <a:rPr lang="en-US" sz="1800"/>
                <a:t>) + O(n) + … + O(n)</a:t>
              </a:r>
            </a:p>
            <a:p>
              <a:pPr marL="742950" lvl="1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</a:pPr>
              <a:endParaRPr lang="en-US" sz="1800"/>
            </a:p>
            <a:p>
              <a:pPr marL="742950" lvl="1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</a:pPr>
              <a:endParaRPr lang="en-US" sz="1800" baseline="50000"/>
            </a:p>
            <a:p>
              <a:pPr marL="742950" lvl="1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</a:pPr>
              <a:r>
                <a:rPr lang="en-US" sz="1800"/>
                <a:t>		     = nT(1) + O(</a:t>
              </a:r>
              <a:r>
                <a:rPr lang="en-US" sz="1800" i="1"/>
                <a:t>n</a:t>
              </a:r>
              <a:r>
                <a:rPr lang="en-US" sz="1800"/>
                <a:t>log</a:t>
              </a:r>
              <a:r>
                <a:rPr lang="en-US" sz="1800" i="1"/>
                <a:t>n</a:t>
              </a:r>
              <a:r>
                <a:rPr lang="en-US" sz="1800"/>
                <a:t>)</a:t>
              </a:r>
            </a:p>
            <a:p>
              <a:pPr marL="742950" lvl="1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</a:pPr>
              <a:r>
                <a:rPr lang="en-US" sz="1800"/>
                <a:t>		     =  O(</a:t>
              </a:r>
              <a:r>
                <a:rPr lang="en-US" sz="1800" i="1"/>
                <a:t>n</a:t>
              </a:r>
              <a:r>
                <a:rPr lang="en-US" sz="1800"/>
                <a:t>log</a:t>
              </a:r>
              <a:r>
                <a:rPr lang="en-US" sz="1800" i="1"/>
                <a:t>n</a:t>
              </a:r>
              <a:r>
                <a:rPr lang="en-US" sz="1800"/>
                <a:t>)</a:t>
              </a:r>
            </a:p>
            <a:p>
              <a:pPr marL="742950" lvl="1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</a:pPr>
              <a:endParaRPr lang="en-US" sz="1800"/>
            </a:p>
            <a:p>
              <a:pPr marL="342900" indent="-342900"/>
              <a:endParaRPr lang="en-US" sz="1600"/>
            </a:p>
          </p:txBody>
        </p:sp>
        <p:sp>
          <p:nvSpPr>
            <p:cNvPr id="110601" name="AutoShape 9"/>
            <p:cNvSpPr>
              <a:spLocks/>
            </p:cNvSpPr>
            <p:nvPr/>
          </p:nvSpPr>
          <p:spPr bwMode="auto">
            <a:xfrm rot="-5382360">
              <a:off x="3264" y="2256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2" name="Text Box 10"/>
            <p:cNvSpPr txBox="1">
              <a:spLocks noChangeArrowheads="1"/>
            </p:cNvSpPr>
            <p:nvPr/>
          </p:nvSpPr>
          <p:spPr bwMode="auto">
            <a:xfrm>
              <a:off x="3110" y="2678"/>
              <a:ext cx="5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/>
                <a:t>log </a:t>
              </a:r>
              <a:r>
                <a:rPr lang="en-US" sz="2000" i="1"/>
                <a:t>n</a:t>
              </a:r>
            </a:p>
          </p:txBody>
        </p:sp>
      </p:grp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>
                <a:latin typeface="Tahoma" pitchFamily="34" charset="0"/>
              </a:rPr>
              <a:t>T(n) = ?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endParaRPr lang="en-US" sz="2000">
              <a:latin typeface="Tahoma" pitchFamily="34" charset="0"/>
            </a:endParaRPr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endParaRPr lang="en-US" sz="2000">
              <a:latin typeface="Tahoma" pitchFamily="34" charset="0"/>
            </a:endParaRPr>
          </a:p>
          <a:p>
            <a:endParaRPr lang="en-US" sz="1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/>
              <a:t>An Example: The Selection Problem</a:t>
            </a:r>
          </a:p>
        </p:txBody>
      </p:sp>
      <p:sp>
        <p:nvSpPr>
          <p:cNvPr id="111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/>
              <a:t>The problem</a:t>
            </a:r>
            <a:r>
              <a:rPr lang="en-US" sz="2400"/>
              <a:t>: find the </a:t>
            </a:r>
            <a:r>
              <a:rPr lang="en-US" sz="2400" i="1"/>
              <a:t>k</a:t>
            </a:r>
            <a:r>
              <a:rPr lang="en-US" sz="2400"/>
              <a:t>-th smallest element in a collection S of </a:t>
            </a:r>
            <a:r>
              <a:rPr lang="en-US" sz="2400" i="1"/>
              <a:t>n</a:t>
            </a:r>
            <a:r>
              <a:rPr lang="en-US" sz="2400"/>
              <a:t> elements.</a:t>
            </a:r>
          </a:p>
          <a:p>
            <a:pPr>
              <a:lnSpc>
                <a:spcPct val="90000"/>
              </a:lnSpc>
            </a:pPr>
            <a:r>
              <a:rPr lang="en-US" sz="2400"/>
              <a:t>Divide-and-conquer solution: </a:t>
            </a:r>
            <a:r>
              <a:rPr lang="en-US" sz="2400" i="1"/>
              <a:t>quickSelect</a:t>
            </a:r>
          </a:p>
          <a:p>
            <a:pPr lvl="1">
              <a:lnSpc>
                <a:spcPct val="90000"/>
              </a:lnSpc>
            </a:pPr>
            <a:r>
              <a:rPr lang="en-US" sz="2000" i="1"/>
              <a:t>Divide</a:t>
            </a:r>
            <a:r>
              <a:rPr lang="en-US" sz="2000"/>
              <a:t>: Pick up a pivot </a:t>
            </a:r>
            <a:r>
              <a:rPr lang="en-US" sz="2000" i="1"/>
              <a:t>v</a:t>
            </a:r>
            <a:r>
              <a:rPr lang="en-US" sz="2000"/>
              <a:t> from S. Then, the remaining elements are placed into two sets, S1 and S2. S1 contains elements that are guaranteed to be no larger than </a:t>
            </a:r>
            <a:r>
              <a:rPr lang="en-US" sz="2000" i="1"/>
              <a:t>v</a:t>
            </a:r>
            <a:r>
              <a:rPr lang="en-US" sz="2000"/>
              <a:t>, and S2 contains elements that are no smaller than </a:t>
            </a:r>
            <a:r>
              <a:rPr lang="en-US" sz="2000" i="1"/>
              <a:t>v</a:t>
            </a:r>
          </a:p>
          <a:p>
            <a:pPr lvl="1">
              <a:lnSpc>
                <a:spcPct val="90000"/>
              </a:lnSpc>
            </a:pPr>
            <a:r>
              <a:rPr lang="en-US" sz="2000" i="1"/>
              <a:t>Conquer</a:t>
            </a:r>
            <a:r>
              <a:rPr lang="en-US" sz="2000"/>
              <a:t>: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If </a:t>
            </a:r>
            <a:r>
              <a:rPr lang="en-US" sz="1800" i="1"/>
              <a:t>k</a:t>
            </a:r>
            <a:r>
              <a:rPr lang="en-US" sz="1800"/>
              <a:t> &lt;= |S1|, then the </a:t>
            </a:r>
            <a:r>
              <a:rPr lang="en-US" sz="1800" i="1"/>
              <a:t>k</a:t>
            </a:r>
            <a:r>
              <a:rPr lang="en-US" sz="1800"/>
              <a:t>-th smallest element in S can be found by recursively computing the </a:t>
            </a:r>
            <a:r>
              <a:rPr lang="en-US" sz="1800" i="1"/>
              <a:t>k</a:t>
            </a:r>
            <a:r>
              <a:rPr lang="en-US" sz="1800"/>
              <a:t>-th smallest element in S1.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If </a:t>
            </a:r>
            <a:r>
              <a:rPr lang="en-US" sz="1800" i="1"/>
              <a:t>k</a:t>
            </a:r>
            <a:r>
              <a:rPr lang="en-US" sz="1800"/>
              <a:t> = |S1|+1, then the pivot </a:t>
            </a:r>
            <a:r>
              <a:rPr lang="en-US" sz="1800" i="1"/>
              <a:t>v</a:t>
            </a:r>
            <a:r>
              <a:rPr lang="en-US" sz="1800"/>
              <a:t> is the </a:t>
            </a:r>
            <a:r>
              <a:rPr lang="en-US" sz="1800" i="1"/>
              <a:t>k</a:t>
            </a:r>
            <a:r>
              <a:rPr lang="en-US" sz="1800"/>
              <a:t>-th smallest element in S.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If </a:t>
            </a:r>
            <a:r>
              <a:rPr lang="en-US" sz="1800" i="1"/>
              <a:t>k</a:t>
            </a:r>
            <a:r>
              <a:rPr lang="en-US" sz="1800"/>
              <a:t> &gt; |S1|+1, then the </a:t>
            </a:r>
            <a:r>
              <a:rPr lang="en-US" sz="1800" i="1"/>
              <a:t>k</a:t>
            </a:r>
            <a:r>
              <a:rPr lang="en-US" sz="1800"/>
              <a:t>-th smallest element in S is the (</a:t>
            </a:r>
            <a:r>
              <a:rPr lang="en-US" sz="1800" i="1"/>
              <a:t>k</a:t>
            </a:r>
            <a:r>
              <a:rPr lang="en-US" sz="1800"/>
              <a:t>-|</a:t>
            </a:r>
            <a:r>
              <a:rPr lang="en-US" sz="1800" i="1"/>
              <a:t>S1|-1</a:t>
            </a:r>
            <a:r>
              <a:rPr lang="en-US" sz="1800"/>
              <a:t>)-st smallest element in S2.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1800"/>
          </a:p>
          <a:p>
            <a:pPr lvl="2">
              <a:lnSpc>
                <a:spcPct val="90000"/>
              </a:lnSpc>
            </a:pPr>
            <a:endParaRPr lang="en-US" sz="1800" i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20713" y="482600"/>
            <a:ext cx="7772400" cy="618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Analysis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</a:t>
            </a:r>
            <a:r>
              <a:rPr lang="en-US" sz="1800" i="1"/>
              <a:t>Divide</a:t>
            </a:r>
            <a:r>
              <a:rPr lang="en-US" sz="1800"/>
              <a:t>-step takes O(n) time. The </a:t>
            </a:r>
            <a:r>
              <a:rPr lang="en-US" sz="1800" i="1"/>
              <a:t>conquer-</a:t>
            </a:r>
            <a:r>
              <a:rPr lang="en-US" sz="1800"/>
              <a:t>step takes O(|S1|)+O(|S2|) time.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In the worst case, if the pivots are picked up in non-decreasing order of S, then in each recursion, |S1| = 1. Therefore, the running time is O(n</a:t>
            </a:r>
            <a:r>
              <a:rPr lang="en-US" sz="1800" baseline="50000"/>
              <a:t>2</a:t>
            </a:r>
            <a:r>
              <a:rPr lang="en-US" sz="1800"/>
              <a:t>).</a:t>
            </a:r>
          </a:p>
          <a:p>
            <a:pPr>
              <a:lnSpc>
                <a:spcPct val="90000"/>
              </a:lnSpc>
            </a:pPr>
            <a:r>
              <a:rPr lang="en-US" sz="2000"/>
              <a:t>How to choose the pivot?</a:t>
            </a:r>
          </a:p>
          <a:p>
            <a:pPr lvl="1">
              <a:lnSpc>
                <a:spcPct val="90000"/>
              </a:lnSpc>
            </a:pPr>
            <a:r>
              <a:rPr lang="en-US" sz="1800" i="1"/>
              <a:t>Basic ideas</a:t>
            </a:r>
            <a:r>
              <a:rPr lang="en-US" sz="1800"/>
              <a:t>: We must ensure that the size of the subproblem is </a:t>
            </a:r>
            <a:r>
              <a:rPr lang="en-US" sz="1800">
                <a:solidFill>
                  <a:srgbClr val="CA02BC"/>
                </a:solidFill>
              </a:rPr>
              <a:t>a fraction</a:t>
            </a:r>
            <a:r>
              <a:rPr lang="en-US" sz="1800"/>
              <a:t> of the original, NOT just </a:t>
            </a:r>
            <a:r>
              <a:rPr lang="en-US" sz="1800">
                <a:solidFill>
                  <a:srgbClr val="CA02BC"/>
                </a:solidFill>
              </a:rPr>
              <a:t>a few elements smaller</a:t>
            </a:r>
            <a:r>
              <a:rPr lang="en-US" sz="1800"/>
              <a:t> than the original.</a:t>
            </a:r>
          </a:p>
          <a:p>
            <a:pPr lvl="1">
              <a:lnSpc>
                <a:spcPct val="90000"/>
              </a:lnSpc>
            </a:pPr>
            <a:r>
              <a:rPr lang="en-US" sz="1800" i="1"/>
              <a:t>Solution</a:t>
            </a:r>
            <a:r>
              <a:rPr lang="en-US" sz="1800"/>
              <a:t>: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</a:rPr>
              <a:t>Step 1</a:t>
            </a:r>
            <a:r>
              <a:rPr lang="en-US" sz="1800"/>
              <a:t>: Divide the </a:t>
            </a:r>
            <a:r>
              <a:rPr lang="en-US" sz="1800" i="1"/>
              <a:t>n</a:t>
            </a:r>
            <a:r>
              <a:rPr lang="en-US" sz="1800"/>
              <a:t> elements of the input sequence into </a:t>
            </a:r>
            <a:r>
              <a:rPr lang="en-US" sz="1800">
                <a:sym typeface="Symbol" pitchFamily="18" charset="2"/>
              </a:rPr>
              <a:t>n/5 groups of 5 elements each and at most one group made up of the remaining </a:t>
            </a:r>
            <a:r>
              <a:rPr lang="en-US" sz="1800" i="1">
                <a:sym typeface="Symbol" pitchFamily="18" charset="2"/>
              </a:rPr>
              <a:t>n</a:t>
            </a:r>
            <a:r>
              <a:rPr lang="en-US" sz="1800">
                <a:sym typeface="Symbol" pitchFamily="18" charset="2"/>
              </a:rPr>
              <a:t> mod 5 elements.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Step 2</a:t>
            </a:r>
            <a:r>
              <a:rPr lang="en-US" sz="1800">
                <a:sym typeface="Symbol" pitchFamily="18" charset="2"/>
              </a:rPr>
              <a:t>: Find the median of each of the n/5 groups and taking its middle element. This gives a subsequence M of n/5 medians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Step 3</a:t>
            </a:r>
            <a:r>
              <a:rPr lang="en-US" sz="1800">
                <a:sym typeface="Symbol" pitchFamily="18" charset="2"/>
              </a:rPr>
              <a:t>: Find the median of M as the pivot </a:t>
            </a:r>
            <a:r>
              <a:rPr lang="en-US" sz="1800" i="1">
                <a:sym typeface="Symbol" pitchFamily="18" charset="2"/>
              </a:rPr>
              <a:t>v*.</a:t>
            </a:r>
            <a:endParaRPr lang="en-US" sz="1800">
              <a:sym typeface="Symbol" pitchFamily="18" charset="2"/>
            </a:endParaRPr>
          </a:p>
          <a:p>
            <a:pPr lvl="2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331788"/>
            <a:ext cx="77724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How many elements can we remove by using pivot </a:t>
            </a:r>
            <a:r>
              <a:rPr lang="en-US" sz="2000" i="1"/>
              <a:t>v*</a:t>
            </a:r>
            <a:r>
              <a:rPr lang="en-US" sz="2000"/>
              <a:t>?</a:t>
            </a:r>
          </a:p>
          <a:p>
            <a:pPr lvl="1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1800"/>
              <a:t>At least half of the medians found in step 2 are greater than or equal to the median-of-medians </a:t>
            </a:r>
            <a:r>
              <a:rPr lang="en-US" sz="1800" i="1"/>
              <a:t>v*.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Thus, at least half of the </a:t>
            </a:r>
            <a:r>
              <a:rPr lang="en-US" sz="1800">
                <a:sym typeface="Symbol" pitchFamily="18" charset="2"/>
              </a:rPr>
              <a:t>n/5 groups contribute 3 elements that are greater than </a:t>
            </a:r>
            <a:r>
              <a:rPr lang="en-US" sz="1800" i="1"/>
              <a:t>v*</a:t>
            </a:r>
            <a:r>
              <a:rPr lang="en-US" sz="1800"/>
              <a:t>, except for the group that has fewer than 5 elements if 5 does not divide </a:t>
            </a:r>
            <a:r>
              <a:rPr lang="en-US" sz="1800" i="1"/>
              <a:t>n</a:t>
            </a:r>
            <a:r>
              <a:rPr lang="en-US" sz="1800"/>
              <a:t> exactly,  and the group containing </a:t>
            </a:r>
            <a:r>
              <a:rPr lang="en-US" sz="1800" i="1"/>
              <a:t>v*</a:t>
            </a:r>
            <a:r>
              <a:rPr lang="en-US" sz="1800"/>
              <a:t> itself.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Discounting those two groups, it follows that the number of elements greater than </a:t>
            </a:r>
            <a:r>
              <a:rPr lang="en-US" sz="1800" i="1"/>
              <a:t>v* </a:t>
            </a:r>
            <a:r>
              <a:rPr lang="en-US" sz="1800"/>
              <a:t>is at least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600" i="1"/>
              <a:t>      </a:t>
            </a:r>
          </a:p>
        </p:txBody>
      </p:sp>
      <p:graphicFrame>
        <p:nvGraphicFramePr>
          <p:cNvPr id="113667" name="Object 3"/>
          <p:cNvGraphicFramePr>
            <a:graphicFrameLocks noChangeAspect="1"/>
          </p:cNvGraphicFramePr>
          <p:nvPr/>
        </p:nvGraphicFramePr>
        <p:xfrm>
          <a:off x="1778000" y="663575"/>
          <a:ext cx="4856163" cy="23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6" name="Worksheet" r:id="rId3" imgW="5324856" imgH="2581656" progId="Excel.Sheet.8">
                  <p:embed/>
                </p:oleObj>
              </mc:Choice>
              <mc:Fallback>
                <p:oleObj name="Worksheet" r:id="rId3" imgW="5324856" imgH="2581656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663575"/>
                        <a:ext cx="4856163" cy="235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4727575" y="1909763"/>
            <a:ext cx="449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A02BC"/>
                </a:solidFill>
              </a:rPr>
              <a:t>v*</a:t>
            </a:r>
          </a:p>
        </p:txBody>
      </p:sp>
      <p:graphicFrame>
        <p:nvGraphicFramePr>
          <p:cNvPr id="1136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810352"/>
              </p:ext>
            </p:extLst>
          </p:nvPr>
        </p:nvGraphicFramePr>
        <p:xfrm>
          <a:off x="3009900" y="5243513"/>
          <a:ext cx="2743200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7" name="Equation" r:id="rId5" imgW="1485720" imgH="482400" progId="Equation.3">
                  <p:embed/>
                </p:oleObj>
              </mc:Choice>
              <mc:Fallback>
                <p:oleObj name="Equation" r:id="rId5" imgW="148572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5243513"/>
                        <a:ext cx="2743200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331788"/>
            <a:ext cx="77724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How many elements can we remove by using pivot </a:t>
            </a:r>
            <a:r>
              <a:rPr lang="en-US" sz="2000" i="1" dirty="0"/>
              <a:t>v*</a:t>
            </a:r>
            <a:r>
              <a:rPr lang="en-US" sz="2000" dirty="0"/>
              <a:t>?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At least half of the medians found in step 2 are  less than or equal to the median-of-medians </a:t>
            </a:r>
            <a:r>
              <a:rPr lang="en-US" sz="1800" i="1" dirty="0"/>
              <a:t>v*.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Thus, at least half of the </a:t>
            </a:r>
            <a:r>
              <a:rPr lang="en-US" sz="1800" dirty="0">
                <a:sym typeface="Symbol" pitchFamily="18" charset="2"/>
              </a:rPr>
              <a:t>n/5 groups contribute 3 elements that are less than </a:t>
            </a:r>
            <a:r>
              <a:rPr lang="en-US" sz="1800" i="1" dirty="0"/>
              <a:t>v*</a:t>
            </a:r>
            <a:r>
              <a:rPr lang="en-US" sz="1800" dirty="0"/>
              <a:t>, except for the group that has fewer than 5 elements if 5 does not divide </a:t>
            </a:r>
            <a:r>
              <a:rPr lang="en-US" sz="1800" i="1" dirty="0"/>
              <a:t>n</a:t>
            </a:r>
            <a:r>
              <a:rPr lang="en-US" sz="1800" dirty="0"/>
              <a:t> exactly,  and the group containing </a:t>
            </a:r>
            <a:r>
              <a:rPr lang="en-US" sz="1800" i="1" dirty="0"/>
              <a:t>v*</a:t>
            </a:r>
            <a:r>
              <a:rPr lang="en-US" sz="1800" dirty="0"/>
              <a:t> itself.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Discounting those two groups, it follows that the number of elements less than </a:t>
            </a:r>
            <a:r>
              <a:rPr lang="en-US" sz="1800" i="1" dirty="0"/>
              <a:t>v* </a:t>
            </a:r>
            <a:r>
              <a:rPr lang="en-US" sz="1800" dirty="0"/>
              <a:t>is at least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600" i="1" dirty="0"/>
              <a:t>      </a:t>
            </a:r>
          </a:p>
        </p:txBody>
      </p:sp>
      <p:graphicFrame>
        <p:nvGraphicFramePr>
          <p:cNvPr id="113667" name="Object 3"/>
          <p:cNvGraphicFramePr>
            <a:graphicFrameLocks noChangeAspect="1"/>
          </p:cNvGraphicFramePr>
          <p:nvPr/>
        </p:nvGraphicFramePr>
        <p:xfrm>
          <a:off x="1778000" y="663575"/>
          <a:ext cx="4856163" cy="23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2" name="Worksheet" r:id="rId3" imgW="5324856" imgH="2581656" progId="Excel.Sheet.8">
                  <p:embed/>
                </p:oleObj>
              </mc:Choice>
              <mc:Fallback>
                <p:oleObj name="Worksheet" r:id="rId3" imgW="5324856" imgH="25816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663575"/>
                        <a:ext cx="4856163" cy="235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4727575" y="1909763"/>
            <a:ext cx="449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A02BC"/>
                </a:solidFill>
              </a:rPr>
              <a:t>v*</a:t>
            </a:r>
          </a:p>
        </p:txBody>
      </p:sp>
      <p:graphicFrame>
        <p:nvGraphicFramePr>
          <p:cNvPr id="1136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075754"/>
              </p:ext>
            </p:extLst>
          </p:nvPr>
        </p:nvGraphicFramePr>
        <p:xfrm>
          <a:off x="3009900" y="5243513"/>
          <a:ext cx="2743200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3" name="Equation" r:id="rId5" imgW="1485720" imgH="482400" progId="Equation.3">
                  <p:embed/>
                </p:oleObj>
              </mc:Choice>
              <mc:Fallback>
                <p:oleObj name="Equation" r:id="rId5" imgW="14857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5243513"/>
                        <a:ext cx="2743200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3512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533400"/>
            <a:ext cx="7772400" cy="5715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1800" dirty="0"/>
              <a:t>At least </a:t>
            </a:r>
            <a:r>
              <a:rPr lang="en-US" sz="1800" dirty="0">
                <a:solidFill>
                  <a:srgbClr val="CA02BC"/>
                </a:solidFill>
              </a:rPr>
              <a:t>3n/10-6</a:t>
            </a:r>
            <a:r>
              <a:rPr lang="en-US" sz="1800" dirty="0"/>
              <a:t> elements can be removed from the original by using pivot </a:t>
            </a:r>
            <a:r>
              <a:rPr lang="en-US" sz="1800" i="1" dirty="0"/>
              <a:t>v*.</a:t>
            </a:r>
            <a:r>
              <a:rPr lang="en-US" sz="1800" dirty="0"/>
              <a:t> Thus, in the worst case, </a:t>
            </a:r>
            <a:r>
              <a:rPr lang="en-US" sz="1800" i="1" dirty="0" err="1"/>
              <a:t>quickSelect</a:t>
            </a:r>
            <a:r>
              <a:rPr lang="en-US" sz="1800" i="1" dirty="0"/>
              <a:t> </a:t>
            </a:r>
            <a:r>
              <a:rPr lang="en-US" sz="1800" dirty="0"/>
              <a:t>is called recursively on at most </a:t>
            </a:r>
            <a:r>
              <a:rPr lang="en-US" sz="1800" dirty="0">
                <a:solidFill>
                  <a:srgbClr val="CA02BC"/>
                </a:solidFill>
              </a:rPr>
              <a:t>n- (3n/10-6) = 7n/10+6</a:t>
            </a:r>
            <a:r>
              <a:rPr lang="en-US" sz="1800" dirty="0"/>
              <a:t> elements.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Note that in Step 3, we need to use </a:t>
            </a:r>
            <a:r>
              <a:rPr lang="en-US" sz="1800" i="1" dirty="0" err="1"/>
              <a:t>quickSelect</a:t>
            </a:r>
            <a:r>
              <a:rPr lang="en-US" sz="1800" i="1" dirty="0"/>
              <a:t> </a:t>
            </a:r>
            <a:r>
              <a:rPr lang="en-US" sz="1800" dirty="0"/>
              <a:t>recursively to find the median of the </a:t>
            </a:r>
            <a:r>
              <a:rPr lang="en-US" sz="1800" dirty="0">
                <a:sym typeface="Symbol" pitchFamily="18" charset="2"/>
              </a:rPr>
              <a:t>n/5  medians found in Step 2.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ym typeface="Symbol" pitchFamily="18" charset="2"/>
              </a:rPr>
              <a:t>Running time of </a:t>
            </a:r>
            <a:r>
              <a:rPr lang="en-US" sz="2000" i="1" dirty="0" err="1">
                <a:sym typeface="Symbol" pitchFamily="18" charset="2"/>
              </a:rPr>
              <a:t>quickSelect</a:t>
            </a:r>
            <a:endParaRPr lang="en-US" sz="2000" i="1" dirty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>
                <a:sym typeface="Symbol" pitchFamily="18" charset="2"/>
              </a:rPr>
              <a:t>	</a:t>
            </a:r>
            <a:r>
              <a:rPr lang="en-US" sz="1800" dirty="0">
                <a:sym typeface="Symbol" pitchFamily="18" charset="2"/>
              </a:rPr>
              <a:t>Assume that the running time of </a:t>
            </a:r>
            <a:r>
              <a:rPr lang="en-US" sz="1800" i="1" dirty="0" err="1">
                <a:sym typeface="Symbol" pitchFamily="18" charset="2"/>
              </a:rPr>
              <a:t>quickSelect</a:t>
            </a:r>
            <a:r>
              <a:rPr lang="en-US" sz="1800" i="1" dirty="0">
                <a:sym typeface="Symbol" pitchFamily="18" charset="2"/>
              </a:rPr>
              <a:t> </a:t>
            </a:r>
            <a:r>
              <a:rPr lang="en-US" sz="1800" dirty="0">
                <a:sym typeface="Symbol" pitchFamily="18" charset="2"/>
              </a:rPr>
              <a:t>is T(n). We have the following recurrence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sym typeface="Symbol" pitchFamily="18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sym typeface="Symbol" pitchFamily="18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sym typeface="Symbol" pitchFamily="18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sym typeface="Symbol" pitchFamily="18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sym typeface="Symbol" pitchFamily="18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sym typeface="Symbol" pitchFamily="18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sym typeface="Symbol" pitchFamily="18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 dirty="0">
              <a:solidFill>
                <a:srgbClr val="CA02BC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 dirty="0">
              <a:solidFill>
                <a:srgbClr val="CA02BC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CA02BC"/>
                </a:solidFill>
                <a:sym typeface="Symbol" pitchFamily="18" charset="2"/>
              </a:rPr>
              <a:t>How to compute T(n) ?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 i="1" dirty="0">
              <a:solidFill>
                <a:srgbClr val="CA02BC"/>
              </a:solidFill>
              <a:sym typeface="Symbol" pitchFamily="18" charset="2"/>
            </a:endParaRPr>
          </a:p>
        </p:txBody>
      </p:sp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1143000" y="3124200"/>
          <a:ext cx="71628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6" name="Equation" r:id="rId3" imgW="3251160" imgH="482400" progId="Equation.3">
                  <p:embed/>
                </p:oleObj>
              </mc:Choice>
              <mc:Fallback>
                <p:oleObj name="Equation" r:id="rId3" imgW="325116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124200"/>
                        <a:ext cx="716280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752600" y="4572000"/>
            <a:ext cx="20780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Time for finding the </a:t>
            </a:r>
          </a:p>
          <a:p>
            <a:r>
              <a:rPr lang="en-US" sz="1600"/>
              <a:t>median of the </a:t>
            </a:r>
            <a:r>
              <a:rPr lang="en-US" sz="1600">
                <a:sym typeface="Symbol" pitchFamily="18" charset="2"/>
              </a:rPr>
              <a:t>n/5  </a:t>
            </a:r>
          </a:p>
          <a:p>
            <a:r>
              <a:rPr lang="en-US" sz="1600">
                <a:sym typeface="Symbol" pitchFamily="18" charset="2"/>
              </a:rPr>
              <a:t>medians.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3962400" y="4572000"/>
            <a:ext cx="16970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Time for solving </a:t>
            </a:r>
          </a:p>
          <a:p>
            <a:r>
              <a:rPr lang="en-US" sz="1600"/>
              <a:t>The subproblem.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6003925" y="4584700"/>
            <a:ext cx="19272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Time for finding</a:t>
            </a:r>
          </a:p>
          <a:p>
            <a:r>
              <a:rPr lang="en-US" sz="1600"/>
              <a:t>the </a:t>
            </a:r>
            <a:r>
              <a:rPr lang="en-US" sz="1600">
                <a:sym typeface="Symbol" pitchFamily="18" charset="2"/>
              </a:rPr>
              <a:t>n/5  medians.</a:t>
            </a:r>
          </a:p>
          <a:p>
            <a:endParaRPr lang="en-US" sz="1600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 flipV="1">
            <a:off x="2667000" y="4114800"/>
            <a:ext cx="304800" cy="533400"/>
          </a:xfrm>
          <a:prstGeom prst="line">
            <a:avLst/>
          </a:prstGeom>
          <a:noFill/>
          <a:ln w="19050">
            <a:solidFill>
              <a:srgbClr val="B820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 flipH="1" flipV="1">
            <a:off x="4724400" y="4038600"/>
            <a:ext cx="76200" cy="609600"/>
          </a:xfrm>
          <a:prstGeom prst="line">
            <a:avLst/>
          </a:prstGeom>
          <a:noFill/>
          <a:ln w="9525">
            <a:solidFill>
              <a:srgbClr val="B820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 flipH="1" flipV="1">
            <a:off x="6248400" y="4038600"/>
            <a:ext cx="457200" cy="609600"/>
          </a:xfrm>
          <a:prstGeom prst="line">
            <a:avLst/>
          </a:prstGeom>
          <a:noFill/>
          <a:ln w="9525">
            <a:solidFill>
              <a:srgbClr val="B820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4114800"/>
          </a:xfrm>
        </p:spPr>
        <p:txBody>
          <a:bodyPr/>
          <a:lstStyle/>
          <a:p>
            <a:r>
              <a:rPr lang="en-US" sz="2400"/>
              <a:t>For a general optimization problem, there is no guarantee that a greedy algorithm will find the optimal solution. However, a wide range of problems can be solved in this way. For example,</a:t>
            </a:r>
          </a:p>
          <a:p>
            <a:pPr lvl="1"/>
            <a:r>
              <a:rPr lang="en-US" sz="2000"/>
              <a:t>Dijkstra’s algorithm</a:t>
            </a:r>
          </a:p>
          <a:p>
            <a:pPr lvl="1"/>
            <a:r>
              <a:rPr lang="en-US" sz="2000"/>
              <a:t>Prim’s algorithm</a:t>
            </a:r>
          </a:p>
          <a:p>
            <a:pPr lvl="1"/>
            <a:r>
              <a:rPr lang="en-US" sz="2000"/>
              <a:t>Kruskal’s algorithm</a:t>
            </a:r>
          </a:p>
          <a:p>
            <a:r>
              <a:rPr lang="en-US" sz="2400"/>
              <a:t>For a greedy algorithm, we must prove that a greedy choice at each phase yields a globally optimal solution, which requires cleverness.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609600"/>
            <a:ext cx="7772400" cy="5715000"/>
          </a:xfrm>
        </p:spPr>
        <p:txBody>
          <a:bodyPr/>
          <a:lstStyle/>
          <a:p>
            <a:r>
              <a:rPr lang="en-US" sz="2400"/>
              <a:t>How to compute T(n)?</a:t>
            </a:r>
          </a:p>
          <a:p>
            <a:pPr lvl="1">
              <a:buFont typeface="Wingdings" pitchFamily="2" charset="2"/>
              <a:buNone/>
            </a:pPr>
            <a:r>
              <a:rPr lang="en-US" sz="2000" i="1"/>
              <a:t>Guess:</a:t>
            </a:r>
            <a:r>
              <a:rPr lang="en-US" sz="2000"/>
              <a:t> T(n) &lt;= c*n for some constant c</a:t>
            </a:r>
          </a:p>
          <a:p>
            <a:pPr lvl="1">
              <a:buFont typeface="Wingdings" pitchFamily="2" charset="2"/>
              <a:buNone/>
            </a:pPr>
            <a:r>
              <a:rPr lang="en-US" sz="2000" i="1"/>
              <a:t>Verify: </a:t>
            </a:r>
            <a:r>
              <a:rPr lang="en-US" sz="2000"/>
              <a:t>Assume that O(n) &lt;= d*n, d is a constant.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		    T(n) &lt;= T(</a:t>
            </a:r>
            <a:r>
              <a:rPr lang="en-US" sz="2000">
                <a:sym typeface="Symbol" pitchFamily="18" charset="2"/>
              </a:rPr>
              <a:t>n/5 ) + T(7n/10+6) + O(n)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		&lt;= c*n/5  + c*(7n/10+6) + d*n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		&lt;= cn/5 + c + 7cn/10 + 6c + dn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		&lt;= (9c/10+d)n+7c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		</a:t>
            </a:r>
            <a:r>
              <a:rPr lang="en-US" sz="2000" i="1">
                <a:sym typeface="Symbol" pitchFamily="18" charset="2"/>
              </a:rPr>
              <a:t>(appropriately choose c, we have)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		&lt;= cn</a:t>
            </a:r>
          </a:p>
          <a:p>
            <a:pPr lvl="1">
              <a:buFont typeface="Wingdings" pitchFamily="2" charset="2"/>
              <a:buNone/>
            </a:pPr>
            <a:endParaRPr lang="en-US" sz="2000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Therefore, T(n) = O(n)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Dynamic Programming </a:t>
            </a:r>
          </a:p>
        </p:txBody>
      </p:sp>
      <p:sp>
        <p:nvSpPr>
          <p:cNvPr id="1167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400" i="1"/>
              <a:t>Divide and conquer</a:t>
            </a:r>
            <a:r>
              <a:rPr lang="en-US" sz="2400"/>
              <a:t> methods partition a problem into subproblems, solve the subproblems recrusively, and then combine their solutions. They assume that the subproblems are </a:t>
            </a:r>
            <a:r>
              <a:rPr lang="en-US" sz="2400">
                <a:solidFill>
                  <a:srgbClr val="CA02BC"/>
                </a:solidFill>
              </a:rPr>
              <a:t>independent</a:t>
            </a:r>
            <a:r>
              <a:rPr lang="en-US" sz="2400"/>
              <a:t> of each other.</a:t>
            </a:r>
          </a:p>
          <a:p>
            <a:r>
              <a:rPr lang="en-US" sz="2400" i="1"/>
              <a:t>Dynamic programming</a:t>
            </a:r>
            <a:r>
              <a:rPr lang="en-US" sz="2400"/>
              <a:t> also divides the problem into subproblems, but allows subproblems to </a:t>
            </a:r>
            <a:r>
              <a:rPr lang="en-US" sz="2400">
                <a:solidFill>
                  <a:srgbClr val="CA02BC"/>
                </a:solidFill>
              </a:rPr>
              <a:t>share</a:t>
            </a:r>
            <a:r>
              <a:rPr lang="en-US" sz="2400"/>
              <a:t> subsubproblems. However, even though a subsubproblem may be used to solve many subproblems, it is computed only once (and saved in memory).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An Example: Matrix-Chain Multiplication</a:t>
            </a:r>
          </a:p>
        </p:txBody>
      </p:sp>
      <p:sp>
        <p:nvSpPr>
          <p:cNvPr id="1177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Problem Statement</a:t>
            </a:r>
          </a:p>
          <a:p>
            <a:pPr lvl="1">
              <a:buFont typeface="Wingdings" pitchFamily="2" charset="2"/>
              <a:buNone/>
            </a:pPr>
            <a:r>
              <a:rPr lang="en-US" sz="2000" i="1"/>
              <a:t>Given a sequence A</a:t>
            </a:r>
            <a:r>
              <a:rPr lang="en-US" sz="2000" i="1" baseline="-25000"/>
              <a:t>1</a:t>
            </a:r>
            <a:r>
              <a:rPr lang="en-US" sz="2000" i="1"/>
              <a:t>, A</a:t>
            </a:r>
            <a:r>
              <a:rPr lang="en-US" sz="2000" i="1" baseline="-25000"/>
              <a:t>2</a:t>
            </a:r>
            <a:r>
              <a:rPr lang="en-US" sz="2000" i="1"/>
              <a:t>, …, A</a:t>
            </a:r>
            <a:r>
              <a:rPr lang="en-US" sz="2000" i="1" baseline="-25000"/>
              <a:t>n</a:t>
            </a:r>
            <a:r>
              <a:rPr lang="en-US" sz="2000" i="1"/>
              <a:t> of n matrices, compute their product A</a:t>
            </a:r>
            <a:r>
              <a:rPr lang="en-US" sz="2000" i="1" baseline="-25000"/>
              <a:t>1</a:t>
            </a:r>
            <a:r>
              <a:rPr lang="en-US" sz="2000" i="1"/>
              <a:t>A</a:t>
            </a:r>
            <a:r>
              <a:rPr lang="en-US" sz="2000" i="1" baseline="-25000"/>
              <a:t>2</a:t>
            </a:r>
            <a:r>
              <a:rPr lang="en-US" sz="2000" i="1"/>
              <a:t> … A</a:t>
            </a:r>
            <a:r>
              <a:rPr lang="en-US" sz="2000" i="1" baseline="-25000"/>
              <a:t>n</a:t>
            </a:r>
            <a:r>
              <a:rPr lang="en-US" sz="2000" i="1"/>
              <a:t> such that the cost of computing the product is minimum.</a:t>
            </a:r>
          </a:p>
          <a:p>
            <a:pPr lvl="1">
              <a:buFont typeface="Wingdings" pitchFamily="2" charset="2"/>
              <a:buNone/>
            </a:pPr>
            <a:endParaRPr lang="en-US" sz="800" i="1"/>
          </a:p>
          <a:p>
            <a:pPr lvl="1">
              <a:buFont typeface="Wingdings" pitchFamily="2" charset="2"/>
              <a:buNone/>
            </a:pPr>
            <a:r>
              <a:rPr lang="en-US" sz="2000"/>
              <a:t>The </a:t>
            </a:r>
            <a:r>
              <a:rPr lang="en-US" sz="2000" i="1">
                <a:solidFill>
                  <a:srgbClr val="CA02BC"/>
                </a:solidFill>
              </a:rPr>
              <a:t>cost </a:t>
            </a:r>
            <a:r>
              <a:rPr lang="en-US" sz="2000"/>
              <a:t>of multiplying two matrices A and B, where A is a pxq matrix and B is a qxr matrix, is equal to pqr.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(Note that the number of columns in A</a:t>
            </a:r>
            <a:r>
              <a:rPr lang="en-US" sz="2000" baseline="-25000"/>
              <a:t>i</a:t>
            </a:r>
            <a:r>
              <a:rPr lang="en-US" sz="2000"/>
              <a:t> should be equal to the number of rows in A</a:t>
            </a:r>
            <a:r>
              <a:rPr lang="en-US" sz="2000" baseline="-25000"/>
              <a:t>i+1</a:t>
            </a:r>
            <a:r>
              <a:rPr lang="en-US" sz="2000"/>
              <a:t> for matrix multiplication to take place)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7772400" cy="556260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sz="2000"/>
              <a:t>A feasible solution for this problem is a parenthesization of the chain:</a:t>
            </a:r>
          </a:p>
          <a:p>
            <a:pPr lvl="1">
              <a:buFont typeface="Wingdings" pitchFamily="2" charset="2"/>
              <a:buNone/>
            </a:pPr>
            <a:r>
              <a:rPr lang="en-US" sz="2000" i="1"/>
              <a:t>For example: </a:t>
            </a:r>
            <a:r>
              <a:rPr lang="en-US" sz="2000"/>
              <a:t>A</a:t>
            </a:r>
            <a:r>
              <a:rPr lang="en-US" sz="2000" baseline="-25000"/>
              <a:t>0</a:t>
            </a:r>
            <a:r>
              <a:rPr lang="en-US" sz="2000"/>
              <a:t>:100x5  A</a:t>
            </a:r>
            <a:r>
              <a:rPr lang="en-US" sz="2000" baseline="-25000"/>
              <a:t>1</a:t>
            </a:r>
            <a:r>
              <a:rPr lang="en-US" sz="2000"/>
              <a:t>:5x7  A</a:t>
            </a:r>
            <a:r>
              <a:rPr lang="en-US" sz="2000" baseline="-25000"/>
              <a:t>2</a:t>
            </a:r>
            <a:r>
              <a:rPr lang="en-US" sz="2000"/>
              <a:t>:7x5  A</a:t>
            </a:r>
            <a:r>
              <a:rPr lang="en-US" sz="2000" baseline="-25000"/>
              <a:t>3</a:t>
            </a:r>
            <a:r>
              <a:rPr lang="en-US" sz="2000"/>
              <a:t>:5x5</a:t>
            </a:r>
            <a:endParaRPr lang="en-US" sz="2000" i="1"/>
          </a:p>
          <a:p>
            <a:pPr lvl="1">
              <a:buFont typeface="Wingdings" pitchFamily="2" charset="2"/>
              <a:buNone/>
            </a:pPr>
            <a:r>
              <a:rPr lang="en-US" sz="2000"/>
              <a:t>		(((A</a:t>
            </a:r>
            <a:r>
              <a:rPr lang="en-US" sz="2000" baseline="-25000"/>
              <a:t>0</a:t>
            </a:r>
            <a:r>
              <a:rPr lang="en-US" sz="2000"/>
              <a:t>A</a:t>
            </a:r>
            <a:r>
              <a:rPr lang="en-US" sz="2000" baseline="-25000"/>
              <a:t>1</a:t>
            </a:r>
            <a:r>
              <a:rPr lang="en-US" sz="2000"/>
              <a:t>)A</a:t>
            </a:r>
            <a:r>
              <a:rPr lang="en-US" sz="2000" baseline="-25000"/>
              <a:t>2</a:t>
            </a:r>
            <a:r>
              <a:rPr lang="en-US" sz="2000"/>
              <a:t>)A</a:t>
            </a:r>
            <a:r>
              <a:rPr lang="en-US" sz="2000" baseline="-25000"/>
              <a:t>3</a:t>
            </a:r>
            <a:r>
              <a:rPr lang="en-US" sz="2000"/>
              <a:t>)  100x5x7+100x7x5+100x5x5 = 9500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		((A</a:t>
            </a:r>
            <a:r>
              <a:rPr lang="en-US" sz="2000" baseline="-25000"/>
              <a:t>0</a:t>
            </a:r>
            <a:r>
              <a:rPr lang="en-US" sz="2000"/>
              <a:t>(A</a:t>
            </a:r>
            <a:r>
              <a:rPr lang="en-US" sz="2000" baseline="-25000"/>
              <a:t>1 </a:t>
            </a:r>
            <a:r>
              <a:rPr lang="en-US" sz="2000"/>
              <a:t>A</a:t>
            </a:r>
            <a:r>
              <a:rPr lang="en-US" sz="2000" baseline="-25000"/>
              <a:t>2</a:t>
            </a:r>
            <a:r>
              <a:rPr lang="en-US" sz="2000"/>
              <a:t>)) A</a:t>
            </a:r>
            <a:r>
              <a:rPr lang="en-US" sz="2000" baseline="-25000"/>
              <a:t>3</a:t>
            </a:r>
            <a:r>
              <a:rPr lang="en-US" sz="2000"/>
              <a:t>) 5x7x5+100x5x5+100x5x5 = 5175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		((A</a:t>
            </a:r>
            <a:r>
              <a:rPr lang="en-US" sz="2000" baseline="-25000"/>
              <a:t>0</a:t>
            </a:r>
            <a:r>
              <a:rPr lang="en-US" sz="2000"/>
              <a:t>A</a:t>
            </a:r>
            <a:r>
              <a:rPr lang="en-US" sz="2000" baseline="-25000"/>
              <a:t>1</a:t>
            </a:r>
            <a:r>
              <a:rPr lang="en-US" sz="2000"/>
              <a:t>)(A</a:t>
            </a:r>
            <a:r>
              <a:rPr lang="en-US" sz="2000" baseline="-25000"/>
              <a:t>2 </a:t>
            </a:r>
            <a:r>
              <a:rPr lang="en-US" sz="2000"/>
              <a:t>A</a:t>
            </a:r>
            <a:r>
              <a:rPr lang="en-US" sz="2000" baseline="-25000"/>
              <a:t>3</a:t>
            </a:r>
            <a:r>
              <a:rPr lang="en-US" sz="2000"/>
              <a:t>))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		(A</a:t>
            </a:r>
            <a:r>
              <a:rPr lang="en-US" sz="2000" baseline="-25000"/>
              <a:t>0</a:t>
            </a:r>
            <a:r>
              <a:rPr lang="en-US" sz="2000"/>
              <a:t>((A</a:t>
            </a:r>
            <a:r>
              <a:rPr lang="en-US" sz="2000" baseline="-25000"/>
              <a:t>1 </a:t>
            </a:r>
            <a:r>
              <a:rPr lang="en-US" sz="2000"/>
              <a:t>A</a:t>
            </a:r>
            <a:r>
              <a:rPr lang="en-US" sz="2000" baseline="-25000"/>
              <a:t>2</a:t>
            </a:r>
            <a:r>
              <a:rPr lang="en-US" sz="2000"/>
              <a:t>) A</a:t>
            </a:r>
            <a:r>
              <a:rPr lang="en-US" sz="2000" baseline="-25000"/>
              <a:t>3</a:t>
            </a:r>
            <a:r>
              <a:rPr lang="en-US" sz="2000"/>
              <a:t>))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		(A</a:t>
            </a:r>
            <a:r>
              <a:rPr lang="en-US" sz="2000" baseline="-25000"/>
              <a:t>0</a:t>
            </a:r>
            <a:r>
              <a:rPr lang="en-US" sz="2000"/>
              <a:t>(A</a:t>
            </a:r>
            <a:r>
              <a:rPr lang="en-US" sz="2000" baseline="-25000"/>
              <a:t>1</a:t>
            </a:r>
            <a:r>
              <a:rPr lang="en-US" sz="2000"/>
              <a:t>(A</a:t>
            </a:r>
            <a:r>
              <a:rPr lang="en-US" sz="2000" baseline="-25000"/>
              <a:t>2 </a:t>
            </a:r>
            <a:r>
              <a:rPr lang="en-US" sz="2000"/>
              <a:t>A</a:t>
            </a:r>
            <a:r>
              <a:rPr lang="en-US" sz="2000" baseline="-25000"/>
              <a:t>3</a:t>
            </a:r>
            <a:r>
              <a:rPr lang="en-US" sz="2000"/>
              <a:t>)))</a:t>
            </a:r>
          </a:p>
          <a:p>
            <a:pPr lvl="1">
              <a:buFont typeface="Wingdings" pitchFamily="2" charset="2"/>
              <a:buNone/>
            </a:pPr>
            <a:endParaRPr lang="en-US" sz="2000"/>
          </a:p>
          <a:p>
            <a:pPr lvl="1">
              <a:buFont typeface="Wingdings" pitchFamily="2" charset="2"/>
              <a:buNone/>
            </a:pPr>
            <a:r>
              <a:rPr lang="en-US" sz="2000"/>
              <a:t>One possible way to solve this problem: (brute force)</a:t>
            </a:r>
          </a:p>
          <a:p>
            <a:pPr lvl="2">
              <a:buFontTx/>
              <a:buChar char="•"/>
            </a:pPr>
            <a:r>
              <a:rPr lang="en-US" sz="2000"/>
              <a:t>Enumerate all possible parenthesizations of </a:t>
            </a:r>
            <a:r>
              <a:rPr lang="en-US" sz="2000" i="1"/>
              <a:t>A</a:t>
            </a:r>
            <a:r>
              <a:rPr lang="en-US" sz="2000" i="1" baseline="-25000"/>
              <a:t>1</a:t>
            </a:r>
            <a:r>
              <a:rPr lang="en-US" sz="2000" i="1"/>
              <a:t>A</a:t>
            </a:r>
            <a:r>
              <a:rPr lang="en-US" sz="2000" i="1" baseline="-25000"/>
              <a:t>2</a:t>
            </a:r>
            <a:r>
              <a:rPr lang="en-US" sz="2000" i="1"/>
              <a:t> … A</a:t>
            </a:r>
            <a:r>
              <a:rPr lang="en-US" sz="2000" i="1" baseline="-25000"/>
              <a:t>n</a:t>
            </a:r>
            <a:endParaRPr lang="en-US" sz="2000" i="1"/>
          </a:p>
          <a:p>
            <a:pPr lvl="2">
              <a:buFontTx/>
              <a:buChar char="•"/>
            </a:pPr>
            <a:r>
              <a:rPr lang="en-US" sz="2000"/>
              <a:t>Compute the cost of each prenthesization</a:t>
            </a:r>
          </a:p>
          <a:p>
            <a:pPr lvl="2">
              <a:buFontTx/>
              <a:buChar char="•"/>
            </a:pPr>
            <a:r>
              <a:rPr lang="en-US" sz="2000"/>
              <a:t>Pick the one with the lowest cost.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8077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How many different </a:t>
            </a:r>
            <a:r>
              <a:rPr lang="en-US" sz="2000" dirty="0" err="1"/>
              <a:t>parenthesizations</a:t>
            </a:r>
            <a:r>
              <a:rPr lang="en-US" sz="2000" dirty="0"/>
              <a:t> for </a:t>
            </a:r>
            <a:r>
              <a:rPr lang="en-US" sz="2000" i="1" dirty="0"/>
              <a:t>A</a:t>
            </a:r>
            <a:r>
              <a:rPr lang="en-US" sz="2000" i="1" baseline="-25000" dirty="0"/>
              <a:t>1</a:t>
            </a:r>
            <a:r>
              <a:rPr lang="en-US" sz="2000" i="1" dirty="0"/>
              <a:t>A</a:t>
            </a:r>
            <a:r>
              <a:rPr lang="en-US" sz="2000" i="1" baseline="-25000" dirty="0"/>
              <a:t>2</a:t>
            </a:r>
            <a:r>
              <a:rPr lang="en-US" sz="2000" i="1" dirty="0"/>
              <a:t> … A</a:t>
            </a:r>
            <a:r>
              <a:rPr lang="en-US" sz="2000" i="1" baseline="-25000" dirty="0"/>
              <a:t>n</a:t>
            </a:r>
            <a:r>
              <a:rPr lang="en-US" sz="2000" i="1" dirty="0"/>
              <a:t> </a:t>
            </a:r>
            <a:r>
              <a:rPr lang="en-US" sz="2000" dirty="0"/>
              <a:t>?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Let P(n) denote the number of </a:t>
            </a:r>
            <a:r>
              <a:rPr lang="en-US" sz="1800" dirty="0" err="1"/>
              <a:t>parenthesizations</a:t>
            </a:r>
            <a:r>
              <a:rPr lang="en-US" sz="1800" dirty="0"/>
              <a:t> for </a:t>
            </a:r>
            <a:r>
              <a:rPr lang="en-US" sz="1800" i="1" dirty="0"/>
              <a:t>A</a:t>
            </a:r>
            <a:r>
              <a:rPr lang="en-US" sz="1800" i="1" baseline="-25000" dirty="0"/>
              <a:t>1</a:t>
            </a:r>
            <a:r>
              <a:rPr lang="en-US" sz="1800" i="1" dirty="0"/>
              <a:t>A</a:t>
            </a:r>
            <a:r>
              <a:rPr lang="en-US" sz="1800" i="1" baseline="-25000" dirty="0"/>
              <a:t>2</a:t>
            </a:r>
            <a:r>
              <a:rPr lang="en-US" sz="1800" i="1" dirty="0"/>
              <a:t> … A</a:t>
            </a:r>
            <a:r>
              <a:rPr lang="en-US" sz="1800" i="1" baseline="-25000" dirty="0"/>
              <a:t>n</a:t>
            </a:r>
            <a:r>
              <a:rPr lang="en-US" sz="1800" dirty="0"/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We can split </a:t>
            </a:r>
            <a:r>
              <a:rPr lang="en-US" sz="1800" i="1" dirty="0"/>
              <a:t>A</a:t>
            </a:r>
            <a:r>
              <a:rPr lang="en-US" sz="1800" i="1" baseline="-25000" dirty="0"/>
              <a:t>1</a:t>
            </a:r>
            <a:r>
              <a:rPr lang="en-US" sz="1800" i="1" dirty="0"/>
              <a:t>A</a:t>
            </a:r>
            <a:r>
              <a:rPr lang="en-US" sz="1800" i="1" baseline="-25000" dirty="0"/>
              <a:t>2</a:t>
            </a:r>
            <a:r>
              <a:rPr lang="en-US" sz="1800" i="1" dirty="0"/>
              <a:t> … A</a:t>
            </a:r>
            <a:r>
              <a:rPr lang="en-US" sz="1800" i="1" baseline="-25000" dirty="0"/>
              <a:t>n</a:t>
            </a:r>
            <a:r>
              <a:rPr lang="en-US" sz="1800" i="1" dirty="0"/>
              <a:t> </a:t>
            </a:r>
            <a:r>
              <a:rPr lang="en-US" sz="1800" dirty="0"/>
              <a:t>into two subsequences, and recursively parenthesize both subsequences (</a:t>
            </a:r>
            <a:r>
              <a:rPr lang="en-US" sz="1800" i="1" dirty="0"/>
              <a:t>A</a:t>
            </a:r>
            <a:r>
              <a:rPr lang="en-US" sz="1800" i="1" baseline="-25000" dirty="0"/>
              <a:t>1</a:t>
            </a:r>
            <a:r>
              <a:rPr lang="en-US" sz="1800" i="1" dirty="0"/>
              <a:t>A</a:t>
            </a:r>
            <a:r>
              <a:rPr lang="en-US" sz="1800" i="1" baseline="-25000" dirty="0"/>
              <a:t>2</a:t>
            </a:r>
            <a:r>
              <a:rPr lang="en-US" sz="1800" i="1" dirty="0"/>
              <a:t> … </a:t>
            </a:r>
            <a:r>
              <a:rPr lang="en-US" sz="1800" i="1" dirty="0" err="1"/>
              <a:t>A</a:t>
            </a:r>
            <a:r>
              <a:rPr lang="en-US" sz="1800" i="1" baseline="-25000" dirty="0" err="1"/>
              <a:t>k</a:t>
            </a:r>
            <a:r>
              <a:rPr lang="en-US" sz="1800" i="1" dirty="0"/>
              <a:t>)(A</a:t>
            </a:r>
            <a:r>
              <a:rPr lang="en-US" sz="1800" i="1" baseline="-25000" dirty="0"/>
              <a:t>k+1</a:t>
            </a:r>
            <a:r>
              <a:rPr lang="en-US" sz="1800" i="1" dirty="0"/>
              <a:t>A</a:t>
            </a:r>
            <a:r>
              <a:rPr lang="en-US" sz="1800" i="1" baseline="-25000" dirty="0"/>
              <a:t>k+2</a:t>
            </a:r>
            <a:r>
              <a:rPr lang="en-US" sz="1800" i="1" dirty="0"/>
              <a:t> … A</a:t>
            </a:r>
            <a:r>
              <a:rPr lang="en-US" sz="1800" i="1" baseline="-25000" dirty="0"/>
              <a:t>n</a:t>
            </a:r>
            <a:r>
              <a:rPr lang="en-US" sz="1800" i="1" dirty="0"/>
              <a:t>)</a:t>
            </a:r>
            <a:r>
              <a:rPr lang="en-US" sz="1800" dirty="0"/>
              <a:t> for any </a:t>
            </a:r>
            <a:r>
              <a:rPr lang="en-US" sz="1800" i="1" dirty="0"/>
              <a:t>k</a:t>
            </a:r>
            <a:r>
              <a:rPr lang="en-US" sz="1800" dirty="0"/>
              <a:t> = 1, 2, …, n-1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7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Therefore, for n &gt;= 2,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		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and, P(1) = 1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7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We can show that P(n) = C(n-1), where C(n-1) is the (n-1)</a:t>
            </a:r>
            <a:r>
              <a:rPr lang="en-US" sz="1800" baseline="30000" dirty="0" err="1"/>
              <a:t>th</a:t>
            </a:r>
            <a:r>
              <a:rPr lang="en-US" sz="1800" dirty="0"/>
              <a:t> </a:t>
            </a:r>
            <a:r>
              <a:rPr lang="en-US" sz="1800" i="1" dirty="0">
                <a:solidFill>
                  <a:srgbClr val="CA02BC"/>
                </a:solidFill>
              </a:rPr>
              <a:t>Catalan Number</a:t>
            </a:r>
            <a:r>
              <a:rPr lang="en-US" sz="1800" dirty="0"/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Therefore, P(n) is exponential in </a:t>
            </a:r>
            <a:r>
              <a:rPr lang="en-US" sz="1800" i="1" dirty="0">
                <a:latin typeface="Batang" pitchFamily="18" charset="-127"/>
              </a:rPr>
              <a:t>n</a:t>
            </a:r>
            <a:r>
              <a:rPr lang="en-US" sz="1800" dirty="0"/>
              <a:t>, and so is the running time of the brute force algorithm.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</p:txBody>
      </p:sp>
      <p:graphicFrame>
        <p:nvGraphicFramePr>
          <p:cNvPr id="1198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77309"/>
              </p:ext>
            </p:extLst>
          </p:nvPr>
        </p:nvGraphicFramePr>
        <p:xfrm>
          <a:off x="2476500" y="2359025"/>
          <a:ext cx="26352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9" name="Equation" r:id="rId3" imgW="1460160" imgH="431640" progId="Equation.3">
                  <p:embed/>
                </p:oleObj>
              </mc:Choice>
              <mc:Fallback>
                <p:oleObj name="Equation" r:id="rId3" imgW="14601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2359025"/>
                        <a:ext cx="263525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728982"/>
              </p:ext>
            </p:extLst>
          </p:nvPr>
        </p:nvGraphicFramePr>
        <p:xfrm>
          <a:off x="2538413" y="3895725"/>
          <a:ext cx="30480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0" name="Equation" r:id="rId5" imgW="1765080" imgH="482400" progId="Equation.3">
                  <p:embed/>
                </p:oleObj>
              </mc:Choice>
              <mc:Fallback>
                <p:oleObj name="Equation" r:id="rId5" imgW="17650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3895725"/>
                        <a:ext cx="30480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609600"/>
            <a:ext cx="82296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recursive solution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Assume that any matrix A</a:t>
            </a:r>
            <a:r>
              <a:rPr lang="en-US" sz="2000" baseline="-25000" dirty="0"/>
              <a:t>i</a:t>
            </a:r>
            <a:r>
              <a:rPr lang="en-US" sz="2000" dirty="0"/>
              <a:t> has dimension p</a:t>
            </a:r>
            <a:r>
              <a:rPr lang="en-US" sz="2000" baseline="-25000" dirty="0"/>
              <a:t>i-1 </a:t>
            </a:r>
            <a:r>
              <a:rPr lang="en-US" sz="2000" dirty="0"/>
              <a:t>x p</a:t>
            </a:r>
            <a:r>
              <a:rPr lang="en-US" sz="2000" baseline="-25000" dirty="0"/>
              <a:t>i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Let </a:t>
            </a:r>
            <a:r>
              <a:rPr lang="en-US" sz="2000" dirty="0" err="1"/>
              <a:t>A</a:t>
            </a:r>
            <a:r>
              <a:rPr lang="en-US" sz="2000" baseline="-25000" dirty="0" err="1"/>
              <a:t>i..j</a:t>
            </a:r>
            <a:r>
              <a:rPr lang="en-US" sz="2000" dirty="0"/>
              <a:t> be the product A</a:t>
            </a:r>
            <a:r>
              <a:rPr lang="en-US" sz="2000" baseline="-25000" dirty="0"/>
              <a:t>i</a:t>
            </a:r>
            <a:r>
              <a:rPr lang="en-US" sz="2000" dirty="0"/>
              <a:t>xA</a:t>
            </a:r>
            <a:r>
              <a:rPr lang="en-US" sz="2000" baseline="-25000" dirty="0"/>
              <a:t>i+1</a:t>
            </a:r>
            <a:r>
              <a:rPr lang="en-US" sz="2000" dirty="0"/>
              <a:t>x … </a:t>
            </a:r>
            <a:r>
              <a:rPr lang="en-US" sz="2000" dirty="0" err="1"/>
              <a:t>A</a:t>
            </a:r>
            <a:r>
              <a:rPr lang="en-US" sz="2000" baseline="-25000" dirty="0" err="1"/>
              <a:t>j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Let m[</a:t>
            </a:r>
            <a:r>
              <a:rPr lang="en-US" sz="2000" dirty="0" err="1"/>
              <a:t>i</a:t>
            </a:r>
            <a:r>
              <a:rPr lang="en-US" sz="2000" dirty="0"/>
              <a:t>, j] be the minimum cost of computing </a:t>
            </a:r>
            <a:r>
              <a:rPr lang="en-US" sz="2000" dirty="0" err="1"/>
              <a:t>A</a:t>
            </a:r>
            <a:r>
              <a:rPr lang="en-US" sz="2000" baseline="-25000" dirty="0" err="1"/>
              <a:t>i..j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We can compute </a:t>
            </a:r>
            <a:r>
              <a:rPr lang="en-US" sz="2000" dirty="0" err="1"/>
              <a:t>A</a:t>
            </a:r>
            <a:r>
              <a:rPr lang="en-US" sz="2000" baseline="-25000" dirty="0" err="1"/>
              <a:t>i..j</a:t>
            </a:r>
            <a:r>
              <a:rPr lang="en-US" sz="2000" dirty="0"/>
              <a:t> by multiplying </a:t>
            </a:r>
            <a:r>
              <a:rPr lang="en-US" sz="2000" dirty="0" err="1"/>
              <a:t>A</a:t>
            </a:r>
            <a:r>
              <a:rPr lang="en-US" sz="2000" baseline="-25000" dirty="0" err="1"/>
              <a:t>i..k</a:t>
            </a:r>
            <a:r>
              <a:rPr lang="en-US" sz="2000" dirty="0"/>
              <a:t> and A</a:t>
            </a:r>
            <a:r>
              <a:rPr lang="en-US" sz="2000" baseline="-25000" dirty="0"/>
              <a:t>k+1..j</a:t>
            </a:r>
            <a:r>
              <a:rPr lang="en-US" sz="2000" dirty="0"/>
              <a:t> for any k, where </a:t>
            </a:r>
            <a:r>
              <a:rPr lang="en-US" sz="2000" dirty="0" err="1"/>
              <a:t>i</a:t>
            </a:r>
            <a:r>
              <a:rPr lang="en-US" sz="2000" dirty="0"/>
              <a:t> &lt;= k &lt; j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For each k, the minimum cost of computing by multiplying </a:t>
            </a:r>
            <a:r>
              <a:rPr lang="en-US" sz="2000" dirty="0" err="1"/>
              <a:t>A</a:t>
            </a:r>
            <a:r>
              <a:rPr lang="en-US" sz="2000" baseline="-25000" dirty="0" err="1"/>
              <a:t>i..k</a:t>
            </a:r>
            <a:r>
              <a:rPr lang="en-US" sz="2000" dirty="0"/>
              <a:t> and A</a:t>
            </a:r>
            <a:r>
              <a:rPr lang="en-US" sz="2000" baseline="-25000" dirty="0"/>
              <a:t>k+1..j</a:t>
            </a:r>
            <a:r>
              <a:rPr lang="en-US" sz="2000" dirty="0"/>
              <a:t> is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			m[</a:t>
            </a:r>
            <a:r>
              <a:rPr lang="en-US" sz="2000" dirty="0" err="1"/>
              <a:t>i</a:t>
            </a:r>
            <a:r>
              <a:rPr lang="en-US" sz="2000" dirty="0"/>
              <a:t>, k] + m[k+1, j] + p</a:t>
            </a:r>
            <a:r>
              <a:rPr lang="en-US" sz="2000" baseline="-25000" dirty="0"/>
              <a:t>i-1</a:t>
            </a:r>
            <a:r>
              <a:rPr lang="en-US" sz="2000" dirty="0"/>
              <a:t>p</a:t>
            </a:r>
            <a:r>
              <a:rPr lang="en-US" sz="2000" baseline="-25000" dirty="0"/>
              <a:t>k</a:t>
            </a:r>
            <a:r>
              <a:rPr lang="en-US" sz="2000" dirty="0"/>
              <a:t>p</a:t>
            </a:r>
            <a:r>
              <a:rPr lang="en-US" sz="2000" baseline="-25000" dirty="0"/>
              <a:t>j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Therefore,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400" dirty="0">
                <a:solidFill>
                  <a:srgbClr val="CA02BC"/>
                </a:solidFill>
              </a:rPr>
              <a:t>m[</a:t>
            </a:r>
            <a:r>
              <a:rPr lang="en-US" sz="2400" dirty="0" err="1">
                <a:solidFill>
                  <a:srgbClr val="CA02BC"/>
                </a:solidFill>
              </a:rPr>
              <a:t>i</a:t>
            </a:r>
            <a:r>
              <a:rPr lang="en-US" sz="2400" dirty="0">
                <a:solidFill>
                  <a:srgbClr val="CA02BC"/>
                </a:solidFill>
              </a:rPr>
              <a:t>, j] = min</a:t>
            </a:r>
            <a:r>
              <a:rPr lang="en-US" sz="2400" baseline="-25000" dirty="0">
                <a:solidFill>
                  <a:srgbClr val="CA02BC"/>
                </a:solidFill>
              </a:rPr>
              <a:t>i&lt;=k&lt;j</a:t>
            </a:r>
            <a:r>
              <a:rPr lang="en-US" sz="2400" dirty="0">
                <a:solidFill>
                  <a:srgbClr val="CA02BC"/>
                </a:solidFill>
              </a:rPr>
              <a:t> (m[</a:t>
            </a:r>
            <a:r>
              <a:rPr lang="en-US" sz="2400" dirty="0" err="1">
                <a:solidFill>
                  <a:srgbClr val="CA02BC"/>
                </a:solidFill>
              </a:rPr>
              <a:t>i</a:t>
            </a:r>
            <a:r>
              <a:rPr lang="en-US" sz="2400" dirty="0">
                <a:solidFill>
                  <a:srgbClr val="CA02BC"/>
                </a:solidFill>
              </a:rPr>
              <a:t>, k] + m[k+1, j] + p</a:t>
            </a:r>
            <a:r>
              <a:rPr lang="en-US" sz="2400" baseline="-25000" dirty="0">
                <a:solidFill>
                  <a:srgbClr val="CA02BC"/>
                </a:solidFill>
              </a:rPr>
              <a:t>i-1</a:t>
            </a:r>
            <a:r>
              <a:rPr lang="en-US" sz="2400" dirty="0">
                <a:solidFill>
                  <a:srgbClr val="CA02BC"/>
                </a:solidFill>
              </a:rPr>
              <a:t>p</a:t>
            </a:r>
            <a:r>
              <a:rPr lang="en-US" sz="2400" baseline="-25000" dirty="0">
                <a:solidFill>
                  <a:srgbClr val="CA02BC"/>
                </a:solidFill>
              </a:rPr>
              <a:t>k</a:t>
            </a:r>
            <a:r>
              <a:rPr lang="en-US" sz="2400" dirty="0">
                <a:solidFill>
                  <a:srgbClr val="CA02BC"/>
                </a:solidFill>
              </a:rPr>
              <a:t>p</a:t>
            </a:r>
            <a:r>
              <a:rPr lang="en-US" sz="2400" baseline="-25000" dirty="0">
                <a:solidFill>
                  <a:srgbClr val="CA02BC"/>
                </a:solidFill>
              </a:rPr>
              <a:t>j</a:t>
            </a:r>
            <a:r>
              <a:rPr lang="en-US" sz="2400" dirty="0">
                <a:solidFill>
                  <a:srgbClr val="CA02BC"/>
                </a:solidFill>
              </a:rPr>
              <a:t>)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   and if </a:t>
            </a:r>
            <a:r>
              <a:rPr lang="en-US" sz="2000" dirty="0" err="1"/>
              <a:t>i</a:t>
            </a:r>
            <a:r>
              <a:rPr lang="en-US" sz="2000" dirty="0"/>
              <a:t> = j, m[</a:t>
            </a:r>
            <a:r>
              <a:rPr lang="en-US" sz="2000" dirty="0" err="1"/>
              <a:t>i</a:t>
            </a:r>
            <a:r>
              <a:rPr lang="en-US" sz="2000" dirty="0"/>
              <a:t>, j] = 0 (This is the base case for recurrence)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To this point, it is simple matter to write a recursive algorithm based on recurrence above to compute the minimum cost m[1, n] for multiplying </a:t>
            </a:r>
            <a:r>
              <a:rPr lang="en-US" sz="2000" i="1" dirty="0"/>
              <a:t>A</a:t>
            </a:r>
            <a:r>
              <a:rPr lang="en-US" sz="2000" i="1" baseline="-25000" dirty="0"/>
              <a:t>1</a:t>
            </a:r>
            <a:r>
              <a:rPr lang="en-US" sz="2000" i="1" dirty="0"/>
              <a:t>A</a:t>
            </a:r>
            <a:r>
              <a:rPr lang="en-US" sz="2000" i="1" baseline="-25000" dirty="0"/>
              <a:t>2</a:t>
            </a:r>
            <a:r>
              <a:rPr lang="en-US" sz="2000" i="1" dirty="0"/>
              <a:t> … A</a:t>
            </a:r>
            <a:r>
              <a:rPr lang="en-US" sz="2000" i="1" baseline="-25000" dirty="0"/>
              <a:t>n.</a:t>
            </a:r>
            <a:endParaRPr lang="en-US" sz="20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baseline="-25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Oval 2"/>
          <p:cNvSpPr>
            <a:spLocks noChangeArrowheads="1"/>
          </p:cNvSpPr>
          <p:nvPr/>
        </p:nvSpPr>
        <p:spPr bwMode="auto">
          <a:xfrm>
            <a:off x="4067175" y="4479925"/>
            <a:ext cx="423863" cy="255588"/>
          </a:xfrm>
          <a:prstGeom prst="ellipse">
            <a:avLst/>
          </a:pr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59" name="Oval 3"/>
          <p:cNvSpPr>
            <a:spLocks noChangeArrowheads="1"/>
          </p:cNvSpPr>
          <p:nvPr/>
        </p:nvSpPr>
        <p:spPr bwMode="auto">
          <a:xfrm>
            <a:off x="4510088" y="4475163"/>
            <a:ext cx="423862" cy="255587"/>
          </a:xfrm>
          <a:prstGeom prst="ellipse">
            <a:avLst/>
          </a:pr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60" name="Oval 4"/>
          <p:cNvSpPr>
            <a:spLocks noChangeArrowheads="1"/>
          </p:cNvSpPr>
          <p:nvPr/>
        </p:nvSpPr>
        <p:spPr bwMode="auto">
          <a:xfrm>
            <a:off x="4997450" y="4470400"/>
            <a:ext cx="423863" cy="255588"/>
          </a:xfrm>
          <a:prstGeom prst="ellipse">
            <a:avLst/>
          </a:pr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>
            <a:off x="6643688" y="4476750"/>
            <a:ext cx="423862" cy="255588"/>
          </a:xfrm>
          <a:prstGeom prst="ellipse">
            <a:avLst/>
          </a:pr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62" name="Oval 6"/>
          <p:cNvSpPr>
            <a:spLocks noChangeArrowheads="1"/>
          </p:cNvSpPr>
          <p:nvPr/>
        </p:nvSpPr>
        <p:spPr bwMode="auto">
          <a:xfrm>
            <a:off x="8234363" y="4471988"/>
            <a:ext cx="423862" cy="255587"/>
          </a:xfrm>
          <a:prstGeom prst="ellipse">
            <a:avLst/>
          </a:pr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63" name="Oval 7"/>
          <p:cNvSpPr>
            <a:spLocks noChangeArrowheads="1"/>
          </p:cNvSpPr>
          <p:nvPr/>
        </p:nvSpPr>
        <p:spPr bwMode="auto">
          <a:xfrm>
            <a:off x="7885113" y="3854450"/>
            <a:ext cx="423862" cy="255588"/>
          </a:xfrm>
          <a:prstGeom prst="ellipse">
            <a:avLst/>
          </a:pr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64" name="Oval 8"/>
          <p:cNvSpPr>
            <a:spLocks noChangeArrowheads="1"/>
          </p:cNvSpPr>
          <p:nvPr/>
        </p:nvSpPr>
        <p:spPr bwMode="auto">
          <a:xfrm>
            <a:off x="4103688" y="5264150"/>
            <a:ext cx="423862" cy="255588"/>
          </a:xfrm>
          <a:prstGeom prst="ellipse">
            <a:avLst/>
          </a:pr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65" name="Oval 9"/>
          <p:cNvSpPr>
            <a:spLocks noChangeArrowheads="1"/>
          </p:cNvSpPr>
          <p:nvPr/>
        </p:nvSpPr>
        <p:spPr bwMode="auto">
          <a:xfrm>
            <a:off x="3613150" y="5264150"/>
            <a:ext cx="379413" cy="244475"/>
          </a:xfrm>
          <a:prstGeom prst="ellipse">
            <a:avLst/>
          </a:pr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66" name="Freeform 10"/>
          <p:cNvSpPr>
            <a:spLocks/>
          </p:cNvSpPr>
          <p:nvPr/>
        </p:nvSpPr>
        <p:spPr bwMode="auto">
          <a:xfrm>
            <a:off x="7683500" y="4483100"/>
            <a:ext cx="1044575" cy="1171575"/>
          </a:xfrm>
          <a:custGeom>
            <a:avLst/>
            <a:gdLst>
              <a:gd name="T0" fmla="*/ 56 w 658"/>
              <a:gd name="T1" fmla="*/ 7 h 738"/>
              <a:gd name="T2" fmla="*/ 42 w 658"/>
              <a:gd name="T3" fmla="*/ 49 h 738"/>
              <a:gd name="T4" fmla="*/ 35 w 658"/>
              <a:gd name="T5" fmla="*/ 70 h 738"/>
              <a:gd name="T6" fmla="*/ 56 w 658"/>
              <a:gd name="T7" fmla="*/ 246 h 738"/>
              <a:gd name="T8" fmla="*/ 63 w 658"/>
              <a:gd name="T9" fmla="*/ 583 h 738"/>
              <a:gd name="T10" fmla="*/ 133 w 658"/>
              <a:gd name="T11" fmla="*/ 681 h 738"/>
              <a:gd name="T12" fmla="*/ 175 w 658"/>
              <a:gd name="T13" fmla="*/ 695 h 738"/>
              <a:gd name="T14" fmla="*/ 639 w 658"/>
              <a:gd name="T15" fmla="*/ 653 h 738"/>
              <a:gd name="T16" fmla="*/ 632 w 658"/>
              <a:gd name="T17" fmla="*/ 527 h 738"/>
              <a:gd name="T18" fmla="*/ 611 w 658"/>
              <a:gd name="T19" fmla="*/ 456 h 738"/>
              <a:gd name="T20" fmla="*/ 548 w 658"/>
              <a:gd name="T21" fmla="*/ 400 h 738"/>
              <a:gd name="T22" fmla="*/ 513 w 658"/>
              <a:gd name="T23" fmla="*/ 365 h 738"/>
              <a:gd name="T24" fmla="*/ 421 w 658"/>
              <a:gd name="T25" fmla="*/ 288 h 738"/>
              <a:gd name="T26" fmla="*/ 372 w 658"/>
              <a:gd name="T27" fmla="*/ 232 h 738"/>
              <a:gd name="T28" fmla="*/ 358 w 658"/>
              <a:gd name="T29" fmla="*/ 189 h 738"/>
              <a:gd name="T30" fmla="*/ 344 w 658"/>
              <a:gd name="T31" fmla="*/ 168 h 738"/>
              <a:gd name="T32" fmla="*/ 274 w 658"/>
              <a:gd name="T33" fmla="*/ 49 h 738"/>
              <a:gd name="T34" fmla="*/ 196 w 658"/>
              <a:gd name="T35" fmla="*/ 0 h 738"/>
              <a:gd name="T36" fmla="*/ 56 w 658"/>
              <a:gd name="T37" fmla="*/ 7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58" h="738">
                <a:moveTo>
                  <a:pt x="56" y="7"/>
                </a:moveTo>
                <a:cubicBezTo>
                  <a:pt x="51" y="21"/>
                  <a:pt x="47" y="35"/>
                  <a:pt x="42" y="49"/>
                </a:cubicBezTo>
                <a:cubicBezTo>
                  <a:pt x="40" y="56"/>
                  <a:pt x="35" y="70"/>
                  <a:pt x="35" y="70"/>
                </a:cubicBezTo>
                <a:cubicBezTo>
                  <a:pt x="50" y="218"/>
                  <a:pt x="42" y="160"/>
                  <a:pt x="56" y="246"/>
                </a:cubicBezTo>
                <a:cubicBezTo>
                  <a:pt x="58" y="358"/>
                  <a:pt x="59" y="471"/>
                  <a:pt x="63" y="583"/>
                </a:cubicBezTo>
                <a:cubicBezTo>
                  <a:pt x="65" y="624"/>
                  <a:pt x="93" y="668"/>
                  <a:pt x="133" y="681"/>
                </a:cubicBezTo>
                <a:cubicBezTo>
                  <a:pt x="147" y="686"/>
                  <a:pt x="175" y="695"/>
                  <a:pt x="175" y="695"/>
                </a:cubicBezTo>
                <a:cubicBezTo>
                  <a:pt x="279" y="693"/>
                  <a:pt x="512" y="738"/>
                  <a:pt x="639" y="653"/>
                </a:cubicBezTo>
                <a:cubicBezTo>
                  <a:pt x="658" y="596"/>
                  <a:pt x="649" y="585"/>
                  <a:pt x="632" y="527"/>
                </a:cubicBezTo>
                <a:cubicBezTo>
                  <a:pt x="628" y="514"/>
                  <a:pt x="617" y="462"/>
                  <a:pt x="611" y="456"/>
                </a:cubicBezTo>
                <a:cubicBezTo>
                  <a:pt x="563" y="408"/>
                  <a:pt x="585" y="425"/>
                  <a:pt x="548" y="400"/>
                </a:cubicBezTo>
                <a:cubicBezTo>
                  <a:pt x="511" y="344"/>
                  <a:pt x="560" y="412"/>
                  <a:pt x="513" y="365"/>
                </a:cubicBezTo>
                <a:cubicBezTo>
                  <a:pt x="481" y="333"/>
                  <a:pt x="465" y="303"/>
                  <a:pt x="421" y="288"/>
                </a:cubicBezTo>
                <a:cubicBezTo>
                  <a:pt x="388" y="239"/>
                  <a:pt x="407" y="255"/>
                  <a:pt x="372" y="232"/>
                </a:cubicBezTo>
                <a:cubicBezTo>
                  <a:pt x="367" y="218"/>
                  <a:pt x="366" y="202"/>
                  <a:pt x="358" y="189"/>
                </a:cubicBezTo>
                <a:cubicBezTo>
                  <a:pt x="353" y="182"/>
                  <a:pt x="347" y="176"/>
                  <a:pt x="344" y="168"/>
                </a:cubicBezTo>
                <a:cubicBezTo>
                  <a:pt x="323" y="120"/>
                  <a:pt x="321" y="80"/>
                  <a:pt x="274" y="49"/>
                </a:cubicBezTo>
                <a:cubicBezTo>
                  <a:pt x="256" y="23"/>
                  <a:pt x="227" y="10"/>
                  <a:pt x="196" y="0"/>
                </a:cubicBezTo>
                <a:cubicBezTo>
                  <a:pt x="47" y="7"/>
                  <a:pt x="0" y="7"/>
                  <a:pt x="56" y="7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1867" name="Freeform 11"/>
          <p:cNvSpPr>
            <a:spLocks/>
          </p:cNvSpPr>
          <p:nvPr/>
        </p:nvSpPr>
        <p:spPr bwMode="auto">
          <a:xfrm>
            <a:off x="6680200" y="4483100"/>
            <a:ext cx="989013" cy="1116013"/>
          </a:xfrm>
          <a:custGeom>
            <a:avLst/>
            <a:gdLst>
              <a:gd name="T0" fmla="*/ 400 w 623"/>
              <a:gd name="T1" fmla="*/ 7 h 703"/>
              <a:gd name="T2" fmla="*/ 316 w 623"/>
              <a:gd name="T3" fmla="*/ 56 h 703"/>
              <a:gd name="T4" fmla="*/ 252 w 623"/>
              <a:gd name="T5" fmla="*/ 175 h 703"/>
              <a:gd name="T6" fmla="*/ 231 w 623"/>
              <a:gd name="T7" fmla="*/ 211 h 703"/>
              <a:gd name="T8" fmla="*/ 189 w 623"/>
              <a:gd name="T9" fmla="*/ 267 h 703"/>
              <a:gd name="T10" fmla="*/ 84 w 623"/>
              <a:gd name="T11" fmla="*/ 407 h 703"/>
              <a:gd name="T12" fmla="*/ 42 w 623"/>
              <a:gd name="T13" fmla="*/ 470 h 703"/>
              <a:gd name="T14" fmla="*/ 0 w 623"/>
              <a:gd name="T15" fmla="*/ 555 h 703"/>
              <a:gd name="T16" fmla="*/ 7 w 623"/>
              <a:gd name="T17" fmla="*/ 618 h 703"/>
              <a:gd name="T18" fmla="*/ 161 w 623"/>
              <a:gd name="T19" fmla="*/ 674 h 703"/>
              <a:gd name="T20" fmla="*/ 365 w 623"/>
              <a:gd name="T21" fmla="*/ 695 h 703"/>
              <a:gd name="T22" fmla="*/ 463 w 623"/>
              <a:gd name="T23" fmla="*/ 681 h 703"/>
              <a:gd name="T24" fmla="*/ 583 w 623"/>
              <a:gd name="T25" fmla="*/ 653 h 703"/>
              <a:gd name="T26" fmla="*/ 604 w 623"/>
              <a:gd name="T27" fmla="*/ 632 h 703"/>
              <a:gd name="T28" fmla="*/ 618 w 623"/>
              <a:gd name="T29" fmla="*/ 590 h 703"/>
              <a:gd name="T30" fmla="*/ 604 w 623"/>
              <a:gd name="T31" fmla="*/ 189 h 703"/>
              <a:gd name="T32" fmla="*/ 569 w 623"/>
              <a:gd name="T33" fmla="*/ 28 h 703"/>
              <a:gd name="T34" fmla="*/ 533 w 623"/>
              <a:gd name="T35" fmla="*/ 0 h 703"/>
              <a:gd name="T36" fmla="*/ 428 w 623"/>
              <a:gd name="T37" fmla="*/ 7 h 703"/>
              <a:gd name="T38" fmla="*/ 400 w 623"/>
              <a:gd name="T39" fmla="*/ 7 h 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23" h="703">
                <a:moveTo>
                  <a:pt x="400" y="7"/>
                </a:moveTo>
                <a:cubicBezTo>
                  <a:pt x="350" y="24"/>
                  <a:pt x="358" y="28"/>
                  <a:pt x="316" y="56"/>
                </a:cubicBezTo>
                <a:cubicBezTo>
                  <a:pt x="289" y="97"/>
                  <a:pt x="289" y="141"/>
                  <a:pt x="252" y="175"/>
                </a:cubicBezTo>
                <a:cubicBezTo>
                  <a:pt x="233" y="233"/>
                  <a:pt x="260" y="162"/>
                  <a:pt x="231" y="211"/>
                </a:cubicBezTo>
                <a:cubicBezTo>
                  <a:pt x="216" y="237"/>
                  <a:pt x="216" y="249"/>
                  <a:pt x="189" y="267"/>
                </a:cubicBezTo>
                <a:cubicBezTo>
                  <a:pt x="159" y="313"/>
                  <a:pt x="130" y="376"/>
                  <a:pt x="84" y="407"/>
                </a:cubicBezTo>
                <a:cubicBezTo>
                  <a:pt x="75" y="435"/>
                  <a:pt x="63" y="449"/>
                  <a:pt x="42" y="470"/>
                </a:cubicBezTo>
                <a:cubicBezTo>
                  <a:pt x="32" y="501"/>
                  <a:pt x="10" y="524"/>
                  <a:pt x="0" y="555"/>
                </a:cubicBezTo>
                <a:cubicBezTo>
                  <a:pt x="2" y="576"/>
                  <a:pt x="2" y="598"/>
                  <a:pt x="7" y="618"/>
                </a:cubicBezTo>
                <a:cubicBezTo>
                  <a:pt x="23" y="682"/>
                  <a:pt x="122" y="671"/>
                  <a:pt x="161" y="674"/>
                </a:cubicBezTo>
                <a:cubicBezTo>
                  <a:pt x="228" y="687"/>
                  <a:pt x="297" y="688"/>
                  <a:pt x="365" y="695"/>
                </a:cubicBezTo>
                <a:cubicBezTo>
                  <a:pt x="460" y="676"/>
                  <a:pt x="319" y="703"/>
                  <a:pt x="463" y="681"/>
                </a:cubicBezTo>
                <a:cubicBezTo>
                  <a:pt x="503" y="675"/>
                  <a:pt x="542" y="660"/>
                  <a:pt x="583" y="653"/>
                </a:cubicBezTo>
                <a:cubicBezTo>
                  <a:pt x="590" y="646"/>
                  <a:pt x="599" y="641"/>
                  <a:pt x="604" y="632"/>
                </a:cubicBezTo>
                <a:cubicBezTo>
                  <a:pt x="611" y="619"/>
                  <a:pt x="618" y="590"/>
                  <a:pt x="618" y="590"/>
                </a:cubicBezTo>
                <a:cubicBezTo>
                  <a:pt x="623" y="449"/>
                  <a:pt x="620" y="326"/>
                  <a:pt x="604" y="189"/>
                </a:cubicBezTo>
                <a:cubicBezTo>
                  <a:pt x="602" y="171"/>
                  <a:pt x="587" y="40"/>
                  <a:pt x="569" y="28"/>
                </a:cubicBezTo>
                <a:cubicBezTo>
                  <a:pt x="542" y="10"/>
                  <a:pt x="554" y="20"/>
                  <a:pt x="533" y="0"/>
                </a:cubicBezTo>
                <a:cubicBezTo>
                  <a:pt x="498" y="2"/>
                  <a:pt x="463" y="3"/>
                  <a:pt x="428" y="7"/>
                </a:cubicBezTo>
                <a:cubicBezTo>
                  <a:pt x="399" y="10"/>
                  <a:pt x="414" y="21"/>
                  <a:pt x="400" y="7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1868" name="Freeform 12"/>
          <p:cNvSpPr>
            <a:spLocks/>
          </p:cNvSpPr>
          <p:nvPr/>
        </p:nvSpPr>
        <p:spPr bwMode="auto">
          <a:xfrm>
            <a:off x="5538788" y="3843338"/>
            <a:ext cx="1017587" cy="957262"/>
          </a:xfrm>
          <a:custGeom>
            <a:avLst/>
            <a:gdLst>
              <a:gd name="T0" fmla="*/ 72 w 641"/>
              <a:gd name="T1" fmla="*/ 52 h 603"/>
              <a:gd name="T2" fmla="*/ 16 w 641"/>
              <a:gd name="T3" fmla="*/ 129 h 603"/>
              <a:gd name="T4" fmla="*/ 16 w 641"/>
              <a:gd name="T5" fmla="*/ 466 h 603"/>
              <a:gd name="T6" fmla="*/ 65 w 641"/>
              <a:gd name="T7" fmla="*/ 522 h 603"/>
              <a:gd name="T8" fmla="*/ 445 w 641"/>
              <a:gd name="T9" fmla="*/ 585 h 603"/>
              <a:gd name="T10" fmla="*/ 536 w 641"/>
              <a:gd name="T11" fmla="*/ 578 h 603"/>
              <a:gd name="T12" fmla="*/ 578 w 641"/>
              <a:gd name="T13" fmla="*/ 564 h 603"/>
              <a:gd name="T14" fmla="*/ 627 w 641"/>
              <a:gd name="T15" fmla="*/ 459 h 603"/>
              <a:gd name="T16" fmla="*/ 641 w 641"/>
              <a:gd name="T17" fmla="*/ 417 h 603"/>
              <a:gd name="T18" fmla="*/ 585 w 641"/>
              <a:gd name="T19" fmla="*/ 304 h 603"/>
              <a:gd name="T20" fmla="*/ 543 w 641"/>
              <a:gd name="T21" fmla="*/ 241 h 603"/>
              <a:gd name="T22" fmla="*/ 403 w 641"/>
              <a:gd name="T23" fmla="*/ 80 h 603"/>
              <a:gd name="T24" fmla="*/ 325 w 641"/>
              <a:gd name="T25" fmla="*/ 45 h 603"/>
              <a:gd name="T26" fmla="*/ 283 w 641"/>
              <a:gd name="T27" fmla="*/ 31 h 603"/>
              <a:gd name="T28" fmla="*/ 157 w 641"/>
              <a:gd name="T29" fmla="*/ 2 h 603"/>
              <a:gd name="T30" fmla="*/ 72 w 641"/>
              <a:gd name="T31" fmla="*/ 52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41" h="603">
                <a:moveTo>
                  <a:pt x="72" y="52"/>
                </a:moveTo>
                <a:cubicBezTo>
                  <a:pt x="43" y="72"/>
                  <a:pt x="27" y="96"/>
                  <a:pt x="16" y="129"/>
                </a:cubicBezTo>
                <a:cubicBezTo>
                  <a:pt x="0" y="273"/>
                  <a:pt x="4" y="212"/>
                  <a:pt x="16" y="466"/>
                </a:cubicBezTo>
                <a:cubicBezTo>
                  <a:pt x="17" y="496"/>
                  <a:pt x="46" y="506"/>
                  <a:pt x="65" y="522"/>
                </a:cubicBezTo>
                <a:cubicBezTo>
                  <a:pt x="162" y="603"/>
                  <a:pt x="337" y="582"/>
                  <a:pt x="445" y="585"/>
                </a:cubicBezTo>
                <a:cubicBezTo>
                  <a:pt x="475" y="583"/>
                  <a:pt x="506" y="583"/>
                  <a:pt x="536" y="578"/>
                </a:cubicBezTo>
                <a:cubicBezTo>
                  <a:pt x="551" y="576"/>
                  <a:pt x="578" y="564"/>
                  <a:pt x="578" y="564"/>
                </a:cubicBezTo>
                <a:cubicBezTo>
                  <a:pt x="603" y="527"/>
                  <a:pt x="613" y="502"/>
                  <a:pt x="627" y="459"/>
                </a:cubicBezTo>
                <a:cubicBezTo>
                  <a:pt x="632" y="445"/>
                  <a:pt x="641" y="417"/>
                  <a:pt x="641" y="417"/>
                </a:cubicBezTo>
                <a:cubicBezTo>
                  <a:pt x="632" y="370"/>
                  <a:pt x="614" y="341"/>
                  <a:pt x="585" y="304"/>
                </a:cubicBezTo>
                <a:cubicBezTo>
                  <a:pt x="567" y="281"/>
                  <a:pt x="565" y="263"/>
                  <a:pt x="543" y="241"/>
                </a:cubicBezTo>
                <a:cubicBezTo>
                  <a:pt x="522" y="178"/>
                  <a:pt x="468" y="102"/>
                  <a:pt x="403" y="80"/>
                </a:cubicBezTo>
                <a:cubicBezTo>
                  <a:pt x="381" y="59"/>
                  <a:pt x="353" y="54"/>
                  <a:pt x="325" y="45"/>
                </a:cubicBezTo>
                <a:cubicBezTo>
                  <a:pt x="311" y="40"/>
                  <a:pt x="283" y="31"/>
                  <a:pt x="283" y="31"/>
                </a:cubicBezTo>
                <a:cubicBezTo>
                  <a:pt x="245" y="4"/>
                  <a:pt x="204" y="7"/>
                  <a:pt x="157" y="2"/>
                </a:cubicBezTo>
                <a:cubicBezTo>
                  <a:pt x="93" y="9"/>
                  <a:pt x="89" y="0"/>
                  <a:pt x="72" y="52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1869" name="Rectangle 1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331788"/>
            <a:ext cx="8229600" cy="5867400"/>
          </a:xfrm>
        </p:spPr>
        <p:txBody>
          <a:bodyPr/>
          <a:lstStyle/>
          <a:p>
            <a:r>
              <a:rPr lang="en-US" sz="2800"/>
              <a:t>A recursive solution (cont.)</a:t>
            </a:r>
          </a:p>
          <a:p>
            <a:pPr lvl="1">
              <a:buFont typeface="Wingdings" pitchFamily="2" charset="2"/>
              <a:buNone/>
            </a:pPr>
            <a:r>
              <a:rPr lang="en-US" sz="1600"/>
              <a:t>Recursive-Matrix-Chain(p, i, j)</a:t>
            </a:r>
          </a:p>
          <a:p>
            <a:pPr lvl="1">
              <a:buFont typeface="Wingdings" pitchFamily="2" charset="2"/>
              <a:buNone/>
            </a:pPr>
            <a:r>
              <a:rPr lang="en-US" sz="1600"/>
              <a:t>	if i = j</a:t>
            </a:r>
          </a:p>
          <a:p>
            <a:pPr lvl="1">
              <a:buFont typeface="Wingdings" pitchFamily="2" charset="2"/>
              <a:buNone/>
            </a:pPr>
            <a:r>
              <a:rPr lang="en-US" sz="1600"/>
              <a:t>	   then return 0;</a:t>
            </a:r>
          </a:p>
          <a:p>
            <a:pPr lvl="1">
              <a:buFont typeface="Wingdings" pitchFamily="2" charset="2"/>
              <a:buNone/>
            </a:pPr>
            <a:r>
              <a:rPr lang="en-US" sz="1600"/>
              <a:t>	m[i, j] = </a:t>
            </a:r>
            <a:r>
              <a:rPr lang="en-US" sz="1600">
                <a:sym typeface="Symbol" pitchFamily="18" charset="2"/>
              </a:rPr>
              <a:t>;</a:t>
            </a:r>
          </a:p>
          <a:p>
            <a:pPr lvl="1"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for k = I to j-1 do</a:t>
            </a:r>
          </a:p>
          <a:p>
            <a:pPr lvl="1"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        q = Recursive-Matrix-Chain(p, i, k)</a:t>
            </a:r>
          </a:p>
          <a:p>
            <a:pPr lvl="1"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		+ Recursive-Matrix-Chain(p, k+1, j) + p</a:t>
            </a:r>
            <a:r>
              <a:rPr lang="en-US" sz="1600" baseline="-25000">
                <a:sym typeface="Symbol" pitchFamily="18" charset="2"/>
              </a:rPr>
              <a:t>i-1</a:t>
            </a:r>
            <a:r>
              <a:rPr lang="en-US" sz="1600">
                <a:sym typeface="Symbol" pitchFamily="18" charset="2"/>
              </a:rPr>
              <a:t>p</a:t>
            </a:r>
            <a:r>
              <a:rPr lang="en-US" sz="1600" baseline="-25000">
                <a:sym typeface="Symbol" pitchFamily="18" charset="2"/>
              </a:rPr>
              <a:t>k</a:t>
            </a:r>
            <a:r>
              <a:rPr lang="en-US" sz="1600">
                <a:sym typeface="Symbol" pitchFamily="18" charset="2"/>
              </a:rPr>
              <a:t>p</a:t>
            </a:r>
            <a:r>
              <a:rPr lang="en-US" sz="1600" baseline="-25000">
                <a:sym typeface="Symbol" pitchFamily="18" charset="2"/>
              </a:rPr>
              <a:t>j</a:t>
            </a:r>
          </a:p>
          <a:p>
            <a:pPr lvl="1">
              <a:buFont typeface="Wingdings" pitchFamily="2" charset="2"/>
              <a:buNone/>
            </a:pPr>
            <a:r>
              <a:rPr lang="en-US" sz="1600" baseline="-25000">
                <a:sym typeface="Symbol" pitchFamily="18" charset="2"/>
              </a:rPr>
              <a:t>		         </a:t>
            </a:r>
            <a:r>
              <a:rPr lang="en-US" sz="1600">
                <a:sym typeface="Symbol" pitchFamily="18" charset="2"/>
              </a:rPr>
              <a:t>if q &lt; m[i, j]</a:t>
            </a:r>
          </a:p>
          <a:p>
            <a:pPr lvl="1"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	          then m[i, j] = q;</a:t>
            </a:r>
          </a:p>
          <a:p>
            <a:pPr lvl="1">
              <a:buFont typeface="Wingdings" pitchFamily="2" charset="2"/>
              <a:buNone/>
            </a:pPr>
            <a:r>
              <a:rPr lang="en-US" sz="1600">
                <a:sym typeface="Symbol" pitchFamily="18" charset="2"/>
              </a:rPr>
              <a:t>	return m[i, j];</a:t>
            </a:r>
          </a:p>
          <a:p>
            <a:pPr lvl="1">
              <a:buFont typeface="Wingdings" pitchFamily="2" charset="2"/>
              <a:buNone/>
            </a:pPr>
            <a:endParaRPr lang="en-US" sz="1600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endParaRPr lang="en-US" sz="1600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endParaRPr lang="en-US" sz="1600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endParaRPr lang="en-US" sz="1600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endParaRPr lang="en-US" sz="1600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endParaRPr lang="en-US" sz="1600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endParaRPr lang="en-US" sz="1600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sz="1600">
                <a:solidFill>
                  <a:srgbClr val="CA02BC"/>
                </a:solidFill>
                <a:sym typeface="Symbol" pitchFamily="18" charset="2"/>
              </a:rPr>
              <a:t>Recursive-Matrix-Chain takes exponential time.</a:t>
            </a:r>
            <a:endParaRPr lang="en-US" sz="1600"/>
          </a:p>
        </p:txBody>
      </p:sp>
      <p:grpSp>
        <p:nvGrpSpPr>
          <p:cNvPr id="121870" name="Group 14"/>
          <p:cNvGrpSpPr>
            <a:grpSpLocks/>
          </p:cNvGrpSpPr>
          <p:nvPr/>
        </p:nvGrpSpPr>
        <p:grpSpPr bwMode="auto">
          <a:xfrm>
            <a:off x="2471738" y="3224213"/>
            <a:ext cx="6261100" cy="2344737"/>
            <a:chOff x="1172" y="2312"/>
            <a:chExt cx="3944" cy="1477"/>
          </a:xfrm>
        </p:grpSpPr>
        <p:sp>
          <p:nvSpPr>
            <p:cNvPr id="121871" name="Text Box 15"/>
            <p:cNvSpPr txBox="1">
              <a:spLocks noChangeArrowheads="1"/>
            </p:cNvSpPr>
            <p:nvPr/>
          </p:nvSpPr>
          <p:spPr bwMode="auto">
            <a:xfrm>
              <a:off x="2991" y="2312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1..4</a:t>
              </a:r>
            </a:p>
          </p:txBody>
        </p:sp>
        <p:sp>
          <p:nvSpPr>
            <p:cNvPr id="121872" name="Text Box 16"/>
            <p:cNvSpPr txBox="1">
              <a:spLocks noChangeArrowheads="1"/>
            </p:cNvSpPr>
            <p:nvPr/>
          </p:nvSpPr>
          <p:spPr bwMode="auto">
            <a:xfrm>
              <a:off x="1338" y="2682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1..1</a:t>
              </a:r>
            </a:p>
          </p:txBody>
        </p:sp>
        <p:sp>
          <p:nvSpPr>
            <p:cNvPr id="121873" name="Text Box 17"/>
            <p:cNvSpPr txBox="1">
              <a:spLocks noChangeArrowheads="1"/>
            </p:cNvSpPr>
            <p:nvPr/>
          </p:nvSpPr>
          <p:spPr bwMode="auto">
            <a:xfrm>
              <a:off x="1722" y="2687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2..4</a:t>
              </a:r>
            </a:p>
          </p:txBody>
        </p:sp>
        <p:sp>
          <p:nvSpPr>
            <p:cNvPr id="121874" name="Text Box 18"/>
            <p:cNvSpPr txBox="1">
              <a:spLocks noChangeArrowheads="1"/>
            </p:cNvSpPr>
            <p:nvPr/>
          </p:nvSpPr>
          <p:spPr bwMode="auto">
            <a:xfrm>
              <a:off x="2754" y="2701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1..2</a:t>
              </a:r>
            </a:p>
          </p:txBody>
        </p:sp>
        <p:sp>
          <p:nvSpPr>
            <p:cNvPr id="121875" name="Text Box 19"/>
            <p:cNvSpPr txBox="1">
              <a:spLocks noChangeArrowheads="1"/>
            </p:cNvSpPr>
            <p:nvPr/>
          </p:nvSpPr>
          <p:spPr bwMode="auto">
            <a:xfrm>
              <a:off x="3138" y="2706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3..4</a:t>
              </a:r>
            </a:p>
          </p:txBody>
        </p:sp>
        <p:sp>
          <p:nvSpPr>
            <p:cNvPr id="121876" name="Text Box 20"/>
            <p:cNvSpPr txBox="1">
              <a:spLocks noChangeArrowheads="1"/>
            </p:cNvSpPr>
            <p:nvPr/>
          </p:nvSpPr>
          <p:spPr bwMode="auto">
            <a:xfrm>
              <a:off x="4171" y="2692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1..3</a:t>
              </a:r>
            </a:p>
          </p:txBody>
        </p:sp>
        <p:sp>
          <p:nvSpPr>
            <p:cNvPr id="121877" name="Text Box 21"/>
            <p:cNvSpPr txBox="1">
              <a:spLocks noChangeArrowheads="1"/>
            </p:cNvSpPr>
            <p:nvPr/>
          </p:nvSpPr>
          <p:spPr bwMode="auto">
            <a:xfrm>
              <a:off x="4555" y="2697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4..4</a:t>
              </a:r>
            </a:p>
          </p:txBody>
        </p:sp>
        <p:sp>
          <p:nvSpPr>
            <p:cNvPr id="121878" name="Text Box 22"/>
            <p:cNvSpPr txBox="1">
              <a:spLocks noChangeArrowheads="1"/>
            </p:cNvSpPr>
            <p:nvPr/>
          </p:nvSpPr>
          <p:spPr bwMode="auto">
            <a:xfrm>
              <a:off x="1172" y="3085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2..2</a:t>
              </a:r>
            </a:p>
          </p:txBody>
        </p:sp>
        <p:sp>
          <p:nvSpPr>
            <p:cNvPr id="121879" name="Text Box 23"/>
            <p:cNvSpPr txBox="1">
              <a:spLocks noChangeArrowheads="1"/>
            </p:cNvSpPr>
            <p:nvPr/>
          </p:nvSpPr>
          <p:spPr bwMode="auto">
            <a:xfrm>
              <a:off x="1493" y="3090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3..4</a:t>
              </a:r>
            </a:p>
          </p:txBody>
        </p:sp>
        <p:sp>
          <p:nvSpPr>
            <p:cNvPr id="121880" name="Text Box 24"/>
            <p:cNvSpPr txBox="1">
              <a:spLocks noChangeArrowheads="1"/>
            </p:cNvSpPr>
            <p:nvPr/>
          </p:nvSpPr>
          <p:spPr bwMode="auto">
            <a:xfrm>
              <a:off x="1840" y="3085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2..3</a:t>
              </a:r>
            </a:p>
          </p:txBody>
        </p:sp>
        <p:sp>
          <p:nvSpPr>
            <p:cNvPr id="121881" name="Text Box 25"/>
            <p:cNvSpPr txBox="1">
              <a:spLocks noChangeArrowheads="1"/>
            </p:cNvSpPr>
            <p:nvPr/>
          </p:nvSpPr>
          <p:spPr bwMode="auto">
            <a:xfrm>
              <a:off x="2161" y="3090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4..4</a:t>
              </a:r>
            </a:p>
          </p:txBody>
        </p:sp>
        <p:sp>
          <p:nvSpPr>
            <p:cNvPr id="121882" name="Text Box 26"/>
            <p:cNvSpPr txBox="1">
              <a:spLocks noChangeArrowheads="1"/>
            </p:cNvSpPr>
            <p:nvPr/>
          </p:nvSpPr>
          <p:spPr bwMode="auto">
            <a:xfrm>
              <a:off x="2434" y="3082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1..1</a:t>
              </a:r>
            </a:p>
          </p:txBody>
        </p:sp>
        <p:sp>
          <p:nvSpPr>
            <p:cNvPr id="121883" name="Text Box 27"/>
            <p:cNvSpPr txBox="1">
              <a:spLocks noChangeArrowheads="1"/>
            </p:cNvSpPr>
            <p:nvPr/>
          </p:nvSpPr>
          <p:spPr bwMode="auto">
            <a:xfrm>
              <a:off x="2755" y="3087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2..2</a:t>
              </a:r>
            </a:p>
          </p:txBody>
        </p:sp>
        <p:sp>
          <p:nvSpPr>
            <p:cNvPr id="121884" name="Text Box 28"/>
            <p:cNvSpPr txBox="1">
              <a:spLocks noChangeArrowheads="1"/>
            </p:cNvSpPr>
            <p:nvPr/>
          </p:nvSpPr>
          <p:spPr bwMode="auto">
            <a:xfrm>
              <a:off x="3102" y="3082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3..3</a:t>
              </a:r>
            </a:p>
          </p:txBody>
        </p:sp>
        <p:sp>
          <p:nvSpPr>
            <p:cNvPr id="121885" name="Text Box 29"/>
            <p:cNvSpPr txBox="1">
              <a:spLocks noChangeArrowheads="1"/>
            </p:cNvSpPr>
            <p:nvPr/>
          </p:nvSpPr>
          <p:spPr bwMode="auto">
            <a:xfrm>
              <a:off x="3423" y="3087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4..4</a:t>
              </a:r>
            </a:p>
          </p:txBody>
        </p:sp>
        <p:sp>
          <p:nvSpPr>
            <p:cNvPr id="121886" name="Text Box 30"/>
            <p:cNvSpPr txBox="1">
              <a:spLocks noChangeArrowheads="1"/>
            </p:cNvSpPr>
            <p:nvPr/>
          </p:nvSpPr>
          <p:spPr bwMode="auto">
            <a:xfrm>
              <a:off x="3792" y="3085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1..1</a:t>
              </a:r>
            </a:p>
          </p:txBody>
        </p:sp>
        <p:sp>
          <p:nvSpPr>
            <p:cNvPr id="121887" name="Text Box 31"/>
            <p:cNvSpPr txBox="1">
              <a:spLocks noChangeArrowheads="1"/>
            </p:cNvSpPr>
            <p:nvPr/>
          </p:nvSpPr>
          <p:spPr bwMode="auto">
            <a:xfrm>
              <a:off x="4113" y="3090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2..3</a:t>
              </a:r>
            </a:p>
          </p:txBody>
        </p:sp>
        <p:sp>
          <p:nvSpPr>
            <p:cNvPr id="121888" name="Text Box 32"/>
            <p:cNvSpPr txBox="1">
              <a:spLocks noChangeArrowheads="1"/>
            </p:cNvSpPr>
            <p:nvPr/>
          </p:nvSpPr>
          <p:spPr bwMode="auto">
            <a:xfrm>
              <a:off x="4460" y="3085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1..2</a:t>
              </a:r>
            </a:p>
          </p:txBody>
        </p:sp>
        <p:sp>
          <p:nvSpPr>
            <p:cNvPr id="121889" name="Text Box 33"/>
            <p:cNvSpPr txBox="1">
              <a:spLocks noChangeArrowheads="1"/>
            </p:cNvSpPr>
            <p:nvPr/>
          </p:nvSpPr>
          <p:spPr bwMode="auto">
            <a:xfrm>
              <a:off x="4781" y="3090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3..3</a:t>
              </a:r>
            </a:p>
          </p:txBody>
        </p:sp>
        <p:sp>
          <p:nvSpPr>
            <p:cNvPr id="121890" name="Text Box 34"/>
            <p:cNvSpPr txBox="1">
              <a:spLocks noChangeArrowheads="1"/>
            </p:cNvSpPr>
            <p:nvPr/>
          </p:nvSpPr>
          <p:spPr bwMode="auto">
            <a:xfrm>
              <a:off x="1194" y="3576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3..3</a:t>
              </a:r>
            </a:p>
          </p:txBody>
        </p:sp>
        <p:sp>
          <p:nvSpPr>
            <p:cNvPr id="121891" name="Text Box 35"/>
            <p:cNvSpPr txBox="1">
              <a:spLocks noChangeArrowheads="1"/>
            </p:cNvSpPr>
            <p:nvPr/>
          </p:nvSpPr>
          <p:spPr bwMode="auto">
            <a:xfrm>
              <a:off x="1515" y="3581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4..4</a:t>
              </a:r>
            </a:p>
          </p:txBody>
        </p:sp>
        <p:sp>
          <p:nvSpPr>
            <p:cNvPr id="121892" name="Text Box 36"/>
            <p:cNvSpPr txBox="1">
              <a:spLocks noChangeArrowheads="1"/>
            </p:cNvSpPr>
            <p:nvPr/>
          </p:nvSpPr>
          <p:spPr bwMode="auto">
            <a:xfrm>
              <a:off x="1862" y="3576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2..2</a:t>
              </a:r>
            </a:p>
          </p:txBody>
        </p:sp>
        <p:sp>
          <p:nvSpPr>
            <p:cNvPr id="121893" name="Text Box 37"/>
            <p:cNvSpPr txBox="1">
              <a:spLocks noChangeArrowheads="1"/>
            </p:cNvSpPr>
            <p:nvPr/>
          </p:nvSpPr>
          <p:spPr bwMode="auto">
            <a:xfrm>
              <a:off x="2183" y="3581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3..3</a:t>
              </a:r>
            </a:p>
          </p:txBody>
        </p:sp>
        <p:sp>
          <p:nvSpPr>
            <p:cNvPr id="121894" name="Text Box 38"/>
            <p:cNvSpPr txBox="1">
              <a:spLocks noChangeArrowheads="1"/>
            </p:cNvSpPr>
            <p:nvPr/>
          </p:nvSpPr>
          <p:spPr bwMode="auto">
            <a:xfrm>
              <a:off x="3821" y="3592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2..2</a:t>
              </a:r>
            </a:p>
          </p:txBody>
        </p:sp>
        <p:sp>
          <p:nvSpPr>
            <p:cNvPr id="121895" name="Text Box 39"/>
            <p:cNvSpPr txBox="1">
              <a:spLocks noChangeArrowheads="1"/>
            </p:cNvSpPr>
            <p:nvPr/>
          </p:nvSpPr>
          <p:spPr bwMode="auto">
            <a:xfrm>
              <a:off x="4142" y="3597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3..3</a:t>
              </a:r>
            </a:p>
          </p:txBody>
        </p:sp>
        <p:sp>
          <p:nvSpPr>
            <p:cNvPr id="121896" name="Text Box 40"/>
            <p:cNvSpPr txBox="1">
              <a:spLocks noChangeArrowheads="1"/>
            </p:cNvSpPr>
            <p:nvPr/>
          </p:nvSpPr>
          <p:spPr bwMode="auto">
            <a:xfrm>
              <a:off x="4489" y="3592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1..1</a:t>
              </a:r>
            </a:p>
          </p:txBody>
        </p:sp>
        <p:sp>
          <p:nvSpPr>
            <p:cNvPr id="121897" name="Text Box 41"/>
            <p:cNvSpPr txBox="1">
              <a:spLocks noChangeArrowheads="1"/>
            </p:cNvSpPr>
            <p:nvPr/>
          </p:nvSpPr>
          <p:spPr bwMode="auto">
            <a:xfrm>
              <a:off x="4810" y="3597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2..2</a:t>
              </a:r>
            </a:p>
          </p:txBody>
        </p:sp>
        <p:sp>
          <p:nvSpPr>
            <p:cNvPr id="121898" name="Line 42"/>
            <p:cNvSpPr>
              <a:spLocks noChangeShapeType="1"/>
            </p:cNvSpPr>
            <p:nvPr/>
          </p:nvSpPr>
          <p:spPr bwMode="auto">
            <a:xfrm flipH="1">
              <a:off x="1496" y="2480"/>
              <a:ext cx="1546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899" name="Line 43"/>
            <p:cNvSpPr>
              <a:spLocks noChangeShapeType="1"/>
            </p:cNvSpPr>
            <p:nvPr/>
          </p:nvSpPr>
          <p:spPr bwMode="auto">
            <a:xfrm flipH="1">
              <a:off x="1897" y="2480"/>
              <a:ext cx="1145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00" name="Line 44"/>
            <p:cNvSpPr>
              <a:spLocks noChangeShapeType="1"/>
            </p:cNvSpPr>
            <p:nvPr/>
          </p:nvSpPr>
          <p:spPr bwMode="auto">
            <a:xfrm flipH="1">
              <a:off x="2915" y="2487"/>
              <a:ext cx="19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01" name="Line 45"/>
            <p:cNvSpPr>
              <a:spLocks noChangeShapeType="1"/>
            </p:cNvSpPr>
            <p:nvPr/>
          </p:nvSpPr>
          <p:spPr bwMode="auto">
            <a:xfrm>
              <a:off x="3112" y="2487"/>
              <a:ext cx="168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02" name="Line 46"/>
            <p:cNvSpPr>
              <a:spLocks noChangeShapeType="1"/>
            </p:cNvSpPr>
            <p:nvPr/>
          </p:nvSpPr>
          <p:spPr bwMode="auto">
            <a:xfrm>
              <a:off x="3210" y="2487"/>
              <a:ext cx="1103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03" name="Line 47"/>
            <p:cNvSpPr>
              <a:spLocks noChangeShapeType="1"/>
            </p:cNvSpPr>
            <p:nvPr/>
          </p:nvSpPr>
          <p:spPr bwMode="auto">
            <a:xfrm>
              <a:off x="3210" y="2487"/>
              <a:ext cx="1503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04" name="Line 48"/>
            <p:cNvSpPr>
              <a:spLocks noChangeShapeType="1"/>
            </p:cNvSpPr>
            <p:nvPr/>
          </p:nvSpPr>
          <p:spPr bwMode="auto">
            <a:xfrm flipH="1">
              <a:off x="1328" y="2873"/>
              <a:ext cx="477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05" name="Line 49"/>
            <p:cNvSpPr>
              <a:spLocks noChangeShapeType="1"/>
            </p:cNvSpPr>
            <p:nvPr/>
          </p:nvSpPr>
          <p:spPr bwMode="auto">
            <a:xfrm flipH="1">
              <a:off x="1651" y="2873"/>
              <a:ext cx="154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06" name="Line 50"/>
            <p:cNvSpPr>
              <a:spLocks noChangeShapeType="1"/>
            </p:cNvSpPr>
            <p:nvPr/>
          </p:nvSpPr>
          <p:spPr bwMode="auto">
            <a:xfrm>
              <a:off x="1904" y="2880"/>
              <a:ext cx="91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07" name="Line 51"/>
            <p:cNvSpPr>
              <a:spLocks noChangeShapeType="1"/>
            </p:cNvSpPr>
            <p:nvPr/>
          </p:nvSpPr>
          <p:spPr bwMode="auto">
            <a:xfrm>
              <a:off x="1904" y="2880"/>
              <a:ext cx="407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08" name="Line 52"/>
            <p:cNvSpPr>
              <a:spLocks noChangeShapeType="1"/>
            </p:cNvSpPr>
            <p:nvPr/>
          </p:nvSpPr>
          <p:spPr bwMode="auto">
            <a:xfrm flipH="1">
              <a:off x="2592" y="2880"/>
              <a:ext cx="302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09" name="Line 53"/>
            <p:cNvSpPr>
              <a:spLocks noChangeShapeType="1"/>
            </p:cNvSpPr>
            <p:nvPr/>
          </p:nvSpPr>
          <p:spPr bwMode="auto">
            <a:xfrm>
              <a:off x="2894" y="2887"/>
              <a:ext cx="7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10" name="Line 54"/>
            <p:cNvSpPr>
              <a:spLocks noChangeShapeType="1"/>
            </p:cNvSpPr>
            <p:nvPr/>
          </p:nvSpPr>
          <p:spPr bwMode="auto">
            <a:xfrm flipH="1">
              <a:off x="3273" y="2873"/>
              <a:ext cx="7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11" name="Line 55"/>
            <p:cNvSpPr>
              <a:spLocks noChangeShapeType="1"/>
            </p:cNvSpPr>
            <p:nvPr/>
          </p:nvSpPr>
          <p:spPr bwMode="auto">
            <a:xfrm>
              <a:off x="3280" y="2873"/>
              <a:ext cx="295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12" name="Line 56"/>
            <p:cNvSpPr>
              <a:spLocks noChangeShapeType="1"/>
            </p:cNvSpPr>
            <p:nvPr/>
          </p:nvSpPr>
          <p:spPr bwMode="auto">
            <a:xfrm flipH="1">
              <a:off x="3941" y="2873"/>
              <a:ext cx="316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13" name="Line 57"/>
            <p:cNvSpPr>
              <a:spLocks noChangeShapeType="1"/>
            </p:cNvSpPr>
            <p:nvPr/>
          </p:nvSpPr>
          <p:spPr bwMode="auto">
            <a:xfrm>
              <a:off x="4257" y="2873"/>
              <a:ext cx="0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14" name="Line 58"/>
            <p:cNvSpPr>
              <a:spLocks noChangeShapeType="1"/>
            </p:cNvSpPr>
            <p:nvPr/>
          </p:nvSpPr>
          <p:spPr bwMode="auto">
            <a:xfrm>
              <a:off x="4362" y="2880"/>
              <a:ext cx="225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15" name="Line 59"/>
            <p:cNvSpPr>
              <a:spLocks noChangeShapeType="1"/>
            </p:cNvSpPr>
            <p:nvPr/>
          </p:nvSpPr>
          <p:spPr bwMode="auto">
            <a:xfrm>
              <a:off x="4369" y="2880"/>
              <a:ext cx="555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16" name="Line 60"/>
            <p:cNvSpPr>
              <a:spLocks noChangeShapeType="1"/>
            </p:cNvSpPr>
            <p:nvPr/>
          </p:nvSpPr>
          <p:spPr bwMode="auto">
            <a:xfrm flipH="1">
              <a:off x="1349" y="3266"/>
              <a:ext cx="288" cy="3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17" name="Line 61"/>
            <p:cNvSpPr>
              <a:spLocks noChangeShapeType="1"/>
            </p:cNvSpPr>
            <p:nvPr/>
          </p:nvSpPr>
          <p:spPr bwMode="auto">
            <a:xfrm>
              <a:off x="1637" y="3266"/>
              <a:ext cx="35" cy="3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18" name="Line 62"/>
            <p:cNvSpPr>
              <a:spLocks noChangeShapeType="1"/>
            </p:cNvSpPr>
            <p:nvPr/>
          </p:nvSpPr>
          <p:spPr bwMode="auto">
            <a:xfrm>
              <a:off x="2002" y="3259"/>
              <a:ext cx="7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19" name="Line 63"/>
            <p:cNvSpPr>
              <a:spLocks noChangeShapeType="1"/>
            </p:cNvSpPr>
            <p:nvPr/>
          </p:nvSpPr>
          <p:spPr bwMode="auto">
            <a:xfrm>
              <a:off x="2002" y="3266"/>
              <a:ext cx="330" cy="3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20" name="Line 64"/>
            <p:cNvSpPr>
              <a:spLocks noChangeShapeType="1"/>
            </p:cNvSpPr>
            <p:nvPr/>
          </p:nvSpPr>
          <p:spPr bwMode="auto">
            <a:xfrm flipH="1">
              <a:off x="3969" y="3273"/>
              <a:ext cx="288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21" name="Line 65"/>
            <p:cNvSpPr>
              <a:spLocks noChangeShapeType="1"/>
            </p:cNvSpPr>
            <p:nvPr/>
          </p:nvSpPr>
          <p:spPr bwMode="auto">
            <a:xfrm>
              <a:off x="4264" y="3273"/>
              <a:ext cx="28" cy="3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22" name="Line 66"/>
            <p:cNvSpPr>
              <a:spLocks noChangeShapeType="1"/>
            </p:cNvSpPr>
            <p:nvPr/>
          </p:nvSpPr>
          <p:spPr bwMode="auto">
            <a:xfrm>
              <a:off x="4622" y="3273"/>
              <a:ext cx="0" cy="3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923" name="Line 67"/>
            <p:cNvSpPr>
              <a:spLocks noChangeShapeType="1"/>
            </p:cNvSpPr>
            <p:nvPr/>
          </p:nvSpPr>
          <p:spPr bwMode="auto">
            <a:xfrm>
              <a:off x="4622" y="3273"/>
              <a:ext cx="351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304800"/>
            <a:ext cx="7772400" cy="640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 dynamic programming solution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Compute the product </a:t>
            </a:r>
            <a:r>
              <a:rPr lang="en-US" sz="1800" i="1"/>
              <a:t>A</a:t>
            </a:r>
            <a:r>
              <a:rPr lang="en-US" sz="1800" i="1" baseline="-25000"/>
              <a:t>1</a:t>
            </a:r>
            <a:r>
              <a:rPr lang="en-US" sz="1800" i="1"/>
              <a:t>A</a:t>
            </a:r>
            <a:r>
              <a:rPr lang="en-US" sz="1800" i="1" baseline="-25000"/>
              <a:t>2</a:t>
            </a:r>
            <a:r>
              <a:rPr lang="en-US" sz="1800" i="1"/>
              <a:t> …A</a:t>
            </a:r>
            <a:r>
              <a:rPr lang="en-US" sz="1800" i="1" baseline="-25000"/>
              <a:t>n</a:t>
            </a:r>
            <a:r>
              <a:rPr lang="en-US" sz="1800" i="1"/>
              <a:t>, </a:t>
            </a:r>
            <a:r>
              <a:rPr lang="en-US" sz="1800"/>
              <a:t>where matrix </a:t>
            </a:r>
            <a:r>
              <a:rPr lang="en-US" sz="1800" i="1"/>
              <a:t>A</a:t>
            </a:r>
            <a:r>
              <a:rPr lang="en-US" sz="1800" i="1" baseline="-25000"/>
              <a:t>i</a:t>
            </a:r>
            <a:r>
              <a:rPr lang="en-US" sz="1800"/>
              <a:t>  has dimensions p</a:t>
            </a:r>
            <a:r>
              <a:rPr lang="en-US" sz="1800" baseline="-25000"/>
              <a:t>i-1</a:t>
            </a:r>
            <a:r>
              <a:rPr lang="en-US" sz="1800"/>
              <a:t>xp</a:t>
            </a:r>
            <a:r>
              <a:rPr lang="en-US" sz="1800" baseline="-25000"/>
              <a:t>i</a:t>
            </a:r>
            <a:r>
              <a:rPr lang="en-US" sz="1800"/>
              <a:t> for i = 1, 2, …, n.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where, m[i, j] be </a:t>
            </a:r>
            <a:r>
              <a:rPr lang="en-US" sz="1800">
                <a:solidFill>
                  <a:srgbClr val="CA02BC"/>
                </a:solidFill>
              </a:rPr>
              <a:t>the minimum cost of computing A</a:t>
            </a:r>
            <a:r>
              <a:rPr lang="en-US" sz="1800" baseline="-25000">
                <a:solidFill>
                  <a:srgbClr val="CA02BC"/>
                </a:solidFill>
              </a:rPr>
              <a:t>i..j</a:t>
            </a:r>
            <a:r>
              <a:rPr lang="en-US" sz="1800" baseline="-25000"/>
              <a:t>.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To help keep track of how to construct an optimal solution, we define </a:t>
            </a:r>
            <a:r>
              <a:rPr lang="en-US" sz="1800">
                <a:solidFill>
                  <a:srgbClr val="CA02BC"/>
                </a:solidFill>
              </a:rPr>
              <a:t>s[i, j]</a:t>
            </a:r>
            <a:r>
              <a:rPr lang="en-US" sz="1800"/>
              <a:t> to be a value of k at which we can split the product </a:t>
            </a:r>
            <a:r>
              <a:rPr lang="en-US" sz="1800" i="1"/>
              <a:t>A</a:t>
            </a:r>
            <a:r>
              <a:rPr lang="en-US" sz="1800" i="1" baseline="-25000"/>
              <a:t>i</a:t>
            </a:r>
            <a:r>
              <a:rPr lang="en-US" sz="1800" i="1"/>
              <a:t>A</a:t>
            </a:r>
            <a:r>
              <a:rPr lang="en-US" sz="1800" i="1" baseline="-25000"/>
              <a:t>i+1</a:t>
            </a:r>
            <a:r>
              <a:rPr lang="en-US" sz="1800" i="1"/>
              <a:t> … A</a:t>
            </a:r>
            <a:r>
              <a:rPr lang="en-US" sz="1800" i="1" baseline="-25000"/>
              <a:t>j</a:t>
            </a:r>
            <a:r>
              <a:rPr lang="en-US" sz="1800" i="1"/>
              <a:t> </a:t>
            </a:r>
            <a:r>
              <a:rPr lang="en-US" sz="1800"/>
              <a:t>to obtain an optimal parenthesization. That is, s[i, j] equals a value k such that m[i, j] = m[i, k] + m[k+1 j] + p</a:t>
            </a:r>
            <a:r>
              <a:rPr lang="en-US" sz="1800" baseline="-25000"/>
              <a:t>i-1</a:t>
            </a:r>
            <a:r>
              <a:rPr lang="en-US" sz="1800"/>
              <a:t>p</a:t>
            </a:r>
            <a:r>
              <a:rPr lang="en-US" sz="1800" baseline="-25000"/>
              <a:t>k</a:t>
            </a:r>
            <a:r>
              <a:rPr lang="en-US" sz="1800"/>
              <a:t>p</a:t>
            </a:r>
            <a:r>
              <a:rPr lang="en-US" sz="1800" baseline="-25000"/>
              <a:t>j</a:t>
            </a:r>
            <a:r>
              <a:rPr lang="en-US" sz="1800"/>
              <a:t>.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1800"/>
              <a:t>An important observation: </a:t>
            </a:r>
            <a:r>
              <a:rPr lang="en-US" sz="1800">
                <a:solidFill>
                  <a:srgbClr val="CA02BC"/>
                </a:solidFill>
              </a:rPr>
              <a:t>We have relatively few subproblems</a:t>
            </a:r>
            <a:r>
              <a:rPr lang="en-US" sz="1800"/>
              <a:t>. How many?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US" sz="1800"/>
          </a:p>
          <a:p>
            <a:pPr lvl="1">
              <a:lnSpc>
                <a:spcPct val="90000"/>
              </a:lnSpc>
              <a:buFontTx/>
              <a:buChar char="•"/>
            </a:pPr>
            <a:endParaRPr lang="en-US" sz="1800"/>
          </a:p>
          <a:p>
            <a:pPr lvl="1">
              <a:lnSpc>
                <a:spcPct val="90000"/>
              </a:lnSpc>
              <a:buFontTx/>
              <a:buChar char="•"/>
            </a:pPr>
            <a:endParaRPr lang="en-US" sz="8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1800"/>
              <a:t>A recursive algorithm may encounter each subproblem many times in different branches of it recursion tree. This property of overlapping subproblems is a hallmark of the applicability of dynamic programming.</a:t>
            </a:r>
          </a:p>
        </p:txBody>
      </p:sp>
      <p:graphicFrame>
        <p:nvGraphicFramePr>
          <p:cNvPr id="122883" name="Object 3"/>
          <p:cNvGraphicFramePr>
            <a:graphicFrameLocks noChangeAspect="1"/>
          </p:cNvGraphicFramePr>
          <p:nvPr/>
        </p:nvGraphicFramePr>
        <p:xfrm>
          <a:off x="1368425" y="1171575"/>
          <a:ext cx="5919788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3" name="Equation" r:id="rId3" imgW="3543120" imgH="609480" progId="Equation.3">
                  <p:embed/>
                </p:oleObj>
              </mc:Choice>
              <mc:Fallback>
                <p:oleObj name="Equation" r:id="rId3" imgW="3543120" imgH="609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1171575"/>
                        <a:ext cx="5919788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884" name="Group 4"/>
          <p:cNvGrpSpPr>
            <a:grpSpLocks/>
          </p:cNvGrpSpPr>
          <p:nvPr/>
        </p:nvGrpSpPr>
        <p:grpSpPr bwMode="auto">
          <a:xfrm>
            <a:off x="1489075" y="4016375"/>
            <a:ext cx="6662738" cy="755650"/>
            <a:chOff x="902" y="3412"/>
            <a:chExt cx="4197" cy="476"/>
          </a:xfrm>
        </p:grpSpPr>
        <p:sp>
          <p:nvSpPr>
            <p:cNvPr id="122885" name="Text Box 5"/>
            <p:cNvSpPr txBox="1">
              <a:spLocks noChangeArrowheads="1"/>
            </p:cNvSpPr>
            <p:nvPr/>
          </p:nvSpPr>
          <p:spPr bwMode="auto">
            <a:xfrm>
              <a:off x="902" y="3412"/>
              <a:ext cx="419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One subproblem for each choice of i and j satisfying 1&lt;=i</a:t>
              </a:r>
            </a:p>
            <a:p>
              <a:r>
                <a:rPr lang="en-US" sz="2000"/>
                <a:t>&lt;=j&lt;=n, or     + n = </a:t>
              </a:r>
              <a:r>
                <a:rPr lang="en-US" sz="2000">
                  <a:sym typeface="Symbol" pitchFamily="18" charset="2"/>
                </a:rPr>
                <a:t>(n</a:t>
              </a:r>
              <a:r>
                <a:rPr lang="en-US" sz="2000" baseline="30000">
                  <a:sym typeface="Symbol" pitchFamily="18" charset="2"/>
                </a:rPr>
                <a:t>2</a:t>
              </a:r>
              <a:r>
                <a:rPr lang="en-US" sz="2000">
                  <a:sym typeface="Symbol" pitchFamily="18" charset="2"/>
                </a:rPr>
                <a:t>) total.</a:t>
              </a:r>
              <a:endParaRPr lang="en-US" sz="2000"/>
            </a:p>
          </p:txBody>
        </p:sp>
        <p:graphicFrame>
          <p:nvGraphicFramePr>
            <p:cNvPr id="122886" name="Object 6"/>
            <p:cNvGraphicFramePr>
              <a:graphicFrameLocks noChangeAspect="1"/>
            </p:cNvGraphicFramePr>
            <p:nvPr/>
          </p:nvGraphicFramePr>
          <p:xfrm>
            <a:off x="1872" y="3600"/>
            <a:ext cx="16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04" name="Equation" r:id="rId5" imgW="266400" imgH="457200" progId="Equation.3">
                    <p:embed/>
                  </p:oleObj>
                </mc:Choice>
                <mc:Fallback>
                  <p:oleObj name="Equation" r:id="rId5" imgW="266400" imgH="457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3600"/>
                          <a:ext cx="16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304800"/>
            <a:ext cx="7772400" cy="6324600"/>
          </a:xfrm>
        </p:spPr>
        <p:txBody>
          <a:bodyPr/>
          <a:lstStyle/>
          <a:p>
            <a:r>
              <a:rPr lang="en-US" sz="2000" dirty="0"/>
              <a:t>We perform the dynamic-programming paradigm and compute the optimal cost by using a bottom-up approach.</a:t>
            </a:r>
          </a:p>
          <a:p>
            <a:pPr lvl="1"/>
            <a:r>
              <a:rPr lang="en-US" sz="1800" dirty="0"/>
              <a:t>The input is a sequence p=(p</a:t>
            </a:r>
            <a:r>
              <a:rPr lang="en-US" sz="1800" baseline="-25000" dirty="0"/>
              <a:t>0</a:t>
            </a:r>
            <a:r>
              <a:rPr lang="en-US" sz="1800" dirty="0"/>
              <a:t>, p</a:t>
            </a:r>
            <a:r>
              <a:rPr lang="en-US" sz="1800" baseline="-25000" dirty="0"/>
              <a:t>1</a:t>
            </a:r>
            <a:r>
              <a:rPr lang="en-US" sz="1800" dirty="0"/>
              <a:t>, …, </a:t>
            </a:r>
            <a:r>
              <a:rPr lang="en-US" sz="1800" dirty="0" err="1"/>
              <a:t>p</a:t>
            </a:r>
            <a:r>
              <a:rPr lang="en-US" sz="1800" baseline="-25000" dirty="0" err="1"/>
              <a:t>n</a:t>
            </a:r>
            <a:r>
              <a:rPr lang="en-US" sz="1800" dirty="0"/>
              <a:t>), where </a:t>
            </a:r>
            <a:r>
              <a:rPr lang="en-US" sz="1800" i="1" dirty="0"/>
              <a:t>length[p] </a:t>
            </a:r>
            <a:r>
              <a:rPr lang="en-US" sz="1800" dirty="0"/>
              <a:t>= n+1.</a:t>
            </a:r>
          </a:p>
          <a:p>
            <a:pPr lvl="1"/>
            <a:r>
              <a:rPr lang="en-US" sz="1800" dirty="0"/>
              <a:t>The procedure uses a table m[1..n, 1..n] for storing the m[</a:t>
            </a:r>
            <a:r>
              <a:rPr lang="en-US" sz="1800" dirty="0" err="1"/>
              <a:t>i</a:t>
            </a:r>
            <a:r>
              <a:rPr lang="en-US" sz="1800" dirty="0"/>
              <a:t>, j] costs and a table s[1..n, 1..n] that records which index of k achieved the optimal cost in computing m[</a:t>
            </a:r>
            <a:r>
              <a:rPr lang="en-US" sz="1800" dirty="0" err="1"/>
              <a:t>i</a:t>
            </a:r>
            <a:r>
              <a:rPr lang="en-US" sz="1800" dirty="0"/>
              <a:t>, j].</a:t>
            </a:r>
          </a:p>
          <a:p>
            <a:pPr lvl="1"/>
            <a:endParaRPr lang="en-US" sz="600" dirty="0"/>
          </a:p>
          <a:p>
            <a:pPr lvl="1">
              <a:buFont typeface="Wingdings" pitchFamily="2" charset="2"/>
              <a:buNone/>
            </a:pPr>
            <a:r>
              <a:rPr lang="en-US" sz="1200" dirty="0"/>
              <a:t>Matrix-Chain-Order(p)</a:t>
            </a:r>
          </a:p>
          <a:p>
            <a:pPr lvl="1">
              <a:buFont typeface="Wingdings" pitchFamily="2" charset="2"/>
              <a:buNone/>
            </a:pPr>
            <a:r>
              <a:rPr lang="en-US" sz="1200" dirty="0"/>
              <a:t>	1	n = </a:t>
            </a:r>
            <a:r>
              <a:rPr lang="en-US" sz="1200" i="1" dirty="0"/>
              <a:t>length[p] –</a:t>
            </a:r>
            <a:r>
              <a:rPr lang="en-US" sz="1200" dirty="0"/>
              <a:t> 1</a:t>
            </a:r>
          </a:p>
          <a:p>
            <a:pPr lvl="1">
              <a:buFont typeface="Wingdings" pitchFamily="2" charset="2"/>
              <a:buNone/>
            </a:pPr>
            <a:r>
              <a:rPr lang="en-US" sz="1200" dirty="0"/>
              <a:t>	2	for </a:t>
            </a:r>
            <a:r>
              <a:rPr lang="en-US" sz="1200" dirty="0" err="1"/>
              <a:t>i</a:t>
            </a:r>
            <a:r>
              <a:rPr lang="en-US" sz="1200" dirty="0"/>
              <a:t> = 1 to n</a:t>
            </a:r>
          </a:p>
          <a:p>
            <a:pPr lvl="1">
              <a:buFont typeface="Wingdings" pitchFamily="2" charset="2"/>
              <a:buNone/>
            </a:pPr>
            <a:r>
              <a:rPr lang="en-US" sz="1200" dirty="0"/>
              <a:t>	3	    do m[</a:t>
            </a:r>
            <a:r>
              <a:rPr lang="en-US" sz="1200" dirty="0" err="1"/>
              <a:t>i</a:t>
            </a:r>
            <a:r>
              <a:rPr lang="en-US" sz="1200" dirty="0"/>
              <a:t>, </a:t>
            </a:r>
            <a:r>
              <a:rPr lang="en-US" sz="1200" dirty="0" err="1"/>
              <a:t>i</a:t>
            </a:r>
            <a:r>
              <a:rPr lang="en-US" sz="1200" dirty="0"/>
              <a:t>] = 0</a:t>
            </a:r>
          </a:p>
          <a:p>
            <a:pPr lvl="1">
              <a:buFont typeface="Wingdings" pitchFamily="2" charset="2"/>
              <a:buNone/>
            </a:pPr>
            <a:r>
              <a:rPr lang="en-US" sz="1200" dirty="0"/>
              <a:t>	4	for l = 2 to n</a:t>
            </a:r>
          </a:p>
          <a:p>
            <a:pPr lvl="1">
              <a:buFont typeface="Wingdings" pitchFamily="2" charset="2"/>
              <a:buNone/>
            </a:pPr>
            <a:r>
              <a:rPr lang="en-US" sz="1200" dirty="0"/>
              <a:t>	5	    do for </a:t>
            </a:r>
            <a:r>
              <a:rPr lang="en-US" sz="1200" dirty="0" err="1"/>
              <a:t>i</a:t>
            </a:r>
            <a:r>
              <a:rPr lang="en-US" sz="1200" dirty="0"/>
              <a:t> = 1 to n-l+1</a:t>
            </a:r>
          </a:p>
          <a:p>
            <a:pPr lvl="1">
              <a:buFont typeface="Wingdings" pitchFamily="2" charset="2"/>
              <a:buNone/>
            </a:pPr>
            <a:r>
              <a:rPr lang="en-US" sz="1200" dirty="0"/>
              <a:t>	6	             do j = i+l-1</a:t>
            </a:r>
          </a:p>
          <a:p>
            <a:pPr lvl="1">
              <a:buFont typeface="Wingdings" pitchFamily="2" charset="2"/>
              <a:buNone/>
            </a:pPr>
            <a:r>
              <a:rPr lang="en-US" sz="1200" dirty="0"/>
              <a:t>	7	                 m[</a:t>
            </a:r>
            <a:r>
              <a:rPr lang="en-US" sz="1200" dirty="0" err="1"/>
              <a:t>i</a:t>
            </a:r>
            <a:r>
              <a:rPr lang="en-US" sz="1200" dirty="0"/>
              <a:t>, j] = </a:t>
            </a:r>
            <a:r>
              <a:rPr lang="en-US" sz="1200" dirty="0">
                <a:sym typeface="Symbol" pitchFamily="18" charset="2"/>
              </a:rPr>
              <a:t></a:t>
            </a:r>
          </a:p>
          <a:p>
            <a:pPr lvl="1">
              <a:buFont typeface="Wingdings" pitchFamily="2" charset="2"/>
              <a:buNone/>
            </a:pPr>
            <a:r>
              <a:rPr lang="en-US" sz="1200" dirty="0">
                <a:sym typeface="Symbol" pitchFamily="18" charset="2"/>
              </a:rPr>
              <a:t>	8	                  for k = </a:t>
            </a:r>
            <a:r>
              <a:rPr lang="en-US" sz="1200" dirty="0" err="1">
                <a:sym typeface="Symbol" pitchFamily="18" charset="2"/>
              </a:rPr>
              <a:t>i</a:t>
            </a:r>
            <a:r>
              <a:rPr lang="en-US" sz="1200" dirty="0">
                <a:sym typeface="Symbol" pitchFamily="18" charset="2"/>
              </a:rPr>
              <a:t> to j-1</a:t>
            </a:r>
          </a:p>
          <a:p>
            <a:pPr lvl="1">
              <a:buFont typeface="Wingdings" pitchFamily="2" charset="2"/>
              <a:buNone/>
            </a:pPr>
            <a:r>
              <a:rPr lang="en-US" sz="1200" dirty="0">
                <a:sym typeface="Symbol" pitchFamily="18" charset="2"/>
              </a:rPr>
              <a:t>	9		    do q = m[</a:t>
            </a:r>
            <a:r>
              <a:rPr lang="en-US" sz="1200" dirty="0" err="1">
                <a:sym typeface="Symbol" pitchFamily="18" charset="2"/>
              </a:rPr>
              <a:t>i</a:t>
            </a:r>
            <a:r>
              <a:rPr lang="en-US" sz="1200" dirty="0">
                <a:sym typeface="Symbol" pitchFamily="18" charset="2"/>
              </a:rPr>
              <a:t>, k] + m[k+1, j] + </a:t>
            </a:r>
            <a:r>
              <a:rPr lang="en-US" sz="1200" dirty="0"/>
              <a:t>p</a:t>
            </a:r>
            <a:r>
              <a:rPr lang="en-US" sz="1200" baseline="-25000" dirty="0"/>
              <a:t>i-1</a:t>
            </a:r>
            <a:r>
              <a:rPr lang="en-US" sz="1200" dirty="0"/>
              <a:t>p</a:t>
            </a:r>
            <a:r>
              <a:rPr lang="en-US" sz="1200" baseline="-25000" dirty="0"/>
              <a:t>k</a:t>
            </a:r>
            <a:r>
              <a:rPr lang="en-US" sz="1200" dirty="0"/>
              <a:t>p</a:t>
            </a:r>
            <a:r>
              <a:rPr lang="en-US" sz="1200" baseline="-25000" dirty="0"/>
              <a:t>j</a:t>
            </a:r>
            <a:endParaRPr lang="en-US" sz="1200" dirty="0"/>
          </a:p>
          <a:p>
            <a:pPr lvl="1">
              <a:buFont typeface="Wingdings" pitchFamily="2" charset="2"/>
              <a:buNone/>
            </a:pPr>
            <a:r>
              <a:rPr lang="en-US" sz="1200" dirty="0"/>
              <a:t>	10		         if q &lt; m[</a:t>
            </a:r>
            <a:r>
              <a:rPr lang="en-US" sz="1200" dirty="0" err="1"/>
              <a:t>i</a:t>
            </a:r>
            <a:r>
              <a:rPr lang="en-US" sz="1200" dirty="0"/>
              <a:t>, j]</a:t>
            </a:r>
          </a:p>
          <a:p>
            <a:pPr lvl="1">
              <a:buFont typeface="Wingdings" pitchFamily="2" charset="2"/>
              <a:buNone/>
            </a:pPr>
            <a:r>
              <a:rPr lang="en-US" sz="1200" dirty="0"/>
              <a:t>	11		         then m[</a:t>
            </a:r>
            <a:r>
              <a:rPr lang="en-US" sz="1200" dirty="0" err="1"/>
              <a:t>i</a:t>
            </a:r>
            <a:r>
              <a:rPr lang="en-US" sz="1200" dirty="0"/>
              <a:t>, j] = q</a:t>
            </a:r>
          </a:p>
          <a:p>
            <a:pPr lvl="1">
              <a:buFont typeface="Wingdings" pitchFamily="2" charset="2"/>
              <a:buNone/>
            </a:pPr>
            <a:r>
              <a:rPr lang="en-US" sz="1200" dirty="0"/>
              <a:t>	12		                 s[</a:t>
            </a:r>
            <a:r>
              <a:rPr lang="en-US" sz="1200" dirty="0" err="1"/>
              <a:t>i</a:t>
            </a:r>
            <a:r>
              <a:rPr lang="en-US" sz="1200" dirty="0"/>
              <a:t>, j] = k</a:t>
            </a:r>
          </a:p>
          <a:p>
            <a:pPr lvl="1">
              <a:buFont typeface="Wingdings" pitchFamily="2" charset="2"/>
              <a:buNone/>
            </a:pPr>
            <a:r>
              <a:rPr lang="en-US" sz="1200" dirty="0"/>
              <a:t>	13 return m and s</a:t>
            </a:r>
          </a:p>
          <a:p>
            <a:pPr lvl="1">
              <a:buFont typeface="Wingdings" pitchFamily="2" charset="2"/>
              <a:buNone/>
            </a:pPr>
            <a:endParaRPr lang="en-US" sz="700" dirty="0"/>
          </a:p>
          <a:p>
            <a:pPr lvl="1"/>
            <a:r>
              <a:rPr lang="en-US" sz="1800" dirty="0"/>
              <a:t>The recurrence shows that the cost m[</a:t>
            </a:r>
            <a:r>
              <a:rPr lang="en-US" sz="1800" dirty="0" err="1"/>
              <a:t>i</a:t>
            </a:r>
            <a:r>
              <a:rPr lang="en-US" sz="1800" dirty="0"/>
              <a:t>, j] of computing a matrix-chain product of j-1+1 matrices depends only on the costs of computing matrix-chain products of fewer than j-i+1 matrices.</a:t>
            </a:r>
          </a:p>
        </p:txBody>
      </p:sp>
      <p:sp>
        <p:nvSpPr>
          <p:cNvPr id="123907" name="AutoShape 3"/>
          <p:cNvSpPr>
            <a:spLocks/>
          </p:cNvSpPr>
          <p:nvPr/>
        </p:nvSpPr>
        <p:spPr bwMode="auto">
          <a:xfrm>
            <a:off x="2743200" y="2743200"/>
            <a:ext cx="76200" cy="2286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803525" y="2690813"/>
            <a:ext cx="3910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The minimum costs for chains of length 1</a:t>
            </a:r>
          </a:p>
        </p:txBody>
      </p:sp>
      <p:sp>
        <p:nvSpPr>
          <p:cNvPr id="123909" name="AutoShape 5"/>
          <p:cNvSpPr>
            <a:spLocks/>
          </p:cNvSpPr>
          <p:nvPr/>
        </p:nvSpPr>
        <p:spPr bwMode="auto">
          <a:xfrm>
            <a:off x="7391400" y="3200400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7620000" y="3429000"/>
            <a:ext cx="1366838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Computing</a:t>
            </a:r>
          </a:p>
          <a:p>
            <a:r>
              <a:rPr lang="en-US" sz="1600"/>
              <a:t>the minimum</a:t>
            </a:r>
          </a:p>
          <a:p>
            <a:r>
              <a:rPr lang="en-US" sz="1600"/>
              <a:t>costs for</a:t>
            </a:r>
          </a:p>
          <a:p>
            <a:r>
              <a:rPr lang="en-US" sz="1600"/>
              <a:t>chains of </a:t>
            </a:r>
          </a:p>
          <a:p>
            <a:r>
              <a:rPr lang="en-US" sz="1600"/>
              <a:t>length </a:t>
            </a:r>
            <a:r>
              <a:rPr lang="en-US" sz="1600" i="1">
                <a:latin typeface="Brush Script MT" pitchFamily="66" charset="0"/>
              </a:rPr>
              <a:t>l</a:t>
            </a:r>
            <a:endParaRPr lang="en-US" sz="1600">
              <a:latin typeface="Brush Script MT" pitchFamily="66" charset="0"/>
            </a:endParaRPr>
          </a:p>
        </p:txBody>
      </p:sp>
      <p:sp>
        <p:nvSpPr>
          <p:cNvPr id="123911" name="AutoShape 7"/>
          <p:cNvSpPr>
            <a:spLocks/>
          </p:cNvSpPr>
          <p:nvPr/>
        </p:nvSpPr>
        <p:spPr bwMode="auto">
          <a:xfrm>
            <a:off x="5257800" y="4343400"/>
            <a:ext cx="152400" cy="609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5334000" y="4019550"/>
            <a:ext cx="1890713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The m[i,j] cost </a:t>
            </a:r>
          </a:p>
          <a:p>
            <a:r>
              <a:rPr lang="en-US" sz="1600"/>
              <a:t>depends only on</a:t>
            </a:r>
          </a:p>
          <a:p>
            <a:r>
              <a:rPr lang="en-US" sz="1600"/>
              <a:t>table entries m[i,k]</a:t>
            </a:r>
          </a:p>
          <a:p>
            <a:r>
              <a:rPr lang="en-US" sz="1600"/>
              <a:t>and m[k+1, j] </a:t>
            </a:r>
          </a:p>
          <a:p>
            <a:r>
              <a:rPr lang="en-US" sz="1600"/>
              <a:t>already computed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6308725" y="2233613"/>
            <a:ext cx="2127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A</a:t>
            </a:r>
            <a:r>
              <a:rPr lang="en-US" sz="2000" baseline="-25000">
                <a:solidFill>
                  <a:schemeClr val="hlink"/>
                </a:solidFill>
              </a:rPr>
              <a:t>1</a:t>
            </a:r>
            <a:r>
              <a:rPr lang="en-US" sz="2000">
                <a:solidFill>
                  <a:schemeClr val="hlink"/>
                </a:solidFill>
              </a:rPr>
              <a:t>…A</a:t>
            </a:r>
            <a:r>
              <a:rPr lang="en-US" sz="2000" baseline="-25000">
                <a:solidFill>
                  <a:schemeClr val="hlink"/>
                </a:solidFill>
              </a:rPr>
              <a:t>i</a:t>
            </a:r>
            <a:r>
              <a:rPr lang="en-US" sz="2000">
                <a:solidFill>
                  <a:schemeClr val="hlink"/>
                </a:solidFill>
              </a:rPr>
              <a:t>…A</a:t>
            </a:r>
            <a:r>
              <a:rPr lang="en-US" sz="2000" baseline="-25000">
                <a:solidFill>
                  <a:schemeClr val="hlink"/>
                </a:solidFill>
              </a:rPr>
              <a:t>k</a:t>
            </a:r>
            <a:r>
              <a:rPr lang="en-US" sz="2000">
                <a:solidFill>
                  <a:schemeClr val="hlink"/>
                </a:solidFill>
              </a:rPr>
              <a:t>…A</a:t>
            </a:r>
            <a:r>
              <a:rPr lang="en-US" sz="2000" baseline="-25000">
                <a:solidFill>
                  <a:schemeClr val="hlink"/>
                </a:solidFill>
              </a:rPr>
              <a:t>j</a:t>
            </a:r>
            <a:r>
              <a:rPr lang="en-US" sz="2000">
                <a:solidFill>
                  <a:schemeClr val="hlink"/>
                </a:solidFill>
              </a:rPr>
              <a:t>…A</a:t>
            </a:r>
            <a:r>
              <a:rPr lang="en-US" sz="2000" baseline="-25000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123914" name="AutoShape 10"/>
          <p:cNvSpPr>
            <a:spLocks/>
          </p:cNvSpPr>
          <p:nvPr/>
        </p:nvSpPr>
        <p:spPr bwMode="auto">
          <a:xfrm rot="5400000">
            <a:off x="7259638" y="1795463"/>
            <a:ext cx="168275" cy="847725"/>
          </a:xfrm>
          <a:prstGeom prst="leftBrace">
            <a:avLst>
              <a:gd name="adj1" fmla="val 41981"/>
              <a:gd name="adj2" fmla="val 50000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5" name="Rectangle 11"/>
          <p:cNvSpPr>
            <a:spLocks noChangeArrowheads="1"/>
          </p:cNvSpPr>
          <p:nvPr/>
        </p:nvSpPr>
        <p:spPr bwMode="auto">
          <a:xfrm>
            <a:off x="7223125" y="1900238"/>
            <a:ext cx="230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chemeClr val="hlink"/>
                </a:solidFill>
                <a:latin typeface="Brush Script MT" pitchFamily="66" charset="0"/>
              </a:rPr>
              <a:t>l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609600"/>
            <a:ext cx="7772400" cy="5943600"/>
          </a:xfrm>
        </p:spPr>
        <p:txBody>
          <a:bodyPr/>
          <a:lstStyle/>
          <a:p>
            <a:r>
              <a:rPr lang="en-US" sz="2000"/>
              <a:t>Illustrating Matrix-Chain-Order on a chain of n = 6 matrices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A simple inspection of the nested loop structure of Matrix-Chain-Order yields a running time of O(n</a:t>
            </a:r>
            <a:r>
              <a:rPr lang="en-US" sz="2000" baseline="30000"/>
              <a:t>3</a:t>
            </a:r>
            <a:r>
              <a:rPr lang="en-US" sz="2000"/>
              <a:t>) for the algorithm. The loops are nested three deep, and each loop index (l, i, and k) takes on at most n values. The algorithm requires </a:t>
            </a:r>
            <a:r>
              <a:rPr lang="en-US" sz="2000">
                <a:sym typeface="Symbol" pitchFamily="18" charset="2"/>
              </a:rPr>
              <a:t>(n</a:t>
            </a:r>
            <a:r>
              <a:rPr lang="en-US" sz="2000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) space to store m and s tables.</a:t>
            </a:r>
            <a:endParaRPr lang="en-US" sz="2000">
              <a:latin typeface="Arial" charset="0"/>
              <a:cs typeface="Arial" charset="0"/>
            </a:endParaRPr>
          </a:p>
        </p:txBody>
      </p:sp>
      <p:grpSp>
        <p:nvGrpSpPr>
          <p:cNvPr id="124931" name="Group 3"/>
          <p:cNvGrpSpPr>
            <a:grpSpLocks/>
          </p:cNvGrpSpPr>
          <p:nvPr/>
        </p:nvGrpSpPr>
        <p:grpSpPr bwMode="auto">
          <a:xfrm>
            <a:off x="762000" y="1524000"/>
            <a:ext cx="3657600" cy="2133600"/>
            <a:chOff x="960" y="1344"/>
            <a:chExt cx="2304" cy="1344"/>
          </a:xfrm>
        </p:grpSpPr>
        <p:sp>
          <p:nvSpPr>
            <p:cNvPr id="124932" name="Line 4"/>
            <p:cNvSpPr>
              <a:spLocks noChangeShapeType="1"/>
            </p:cNvSpPr>
            <p:nvPr/>
          </p:nvSpPr>
          <p:spPr bwMode="auto">
            <a:xfrm flipH="1">
              <a:off x="960" y="1344"/>
              <a:ext cx="1152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33" name="Line 5"/>
            <p:cNvSpPr>
              <a:spLocks noChangeShapeType="1"/>
            </p:cNvSpPr>
            <p:nvPr/>
          </p:nvSpPr>
          <p:spPr bwMode="auto">
            <a:xfrm>
              <a:off x="2112" y="1344"/>
              <a:ext cx="1152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34" name="Line 6"/>
            <p:cNvSpPr>
              <a:spLocks noChangeShapeType="1"/>
            </p:cNvSpPr>
            <p:nvPr/>
          </p:nvSpPr>
          <p:spPr bwMode="auto">
            <a:xfrm flipH="1">
              <a:off x="1152" y="1536"/>
              <a:ext cx="1152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35" name="Line 7"/>
            <p:cNvSpPr>
              <a:spLocks noChangeShapeType="1"/>
            </p:cNvSpPr>
            <p:nvPr/>
          </p:nvSpPr>
          <p:spPr bwMode="auto">
            <a:xfrm>
              <a:off x="1920" y="1536"/>
              <a:ext cx="1152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36" name="Line 8"/>
            <p:cNvSpPr>
              <a:spLocks noChangeShapeType="1"/>
            </p:cNvSpPr>
            <p:nvPr/>
          </p:nvSpPr>
          <p:spPr bwMode="auto">
            <a:xfrm>
              <a:off x="1728" y="1728"/>
              <a:ext cx="96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37" name="Line 9"/>
            <p:cNvSpPr>
              <a:spLocks noChangeShapeType="1"/>
            </p:cNvSpPr>
            <p:nvPr/>
          </p:nvSpPr>
          <p:spPr bwMode="auto">
            <a:xfrm>
              <a:off x="1536" y="1920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38" name="Line 10"/>
            <p:cNvSpPr>
              <a:spLocks noChangeShapeType="1"/>
            </p:cNvSpPr>
            <p:nvPr/>
          </p:nvSpPr>
          <p:spPr bwMode="auto">
            <a:xfrm>
              <a:off x="1344" y="2112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39" name="Line 11"/>
            <p:cNvSpPr>
              <a:spLocks noChangeShapeType="1"/>
            </p:cNvSpPr>
            <p:nvPr/>
          </p:nvSpPr>
          <p:spPr bwMode="auto">
            <a:xfrm>
              <a:off x="1152" y="2304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40" name="Line 12"/>
            <p:cNvSpPr>
              <a:spLocks noChangeShapeType="1"/>
            </p:cNvSpPr>
            <p:nvPr/>
          </p:nvSpPr>
          <p:spPr bwMode="auto">
            <a:xfrm>
              <a:off x="960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41" name="Line 13"/>
            <p:cNvSpPr>
              <a:spLocks noChangeShapeType="1"/>
            </p:cNvSpPr>
            <p:nvPr/>
          </p:nvSpPr>
          <p:spPr bwMode="auto">
            <a:xfrm flipV="1">
              <a:off x="1536" y="1728"/>
              <a:ext cx="96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42" name="Line 14"/>
            <p:cNvSpPr>
              <a:spLocks noChangeShapeType="1"/>
            </p:cNvSpPr>
            <p:nvPr/>
          </p:nvSpPr>
          <p:spPr bwMode="auto">
            <a:xfrm flipV="1">
              <a:off x="1920" y="1920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43" name="Line 15"/>
            <p:cNvSpPr>
              <a:spLocks noChangeShapeType="1"/>
            </p:cNvSpPr>
            <p:nvPr/>
          </p:nvSpPr>
          <p:spPr bwMode="auto">
            <a:xfrm flipV="1">
              <a:off x="2304" y="2112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44" name="Line 16"/>
            <p:cNvSpPr>
              <a:spLocks noChangeShapeType="1"/>
            </p:cNvSpPr>
            <p:nvPr/>
          </p:nvSpPr>
          <p:spPr bwMode="auto">
            <a:xfrm flipV="1">
              <a:off x="2688" y="2304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945" name="Line 17"/>
            <p:cNvSpPr>
              <a:spLocks noChangeShapeType="1"/>
            </p:cNvSpPr>
            <p:nvPr/>
          </p:nvSpPr>
          <p:spPr bwMode="auto">
            <a:xfrm flipV="1">
              <a:off x="3072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2498725" y="102235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m</a:t>
            </a:r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669925" y="2951163"/>
            <a:ext cx="295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990600" y="2590800"/>
            <a:ext cx="295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1295400" y="2286000"/>
            <a:ext cx="295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1600200" y="1981200"/>
            <a:ext cx="295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4</a:t>
            </a:r>
          </a:p>
        </p:txBody>
      </p:sp>
      <p:sp>
        <p:nvSpPr>
          <p:cNvPr id="124951" name="Text Box 23"/>
          <p:cNvSpPr txBox="1">
            <a:spLocks noChangeArrowheads="1"/>
          </p:cNvSpPr>
          <p:nvPr/>
        </p:nvSpPr>
        <p:spPr bwMode="auto">
          <a:xfrm>
            <a:off x="1905000" y="1676400"/>
            <a:ext cx="295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124952" name="Text Box 24"/>
          <p:cNvSpPr txBox="1">
            <a:spLocks noChangeArrowheads="1"/>
          </p:cNvSpPr>
          <p:nvPr/>
        </p:nvSpPr>
        <p:spPr bwMode="auto">
          <a:xfrm>
            <a:off x="2209800" y="1371600"/>
            <a:ext cx="295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6</a:t>
            </a:r>
          </a:p>
        </p:txBody>
      </p:sp>
      <p:sp>
        <p:nvSpPr>
          <p:cNvPr id="124953" name="Text Box 25"/>
          <p:cNvSpPr txBox="1">
            <a:spLocks noChangeArrowheads="1"/>
          </p:cNvSpPr>
          <p:nvPr/>
        </p:nvSpPr>
        <p:spPr bwMode="auto">
          <a:xfrm>
            <a:off x="4191000" y="2895600"/>
            <a:ext cx="295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6</a:t>
            </a:r>
          </a:p>
        </p:txBody>
      </p:sp>
      <p:sp>
        <p:nvSpPr>
          <p:cNvPr id="124954" name="Text Box 26"/>
          <p:cNvSpPr txBox="1">
            <a:spLocks noChangeArrowheads="1"/>
          </p:cNvSpPr>
          <p:nvPr/>
        </p:nvSpPr>
        <p:spPr bwMode="auto">
          <a:xfrm>
            <a:off x="3886200" y="2590800"/>
            <a:ext cx="295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124955" name="Text Box 27"/>
          <p:cNvSpPr txBox="1">
            <a:spLocks noChangeArrowheads="1"/>
          </p:cNvSpPr>
          <p:nvPr/>
        </p:nvSpPr>
        <p:spPr bwMode="auto">
          <a:xfrm>
            <a:off x="3581400" y="2286000"/>
            <a:ext cx="295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4</a:t>
            </a:r>
          </a:p>
        </p:txBody>
      </p:sp>
      <p:sp>
        <p:nvSpPr>
          <p:cNvPr id="124956" name="Text Box 28"/>
          <p:cNvSpPr txBox="1">
            <a:spLocks noChangeArrowheads="1"/>
          </p:cNvSpPr>
          <p:nvPr/>
        </p:nvSpPr>
        <p:spPr bwMode="auto">
          <a:xfrm>
            <a:off x="3276600" y="2057400"/>
            <a:ext cx="295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2971800" y="1676400"/>
            <a:ext cx="295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2667000" y="1371600"/>
            <a:ext cx="295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24959" name="Text Box 31"/>
          <p:cNvSpPr txBox="1">
            <a:spLocks noChangeArrowheads="1"/>
          </p:cNvSpPr>
          <p:nvPr/>
        </p:nvSpPr>
        <p:spPr bwMode="auto">
          <a:xfrm>
            <a:off x="3565525" y="1784350"/>
            <a:ext cx="236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</a:t>
            </a:r>
          </a:p>
        </p:txBody>
      </p:sp>
      <p:sp>
        <p:nvSpPr>
          <p:cNvPr id="124960" name="Text Box 32"/>
          <p:cNvSpPr txBox="1">
            <a:spLocks noChangeArrowheads="1"/>
          </p:cNvSpPr>
          <p:nvPr/>
        </p:nvSpPr>
        <p:spPr bwMode="auto">
          <a:xfrm>
            <a:off x="1066800" y="1905000"/>
            <a:ext cx="249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j</a:t>
            </a:r>
          </a:p>
        </p:txBody>
      </p:sp>
      <p:sp>
        <p:nvSpPr>
          <p:cNvPr id="124961" name="Text Box 33"/>
          <p:cNvSpPr txBox="1">
            <a:spLocks noChangeArrowheads="1"/>
          </p:cNvSpPr>
          <p:nvPr/>
        </p:nvSpPr>
        <p:spPr bwMode="auto">
          <a:xfrm>
            <a:off x="898525" y="3636963"/>
            <a:ext cx="382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  <a:r>
              <a:rPr lang="en-US" sz="1600" baseline="-25000"/>
              <a:t>1</a:t>
            </a:r>
            <a:endParaRPr lang="en-US" sz="1600"/>
          </a:p>
        </p:txBody>
      </p:sp>
      <p:sp>
        <p:nvSpPr>
          <p:cNvPr id="124962" name="Text Box 34"/>
          <p:cNvSpPr txBox="1">
            <a:spLocks noChangeArrowheads="1"/>
          </p:cNvSpPr>
          <p:nvPr/>
        </p:nvSpPr>
        <p:spPr bwMode="auto">
          <a:xfrm>
            <a:off x="1522413" y="3657600"/>
            <a:ext cx="382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  <a:r>
              <a:rPr lang="en-US" sz="1600" baseline="-25000"/>
              <a:t>2</a:t>
            </a:r>
            <a:endParaRPr lang="en-US" sz="1600"/>
          </a:p>
        </p:txBody>
      </p:sp>
      <p:sp>
        <p:nvSpPr>
          <p:cNvPr id="124963" name="Text Box 35"/>
          <p:cNvSpPr txBox="1">
            <a:spLocks noChangeArrowheads="1"/>
          </p:cNvSpPr>
          <p:nvPr/>
        </p:nvSpPr>
        <p:spPr bwMode="auto">
          <a:xfrm>
            <a:off x="2057400" y="3657600"/>
            <a:ext cx="382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  <a:r>
              <a:rPr lang="en-US" sz="1600" baseline="-25000"/>
              <a:t>3</a:t>
            </a:r>
            <a:endParaRPr lang="en-US" sz="1600"/>
          </a:p>
        </p:txBody>
      </p:sp>
      <p:sp>
        <p:nvSpPr>
          <p:cNvPr id="124964" name="Text Box 36"/>
          <p:cNvSpPr txBox="1">
            <a:spLocks noChangeArrowheads="1"/>
          </p:cNvSpPr>
          <p:nvPr/>
        </p:nvSpPr>
        <p:spPr bwMode="auto">
          <a:xfrm>
            <a:off x="2743200" y="3657600"/>
            <a:ext cx="382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  <a:r>
              <a:rPr lang="en-US" sz="1600" baseline="-25000"/>
              <a:t>4</a:t>
            </a:r>
            <a:endParaRPr lang="en-US" sz="1600"/>
          </a:p>
        </p:txBody>
      </p:sp>
      <p:sp>
        <p:nvSpPr>
          <p:cNvPr id="124965" name="Text Box 37"/>
          <p:cNvSpPr txBox="1">
            <a:spLocks noChangeArrowheads="1"/>
          </p:cNvSpPr>
          <p:nvPr/>
        </p:nvSpPr>
        <p:spPr bwMode="auto">
          <a:xfrm>
            <a:off x="3276600" y="3657600"/>
            <a:ext cx="382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  <a:r>
              <a:rPr lang="en-US" sz="1600" baseline="-25000"/>
              <a:t>5</a:t>
            </a:r>
            <a:endParaRPr lang="en-US" sz="1600"/>
          </a:p>
        </p:txBody>
      </p:sp>
      <p:sp>
        <p:nvSpPr>
          <p:cNvPr id="124966" name="Text Box 38"/>
          <p:cNvSpPr txBox="1">
            <a:spLocks noChangeArrowheads="1"/>
          </p:cNvSpPr>
          <p:nvPr/>
        </p:nvSpPr>
        <p:spPr bwMode="auto">
          <a:xfrm>
            <a:off x="3886200" y="3657600"/>
            <a:ext cx="382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  <a:r>
              <a:rPr lang="en-US" sz="1600" baseline="-25000"/>
              <a:t>6</a:t>
            </a:r>
            <a:endParaRPr lang="en-US" sz="1600"/>
          </a:p>
        </p:txBody>
      </p:sp>
      <p:sp>
        <p:nvSpPr>
          <p:cNvPr id="124967" name="Line 39"/>
          <p:cNvSpPr>
            <a:spLocks noChangeShapeType="1"/>
          </p:cNvSpPr>
          <p:nvPr/>
        </p:nvSpPr>
        <p:spPr bwMode="auto">
          <a:xfrm>
            <a:off x="1066800" y="3352800"/>
            <a:ext cx="4114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968" name="Line 40"/>
          <p:cNvSpPr>
            <a:spLocks noChangeShapeType="1"/>
          </p:cNvSpPr>
          <p:nvPr/>
        </p:nvSpPr>
        <p:spPr bwMode="auto">
          <a:xfrm>
            <a:off x="1371600" y="3048000"/>
            <a:ext cx="38100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969" name="Line 41"/>
          <p:cNvSpPr>
            <a:spLocks noChangeShapeType="1"/>
          </p:cNvSpPr>
          <p:nvPr/>
        </p:nvSpPr>
        <p:spPr bwMode="auto">
          <a:xfrm>
            <a:off x="1676400" y="2743200"/>
            <a:ext cx="35814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970" name="Line 42"/>
          <p:cNvSpPr>
            <a:spLocks noChangeShapeType="1"/>
          </p:cNvSpPr>
          <p:nvPr/>
        </p:nvSpPr>
        <p:spPr bwMode="auto">
          <a:xfrm>
            <a:off x="1981200" y="2438400"/>
            <a:ext cx="32004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971" name="Line 43"/>
          <p:cNvSpPr>
            <a:spLocks noChangeShapeType="1"/>
          </p:cNvSpPr>
          <p:nvPr/>
        </p:nvSpPr>
        <p:spPr bwMode="auto">
          <a:xfrm>
            <a:off x="2286000" y="2133600"/>
            <a:ext cx="28956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972" name="Line 44"/>
          <p:cNvSpPr>
            <a:spLocks noChangeShapeType="1"/>
          </p:cNvSpPr>
          <p:nvPr/>
        </p:nvSpPr>
        <p:spPr bwMode="auto">
          <a:xfrm>
            <a:off x="2590800" y="1828800"/>
            <a:ext cx="2590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973" name="Text Box 45"/>
          <p:cNvSpPr txBox="1">
            <a:spLocks noChangeArrowheads="1"/>
          </p:cNvSpPr>
          <p:nvPr/>
        </p:nvSpPr>
        <p:spPr bwMode="auto">
          <a:xfrm>
            <a:off x="5241925" y="3232150"/>
            <a:ext cx="3184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The minimum costs for all chains of length 1</a:t>
            </a:r>
          </a:p>
        </p:txBody>
      </p:sp>
      <p:sp>
        <p:nvSpPr>
          <p:cNvPr id="124974" name="Text Box 46"/>
          <p:cNvSpPr txBox="1">
            <a:spLocks noChangeArrowheads="1"/>
          </p:cNvSpPr>
          <p:nvPr/>
        </p:nvSpPr>
        <p:spPr bwMode="auto">
          <a:xfrm>
            <a:off x="5257800" y="2895600"/>
            <a:ext cx="3184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The minimum costs for all chains of length 2</a:t>
            </a:r>
          </a:p>
        </p:txBody>
      </p:sp>
      <p:sp>
        <p:nvSpPr>
          <p:cNvPr id="124975" name="Text Box 47"/>
          <p:cNvSpPr txBox="1">
            <a:spLocks noChangeArrowheads="1"/>
          </p:cNvSpPr>
          <p:nvPr/>
        </p:nvSpPr>
        <p:spPr bwMode="auto">
          <a:xfrm>
            <a:off x="5257800" y="2590800"/>
            <a:ext cx="3184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The minimum costs for all chains of length 3</a:t>
            </a:r>
          </a:p>
        </p:txBody>
      </p:sp>
      <p:sp>
        <p:nvSpPr>
          <p:cNvPr id="124976" name="Text Box 48"/>
          <p:cNvSpPr txBox="1">
            <a:spLocks noChangeArrowheads="1"/>
          </p:cNvSpPr>
          <p:nvPr/>
        </p:nvSpPr>
        <p:spPr bwMode="auto">
          <a:xfrm>
            <a:off x="5257800" y="2316163"/>
            <a:ext cx="3184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The minimum costs for all chains of length 4</a:t>
            </a:r>
          </a:p>
        </p:txBody>
      </p:sp>
      <p:sp>
        <p:nvSpPr>
          <p:cNvPr id="124977" name="Text Box 49"/>
          <p:cNvSpPr txBox="1">
            <a:spLocks noChangeArrowheads="1"/>
          </p:cNvSpPr>
          <p:nvPr/>
        </p:nvSpPr>
        <p:spPr bwMode="auto">
          <a:xfrm>
            <a:off x="5257800" y="1981200"/>
            <a:ext cx="3184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The minimum costs for all chains of length 5</a:t>
            </a:r>
          </a:p>
        </p:txBody>
      </p:sp>
      <p:sp>
        <p:nvSpPr>
          <p:cNvPr id="124978" name="Text Box 50"/>
          <p:cNvSpPr txBox="1">
            <a:spLocks noChangeArrowheads="1"/>
          </p:cNvSpPr>
          <p:nvPr/>
        </p:nvSpPr>
        <p:spPr bwMode="auto">
          <a:xfrm>
            <a:off x="5257800" y="1676400"/>
            <a:ext cx="3184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The minimum costs for all chains of length 6</a:t>
            </a:r>
          </a:p>
        </p:txBody>
      </p:sp>
      <p:sp>
        <p:nvSpPr>
          <p:cNvPr id="124979" name="Line 51"/>
          <p:cNvSpPr>
            <a:spLocks noChangeShapeType="1"/>
          </p:cNvSpPr>
          <p:nvPr/>
        </p:nvSpPr>
        <p:spPr bwMode="auto">
          <a:xfrm>
            <a:off x="4876800" y="1524000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980" name="Text Box 52"/>
          <p:cNvSpPr txBox="1">
            <a:spLocks noChangeArrowheads="1"/>
          </p:cNvSpPr>
          <p:nvPr/>
        </p:nvSpPr>
        <p:spPr bwMode="auto">
          <a:xfrm>
            <a:off x="3748088" y="1174750"/>
            <a:ext cx="2043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computation order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52463"/>
          </a:xfrm>
        </p:spPr>
        <p:txBody>
          <a:bodyPr/>
          <a:lstStyle/>
          <a:p>
            <a:r>
              <a:rPr lang="en-US" sz="3200"/>
              <a:t>Example: Coin Changing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100138"/>
            <a:ext cx="7772400" cy="4995862"/>
          </a:xfrm>
        </p:spPr>
        <p:txBody>
          <a:bodyPr/>
          <a:lstStyle/>
          <a:p>
            <a:r>
              <a:rPr lang="en-US" sz="2400"/>
              <a:t>The problem</a:t>
            </a:r>
          </a:p>
          <a:p>
            <a:pPr lvl="1"/>
            <a:r>
              <a:rPr lang="en-US" sz="2000"/>
              <a:t>4 types of coins: (25, 10, 5, 1)</a:t>
            </a:r>
          </a:p>
          <a:p>
            <a:pPr lvl="1"/>
            <a:r>
              <a:rPr lang="en-US" sz="2000"/>
              <a:t>Given integer x between 0 and 99, make change for x with least number of coins.</a:t>
            </a:r>
          </a:p>
          <a:p>
            <a:pPr lvl="1"/>
            <a:r>
              <a:rPr lang="en-US" sz="2000"/>
              <a:t>Mathematically, write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latin typeface="Batang" pitchFamily="18" charset="-127"/>
              </a:rPr>
              <a:t>x = 25a + 10b +5c + 1d</a:t>
            </a:r>
            <a:r>
              <a:rPr lang="en-US" sz="2000"/>
              <a:t> so that </a:t>
            </a:r>
            <a:r>
              <a:rPr lang="en-US" sz="2000">
                <a:latin typeface="Batang" pitchFamily="18" charset="-127"/>
              </a:rPr>
              <a:t>a + b +c + d</a:t>
            </a:r>
            <a:r>
              <a:rPr lang="en-US" sz="2000"/>
              <a:t> is minimum and </a:t>
            </a:r>
            <a:r>
              <a:rPr lang="en-US" sz="2000">
                <a:latin typeface="Batang" pitchFamily="18" charset="-127"/>
              </a:rPr>
              <a:t>a, b, c, d &gt;= 0</a:t>
            </a:r>
            <a:r>
              <a:rPr lang="en-US" sz="2000"/>
              <a:t> are integers.</a:t>
            </a:r>
          </a:p>
          <a:p>
            <a:r>
              <a:rPr lang="en-US" sz="2400"/>
              <a:t>Suggest an algorithm for the coin changing problem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52400"/>
            <a:ext cx="7772400" cy="2133600"/>
          </a:xfrm>
        </p:spPr>
        <p:txBody>
          <a:bodyPr/>
          <a:lstStyle/>
          <a:p>
            <a:r>
              <a:rPr lang="en-US" sz="2400"/>
              <a:t>Constructing an optimal solution</a:t>
            </a:r>
          </a:p>
          <a:p>
            <a:pPr lvl="1"/>
            <a:r>
              <a:rPr lang="en-US" sz="2000"/>
              <a:t>Although Matrix-Chain-Order determines the optimal number of multiplications needed to compute a matrix-chain product, it does not directly show how to multiply the matrices</a:t>
            </a:r>
          </a:p>
          <a:p>
            <a:pPr lvl="1"/>
            <a:r>
              <a:rPr lang="en-US" sz="2000"/>
              <a:t>We use the table s[1..n, 1..n] to determine the best way to multiply the mattrices.</a:t>
            </a:r>
          </a:p>
        </p:txBody>
      </p:sp>
      <p:sp>
        <p:nvSpPr>
          <p:cNvPr id="125955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09600" y="2209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/>
              <a:t>Each entry s[i, j] records the value of k such that the optimal parenthesization of </a:t>
            </a:r>
            <a:r>
              <a:rPr lang="en-US" sz="2000" i="1"/>
              <a:t>A</a:t>
            </a:r>
            <a:r>
              <a:rPr lang="en-US" sz="2000" i="1" baseline="-25000"/>
              <a:t>i</a:t>
            </a:r>
            <a:r>
              <a:rPr lang="en-US" sz="2000" i="1"/>
              <a:t>A</a:t>
            </a:r>
            <a:r>
              <a:rPr lang="en-US" sz="2000" i="1" baseline="-25000"/>
              <a:t>i+1</a:t>
            </a:r>
            <a:r>
              <a:rPr lang="en-US" sz="2000" i="1"/>
              <a:t> … A</a:t>
            </a:r>
            <a:r>
              <a:rPr lang="en-US" sz="2000" i="1" baseline="-25000"/>
              <a:t>j</a:t>
            </a:r>
            <a:r>
              <a:rPr lang="en-US" sz="2000"/>
              <a:t> splits the product between </a:t>
            </a:r>
            <a:r>
              <a:rPr lang="en-US" sz="2000" i="1"/>
              <a:t>A</a:t>
            </a:r>
            <a:r>
              <a:rPr lang="en-US" sz="2000" i="1" baseline="-25000"/>
              <a:t>k </a:t>
            </a:r>
            <a:r>
              <a:rPr lang="en-US" sz="2000"/>
              <a:t>and </a:t>
            </a:r>
            <a:r>
              <a:rPr lang="en-US" sz="2000" i="1"/>
              <a:t>A</a:t>
            </a:r>
            <a:r>
              <a:rPr lang="en-US" sz="2000" i="1" baseline="-25000"/>
              <a:t>k+1</a:t>
            </a:r>
            <a:r>
              <a:rPr lang="en-US" sz="2000"/>
              <a:t>. 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/>
              <a:t>Thus, the final matrix multiplication in computing </a:t>
            </a:r>
            <a:r>
              <a:rPr lang="en-US" sz="2000" i="1"/>
              <a:t>A</a:t>
            </a:r>
            <a:r>
              <a:rPr lang="en-US" sz="2000" i="1" baseline="-25000"/>
              <a:t>1..n</a:t>
            </a:r>
            <a:r>
              <a:rPr lang="en-US" sz="2000"/>
              <a:t> optimally is </a:t>
            </a:r>
            <a:r>
              <a:rPr lang="en-US" sz="2000" i="1"/>
              <a:t>A</a:t>
            </a:r>
            <a:r>
              <a:rPr lang="en-US" sz="2000" i="1" baseline="-25000"/>
              <a:t>1..s[1, n]</a:t>
            </a:r>
            <a:r>
              <a:rPr lang="en-US" sz="2000"/>
              <a:t> </a:t>
            </a:r>
            <a:r>
              <a:rPr lang="en-US" sz="2000" i="1"/>
              <a:t>A</a:t>
            </a:r>
            <a:r>
              <a:rPr lang="en-US" sz="2000" i="1" baseline="-25000"/>
              <a:t>s[1, n]+1..n</a:t>
            </a:r>
            <a:r>
              <a:rPr lang="en-US" sz="2000"/>
              <a:t>. 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i="1"/>
              <a:t>A</a:t>
            </a:r>
            <a:r>
              <a:rPr lang="en-US" sz="2000" i="1" baseline="-25000"/>
              <a:t>1..s[1, n]</a:t>
            </a:r>
            <a:r>
              <a:rPr lang="en-US" sz="2000"/>
              <a:t> and </a:t>
            </a:r>
            <a:r>
              <a:rPr lang="en-US" sz="2000" i="1"/>
              <a:t>A</a:t>
            </a:r>
            <a:r>
              <a:rPr lang="en-US" sz="2000" i="1" baseline="-25000"/>
              <a:t>s[1, n]+1..n  </a:t>
            </a:r>
            <a:r>
              <a:rPr lang="en-US" sz="2000"/>
              <a:t>can be computed recursively, since s[1, s[1, n]] determines the last matrix multiplication in computing </a:t>
            </a:r>
            <a:r>
              <a:rPr lang="en-US" sz="2000" i="1"/>
              <a:t>A</a:t>
            </a:r>
            <a:r>
              <a:rPr lang="en-US" sz="2000" i="1" baseline="-25000"/>
              <a:t>1..s[1, n]</a:t>
            </a:r>
            <a:r>
              <a:rPr lang="en-US" sz="2000"/>
              <a:t> , and s[s[1, n]+1, n] determines the last matrix multiplication in computing </a:t>
            </a:r>
            <a:r>
              <a:rPr lang="en-US" sz="2000" i="1"/>
              <a:t>A</a:t>
            </a:r>
            <a:r>
              <a:rPr lang="en-US" sz="2000" i="1" baseline="-25000"/>
              <a:t>s[1, n]+1..n</a:t>
            </a:r>
            <a:r>
              <a:rPr lang="en-US" sz="2000"/>
              <a:t> .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1200"/>
              <a:t>Matrix-Chain-Multiply(A, s, i, j)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AutoNum type="arabicPlain"/>
            </a:pPr>
            <a:r>
              <a:rPr lang="en-US" sz="1200"/>
              <a:t>if j &gt; i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AutoNum type="arabicPlain"/>
            </a:pPr>
            <a:r>
              <a:rPr lang="en-US" sz="1200"/>
              <a:t>then X = Matrix-Chain-Multiply(A, s, i, s[i, j])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AutoNum type="arabicPlain"/>
            </a:pPr>
            <a:r>
              <a:rPr lang="en-US" sz="1200"/>
              <a:t>        Y = Matrix-Chain-Multiply(A, s, s[i, j]+1, j)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AutoNum type="arabicPlain"/>
            </a:pPr>
            <a:r>
              <a:rPr lang="en-US" sz="1200"/>
              <a:t>        return Matrix-Multiply(X, Y)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AutoNum type="arabicPlain"/>
            </a:pPr>
            <a:r>
              <a:rPr lang="en-US" sz="1200"/>
              <a:t>else return A</a:t>
            </a:r>
            <a:r>
              <a:rPr lang="en-US" sz="1200" baseline="-25000"/>
              <a:t>i</a:t>
            </a:r>
            <a:endParaRPr lang="en-US" sz="12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 sz="3200"/>
              <a:t>Elements of Dynamic Programming</a:t>
            </a:r>
          </a:p>
        </p:txBody>
      </p:sp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7772400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If a problem has the following properties, then a dynamic programming based approach works.</a:t>
            </a:r>
          </a:p>
          <a:p>
            <a:r>
              <a:rPr lang="en-US" sz="2000"/>
              <a:t>Optimal substructure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An optimal solution to the problem contains within it optimal solutions to subproblems.</a:t>
            </a:r>
          </a:p>
          <a:p>
            <a:pPr lvl="1">
              <a:buFont typeface="Wingdings" pitchFamily="2" charset="2"/>
              <a:buNone/>
            </a:pPr>
            <a:endParaRPr lang="en-US" sz="2000"/>
          </a:p>
          <a:p>
            <a:pPr lvl="1">
              <a:buFont typeface="Wingdings" pitchFamily="2" charset="2"/>
              <a:buNone/>
            </a:pPr>
            <a:endParaRPr lang="en-US" sz="2000"/>
          </a:p>
          <a:p>
            <a:pPr lvl="1">
              <a:buFont typeface="Wingdings" pitchFamily="2" charset="2"/>
              <a:buNone/>
            </a:pPr>
            <a:endParaRPr lang="en-US" sz="2000"/>
          </a:p>
          <a:p>
            <a:pPr lvl="1">
              <a:buFont typeface="Wingdings" pitchFamily="2" charset="2"/>
              <a:buNone/>
            </a:pPr>
            <a:r>
              <a:rPr lang="en-US" sz="2000"/>
              <a:t>This is a good clue that dynamic programming might apply (recall that it also might mean that a greedy strategy applies, however).</a:t>
            </a:r>
          </a:p>
        </p:txBody>
      </p:sp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1295400" y="2868613"/>
          <a:ext cx="5919788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9" name="Equation" r:id="rId3" imgW="3543120" imgH="609480" progId="Equation.3">
                  <p:embed/>
                </p:oleObj>
              </mc:Choice>
              <mc:Fallback>
                <p:oleObj name="Equation" r:id="rId3" imgW="354312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68613"/>
                        <a:ext cx="5919788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609600"/>
            <a:ext cx="77724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Overlapping subproblems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Two or more subproblems may require solving the same subsubproblems.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/>
              <a:t>A simply using recursive procedure may cause computational “blow-up”. In the recursive procedure, we need to solve the same subproblems again and again.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/>
              <a:t>Dynamic-programming algorithms typically take advantage of overlapping subproblems by </a:t>
            </a:r>
            <a:r>
              <a:rPr lang="en-US" sz="2000">
                <a:solidFill>
                  <a:srgbClr val="CA02BC"/>
                </a:solidFill>
              </a:rPr>
              <a:t>solving each subproblem once</a:t>
            </a:r>
            <a:r>
              <a:rPr lang="en-US" sz="2000"/>
              <a:t> and then storing the solution in a table where it can be looked up when needed, using constant time per look-up.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/>
              <a:t>Typically, the total number of distinct subproblems is a polynomial in the input size.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/>
              <a:t>The running time of a dynamic-programming algorithm is O(KM), where M is the total number of distinct subproblems, and K is the time needed to compute an optimal solution to a subproblem from the optimal solutions to its constituent subsubproblems.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/>
              <a:t>Note that a problem for which a divide-and-conquer approach is suitable usually </a:t>
            </a:r>
            <a:r>
              <a:rPr lang="en-US" sz="2000">
                <a:solidFill>
                  <a:srgbClr val="CA02BC"/>
                </a:solidFill>
              </a:rPr>
              <a:t>generates brand-new problems</a:t>
            </a:r>
            <a:r>
              <a:rPr lang="en-US" sz="2000"/>
              <a:t> at each step of the recursion.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533400"/>
          </a:xfrm>
        </p:spPr>
        <p:txBody>
          <a:bodyPr/>
          <a:lstStyle/>
          <a:p>
            <a:r>
              <a:rPr lang="en-US" sz="2800"/>
              <a:t>General Method for Dynamic Programming</a:t>
            </a:r>
          </a:p>
        </p:txBody>
      </p:sp>
      <p:sp>
        <p:nvSpPr>
          <p:cNvPr id="129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8207375" cy="5410200"/>
          </a:xfrm>
        </p:spPr>
        <p:txBody>
          <a:bodyPr/>
          <a:lstStyle/>
          <a:p>
            <a:r>
              <a:rPr lang="en-US" sz="2400">
                <a:solidFill>
                  <a:srgbClr val="CA02BC"/>
                </a:solidFill>
              </a:rPr>
              <a:t>Divide the problem into subproblems</a:t>
            </a:r>
            <a:r>
              <a:rPr lang="en-US" sz="2400"/>
              <a:t>. This requires deriving a recursive formula that shows how to obtain a solution of the whole problem in terms of the solutions of the subproblems.</a:t>
            </a:r>
          </a:p>
          <a:p>
            <a:r>
              <a:rPr lang="en-US" sz="2400">
                <a:solidFill>
                  <a:srgbClr val="CA02BC"/>
                </a:solidFill>
              </a:rPr>
              <a:t>Solve the subproblems in a bottom-up fashion</a:t>
            </a:r>
            <a:r>
              <a:rPr lang="en-US" sz="2400"/>
              <a:t>. It is important to choose the correct order for solving the subproblems. When solving a problem, the solutions of all needed subsubproblems should be available, i.e., we need to determine the </a:t>
            </a:r>
            <a:r>
              <a:rPr lang="en-US" sz="2400" i="1">
                <a:solidFill>
                  <a:srgbClr val="CA02BC"/>
                </a:solidFill>
              </a:rPr>
              <a:t>computation schedule</a:t>
            </a:r>
            <a:r>
              <a:rPr lang="en-US" sz="2400" i="1"/>
              <a:t> </a:t>
            </a:r>
            <a:r>
              <a:rPr lang="en-US" sz="2400"/>
              <a:t>for solving the subproblems. </a:t>
            </a:r>
          </a:p>
          <a:p>
            <a:pPr>
              <a:buFont typeface="Wingdings" pitchFamily="2" charset="2"/>
              <a:buNone/>
            </a:pPr>
            <a:r>
              <a:rPr lang="en-US" sz="2400" i="1"/>
              <a:t>Difficulties:</a:t>
            </a:r>
          </a:p>
          <a:p>
            <a:pPr lvl="1">
              <a:buFontTx/>
              <a:buChar char="•"/>
            </a:pPr>
            <a:r>
              <a:rPr lang="en-US" sz="2000"/>
              <a:t>Figure out the recursive formula</a:t>
            </a:r>
          </a:p>
          <a:p>
            <a:pPr lvl="1">
              <a:buFontTx/>
              <a:buChar char="•"/>
            </a:pPr>
            <a:r>
              <a:rPr lang="en-US" sz="2000"/>
              <a:t>Define the computation schedule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General </a:t>
            </a:r>
            <a:r>
              <a:rPr lang="en-US" sz="2800" dirty="0" err="1"/>
              <a:t>Pseudocode</a:t>
            </a:r>
            <a:r>
              <a:rPr lang="en-US" sz="2800" dirty="0"/>
              <a:t> for a Dynamic Programming Based Solution</a:t>
            </a:r>
          </a:p>
        </p:txBody>
      </p:sp>
      <p:sp>
        <p:nvSpPr>
          <p:cNvPr id="130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sz="2400" dirty="0"/>
              <a:t>Create a multidimensional array C for storing intermediate solution</a:t>
            </a:r>
          </a:p>
          <a:p>
            <a:r>
              <a:rPr lang="en-US" sz="2400" dirty="0"/>
              <a:t>Initialize the elements of C that correspond to the base case (some times we may need to initialize all the elements, e.g., in Matrix-Chain multiplication)</a:t>
            </a:r>
          </a:p>
          <a:p>
            <a:r>
              <a:rPr lang="en-US" sz="2400" dirty="0"/>
              <a:t>Based on the computation schedule, compute the remaining elements of C (typically, this requires to write some nested loops)</a:t>
            </a:r>
          </a:p>
          <a:p>
            <a:r>
              <a:rPr lang="en-US" sz="2400" dirty="0"/>
              <a:t>At this point, the final solution is stored in some  element (or elements) of C. Output that element(s).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52463"/>
          </a:xfrm>
        </p:spPr>
        <p:txBody>
          <a:bodyPr/>
          <a:lstStyle/>
          <a:p>
            <a:r>
              <a:rPr lang="en-US" sz="3200"/>
              <a:t>Greedy Coin Changing</a:t>
            </a:r>
          </a:p>
        </p:txBody>
      </p:sp>
      <p:sp>
        <p:nvSpPr>
          <p:cNvPr id="942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100138"/>
            <a:ext cx="7772400" cy="4995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Choose as many quarters as possible.</a:t>
            </a:r>
          </a:p>
          <a:p>
            <a:pPr>
              <a:lnSpc>
                <a:spcPct val="90000"/>
              </a:lnSpc>
            </a:pPr>
            <a:r>
              <a:rPr lang="en-US" sz="2000"/>
              <a:t>That is, find largest </a:t>
            </a:r>
            <a:r>
              <a:rPr lang="en-US" sz="2000">
                <a:latin typeface="Batang" pitchFamily="18" charset="-127"/>
              </a:rPr>
              <a:t>a</a:t>
            </a:r>
            <a:r>
              <a:rPr lang="en-US" sz="2000"/>
              <a:t> so that </a:t>
            </a:r>
            <a:r>
              <a:rPr lang="en-US" sz="2000">
                <a:latin typeface="Batang" pitchFamily="18" charset="-127"/>
              </a:rPr>
              <a:t>25a &lt;= x</a:t>
            </a:r>
            <a:r>
              <a:rPr lang="en-US" sz="2000"/>
              <a:t>.</a:t>
            </a:r>
          </a:p>
          <a:p>
            <a:pPr>
              <a:lnSpc>
                <a:spcPct val="90000"/>
              </a:lnSpc>
            </a:pPr>
            <a:r>
              <a:rPr lang="en-US" sz="2000"/>
              <a:t>Next, choose as many dimes as possible to change </a:t>
            </a:r>
            <a:r>
              <a:rPr lang="en-US" sz="2000">
                <a:latin typeface="Batang" pitchFamily="18" charset="-127"/>
              </a:rPr>
              <a:t>x – 25a</a:t>
            </a:r>
            <a:r>
              <a:rPr lang="en-US" sz="2000"/>
              <a:t>, and so on.</a:t>
            </a:r>
          </a:p>
          <a:p>
            <a:pPr>
              <a:lnSpc>
                <a:spcPct val="90000"/>
              </a:lnSpc>
            </a:pPr>
            <a:r>
              <a:rPr lang="en-US" sz="2000"/>
              <a:t>An example: Consider </a:t>
            </a:r>
            <a:r>
              <a:rPr lang="en-US" sz="2000">
                <a:latin typeface="Batang" pitchFamily="18" charset="-127"/>
              </a:rPr>
              <a:t>x = 73</a:t>
            </a:r>
            <a:r>
              <a:rPr lang="en-US" sz="2000"/>
              <a:t>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Choose 2 quarters, so </a:t>
            </a:r>
            <a:r>
              <a:rPr lang="en-US" sz="1800">
                <a:latin typeface="Batang" pitchFamily="18" charset="-127"/>
              </a:rPr>
              <a:t>a = 2</a:t>
            </a:r>
            <a:r>
              <a:rPr lang="en-US" sz="1800"/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	Left </a:t>
            </a:r>
            <a:r>
              <a:rPr lang="en-US" sz="1800">
                <a:latin typeface="Batang" pitchFamily="18" charset="-127"/>
              </a:rPr>
              <a:t>73 – 2 * 25 = 23</a:t>
            </a:r>
            <a:r>
              <a:rPr lang="en-US" sz="1800"/>
              <a:t>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Next, choose 2 dimes, so </a:t>
            </a:r>
            <a:r>
              <a:rPr lang="en-US" sz="1800">
                <a:latin typeface="Batang" pitchFamily="18" charset="-127"/>
              </a:rPr>
              <a:t>b = 2</a:t>
            </a:r>
            <a:r>
              <a:rPr lang="en-US" sz="1800"/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	Left </a:t>
            </a:r>
            <a:r>
              <a:rPr lang="en-US" sz="1800">
                <a:latin typeface="Batang" pitchFamily="18" charset="-127"/>
              </a:rPr>
              <a:t>23 – 2 * 10 = 3</a:t>
            </a:r>
            <a:r>
              <a:rPr lang="en-US" sz="1800"/>
              <a:t>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Choose 0 nickels, so </a:t>
            </a:r>
            <a:r>
              <a:rPr lang="en-US" sz="1800">
                <a:latin typeface="Batang" pitchFamily="18" charset="-127"/>
              </a:rPr>
              <a:t>c = 0</a:t>
            </a:r>
            <a:r>
              <a:rPr lang="en-US" sz="1800"/>
              <a:t>, Left 3.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Finally, choose 3 pennies, so </a:t>
            </a:r>
            <a:r>
              <a:rPr lang="en-US" sz="1800">
                <a:latin typeface="Batang" pitchFamily="18" charset="-127"/>
              </a:rPr>
              <a:t>d = 3</a:t>
            </a:r>
            <a:r>
              <a:rPr lang="en-US" sz="1800"/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	Left </a:t>
            </a:r>
            <a:r>
              <a:rPr lang="en-US" sz="1800">
                <a:latin typeface="Batang" pitchFamily="18" charset="-127"/>
              </a:rPr>
              <a:t>3 – 3 = 0</a:t>
            </a:r>
            <a:r>
              <a:rPr lang="en-US" sz="1800"/>
              <a:t>.</a:t>
            </a:r>
          </a:p>
          <a:p>
            <a:pPr>
              <a:lnSpc>
                <a:spcPct val="90000"/>
              </a:lnSpc>
            </a:pPr>
            <a:r>
              <a:rPr lang="en-US" sz="2000"/>
              <a:t>Solution is </a:t>
            </a:r>
            <a:r>
              <a:rPr lang="en-US" sz="2000">
                <a:latin typeface="Batang" pitchFamily="18" charset="-127"/>
              </a:rPr>
              <a:t>a = 2, b = 2, c = 0, d = 3</a:t>
            </a:r>
            <a:r>
              <a:rPr lang="en-US" sz="2000"/>
              <a:t>.</a:t>
            </a:r>
          </a:p>
          <a:p>
            <a:pPr>
              <a:lnSpc>
                <a:spcPct val="90000"/>
              </a:lnSpc>
            </a:pPr>
            <a:r>
              <a:rPr lang="en-US" sz="2000"/>
              <a:t>Develop a proof that this algorithm always produces change with least number of coins.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52463"/>
          </a:xfrm>
        </p:spPr>
        <p:txBody>
          <a:bodyPr/>
          <a:lstStyle/>
          <a:p>
            <a:r>
              <a:rPr lang="en-US" sz="3200"/>
              <a:t>When Greedy Fails</a:t>
            </a:r>
          </a:p>
        </p:txBody>
      </p:sp>
      <p:sp>
        <p:nvSpPr>
          <p:cNvPr id="952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100138"/>
            <a:ext cx="7772400" cy="4995862"/>
          </a:xfrm>
        </p:spPr>
        <p:txBody>
          <a:bodyPr/>
          <a:lstStyle/>
          <a:p>
            <a:r>
              <a:rPr lang="en-US" sz="2400"/>
              <a:t>Greedy algorithm’s correctness depends on the choice of coins.</a:t>
            </a:r>
          </a:p>
          <a:p>
            <a:r>
              <a:rPr lang="en-US" sz="2400"/>
              <a:t>When coins have denominations </a:t>
            </a:r>
            <a:r>
              <a:rPr lang="en-US" sz="2400">
                <a:latin typeface="Batang" pitchFamily="18" charset="-127"/>
              </a:rPr>
              <a:t>(25, 10, 5, 1),</a:t>
            </a:r>
            <a:r>
              <a:rPr lang="en-US" sz="2400"/>
              <a:t> the greedy always works for any</a:t>
            </a:r>
            <a:r>
              <a:rPr lang="en-US" sz="2400">
                <a:latin typeface="Batang" pitchFamily="18" charset="-127"/>
              </a:rPr>
              <a:t> x</a:t>
            </a:r>
            <a:r>
              <a:rPr lang="en-US" sz="2400"/>
              <a:t>. </a:t>
            </a:r>
          </a:p>
          <a:p>
            <a:r>
              <a:rPr lang="en-US" sz="2400"/>
              <a:t>But consider the case when coins are of types </a:t>
            </a:r>
            <a:r>
              <a:rPr lang="en-US" sz="2400">
                <a:latin typeface="Batang" pitchFamily="18" charset="-127"/>
              </a:rPr>
              <a:t>(12, 5, 1).</a:t>
            </a:r>
          </a:p>
          <a:p>
            <a:r>
              <a:rPr lang="en-US" sz="2400"/>
              <a:t>The greedy does not always return the optimal solution.</a:t>
            </a:r>
          </a:p>
          <a:p>
            <a:r>
              <a:rPr lang="en-US" sz="2400"/>
              <a:t>For </a:t>
            </a:r>
            <a:r>
              <a:rPr lang="en-US" sz="2400">
                <a:latin typeface="Batang" pitchFamily="18" charset="-127"/>
              </a:rPr>
              <a:t>x = 15</a:t>
            </a:r>
            <a:r>
              <a:rPr lang="en-US" sz="2400"/>
              <a:t>, the greedy will use </a:t>
            </a:r>
            <a:r>
              <a:rPr lang="en-US" sz="2400">
                <a:latin typeface="Batang" pitchFamily="18" charset="-127"/>
              </a:rPr>
              <a:t>4</a:t>
            </a:r>
            <a:r>
              <a:rPr lang="en-US" sz="2400"/>
              <a:t> coins: </a:t>
            </a:r>
            <a:r>
              <a:rPr lang="en-US" sz="2400">
                <a:latin typeface="Batang" pitchFamily="18" charset="-127"/>
              </a:rPr>
              <a:t>1*12+0*5+3*1</a:t>
            </a:r>
            <a:r>
              <a:rPr lang="en-US" sz="2400"/>
              <a:t>.</a:t>
            </a:r>
          </a:p>
          <a:p>
            <a:r>
              <a:rPr lang="en-US" sz="2400"/>
              <a:t>The optimal uses </a:t>
            </a:r>
            <a:r>
              <a:rPr lang="en-US" sz="2400">
                <a:latin typeface="Batang" pitchFamily="18" charset="-127"/>
              </a:rPr>
              <a:t>3</a:t>
            </a:r>
            <a:r>
              <a:rPr lang="en-US" sz="2400"/>
              <a:t> coins: </a:t>
            </a:r>
            <a:r>
              <a:rPr lang="en-US" sz="2400">
                <a:latin typeface="Batang" pitchFamily="18" charset="-127"/>
              </a:rPr>
              <a:t>3*5</a:t>
            </a:r>
            <a:r>
              <a:rPr lang="en-US" sz="2400"/>
              <a:t>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z="3000"/>
              <a:t>An Example: A Simple Scheduling Problem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7772400" cy="5486400"/>
          </a:xfrm>
        </p:spPr>
        <p:txBody>
          <a:bodyPr/>
          <a:lstStyle/>
          <a:p>
            <a:r>
              <a:rPr lang="en-US" sz="2400" i="1"/>
              <a:t>Problem: </a:t>
            </a:r>
            <a:r>
              <a:rPr lang="en-US" sz="2000"/>
              <a:t>Given jobs </a:t>
            </a:r>
            <a:r>
              <a:rPr lang="en-US" sz="2000" i="1"/>
              <a:t>j</a:t>
            </a:r>
            <a:r>
              <a:rPr lang="en-US" sz="2000" i="1" baseline="-25000"/>
              <a:t>1</a:t>
            </a:r>
            <a:r>
              <a:rPr lang="en-US" sz="2000" i="1"/>
              <a:t>, j</a:t>
            </a:r>
            <a:r>
              <a:rPr lang="en-US" sz="2000" i="1" baseline="-25000"/>
              <a:t>2</a:t>
            </a:r>
            <a:r>
              <a:rPr lang="en-US" sz="2000" i="1"/>
              <a:t>, …, j</a:t>
            </a:r>
            <a:r>
              <a:rPr lang="en-US" sz="2000" i="1" baseline="-25000"/>
              <a:t>n</a:t>
            </a:r>
            <a:r>
              <a:rPr lang="en-US" sz="2000" i="1"/>
              <a:t>, </a:t>
            </a:r>
            <a:r>
              <a:rPr lang="en-US" sz="2000"/>
              <a:t>all with known running times </a:t>
            </a:r>
            <a:r>
              <a:rPr lang="en-US" sz="2000" i="1"/>
              <a:t>t</a:t>
            </a:r>
            <a:r>
              <a:rPr lang="en-US" sz="2000" i="1" baseline="-25000"/>
              <a:t>1</a:t>
            </a:r>
            <a:r>
              <a:rPr lang="en-US" sz="2000" i="1"/>
              <a:t>, t</a:t>
            </a:r>
            <a:r>
              <a:rPr lang="en-US" sz="2000" i="1" baseline="-25000"/>
              <a:t>2</a:t>
            </a:r>
            <a:r>
              <a:rPr lang="en-US" sz="2000" i="1"/>
              <a:t>, …, t</a:t>
            </a:r>
            <a:r>
              <a:rPr lang="en-US" sz="2000" i="1" baseline="-25000"/>
              <a:t>n</a:t>
            </a:r>
            <a:r>
              <a:rPr lang="en-US" sz="2000" i="1"/>
              <a:t>, </a:t>
            </a:r>
            <a:r>
              <a:rPr lang="en-US" sz="2000"/>
              <a:t>respectively, find a way to schedule these jobs in simple processor in order to minimize the average completion time.</a:t>
            </a:r>
          </a:p>
          <a:p>
            <a:r>
              <a:rPr lang="en-US" sz="2000"/>
              <a:t>Example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Job	j1	j2	j3	j4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Time	15	8	3	10</a:t>
            </a:r>
          </a:p>
          <a:p>
            <a:pPr lvl="1"/>
            <a:r>
              <a:rPr lang="en-US" sz="1800"/>
              <a:t>Schedule # 1</a:t>
            </a:r>
          </a:p>
          <a:p>
            <a:pPr lvl="1">
              <a:buFont typeface="Wingdings" pitchFamily="2" charset="2"/>
              <a:buNone/>
            </a:pPr>
            <a:r>
              <a:rPr lang="en-US" sz="1800"/>
              <a:t>			j1		j2	j3		j4</a:t>
            </a:r>
          </a:p>
          <a:p>
            <a:pPr lvl="1">
              <a:buFont typeface="Wingdings" pitchFamily="2" charset="2"/>
              <a:buNone/>
            </a:pPr>
            <a:r>
              <a:rPr lang="en-US" sz="1800"/>
              <a:t>Time: 0	15		23	26		36</a:t>
            </a:r>
          </a:p>
          <a:p>
            <a:pPr lvl="1">
              <a:buFont typeface="Wingdings" pitchFamily="2" charset="2"/>
              <a:buNone/>
            </a:pPr>
            <a:r>
              <a:rPr lang="en-US" sz="1800">
                <a:solidFill>
                  <a:srgbClr val="CA02BC"/>
                </a:solidFill>
              </a:rPr>
              <a:t>Average completion time</a:t>
            </a:r>
            <a:r>
              <a:rPr lang="en-US" sz="1800"/>
              <a:t>: (15 + 23 + 26 + 36) / 4 = 25</a:t>
            </a:r>
          </a:p>
          <a:p>
            <a:pPr lvl="1"/>
            <a:r>
              <a:rPr lang="en-US" sz="1800"/>
              <a:t>Schedule # 2</a:t>
            </a:r>
          </a:p>
          <a:p>
            <a:pPr lvl="1">
              <a:buFont typeface="Wingdings" pitchFamily="2" charset="2"/>
              <a:buNone/>
            </a:pPr>
            <a:r>
              <a:rPr lang="en-US" sz="1800"/>
              <a:t>			j3	j2		j4		j1</a:t>
            </a:r>
          </a:p>
          <a:p>
            <a:pPr lvl="1">
              <a:buFont typeface="Wingdings" pitchFamily="2" charset="2"/>
              <a:buNone/>
            </a:pPr>
            <a:r>
              <a:rPr lang="en-US" sz="1800"/>
              <a:t>Time: 0	3	11		21		36</a:t>
            </a:r>
          </a:p>
          <a:p>
            <a:pPr lvl="1">
              <a:buFont typeface="Wingdings" pitchFamily="2" charset="2"/>
              <a:buNone/>
            </a:pPr>
            <a:r>
              <a:rPr lang="en-US" sz="1800">
                <a:solidFill>
                  <a:srgbClr val="CA02BC"/>
                </a:solidFill>
              </a:rPr>
              <a:t>Average completion time</a:t>
            </a:r>
            <a:r>
              <a:rPr lang="en-US" sz="1800"/>
              <a:t>: (3 + 11 + 21 + 36) / 4 = 17.75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z="3000"/>
              <a:t>Solution to the Simple Scheduling Problem</a:t>
            </a:r>
          </a:p>
        </p:txBody>
      </p:sp>
      <p:sp>
        <p:nvSpPr>
          <p:cNvPr id="931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7772400" cy="5486400"/>
          </a:xfrm>
        </p:spPr>
        <p:txBody>
          <a:bodyPr/>
          <a:lstStyle/>
          <a:p>
            <a:r>
              <a:rPr lang="en-US" sz="2000"/>
              <a:t>The greedy strategy, </a:t>
            </a:r>
            <a:r>
              <a:rPr lang="en-US" sz="2000" i="1">
                <a:solidFill>
                  <a:srgbClr val="CA02BC"/>
                </a:solidFill>
              </a:rPr>
              <a:t>choosing the shortest job from the remaining jobs</a:t>
            </a:r>
            <a:r>
              <a:rPr lang="en-US" sz="2000"/>
              <a:t>, gives the optimal solution.</a:t>
            </a:r>
          </a:p>
          <a:p>
            <a:r>
              <a:rPr lang="en-US" sz="2000" i="1"/>
              <a:t>Proof</a:t>
            </a:r>
            <a:r>
              <a:rPr lang="en-US" sz="2000"/>
              <a:t>: (by contradiction)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Let the jobs in the schedule be j</a:t>
            </a:r>
            <a:r>
              <a:rPr lang="en-US" sz="2000" baseline="-25000"/>
              <a:t>i</a:t>
            </a:r>
            <a:r>
              <a:rPr lang="en-US" sz="2000" baseline="-50000"/>
              <a:t>1</a:t>
            </a:r>
            <a:r>
              <a:rPr lang="en-US" sz="2000"/>
              <a:t>, j</a:t>
            </a:r>
            <a:r>
              <a:rPr lang="en-US" sz="2000" baseline="-25000"/>
              <a:t>i</a:t>
            </a:r>
            <a:r>
              <a:rPr lang="en-US" sz="2000" baseline="-50000"/>
              <a:t>2</a:t>
            </a:r>
            <a:r>
              <a:rPr lang="en-US" sz="2000"/>
              <a:t>, …, j</a:t>
            </a:r>
            <a:r>
              <a:rPr lang="en-US" sz="2000" baseline="-25000"/>
              <a:t>i</a:t>
            </a:r>
            <a:r>
              <a:rPr lang="en-US" sz="2000" baseline="-50000"/>
              <a:t>n</a:t>
            </a:r>
            <a:r>
              <a:rPr lang="en-US" sz="200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The first job finishes in time t</a:t>
            </a:r>
            <a:r>
              <a:rPr lang="en-US" sz="2000" baseline="-25000"/>
              <a:t>i</a:t>
            </a:r>
            <a:r>
              <a:rPr lang="en-US" sz="2000" baseline="-50000"/>
              <a:t>1</a:t>
            </a:r>
            <a:r>
              <a:rPr lang="en-US" sz="200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The second job finishes after t</a:t>
            </a:r>
            <a:r>
              <a:rPr lang="en-US" sz="2000" baseline="-25000"/>
              <a:t>i</a:t>
            </a:r>
            <a:r>
              <a:rPr lang="en-US" sz="2000" baseline="-50000"/>
              <a:t>1</a:t>
            </a:r>
            <a:r>
              <a:rPr lang="en-US" sz="2000"/>
              <a:t>+t</a:t>
            </a:r>
            <a:r>
              <a:rPr lang="en-US" sz="2000" baseline="-25000"/>
              <a:t>i</a:t>
            </a:r>
            <a:r>
              <a:rPr lang="en-US" sz="2000" baseline="-50000"/>
              <a:t>2</a:t>
            </a:r>
            <a:r>
              <a:rPr lang="en-US" sz="200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The third job finishes after t</a:t>
            </a:r>
            <a:r>
              <a:rPr lang="en-US" sz="2000" baseline="-25000"/>
              <a:t>i</a:t>
            </a:r>
            <a:r>
              <a:rPr lang="en-US" sz="2000" baseline="-50000"/>
              <a:t>1</a:t>
            </a:r>
            <a:r>
              <a:rPr lang="en-US" sz="2000"/>
              <a:t>+t</a:t>
            </a:r>
            <a:r>
              <a:rPr lang="en-US" sz="2000" baseline="-25000"/>
              <a:t>i</a:t>
            </a:r>
            <a:r>
              <a:rPr lang="en-US" sz="2000" baseline="-50000"/>
              <a:t>2</a:t>
            </a:r>
            <a:r>
              <a:rPr lang="en-US" sz="2000"/>
              <a:t>+t</a:t>
            </a:r>
            <a:r>
              <a:rPr lang="en-US" sz="2000" baseline="-25000"/>
              <a:t>i</a:t>
            </a:r>
            <a:r>
              <a:rPr lang="en-US" sz="2000" baseline="-50000"/>
              <a:t>3</a:t>
            </a:r>
            <a:r>
              <a:rPr lang="en-US" sz="200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………………..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The total cost, </a:t>
            </a:r>
            <a:r>
              <a:rPr lang="en-US" sz="2000" i="1">
                <a:latin typeface="Batang" pitchFamily="18" charset="-127"/>
              </a:rPr>
              <a:t>C</a:t>
            </a:r>
            <a:r>
              <a:rPr lang="en-US" sz="2000"/>
              <a:t>, of the schedule is</a:t>
            </a:r>
          </a:p>
          <a:p>
            <a:pPr lvl="1">
              <a:buFont typeface="Wingdings" pitchFamily="2" charset="2"/>
              <a:buNone/>
            </a:pPr>
            <a:endParaRPr lang="en-US" sz="2000"/>
          </a:p>
          <a:p>
            <a:pPr lvl="1">
              <a:buFont typeface="Wingdings" pitchFamily="2" charset="2"/>
              <a:buNone/>
            </a:pPr>
            <a:endParaRPr lang="en-US" sz="1800"/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2924175" y="4337050"/>
          <a:ext cx="289560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7" name="Equation" r:id="rId3" imgW="1625400" imgH="888840" progId="Equation.3">
                  <p:embed/>
                </p:oleObj>
              </mc:Choice>
              <mc:Fallback>
                <p:oleObj name="Equation" r:id="rId3" imgW="162540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5" y="4337050"/>
                        <a:ext cx="2895600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19113" y="757238"/>
            <a:ext cx="8361362" cy="5218112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sz="2000"/>
              <a:t>Suppose that there is an optimal schedule j</a:t>
            </a:r>
            <a:r>
              <a:rPr lang="en-US" sz="2000" baseline="-25000"/>
              <a:t>i</a:t>
            </a:r>
            <a:r>
              <a:rPr lang="en-US" sz="2000" baseline="-50000"/>
              <a:t>1</a:t>
            </a:r>
            <a:r>
              <a:rPr lang="en-US" sz="2000"/>
              <a:t>, …, j</a:t>
            </a:r>
            <a:r>
              <a:rPr lang="en-US" sz="2000" baseline="-25000"/>
              <a:t>i</a:t>
            </a:r>
            <a:r>
              <a:rPr lang="en-US" sz="2000" baseline="-50000"/>
              <a:t>y</a:t>
            </a:r>
            <a:r>
              <a:rPr lang="en-US" sz="2000"/>
              <a:t>, …, j</a:t>
            </a:r>
            <a:r>
              <a:rPr lang="en-US" sz="2000" baseline="-25000"/>
              <a:t>i</a:t>
            </a:r>
            <a:r>
              <a:rPr lang="en-US" sz="2000" baseline="-50000"/>
              <a:t>x</a:t>
            </a:r>
            <a:r>
              <a:rPr lang="en-US" sz="2000"/>
              <a:t>, … j</a:t>
            </a:r>
            <a:r>
              <a:rPr lang="en-US" sz="2000" baseline="-25000"/>
              <a:t>i</a:t>
            </a:r>
            <a:r>
              <a:rPr lang="en-US" sz="2000" baseline="-50000"/>
              <a:t>n </a:t>
            </a:r>
            <a:r>
              <a:rPr lang="en-US" sz="2000"/>
              <a:t>( x &gt; y ) such that t</a:t>
            </a:r>
            <a:r>
              <a:rPr lang="en-US" sz="2000" baseline="-25000"/>
              <a:t>i</a:t>
            </a:r>
            <a:r>
              <a:rPr lang="en-US" sz="2000" baseline="-50000"/>
              <a:t>x</a:t>
            </a:r>
            <a:r>
              <a:rPr lang="en-US" sz="2000"/>
              <a:t> &lt; t</a:t>
            </a:r>
            <a:r>
              <a:rPr lang="en-US" sz="2000" baseline="-25000"/>
              <a:t>i</a:t>
            </a:r>
            <a:r>
              <a:rPr lang="en-US" sz="2000" baseline="-50000"/>
              <a:t>y</a:t>
            </a:r>
            <a:endParaRPr lang="en-US" sz="2000"/>
          </a:p>
          <a:p>
            <a:pPr lvl="1">
              <a:buFont typeface="Wingdings" pitchFamily="2" charset="2"/>
              <a:buNone/>
            </a:pPr>
            <a:r>
              <a:rPr lang="en-US" sz="2000"/>
              <a:t>Let C</a:t>
            </a:r>
            <a:r>
              <a:rPr lang="en-US" sz="2000" baseline="-25000"/>
              <a:t>yx</a:t>
            </a:r>
            <a:r>
              <a:rPr lang="en-US" sz="2000"/>
              <a:t> denote the cost of this schedule.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By swapping j</a:t>
            </a:r>
            <a:r>
              <a:rPr lang="en-US" sz="2000" baseline="-25000"/>
              <a:t>i</a:t>
            </a:r>
            <a:r>
              <a:rPr lang="en-US" sz="2000" baseline="-50000"/>
              <a:t>y</a:t>
            </a:r>
            <a:r>
              <a:rPr lang="en-US" sz="2000"/>
              <a:t> and j</a:t>
            </a:r>
            <a:r>
              <a:rPr lang="en-US" sz="2000" baseline="-25000"/>
              <a:t>i</a:t>
            </a:r>
            <a:r>
              <a:rPr lang="en-US" sz="2000" baseline="-50000"/>
              <a:t>x</a:t>
            </a:r>
            <a:r>
              <a:rPr lang="en-US" sz="2000"/>
              <a:t>, we get another schedule j</a:t>
            </a:r>
            <a:r>
              <a:rPr lang="en-US" sz="2000" baseline="-25000"/>
              <a:t>i</a:t>
            </a:r>
            <a:r>
              <a:rPr lang="en-US" sz="2000" baseline="-50000"/>
              <a:t>1</a:t>
            </a:r>
            <a:r>
              <a:rPr lang="en-US" sz="2000"/>
              <a:t>, …, j</a:t>
            </a:r>
            <a:r>
              <a:rPr lang="en-US" sz="2000" baseline="-25000"/>
              <a:t>i</a:t>
            </a:r>
            <a:r>
              <a:rPr lang="en-US" sz="2000" baseline="-50000"/>
              <a:t>x</a:t>
            </a:r>
            <a:r>
              <a:rPr lang="en-US" sz="2000"/>
              <a:t>, …, j</a:t>
            </a:r>
            <a:r>
              <a:rPr lang="en-US" sz="2000" baseline="-25000"/>
              <a:t>i</a:t>
            </a:r>
            <a:r>
              <a:rPr lang="en-US" sz="2000" baseline="-50000"/>
              <a:t>y</a:t>
            </a:r>
            <a:r>
              <a:rPr lang="en-US" sz="2000"/>
              <a:t>, … j</a:t>
            </a:r>
            <a:r>
              <a:rPr lang="en-US" sz="2000" baseline="-25000"/>
              <a:t>i</a:t>
            </a:r>
            <a:r>
              <a:rPr lang="en-US" sz="2000" baseline="-50000"/>
              <a:t>n </a:t>
            </a:r>
            <a:endParaRPr lang="en-US" sz="2000"/>
          </a:p>
          <a:p>
            <a:pPr lvl="1">
              <a:buFont typeface="Wingdings" pitchFamily="2" charset="2"/>
              <a:buNone/>
            </a:pPr>
            <a:r>
              <a:rPr lang="en-US" sz="2000"/>
              <a:t>Let C</a:t>
            </a:r>
            <a:r>
              <a:rPr lang="en-US" sz="2000" baseline="-25000"/>
              <a:t>xy</a:t>
            </a:r>
            <a:r>
              <a:rPr lang="en-US" sz="2000"/>
              <a:t> denote the cost of this schedule.</a:t>
            </a:r>
          </a:p>
          <a:p>
            <a:pPr lvl="1">
              <a:buFont typeface="Wingdings" pitchFamily="2" charset="2"/>
              <a:buNone/>
            </a:pPr>
            <a:endParaRPr lang="en-US" sz="2400"/>
          </a:p>
          <a:p>
            <a:pPr lvl="1">
              <a:buFont typeface="Wingdings" pitchFamily="2" charset="2"/>
              <a:buNone/>
            </a:pPr>
            <a:endParaRPr lang="en-US" sz="2400"/>
          </a:p>
          <a:p>
            <a:pPr lvl="1">
              <a:buFont typeface="Wingdings" pitchFamily="2" charset="2"/>
              <a:buNone/>
            </a:pPr>
            <a:endParaRPr lang="en-US" sz="2400"/>
          </a:p>
          <a:p>
            <a:pPr lvl="1">
              <a:buFont typeface="Wingdings" pitchFamily="2" charset="2"/>
              <a:buNone/>
            </a:pPr>
            <a:endParaRPr lang="en-US" sz="2400"/>
          </a:p>
          <a:p>
            <a:pPr lvl="1">
              <a:buFont typeface="Wingdings" pitchFamily="2" charset="2"/>
              <a:buNone/>
            </a:pPr>
            <a:endParaRPr lang="en-US" sz="2400"/>
          </a:p>
          <a:p>
            <a:pPr lvl="1">
              <a:buFont typeface="Wingdings" pitchFamily="2" charset="2"/>
              <a:buNone/>
            </a:pPr>
            <a:r>
              <a:rPr lang="en-US" sz="2000"/>
              <a:t>C</a:t>
            </a:r>
            <a:r>
              <a:rPr lang="en-US" sz="2000" baseline="-25000"/>
              <a:t>xy</a:t>
            </a:r>
            <a:r>
              <a:rPr lang="en-US" sz="2000"/>
              <a:t> &lt; C</a:t>
            </a:r>
            <a:r>
              <a:rPr lang="en-US" sz="2000" baseline="-25000"/>
              <a:t>yx</a:t>
            </a:r>
            <a:r>
              <a:rPr lang="en-US" sz="2000"/>
              <a:t>, which leads to a contradiction.</a:t>
            </a:r>
            <a:endParaRPr lang="en-US" sz="2000" baseline="-25000"/>
          </a:p>
          <a:p>
            <a:pPr lvl="1">
              <a:buFont typeface="Wingdings" pitchFamily="2" charset="2"/>
              <a:buNone/>
            </a:pPr>
            <a:endParaRPr lang="en-US" sz="2000"/>
          </a:p>
          <a:p>
            <a:pPr lvl="1">
              <a:buFont typeface="Wingdings" pitchFamily="2" charset="2"/>
              <a:buNone/>
            </a:pPr>
            <a:endParaRPr lang="en-US" sz="200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731963" y="2819400"/>
          <a:ext cx="47498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name="Equation" r:id="rId3" imgW="2031840" imgH="482400" progId="Equation.3">
                  <p:embed/>
                </p:oleObj>
              </mc:Choice>
              <mc:Fallback>
                <p:oleObj name="Equation" r:id="rId3" imgW="20318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963" y="2819400"/>
                        <a:ext cx="4749800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103563" y="3352800"/>
          <a:ext cx="25908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Equation" r:id="rId5" imgW="1066680" imgH="253800" progId="Equation.3">
                  <p:embed/>
                </p:oleObj>
              </mc:Choice>
              <mc:Fallback>
                <p:oleObj name="Equation" r:id="rId5" imgW="106668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3352800"/>
                        <a:ext cx="259080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3103563" y="3962400"/>
          <a:ext cx="685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Equation" r:id="rId7" imgW="241200" imgH="177480" progId="Equation.3">
                  <p:embed/>
                </p:oleObj>
              </mc:Choice>
              <mc:Fallback>
                <p:oleObj name="Equation" r:id="rId7" imgW="24120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3962400"/>
                        <a:ext cx="685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3936</TotalTime>
  <Words>4010</Words>
  <Application>Microsoft Office PowerPoint</Application>
  <PresentationFormat>On-screen Show (4:3)</PresentationFormat>
  <Paragraphs>555</Paragraphs>
  <Slides>44</Slides>
  <Notes>0</Notes>
  <HiddenSlides>3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Batang</vt:lpstr>
      <vt:lpstr>Arial</vt:lpstr>
      <vt:lpstr>Brush Script MT</vt:lpstr>
      <vt:lpstr>Calibri</vt:lpstr>
      <vt:lpstr>Tahoma</vt:lpstr>
      <vt:lpstr>Wingdings</vt:lpstr>
      <vt:lpstr>Office Theme</vt:lpstr>
      <vt:lpstr>Equation</vt:lpstr>
      <vt:lpstr>Worksheet</vt:lpstr>
      <vt:lpstr>Basic algorithm design techniques</vt:lpstr>
      <vt:lpstr>Greedy Algorithms</vt:lpstr>
      <vt:lpstr>PowerPoint Presentation</vt:lpstr>
      <vt:lpstr>Example: Coin Changing</vt:lpstr>
      <vt:lpstr>Greedy Coin Changing</vt:lpstr>
      <vt:lpstr>When Greedy Fails</vt:lpstr>
      <vt:lpstr>An Example: A Simple Scheduling Problem</vt:lpstr>
      <vt:lpstr>Solution to the Simple Scheduling Problem</vt:lpstr>
      <vt:lpstr>PowerPoint Presentation</vt:lpstr>
      <vt:lpstr>Huffman Codes</vt:lpstr>
      <vt:lpstr>Huffman Codes</vt:lpstr>
      <vt:lpstr>Variable Length Codes</vt:lpstr>
      <vt:lpstr>Tree Representation</vt:lpstr>
      <vt:lpstr>Measuring Optimality</vt:lpstr>
      <vt:lpstr>Huffman’s Algorithm</vt:lpstr>
      <vt:lpstr>Illustration</vt:lpstr>
      <vt:lpstr>Analysis of Huffman</vt:lpstr>
      <vt:lpstr>Correctness of Huffman</vt:lpstr>
      <vt:lpstr>Correctness of Huffman</vt:lpstr>
      <vt:lpstr>Divide-and-Conquer</vt:lpstr>
      <vt:lpstr>An Example: Merge Sort</vt:lpstr>
      <vt:lpstr>PowerPoint Presentation</vt:lpstr>
      <vt:lpstr>PowerPoint Presentation</vt:lpstr>
      <vt:lpstr>PowerPoint Presentation</vt:lpstr>
      <vt:lpstr>An Example: The Selection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Dynamic Programming </vt:lpstr>
      <vt:lpstr>An Example: Matrix-Chain Multiplication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Elements of Dynamic Programming</vt:lpstr>
      <vt:lpstr>PowerPoint Presentation</vt:lpstr>
      <vt:lpstr>General Method for Dynamic Programming</vt:lpstr>
      <vt:lpstr>General Pseudocode for a Dynamic Programming Based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CSCI6370: Topics in Computer Science  Advanced Topics in Algorithms and Applications  Fall Semester, 2002</dc:title>
  <dc:creator>zchen</dc:creator>
  <cp:lastModifiedBy>Zhixiang Chen</cp:lastModifiedBy>
  <cp:revision>107</cp:revision>
  <dcterms:created xsi:type="dcterms:W3CDTF">2002-08-21T01:49:00Z</dcterms:created>
  <dcterms:modified xsi:type="dcterms:W3CDTF">2019-11-18T16:49:55Z</dcterms:modified>
</cp:coreProperties>
</file>