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7" r:id="rId1"/>
  </p:sldMasterIdLst>
  <p:handoutMasterIdLst>
    <p:handoutMasterId r:id="rId25"/>
  </p:handoutMasterIdLst>
  <p:sldIdLst>
    <p:sldId id="307" r:id="rId2"/>
    <p:sldId id="294" r:id="rId3"/>
    <p:sldId id="295" r:id="rId4"/>
    <p:sldId id="308" r:id="rId5"/>
    <p:sldId id="309" r:id="rId6"/>
    <p:sldId id="296" r:id="rId7"/>
    <p:sldId id="310" r:id="rId8"/>
    <p:sldId id="297" r:id="rId9"/>
    <p:sldId id="298" r:id="rId10"/>
    <p:sldId id="299" r:id="rId11"/>
    <p:sldId id="300" r:id="rId12"/>
    <p:sldId id="301" r:id="rId13"/>
    <p:sldId id="311" r:id="rId14"/>
    <p:sldId id="302" r:id="rId15"/>
    <p:sldId id="312" r:id="rId16"/>
    <p:sldId id="303" r:id="rId17"/>
    <p:sldId id="304" r:id="rId18"/>
    <p:sldId id="305" r:id="rId19"/>
    <p:sldId id="313" r:id="rId20"/>
    <p:sldId id="306" r:id="rId21"/>
    <p:sldId id="314" r:id="rId22"/>
    <p:sldId id="315" r:id="rId23"/>
    <p:sldId id="31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4B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8" autoAdjust="0"/>
  </p:normalViewPr>
  <p:slideViewPr>
    <p:cSldViewPr snapToGrid="0">
      <p:cViewPr varScale="1">
        <p:scale>
          <a:sx n="60" d="100"/>
          <a:sy n="60" d="100"/>
        </p:scale>
        <p:origin x="1262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BAC36FE1-2154-414E-97F1-EB3FBE4B57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90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3F3-0D90-46C5-99E7-124A50B6CC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D615-4DEB-446A-AF80-64B60F7DB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4EFC-225C-4544-B867-C25418A6E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21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F6E92E-D2B0-41B6-96AE-7E9DCBE7BF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60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541ED4-0E0E-4429-AA34-0ACE18B0F8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1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783E-0453-4FFD-AD2D-10797ADC70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1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A9E-F17D-47A0-814E-4FC46E5A34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5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BAB2-C423-4710-A30A-A5C0CC813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3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94F8-E264-4C3B-BDF1-3AA3D80B3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0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36A9-FB7D-46DB-BD2E-3583217E5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8225-068E-426D-9F12-0F7F1E4A5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4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0638-C72A-44D4-9C65-E3A45E870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1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000-A875-4557-AEBB-3A78FB8ED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7C14-D542-4DFC-8776-5D8F507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5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  <p:sldLayoutId id="214748410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Mathematics Review</a:t>
            </a:r>
          </a:p>
        </p:txBody>
      </p:sp>
      <p:sp>
        <p:nvSpPr>
          <p:cNvPr id="716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995363" y="1900238"/>
            <a:ext cx="7340600" cy="3738562"/>
          </a:xfrm>
        </p:spPr>
        <p:txBody>
          <a:bodyPr/>
          <a:lstStyle/>
          <a:p>
            <a:r>
              <a:rPr lang="en-US" sz="2400"/>
              <a:t>Exponents</a:t>
            </a:r>
          </a:p>
          <a:p>
            <a:r>
              <a:rPr lang="en-US" sz="2400"/>
              <a:t>Logarithms</a:t>
            </a:r>
          </a:p>
          <a:p>
            <a:r>
              <a:rPr lang="en-US" sz="2400"/>
              <a:t>Series</a:t>
            </a:r>
          </a:p>
          <a:p>
            <a:r>
              <a:rPr lang="en-US" sz="2400"/>
              <a:t>Modular arithmetic</a:t>
            </a:r>
          </a:p>
          <a:p>
            <a:r>
              <a:rPr lang="en-US" sz="2400"/>
              <a:t>Proofs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685800"/>
            <a:ext cx="7772400" cy="5638800"/>
          </a:xfrm>
        </p:spPr>
        <p:txBody>
          <a:bodyPr/>
          <a:lstStyle/>
          <a:p>
            <a:pPr lvl="1"/>
            <a:r>
              <a:rPr lang="en-US" sz="2200" dirty="0"/>
              <a:t>Arithmetic series</a:t>
            </a:r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	1  2  3  4  5  …  N-2  N-1  N</a:t>
            </a:r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Therefore, (N+1)*(N/2) = </a:t>
            </a:r>
          </a:p>
          <a:p>
            <a:pPr lvl="2">
              <a:buFont typeface="Wingdings" pitchFamily="2" charset="2"/>
              <a:buNone/>
            </a:pPr>
            <a:endParaRPr lang="en-US" sz="1800" dirty="0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286000" y="1143000"/>
          <a:ext cx="1752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0" name="Equation" r:id="rId3" imgW="1358640" imgH="444240" progId="Equation.3">
                  <p:embed/>
                </p:oleObj>
              </mc:Choice>
              <mc:Fallback>
                <p:oleObj name="Equation" r:id="rId3" imgW="13586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143000"/>
                        <a:ext cx="17526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2" name="Line 8"/>
          <p:cNvSpPr>
            <a:spLocks noChangeShapeType="1"/>
          </p:cNvSpPr>
          <p:nvPr/>
        </p:nvSpPr>
        <p:spPr bwMode="auto">
          <a:xfrm flipV="1">
            <a:off x="1447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1447800" y="2447131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V="1">
            <a:off x="4495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V="1">
            <a:off x="17907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1789113" y="2755900"/>
            <a:ext cx="22590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V="1">
            <a:off x="4048125" y="2124075"/>
            <a:ext cx="0" cy="6461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V="1">
            <a:off x="2097088" y="2124075"/>
            <a:ext cx="0" cy="9413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2111375" y="3065463"/>
            <a:ext cx="14382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V="1">
            <a:off x="3549650" y="2097088"/>
            <a:ext cx="0" cy="9556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2501900" y="2776538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ahoma" pitchFamily="34" charset="0"/>
              </a:rPr>
              <a:t>N+1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2627313" y="2471738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Tahoma" pitchFamily="34" charset="0"/>
              </a:rPr>
              <a:t>N+1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2600325" y="2174875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Tahoma" pitchFamily="34" charset="0"/>
              </a:rPr>
              <a:t>N+1</a:t>
            </a:r>
          </a:p>
        </p:txBody>
      </p:sp>
      <p:sp>
        <p:nvSpPr>
          <p:cNvPr id="62484" name="AutoShape 20"/>
          <p:cNvSpPr>
            <a:spLocks/>
          </p:cNvSpPr>
          <p:nvPr/>
        </p:nvSpPr>
        <p:spPr bwMode="auto">
          <a:xfrm>
            <a:off x="4746625" y="2259013"/>
            <a:ext cx="134938" cy="1573212"/>
          </a:xfrm>
          <a:prstGeom prst="rightBrace">
            <a:avLst>
              <a:gd name="adj1" fmla="val 97156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4976813" y="2835275"/>
            <a:ext cx="1204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N/2 pairs</a:t>
            </a:r>
          </a:p>
        </p:txBody>
      </p:sp>
      <p:graphicFrame>
        <p:nvGraphicFramePr>
          <p:cNvPr id="62486" name="Object 22"/>
          <p:cNvGraphicFramePr>
            <a:graphicFrameLocks noChangeAspect="1"/>
          </p:cNvGraphicFramePr>
          <p:nvPr/>
        </p:nvGraphicFramePr>
        <p:xfrm>
          <a:off x="4508500" y="4260850"/>
          <a:ext cx="7858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1" name="Equation" r:id="rId5" imgW="609480" imgH="393480" progId="Equation.3">
                  <p:embed/>
                </p:oleObj>
              </mc:Choice>
              <mc:Fallback>
                <p:oleObj name="Equation" r:id="rId5" imgW="60948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260850"/>
                        <a:ext cx="7858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89" name="Group 25"/>
          <p:cNvGrpSpPr>
            <a:grpSpLocks/>
          </p:cNvGrpSpPr>
          <p:nvPr/>
        </p:nvGrpSpPr>
        <p:grpSpPr bwMode="auto">
          <a:xfrm>
            <a:off x="993775" y="4760913"/>
            <a:ext cx="3784600" cy="588962"/>
            <a:chOff x="626" y="2999"/>
            <a:chExt cx="2384" cy="371"/>
          </a:xfrm>
        </p:grpSpPr>
        <p:sp>
          <p:nvSpPr>
            <p:cNvPr id="62487" name="Text Box 23"/>
            <p:cNvSpPr txBox="1">
              <a:spLocks noChangeArrowheads="1"/>
            </p:cNvSpPr>
            <p:nvPr/>
          </p:nvSpPr>
          <p:spPr bwMode="auto">
            <a:xfrm>
              <a:off x="626" y="3013"/>
              <a:ext cx="2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ahoma" pitchFamily="34" charset="0"/>
                </a:rPr>
                <a:t>How to compute            ? </a:t>
              </a:r>
            </a:p>
          </p:txBody>
        </p:sp>
        <p:graphicFrame>
          <p:nvGraphicFramePr>
            <p:cNvPr id="62488" name="Object 24"/>
            <p:cNvGraphicFramePr>
              <a:graphicFrameLocks noChangeAspect="1"/>
            </p:cNvGraphicFramePr>
            <p:nvPr/>
          </p:nvGraphicFramePr>
          <p:xfrm>
            <a:off x="2141" y="2999"/>
            <a:ext cx="610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782" name="Equation" r:id="rId7" imgW="711000" imgH="431640" progId="Equation.3">
                    <p:embed/>
                  </p:oleObj>
                </mc:Choice>
                <mc:Fallback>
                  <p:oleObj name="Equation" r:id="rId7" imgW="711000" imgH="43164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1" y="2999"/>
                          <a:ext cx="610" cy="3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685800"/>
            <a:ext cx="7772400" cy="5638800"/>
          </a:xfrm>
        </p:spPr>
        <p:txBody>
          <a:bodyPr/>
          <a:lstStyle/>
          <a:p>
            <a:pPr lvl="1"/>
            <a:r>
              <a:rPr lang="en-US" sz="2200"/>
              <a:t>Harmonic series</a:t>
            </a:r>
          </a:p>
          <a:p>
            <a:pPr lvl="1">
              <a:buFont typeface="Wingdings" pitchFamily="2" charset="2"/>
              <a:buNone/>
            </a:pPr>
            <a:r>
              <a:rPr lang="en-US" sz="2200"/>
              <a:t>	For positive integers </a:t>
            </a:r>
            <a:r>
              <a:rPr lang="en-US" sz="2200" i="1"/>
              <a:t>N </a:t>
            </a:r>
            <a:r>
              <a:rPr lang="en-US" sz="2200"/>
              <a:t>, the </a:t>
            </a:r>
            <a:r>
              <a:rPr lang="en-US" sz="2200" i="1"/>
              <a:t>N </a:t>
            </a:r>
            <a:r>
              <a:rPr lang="en-US" sz="2200"/>
              <a:t>th harmonic number is</a:t>
            </a:r>
          </a:p>
          <a:p>
            <a:pPr lvl="1">
              <a:buFont typeface="Wingdings" pitchFamily="2" charset="2"/>
              <a:buNone/>
            </a:pPr>
            <a:endParaRPr lang="en-US" sz="500"/>
          </a:p>
          <a:p>
            <a:pPr lvl="1">
              <a:buFont typeface="Wingdings" pitchFamily="2" charset="2"/>
              <a:buNone/>
            </a:pPr>
            <a:r>
              <a:rPr lang="en-US" sz="2200"/>
              <a:t>	H</a:t>
            </a:r>
            <a:r>
              <a:rPr lang="en-US" sz="2200" i="1" baseline="-25000"/>
              <a:t>N</a:t>
            </a:r>
            <a:r>
              <a:rPr lang="en-US" sz="2200" baseline="-25000"/>
              <a:t> </a:t>
            </a:r>
            <a:r>
              <a:rPr lang="en-US" sz="2200"/>
              <a:t>= </a:t>
            </a:r>
          </a:p>
          <a:p>
            <a:pPr lvl="1"/>
            <a:endParaRPr lang="en-US" sz="1600"/>
          </a:p>
          <a:p>
            <a:pPr lvl="2">
              <a:buFont typeface="Wingdings" pitchFamily="2" charset="2"/>
              <a:buNone/>
            </a:pPr>
            <a:r>
              <a:rPr lang="en-US" sz="1800"/>
              <a:t>   </a:t>
            </a:r>
            <a:r>
              <a:rPr lang="en-US" sz="2200"/>
              <a:t>= </a:t>
            </a:r>
          </a:p>
          <a:p>
            <a:pPr lvl="1"/>
            <a:endParaRPr lang="en-US" sz="600"/>
          </a:p>
          <a:p>
            <a:pPr lvl="1"/>
            <a:r>
              <a:rPr lang="en-US" sz="2200"/>
              <a:t>Other formulas</a:t>
            </a:r>
          </a:p>
          <a:p>
            <a:pPr lvl="1"/>
            <a:endParaRPr lang="en-US" sz="2200"/>
          </a:p>
          <a:p>
            <a:pPr lvl="1">
              <a:buFont typeface="Wingdings" pitchFamily="2" charset="2"/>
              <a:buNone/>
            </a:pPr>
            <a:r>
              <a:rPr lang="en-US" sz="2200"/>
              <a:t>	</a:t>
            </a:r>
          </a:p>
          <a:p>
            <a:pPr lvl="1">
              <a:buFont typeface="Wingdings" pitchFamily="2" charset="2"/>
              <a:buNone/>
            </a:pPr>
            <a:endParaRPr lang="en-US" sz="2200"/>
          </a:p>
          <a:p>
            <a:pPr lvl="1">
              <a:buFont typeface="Wingdings" pitchFamily="2" charset="2"/>
              <a:buNone/>
            </a:pPr>
            <a:endParaRPr lang="en-US" sz="2200"/>
          </a:p>
          <a:p>
            <a:pPr lvl="1">
              <a:buFont typeface="Wingdings" pitchFamily="2" charset="2"/>
              <a:buNone/>
            </a:pPr>
            <a:endParaRPr lang="en-US" sz="2200"/>
          </a:p>
          <a:p>
            <a:pPr lvl="1">
              <a:buFont typeface="Wingdings" pitchFamily="2" charset="2"/>
              <a:buNone/>
            </a:pPr>
            <a:endParaRPr lang="en-US" sz="2200"/>
          </a:p>
          <a:p>
            <a:pPr lvl="2">
              <a:buFont typeface="Wingdings" pitchFamily="2" charset="2"/>
              <a:buNone/>
            </a:pPr>
            <a:endParaRPr lang="en-US" sz="1800"/>
          </a:p>
        </p:txBody>
      </p:sp>
      <p:graphicFrame>
        <p:nvGraphicFramePr>
          <p:cNvPr id="63507" name="Object 19"/>
          <p:cNvGraphicFramePr>
            <a:graphicFrameLocks noChangeAspect="1"/>
          </p:cNvGraphicFramePr>
          <p:nvPr/>
        </p:nvGraphicFramePr>
        <p:xfrm>
          <a:off x="2085975" y="1455738"/>
          <a:ext cx="18399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2" name="Equation" r:id="rId3" imgW="1320480" imgH="393480" progId="Equation.3">
                  <p:embed/>
                </p:oleObj>
              </mc:Choice>
              <mc:Fallback>
                <p:oleObj name="Equation" r:id="rId3" imgW="132048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1455738"/>
                        <a:ext cx="183991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8" name="Object 20"/>
          <p:cNvGraphicFramePr>
            <a:graphicFrameLocks noChangeAspect="1"/>
          </p:cNvGraphicFramePr>
          <p:nvPr/>
        </p:nvGraphicFramePr>
        <p:xfrm>
          <a:off x="2195513" y="2165350"/>
          <a:ext cx="12890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3" name="Equation" r:id="rId5" imgW="863280" imgH="431640" progId="Equation.3">
                  <p:embed/>
                </p:oleObj>
              </mc:Choice>
              <mc:Fallback>
                <p:oleObj name="Equation" r:id="rId5" imgW="863280" imgH="431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165350"/>
                        <a:ext cx="12890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9" name="Object 21"/>
          <p:cNvGraphicFramePr>
            <a:graphicFrameLocks noChangeAspect="1"/>
          </p:cNvGraphicFramePr>
          <p:nvPr/>
        </p:nvGraphicFramePr>
        <p:xfrm>
          <a:off x="1766888" y="3398838"/>
          <a:ext cx="279241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4" name="Equation" r:id="rId7" imgW="1917360" imgH="914400" progId="Equation.3">
                  <p:embed/>
                </p:oleObj>
              </mc:Choice>
              <mc:Fallback>
                <p:oleObj name="Equation" r:id="rId7" imgW="1917360" imgH="914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3398838"/>
                        <a:ext cx="2792412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63575" y="735013"/>
            <a:ext cx="7772400" cy="5756275"/>
          </a:xfrm>
        </p:spPr>
        <p:txBody>
          <a:bodyPr/>
          <a:lstStyle/>
          <a:p>
            <a:r>
              <a:rPr lang="en-US" sz="2400" dirty="0"/>
              <a:t>Modular Arithmetic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A is </a:t>
            </a:r>
            <a:r>
              <a:rPr lang="en-US" sz="2200" i="1" dirty="0">
                <a:solidFill>
                  <a:srgbClr val="CA02C5"/>
                </a:solidFill>
              </a:rPr>
              <a:t>congruent</a:t>
            </a:r>
            <a:r>
              <a:rPr lang="en-US" sz="2200" i="1" dirty="0"/>
              <a:t> </a:t>
            </a:r>
            <a:r>
              <a:rPr lang="en-US" sz="2200" dirty="0"/>
              <a:t>to B modulo N, written A    B (mod N), if N divides A-B.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Intuitively, this means that the remainder is the same when either A or B is divided by N.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Ex’s, </a:t>
            </a:r>
          </a:p>
          <a:p>
            <a:pPr lvl="2"/>
            <a:r>
              <a:rPr lang="en-US" sz="2000" dirty="0"/>
              <a:t>Check the following </a:t>
            </a:r>
          </a:p>
          <a:p>
            <a:pPr lvl="3"/>
            <a:r>
              <a:rPr lang="en-US" sz="1800" dirty="0"/>
              <a:t>20  ?   6 (mod 2)</a:t>
            </a:r>
          </a:p>
          <a:p>
            <a:pPr lvl="3"/>
            <a:r>
              <a:rPr lang="en-US" sz="1800" dirty="0"/>
              <a:t>25  ?  10 (mod 3)</a:t>
            </a:r>
          </a:p>
          <a:p>
            <a:pPr lvl="3"/>
            <a:r>
              <a:rPr lang="en-US" sz="1800" dirty="0"/>
              <a:t>20  ?  6 (mod 4)</a:t>
            </a:r>
          </a:p>
          <a:p>
            <a:pPr lvl="3"/>
            <a:r>
              <a:rPr lang="en-US" sz="1800" dirty="0"/>
              <a:t>100 ? 23 (mod 6)</a:t>
            </a:r>
          </a:p>
          <a:p>
            <a:pPr lvl="2"/>
            <a:endParaRPr lang="en-US" sz="2000" dirty="0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075325"/>
              </p:ext>
            </p:extLst>
          </p:nvPr>
        </p:nvGraphicFramePr>
        <p:xfrm>
          <a:off x="6024563" y="1701800"/>
          <a:ext cx="180975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Equation" r:id="rId3" imgW="126720" imgH="114120" progId="Equation.3">
                  <p:embed/>
                </p:oleObj>
              </mc:Choice>
              <mc:Fallback>
                <p:oleObj name="Equation" r:id="rId3" imgW="126720" imgH="114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563" y="1701800"/>
                        <a:ext cx="180975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6075363" cy="4114800"/>
          </a:xfrm>
        </p:spPr>
        <p:txBody>
          <a:bodyPr/>
          <a:lstStyle/>
          <a:p>
            <a:pPr lvl="1"/>
            <a:r>
              <a:rPr lang="en-US" sz="2700" dirty="0"/>
              <a:t>If A     B (mod N), then</a:t>
            </a:r>
          </a:p>
          <a:p>
            <a:pPr lvl="1">
              <a:buFont typeface="Wingdings" pitchFamily="2" charset="2"/>
              <a:buNone/>
            </a:pPr>
            <a:r>
              <a:rPr lang="en-US" sz="2700" dirty="0"/>
              <a:t>		A+C      B+C (mod N)</a:t>
            </a:r>
          </a:p>
          <a:p>
            <a:pPr lvl="1">
              <a:buFont typeface="Wingdings" pitchFamily="2" charset="2"/>
              <a:buNone/>
            </a:pPr>
            <a:r>
              <a:rPr lang="en-US" sz="2700" dirty="0"/>
              <a:t>		</a:t>
            </a:r>
            <a:r>
              <a:rPr lang="en-US" sz="2700"/>
              <a:t>AD    BD </a:t>
            </a:r>
            <a:r>
              <a:rPr lang="en-US" sz="2700" dirty="0"/>
              <a:t>(mod N)</a:t>
            </a:r>
          </a:p>
          <a:p>
            <a:endParaRPr lang="en-US" sz="2800" dirty="0"/>
          </a:p>
        </p:txBody>
      </p:sp>
      <p:graphicFrame>
        <p:nvGraphicFramePr>
          <p:cNvPr id="149518" name="Object 1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00288" y="3001963"/>
          <a:ext cx="271462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57" name="Equation" r:id="rId3" imgW="126720" imgH="114120" progId="Equation.3">
                  <p:embed/>
                </p:oleObj>
              </mc:Choice>
              <mc:Fallback>
                <p:oleObj name="Equation" r:id="rId3" imgW="126720" imgH="1141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001963"/>
                        <a:ext cx="271462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21" name="Object 1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75303553"/>
              </p:ext>
            </p:extLst>
          </p:nvPr>
        </p:nvGraphicFramePr>
        <p:xfrm>
          <a:off x="2211389" y="2022475"/>
          <a:ext cx="271461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58" name="Equation" r:id="rId5" imgW="126720" imgH="114120" progId="Equation.3">
                  <p:embed/>
                </p:oleObj>
              </mc:Choice>
              <mc:Fallback>
                <p:oleObj name="Equation" r:id="rId5" imgW="126720" imgH="11412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9" y="2022475"/>
                        <a:ext cx="271461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9508" name="Group 4"/>
          <p:cNvGrpSpPr>
            <a:grpSpLocks/>
          </p:cNvGrpSpPr>
          <p:nvPr/>
        </p:nvGrpSpPr>
        <p:grpSpPr bwMode="auto">
          <a:xfrm>
            <a:off x="984250" y="3856038"/>
            <a:ext cx="3657600" cy="1616075"/>
            <a:chOff x="620" y="2429"/>
            <a:chExt cx="2304" cy="1018"/>
          </a:xfrm>
        </p:grpSpPr>
        <p:grpSp>
          <p:nvGrpSpPr>
            <p:cNvPr id="149509" name="Group 5"/>
            <p:cNvGrpSpPr>
              <a:grpSpLocks/>
            </p:cNvGrpSpPr>
            <p:nvPr/>
          </p:nvGrpSpPr>
          <p:grpSpPr bwMode="auto">
            <a:xfrm>
              <a:off x="620" y="2429"/>
              <a:ext cx="2304" cy="1018"/>
              <a:chOff x="620" y="2429"/>
              <a:chExt cx="2304" cy="1018"/>
            </a:xfrm>
          </p:grpSpPr>
          <p:sp>
            <p:nvSpPr>
              <p:cNvPr id="149510" name="Text Box 6"/>
              <p:cNvSpPr txBox="1">
                <a:spLocks noChangeArrowheads="1"/>
              </p:cNvSpPr>
              <p:nvPr/>
            </p:nvSpPr>
            <p:spPr bwMode="auto">
              <a:xfrm>
                <a:off x="620" y="2429"/>
                <a:ext cx="2304" cy="10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000">
                    <a:latin typeface="Tahoma" pitchFamily="34" charset="0"/>
                  </a:rPr>
                  <a:t>(A+C) – (B+C) = A – B</a:t>
                </a:r>
              </a:p>
              <a:p>
                <a:pPr eaLnBrk="1" hangingPunct="1"/>
                <a:r>
                  <a:rPr lang="en-US" sz="2000">
                    <a:latin typeface="Tahoma" pitchFamily="34" charset="0"/>
                  </a:rPr>
                  <a:t>Since A    B (mod N), from the</a:t>
                </a:r>
              </a:p>
              <a:p>
                <a:pPr eaLnBrk="1" hangingPunct="1"/>
                <a:r>
                  <a:rPr lang="en-US" sz="2000">
                    <a:latin typeface="Tahoma" pitchFamily="34" charset="0"/>
                  </a:rPr>
                  <a:t>definition, N divides A-B.</a:t>
                </a:r>
              </a:p>
              <a:p>
                <a:pPr eaLnBrk="1" hangingPunct="1"/>
                <a:r>
                  <a:rPr lang="en-US" sz="2000">
                    <a:latin typeface="Tahoma" pitchFamily="34" charset="0"/>
                  </a:rPr>
                  <a:t>Thus, N divides (A+C)-(B+C)</a:t>
                </a:r>
              </a:p>
              <a:p>
                <a:pPr eaLnBrk="1" hangingPunct="1"/>
                <a:r>
                  <a:rPr lang="en-US" sz="2000">
                    <a:latin typeface="Tahoma" pitchFamily="34" charset="0"/>
                  </a:rPr>
                  <a:t>Therefore, A+C   B+C (mod N)</a:t>
                </a:r>
              </a:p>
            </p:txBody>
          </p:sp>
          <p:graphicFrame>
            <p:nvGraphicFramePr>
              <p:cNvPr id="149511" name="Object 7"/>
              <p:cNvGraphicFramePr>
                <a:graphicFrameLocks noChangeAspect="1"/>
              </p:cNvGraphicFramePr>
              <p:nvPr/>
            </p:nvGraphicFramePr>
            <p:xfrm>
              <a:off x="1242" y="2719"/>
              <a:ext cx="114" cy="10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9559" name="Equation" r:id="rId6" imgW="126720" imgH="114120" progId="Equation.3">
                      <p:embed/>
                    </p:oleObj>
                  </mc:Choice>
                  <mc:Fallback>
                    <p:oleObj name="Equation" r:id="rId6" imgW="126720" imgH="11412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42" y="2719"/>
                            <a:ext cx="114" cy="10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9512" name="Object 8"/>
              <p:cNvGraphicFramePr>
                <a:graphicFrameLocks noChangeAspect="1"/>
              </p:cNvGraphicFramePr>
              <p:nvPr/>
            </p:nvGraphicFramePr>
            <p:xfrm>
              <a:off x="1804" y="3272"/>
              <a:ext cx="114" cy="10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9560" name="Equation" r:id="rId7" imgW="126720" imgH="114120" progId="Equation.3">
                      <p:embed/>
                    </p:oleObj>
                  </mc:Choice>
                  <mc:Fallback>
                    <p:oleObj name="Equation" r:id="rId7" imgW="126720" imgH="11412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4" y="3272"/>
                            <a:ext cx="114" cy="10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49513" name="Object 9"/>
            <p:cNvGraphicFramePr>
              <a:graphicFrameLocks noChangeAspect="1"/>
            </p:cNvGraphicFramePr>
            <p:nvPr/>
          </p:nvGraphicFramePr>
          <p:xfrm>
            <a:off x="1242" y="2719"/>
            <a:ext cx="114" cy="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561" name="Equation" r:id="rId8" imgW="126720" imgH="114120" progId="Equation.3">
                    <p:embed/>
                  </p:oleObj>
                </mc:Choice>
                <mc:Fallback>
                  <p:oleObj name="Equation" r:id="rId8" imgW="126720" imgH="11412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2" y="2719"/>
                          <a:ext cx="114" cy="1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9514" name="Group 10"/>
          <p:cNvGrpSpPr>
            <a:grpSpLocks/>
          </p:cNvGrpSpPr>
          <p:nvPr/>
        </p:nvGrpSpPr>
        <p:grpSpPr bwMode="auto">
          <a:xfrm>
            <a:off x="4953000" y="3748088"/>
            <a:ext cx="3671888" cy="2225675"/>
            <a:chOff x="3127" y="2336"/>
            <a:chExt cx="2306" cy="1402"/>
          </a:xfrm>
        </p:grpSpPr>
        <p:sp>
          <p:nvSpPr>
            <p:cNvPr id="149515" name="Text Box 11"/>
            <p:cNvSpPr txBox="1">
              <a:spLocks noChangeArrowheads="1"/>
            </p:cNvSpPr>
            <p:nvPr/>
          </p:nvSpPr>
          <p:spPr bwMode="auto">
            <a:xfrm>
              <a:off x="3127" y="2336"/>
              <a:ext cx="2306" cy="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2000">
                  <a:latin typeface="Tahoma" pitchFamily="34" charset="0"/>
                </a:rPr>
                <a:t>Since A   B (mod N), based on </a:t>
              </a:r>
            </a:p>
            <a:p>
              <a:pPr eaLnBrk="1" hangingPunct="1"/>
              <a:r>
                <a:rPr lang="en-US" sz="2000">
                  <a:latin typeface="Tahoma" pitchFamily="34" charset="0"/>
                </a:rPr>
                <a:t>the definition, there exists an </a:t>
              </a:r>
            </a:p>
            <a:p>
              <a:pPr eaLnBrk="1" hangingPunct="1"/>
              <a:r>
                <a:rPr lang="en-US" sz="2000">
                  <a:latin typeface="Tahoma" pitchFamily="34" charset="0"/>
                </a:rPr>
                <a:t>integer </a:t>
              </a:r>
              <a:r>
                <a:rPr lang="en-US" sz="2000" i="1">
                  <a:latin typeface="Tahoma" pitchFamily="34" charset="0"/>
                </a:rPr>
                <a:t>k</a:t>
              </a:r>
              <a:r>
                <a:rPr lang="en-US" sz="2000">
                  <a:latin typeface="Tahoma" pitchFamily="34" charset="0"/>
                </a:rPr>
                <a:t> such that A-B = </a:t>
              </a:r>
              <a:r>
                <a:rPr lang="en-US" sz="2000" i="1">
                  <a:latin typeface="Tahoma" pitchFamily="34" charset="0"/>
                </a:rPr>
                <a:t>k </a:t>
              </a:r>
              <a:r>
                <a:rPr lang="en-US" sz="2000">
                  <a:latin typeface="Tahoma" pitchFamily="34" charset="0"/>
                </a:rPr>
                <a:t>N.</a:t>
              </a:r>
            </a:p>
            <a:p>
              <a:pPr eaLnBrk="1" hangingPunct="1"/>
              <a:r>
                <a:rPr lang="en-US" sz="2000">
                  <a:latin typeface="Tahoma" pitchFamily="34" charset="0"/>
                </a:rPr>
                <a:t>Now, AD-BD = (A-B)D</a:t>
              </a:r>
            </a:p>
            <a:p>
              <a:pPr eaLnBrk="1" hangingPunct="1"/>
              <a:r>
                <a:rPr lang="en-US" sz="2000">
                  <a:latin typeface="Tahoma" pitchFamily="34" charset="0"/>
                </a:rPr>
                <a:t>                   = </a:t>
              </a:r>
              <a:r>
                <a:rPr lang="en-US" sz="2000" i="1">
                  <a:latin typeface="Tahoma" pitchFamily="34" charset="0"/>
                </a:rPr>
                <a:t>k </a:t>
              </a:r>
              <a:r>
                <a:rPr lang="en-US" sz="2000">
                  <a:latin typeface="Tahoma" pitchFamily="34" charset="0"/>
                </a:rPr>
                <a:t>ND</a:t>
              </a:r>
            </a:p>
            <a:p>
              <a:pPr eaLnBrk="1" hangingPunct="1"/>
              <a:r>
                <a:rPr lang="en-US" sz="2000">
                  <a:latin typeface="Tahoma" pitchFamily="34" charset="0"/>
                </a:rPr>
                <a:t>So, N divides AD-BD.</a:t>
              </a:r>
            </a:p>
            <a:p>
              <a:pPr eaLnBrk="1" hangingPunct="1"/>
              <a:r>
                <a:rPr lang="en-US" sz="2000">
                  <a:latin typeface="Tahoma" pitchFamily="34" charset="0"/>
                </a:rPr>
                <a:t>Therefore, AD   BD (mod N)</a:t>
              </a:r>
            </a:p>
          </p:txBody>
        </p:sp>
        <p:graphicFrame>
          <p:nvGraphicFramePr>
            <p:cNvPr id="149516" name="Object 12"/>
            <p:cNvGraphicFramePr>
              <a:graphicFrameLocks noChangeAspect="1"/>
            </p:cNvGraphicFramePr>
            <p:nvPr/>
          </p:nvGraphicFramePr>
          <p:xfrm>
            <a:off x="3735" y="2409"/>
            <a:ext cx="114" cy="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562" name="Equation" r:id="rId9" imgW="126720" imgH="114120" progId="Equation.3">
                    <p:embed/>
                  </p:oleObj>
                </mc:Choice>
                <mc:Fallback>
                  <p:oleObj name="Equation" r:id="rId9" imgW="126720" imgH="11412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5" y="2409"/>
                          <a:ext cx="114" cy="1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9517" name="Object 13"/>
            <p:cNvGraphicFramePr>
              <a:graphicFrameLocks noChangeAspect="1"/>
            </p:cNvGraphicFramePr>
            <p:nvPr/>
          </p:nvGraphicFramePr>
          <p:xfrm>
            <a:off x="4209" y="3561"/>
            <a:ext cx="114" cy="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563" name="Equation" r:id="rId10" imgW="126720" imgH="114120" progId="Equation.3">
                    <p:embed/>
                  </p:oleObj>
                </mc:Choice>
                <mc:Fallback>
                  <p:oleObj name="Equation" r:id="rId10" imgW="126720" imgH="11412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9" y="3561"/>
                          <a:ext cx="114" cy="1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9524" name="Object 20"/>
          <p:cNvGraphicFramePr>
            <a:graphicFrameLocks noChangeAspect="1"/>
          </p:cNvGraphicFramePr>
          <p:nvPr/>
        </p:nvGraphicFramePr>
        <p:xfrm>
          <a:off x="2573338" y="2522538"/>
          <a:ext cx="271462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64" name="Equation" r:id="rId11" imgW="126720" imgH="114120" progId="Equation.3">
                  <p:embed/>
                </p:oleObj>
              </mc:Choice>
              <mc:Fallback>
                <p:oleObj name="Equation" r:id="rId11" imgW="126720" imgH="11412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2522538"/>
                        <a:ext cx="271462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36588" y="668338"/>
            <a:ext cx="7772400" cy="5741987"/>
          </a:xfrm>
        </p:spPr>
        <p:txBody>
          <a:bodyPr/>
          <a:lstStyle/>
          <a:p>
            <a:r>
              <a:rPr lang="en-US" sz="2400"/>
              <a:t>Proofs</a:t>
            </a:r>
          </a:p>
          <a:p>
            <a:pPr lvl="1"/>
            <a:endParaRPr lang="en-US" sz="2200"/>
          </a:p>
          <a:p>
            <a:pPr lvl="1"/>
            <a:r>
              <a:rPr lang="en-US" sz="2200"/>
              <a:t>Two most common ways of proving statements in data structure analysis: </a:t>
            </a:r>
            <a:r>
              <a:rPr lang="en-US" sz="2200" i="1">
                <a:solidFill>
                  <a:srgbClr val="CA02C5"/>
                </a:solidFill>
              </a:rPr>
              <a:t>proof by induction</a:t>
            </a:r>
            <a:r>
              <a:rPr lang="en-US" sz="2200" i="1"/>
              <a:t> </a:t>
            </a:r>
            <a:r>
              <a:rPr lang="en-US" sz="2200"/>
              <a:t>and </a:t>
            </a:r>
            <a:r>
              <a:rPr lang="en-US" sz="2200" i="1">
                <a:solidFill>
                  <a:srgbClr val="CA02C5"/>
                </a:solidFill>
              </a:rPr>
              <a:t>proof by contradiction</a:t>
            </a:r>
            <a:r>
              <a:rPr lang="en-US" sz="2200" i="1"/>
              <a:t>.</a:t>
            </a:r>
          </a:p>
          <a:p>
            <a:pPr lvl="1"/>
            <a:endParaRPr lang="en-US" sz="2200"/>
          </a:p>
          <a:p>
            <a:pPr lvl="1"/>
            <a:r>
              <a:rPr lang="en-US" sz="2200"/>
              <a:t>The best way of proving that a theorem is false is </a:t>
            </a:r>
            <a:r>
              <a:rPr lang="en-US" sz="2200" i="1"/>
              <a:t>by exhibiting a counterexample.</a:t>
            </a:r>
          </a:p>
          <a:p>
            <a:pPr lvl="1">
              <a:buFont typeface="Wingdings" pitchFamily="2" charset="2"/>
              <a:buNone/>
            </a:pPr>
            <a:endParaRPr lang="en-US" sz="2200"/>
          </a:p>
          <a:p>
            <a:pPr lvl="2"/>
            <a:endParaRPr lang="en-US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100"/>
              <a:t>Proof by induction (two steps)</a:t>
            </a:r>
          </a:p>
          <a:p>
            <a:pPr lvl="1">
              <a:lnSpc>
                <a:spcPct val="90000"/>
              </a:lnSpc>
            </a:pPr>
            <a:r>
              <a:rPr lang="en-US" sz="2400" i="1">
                <a:solidFill>
                  <a:srgbClr val="CA02C5"/>
                </a:solidFill>
              </a:rPr>
              <a:t>Base case</a:t>
            </a:r>
            <a:r>
              <a:rPr lang="en-US" sz="2400" i="1"/>
              <a:t>: </a:t>
            </a:r>
            <a:r>
              <a:rPr lang="en-US" sz="2400"/>
              <a:t>Establish that a theorem is true for some small value(s). This step is almost always trivial.</a:t>
            </a:r>
          </a:p>
          <a:p>
            <a:pPr lvl="1">
              <a:lnSpc>
                <a:spcPct val="90000"/>
              </a:lnSpc>
            </a:pPr>
            <a:r>
              <a:rPr lang="en-US" sz="2400" i="1">
                <a:solidFill>
                  <a:srgbClr val="CA02C5"/>
                </a:solidFill>
              </a:rPr>
              <a:t>Induction step</a:t>
            </a:r>
            <a:r>
              <a:rPr lang="en-US" sz="2400" i="1"/>
              <a:t>: </a:t>
            </a:r>
          </a:p>
          <a:p>
            <a:pPr lvl="2">
              <a:lnSpc>
                <a:spcPct val="90000"/>
              </a:lnSpc>
            </a:pPr>
            <a:r>
              <a:rPr lang="en-US"/>
              <a:t>An inductive hypothesis is assumed (which means that the theorem is assumed to be true for all cases up to some limit </a:t>
            </a:r>
            <a:r>
              <a:rPr lang="en-US" i="1"/>
              <a:t>k</a:t>
            </a:r>
            <a:r>
              <a:rPr lang="en-US"/>
              <a:t>)</a:t>
            </a:r>
          </a:p>
          <a:p>
            <a:pPr lvl="2">
              <a:lnSpc>
                <a:spcPct val="90000"/>
              </a:lnSpc>
            </a:pPr>
            <a:r>
              <a:rPr lang="en-US"/>
              <a:t>Using this assumption, the theorem is then shown to be true for the next value, which is typically </a:t>
            </a:r>
            <a:r>
              <a:rPr lang="en-US" i="1"/>
              <a:t>k+1. </a:t>
            </a:r>
            <a:endParaRPr 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4513" y="762000"/>
            <a:ext cx="8094662" cy="561975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000"/>
              <a:t>Example 1: </a:t>
            </a:r>
            <a:r>
              <a:rPr lang="en-US" sz="2000" i="1"/>
              <a:t>Fibonacci numbers F</a:t>
            </a:r>
            <a:r>
              <a:rPr lang="en-US" sz="2000" i="1" baseline="-25000"/>
              <a:t>i</a:t>
            </a:r>
            <a:r>
              <a:rPr lang="en-US" sz="2000" i="1"/>
              <a:t> &lt; </a:t>
            </a:r>
            <a:r>
              <a:rPr lang="en-US" sz="2000"/>
              <a:t>(</a:t>
            </a:r>
            <a:r>
              <a:rPr lang="en-US" sz="2000" i="1"/>
              <a:t>5/3</a:t>
            </a:r>
            <a:r>
              <a:rPr lang="en-US" sz="2000"/>
              <a:t>)</a:t>
            </a:r>
            <a:r>
              <a:rPr lang="en-US" sz="2000" i="1" baseline="30000"/>
              <a:t>i</a:t>
            </a:r>
            <a:r>
              <a:rPr lang="en-US" sz="2000" i="1"/>
              <a:t>, for i &gt;=1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aseline="30000"/>
              <a:t>	</a:t>
            </a:r>
            <a:r>
              <a:rPr lang="en-US" sz="2000" i="1"/>
              <a:t>Fibonacci numbers: F</a:t>
            </a:r>
            <a:r>
              <a:rPr lang="en-US" sz="2000" i="1" baseline="-25000"/>
              <a:t>0</a:t>
            </a:r>
            <a:r>
              <a:rPr lang="en-US" sz="2000" i="1"/>
              <a:t> = 1, F</a:t>
            </a:r>
            <a:r>
              <a:rPr lang="en-US" sz="2000" i="1" baseline="-25000"/>
              <a:t>1</a:t>
            </a:r>
            <a:r>
              <a:rPr lang="en-US" sz="2000" i="1"/>
              <a:t> = 1, F</a:t>
            </a:r>
            <a:r>
              <a:rPr lang="en-US" sz="2000" i="1" baseline="-25000"/>
              <a:t>2</a:t>
            </a:r>
            <a:r>
              <a:rPr lang="en-US" sz="2000" i="1"/>
              <a:t> = 2, …, F</a:t>
            </a:r>
            <a:r>
              <a:rPr lang="en-US" sz="2000" i="1" baseline="-25000"/>
              <a:t>i</a:t>
            </a:r>
            <a:r>
              <a:rPr lang="en-US" sz="2000" i="1"/>
              <a:t> = F</a:t>
            </a:r>
            <a:r>
              <a:rPr lang="en-US" sz="2000" i="1" baseline="-25000"/>
              <a:t>i-1</a:t>
            </a:r>
            <a:r>
              <a:rPr lang="en-US" sz="2000" i="1"/>
              <a:t> + F</a:t>
            </a:r>
            <a:r>
              <a:rPr lang="en-US" sz="2000" i="1" baseline="-25000"/>
              <a:t>i-2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>
                <a:solidFill>
                  <a:srgbClr val="CA02C5"/>
                </a:solidFill>
              </a:rPr>
              <a:t>Base case</a:t>
            </a:r>
            <a:r>
              <a:rPr lang="en-US" sz="2000" i="1"/>
              <a:t>: </a:t>
            </a:r>
            <a:r>
              <a:rPr lang="en-US" sz="2000"/>
              <a:t>verify that the theorem is true for the trivial cases.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 </a:t>
            </a:r>
            <a:r>
              <a:rPr lang="en-US" sz="2000" i="1"/>
              <a:t>F</a:t>
            </a:r>
            <a:r>
              <a:rPr lang="en-US" sz="2000" i="1" baseline="-25000"/>
              <a:t>1</a:t>
            </a:r>
            <a:r>
              <a:rPr lang="en-US" sz="2000"/>
              <a:t>  = 1 &lt; 5/3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 </a:t>
            </a:r>
            <a:r>
              <a:rPr lang="en-US" sz="2000" i="1"/>
              <a:t>F</a:t>
            </a:r>
            <a:r>
              <a:rPr lang="en-US" sz="2000" i="1" baseline="-25000"/>
              <a:t>2</a:t>
            </a:r>
            <a:r>
              <a:rPr lang="en-US" sz="2000"/>
              <a:t>  = 2 &lt; 25/9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>
                <a:solidFill>
                  <a:srgbClr val="CA02C5"/>
                </a:solidFill>
              </a:rPr>
              <a:t>Inductive hypothesis</a:t>
            </a:r>
            <a:r>
              <a:rPr lang="en-US" sz="2000" i="1"/>
              <a:t>: </a:t>
            </a:r>
            <a:r>
              <a:rPr lang="en-US" sz="2000"/>
              <a:t>We assume that the theorem is true for i = 1, 2, …, </a:t>
            </a:r>
            <a:r>
              <a:rPr lang="en-US" sz="2000" i="1"/>
              <a:t>k</a:t>
            </a:r>
            <a:r>
              <a:rPr lang="en-US" sz="2000"/>
              <a:t>. To prove the theorem, we need to show that 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 </a:t>
            </a:r>
            <a:r>
              <a:rPr lang="en-US" sz="2000" i="1"/>
              <a:t>F</a:t>
            </a:r>
            <a:r>
              <a:rPr lang="en-US" sz="2000" i="1" baseline="-25000"/>
              <a:t>k+1</a:t>
            </a:r>
            <a:r>
              <a:rPr lang="en-US" sz="2000"/>
              <a:t> &lt; (5/3)</a:t>
            </a:r>
            <a:r>
              <a:rPr lang="en-US" sz="2000" baseline="30000"/>
              <a:t>k+1</a:t>
            </a:r>
            <a:r>
              <a:rPr lang="en-US" sz="2000"/>
              <a:t>	 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We have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 </a:t>
            </a:r>
            <a:r>
              <a:rPr lang="en-US" sz="2000" i="1"/>
              <a:t>F</a:t>
            </a:r>
            <a:r>
              <a:rPr lang="en-US" sz="2000" i="1" baseline="-25000"/>
              <a:t>k+1</a:t>
            </a:r>
            <a:r>
              <a:rPr lang="en-US" sz="2000" i="1"/>
              <a:t> = F</a:t>
            </a:r>
            <a:r>
              <a:rPr lang="en-US" sz="2000" i="1" baseline="-25000"/>
              <a:t>k</a:t>
            </a:r>
            <a:r>
              <a:rPr lang="en-US" sz="2000" i="1"/>
              <a:t> + F</a:t>
            </a:r>
            <a:r>
              <a:rPr lang="en-US" sz="2000" i="1" baseline="-25000"/>
              <a:t>k-1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baseline="-25000"/>
              <a:t>			           </a:t>
            </a:r>
            <a:r>
              <a:rPr lang="en-US" sz="2000"/>
              <a:t>&lt; (5/3)</a:t>
            </a:r>
            <a:r>
              <a:rPr lang="en-US" sz="2000" baseline="30000"/>
              <a:t>k</a:t>
            </a:r>
            <a:r>
              <a:rPr lang="en-US" sz="2000"/>
              <a:t>+ (5/3)</a:t>
            </a:r>
            <a:r>
              <a:rPr lang="en-US" sz="2000" baseline="30000"/>
              <a:t>k-1</a:t>
            </a:r>
            <a:r>
              <a:rPr lang="en-US" sz="2000"/>
              <a:t>   (using </a:t>
            </a:r>
            <a:r>
              <a:rPr lang="en-US" sz="2000" i="1"/>
              <a:t>inductive hypothesis</a:t>
            </a:r>
            <a:r>
              <a:rPr lang="en-US" sz="2000"/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        = (3/5) (5/3)</a:t>
            </a:r>
            <a:r>
              <a:rPr lang="en-US" sz="2000" baseline="30000"/>
              <a:t>k+1 </a:t>
            </a:r>
            <a:r>
              <a:rPr lang="en-US" sz="2000"/>
              <a:t>+ (3/5)</a:t>
            </a:r>
            <a:r>
              <a:rPr lang="en-US" sz="2000" baseline="30000"/>
              <a:t>2</a:t>
            </a:r>
            <a:r>
              <a:rPr lang="en-US" sz="2000"/>
              <a:t>(5/3)</a:t>
            </a:r>
            <a:r>
              <a:rPr lang="en-US" sz="2000" baseline="30000"/>
              <a:t>k+1</a:t>
            </a:r>
            <a:r>
              <a:rPr lang="en-US" sz="2000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        = (3/5) (5/3)</a:t>
            </a:r>
            <a:r>
              <a:rPr lang="en-US" sz="2000" baseline="30000"/>
              <a:t>k+1 </a:t>
            </a:r>
            <a:r>
              <a:rPr lang="en-US" sz="2000"/>
              <a:t>+ (9/25)(5/3)</a:t>
            </a:r>
            <a:r>
              <a:rPr lang="en-US" sz="2000" baseline="30000"/>
              <a:t>k+1</a:t>
            </a:r>
            <a:r>
              <a:rPr lang="en-US" sz="2000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        = (3/5 + 9/25) (5/3)</a:t>
            </a:r>
            <a:r>
              <a:rPr lang="en-US" sz="2000" baseline="30000"/>
              <a:t>k+1</a:t>
            </a:r>
            <a:r>
              <a:rPr lang="en-US" sz="2000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        = (24/25) (5/3)</a:t>
            </a:r>
            <a:r>
              <a:rPr lang="en-US" sz="2000" baseline="30000"/>
              <a:t>k+1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aseline="30000"/>
              <a:t>			</a:t>
            </a:r>
            <a:r>
              <a:rPr lang="en-US" sz="2000"/>
              <a:t>        &lt; (5/3)</a:t>
            </a:r>
            <a:r>
              <a:rPr lang="en-US" sz="2000" baseline="30000"/>
              <a:t>k+1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which proves the theorem.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57213" y="500063"/>
            <a:ext cx="8094662" cy="561975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1800" dirty="0"/>
              <a:t>Example 2: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 THEOREM 1.3 </a:t>
            </a:r>
            <a:r>
              <a:rPr lang="en-US" sz="1800" i="1" dirty="0"/>
              <a:t>If N &gt;= 1, then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/>
              <a:t>Proof: </a:t>
            </a:r>
            <a:r>
              <a:rPr lang="en-US" sz="1800" dirty="0"/>
              <a:t>The proof is by induction.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1800" i="1" dirty="0">
                <a:solidFill>
                  <a:srgbClr val="CA02C5"/>
                </a:solidFill>
              </a:rPr>
              <a:t>Base case</a:t>
            </a:r>
            <a:r>
              <a:rPr lang="en-US" sz="1800" i="1" dirty="0"/>
              <a:t>: </a:t>
            </a:r>
            <a:r>
              <a:rPr lang="en-US" sz="1800" dirty="0"/>
              <a:t>Obviously, the theorem is true when N = 1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1800" i="1" dirty="0">
                <a:solidFill>
                  <a:srgbClr val="CA02C5"/>
                </a:solidFill>
              </a:rPr>
              <a:t>Inductive hypothesis</a:t>
            </a:r>
            <a:r>
              <a:rPr lang="en-US" sz="1800" i="1" dirty="0"/>
              <a:t>: </a:t>
            </a:r>
            <a:r>
              <a:rPr lang="en-US" sz="1800" dirty="0"/>
              <a:t>Assume that the theorem is true for </a:t>
            </a:r>
            <a:r>
              <a:rPr lang="en-US" sz="1800" i="1" dirty="0"/>
              <a:t>1 &lt;= k &lt;= N.</a:t>
            </a: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We need to establish that, under this assumption, the theorem is true for N+1.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We have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4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Applying the inductive hypothesis, we obtain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Thus, </a:t>
            </a: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4830763" y="684213"/>
          <a:ext cx="2090737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8" name="Equation" r:id="rId3" imgW="1549080" imgH="431640" progId="Equation.3">
                  <p:embed/>
                </p:oleObj>
              </mc:Choice>
              <mc:Fallback>
                <p:oleObj name="Equation" r:id="rId3" imgW="154908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684213"/>
                        <a:ext cx="2090737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981615"/>
              </p:ext>
            </p:extLst>
          </p:nvPr>
        </p:nvGraphicFramePr>
        <p:xfrm>
          <a:off x="2560638" y="2481420"/>
          <a:ext cx="197643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9" name="Equation" r:id="rId5" imgW="1384200" imgH="431640" progId="Equation.3">
                  <p:embed/>
                </p:oleObj>
              </mc:Choice>
              <mc:Fallback>
                <p:oleObj name="Equation" r:id="rId5" imgW="13842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2481420"/>
                        <a:ext cx="1976437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2827338" y="3735388"/>
          <a:ext cx="2424112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0" name="Equation" r:id="rId7" imgW="2222280" imgH="1726920" progId="Equation.3">
                  <p:embed/>
                </p:oleObj>
              </mc:Choice>
              <mc:Fallback>
                <p:oleObj name="Equation" r:id="rId7" imgW="2222280" imgH="1726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3735388"/>
                        <a:ext cx="2424112" cy="188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1928813" y="5808663"/>
          <a:ext cx="2951162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1" name="Equation" r:id="rId9" imgW="2412720" imgH="431640" progId="Equation.3">
                  <p:embed/>
                </p:oleObj>
              </mc:Choice>
              <mc:Fallback>
                <p:oleObj name="Equation" r:id="rId9" imgW="241272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5808663"/>
                        <a:ext cx="2951162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619" name="Group 11"/>
          <p:cNvGrpSpPr>
            <a:grpSpLocks/>
          </p:cNvGrpSpPr>
          <p:nvPr/>
        </p:nvGrpSpPr>
        <p:grpSpPr bwMode="auto">
          <a:xfrm>
            <a:off x="3689350" y="4681538"/>
            <a:ext cx="3652838" cy="790575"/>
            <a:chOff x="2324" y="2949"/>
            <a:chExt cx="2301" cy="498"/>
          </a:xfrm>
        </p:grpSpPr>
        <p:sp>
          <p:nvSpPr>
            <p:cNvPr id="68616" name="Oval 8"/>
            <p:cNvSpPr>
              <a:spLocks noChangeArrowheads="1"/>
            </p:cNvSpPr>
            <p:nvPr/>
          </p:nvSpPr>
          <p:spPr bwMode="auto">
            <a:xfrm>
              <a:off x="2324" y="2949"/>
              <a:ext cx="737" cy="18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7" name="Text Box 9"/>
            <p:cNvSpPr txBox="1">
              <a:spLocks noChangeArrowheads="1"/>
            </p:cNvSpPr>
            <p:nvPr/>
          </p:nvSpPr>
          <p:spPr bwMode="auto">
            <a:xfrm>
              <a:off x="3500" y="3216"/>
              <a:ext cx="11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ahoma" pitchFamily="34" charset="0"/>
                </a:rPr>
                <a:t>= (N+2)(2N+3)</a:t>
              </a:r>
            </a:p>
          </p:txBody>
        </p:sp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 flipH="1" flipV="1">
              <a:off x="3049" y="3083"/>
              <a:ext cx="458" cy="26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587375"/>
            <a:ext cx="8229600" cy="56483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200"/>
              <a:t>Proof by contradiction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Strategies: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Assume that the theorem is false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Show that this assumption implies that some know property is false, which indicates the original assumption was wrong.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Example 1: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</a:t>
            </a:r>
            <a:r>
              <a:rPr lang="en-US" sz="1800">
                <a:solidFill>
                  <a:srgbClr val="FF0000"/>
                </a:solidFill>
              </a:rPr>
              <a:t>The number of primes is infinite.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A positive integer number is a </a:t>
            </a:r>
            <a:r>
              <a:rPr lang="en-US" sz="1800" i="1">
                <a:solidFill>
                  <a:srgbClr val="FF0000"/>
                </a:solidFill>
              </a:rPr>
              <a:t>prime</a:t>
            </a:r>
            <a:r>
              <a:rPr lang="en-US" sz="1800"/>
              <a:t> if and only if </a:t>
            </a:r>
            <a:r>
              <a:rPr lang="en-US" sz="1800" i="1">
                <a:solidFill>
                  <a:srgbClr val="C804B5"/>
                </a:solidFill>
              </a:rPr>
              <a:t>only 1</a:t>
            </a:r>
            <a:r>
              <a:rPr lang="en-US" sz="1800" i="1"/>
              <a:t> and </a:t>
            </a:r>
            <a:r>
              <a:rPr lang="en-US" sz="1800" i="1">
                <a:solidFill>
                  <a:srgbClr val="C804B5"/>
                </a:solidFill>
              </a:rPr>
              <a:t>itself</a:t>
            </a:r>
            <a:r>
              <a:rPr lang="en-US" sz="1800">
                <a:solidFill>
                  <a:srgbClr val="C804B5"/>
                </a:solidFill>
              </a:rPr>
              <a:t> </a:t>
            </a:r>
            <a:r>
              <a:rPr lang="en-US" sz="1800"/>
              <a:t>divide the number.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>
                <a:solidFill>
                  <a:schemeClr val="hlink"/>
                </a:solidFill>
              </a:rPr>
              <a:t>Proof</a:t>
            </a:r>
            <a:r>
              <a:rPr lang="en-US" sz="1800" i="1"/>
              <a:t>: </a:t>
            </a:r>
            <a:r>
              <a:rPr lang="en-US" sz="1800"/>
              <a:t>We assume that there is a finite number of primes, so that there is some largest prime P</a:t>
            </a:r>
            <a:r>
              <a:rPr lang="en-US" sz="1800" baseline="-25000"/>
              <a:t>k</a:t>
            </a:r>
            <a:r>
              <a:rPr lang="en-US" sz="1800"/>
              <a:t>. Let P</a:t>
            </a:r>
            <a:r>
              <a:rPr lang="en-US" sz="1800" baseline="-25000"/>
              <a:t>1</a:t>
            </a:r>
            <a:r>
              <a:rPr lang="en-US" sz="1800"/>
              <a:t>, P</a:t>
            </a:r>
            <a:r>
              <a:rPr lang="en-US" sz="1800" baseline="-25000"/>
              <a:t>2</a:t>
            </a:r>
            <a:r>
              <a:rPr lang="en-US" sz="1800"/>
              <a:t>, …, P</a:t>
            </a:r>
            <a:r>
              <a:rPr lang="en-US" sz="1800" baseline="-25000"/>
              <a:t>k</a:t>
            </a:r>
            <a:r>
              <a:rPr lang="en-US" sz="1800"/>
              <a:t> be all the primes in order and consider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	N = P</a:t>
            </a:r>
            <a:r>
              <a:rPr lang="en-US" sz="1800" baseline="-25000"/>
              <a:t>1</a:t>
            </a:r>
            <a:r>
              <a:rPr lang="en-US" sz="1800"/>
              <a:t>P</a:t>
            </a:r>
            <a:r>
              <a:rPr lang="en-US" sz="1800" baseline="-25000"/>
              <a:t>2</a:t>
            </a:r>
            <a:r>
              <a:rPr lang="en-US" sz="1800"/>
              <a:t> … P</a:t>
            </a:r>
            <a:r>
              <a:rPr lang="en-US" sz="1800" baseline="-25000"/>
              <a:t>k</a:t>
            </a:r>
            <a:r>
              <a:rPr lang="en-US" sz="1800"/>
              <a:t> + 1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Clearly, N &gt; P</a:t>
            </a:r>
            <a:r>
              <a:rPr lang="en-US" sz="1800" baseline="-25000"/>
              <a:t>k</a:t>
            </a:r>
            <a:r>
              <a:rPr lang="en-US" sz="1800"/>
              <a:t>, so by assumption N is </a:t>
            </a:r>
            <a:r>
              <a:rPr lang="en-US" sz="1800">
                <a:solidFill>
                  <a:schemeClr val="hlink"/>
                </a:solidFill>
              </a:rPr>
              <a:t>not prime</a:t>
            </a:r>
            <a:r>
              <a:rPr lang="en-US" sz="1800"/>
              <a:t>.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However, none of P</a:t>
            </a:r>
            <a:r>
              <a:rPr lang="en-US" sz="1800" baseline="-25000"/>
              <a:t>1</a:t>
            </a:r>
            <a:r>
              <a:rPr lang="en-US" sz="1800"/>
              <a:t>, P</a:t>
            </a:r>
            <a:r>
              <a:rPr lang="en-US" sz="1800" baseline="-25000"/>
              <a:t>2</a:t>
            </a:r>
            <a:r>
              <a:rPr lang="en-US" sz="1800"/>
              <a:t>, …, P</a:t>
            </a:r>
            <a:r>
              <a:rPr lang="en-US" sz="1800" baseline="-25000"/>
              <a:t>k</a:t>
            </a:r>
            <a:r>
              <a:rPr lang="en-US" sz="1800"/>
              <a:t> divides N exactly.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This is a contradiction, because </a:t>
            </a:r>
            <a:r>
              <a:rPr lang="en-US" sz="1800">
                <a:solidFill>
                  <a:srgbClr val="C804B5"/>
                </a:solidFill>
              </a:rPr>
              <a:t>every number is either prime or a product of primes</a:t>
            </a:r>
            <a:r>
              <a:rPr lang="en-US" sz="1800"/>
              <a:t>.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Hence, the original assumption is false, which implies that the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theorem is true.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1800" i="1"/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53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185025" cy="4114800"/>
          </a:xfrm>
        </p:spPr>
        <p:txBody>
          <a:bodyPr/>
          <a:lstStyle/>
          <a:p>
            <a:r>
              <a:rPr lang="en-US" sz="2800"/>
              <a:t>      is not a rational number.</a:t>
            </a:r>
          </a:p>
          <a:p>
            <a:pPr lvl="1"/>
            <a:r>
              <a:rPr lang="en-US" sz="2400"/>
              <a:t>Note: a rational number can be represented by a irreducible fraction of two integers </a:t>
            </a:r>
          </a:p>
          <a:p>
            <a:r>
              <a:rPr lang="en-US" sz="2800"/>
              <a:t>Proof. By contradiction</a:t>
            </a:r>
          </a:p>
          <a:p>
            <a:pPr lvl="1"/>
            <a:r>
              <a:rPr lang="en-US" sz="2400"/>
              <a:t>(Who can do this?)</a:t>
            </a:r>
          </a:p>
        </p:txBody>
      </p:sp>
      <p:graphicFrame>
        <p:nvGraphicFramePr>
          <p:cNvPr id="15360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33500" y="1963738"/>
          <a:ext cx="4778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0" name="Equation" r:id="rId3" imgW="241200" imgH="215640" progId="Equation.3">
                  <p:embed/>
                </p:oleObj>
              </mc:Choice>
              <mc:Fallback>
                <p:oleObj name="Equation" r:id="rId3" imgW="2412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963738"/>
                        <a:ext cx="47783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641350"/>
            <a:ext cx="7772400" cy="5410200"/>
          </a:xfrm>
        </p:spPr>
        <p:txBody>
          <a:bodyPr/>
          <a:lstStyle/>
          <a:p>
            <a:pPr marL="609600" indent="-609600"/>
            <a:r>
              <a:rPr lang="en-US" sz="2400"/>
              <a:t>Manipulation of exponents </a:t>
            </a:r>
          </a:p>
          <a:p>
            <a:pPr marL="990600" lvl="1" indent="-533400"/>
            <a:r>
              <a:rPr lang="en-US" sz="2200"/>
              <a:t>When the operation involves multiplication, add the exponents algebraically</a:t>
            </a:r>
          </a:p>
          <a:p>
            <a:pPr marL="1371600" lvl="2" indent="-457200">
              <a:buFont typeface="Wingdings" pitchFamily="2" charset="2"/>
              <a:buNone/>
            </a:pPr>
            <a:endParaRPr lang="en-US"/>
          </a:p>
          <a:p>
            <a:pPr marL="990600" lvl="1" indent="-533400"/>
            <a:r>
              <a:rPr lang="en-US" sz="2200"/>
              <a:t>When the operation involves division, subtract the divisor exponent from the numerator exponent.</a:t>
            </a:r>
          </a:p>
          <a:p>
            <a:pPr marL="1371600" lvl="2" indent="-457200">
              <a:buFont typeface="Wingdings" pitchFamily="2" charset="2"/>
              <a:buNone/>
            </a:pPr>
            <a:endParaRPr lang="en-US" sz="2800"/>
          </a:p>
          <a:p>
            <a:pPr marL="990600" lvl="1" indent="-533400"/>
            <a:r>
              <a:rPr lang="en-US" sz="2200"/>
              <a:t>When the operation involves powers or roots, multiply the exponent by the power number or divide the exponent by the power number, respectively.</a:t>
            </a:r>
          </a:p>
          <a:p>
            <a:pPr marL="990600" lvl="1" indent="-533400">
              <a:buFont typeface="Wingdings" pitchFamily="2" charset="2"/>
              <a:buNone/>
            </a:pPr>
            <a:endParaRPr lang="en-US" sz="2200"/>
          </a:p>
          <a:p>
            <a:pPr marL="990600" lvl="1" indent="-533400"/>
            <a:r>
              <a:rPr lang="en-US" sz="2200"/>
              <a:t>Others</a:t>
            </a:r>
          </a:p>
          <a:p>
            <a:pPr marL="990600" lvl="1" indent="-533400">
              <a:buFont typeface="Wingdings" pitchFamily="2" charset="2"/>
              <a:buNone/>
            </a:pPr>
            <a:endParaRPr lang="en-US" sz="2200"/>
          </a:p>
          <a:p>
            <a:pPr marL="609600" indent="-609600"/>
            <a:endParaRPr lang="en-US" sz="240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281238" y="1785938"/>
          <a:ext cx="1600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4" name="Equation" r:id="rId3" imgW="939600" imgH="190440" progId="Equation.3">
                  <p:embed/>
                </p:oleObj>
              </mc:Choice>
              <mc:Fallback>
                <p:oleObj name="Equation" r:id="rId3" imgW="93960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1785938"/>
                        <a:ext cx="16002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107877"/>
              </p:ext>
            </p:extLst>
          </p:nvPr>
        </p:nvGraphicFramePr>
        <p:xfrm>
          <a:off x="3308398" y="3045816"/>
          <a:ext cx="106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5" name="Equation" r:id="rId5" imgW="749160" imgH="419040" progId="Equation.3">
                  <p:embed/>
                </p:oleObj>
              </mc:Choice>
              <mc:Fallback>
                <p:oleObj name="Equation" r:id="rId5" imgW="7491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98" y="3045816"/>
                        <a:ext cx="10668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2117725" y="4594225"/>
          <a:ext cx="1219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name="Equation" r:id="rId7" imgW="825480" imgH="266400" progId="Equation.3">
                  <p:embed/>
                </p:oleObj>
              </mc:Choice>
              <mc:Fallback>
                <p:oleObj name="Equation" r:id="rId7" imgW="82548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4594225"/>
                        <a:ext cx="1219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3981450" y="4518025"/>
          <a:ext cx="11430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7" name="Equation" r:id="rId9" imgW="736560" imgH="304560" progId="Equation.3">
                  <p:embed/>
                </p:oleObj>
              </mc:Choice>
              <mc:Fallback>
                <p:oleObj name="Equation" r:id="rId9" imgW="736560" imgH="304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4518025"/>
                        <a:ext cx="11430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2303463" y="5443538"/>
          <a:ext cx="24384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8" name="Equation" r:id="rId11" imgW="1511280" imgH="457200" progId="Equation.3">
                  <p:embed/>
                </p:oleObj>
              </mc:Choice>
              <mc:Fallback>
                <p:oleObj name="Equation" r:id="rId11" imgW="15112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5443538"/>
                        <a:ext cx="24384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587375"/>
            <a:ext cx="8229600" cy="5648325"/>
          </a:xfrm>
        </p:spPr>
        <p:txBody>
          <a:bodyPr/>
          <a:lstStyle/>
          <a:p>
            <a:pPr lvl="1"/>
            <a:r>
              <a:rPr lang="en-US" sz="2400"/>
              <a:t>Proof by counterexample</a:t>
            </a:r>
          </a:p>
          <a:p>
            <a:pPr lvl="2"/>
            <a:r>
              <a:rPr lang="en-US" sz="2200"/>
              <a:t>Proof by counterexample is usually used to prove that a theorem is false.</a:t>
            </a:r>
          </a:p>
          <a:p>
            <a:pPr lvl="2"/>
            <a:r>
              <a:rPr lang="en-US" sz="2200"/>
              <a:t>Constructing a counterexample is not as easy as it seems</a:t>
            </a:r>
          </a:p>
          <a:p>
            <a:pPr lvl="2"/>
            <a:r>
              <a:rPr lang="en-US" sz="2200"/>
              <a:t>Example 1: The statement Fibonacci number </a:t>
            </a:r>
            <a:r>
              <a:rPr lang="en-US" sz="2200" i="1"/>
              <a:t>F</a:t>
            </a:r>
            <a:r>
              <a:rPr lang="en-US" sz="2200" i="1" baseline="-25000"/>
              <a:t>k</a:t>
            </a:r>
            <a:r>
              <a:rPr lang="en-US" sz="2200" i="1"/>
              <a:t> &lt;= k</a:t>
            </a:r>
            <a:r>
              <a:rPr lang="en-US" sz="2200" i="1" baseline="30000"/>
              <a:t>2</a:t>
            </a:r>
            <a:r>
              <a:rPr lang="en-US" sz="2200"/>
              <a:t> is false.</a:t>
            </a:r>
          </a:p>
          <a:p>
            <a:pPr lvl="2"/>
            <a:r>
              <a:rPr lang="en-US" sz="2200" i="1"/>
              <a:t>Proof: F</a:t>
            </a:r>
            <a:r>
              <a:rPr lang="en-US" sz="2200" i="1" baseline="-25000"/>
              <a:t>11</a:t>
            </a:r>
            <a:r>
              <a:rPr lang="en-US" sz="2200" i="1"/>
              <a:t> = 144 &gt; 11</a:t>
            </a:r>
            <a:r>
              <a:rPr lang="en-US" sz="2200" i="1" baseline="30000"/>
              <a:t>2</a:t>
            </a:r>
            <a:r>
              <a:rPr lang="en-US" sz="2200" i="1"/>
              <a:t>. </a:t>
            </a:r>
          </a:p>
          <a:p>
            <a:pPr lvl="3">
              <a:buFont typeface="Wingdings" pitchFamily="2" charset="2"/>
              <a:buNone/>
            </a:pPr>
            <a:r>
              <a:rPr lang="en-US" sz="1800" baseline="30000"/>
              <a:t>		</a:t>
            </a:r>
            <a:r>
              <a:rPr lang="en-US" sz="1800"/>
              <a:t>Therefore, the statement is false.</a:t>
            </a:r>
            <a:endParaRPr lang="en-US" sz="1800" baseline="30000"/>
          </a:p>
          <a:p>
            <a:pPr lvl="2">
              <a:buFont typeface="Wingdings" pitchFamily="2" charset="2"/>
              <a:buNone/>
            </a:pPr>
            <a:endParaRPr lang="en-US" sz="2200" i="1"/>
          </a:p>
          <a:p>
            <a:pPr lvl="1">
              <a:buFont typeface="Wingdings" pitchFamily="2" charset="2"/>
              <a:buNone/>
            </a:pPr>
            <a:endParaRPr lang="en-US" sz="2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Brief Introduction to Recursion</a:t>
            </a:r>
          </a:p>
        </p:txBody>
      </p:sp>
      <p:sp>
        <p:nvSpPr>
          <p:cNvPr id="155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function is recursive if itself is used in its definition.</a:t>
            </a:r>
          </a:p>
          <a:p>
            <a:pPr>
              <a:lnSpc>
                <a:spcPct val="90000"/>
              </a:lnSpc>
            </a:pPr>
            <a:r>
              <a:rPr lang="en-US"/>
              <a:t>A recursive function must have a base (base cases) and a general relation which reduces a general case to simple case, and eventually to the base (or base cases).</a:t>
            </a:r>
          </a:p>
          <a:p>
            <a:pPr>
              <a:lnSpc>
                <a:spcPct val="90000"/>
              </a:lnSpc>
            </a:pPr>
            <a:r>
              <a:rPr lang="en-US"/>
              <a:t>Ex’s?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95275"/>
            <a:ext cx="7772400" cy="5724525"/>
          </a:xfrm>
        </p:spPr>
        <p:txBody>
          <a:bodyPr/>
          <a:lstStyle/>
          <a:p>
            <a:r>
              <a:rPr lang="en-US"/>
              <a:t>A good way to understand recursion is through building a recursion tree</a:t>
            </a:r>
          </a:p>
          <a:p>
            <a:r>
              <a:rPr lang="en-US"/>
              <a:t>The good points for recursion are</a:t>
            </a:r>
          </a:p>
          <a:p>
            <a:pPr lvl="1"/>
            <a:r>
              <a:rPr lang="en-US"/>
              <a:t>To write elegant codes</a:t>
            </a:r>
          </a:p>
          <a:p>
            <a:pPr lvl="1"/>
            <a:r>
              <a:rPr lang="en-US"/>
              <a:t>Easier analysis of the algorithm performance</a:t>
            </a:r>
          </a:p>
          <a:p>
            <a:r>
              <a:rPr lang="en-US"/>
              <a:t>The bad points are</a:t>
            </a:r>
          </a:p>
          <a:p>
            <a:pPr lvl="1"/>
            <a:r>
              <a:rPr lang="en-US"/>
              <a:t>Time consuming (Why?)</a:t>
            </a:r>
          </a:p>
          <a:p>
            <a:pPr lvl="1"/>
            <a:r>
              <a:rPr lang="en-US"/>
              <a:t>Space consuming (Why?)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Basic Rules of Recursion</a:t>
            </a:r>
          </a:p>
        </p:txBody>
      </p:sp>
      <p:sp>
        <p:nvSpPr>
          <p:cNvPr id="157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Base cases: You must always have some base cases, which can be solved without recursion.</a:t>
            </a:r>
          </a:p>
          <a:p>
            <a:pPr>
              <a:lnSpc>
                <a:spcPct val="90000"/>
              </a:lnSpc>
            </a:pPr>
            <a:r>
              <a:rPr lang="en-US" sz="2400"/>
              <a:t>Making progress: For cases that are to be solved recursively, the recursive call must be always be to a case that makes progress toward a base case.</a:t>
            </a:r>
          </a:p>
          <a:p>
            <a:pPr>
              <a:lnSpc>
                <a:spcPct val="90000"/>
              </a:lnSpc>
            </a:pPr>
            <a:r>
              <a:rPr lang="en-US" sz="2400"/>
              <a:t>Design rule. Assume that all the recursive calls work.</a:t>
            </a:r>
          </a:p>
          <a:p>
            <a:pPr>
              <a:lnSpc>
                <a:spcPct val="90000"/>
              </a:lnSpc>
            </a:pPr>
            <a:r>
              <a:rPr lang="en-US" sz="2400"/>
              <a:t>Compound interest rule. Never duplicate work by solving the same instance of a problem in separate recursive calls.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427163"/>
            <a:ext cx="7772400" cy="5126037"/>
          </a:xfrm>
        </p:spPr>
        <p:txBody>
          <a:bodyPr/>
          <a:lstStyle/>
          <a:p>
            <a:r>
              <a:rPr lang="en-US" sz="2600"/>
              <a:t>In computer science, all logarithms are to the base 2 unless specified otherwise.</a:t>
            </a:r>
          </a:p>
          <a:p>
            <a:pPr>
              <a:buFont typeface="Wingdings" pitchFamily="2" charset="2"/>
              <a:buNone/>
            </a:pPr>
            <a:endParaRPr lang="en-US" sz="2600"/>
          </a:p>
          <a:p>
            <a:r>
              <a:rPr lang="en-US" sz="2600" b="1"/>
              <a:t>DEFINITION</a:t>
            </a:r>
            <a:r>
              <a:rPr lang="en-US" sz="2600"/>
              <a:t>: X</a:t>
            </a:r>
            <a:r>
              <a:rPr lang="en-US" sz="2600" baseline="40000"/>
              <a:t>A</a:t>
            </a:r>
            <a:r>
              <a:rPr lang="en-US" sz="2600"/>
              <a:t> = B if and only if log</a:t>
            </a:r>
            <a:r>
              <a:rPr lang="en-US" sz="2600" baseline="-40000"/>
              <a:t>X</a:t>
            </a:r>
            <a:r>
              <a:rPr lang="en-US" sz="2600"/>
              <a:t>B = A</a:t>
            </a:r>
          </a:p>
          <a:p>
            <a:pPr lvl="1">
              <a:buFont typeface="Wingdings" pitchFamily="2" charset="2"/>
              <a:buNone/>
            </a:pPr>
            <a:endParaRPr lang="en-US" sz="2200" b="1"/>
          </a:p>
          <a:p>
            <a:pPr lvl="1"/>
            <a:endParaRPr lang="en-US" sz="2200"/>
          </a:p>
          <a:p>
            <a:pPr lvl="1"/>
            <a:endParaRPr lang="en-US" sz="2200"/>
          </a:p>
          <a:p>
            <a:pPr lvl="1"/>
            <a:endParaRPr lang="en-US" sz="2200"/>
          </a:p>
          <a:p>
            <a:pPr lvl="1"/>
            <a:endParaRPr lang="en-US" sz="800" b="1"/>
          </a:p>
          <a:p>
            <a:pPr lvl="1"/>
            <a:endParaRPr lang="en-US" sz="2200" b="1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55625" y="500063"/>
            <a:ext cx="800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800" b="1"/>
              <a:t> Logarithms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100" b="1"/>
              <a:t>THEOREM 1.1 </a:t>
            </a:r>
          </a:p>
          <a:p>
            <a:pPr lvl="1"/>
            <a:endParaRPr lang="en-US" sz="2700" b="1"/>
          </a:p>
          <a:p>
            <a:pPr lvl="1"/>
            <a:endParaRPr lang="en-US" sz="2700"/>
          </a:p>
          <a:p>
            <a:pPr lvl="1"/>
            <a:endParaRPr lang="en-US" sz="2700"/>
          </a:p>
          <a:p>
            <a:pPr lvl="1"/>
            <a:endParaRPr lang="en-US" sz="2700"/>
          </a:p>
          <a:p>
            <a:pPr lvl="1"/>
            <a:endParaRPr lang="en-US" sz="900" b="1"/>
          </a:p>
          <a:p>
            <a:endParaRPr lang="en-US" sz="2800"/>
          </a:p>
        </p:txBody>
      </p:sp>
      <p:graphicFrame>
        <p:nvGraphicFramePr>
          <p:cNvPr id="1433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230688" y="1927225"/>
          <a:ext cx="40941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2" name="Equation" r:id="rId3" imgW="2400120" imgH="431640" progId="Equation.3">
                  <p:embed/>
                </p:oleObj>
              </mc:Choice>
              <mc:Fallback>
                <p:oleObj name="Equation" r:id="rId3" imgW="24001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1927225"/>
                        <a:ext cx="409416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1012825" y="3103563"/>
            <a:ext cx="7607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Tahoma" pitchFamily="34" charset="0"/>
              </a:rPr>
              <a:t>Proof:</a:t>
            </a:r>
            <a:r>
              <a:rPr lang="en-US" sz="2000">
                <a:latin typeface="Tahoma" pitchFamily="34" charset="0"/>
              </a:rPr>
              <a:t>  Let X = log</a:t>
            </a:r>
            <a:r>
              <a:rPr lang="en-US" sz="2000" baseline="-25000">
                <a:latin typeface="Tahoma" pitchFamily="34" charset="0"/>
              </a:rPr>
              <a:t>C</a:t>
            </a:r>
            <a:r>
              <a:rPr lang="en-US" sz="2000">
                <a:latin typeface="Tahoma" pitchFamily="34" charset="0"/>
              </a:rPr>
              <a:t>B, Y = log</a:t>
            </a:r>
            <a:r>
              <a:rPr lang="en-US" sz="2000" baseline="-25000">
                <a:latin typeface="Tahoma" pitchFamily="34" charset="0"/>
              </a:rPr>
              <a:t>C</a:t>
            </a:r>
            <a:r>
              <a:rPr lang="en-US" sz="2000">
                <a:latin typeface="Tahoma" pitchFamily="34" charset="0"/>
              </a:rPr>
              <a:t>A, Z = log</a:t>
            </a:r>
            <a:r>
              <a:rPr lang="en-US" sz="2000" baseline="-25000">
                <a:latin typeface="Tahoma" pitchFamily="34" charset="0"/>
              </a:rPr>
              <a:t>A</a:t>
            </a:r>
            <a:r>
              <a:rPr lang="en-US" sz="2000">
                <a:latin typeface="Tahoma" pitchFamily="34" charset="0"/>
              </a:rPr>
              <a:t>B.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By the definition of logarithms, C</a:t>
            </a:r>
            <a:r>
              <a:rPr lang="en-US" sz="2000" baseline="30000">
                <a:latin typeface="Tahoma" pitchFamily="34" charset="0"/>
              </a:rPr>
              <a:t>X</a:t>
            </a:r>
            <a:r>
              <a:rPr lang="en-US" sz="2000">
                <a:latin typeface="Tahoma" pitchFamily="34" charset="0"/>
              </a:rPr>
              <a:t> = B, C</a:t>
            </a:r>
            <a:r>
              <a:rPr lang="en-US" sz="2000" baseline="30000">
                <a:latin typeface="Tahoma" pitchFamily="34" charset="0"/>
              </a:rPr>
              <a:t>Y</a:t>
            </a:r>
            <a:r>
              <a:rPr lang="en-US" sz="2000">
                <a:latin typeface="Tahoma" pitchFamily="34" charset="0"/>
              </a:rPr>
              <a:t> = A, and A</a:t>
            </a:r>
            <a:r>
              <a:rPr lang="en-US" sz="2000" baseline="30000">
                <a:latin typeface="Tahoma" pitchFamily="34" charset="0"/>
              </a:rPr>
              <a:t>Z</a:t>
            </a:r>
            <a:r>
              <a:rPr lang="en-US" sz="2000">
                <a:latin typeface="Tahoma" pitchFamily="34" charset="0"/>
              </a:rPr>
              <a:t> = B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Combining these three equalities yields C</a:t>
            </a:r>
            <a:r>
              <a:rPr lang="en-US" sz="2000" baseline="30000">
                <a:latin typeface="Tahoma" pitchFamily="34" charset="0"/>
              </a:rPr>
              <a:t>X</a:t>
            </a:r>
            <a:r>
              <a:rPr lang="en-US" sz="2000">
                <a:latin typeface="Tahoma" pitchFamily="34" charset="0"/>
              </a:rPr>
              <a:t> = B = A</a:t>
            </a:r>
            <a:r>
              <a:rPr lang="en-US" sz="2000" baseline="30000">
                <a:latin typeface="Tahoma" pitchFamily="34" charset="0"/>
              </a:rPr>
              <a:t>Z</a:t>
            </a:r>
            <a:r>
              <a:rPr lang="en-US" sz="2000">
                <a:latin typeface="Tahoma" pitchFamily="34" charset="0"/>
              </a:rPr>
              <a:t> = (C</a:t>
            </a:r>
            <a:r>
              <a:rPr lang="en-US" sz="2000" baseline="30000">
                <a:latin typeface="Tahoma" pitchFamily="34" charset="0"/>
              </a:rPr>
              <a:t>Y</a:t>
            </a:r>
            <a:r>
              <a:rPr lang="en-US" sz="2000">
                <a:latin typeface="Tahoma" pitchFamily="34" charset="0"/>
              </a:rPr>
              <a:t>)</a:t>
            </a:r>
            <a:r>
              <a:rPr lang="en-US" sz="2000" baseline="30000">
                <a:latin typeface="Tahoma" pitchFamily="34" charset="0"/>
              </a:rPr>
              <a:t>Z</a:t>
            </a:r>
            <a:r>
              <a:rPr lang="en-US" sz="2000">
                <a:latin typeface="Tahoma" pitchFamily="34" charset="0"/>
              </a:rPr>
              <a:t> = C</a:t>
            </a:r>
            <a:r>
              <a:rPr lang="en-US" sz="2000" baseline="30000">
                <a:latin typeface="Tahoma" pitchFamily="34" charset="0"/>
              </a:rPr>
              <a:t>YZ</a:t>
            </a:r>
            <a:r>
              <a:rPr lang="en-US" sz="2000">
                <a:latin typeface="Tahoma" pitchFamily="34" charset="0"/>
              </a:rPr>
              <a:t> 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Therefore, X = YZ, which implies Z = X/Y, proving the theorem.</a:t>
            </a:r>
            <a:endParaRPr lang="en-US" sz="2000" i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100" b="1"/>
              <a:t>THEOREM 1.2  </a:t>
            </a:r>
            <a:r>
              <a:rPr lang="en-US" sz="3100"/>
              <a:t>logAB = logA + logB; A, B &gt; 0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198563" y="3189288"/>
            <a:ext cx="71977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Tahoma" pitchFamily="34" charset="0"/>
              </a:rPr>
              <a:t>Proof:</a:t>
            </a:r>
            <a:r>
              <a:rPr lang="en-US" sz="2000">
                <a:latin typeface="Tahoma" pitchFamily="34" charset="0"/>
              </a:rPr>
              <a:t>  Let X = logA, Y = logB, Z = logAB.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By the definition of logarithms, 2</a:t>
            </a:r>
            <a:r>
              <a:rPr lang="en-US" sz="2000" baseline="30000">
                <a:latin typeface="Tahoma" pitchFamily="34" charset="0"/>
              </a:rPr>
              <a:t>X</a:t>
            </a:r>
            <a:r>
              <a:rPr lang="en-US" sz="2000">
                <a:latin typeface="Tahoma" pitchFamily="34" charset="0"/>
              </a:rPr>
              <a:t> = A, 2</a:t>
            </a:r>
            <a:r>
              <a:rPr lang="en-US" sz="2000" baseline="30000">
                <a:latin typeface="Tahoma" pitchFamily="34" charset="0"/>
              </a:rPr>
              <a:t>Y</a:t>
            </a:r>
            <a:r>
              <a:rPr lang="en-US" sz="2000">
                <a:latin typeface="Tahoma" pitchFamily="34" charset="0"/>
              </a:rPr>
              <a:t> = B, and 2</a:t>
            </a:r>
            <a:r>
              <a:rPr lang="en-US" sz="2000" baseline="30000">
                <a:latin typeface="Tahoma" pitchFamily="34" charset="0"/>
              </a:rPr>
              <a:t>Z</a:t>
            </a:r>
            <a:r>
              <a:rPr lang="en-US" sz="2000">
                <a:latin typeface="Tahoma" pitchFamily="34" charset="0"/>
              </a:rPr>
              <a:t> = AB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Combining these three equalities yields 2</a:t>
            </a:r>
            <a:r>
              <a:rPr lang="en-US" sz="2000" baseline="30000">
                <a:latin typeface="Tahoma" pitchFamily="34" charset="0"/>
              </a:rPr>
              <a:t>X</a:t>
            </a:r>
            <a:r>
              <a:rPr lang="en-US" sz="2000">
                <a:latin typeface="Tahoma" pitchFamily="34" charset="0"/>
              </a:rPr>
              <a:t>2</a:t>
            </a:r>
            <a:r>
              <a:rPr lang="en-US" sz="2000" baseline="50000">
                <a:latin typeface="Tahoma" pitchFamily="34" charset="0"/>
              </a:rPr>
              <a:t>y</a:t>
            </a:r>
            <a:r>
              <a:rPr lang="en-US" sz="2000">
                <a:latin typeface="Tahoma" pitchFamily="34" charset="0"/>
              </a:rPr>
              <a:t> = 2</a:t>
            </a:r>
            <a:r>
              <a:rPr lang="en-US" sz="2000" baseline="30000">
                <a:latin typeface="Tahoma" pitchFamily="34" charset="0"/>
              </a:rPr>
              <a:t>x+y</a:t>
            </a:r>
            <a:r>
              <a:rPr lang="en-US" sz="2000">
                <a:latin typeface="Tahoma" pitchFamily="34" charset="0"/>
              </a:rPr>
              <a:t>= AB = 2</a:t>
            </a:r>
            <a:r>
              <a:rPr lang="en-US" sz="2000" baseline="30000">
                <a:latin typeface="Tahoma" pitchFamily="34" charset="0"/>
              </a:rPr>
              <a:t>Z</a:t>
            </a:r>
            <a:r>
              <a:rPr lang="en-US" sz="2000">
                <a:latin typeface="Tahoma" pitchFamily="34" charset="0"/>
              </a:rPr>
              <a:t> 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Therefore, X+Y = Z, proving the theorem.</a:t>
            </a:r>
            <a:endParaRPr lang="en-US" sz="2000" i="1">
              <a:latin typeface="Tahoma" pitchFamily="34" charset="0"/>
            </a:endParaRPr>
          </a:p>
        </p:txBody>
      </p:sp>
      <p:grpSp>
        <p:nvGrpSpPr>
          <p:cNvPr id="145413" name="Group 5"/>
          <p:cNvGrpSpPr>
            <a:grpSpLocks/>
          </p:cNvGrpSpPr>
          <p:nvPr/>
        </p:nvGrpSpPr>
        <p:grpSpPr bwMode="auto">
          <a:xfrm>
            <a:off x="3011488" y="4786313"/>
            <a:ext cx="2205037" cy="928687"/>
            <a:chOff x="3824" y="3536"/>
            <a:chExt cx="1389" cy="585"/>
          </a:xfrm>
        </p:grpSpPr>
        <p:sp>
          <p:nvSpPr>
            <p:cNvPr id="145414" name="Text Box 6"/>
            <p:cNvSpPr txBox="1">
              <a:spLocks noChangeArrowheads="1"/>
            </p:cNvSpPr>
            <p:nvPr/>
          </p:nvSpPr>
          <p:spPr bwMode="auto">
            <a:xfrm>
              <a:off x="3889" y="3598"/>
              <a:ext cx="122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Tahoma" pitchFamily="34" charset="0"/>
                </a:rPr>
                <a:t>AB = </a:t>
              </a:r>
              <a:r>
                <a:rPr lang="en-US" sz="2000">
                  <a:latin typeface="Tahoma" pitchFamily="34" charset="0"/>
                </a:rPr>
                <a:t>2</a:t>
              </a:r>
              <a:r>
                <a:rPr lang="en-US" sz="2000" baseline="30000">
                  <a:latin typeface="Tahoma" pitchFamily="34" charset="0"/>
                </a:rPr>
                <a:t>X</a:t>
              </a:r>
              <a:r>
                <a:rPr lang="en-US" sz="2000">
                  <a:latin typeface="Tahoma" pitchFamily="34" charset="0"/>
                </a:rPr>
                <a:t>2</a:t>
              </a:r>
              <a:r>
                <a:rPr lang="en-US" sz="2000" baseline="50000">
                  <a:latin typeface="Tahoma" pitchFamily="34" charset="0"/>
                </a:rPr>
                <a:t>y</a:t>
              </a:r>
              <a:r>
                <a:rPr lang="en-US">
                  <a:latin typeface="Tahoma" pitchFamily="34" charset="0"/>
                </a:rPr>
                <a:t> = </a:t>
              </a:r>
              <a:r>
                <a:rPr lang="en-US" sz="2000">
                  <a:latin typeface="Tahoma" pitchFamily="34" charset="0"/>
                </a:rPr>
                <a:t>2</a:t>
              </a:r>
              <a:r>
                <a:rPr lang="en-US" sz="2000" baseline="30000">
                  <a:latin typeface="Tahoma" pitchFamily="34" charset="0"/>
                </a:rPr>
                <a:t>x+y</a:t>
              </a:r>
            </a:p>
            <a:p>
              <a:pPr eaLnBrk="1" hangingPunct="1"/>
              <a:r>
                <a:rPr lang="en-US" sz="2000">
                  <a:latin typeface="Tahoma" pitchFamily="34" charset="0"/>
                </a:rPr>
                <a:t>2</a:t>
              </a:r>
              <a:r>
                <a:rPr lang="en-US" sz="2000" baseline="30000">
                  <a:latin typeface="Tahoma" pitchFamily="34" charset="0"/>
                </a:rPr>
                <a:t>Z</a:t>
              </a:r>
              <a:r>
                <a:rPr lang="en-US" sz="2000">
                  <a:latin typeface="Tahoma" pitchFamily="34" charset="0"/>
                </a:rPr>
                <a:t> = AB</a:t>
              </a:r>
            </a:p>
          </p:txBody>
        </p:sp>
        <p:sp>
          <p:nvSpPr>
            <p:cNvPr id="145415" name="Oval 7"/>
            <p:cNvSpPr>
              <a:spLocks noChangeArrowheads="1"/>
            </p:cNvSpPr>
            <p:nvPr/>
          </p:nvSpPr>
          <p:spPr bwMode="auto">
            <a:xfrm>
              <a:off x="3824" y="3536"/>
              <a:ext cx="1389" cy="58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lvl="1"/>
            <a:r>
              <a:rPr lang="en-US" sz="2000"/>
              <a:t>Some other useful formulas: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log (A/B) = log A – log B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log (A</a:t>
            </a:r>
            <a:r>
              <a:rPr lang="en-US" sz="2000" baseline="30000"/>
              <a:t>B</a:t>
            </a:r>
            <a:r>
              <a:rPr lang="en-US" sz="2000"/>
              <a:t>) = B log A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log X &lt; X  for all X &gt; 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Series</a:t>
            </a:r>
          </a:p>
        </p:txBody>
      </p:sp>
      <p:sp>
        <p:nvSpPr>
          <p:cNvPr id="146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978775" cy="4168775"/>
          </a:xfrm>
        </p:spPr>
        <p:txBody>
          <a:bodyPr/>
          <a:lstStyle/>
          <a:p>
            <a:r>
              <a:rPr lang="en-US" sz="2800" dirty="0"/>
              <a:t>Two usual types</a:t>
            </a:r>
          </a:p>
          <a:p>
            <a:pPr lvl="1"/>
            <a:r>
              <a:rPr lang="en-US" sz="2400" dirty="0"/>
              <a:t>Geometric series:</a:t>
            </a:r>
          </a:p>
          <a:p>
            <a:pPr lvl="2"/>
            <a:endParaRPr lang="en-US" sz="2000" dirty="0"/>
          </a:p>
          <a:p>
            <a:pPr lvl="2"/>
            <a:r>
              <a:rPr lang="en-US" sz="2000" dirty="0"/>
              <a:t>Such that                  for  a constant </a:t>
            </a:r>
            <a:r>
              <a:rPr lang="en-US" sz="2000" i="1" dirty="0"/>
              <a:t>g</a:t>
            </a:r>
            <a:r>
              <a:rPr lang="en-US" sz="2000" dirty="0"/>
              <a:t>, n=1, 2, … 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Mathematical progressions:</a:t>
            </a:r>
          </a:p>
          <a:p>
            <a:pPr lvl="1"/>
            <a:endParaRPr lang="en-US" sz="2400" dirty="0"/>
          </a:p>
          <a:p>
            <a:pPr lvl="2"/>
            <a:r>
              <a:rPr lang="en-US" sz="2000" dirty="0"/>
              <a:t>Such that                          for some constant </a:t>
            </a:r>
            <a:r>
              <a:rPr lang="en-US" sz="2000" i="1" dirty="0"/>
              <a:t>d , </a:t>
            </a:r>
            <a:r>
              <a:rPr lang="en-US" sz="2000" dirty="0"/>
              <a:t>n=1, 2, …</a:t>
            </a:r>
            <a:endParaRPr lang="en-US" sz="2000" i="1" dirty="0"/>
          </a:p>
        </p:txBody>
      </p:sp>
      <p:graphicFrame>
        <p:nvGraphicFramePr>
          <p:cNvPr id="14643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182813" y="2747963"/>
          <a:ext cx="27035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8" name="Equation" r:id="rId3" imgW="1231560" imgH="228600" progId="Equation.3">
                  <p:embed/>
                </p:oleObj>
              </mc:Choice>
              <mc:Fallback>
                <p:oleObj name="Equation" r:id="rId3" imgW="12315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2747963"/>
                        <a:ext cx="270351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8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18570715"/>
              </p:ext>
            </p:extLst>
          </p:nvPr>
        </p:nvGraphicFramePr>
        <p:xfrm>
          <a:off x="3125788" y="3098800"/>
          <a:ext cx="88741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9" name="Equation" r:id="rId5" imgW="545760" imgH="431640" progId="Equation.3">
                  <p:embed/>
                </p:oleObj>
              </mc:Choice>
              <mc:Fallback>
                <p:oleObj name="Equation" r:id="rId5" imgW="5457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3098800"/>
                        <a:ext cx="887412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2127250" y="4283075"/>
          <a:ext cx="27035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0" name="Equation" r:id="rId7" imgW="1231560" imgH="228600" progId="Equation.3">
                  <p:embed/>
                </p:oleObj>
              </mc:Choice>
              <mc:Fallback>
                <p:oleObj name="Equation" r:id="rId7" imgW="12315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4283075"/>
                        <a:ext cx="27035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632759"/>
              </p:ext>
            </p:extLst>
          </p:nvPr>
        </p:nvGraphicFramePr>
        <p:xfrm>
          <a:off x="3097416" y="4868564"/>
          <a:ext cx="13001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1" name="Equation" r:id="rId9" imgW="799920" imgH="228600" progId="Equation.3">
                  <p:embed/>
                </p:oleObj>
              </mc:Choice>
              <mc:Fallback>
                <p:oleObj name="Equation" r:id="rId9" imgW="79992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416" y="4868564"/>
                        <a:ext cx="13001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7772400" cy="5638800"/>
          </a:xfrm>
        </p:spPr>
        <p:txBody>
          <a:bodyPr/>
          <a:lstStyle/>
          <a:p>
            <a:pPr lvl="1"/>
            <a:r>
              <a:rPr lang="en-US" sz="2200"/>
              <a:t>Geometric series</a:t>
            </a:r>
          </a:p>
          <a:p>
            <a:pPr lvl="2"/>
            <a:r>
              <a:rPr lang="en-US" sz="1800"/>
              <a:t>A common one:</a:t>
            </a:r>
          </a:p>
          <a:p>
            <a:pPr lvl="2"/>
            <a:endParaRPr lang="en-US" sz="800"/>
          </a:p>
          <a:p>
            <a:pPr lvl="2"/>
            <a:r>
              <a:rPr lang="en-US" sz="1800"/>
              <a:t>Its companion:</a:t>
            </a:r>
          </a:p>
          <a:p>
            <a:pPr lvl="2"/>
            <a:endParaRPr lang="en-US" sz="500"/>
          </a:p>
          <a:p>
            <a:pPr lvl="2">
              <a:buFont typeface="Wingdings" pitchFamily="2" charset="2"/>
              <a:buNone/>
            </a:pPr>
            <a:r>
              <a:rPr lang="en-US" sz="1800"/>
              <a:t>	</a:t>
            </a:r>
            <a:r>
              <a:rPr lang="en-US" sz="1800">
                <a:solidFill>
                  <a:srgbClr val="C804B5"/>
                </a:solidFill>
              </a:rPr>
              <a:t>How to compute it?  </a:t>
            </a:r>
          </a:p>
        </p:txBody>
      </p:sp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3733800" y="654050"/>
          <a:ext cx="12954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4" name="Equation" r:id="rId3" imgW="952200" imgH="431640" progId="Equation.3">
                  <p:embed/>
                </p:oleObj>
              </mc:Choice>
              <mc:Fallback>
                <p:oleObj name="Equation" r:id="rId3" imgW="9522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54050"/>
                        <a:ext cx="12954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3724275" y="1176338"/>
          <a:ext cx="14001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5" name="Equation" r:id="rId5" imgW="1028520" imgH="444240" progId="Equation.3">
                  <p:embed/>
                </p:oleObj>
              </mc:Choice>
              <mc:Fallback>
                <p:oleObj name="Equation" r:id="rId5" imgW="102852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1176338"/>
                        <a:ext cx="1400175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2200275" y="2112963"/>
            <a:ext cx="6382410" cy="2151219"/>
            <a:chOff x="1248" y="1632"/>
            <a:chExt cx="3540" cy="1396"/>
          </a:xfrm>
        </p:grpSpPr>
        <p:grpSp>
          <p:nvGrpSpPr>
            <p:cNvPr id="60426" name="Group 10"/>
            <p:cNvGrpSpPr>
              <a:grpSpLocks/>
            </p:cNvGrpSpPr>
            <p:nvPr/>
          </p:nvGrpSpPr>
          <p:grpSpPr bwMode="auto">
            <a:xfrm>
              <a:off x="1248" y="1632"/>
              <a:ext cx="3540" cy="1396"/>
              <a:chOff x="1430" y="1732"/>
              <a:chExt cx="3540" cy="1396"/>
            </a:xfrm>
          </p:grpSpPr>
          <p:sp>
            <p:nvSpPr>
              <p:cNvPr id="60423" name="Text Box 7"/>
              <p:cNvSpPr txBox="1">
                <a:spLocks noChangeArrowheads="1"/>
              </p:cNvSpPr>
              <p:nvPr/>
            </p:nvSpPr>
            <p:spPr bwMode="auto">
              <a:xfrm>
                <a:off x="1430" y="1732"/>
                <a:ext cx="3540" cy="13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2000" dirty="0">
                    <a:latin typeface="Tahoma" pitchFamily="34" charset="0"/>
                  </a:rPr>
                  <a:t>Let S =    ,</a:t>
                </a:r>
              </a:p>
              <a:p>
                <a:pPr eaLnBrk="1" hangingPunct="1"/>
                <a:r>
                  <a:rPr lang="en-US" sz="800" dirty="0">
                    <a:latin typeface="Tahoma" pitchFamily="34" charset="0"/>
                  </a:rPr>
                  <a:t> </a:t>
                </a:r>
              </a:p>
              <a:p>
                <a:pPr eaLnBrk="1" hangingPunct="1"/>
                <a:r>
                  <a:rPr lang="en-US" sz="2000" dirty="0">
                    <a:latin typeface="Tahoma" pitchFamily="34" charset="0"/>
                  </a:rPr>
                  <a:t>That is, S = A</a:t>
                </a:r>
                <a:r>
                  <a:rPr lang="en-US" sz="2000" baseline="30000" dirty="0">
                    <a:latin typeface="Tahoma" pitchFamily="34" charset="0"/>
                  </a:rPr>
                  <a:t>0</a:t>
                </a:r>
                <a:r>
                  <a:rPr lang="en-US" sz="2000" dirty="0">
                    <a:latin typeface="Tahoma" pitchFamily="34" charset="0"/>
                  </a:rPr>
                  <a:t> + A</a:t>
                </a:r>
                <a:r>
                  <a:rPr lang="en-US" sz="2000" baseline="30000" dirty="0">
                    <a:latin typeface="Tahoma" pitchFamily="34" charset="0"/>
                  </a:rPr>
                  <a:t>1</a:t>
                </a:r>
                <a:r>
                  <a:rPr lang="en-US" sz="2000" dirty="0">
                    <a:latin typeface="Tahoma" pitchFamily="34" charset="0"/>
                  </a:rPr>
                  <a:t> + A</a:t>
                </a:r>
                <a:r>
                  <a:rPr lang="en-US" sz="2000" baseline="30000" dirty="0">
                    <a:latin typeface="Tahoma" pitchFamily="34" charset="0"/>
                  </a:rPr>
                  <a:t>2</a:t>
                </a:r>
                <a:r>
                  <a:rPr lang="en-US" sz="2000" dirty="0">
                    <a:latin typeface="Tahoma" pitchFamily="34" charset="0"/>
                  </a:rPr>
                  <a:t> + … + A</a:t>
                </a:r>
                <a:r>
                  <a:rPr lang="en-US" sz="2000" baseline="30000" dirty="0">
                    <a:latin typeface="Tahoma" pitchFamily="34" charset="0"/>
                  </a:rPr>
                  <a:t>N-1</a:t>
                </a:r>
                <a:r>
                  <a:rPr lang="en-US" sz="2000" dirty="0">
                    <a:latin typeface="Tahoma" pitchFamily="34" charset="0"/>
                  </a:rPr>
                  <a:t> + A</a:t>
                </a:r>
                <a:r>
                  <a:rPr lang="en-US" sz="2000" baseline="30000" dirty="0">
                    <a:latin typeface="Tahoma" pitchFamily="34" charset="0"/>
                  </a:rPr>
                  <a:t>N</a:t>
                </a:r>
              </a:p>
              <a:p>
                <a:pPr eaLnBrk="1" hangingPunct="1"/>
                <a:r>
                  <a:rPr lang="en-US" sz="2000" dirty="0">
                    <a:latin typeface="Tahoma" pitchFamily="34" charset="0"/>
                  </a:rPr>
                  <a:t>          AS =        A</a:t>
                </a:r>
                <a:r>
                  <a:rPr lang="en-US" sz="2000" baseline="30000" dirty="0">
                    <a:latin typeface="Tahoma" pitchFamily="34" charset="0"/>
                  </a:rPr>
                  <a:t>1</a:t>
                </a:r>
                <a:r>
                  <a:rPr lang="en-US" sz="2000" dirty="0">
                    <a:latin typeface="Tahoma" pitchFamily="34" charset="0"/>
                  </a:rPr>
                  <a:t> + A</a:t>
                </a:r>
                <a:r>
                  <a:rPr lang="en-US" sz="2000" baseline="30000" dirty="0">
                    <a:latin typeface="Tahoma" pitchFamily="34" charset="0"/>
                  </a:rPr>
                  <a:t>2</a:t>
                </a:r>
                <a:r>
                  <a:rPr lang="en-US" sz="2000" dirty="0">
                    <a:latin typeface="Tahoma" pitchFamily="34" charset="0"/>
                  </a:rPr>
                  <a:t> + … + A</a:t>
                </a:r>
                <a:r>
                  <a:rPr lang="en-US" sz="2000" baseline="30000" dirty="0">
                    <a:latin typeface="Tahoma" pitchFamily="34" charset="0"/>
                  </a:rPr>
                  <a:t>N-1</a:t>
                </a:r>
                <a:r>
                  <a:rPr lang="en-US" sz="2000" dirty="0">
                    <a:latin typeface="Tahoma" pitchFamily="34" charset="0"/>
                  </a:rPr>
                  <a:t> + A</a:t>
                </a:r>
                <a:r>
                  <a:rPr lang="en-US" sz="2000" baseline="30000" dirty="0">
                    <a:latin typeface="Tahoma" pitchFamily="34" charset="0"/>
                  </a:rPr>
                  <a:t>N </a:t>
                </a:r>
                <a:r>
                  <a:rPr lang="en-US" sz="2000" dirty="0">
                    <a:latin typeface="Tahoma" pitchFamily="34" charset="0"/>
                  </a:rPr>
                  <a:t>+A</a:t>
                </a:r>
                <a:r>
                  <a:rPr lang="en-US" sz="2000" baseline="30000" dirty="0">
                    <a:latin typeface="Tahoma" pitchFamily="34" charset="0"/>
                  </a:rPr>
                  <a:t>N+1</a:t>
                </a:r>
                <a:endParaRPr lang="en-US" sz="2000" dirty="0">
                  <a:latin typeface="Tahoma" pitchFamily="34" charset="0"/>
                </a:endParaRPr>
              </a:p>
              <a:p>
                <a:pPr eaLnBrk="1" hangingPunct="1"/>
                <a:r>
                  <a:rPr lang="en-US" sz="2000" dirty="0">
                    <a:latin typeface="Tahoma" pitchFamily="34" charset="0"/>
                  </a:rPr>
                  <a:t>    AS – S = A</a:t>
                </a:r>
                <a:r>
                  <a:rPr lang="en-US" sz="2000" baseline="30000" dirty="0">
                    <a:latin typeface="Tahoma" pitchFamily="34" charset="0"/>
                  </a:rPr>
                  <a:t>N+1</a:t>
                </a:r>
                <a:r>
                  <a:rPr lang="en-US" sz="2000" dirty="0">
                    <a:latin typeface="Tahoma" pitchFamily="34" charset="0"/>
                  </a:rPr>
                  <a:t> – 1</a:t>
                </a:r>
              </a:p>
              <a:p>
                <a:pPr eaLnBrk="1" hangingPunct="1"/>
                <a:r>
                  <a:rPr lang="en-US" sz="2000" dirty="0">
                    <a:latin typeface="Tahoma" pitchFamily="34" charset="0"/>
                  </a:rPr>
                  <a:t>Therefore, </a:t>
                </a:r>
              </a:p>
              <a:p>
                <a:pPr eaLnBrk="1" hangingPunct="1"/>
                <a:r>
                  <a:rPr lang="en-US" sz="2000" dirty="0">
                    <a:latin typeface="Tahoma" pitchFamily="34" charset="0"/>
                  </a:rPr>
                  <a:t>      </a:t>
                </a:r>
              </a:p>
            </p:txBody>
          </p:sp>
          <p:graphicFrame>
            <p:nvGraphicFramePr>
              <p:cNvPr id="60425" name="Object 9"/>
              <p:cNvGraphicFramePr>
                <a:graphicFrameLocks noChangeAspect="1"/>
              </p:cNvGraphicFramePr>
              <p:nvPr/>
            </p:nvGraphicFramePr>
            <p:xfrm>
              <a:off x="2304" y="2640"/>
              <a:ext cx="882" cy="3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8746" name="Equation" r:id="rId7" imgW="1028520" imgH="444240" progId="Equation.3">
                      <p:embed/>
                    </p:oleObj>
                  </mc:Choice>
                  <mc:Fallback>
                    <p:oleObj name="Equation" r:id="rId7" imgW="1028520" imgH="444240" progId="Equation.3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04" y="2640"/>
                            <a:ext cx="882" cy="38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0424" name="Object 8"/>
            <p:cNvGraphicFramePr>
              <a:graphicFrameLocks noChangeAspect="1"/>
            </p:cNvGraphicFramePr>
            <p:nvPr/>
          </p:nvGraphicFramePr>
          <p:xfrm>
            <a:off x="1824" y="1632"/>
            <a:ext cx="2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747" name="Equation" r:id="rId8" imgW="380880" imgH="431640" progId="Equation.3">
                    <p:embed/>
                  </p:oleObj>
                </mc:Choice>
                <mc:Fallback>
                  <p:oleObj name="Equation" r:id="rId8" imgW="380880" imgH="4316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1632"/>
                          <a:ext cx="2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0429" name="Group 13"/>
          <p:cNvGrpSpPr>
            <a:grpSpLocks/>
          </p:cNvGrpSpPr>
          <p:nvPr/>
        </p:nvGrpSpPr>
        <p:grpSpPr bwMode="auto">
          <a:xfrm>
            <a:off x="1752600" y="4343400"/>
            <a:ext cx="3427413" cy="588963"/>
            <a:chOff x="1104" y="3120"/>
            <a:chExt cx="2159" cy="371"/>
          </a:xfrm>
        </p:grpSpPr>
        <p:sp>
          <p:nvSpPr>
            <p:cNvPr id="60427" name="Text Box 11"/>
            <p:cNvSpPr txBox="1">
              <a:spLocks noChangeArrowheads="1"/>
            </p:cNvSpPr>
            <p:nvPr/>
          </p:nvSpPr>
          <p:spPr bwMode="auto">
            <a:xfrm>
              <a:off x="1104" y="3120"/>
              <a:ext cx="13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>
                  <a:latin typeface="Tahoma" pitchFamily="34" charset="0"/>
                </a:rPr>
                <a:t>If 0 &lt; A &lt; 1, then</a:t>
              </a:r>
            </a:p>
          </p:txBody>
        </p:sp>
        <p:graphicFrame>
          <p:nvGraphicFramePr>
            <p:cNvPr id="60428" name="Object 12"/>
            <p:cNvGraphicFramePr>
              <a:graphicFrameLocks noChangeAspect="1"/>
            </p:cNvGraphicFramePr>
            <p:nvPr/>
          </p:nvGraphicFramePr>
          <p:xfrm>
            <a:off x="2544" y="3120"/>
            <a:ext cx="719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748" name="Equation" r:id="rId10" imgW="838080" imgH="431640" progId="Equation.3">
                    <p:embed/>
                  </p:oleObj>
                </mc:Choice>
                <mc:Fallback>
                  <p:oleObj name="Equation" r:id="rId10" imgW="838080" imgH="4316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120"/>
                          <a:ext cx="719" cy="3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1736725" y="4953000"/>
            <a:ext cx="102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ahoma" pitchFamily="34" charset="0"/>
              </a:rPr>
              <a:t>Why ?</a:t>
            </a:r>
          </a:p>
        </p:txBody>
      </p:sp>
      <p:graphicFrame>
        <p:nvGraphicFramePr>
          <p:cNvPr id="60431" name="Object 15"/>
          <p:cNvGraphicFramePr>
            <a:graphicFrameLocks noChangeAspect="1"/>
          </p:cNvGraphicFramePr>
          <p:nvPr/>
        </p:nvGraphicFramePr>
        <p:xfrm>
          <a:off x="3200400" y="4953000"/>
          <a:ext cx="4165600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9" name="Equation" r:id="rId12" imgW="3060360" imgH="1143000" progId="Equation.3">
                  <p:embed/>
                </p:oleObj>
              </mc:Choice>
              <mc:Fallback>
                <p:oleObj name="Equation" r:id="rId12" imgW="3060360" imgH="11430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953000"/>
                        <a:ext cx="4165600" cy="155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41" name="Group 25"/>
          <p:cNvGrpSpPr>
            <a:grpSpLocks/>
          </p:cNvGrpSpPr>
          <p:nvPr/>
        </p:nvGrpSpPr>
        <p:grpSpPr bwMode="auto">
          <a:xfrm>
            <a:off x="4131469" y="2529346"/>
            <a:ext cx="328612" cy="652462"/>
            <a:chOff x="2533" y="1787"/>
            <a:chExt cx="207" cy="411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2533" y="1787"/>
              <a:ext cx="203" cy="2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34" name="Line 18"/>
            <p:cNvSpPr>
              <a:spLocks noChangeShapeType="1"/>
            </p:cNvSpPr>
            <p:nvPr/>
          </p:nvSpPr>
          <p:spPr bwMode="auto">
            <a:xfrm>
              <a:off x="2537" y="1994"/>
              <a:ext cx="203" cy="2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0442" name="Group 26"/>
          <p:cNvGrpSpPr>
            <a:grpSpLocks/>
          </p:cNvGrpSpPr>
          <p:nvPr/>
        </p:nvGrpSpPr>
        <p:grpSpPr bwMode="auto">
          <a:xfrm>
            <a:off x="4756944" y="2550397"/>
            <a:ext cx="327025" cy="638175"/>
            <a:chOff x="2892" y="1790"/>
            <a:chExt cx="206" cy="402"/>
          </a:xfrm>
        </p:grpSpPr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2892" y="1790"/>
              <a:ext cx="203" cy="2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36" name="Line 20"/>
            <p:cNvSpPr>
              <a:spLocks noChangeShapeType="1"/>
            </p:cNvSpPr>
            <p:nvPr/>
          </p:nvSpPr>
          <p:spPr bwMode="auto">
            <a:xfrm>
              <a:off x="2895" y="1988"/>
              <a:ext cx="203" cy="2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0443" name="Group 27"/>
          <p:cNvGrpSpPr>
            <a:grpSpLocks/>
          </p:cNvGrpSpPr>
          <p:nvPr/>
        </p:nvGrpSpPr>
        <p:grpSpPr bwMode="auto">
          <a:xfrm>
            <a:off x="5922169" y="2552700"/>
            <a:ext cx="327025" cy="623888"/>
            <a:chOff x="3626" y="1796"/>
            <a:chExt cx="206" cy="393"/>
          </a:xfrm>
        </p:grpSpPr>
        <p:sp>
          <p:nvSpPr>
            <p:cNvPr id="60437" name="Line 21"/>
            <p:cNvSpPr>
              <a:spLocks noChangeShapeType="1"/>
            </p:cNvSpPr>
            <p:nvPr/>
          </p:nvSpPr>
          <p:spPr bwMode="auto">
            <a:xfrm>
              <a:off x="3626" y="1796"/>
              <a:ext cx="203" cy="2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38" name="Line 22"/>
            <p:cNvSpPr>
              <a:spLocks noChangeShapeType="1"/>
            </p:cNvSpPr>
            <p:nvPr/>
          </p:nvSpPr>
          <p:spPr bwMode="auto">
            <a:xfrm>
              <a:off x="3629" y="1985"/>
              <a:ext cx="203" cy="2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0444" name="Group 28"/>
          <p:cNvGrpSpPr>
            <a:grpSpLocks/>
          </p:cNvGrpSpPr>
          <p:nvPr/>
        </p:nvGrpSpPr>
        <p:grpSpPr bwMode="auto">
          <a:xfrm>
            <a:off x="6783396" y="2664618"/>
            <a:ext cx="327025" cy="665163"/>
            <a:chOff x="4090" y="1786"/>
            <a:chExt cx="206" cy="419"/>
          </a:xfrm>
        </p:grpSpPr>
        <p:sp>
          <p:nvSpPr>
            <p:cNvPr id="60439" name="Line 23"/>
            <p:cNvSpPr>
              <a:spLocks noChangeShapeType="1"/>
            </p:cNvSpPr>
            <p:nvPr/>
          </p:nvSpPr>
          <p:spPr bwMode="auto">
            <a:xfrm>
              <a:off x="4090" y="1786"/>
              <a:ext cx="203" cy="2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40" name="Line 24"/>
            <p:cNvSpPr>
              <a:spLocks noChangeShapeType="1"/>
            </p:cNvSpPr>
            <p:nvPr/>
          </p:nvSpPr>
          <p:spPr bwMode="auto">
            <a:xfrm>
              <a:off x="4093" y="2001"/>
              <a:ext cx="203" cy="2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486400"/>
          </a:xfrm>
        </p:spPr>
        <p:txBody>
          <a:bodyPr/>
          <a:lstStyle/>
          <a:p>
            <a:pPr lvl="2"/>
            <a:r>
              <a:rPr lang="en-US" sz="1800"/>
              <a:t>For 0 &lt; A &lt; 1 and N tends to </a:t>
            </a:r>
            <a:r>
              <a:rPr lang="en-US" sz="2000">
                <a:sym typeface="Symbol" pitchFamily="18" charset="2"/>
              </a:rPr>
              <a:t>,</a:t>
            </a:r>
          </a:p>
          <a:p>
            <a:pPr lvl="2"/>
            <a:endParaRPr lang="en-US" sz="2000"/>
          </a:p>
          <a:p>
            <a:pPr lvl="2"/>
            <a:endParaRPr lang="en-US" sz="2000"/>
          </a:p>
          <a:p>
            <a:pPr lvl="2"/>
            <a:endParaRPr lang="en-US" sz="2000"/>
          </a:p>
          <a:p>
            <a:pPr lvl="2"/>
            <a:r>
              <a:rPr lang="en-US" sz="2000"/>
              <a:t>Another sum that occurs frequently</a:t>
            </a:r>
          </a:p>
          <a:p>
            <a:pPr lvl="2">
              <a:buFont typeface="Wingdings" pitchFamily="2" charset="2"/>
              <a:buNone/>
            </a:pPr>
            <a:r>
              <a:rPr lang="en-US" sz="2000"/>
              <a:t>	 We write</a:t>
            </a:r>
          </a:p>
          <a:p>
            <a:pPr lvl="2">
              <a:buFont typeface="Wingdings" pitchFamily="2" charset="2"/>
              <a:buNone/>
            </a:pPr>
            <a:r>
              <a:rPr lang="en-US" sz="2000"/>
              <a:t>		S = </a:t>
            </a:r>
          </a:p>
          <a:p>
            <a:pPr lvl="2">
              <a:buFont typeface="Wingdings" pitchFamily="2" charset="2"/>
              <a:buNone/>
            </a:pPr>
            <a:endParaRPr lang="en-US" sz="600"/>
          </a:p>
          <a:p>
            <a:pPr lvl="2">
              <a:buFont typeface="Wingdings" pitchFamily="2" charset="2"/>
              <a:buNone/>
            </a:pPr>
            <a:r>
              <a:rPr lang="en-US" sz="2000"/>
              <a:t>and multiply by 2, obtaining</a:t>
            </a:r>
          </a:p>
          <a:p>
            <a:pPr lvl="2">
              <a:buFont typeface="Wingdings" pitchFamily="2" charset="2"/>
              <a:buNone/>
            </a:pPr>
            <a:endParaRPr lang="en-US" sz="300"/>
          </a:p>
          <a:p>
            <a:pPr lvl="2">
              <a:buFont typeface="Wingdings" pitchFamily="2" charset="2"/>
              <a:buNone/>
            </a:pPr>
            <a:r>
              <a:rPr lang="en-US" sz="2000"/>
              <a:t>		2S = </a:t>
            </a:r>
          </a:p>
          <a:p>
            <a:pPr lvl="2">
              <a:buFont typeface="Wingdings" pitchFamily="2" charset="2"/>
              <a:buNone/>
            </a:pPr>
            <a:endParaRPr lang="en-US" sz="600"/>
          </a:p>
          <a:p>
            <a:pPr lvl="2">
              <a:buFont typeface="Wingdings" pitchFamily="2" charset="2"/>
              <a:buNone/>
            </a:pPr>
            <a:r>
              <a:rPr lang="en-US" sz="2000"/>
              <a:t>Subtracting these two equations yields</a:t>
            </a:r>
          </a:p>
          <a:p>
            <a:pPr lvl="2">
              <a:buFont typeface="Wingdings" pitchFamily="2" charset="2"/>
              <a:buNone/>
            </a:pPr>
            <a:endParaRPr lang="en-US" sz="300"/>
          </a:p>
          <a:p>
            <a:pPr lvl="2">
              <a:buFont typeface="Wingdings" pitchFamily="2" charset="2"/>
              <a:buNone/>
            </a:pPr>
            <a:r>
              <a:rPr lang="en-US" sz="2000"/>
              <a:t>		S =</a:t>
            </a:r>
          </a:p>
          <a:p>
            <a:pPr lvl="2">
              <a:buFont typeface="Wingdings" pitchFamily="2" charset="2"/>
              <a:buNone/>
            </a:pPr>
            <a:r>
              <a:rPr lang="en-US" sz="2000"/>
              <a:t>Thus, S = 2.</a:t>
            </a:r>
          </a:p>
          <a:p>
            <a:pPr lvl="2">
              <a:buFont typeface="Wingdings" pitchFamily="2" charset="2"/>
              <a:buNone/>
            </a:pPr>
            <a:endParaRPr lang="en-US" sz="200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3100388" y="1143000"/>
          <a:ext cx="11414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4" name="Equation" r:id="rId3" imgW="838080" imgH="431640" progId="Equation.3">
                  <p:embed/>
                </p:oleObj>
              </mc:Choice>
              <mc:Fallback>
                <p:oleObj name="Equation" r:id="rId3" imgW="8380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1143000"/>
                        <a:ext cx="114141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6019800" y="2057400"/>
          <a:ext cx="6667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5" name="Equation" r:id="rId5" imgW="444240" imgH="457200" progId="Equation.3">
                  <p:embed/>
                </p:oleObj>
              </mc:Choice>
              <mc:Fallback>
                <p:oleObj name="Equation" r:id="rId5" imgW="4442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57400"/>
                        <a:ext cx="6667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3048000" y="2879725"/>
          <a:ext cx="22098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6" name="Equation" r:id="rId7" imgW="1587240" imgH="393480" progId="Equation.3">
                  <p:embed/>
                </p:oleObj>
              </mc:Choice>
              <mc:Fallback>
                <p:oleObj name="Equation" r:id="rId7" imgW="15872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879725"/>
                        <a:ext cx="22098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3163888" y="3794125"/>
          <a:ext cx="247491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7" name="Equation" r:id="rId9" imgW="1777680" imgH="393480" progId="Equation.3">
                  <p:embed/>
                </p:oleObj>
              </mc:Choice>
              <mc:Fallback>
                <p:oleObj name="Equation" r:id="rId9" imgW="17776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3794125"/>
                        <a:ext cx="2474912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2992438" y="4708525"/>
          <a:ext cx="247491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8" name="Equation" r:id="rId11" imgW="1777680" imgH="393480" progId="Equation.3">
                  <p:embed/>
                </p:oleObj>
              </mc:Choice>
              <mc:Fallback>
                <p:oleObj name="Equation" r:id="rId11" imgW="17776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4708525"/>
                        <a:ext cx="2474912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5354</TotalTime>
  <Words>1025</Words>
  <Application>Microsoft Office PowerPoint</Application>
  <PresentationFormat>On-screen Show (4:3)</PresentationFormat>
  <Paragraphs>222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Tahoma</vt:lpstr>
      <vt:lpstr>Wingdings</vt:lpstr>
      <vt:lpstr>Office Theme</vt:lpstr>
      <vt:lpstr>Equation</vt:lpstr>
      <vt:lpstr>Mathematics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</vt:lpstr>
      <vt:lpstr>PowerPoint Presentation</vt:lpstr>
      <vt:lpstr>A Brief Introduction to Recursion</vt:lpstr>
      <vt:lpstr>PowerPoint Presentation</vt:lpstr>
      <vt:lpstr>Four Basic Rules of Recursion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CSCI6370: Topics in Computer Science  Advanced Topics in Algorithms and Applications  Fall Semester, 2002</dc:title>
  <dc:creator>ZChen</dc:creator>
  <cp:lastModifiedBy>Zhixiang Chen</cp:lastModifiedBy>
  <cp:revision>137</cp:revision>
  <dcterms:created xsi:type="dcterms:W3CDTF">2002-08-21T01:49:00Z</dcterms:created>
  <dcterms:modified xsi:type="dcterms:W3CDTF">2019-08-28T15:33:26Z</dcterms:modified>
</cp:coreProperties>
</file>