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7" r:id="rId2"/>
    <p:sldId id="259" r:id="rId3"/>
    <p:sldId id="260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35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30" r:id="rId36"/>
    <p:sldId id="327" r:id="rId37"/>
    <p:sldId id="328" r:id="rId38"/>
    <p:sldId id="329" r:id="rId39"/>
    <p:sldId id="331" r:id="rId40"/>
    <p:sldId id="332" r:id="rId41"/>
    <p:sldId id="333" r:id="rId42"/>
    <p:sldId id="334" r:id="rId43"/>
    <p:sldId id="336" r:id="rId44"/>
    <p:sldId id="337" r:id="rId45"/>
    <p:sldId id="338" r:id="rId46"/>
    <p:sldId id="339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E5FF"/>
    <a:srgbClr val="FFC1FF"/>
    <a:srgbClr val="E5F4D4"/>
    <a:srgbClr val="FFD5D5"/>
    <a:srgbClr val="CDFFFF"/>
    <a:srgbClr val="FF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9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A4720-7C7B-48F4-85FA-308D51AE3A1F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AD6D4-4FC8-46D0-9C00-7AED90DAF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9CD-5327-4BC0-AE1E-CE04559C4226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AE9D-92A5-44A8-B844-7415C9FC4C30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00A-F392-4639-9493-237D7A79DEB1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B82F4-9D06-4891-A113-19A2460CBCFE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8C35-750C-4BD2-98F4-B7A5B097A633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ECF-F8A2-4B4C-AAC9-7B569CF42B56}" type="datetime1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26EDB-195E-492D-AD8A-76BD6A8894BD}" type="datetime1">
              <a:rPr lang="en-US" smtClean="0"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4B4-3762-45C7-9604-845DADF20705}" type="datetime1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5385-048C-4AA6-8FD4-C4DC5F3E93C9}" type="datetime1">
              <a:rPr lang="en-US" smtClean="0"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4218-35FD-45FD-8354-B4545F9D0BAF}" type="datetime1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A1BC-EBF4-409B-BB3C-130BC8AAD728}" type="datetime1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99E94-BC4F-47F6-873F-EEAF107982D5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Review for Midterm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 II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</a:t>
            </a:r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Texas Rio Grande Valley</a:t>
            </a:r>
            <a:endParaRPr lang="en-US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xiang.lian@utrgv.edu</a:t>
            </a:r>
            <a:endParaRPr lang="en-US" alt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2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61F0996-7A34-44E3-AC60-47B250CA6CB6}" type="slidenum">
              <a:rPr lang="en-US" altLang="en-US" sz="1400"/>
              <a:pPr/>
              <a:t>10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 </a:t>
            </a:r>
            <a:r>
              <a:rPr lang="en-US" altLang="en-US" sz="4000" smtClean="0"/>
              <a:t>Derived Operation: Join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33400" y="10668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A (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general</a:t>
            </a:r>
            <a:r>
              <a:rPr lang="en-US" altLang="en-US" sz="2800"/>
              <a:t> or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theta</a:t>
            </a:r>
            <a:r>
              <a:rPr lang="en-US" altLang="en-US" sz="2800"/>
              <a:t>) 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join </a:t>
            </a:r>
            <a:r>
              <a:rPr lang="en-US" altLang="en-US" sz="2800"/>
              <a:t> of </a:t>
            </a:r>
            <a:r>
              <a:rPr lang="en-US" altLang="en-US" sz="2800" i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S </a:t>
            </a:r>
            <a:r>
              <a:rPr lang="en-US" altLang="en-US" sz="2800">
                <a:sym typeface="Symbol" pitchFamily="18" charset="2"/>
              </a:rPr>
              <a:t>is the</a:t>
            </a:r>
            <a:r>
              <a:rPr lang="en-US" altLang="en-US" sz="2800"/>
              <a:t> expression </a:t>
            </a:r>
          </a:p>
          <a:p>
            <a:r>
              <a:rPr lang="en-US" altLang="en-US" sz="2800"/>
              <a:t>	</a:t>
            </a:r>
            <a:r>
              <a:rPr lang="en-US" altLang="en-US" sz="2800" i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      </a:t>
            </a:r>
            <a:r>
              <a:rPr lang="en-US" altLang="en-US" sz="2800" i="1" baseline="-25000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</a:t>
            </a:r>
            <a:r>
              <a:rPr lang="en-US" altLang="en-US" sz="2800" i="1">
                <a:sym typeface="Symbol" pitchFamily="18" charset="2"/>
              </a:rPr>
              <a:t>S</a:t>
            </a:r>
          </a:p>
          <a:p>
            <a:pPr>
              <a:lnSpc>
                <a:spcPct val="110000"/>
              </a:lnSpc>
            </a:pPr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is a </a:t>
            </a:r>
            <a:r>
              <a:rPr lang="en-US" altLang="en-US" sz="2800" i="1">
                <a:sym typeface="Symbol" pitchFamily="18" charset="2"/>
              </a:rPr>
              <a:t>conjunction</a:t>
            </a:r>
            <a:r>
              <a:rPr lang="en-US" altLang="en-US" sz="2800">
                <a:sym typeface="Symbol" pitchFamily="18" charset="2"/>
              </a:rPr>
              <a:t> of terms:</a:t>
            </a:r>
          </a:p>
          <a:p>
            <a:r>
              <a:rPr lang="en-US" altLang="en-US" sz="2800">
                <a:sym typeface="Symbol" pitchFamily="18" charset="2"/>
              </a:rPr>
              <a:t>          </a:t>
            </a:r>
            <a:r>
              <a:rPr lang="en-US" altLang="en-US" sz="2800" i="1">
                <a:sym typeface="Symbol" pitchFamily="18" charset="2"/>
              </a:rPr>
              <a:t>A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r>
              <a:rPr lang="en-US" altLang="en-US" sz="2800" i="1">
                <a:sym typeface="Symbol" pitchFamily="18" charset="2"/>
              </a:rPr>
              <a:t>  oper B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endParaRPr lang="en-US" altLang="en-US" sz="2800" i="1">
              <a:sym typeface="Symbol" pitchFamily="18" charset="2"/>
            </a:endParaRPr>
          </a:p>
          <a:p>
            <a:r>
              <a:rPr lang="en-US" altLang="en-US" sz="2800">
                <a:sym typeface="Symbol" pitchFamily="18" charset="2"/>
              </a:rPr>
              <a:t>in which </a:t>
            </a:r>
            <a:r>
              <a:rPr lang="en-US" altLang="en-US" sz="2800" i="1">
                <a:sym typeface="Symbol" pitchFamily="18" charset="2"/>
              </a:rPr>
              <a:t>A</a:t>
            </a:r>
            <a:r>
              <a:rPr lang="en-US" altLang="en-US" sz="2800" i="1" baseline="-25000">
                <a:sym typeface="Symbol" pitchFamily="18" charset="2"/>
              </a:rPr>
              <a:t>i </a:t>
            </a:r>
            <a:r>
              <a:rPr lang="en-US" altLang="en-US" sz="2800">
                <a:sym typeface="Symbol" pitchFamily="18" charset="2"/>
              </a:rPr>
              <a:t>is an attribute of </a:t>
            </a:r>
            <a:r>
              <a:rPr lang="en-US" altLang="en-US" sz="2800" i="1">
                <a:sym typeface="Symbol" pitchFamily="18" charset="2"/>
              </a:rPr>
              <a:t>R;</a:t>
            </a:r>
            <a:r>
              <a:rPr lang="en-US" altLang="en-US" sz="2800">
                <a:sym typeface="Symbol" pitchFamily="18" charset="2"/>
              </a:rPr>
              <a:t>  </a:t>
            </a:r>
            <a:r>
              <a:rPr lang="en-US" altLang="en-US" sz="2800" i="1">
                <a:sym typeface="Symbol" pitchFamily="18" charset="2"/>
              </a:rPr>
              <a:t>B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r>
              <a:rPr lang="en-US" altLang="en-US" sz="2800">
                <a:sym typeface="Symbol" pitchFamily="18" charset="2"/>
              </a:rPr>
              <a:t> is an attribute of </a:t>
            </a:r>
            <a:r>
              <a:rPr lang="en-US" altLang="en-US" sz="2800" i="1">
                <a:sym typeface="Symbol" pitchFamily="18" charset="2"/>
              </a:rPr>
              <a:t>S; </a:t>
            </a:r>
            <a:r>
              <a:rPr lang="en-US" altLang="en-US" sz="2800">
                <a:sym typeface="Symbol" pitchFamily="18" charset="2"/>
              </a:rPr>
              <a:t>and </a:t>
            </a:r>
            <a:r>
              <a:rPr lang="en-US" altLang="en-US" sz="2800" i="1">
                <a:sym typeface="Symbol" pitchFamily="18" charset="2"/>
              </a:rPr>
              <a:t>oper </a:t>
            </a:r>
            <a:r>
              <a:rPr lang="en-US" altLang="en-US" sz="2800">
                <a:sym typeface="Symbol" pitchFamily="18" charset="2"/>
              </a:rPr>
              <a:t>is one of =, &lt;, &gt;,  , . </a:t>
            </a:r>
          </a:p>
          <a:p>
            <a:endParaRPr lang="en-US" altLang="en-US" sz="2800">
              <a:sym typeface="Symbol" pitchFamily="18" charset="2"/>
            </a:endParaRPr>
          </a:p>
          <a:p>
            <a:r>
              <a:rPr lang="en-US" altLang="en-US" sz="2400">
                <a:sym typeface="Symbol" pitchFamily="18" charset="2"/>
              </a:rPr>
              <a:t>The meaning  is:</a:t>
            </a:r>
          </a:p>
          <a:p>
            <a:r>
              <a:rPr lang="en-US" altLang="en-US" sz="2800" i="1">
                <a:sym typeface="Symbol" pitchFamily="18" charset="2"/>
              </a:rPr>
              <a:t>	 </a:t>
            </a:r>
            <a:r>
              <a:rPr lang="en-US" altLang="en-US" sz="2800" i="1" baseline="-25000">
                <a:sym typeface="Symbol" pitchFamily="18" charset="2"/>
              </a:rPr>
              <a:t>join-condition</a:t>
            </a:r>
            <a:r>
              <a:rPr lang="en-US" altLang="en-US" sz="3600" b="1" i="1" baseline="-25000">
                <a:solidFill>
                  <a:srgbClr val="990033"/>
                </a:solidFill>
                <a:cs typeface="Times New Roman" pitchFamily="18" charset="0"/>
                <a:sym typeface="Symbol" pitchFamily="18" charset="2"/>
              </a:rPr>
              <a:t>´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800">
                <a:sym typeface="Symbol" pitchFamily="18" charset="2"/>
              </a:rPr>
              <a:t>(</a:t>
            </a:r>
            <a:r>
              <a:rPr lang="en-US" altLang="en-US" sz="2800" i="1">
                <a:sym typeface="Symbol" pitchFamily="18" charset="2"/>
              </a:rPr>
              <a:t>R </a:t>
            </a:r>
            <a:r>
              <a:rPr lang="en-US" altLang="en-US" sz="2800">
                <a:sym typeface="Symbol" pitchFamily="18" charset="2"/>
              </a:rPr>
              <a:t></a:t>
            </a:r>
            <a:r>
              <a:rPr lang="en-US" altLang="en-US" sz="2800" i="1">
                <a:sym typeface="Symbol" pitchFamily="18" charset="2"/>
              </a:rPr>
              <a:t> S</a:t>
            </a:r>
            <a:r>
              <a:rPr lang="en-US" altLang="en-US" sz="2800">
                <a:sym typeface="Symbol" pitchFamily="18" charset="2"/>
              </a:rPr>
              <a:t>)</a:t>
            </a:r>
            <a:r>
              <a:rPr lang="en-US" altLang="en-US" sz="2800" i="1">
                <a:sym typeface="Symbol" pitchFamily="18" charset="2"/>
              </a:rPr>
              <a:t> 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3200" i="1">
                <a:solidFill>
                  <a:srgbClr val="990033"/>
                </a:solidFill>
                <a:cs typeface="Times New Roman" pitchFamily="18" charset="0"/>
                <a:sym typeface="Symbol" pitchFamily="18" charset="2"/>
              </a:rPr>
              <a:t>´</a:t>
            </a:r>
            <a:r>
              <a:rPr lang="en-US" altLang="en-US" sz="2800">
                <a:sym typeface="Symbol" pitchFamily="18" charset="2"/>
              </a:rPr>
              <a:t> are the same, except for possible renamings of attributes (next)</a:t>
            </a:r>
          </a:p>
        </p:txBody>
      </p:sp>
      <p:grpSp>
        <p:nvGrpSpPr>
          <p:cNvPr id="20485" name="Group 8"/>
          <p:cNvGrpSpPr>
            <a:grpSpLocks/>
          </p:cNvGrpSpPr>
          <p:nvPr/>
        </p:nvGrpSpPr>
        <p:grpSpPr bwMode="auto">
          <a:xfrm>
            <a:off x="1905000" y="1676400"/>
            <a:ext cx="457200" cy="152400"/>
            <a:chOff x="2352" y="2064"/>
            <a:chExt cx="288" cy="96"/>
          </a:xfrm>
        </p:grpSpPr>
        <p:sp>
          <p:nvSpPr>
            <p:cNvPr id="20486" name="AutoShape 9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0487" name="AutoShape 10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202963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5443B2-9B81-402E-BF94-A6EB99A04237}" type="slidenum">
              <a:rPr lang="en-US" altLang="en-US" sz="1400"/>
              <a:pPr/>
              <a:t>11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Natural Join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1981200"/>
          </a:xfrm>
        </p:spPr>
        <p:txBody>
          <a:bodyPr>
            <a:normAutofit lnSpcReduction="10000"/>
          </a:bodyPr>
          <a:lstStyle/>
          <a:p>
            <a:r>
              <a:rPr lang="en-US" altLang="en-US" sz="2800" smtClean="0"/>
              <a:t>Special case of equijoin: </a:t>
            </a:r>
          </a:p>
          <a:p>
            <a:pPr lvl="1"/>
            <a:r>
              <a:rPr lang="en-US" altLang="en-US" sz="2400" smtClean="0"/>
              <a:t>join condition equates </a:t>
            </a:r>
            <a:r>
              <a:rPr lang="en-US" altLang="en-US" sz="2400" i="1" smtClean="0"/>
              <a:t>all</a:t>
            </a:r>
            <a:r>
              <a:rPr lang="en-US" altLang="en-US" sz="2400" smtClean="0"/>
              <a:t> and </a:t>
            </a:r>
            <a:r>
              <a:rPr lang="en-US" altLang="en-US" sz="2400" i="1" smtClean="0"/>
              <a:t>only</a:t>
            </a:r>
            <a:r>
              <a:rPr lang="en-US" altLang="en-US" sz="2400" smtClean="0"/>
              <a:t> those attributes with the same name (condition doesn’t have to be explicitly stated)</a:t>
            </a:r>
          </a:p>
          <a:p>
            <a:pPr lvl="1"/>
            <a:r>
              <a:rPr lang="en-US" altLang="en-US" sz="2400" smtClean="0"/>
              <a:t>duplicate columns eliminated from the result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3175000"/>
            <a:ext cx="534828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sz="2400"/>
              <a:t> (</a:t>
            </a:r>
            <a:r>
              <a:rPr lang="en-US" sz="2400" i="1"/>
              <a:t>StudId, </a:t>
            </a:r>
            <a:r>
              <a:rPr lang="en-US" sz="2400" i="1">
                <a:solidFill>
                  <a:srgbClr val="990033"/>
                </a:solidFill>
              </a:rPr>
              <a:t>CrsCode</a:t>
            </a:r>
            <a:r>
              <a:rPr lang="en-US" sz="2400" i="1"/>
              <a:t>, </a:t>
            </a:r>
            <a:r>
              <a:rPr lang="en-US" sz="2400" i="1">
                <a:solidFill>
                  <a:srgbClr val="008000"/>
                </a:solidFill>
              </a:rPr>
              <a:t>Sem</a:t>
            </a:r>
            <a:r>
              <a:rPr lang="en-US" sz="2400" i="1"/>
              <a:t>, Grade</a:t>
            </a:r>
            <a:r>
              <a:rPr lang="en-US" sz="2400"/>
              <a:t>)</a:t>
            </a:r>
          </a:p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 (</a:t>
            </a:r>
            <a:r>
              <a:rPr lang="en-US" sz="2400" i="1"/>
              <a:t>ProfId, </a:t>
            </a:r>
            <a:r>
              <a:rPr lang="en-US" sz="2400" i="1">
                <a:solidFill>
                  <a:srgbClr val="990033"/>
                </a:solidFill>
              </a:rPr>
              <a:t>CrsCode</a:t>
            </a:r>
            <a:r>
              <a:rPr lang="en-US" sz="2400" i="1"/>
              <a:t>, </a:t>
            </a:r>
            <a:r>
              <a:rPr lang="en-US" sz="2400" i="1">
                <a:solidFill>
                  <a:srgbClr val="008000"/>
                </a:solidFill>
              </a:rPr>
              <a:t>Sem</a:t>
            </a:r>
            <a:r>
              <a:rPr lang="en-US" sz="2400"/>
              <a:t>)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365625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sz="2400" i="1"/>
              <a:t>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514600" y="4267200"/>
            <a:ext cx="174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sz="2800" i="1"/>
              <a:t> =</a:t>
            </a:r>
            <a:r>
              <a:rPr lang="en-US" sz="3200"/>
              <a:t> 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09600" y="4697413"/>
            <a:ext cx="5311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sym typeface="Symbol" pitchFamily="18" charset="2"/>
              </a:rPr>
              <a:t></a:t>
            </a:r>
            <a:r>
              <a:rPr lang="en-US" altLang="en-US" sz="2400" i="1" baseline="-25000">
                <a:sym typeface="Symbol" pitchFamily="18" charset="2"/>
              </a:rPr>
              <a:t>StudId, Transcript.</a:t>
            </a:r>
            <a:r>
              <a:rPr lang="en-US" altLang="en-US" sz="2400" i="1" baseline="-25000">
                <a:solidFill>
                  <a:srgbClr val="990033"/>
                </a:solidFill>
                <a:sym typeface="Symbol" pitchFamily="18" charset="2"/>
              </a:rPr>
              <a:t>CrsCode</a:t>
            </a:r>
            <a:r>
              <a:rPr lang="en-US" altLang="en-US" sz="2400" i="1" baseline="-25000">
                <a:sym typeface="Symbol" pitchFamily="18" charset="2"/>
              </a:rPr>
              <a:t>, Transcript.</a:t>
            </a:r>
            <a:r>
              <a:rPr lang="en-US" altLang="en-US" sz="2400" i="1" baseline="-25000">
                <a:solidFill>
                  <a:srgbClr val="008000"/>
                </a:solidFill>
                <a:sym typeface="Symbol" pitchFamily="18" charset="2"/>
              </a:rPr>
              <a:t>Sem</a:t>
            </a:r>
            <a:r>
              <a:rPr lang="en-US" altLang="en-US" sz="2400" i="1" baseline="-25000">
                <a:sym typeface="Symbol" pitchFamily="18" charset="2"/>
              </a:rPr>
              <a:t>, Grade, ProfId</a:t>
            </a:r>
            <a:r>
              <a:rPr lang="en-US" altLang="en-US" sz="2800" i="1" baseline="-25000">
                <a:sym typeface="Symbol" pitchFamily="18" charset="2"/>
              </a:rPr>
              <a:t> 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800" i="1">
                <a:sym typeface="Symbol" pitchFamily="18" charset="2"/>
              </a:rPr>
              <a:t>          </a:t>
            </a:r>
            <a:r>
              <a:rPr lang="en-US" altLang="en-US" sz="2800">
                <a:sym typeface="Symbol" pitchFamily="18" charset="2"/>
              </a:rPr>
              <a:t>(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Transcript</a:t>
            </a:r>
            <a:r>
              <a:rPr lang="en-US" altLang="en-US" sz="2800" i="1">
                <a:sym typeface="Symbol" pitchFamily="18" charset="2"/>
              </a:rPr>
              <a:t> </a:t>
            </a:r>
            <a:endParaRPr lang="en-US" altLang="en-US" sz="2800" i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276600" y="51054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 i="1" baseline="-25000"/>
              <a:t>         </a:t>
            </a:r>
            <a:r>
              <a:rPr lang="en-US" altLang="en-US" sz="2400" i="1" baseline="-25000">
                <a:solidFill>
                  <a:srgbClr val="990033"/>
                </a:solidFill>
              </a:rPr>
              <a:t>CrsCode</a:t>
            </a:r>
            <a:r>
              <a:rPr lang="en-US" altLang="en-US" sz="2400" i="1" baseline="-25000"/>
              <a:t>=</a:t>
            </a:r>
            <a:r>
              <a:rPr lang="en-US" altLang="en-US" sz="2400" i="1" baseline="-25000">
                <a:solidFill>
                  <a:srgbClr val="990033"/>
                </a:solidFill>
              </a:rPr>
              <a:t>CrsCode</a:t>
            </a:r>
            <a:r>
              <a:rPr lang="en-US" altLang="en-US" sz="2400" i="1" baseline="-25000"/>
              <a:t> </a:t>
            </a:r>
            <a:r>
              <a:rPr lang="en-US" altLang="en-US" sz="2400" baseline="-25000"/>
              <a:t>AND</a:t>
            </a:r>
            <a:r>
              <a:rPr lang="en-US" altLang="en-US" sz="2400" i="1" baseline="-25000"/>
              <a:t> </a:t>
            </a:r>
            <a:r>
              <a:rPr lang="en-US" altLang="en-US" sz="2400" i="1" baseline="-25000">
                <a:solidFill>
                  <a:srgbClr val="008000"/>
                </a:solidFill>
              </a:rPr>
              <a:t>Sem</a:t>
            </a:r>
            <a:r>
              <a:rPr lang="en-US" altLang="en-US" sz="2400" i="1" baseline="-25000"/>
              <a:t>=</a:t>
            </a:r>
            <a:r>
              <a:rPr lang="en-US" altLang="en-US" sz="2400" i="1" baseline="-250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Sem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 </a:t>
            </a:r>
            <a:r>
              <a:rPr lang="en-US" altLang="en-US" sz="2800"/>
              <a:t>)</a:t>
            </a:r>
            <a:endParaRPr lang="en-US" altLang="en-US" sz="2800" i="1"/>
          </a:p>
        </p:txBody>
      </p:sp>
      <p:sp>
        <p:nvSpPr>
          <p:cNvPr id="24586" name="Text Box 15"/>
          <p:cNvSpPr txBox="1">
            <a:spLocks noChangeArrowheads="1"/>
          </p:cNvSpPr>
          <p:nvPr/>
        </p:nvSpPr>
        <p:spPr bwMode="auto">
          <a:xfrm>
            <a:off x="2743200" y="5562600"/>
            <a:ext cx="5438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    [</a:t>
            </a:r>
            <a:r>
              <a:rPr lang="en-US" altLang="en-US" sz="2400" i="1">
                <a:sym typeface="Symbol" pitchFamily="18" charset="2"/>
              </a:rPr>
              <a:t>StudId, CrsCode, Sem, Grade, ProfId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800"/>
              <a:t>]</a:t>
            </a:r>
          </a:p>
        </p:txBody>
      </p:sp>
      <p:grpSp>
        <p:nvGrpSpPr>
          <p:cNvPr id="24587" name="Group 16"/>
          <p:cNvGrpSpPr>
            <a:grpSpLocks/>
          </p:cNvGrpSpPr>
          <p:nvPr/>
        </p:nvGrpSpPr>
        <p:grpSpPr bwMode="auto">
          <a:xfrm>
            <a:off x="3200400" y="5334000"/>
            <a:ext cx="457200" cy="152400"/>
            <a:chOff x="2352" y="2064"/>
            <a:chExt cx="288" cy="96"/>
          </a:xfrm>
        </p:grpSpPr>
        <p:sp>
          <p:nvSpPr>
            <p:cNvPr id="24591" name="AutoShape 17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4592" name="AutoShape 18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  <p:grpSp>
        <p:nvGrpSpPr>
          <p:cNvPr id="24588" name="Group 19"/>
          <p:cNvGrpSpPr>
            <a:grpSpLocks/>
          </p:cNvGrpSpPr>
          <p:nvPr/>
        </p:nvGrpSpPr>
        <p:grpSpPr bwMode="auto">
          <a:xfrm>
            <a:off x="1905000" y="4495800"/>
            <a:ext cx="457200" cy="152400"/>
            <a:chOff x="2352" y="2064"/>
            <a:chExt cx="288" cy="96"/>
          </a:xfrm>
        </p:grpSpPr>
        <p:sp>
          <p:nvSpPr>
            <p:cNvPr id="24589" name="AutoShape 20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4590" name="AutoShape 21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604590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708BAA4-3EC0-48B1-86E7-A9D91D07111F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Division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5105400"/>
          </a:xfrm>
        </p:spPr>
        <p:txBody>
          <a:bodyPr/>
          <a:lstStyle/>
          <a:p>
            <a:r>
              <a:rPr lang="en-US" altLang="en-US" smtClean="0"/>
              <a:t>Goal: Produce the tuples in one relation, r, that match </a:t>
            </a:r>
            <a:r>
              <a:rPr lang="en-US" altLang="en-US" i="1" smtClean="0"/>
              <a:t>all </a:t>
            </a:r>
            <a:r>
              <a:rPr lang="en-US" altLang="en-US" smtClean="0"/>
              <a:t>tuples in another relation, s</a:t>
            </a:r>
          </a:p>
          <a:p>
            <a:pPr lvl="1"/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i="1" smtClean="0"/>
              <a:t> (A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 …A</a:t>
            </a:r>
            <a:r>
              <a:rPr lang="en-US" altLang="en-US" i="1" baseline="-25000" smtClean="0"/>
              <a:t>n</a:t>
            </a:r>
            <a:r>
              <a:rPr lang="en-US" altLang="en-US" i="1" smtClean="0"/>
              <a:t>, B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 …B</a:t>
            </a:r>
            <a:r>
              <a:rPr lang="en-US" altLang="en-US" i="1" baseline="-25000" smtClean="0"/>
              <a:t>m</a:t>
            </a:r>
            <a:r>
              <a:rPr lang="en-US" altLang="en-US" i="1" smtClean="0"/>
              <a:t>)</a:t>
            </a:r>
          </a:p>
          <a:p>
            <a:pPr lvl="1"/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i="1" smtClean="0"/>
              <a:t> (B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 …B</a:t>
            </a:r>
            <a:r>
              <a:rPr lang="en-US" altLang="en-US" i="1" baseline="-25000" smtClean="0"/>
              <a:t>m</a:t>
            </a:r>
            <a:r>
              <a:rPr lang="en-US" altLang="en-US" i="1" smtClean="0"/>
              <a:t>)</a:t>
            </a:r>
            <a:endParaRPr lang="en-US" altLang="en-US" smtClean="0"/>
          </a:p>
          <a:p>
            <a:pPr lvl="1"/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i="1" smtClean="0"/>
              <a:t>/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mtClean="0"/>
              <a:t>, with attributes </a:t>
            </a:r>
            <a:r>
              <a:rPr lang="en-US" altLang="en-US" i="1" smtClean="0"/>
              <a:t>A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 …A</a:t>
            </a:r>
            <a:r>
              <a:rPr lang="en-US" altLang="en-US" i="1" baseline="-25000" smtClean="0"/>
              <a:t>n</a:t>
            </a:r>
            <a:r>
              <a:rPr lang="en-US" altLang="en-US" smtClean="0"/>
              <a:t>, is the set of all tuples </a:t>
            </a:r>
            <a:r>
              <a:rPr lang="en-US" altLang="en-US" i="1" smtClean="0"/>
              <a:t>&lt;a&gt;</a:t>
            </a:r>
            <a:r>
              <a:rPr lang="en-US" altLang="en-US" smtClean="0"/>
              <a:t> such that for every tuple </a:t>
            </a:r>
            <a:r>
              <a:rPr lang="en-US" altLang="en-US" i="1" smtClean="0"/>
              <a:t>&lt;b&gt;</a:t>
            </a:r>
            <a:r>
              <a:rPr lang="en-US" altLang="en-US" smtClean="0"/>
              <a:t> in</a:t>
            </a:r>
            <a:r>
              <a:rPr lang="en-US" altLang="en-US" i="1" smtClean="0"/>
              <a:t>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i="1" smtClean="0"/>
              <a:t>,</a:t>
            </a:r>
            <a:r>
              <a:rPr lang="en-US" altLang="en-US" smtClean="0"/>
              <a:t> </a:t>
            </a:r>
            <a:r>
              <a:rPr lang="en-US" altLang="en-US" i="1" smtClean="0"/>
              <a:t>&lt;a,b&gt;</a:t>
            </a:r>
            <a:r>
              <a:rPr lang="en-US" altLang="en-US" smtClean="0"/>
              <a:t> is in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endParaRPr lang="en-US" alt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altLang="en-US" smtClean="0"/>
              <a:t>Can be expressed in terms of projection, set difference, and cross-product</a:t>
            </a:r>
          </a:p>
        </p:txBody>
      </p:sp>
    </p:spTree>
    <p:extLst>
      <p:ext uri="{BB962C8B-B14F-4D97-AF65-F5344CB8AC3E}">
        <p14:creationId xmlns:p14="http://schemas.microsoft.com/office/powerpoint/2010/main" val="1942897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8D5F47-4D38-4C79-9707-610FF6F1CF33}" type="slidenum">
              <a:rPr lang="en-US" altLang="en-US" sz="1400"/>
              <a:pPr/>
              <a:t>13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Set Operators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1676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SQL provides </a:t>
            </a:r>
            <a:r>
              <a:rPr lang="en-US" altLang="en-US" sz="2800" smtClean="0">
                <a:latin typeface="Century Gothic" pitchFamily="34" charset="0"/>
              </a:rPr>
              <a:t>UNION, EXCEPT</a:t>
            </a:r>
            <a:r>
              <a:rPr lang="en-US" altLang="en-US" sz="2800" smtClean="0"/>
              <a:t> (set difference), and </a:t>
            </a:r>
            <a:r>
              <a:rPr lang="en-US" altLang="en-US" sz="2800" smtClean="0">
                <a:latin typeface="Century Gothic" pitchFamily="34" charset="0"/>
              </a:rPr>
              <a:t>INTERSECT </a:t>
            </a:r>
            <a:r>
              <a:rPr lang="en-US" altLang="en-US" sz="2800" smtClean="0"/>
              <a:t> for union compatible tables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Example:  Find all professors in the CS Department and all professors that have taught CS courses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57200" y="3352800"/>
            <a:ext cx="8120063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(</a:t>
            </a:r>
            <a:r>
              <a:rPr lang="en-US" altLang="en-US" sz="2800">
                <a:latin typeface="Century Gothic" pitchFamily="34" charset="0"/>
              </a:rPr>
              <a:t>SELECT </a:t>
            </a:r>
            <a:r>
              <a:rPr lang="en-US" altLang="en-US" sz="2800"/>
              <a:t>  P.</a:t>
            </a:r>
            <a:r>
              <a:rPr lang="en-US" altLang="en-US" sz="2800" i="1"/>
              <a:t>Name</a:t>
            </a:r>
          </a:p>
          <a:p>
            <a:r>
              <a:rPr lang="en-US" altLang="en-US" sz="2800">
                <a:latin typeface="Century Gothic" pitchFamily="34" charset="0"/>
              </a:rPr>
              <a:t> FROM</a:t>
            </a:r>
            <a:r>
              <a:rPr lang="en-US" altLang="en-US" sz="2800"/>
              <a:t>  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2800"/>
              <a:t> P,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800"/>
              <a:t> T</a:t>
            </a:r>
          </a:p>
          <a:p>
            <a:r>
              <a:rPr lang="en-US" altLang="en-US" sz="2800">
                <a:latin typeface="Century Gothic" pitchFamily="34" charset="0"/>
              </a:rPr>
              <a:t> WHERE</a:t>
            </a:r>
            <a:r>
              <a:rPr lang="en-US" altLang="en-US" sz="2800"/>
              <a:t>  P.</a:t>
            </a:r>
            <a:r>
              <a:rPr lang="en-US" altLang="en-US" sz="2800" i="1"/>
              <a:t>Id</a:t>
            </a:r>
            <a:r>
              <a:rPr lang="en-US" altLang="en-US" sz="2800"/>
              <a:t>=T.</a:t>
            </a:r>
            <a:r>
              <a:rPr lang="en-US" altLang="en-US" sz="2800" i="1"/>
              <a:t>ProfId</a:t>
            </a:r>
            <a:r>
              <a:rPr lang="en-US" altLang="en-US" sz="2800"/>
              <a:t> </a:t>
            </a:r>
            <a:r>
              <a:rPr lang="en-US" altLang="en-US" sz="2800">
                <a:latin typeface="Century Gothic" pitchFamily="34" charset="0"/>
              </a:rPr>
              <a:t>AND</a:t>
            </a:r>
            <a:r>
              <a:rPr lang="en-US" altLang="en-US" sz="2800"/>
              <a:t> T.</a:t>
            </a:r>
            <a:r>
              <a:rPr lang="en-US" altLang="en-US" sz="2800" i="1"/>
              <a:t>CrsCode</a:t>
            </a:r>
            <a:r>
              <a:rPr lang="en-US" altLang="en-US" sz="2800"/>
              <a:t> </a:t>
            </a:r>
            <a:r>
              <a:rPr lang="en-US" altLang="en-US" sz="2800">
                <a:latin typeface="Century Gothic" pitchFamily="34" charset="0"/>
              </a:rPr>
              <a:t>LIKE </a:t>
            </a:r>
            <a:r>
              <a:rPr lang="en-US" altLang="en-US" sz="2800"/>
              <a:t>‘CS%’)</a:t>
            </a:r>
          </a:p>
          <a:p>
            <a:r>
              <a:rPr lang="en-US" altLang="en-US" sz="2800">
                <a:solidFill>
                  <a:schemeClr val="accent2"/>
                </a:solidFill>
                <a:latin typeface="Century Gothic" pitchFamily="34" charset="0"/>
              </a:rPr>
              <a:t>UNION</a:t>
            </a:r>
          </a:p>
          <a:p>
            <a:r>
              <a:rPr lang="en-US" altLang="en-US" sz="2800">
                <a:latin typeface="Century Gothic" pitchFamily="34" charset="0"/>
              </a:rPr>
              <a:t>(SELECT </a:t>
            </a:r>
            <a:r>
              <a:rPr lang="en-US" altLang="en-US" sz="2800"/>
              <a:t> P.</a:t>
            </a:r>
            <a:r>
              <a:rPr lang="en-US" altLang="en-US" sz="2800" i="1"/>
              <a:t>Name</a:t>
            </a:r>
          </a:p>
          <a:p>
            <a:r>
              <a:rPr lang="en-US" altLang="en-US" sz="2800">
                <a:latin typeface="Century Gothic" pitchFamily="34" charset="0"/>
              </a:rPr>
              <a:t> FROM </a:t>
            </a:r>
            <a:r>
              <a:rPr lang="en-US" altLang="en-US" sz="2800"/>
              <a:t>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2800"/>
              <a:t> P</a:t>
            </a:r>
          </a:p>
          <a:p>
            <a:r>
              <a:rPr lang="en-US" altLang="en-US" sz="2800">
                <a:latin typeface="Century Gothic" pitchFamily="34" charset="0"/>
              </a:rPr>
              <a:t> WHERE</a:t>
            </a:r>
            <a:r>
              <a:rPr lang="en-US" altLang="en-US" sz="2800"/>
              <a:t>  P.</a:t>
            </a:r>
            <a:r>
              <a:rPr lang="en-US" altLang="en-US" sz="2800" i="1"/>
              <a:t>DeptId</a:t>
            </a:r>
            <a:r>
              <a:rPr lang="en-US" altLang="en-US" sz="2800"/>
              <a:t> = ‘CS’)</a:t>
            </a:r>
          </a:p>
        </p:txBody>
      </p:sp>
    </p:spTree>
    <p:extLst>
      <p:ext uri="{BB962C8B-B14F-4D97-AF65-F5344CB8AC3E}">
        <p14:creationId xmlns:p14="http://schemas.microsoft.com/office/powerpoint/2010/main" val="1131524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B88546-4770-447A-821C-C5F1922A0909}" type="slidenum">
              <a:rPr lang="en-US" altLang="en-US" sz="1400"/>
              <a:pPr/>
              <a:t>14</a:t>
            </a:fld>
            <a:endParaRPr lang="en-US" altLang="en-US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Division in SQL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9248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 smtClean="0"/>
              <a:t>Query type</a:t>
            </a:r>
            <a:r>
              <a:rPr lang="en-US" altLang="en-US" sz="2800" smtClean="0"/>
              <a:t>: Find the subset of items in one set that are related to </a:t>
            </a:r>
            <a:r>
              <a:rPr lang="en-US" altLang="en-US" sz="2800" i="1" smtClean="0"/>
              <a:t>all</a:t>
            </a:r>
            <a:r>
              <a:rPr lang="en-US" altLang="en-US" sz="2800" smtClean="0"/>
              <a:t> items in another set</a:t>
            </a:r>
          </a:p>
          <a:p>
            <a:pPr>
              <a:lnSpc>
                <a:spcPct val="90000"/>
              </a:lnSpc>
            </a:pPr>
            <a:r>
              <a:rPr lang="en-US" altLang="en-US" sz="2800" i="1" smtClean="0"/>
              <a:t>Example</a:t>
            </a:r>
            <a:r>
              <a:rPr lang="en-US" altLang="en-US" sz="2800" smtClean="0"/>
              <a:t>: Find professors who taught courses in </a:t>
            </a:r>
            <a:r>
              <a:rPr lang="en-US" altLang="en-US" sz="2800" i="1" smtClean="0"/>
              <a:t>all</a:t>
            </a:r>
            <a:r>
              <a:rPr lang="en-US" altLang="en-US" sz="2800" smtClean="0"/>
              <a:t> departments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Why does this involve division?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3200400" y="3657600"/>
            <a:ext cx="21336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3276600" y="320040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ProfId</a:t>
            </a:r>
            <a:r>
              <a:rPr lang="en-US" altLang="en-US"/>
              <a:t>       </a:t>
            </a:r>
            <a:r>
              <a:rPr lang="en-US" altLang="en-US" i="1"/>
              <a:t>DeptId</a:t>
            </a:r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5486400" y="36576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5486400" y="3200400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DeptId</a:t>
            </a: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6629400" y="3581400"/>
            <a:ext cx="2084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All department Ids</a:t>
            </a:r>
          </a:p>
        </p:txBody>
      </p:sp>
      <p:sp>
        <p:nvSpPr>
          <p:cNvPr id="41994" name="Text Box 9"/>
          <p:cNvSpPr txBox="1">
            <a:spLocks noChangeArrowheads="1"/>
          </p:cNvSpPr>
          <p:nvPr/>
        </p:nvSpPr>
        <p:spPr bwMode="auto">
          <a:xfrm>
            <a:off x="609600" y="3505200"/>
            <a:ext cx="201136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Contains row</a:t>
            </a:r>
          </a:p>
          <a:p>
            <a:r>
              <a:rPr lang="en-US" altLang="en-US"/>
              <a:t>&lt;</a:t>
            </a:r>
            <a:r>
              <a:rPr lang="en-US" altLang="en-US" i="1"/>
              <a:t>p,d</a:t>
            </a:r>
            <a:r>
              <a:rPr lang="en-US" altLang="en-US"/>
              <a:t>&gt; if professor</a:t>
            </a:r>
          </a:p>
          <a:p>
            <a:r>
              <a:rPr lang="en-US" altLang="en-US" i="1"/>
              <a:t>p</a:t>
            </a:r>
            <a:r>
              <a:rPr lang="en-US" altLang="en-US"/>
              <a:t> taught a</a:t>
            </a:r>
          </a:p>
          <a:p>
            <a:r>
              <a:rPr lang="en-US" altLang="en-US"/>
              <a:t>course in </a:t>
            </a:r>
          </a:p>
          <a:p>
            <a:r>
              <a:rPr lang="en-US" altLang="en-US"/>
              <a:t>department </a:t>
            </a:r>
            <a:r>
              <a:rPr lang="en-US" altLang="en-US" i="1"/>
              <a:t>d</a:t>
            </a:r>
          </a:p>
        </p:txBody>
      </p:sp>
      <p:sp>
        <p:nvSpPr>
          <p:cNvPr id="41995" name="Line 10"/>
          <p:cNvSpPr>
            <a:spLocks noChangeShapeType="1"/>
          </p:cNvSpPr>
          <p:nvPr/>
        </p:nvSpPr>
        <p:spPr bwMode="auto">
          <a:xfrm>
            <a:off x="4343400" y="3657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2133600" y="4495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6553200" y="4038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1143000" y="5715000"/>
            <a:ext cx="736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>
                <a:sym typeface="Symbol" pitchFamily="18" charset="2"/>
              </a:rPr>
              <a:t>     </a:t>
            </a:r>
            <a:r>
              <a:rPr lang="en-US" altLang="en-US" sz="2400" baseline="-25000">
                <a:sym typeface="Symbol" pitchFamily="18" charset="2"/>
              </a:rPr>
              <a:t>ProfId,DeptId</a:t>
            </a:r>
            <a:r>
              <a:rPr lang="en-US" altLang="en-US" sz="2400">
                <a:sym typeface="Symbol" pitchFamily="18" charset="2"/>
              </a:rPr>
              <a:t>(Teaching       Course)  /  </a:t>
            </a:r>
            <a:r>
              <a:rPr lang="en-US" altLang="en-US" sz="2400" baseline="-25000">
                <a:sym typeface="Symbol" pitchFamily="18" charset="2"/>
              </a:rPr>
              <a:t>DeptId</a:t>
            </a:r>
            <a:r>
              <a:rPr lang="en-US" altLang="en-US" sz="2400">
                <a:sym typeface="Symbol" pitchFamily="18" charset="2"/>
              </a:rPr>
              <a:t>(Department)</a:t>
            </a:r>
            <a:endParaRPr lang="en-US" altLang="en-US" sz="2400"/>
          </a:p>
        </p:txBody>
      </p:sp>
      <p:grpSp>
        <p:nvGrpSpPr>
          <p:cNvPr id="41999" name="Group 15"/>
          <p:cNvGrpSpPr>
            <a:grpSpLocks/>
          </p:cNvGrpSpPr>
          <p:nvPr/>
        </p:nvGrpSpPr>
        <p:grpSpPr bwMode="auto">
          <a:xfrm>
            <a:off x="4267200" y="5867400"/>
            <a:ext cx="304800" cy="152400"/>
            <a:chOff x="2352" y="2064"/>
            <a:chExt cx="288" cy="96"/>
          </a:xfrm>
        </p:grpSpPr>
        <p:sp>
          <p:nvSpPr>
            <p:cNvPr id="42000" name="AutoShape 16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42001" name="AutoShape 17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4000045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3DC25B4-64A2-4C9D-B8E5-7C76247E3B61}" type="slidenum">
              <a:rPr lang="en-US" altLang="en-US" sz="1400"/>
              <a:pPr/>
              <a:t>15</a:t>
            </a:fld>
            <a:endParaRPr lang="en-US" altLang="en-US" sz="14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Aggregates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2362200"/>
          </a:xfrm>
        </p:spPr>
        <p:txBody>
          <a:bodyPr/>
          <a:lstStyle/>
          <a:p>
            <a:r>
              <a:rPr lang="en-US" altLang="en-US" sz="2800" smtClean="0"/>
              <a:t>Functions that operate on sets:</a:t>
            </a:r>
          </a:p>
          <a:p>
            <a:pPr lvl="1"/>
            <a:r>
              <a:rPr lang="en-US" altLang="en-US" sz="2400" smtClean="0">
                <a:latin typeface="Century Gothic" pitchFamily="34" charset="0"/>
              </a:rPr>
              <a:t>COUNT, SUM, AVG, MAX, MIN</a:t>
            </a:r>
            <a:endParaRPr lang="en-US" altLang="en-US" sz="2400" smtClean="0"/>
          </a:p>
          <a:p>
            <a:r>
              <a:rPr lang="en-US" altLang="en-US" sz="2800" smtClean="0"/>
              <a:t>Produce numbers (not tables)</a:t>
            </a:r>
          </a:p>
          <a:p>
            <a:r>
              <a:rPr lang="en-US" altLang="en-US" sz="2800" smtClean="0"/>
              <a:t>Not part of relational algebra (but not hard to add)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85800" y="4800600"/>
            <a:ext cx="35242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>
                <a:latin typeface="Century Gothic" pitchFamily="34" charset="0"/>
              </a:rPr>
              <a:t>SELECT </a:t>
            </a:r>
            <a:r>
              <a:rPr lang="en-US" altLang="en-US" sz="3200">
                <a:solidFill>
                  <a:srgbClr val="990033"/>
                </a:solidFill>
                <a:latin typeface="Century Gothic" pitchFamily="34" charset="0"/>
              </a:rPr>
              <a:t>COUNT</a:t>
            </a:r>
            <a:r>
              <a:rPr lang="en-US" altLang="en-US" sz="3200">
                <a:latin typeface="Century Gothic" pitchFamily="34" charset="0"/>
              </a:rPr>
              <a:t>(*)</a:t>
            </a:r>
          </a:p>
          <a:p>
            <a:r>
              <a:rPr lang="en-US" altLang="en-US" sz="3200">
                <a:latin typeface="Century Gothic" pitchFamily="34" charset="0"/>
              </a:rPr>
              <a:t>FROM  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3200"/>
              <a:t> P</a:t>
            </a:r>
            <a:endParaRPr lang="en-US" altLang="en-US" sz="3200">
              <a:latin typeface="Century Gothic" pitchFamily="34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937125" y="4813300"/>
            <a:ext cx="3979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latin typeface="Century Gothic" pitchFamily="34" charset="0"/>
              </a:rPr>
              <a:t>SELECT </a:t>
            </a:r>
            <a:r>
              <a:rPr lang="en-US" sz="3200">
                <a:solidFill>
                  <a:srgbClr val="990033"/>
                </a:solidFill>
                <a:latin typeface="Century Gothic" pitchFamily="34" charset="0"/>
              </a:rPr>
              <a:t>MAX</a:t>
            </a:r>
            <a:r>
              <a:rPr lang="en-US" sz="3200"/>
              <a:t> (</a:t>
            </a:r>
            <a:r>
              <a:rPr lang="en-US" sz="3200" i="1"/>
              <a:t>Salary</a:t>
            </a:r>
            <a:r>
              <a:rPr lang="en-US" sz="3200"/>
              <a:t>)</a:t>
            </a:r>
          </a:p>
          <a:p>
            <a:pPr>
              <a:defRPr/>
            </a:pPr>
            <a:r>
              <a:rPr lang="en-US" sz="3200">
                <a:latin typeface="Century Gothic" pitchFamily="34" charset="0"/>
              </a:rPr>
              <a:t>FROM</a:t>
            </a:r>
            <a:r>
              <a:rPr lang="en-US" sz="3200"/>
              <a:t> 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Employee</a:t>
            </a:r>
            <a:r>
              <a:rPr lang="en-US" sz="3200"/>
              <a:t> E</a:t>
            </a:r>
          </a:p>
        </p:txBody>
      </p:sp>
    </p:spTree>
    <p:extLst>
      <p:ext uri="{BB962C8B-B14F-4D97-AF65-F5344CB8AC3E}">
        <p14:creationId xmlns:p14="http://schemas.microsoft.com/office/powerpoint/2010/main" val="540080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B48ED2-0DDB-4BE5-B9CF-2BDA70CA40F1}" type="slidenum">
              <a:rPr lang="en-US" altLang="en-US" sz="1400"/>
              <a:pPr/>
              <a:t>16</a:t>
            </a:fld>
            <a:endParaRPr lang="en-US" altLang="en-US" sz="14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Grouping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5410200"/>
          </a:xfrm>
        </p:spPr>
        <p:txBody>
          <a:bodyPr/>
          <a:lstStyle/>
          <a:p>
            <a:r>
              <a:rPr lang="en-US" altLang="en-US" smtClean="0"/>
              <a:t>But how do we compute the number of courses taught in S2000 </a:t>
            </a:r>
            <a:r>
              <a:rPr lang="en-US" altLang="en-US" i="1" smtClean="0"/>
              <a:t>per professor</a:t>
            </a:r>
            <a:r>
              <a:rPr lang="en-US" altLang="en-US" smtClean="0"/>
              <a:t>?</a:t>
            </a:r>
          </a:p>
          <a:p>
            <a:pPr lvl="1"/>
            <a:r>
              <a:rPr lang="en-US" altLang="en-US" smtClean="0"/>
              <a:t>Strategy 1:  Fire off a separate query for </a:t>
            </a:r>
            <a:r>
              <a:rPr lang="en-US" altLang="en-US" u="sng" smtClean="0"/>
              <a:t>each</a:t>
            </a:r>
            <a:r>
              <a:rPr lang="en-US" altLang="en-US" smtClean="0"/>
              <a:t> professor: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SELECT   COUNT(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CrsCode</a:t>
            </a:r>
            <a:r>
              <a:rPr lang="en-US" altLang="en-US" sz="2000" smtClean="0">
                <a:latin typeface="Century Gothic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FROM    </a:t>
            </a:r>
            <a:r>
              <a:rPr lang="en-US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000" smtClean="0"/>
              <a:t> 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WHERE  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Semester</a:t>
            </a:r>
            <a:r>
              <a:rPr lang="en-US" altLang="en-US" sz="2000" smtClean="0"/>
              <a:t> = ‘S2000’ </a:t>
            </a:r>
            <a:r>
              <a:rPr lang="en-US" altLang="en-US" sz="1800" smtClean="0"/>
              <a:t>AND</a:t>
            </a:r>
            <a:r>
              <a:rPr lang="en-US" altLang="en-US" sz="2000" smtClean="0"/>
              <a:t> T.</a:t>
            </a:r>
            <a:r>
              <a:rPr lang="en-US" altLang="en-US" sz="2000" i="1" smtClean="0"/>
              <a:t>ProfId</a:t>
            </a:r>
            <a:r>
              <a:rPr lang="en-US" altLang="en-US" sz="2000" smtClean="0"/>
              <a:t> = 123456789</a:t>
            </a:r>
          </a:p>
          <a:p>
            <a:pPr lvl="2">
              <a:spcBef>
                <a:spcPct val="0"/>
              </a:spcBef>
            </a:pPr>
            <a:r>
              <a:rPr lang="en-US" altLang="en-US" sz="2000" smtClean="0"/>
              <a:t>Cumbersome</a:t>
            </a:r>
          </a:p>
          <a:p>
            <a:pPr lvl="2">
              <a:spcBef>
                <a:spcPct val="0"/>
              </a:spcBef>
            </a:pPr>
            <a:r>
              <a:rPr lang="en-US" altLang="en-US" sz="2000" smtClean="0"/>
              <a:t>What if the number of professors changes?  Add another query?</a:t>
            </a:r>
          </a:p>
          <a:p>
            <a:pPr lvl="1">
              <a:spcBef>
                <a:spcPct val="0"/>
              </a:spcBef>
            </a:pPr>
            <a:r>
              <a:rPr lang="en-US" altLang="en-US" smtClean="0"/>
              <a:t>Strategy 2:  define a special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grouping operator</a:t>
            </a:r>
            <a:r>
              <a:rPr lang="en-US" altLang="en-US" smtClean="0"/>
              <a:t>: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SELECT     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ProfId</a:t>
            </a:r>
            <a:r>
              <a:rPr lang="en-US" altLang="en-US" sz="2000" smtClean="0">
                <a:latin typeface="Century Gothic" pitchFamily="34" charset="0"/>
              </a:rPr>
              <a:t>,  COUNT(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CrsCode</a:t>
            </a:r>
            <a:r>
              <a:rPr lang="en-US" altLang="en-US" sz="2000" smtClean="0">
                <a:latin typeface="Century Gothic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FROM       </a:t>
            </a:r>
            <a:r>
              <a:rPr lang="en-US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000" smtClean="0"/>
              <a:t>  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WHERE      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Semester</a:t>
            </a:r>
            <a:r>
              <a:rPr lang="en-US" altLang="en-US" sz="2000" smtClean="0"/>
              <a:t> = ‘S2000’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			</a:t>
            </a:r>
            <a:r>
              <a:rPr lang="en-US" altLang="en-US" sz="1800" smtClean="0">
                <a:solidFill>
                  <a:srgbClr val="990033"/>
                </a:solidFill>
              </a:rPr>
              <a:t>GROUP BY</a:t>
            </a:r>
            <a:r>
              <a:rPr lang="en-US" altLang="en-US" sz="2000" smtClean="0"/>
              <a:t>  </a:t>
            </a:r>
            <a:r>
              <a:rPr lang="en-US" altLang="en-US" sz="2000" smtClean="0">
                <a:solidFill>
                  <a:srgbClr val="008000"/>
                </a:solidFill>
              </a:rPr>
              <a:t>T.</a:t>
            </a:r>
            <a:r>
              <a:rPr lang="en-US" altLang="en-US" sz="2000" i="1" smtClean="0">
                <a:solidFill>
                  <a:srgbClr val="008000"/>
                </a:solidFill>
              </a:rPr>
              <a:t>ProfId</a:t>
            </a:r>
            <a:endParaRPr lang="en-US" altLang="en-US" i="1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18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2F4521-C10A-4AC8-9AFC-A10C0BF66485}" type="slidenum">
              <a:rPr lang="en-US" altLang="en-US" sz="1400"/>
              <a:pPr/>
              <a:t>17</a:t>
            </a:fld>
            <a:endParaRPr lang="en-US" altLang="en-US" sz="14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>
                <a:latin typeface="Century Gothic" pitchFamily="34" charset="0"/>
              </a:rPr>
              <a:t>HAVING</a:t>
            </a:r>
            <a:r>
              <a:rPr lang="en-US" altLang="en-US" smtClean="0"/>
              <a:t> Clause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Eliminates unwanted groups (analogous to</a:t>
            </a:r>
            <a:r>
              <a:rPr lang="en-US" altLang="en-US" sz="2800" smtClean="0">
                <a:latin typeface="Century Gothic" pitchFamily="34" charset="0"/>
              </a:rPr>
              <a:t> WHERE </a:t>
            </a:r>
            <a:r>
              <a:rPr lang="en-US" altLang="en-US" sz="2800" smtClean="0"/>
              <a:t>clause, but works on groups instead of individual tuples</a:t>
            </a:r>
            <a:r>
              <a:rPr lang="en-US" altLang="en-US" sz="2800" smtClean="0">
                <a:latin typeface="Century Gothic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800" smtClean="0">
                <a:latin typeface="Century Gothic" pitchFamily="34" charset="0"/>
              </a:rPr>
              <a:t>HAVING </a:t>
            </a:r>
            <a:r>
              <a:rPr lang="en-US" altLang="en-US" sz="2800" smtClean="0"/>
              <a:t>condition is constructed from attributes of </a:t>
            </a:r>
            <a:r>
              <a:rPr lang="en-US" altLang="en-US" sz="2800" smtClean="0">
                <a:latin typeface="Century Gothic" pitchFamily="34" charset="0"/>
              </a:rPr>
              <a:t>GROUP BY</a:t>
            </a:r>
            <a:r>
              <a:rPr lang="en-US" altLang="en-US" sz="2800" smtClean="0"/>
              <a:t> list and aggregates on attributes not in that list</a:t>
            </a:r>
            <a:endParaRPr lang="en-US" altLang="en-US" sz="2800" smtClean="0">
              <a:latin typeface="Century Gothic" pitchFamily="34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371600" y="3581400"/>
            <a:ext cx="52720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>
                <a:latin typeface="Century Gothic" pitchFamily="34" charset="0"/>
              </a:rPr>
              <a:t>SELECT  </a:t>
            </a:r>
            <a:r>
              <a:rPr lang="en-US" altLang="en-US" sz="2400"/>
              <a:t>T.</a:t>
            </a:r>
            <a:r>
              <a:rPr lang="en-US" altLang="en-US" sz="2400" i="1"/>
              <a:t>StudId</a:t>
            </a:r>
            <a:r>
              <a:rPr lang="en-US" altLang="en-US" sz="2400">
                <a:latin typeface="Century Gothic" pitchFamily="34" charset="0"/>
              </a:rPr>
              <a:t>, </a:t>
            </a:r>
          </a:p>
          <a:p>
            <a:r>
              <a:rPr lang="en-US" altLang="en-US" sz="2400">
                <a:latin typeface="Century Gothic" pitchFamily="34" charset="0"/>
              </a:rPr>
              <a:t>              AVG</a:t>
            </a:r>
            <a:r>
              <a:rPr lang="en-US" altLang="en-US" sz="2400"/>
              <a:t>(T.</a:t>
            </a:r>
            <a:r>
              <a:rPr lang="en-US" altLang="en-US" sz="2400" i="1"/>
              <a:t>Grade</a:t>
            </a:r>
            <a:r>
              <a:rPr lang="en-US" altLang="en-US" sz="2400"/>
              <a:t>) </a:t>
            </a:r>
            <a:r>
              <a:rPr lang="en-US" altLang="en-US" sz="2400">
                <a:latin typeface="Century Gothic" pitchFamily="34" charset="0"/>
              </a:rPr>
              <a:t> AS  </a:t>
            </a:r>
            <a:r>
              <a:rPr lang="en-US" altLang="en-US" sz="2400" i="1"/>
              <a:t>CumGpa</a:t>
            </a:r>
            <a:r>
              <a:rPr lang="en-US" altLang="en-US" sz="2400"/>
              <a:t>, </a:t>
            </a:r>
            <a:endParaRPr lang="en-US" altLang="en-US" sz="2400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              COUNT (*)  AS  </a:t>
            </a:r>
            <a:r>
              <a:rPr lang="en-US" altLang="en-US" sz="2400" i="1"/>
              <a:t>NumCrs</a:t>
            </a:r>
            <a:endParaRPr lang="en-US" altLang="en-US" sz="2400" i="1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FROM  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 </a:t>
            </a:r>
            <a:r>
              <a:rPr lang="en-US" altLang="en-US" sz="2400"/>
              <a:t> T</a:t>
            </a:r>
            <a:endParaRPr lang="en-US" altLang="en-US" sz="2400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WHERE   </a:t>
            </a:r>
            <a:r>
              <a:rPr lang="en-US" altLang="en-US" sz="2400"/>
              <a:t>T.</a:t>
            </a:r>
            <a:r>
              <a:rPr lang="en-US" altLang="en-US" sz="2400" i="1"/>
              <a:t>CrsCode </a:t>
            </a:r>
            <a:r>
              <a:rPr lang="en-US" altLang="en-US" sz="2400">
                <a:latin typeface="Century Gothic" pitchFamily="34" charset="0"/>
              </a:rPr>
              <a:t> LIKE  </a:t>
            </a:r>
            <a:r>
              <a:rPr lang="en-US" altLang="en-US" sz="2400"/>
              <a:t>‘CS%’</a:t>
            </a:r>
            <a:endParaRPr lang="en-US" altLang="en-US" sz="2400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GROUP BY  </a:t>
            </a:r>
            <a:r>
              <a:rPr lang="en-US" altLang="en-US" sz="2400"/>
              <a:t>T.</a:t>
            </a:r>
            <a:r>
              <a:rPr lang="en-US" altLang="en-US" sz="2400" i="1"/>
              <a:t>StudId</a:t>
            </a:r>
          </a:p>
          <a:p>
            <a:r>
              <a:rPr lang="en-US" altLang="en-US" sz="2400">
                <a:solidFill>
                  <a:srgbClr val="990033"/>
                </a:solidFill>
                <a:latin typeface="Century Gothic" pitchFamily="34" charset="0"/>
              </a:rPr>
              <a:t>HAVING</a:t>
            </a:r>
            <a:r>
              <a:rPr lang="en-US" altLang="en-US" sz="2400">
                <a:latin typeface="Century Gothic" pitchFamily="34" charset="0"/>
              </a:rPr>
              <a:t>  AVG </a:t>
            </a:r>
            <a:r>
              <a:rPr lang="en-US" altLang="en-US" sz="2400"/>
              <a:t>(T.</a:t>
            </a:r>
            <a:r>
              <a:rPr lang="en-US" altLang="en-US" sz="2400" i="1"/>
              <a:t>Grade</a:t>
            </a:r>
            <a:r>
              <a:rPr lang="en-US" altLang="en-US" sz="2400"/>
              <a:t>) &gt; 3.5</a:t>
            </a:r>
          </a:p>
        </p:txBody>
      </p:sp>
    </p:spTree>
    <p:extLst>
      <p:ext uri="{BB962C8B-B14F-4D97-AF65-F5344CB8AC3E}">
        <p14:creationId xmlns:p14="http://schemas.microsoft.com/office/powerpoint/2010/main" val="83964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87618D5-396F-4531-A8D9-A2370AFA1AF5}" type="slidenum">
              <a:rPr lang="en-US" altLang="en-US" sz="1400"/>
              <a:pPr/>
              <a:t>18</a:t>
            </a:fld>
            <a:endParaRPr lang="en-US" altLang="en-US" sz="140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>
                <a:latin typeface="Century Gothic" pitchFamily="34" charset="0"/>
              </a:rPr>
              <a:t>ORDER BY</a:t>
            </a:r>
            <a:r>
              <a:rPr lang="en-US" altLang="en-US" smtClean="0"/>
              <a:t> Clause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1143000"/>
          </a:xfrm>
        </p:spPr>
        <p:txBody>
          <a:bodyPr/>
          <a:lstStyle/>
          <a:p>
            <a:r>
              <a:rPr lang="en-US" altLang="en-US" smtClean="0"/>
              <a:t>Causes rows to be output in a specified order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67437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>
                <a:latin typeface="Century Gothic" pitchFamily="34" charset="0"/>
              </a:rPr>
              <a:t>SELECT  </a:t>
            </a:r>
            <a:r>
              <a:rPr lang="en-US" altLang="en-US" sz="2800"/>
              <a:t>T.</a:t>
            </a:r>
            <a:r>
              <a:rPr lang="en-US" altLang="en-US" sz="2800" i="1"/>
              <a:t>StudId</a:t>
            </a:r>
            <a:r>
              <a:rPr lang="en-US" altLang="en-US" sz="2800">
                <a:latin typeface="Century Gothic" pitchFamily="34" charset="0"/>
              </a:rPr>
              <a:t>, COUNT (*) AS </a:t>
            </a:r>
            <a:r>
              <a:rPr lang="en-US" altLang="en-US" sz="2800" i="1"/>
              <a:t>NumCrs</a:t>
            </a:r>
            <a:r>
              <a:rPr lang="en-US" altLang="en-US" sz="2800"/>
              <a:t>,</a:t>
            </a:r>
            <a:r>
              <a:rPr lang="en-US" altLang="en-US" sz="2800">
                <a:latin typeface="Century Gothic" pitchFamily="34" charset="0"/>
              </a:rPr>
              <a:t> </a:t>
            </a:r>
          </a:p>
          <a:p>
            <a:r>
              <a:rPr lang="en-US" altLang="en-US" sz="2800">
                <a:latin typeface="Century Gothic" pitchFamily="34" charset="0"/>
              </a:rPr>
              <a:t>              AVG</a:t>
            </a:r>
            <a:r>
              <a:rPr lang="en-US" altLang="en-US" sz="2800"/>
              <a:t>(T.</a:t>
            </a:r>
            <a:r>
              <a:rPr lang="en-US" altLang="en-US" sz="2800" i="1"/>
              <a:t>Grade</a:t>
            </a:r>
            <a:r>
              <a:rPr lang="en-US" altLang="en-US" sz="2800"/>
              <a:t>)</a:t>
            </a:r>
            <a:r>
              <a:rPr lang="en-US" altLang="en-US" sz="2800">
                <a:latin typeface="Century Gothic" pitchFamily="34" charset="0"/>
              </a:rPr>
              <a:t> AS </a:t>
            </a:r>
            <a:r>
              <a:rPr lang="en-US" altLang="en-US" sz="2800" i="1"/>
              <a:t>CumGpa</a:t>
            </a:r>
          </a:p>
          <a:p>
            <a:r>
              <a:rPr lang="en-US" altLang="en-US" sz="2800">
                <a:latin typeface="Century Gothic" pitchFamily="34" charset="0"/>
              </a:rPr>
              <a:t>FROM  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 sz="2800"/>
              <a:t> T</a:t>
            </a:r>
          </a:p>
          <a:p>
            <a:r>
              <a:rPr lang="en-US" altLang="en-US" sz="2800">
                <a:latin typeface="Century Gothic" pitchFamily="34" charset="0"/>
              </a:rPr>
              <a:t>WHERE  </a:t>
            </a:r>
            <a:r>
              <a:rPr lang="en-US" altLang="en-US" sz="2800"/>
              <a:t>T.</a:t>
            </a:r>
            <a:r>
              <a:rPr lang="en-US" altLang="en-US" sz="2800" i="1"/>
              <a:t>CrsCode</a:t>
            </a:r>
            <a:r>
              <a:rPr lang="en-US" altLang="en-US" sz="2800">
                <a:latin typeface="Century Gothic" pitchFamily="34" charset="0"/>
              </a:rPr>
              <a:t> LIKE </a:t>
            </a:r>
            <a:r>
              <a:rPr lang="en-US" altLang="en-US" sz="2800"/>
              <a:t>‘CS%’</a:t>
            </a:r>
          </a:p>
          <a:p>
            <a:r>
              <a:rPr lang="en-US" altLang="en-US" sz="2800">
                <a:latin typeface="Century Gothic" pitchFamily="34" charset="0"/>
              </a:rPr>
              <a:t>GROUP BY  </a:t>
            </a:r>
            <a:r>
              <a:rPr lang="en-US" altLang="en-US" sz="2800"/>
              <a:t>T.</a:t>
            </a:r>
            <a:r>
              <a:rPr lang="en-US" altLang="en-US" sz="2800" i="1"/>
              <a:t>StudId</a:t>
            </a:r>
          </a:p>
          <a:p>
            <a:r>
              <a:rPr lang="en-US" altLang="en-US" sz="2800">
                <a:latin typeface="Century Gothic" pitchFamily="34" charset="0"/>
              </a:rPr>
              <a:t>HAVING  AVG </a:t>
            </a:r>
            <a:r>
              <a:rPr lang="en-US" altLang="en-US" sz="2800"/>
              <a:t>(T.</a:t>
            </a:r>
            <a:r>
              <a:rPr lang="en-US" altLang="en-US" sz="2800" i="1"/>
              <a:t>Grade</a:t>
            </a:r>
            <a:r>
              <a:rPr lang="en-US" altLang="en-US" sz="2800"/>
              <a:t>) &gt; 3.5</a:t>
            </a:r>
          </a:p>
          <a:p>
            <a:r>
              <a:rPr lang="en-US" altLang="en-US" sz="2800">
                <a:solidFill>
                  <a:srgbClr val="990033"/>
                </a:solidFill>
                <a:latin typeface="Century Gothic" pitchFamily="34" charset="0"/>
              </a:rPr>
              <a:t>ORDER BY</a:t>
            </a:r>
            <a:r>
              <a:rPr lang="en-US" altLang="en-US" sz="2800">
                <a:latin typeface="Century Gothic" pitchFamily="34" charset="0"/>
              </a:rPr>
              <a:t>  </a:t>
            </a:r>
            <a:r>
              <a:rPr lang="en-US" altLang="en-US" sz="2800">
                <a:solidFill>
                  <a:srgbClr val="008000"/>
                </a:solidFill>
                <a:latin typeface="Century Gothic" pitchFamily="34" charset="0"/>
              </a:rPr>
              <a:t>DESC</a:t>
            </a:r>
            <a:r>
              <a:rPr lang="en-US" altLang="en-US" sz="2800">
                <a:latin typeface="Century Gothic" pitchFamily="34" charset="0"/>
              </a:rPr>
              <a:t>  </a:t>
            </a:r>
            <a:r>
              <a:rPr lang="en-US" altLang="en-US" sz="2800" i="1"/>
              <a:t>CumGpa</a:t>
            </a:r>
            <a:r>
              <a:rPr lang="en-US" altLang="en-US" sz="2800"/>
              <a:t>,  </a:t>
            </a:r>
            <a:r>
              <a:rPr lang="en-US" altLang="en-US" sz="2800">
                <a:solidFill>
                  <a:srgbClr val="008000"/>
                </a:solidFill>
                <a:latin typeface="Century Gothic" pitchFamily="34" charset="0"/>
              </a:rPr>
              <a:t>ASC</a:t>
            </a:r>
            <a:r>
              <a:rPr lang="en-US" altLang="en-US" sz="2800"/>
              <a:t> </a:t>
            </a:r>
            <a:r>
              <a:rPr lang="en-US" altLang="en-US" sz="2800" i="1"/>
              <a:t>StudId</a:t>
            </a:r>
            <a:endParaRPr lang="en-US" altLang="en-US" sz="3200" i="1"/>
          </a:p>
        </p:txBody>
      </p:sp>
      <p:sp>
        <p:nvSpPr>
          <p:cNvPr id="54278" name="AutoShape 5"/>
          <p:cNvSpPr>
            <a:spLocks noChangeArrowheads="1"/>
          </p:cNvSpPr>
          <p:nvPr/>
        </p:nvSpPr>
        <p:spPr bwMode="auto">
          <a:xfrm>
            <a:off x="1524000" y="5791200"/>
            <a:ext cx="1371600" cy="381000"/>
          </a:xfrm>
          <a:prstGeom prst="wedgeRoundRectCallout">
            <a:avLst>
              <a:gd name="adj1" fmla="val 98611"/>
              <a:gd name="adj2" fmla="val -188750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 i="1">
                <a:solidFill>
                  <a:schemeClr val="accent2"/>
                </a:solidFill>
              </a:rPr>
              <a:t>Descending</a:t>
            </a:r>
            <a:endParaRPr lang="en-US" altLang="en-US" sz="1400" i="1"/>
          </a:p>
        </p:txBody>
      </p:sp>
      <p:sp>
        <p:nvSpPr>
          <p:cNvPr id="54279" name="AutoShape 6"/>
          <p:cNvSpPr>
            <a:spLocks noChangeArrowheads="1"/>
          </p:cNvSpPr>
          <p:nvPr/>
        </p:nvSpPr>
        <p:spPr bwMode="auto">
          <a:xfrm>
            <a:off x="6477000" y="5867400"/>
            <a:ext cx="1371600" cy="381000"/>
          </a:xfrm>
          <a:prstGeom prst="wedgeRoundRectCallout">
            <a:avLst>
              <a:gd name="adj1" fmla="val -83681"/>
              <a:gd name="adj2" fmla="val -210000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 i="1">
                <a:solidFill>
                  <a:schemeClr val="accent2"/>
                </a:solidFill>
              </a:rPr>
              <a:t>Ascending</a:t>
            </a:r>
            <a:endParaRPr lang="en-US" altLang="en-US" sz="1400" i="1"/>
          </a:p>
        </p:txBody>
      </p:sp>
    </p:spTree>
    <p:extLst>
      <p:ext uri="{BB962C8B-B14F-4D97-AF65-F5344CB8AC3E}">
        <p14:creationId xmlns:p14="http://schemas.microsoft.com/office/powerpoint/2010/main" val="2423397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6 Relational Normalization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Redundancy in the schema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Update, deletion, insertion anomalies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decomposition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Normalization theory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dependencies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FD closure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 closure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16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Review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Chapters 5 ~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your textbook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slides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In-class exercises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Assignments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Projects</a:t>
            </a:r>
          </a:p>
          <a:p>
            <a:pPr lvl="1" algn="just" eaLnBrk="1" hangingPunct="1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535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6 Relational Normalization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 (cont'd)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BCNF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two conditions of BCNF?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BCNF decomposition algorithm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3NF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3 conditions of 3NF?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calculate the minimal cover?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3NF decomposition algorithm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Lossless decomposition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R = 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…     R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preserving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F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(F1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F2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 ...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3963987" y="4876800"/>
            <a:ext cx="149225" cy="111125"/>
            <a:chOff x="3796" y="2889"/>
            <a:chExt cx="468" cy="240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 rot="16200000">
              <a:off x="4030" y="2889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 rot="5400000">
              <a:off x="3796" y="2895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651375" y="4874022"/>
            <a:ext cx="149225" cy="111125"/>
            <a:chOff x="3796" y="2889"/>
            <a:chExt cx="468" cy="240"/>
          </a:xfrm>
        </p:grpSpPr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 rot="16200000">
              <a:off x="4030" y="2889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AutoShape 4"/>
            <p:cNvSpPr>
              <a:spLocks noChangeArrowheads="1"/>
            </p:cNvSpPr>
            <p:nvPr/>
          </p:nvSpPr>
          <p:spPr bwMode="auto">
            <a:xfrm rot="5400000">
              <a:off x="3796" y="2895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5260975" y="4868466"/>
            <a:ext cx="149225" cy="111125"/>
            <a:chOff x="3796" y="2889"/>
            <a:chExt cx="468" cy="240"/>
          </a:xfrm>
        </p:grpSpPr>
        <p:sp>
          <p:nvSpPr>
            <p:cNvPr id="12" name="AutoShape 3"/>
            <p:cNvSpPr>
              <a:spLocks noChangeArrowheads="1"/>
            </p:cNvSpPr>
            <p:nvPr/>
          </p:nvSpPr>
          <p:spPr bwMode="auto">
            <a:xfrm rot="16200000">
              <a:off x="4030" y="2889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 rot="5400000">
              <a:off x="3796" y="2895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9549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AA1D-70EC-45CB-A724-935182EB1494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Redundancy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Dependencies between attributes cause redundancy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Ex.  All addresses in the same town have the same zip code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295400" y="4038600"/>
            <a:ext cx="483235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i="1"/>
              <a:t>SSN</a:t>
            </a:r>
            <a:r>
              <a:rPr lang="en-US" altLang="en-US" sz="2400"/>
              <a:t>     </a:t>
            </a:r>
            <a:r>
              <a:rPr lang="en-US" altLang="en-US" sz="2400" i="1"/>
              <a:t>Name</a:t>
            </a:r>
            <a:r>
              <a:rPr lang="en-US" altLang="en-US" sz="2400"/>
              <a:t>     </a:t>
            </a:r>
            <a:r>
              <a:rPr lang="en-US" altLang="en-US" sz="2400" i="1"/>
              <a:t>Town</a:t>
            </a:r>
            <a:r>
              <a:rPr lang="en-US" altLang="en-US" sz="2400"/>
              <a:t>                  </a:t>
            </a:r>
            <a:r>
              <a:rPr lang="en-US" altLang="en-US" sz="2400" i="1"/>
              <a:t>Zip</a:t>
            </a:r>
            <a:endParaRPr lang="en-US" altLang="en-US" sz="2400"/>
          </a:p>
          <a:p>
            <a:r>
              <a:rPr lang="en-US" altLang="en-US" sz="2400"/>
              <a:t>1234     Joe       Stony Brook     11790</a:t>
            </a:r>
          </a:p>
          <a:p>
            <a:r>
              <a:rPr lang="en-US" altLang="en-US" sz="2400"/>
              <a:t>4321     Mary    Stony Brook     11790</a:t>
            </a:r>
          </a:p>
          <a:p>
            <a:r>
              <a:rPr lang="en-US" altLang="en-US" sz="2400"/>
              <a:t>5454     Tom     Stony Brook     11790</a:t>
            </a:r>
          </a:p>
          <a:p>
            <a:r>
              <a:rPr lang="en-US" altLang="en-US" sz="2400"/>
              <a:t>             ………………….</a:t>
            </a:r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1295400" y="44196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1295400" y="4038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1295400" y="40386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Freeform 13"/>
          <p:cNvSpPr>
            <a:spLocks/>
          </p:cNvSpPr>
          <p:nvPr/>
        </p:nvSpPr>
        <p:spPr bwMode="auto">
          <a:xfrm>
            <a:off x="3163888" y="4422775"/>
            <a:ext cx="3286125" cy="1325563"/>
          </a:xfrm>
          <a:custGeom>
            <a:avLst/>
            <a:gdLst>
              <a:gd name="T0" fmla="*/ 1993 w 2070"/>
              <a:gd name="T1" fmla="*/ 249 h 835"/>
              <a:gd name="T2" fmla="*/ 1957 w 2070"/>
              <a:gd name="T3" fmla="*/ 131 h 835"/>
              <a:gd name="T4" fmla="*/ 1893 w 2070"/>
              <a:gd name="T5" fmla="*/ 112 h 835"/>
              <a:gd name="T6" fmla="*/ 1856 w 2070"/>
              <a:gd name="T7" fmla="*/ 48 h 835"/>
              <a:gd name="T8" fmla="*/ 1774 w 2070"/>
              <a:gd name="T9" fmla="*/ 21 h 835"/>
              <a:gd name="T10" fmla="*/ 1536 w 2070"/>
              <a:gd name="T11" fmla="*/ 30 h 835"/>
              <a:gd name="T12" fmla="*/ 1271 w 2070"/>
              <a:gd name="T13" fmla="*/ 39 h 835"/>
              <a:gd name="T14" fmla="*/ 1106 w 2070"/>
              <a:gd name="T15" fmla="*/ 67 h 835"/>
              <a:gd name="T16" fmla="*/ 896 w 2070"/>
              <a:gd name="T17" fmla="*/ 39 h 835"/>
              <a:gd name="T18" fmla="*/ 256 w 2070"/>
              <a:gd name="T19" fmla="*/ 30 h 835"/>
              <a:gd name="T20" fmla="*/ 46 w 2070"/>
              <a:gd name="T21" fmla="*/ 94 h 835"/>
              <a:gd name="T22" fmla="*/ 0 w 2070"/>
              <a:gd name="T23" fmla="*/ 195 h 835"/>
              <a:gd name="T24" fmla="*/ 18 w 2070"/>
              <a:gd name="T25" fmla="*/ 460 h 835"/>
              <a:gd name="T26" fmla="*/ 220 w 2070"/>
              <a:gd name="T27" fmla="*/ 743 h 835"/>
              <a:gd name="T28" fmla="*/ 320 w 2070"/>
              <a:gd name="T29" fmla="*/ 771 h 835"/>
              <a:gd name="T30" fmla="*/ 494 w 2070"/>
              <a:gd name="T31" fmla="*/ 816 h 835"/>
              <a:gd name="T32" fmla="*/ 1445 w 2070"/>
              <a:gd name="T33" fmla="*/ 789 h 835"/>
              <a:gd name="T34" fmla="*/ 1792 w 2070"/>
              <a:gd name="T35" fmla="*/ 725 h 835"/>
              <a:gd name="T36" fmla="*/ 1893 w 2070"/>
              <a:gd name="T37" fmla="*/ 697 h 835"/>
              <a:gd name="T38" fmla="*/ 1948 w 2070"/>
              <a:gd name="T39" fmla="*/ 679 h 835"/>
              <a:gd name="T40" fmla="*/ 1966 w 2070"/>
              <a:gd name="T41" fmla="*/ 652 h 835"/>
              <a:gd name="T42" fmla="*/ 2012 w 2070"/>
              <a:gd name="T43" fmla="*/ 606 h 835"/>
              <a:gd name="T44" fmla="*/ 2030 w 2070"/>
              <a:gd name="T45" fmla="*/ 551 h 835"/>
              <a:gd name="T46" fmla="*/ 2039 w 2070"/>
              <a:gd name="T47" fmla="*/ 524 h 835"/>
              <a:gd name="T48" fmla="*/ 1993 w 2070"/>
              <a:gd name="T49" fmla="*/ 249 h 8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070" h="835">
                <a:moveTo>
                  <a:pt x="1993" y="249"/>
                </a:moveTo>
                <a:cubicBezTo>
                  <a:pt x="1983" y="220"/>
                  <a:pt x="1977" y="151"/>
                  <a:pt x="1957" y="131"/>
                </a:cubicBezTo>
                <a:cubicBezTo>
                  <a:pt x="1933" y="107"/>
                  <a:pt x="1919" y="134"/>
                  <a:pt x="1893" y="112"/>
                </a:cubicBezTo>
                <a:cubicBezTo>
                  <a:pt x="1863" y="87"/>
                  <a:pt x="1889" y="62"/>
                  <a:pt x="1856" y="48"/>
                </a:cubicBezTo>
                <a:cubicBezTo>
                  <a:pt x="1822" y="33"/>
                  <a:pt x="1812" y="27"/>
                  <a:pt x="1774" y="21"/>
                </a:cubicBezTo>
                <a:cubicBezTo>
                  <a:pt x="1705" y="10"/>
                  <a:pt x="1605" y="38"/>
                  <a:pt x="1536" y="30"/>
                </a:cubicBezTo>
                <a:cubicBezTo>
                  <a:pt x="1451" y="33"/>
                  <a:pt x="1356" y="32"/>
                  <a:pt x="1271" y="39"/>
                </a:cubicBezTo>
                <a:cubicBezTo>
                  <a:pt x="1222" y="43"/>
                  <a:pt x="1154" y="59"/>
                  <a:pt x="1106" y="67"/>
                </a:cubicBezTo>
                <a:cubicBezTo>
                  <a:pt x="1031" y="80"/>
                  <a:pt x="971" y="31"/>
                  <a:pt x="896" y="39"/>
                </a:cubicBezTo>
                <a:cubicBezTo>
                  <a:pt x="695" y="30"/>
                  <a:pt x="468" y="0"/>
                  <a:pt x="256" y="30"/>
                </a:cubicBezTo>
                <a:cubicBezTo>
                  <a:pt x="185" y="53"/>
                  <a:pt x="118" y="75"/>
                  <a:pt x="46" y="94"/>
                </a:cubicBezTo>
                <a:cubicBezTo>
                  <a:pt x="0" y="162"/>
                  <a:pt x="13" y="127"/>
                  <a:pt x="0" y="195"/>
                </a:cubicBezTo>
                <a:cubicBezTo>
                  <a:pt x="2" y="245"/>
                  <a:pt x="4" y="387"/>
                  <a:pt x="18" y="460"/>
                </a:cubicBezTo>
                <a:cubicBezTo>
                  <a:pt x="40" y="578"/>
                  <a:pt x="122" y="679"/>
                  <a:pt x="220" y="743"/>
                </a:cubicBezTo>
                <a:cubicBezTo>
                  <a:pt x="240" y="756"/>
                  <a:pt x="296" y="765"/>
                  <a:pt x="320" y="771"/>
                </a:cubicBezTo>
                <a:cubicBezTo>
                  <a:pt x="378" y="786"/>
                  <a:pt x="435" y="804"/>
                  <a:pt x="494" y="816"/>
                </a:cubicBezTo>
                <a:cubicBezTo>
                  <a:pt x="917" y="811"/>
                  <a:pt x="1116" y="835"/>
                  <a:pt x="1445" y="789"/>
                </a:cubicBezTo>
                <a:cubicBezTo>
                  <a:pt x="1563" y="772"/>
                  <a:pt x="1676" y="750"/>
                  <a:pt x="1792" y="725"/>
                </a:cubicBezTo>
                <a:cubicBezTo>
                  <a:pt x="1828" y="717"/>
                  <a:pt x="1857" y="708"/>
                  <a:pt x="1893" y="697"/>
                </a:cubicBezTo>
                <a:cubicBezTo>
                  <a:pt x="1911" y="691"/>
                  <a:pt x="1948" y="679"/>
                  <a:pt x="1948" y="679"/>
                </a:cubicBezTo>
                <a:cubicBezTo>
                  <a:pt x="1954" y="670"/>
                  <a:pt x="1959" y="660"/>
                  <a:pt x="1966" y="652"/>
                </a:cubicBezTo>
                <a:cubicBezTo>
                  <a:pt x="1980" y="636"/>
                  <a:pt x="2012" y="606"/>
                  <a:pt x="2012" y="606"/>
                </a:cubicBezTo>
                <a:cubicBezTo>
                  <a:pt x="2018" y="588"/>
                  <a:pt x="2024" y="569"/>
                  <a:pt x="2030" y="551"/>
                </a:cubicBezTo>
                <a:cubicBezTo>
                  <a:pt x="2033" y="542"/>
                  <a:pt x="2039" y="524"/>
                  <a:pt x="2039" y="524"/>
                </a:cubicBezTo>
                <a:cubicBezTo>
                  <a:pt x="2034" y="393"/>
                  <a:pt x="2070" y="326"/>
                  <a:pt x="1993" y="249"/>
                </a:cubicBez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AutoShape 14"/>
          <p:cNvSpPr>
            <a:spLocks noChangeArrowheads="1"/>
          </p:cNvSpPr>
          <p:nvPr/>
        </p:nvSpPr>
        <p:spPr bwMode="auto">
          <a:xfrm>
            <a:off x="7315200" y="4343400"/>
            <a:ext cx="1447800" cy="457200"/>
          </a:xfrm>
          <a:prstGeom prst="wedgeRoundRectCallout">
            <a:avLst>
              <a:gd name="adj1" fmla="val -106690"/>
              <a:gd name="adj2" fmla="val 75000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800" i="1"/>
              <a:t>Redundancy</a:t>
            </a:r>
          </a:p>
        </p:txBody>
      </p:sp>
    </p:spTree>
    <p:extLst>
      <p:ext uri="{BB962C8B-B14F-4D97-AF65-F5344CB8AC3E}">
        <p14:creationId xmlns:p14="http://schemas.microsoft.com/office/powerpoint/2010/main" val="492074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07DF-9513-43B4-BF2E-8C5D342F6980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Anomalies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Redundancy leads to anomalies:</a:t>
            </a:r>
          </a:p>
          <a:p>
            <a:pPr lvl="1">
              <a:lnSpc>
                <a:spcPct val="90000"/>
              </a:lnSpc>
            </a:pPr>
            <a:r>
              <a:rPr lang="en-US" altLang="en-US" b="1"/>
              <a:t>Update anomaly</a:t>
            </a:r>
            <a:r>
              <a:rPr lang="en-US" altLang="en-US"/>
              <a:t>: A change in </a:t>
            </a:r>
            <a:r>
              <a:rPr lang="en-US" altLang="en-US" i="1"/>
              <a:t>Address</a:t>
            </a:r>
            <a:r>
              <a:rPr lang="en-US" altLang="en-US"/>
              <a:t> must be made in several places</a:t>
            </a:r>
          </a:p>
          <a:p>
            <a:pPr lvl="1">
              <a:lnSpc>
                <a:spcPct val="90000"/>
              </a:lnSpc>
            </a:pPr>
            <a:r>
              <a:rPr lang="en-US" altLang="en-US" b="1"/>
              <a:t>Deletion anomaly</a:t>
            </a:r>
            <a:r>
              <a:rPr lang="en-US" altLang="en-US"/>
              <a:t>: Suppose a person gives up all hobbies.  Do we: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Set Hobby attribute to null?  </a:t>
            </a:r>
            <a:r>
              <a:rPr lang="en-US" altLang="en-US" u="sng"/>
              <a:t>No</a:t>
            </a:r>
            <a:r>
              <a:rPr lang="en-US" altLang="en-US"/>
              <a:t>, since </a:t>
            </a:r>
            <a:r>
              <a:rPr lang="en-US" altLang="en-US" i="1"/>
              <a:t>Hobby</a:t>
            </a:r>
            <a:r>
              <a:rPr lang="en-US" altLang="en-US"/>
              <a:t> is part of key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Delete the entire row?  </a:t>
            </a:r>
            <a:r>
              <a:rPr lang="en-US" altLang="en-US" u="sng"/>
              <a:t>No</a:t>
            </a:r>
            <a:r>
              <a:rPr lang="en-US" altLang="en-US"/>
              <a:t>, since we lose other information in the row</a:t>
            </a:r>
          </a:p>
          <a:p>
            <a:pPr lvl="1">
              <a:lnSpc>
                <a:spcPct val="90000"/>
              </a:lnSpc>
            </a:pPr>
            <a:r>
              <a:rPr lang="en-US" altLang="en-US" b="1"/>
              <a:t>Insertion anomaly</a:t>
            </a:r>
            <a:r>
              <a:rPr lang="en-US" altLang="en-US"/>
              <a:t>: </a:t>
            </a:r>
            <a:r>
              <a:rPr lang="en-US" altLang="en-US" i="1"/>
              <a:t>Hobby</a:t>
            </a:r>
            <a:r>
              <a:rPr lang="en-US" altLang="en-US"/>
              <a:t> value must be supplied for any inserted row since </a:t>
            </a:r>
            <a:r>
              <a:rPr lang="en-US" altLang="en-US" i="1"/>
              <a:t>Hobby</a:t>
            </a:r>
            <a:r>
              <a:rPr lang="en-US" altLang="en-US"/>
              <a:t> is part of key</a:t>
            </a:r>
          </a:p>
        </p:txBody>
      </p:sp>
    </p:spTree>
    <p:extLst>
      <p:ext uri="{BB962C8B-B14F-4D97-AF65-F5344CB8AC3E}">
        <p14:creationId xmlns:p14="http://schemas.microsoft.com/office/powerpoint/2010/main" val="1118966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092F-A837-4560-B9CC-FAA6EFB3690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Decomposition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/>
              <a:t>Solution</a:t>
            </a:r>
            <a:r>
              <a:rPr lang="en-US" altLang="en-US"/>
              <a:t>: use two relations to store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Person</a:t>
            </a:r>
            <a:r>
              <a:rPr lang="en-US" altLang="en-US"/>
              <a:t> information</a:t>
            </a:r>
          </a:p>
          <a:p>
            <a:pPr lvl="1">
              <a:lnSpc>
                <a:spcPct val="90000"/>
              </a:lnSpc>
            </a:pP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Person1</a:t>
            </a:r>
            <a:r>
              <a:rPr lang="en-US" altLang="en-US" sz="3200"/>
              <a:t> (</a:t>
            </a:r>
            <a:r>
              <a:rPr lang="en-US" altLang="en-US" sz="3200" i="1"/>
              <a:t>SSN, Name, Address</a:t>
            </a:r>
            <a:r>
              <a:rPr lang="en-US" altLang="en-US" sz="320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Hobbies</a:t>
            </a:r>
            <a:r>
              <a:rPr lang="en-US" altLang="en-US" sz="3200"/>
              <a:t> (</a:t>
            </a:r>
            <a:r>
              <a:rPr lang="en-US" altLang="en-US" sz="3200" i="1"/>
              <a:t>SSN, Hobby</a:t>
            </a:r>
            <a:r>
              <a:rPr lang="en-US" altLang="en-US" sz="320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 decomposition is more general: people without hobbies can now be described </a:t>
            </a:r>
          </a:p>
          <a:p>
            <a:pPr>
              <a:lnSpc>
                <a:spcPct val="90000"/>
              </a:lnSpc>
            </a:pPr>
            <a:r>
              <a:rPr lang="en-US" altLang="en-US"/>
              <a:t>No update anomalies: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Name and address stored once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A hobby  can  be separately supplied or deleted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85895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2C7-0164-44CF-98DE-9B73A294D763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Functional Dependencies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en-US" sz="2800" b="1"/>
              <a:t>Definition: </a:t>
            </a:r>
            <a:r>
              <a:rPr lang="en-US" altLang="en-US" sz="2800"/>
              <a:t>A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functional dependency</a:t>
            </a:r>
            <a:r>
              <a:rPr lang="en-US" altLang="en-US" sz="2800"/>
              <a:t> (FD) on a relation schema </a:t>
            </a:r>
            <a:r>
              <a:rPr lang="en-US" altLang="en-US" sz="2800" b="1"/>
              <a:t>R</a:t>
            </a:r>
            <a:r>
              <a:rPr lang="en-US" altLang="en-US" sz="2800"/>
              <a:t> is a </a:t>
            </a:r>
            <a:r>
              <a:rPr lang="en-US" altLang="en-US" sz="2800" u="sng"/>
              <a:t>constraint</a:t>
            </a:r>
            <a:r>
              <a:rPr lang="en-US" altLang="en-US" sz="2800"/>
              <a:t> of the form </a:t>
            </a:r>
          </a:p>
          <a:p>
            <a:pPr>
              <a:buFontTx/>
              <a:buNone/>
            </a:pPr>
            <a:r>
              <a:rPr lang="en-US" altLang="en-US" sz="2800" b="1" i="1"/>
              <a:t>X </a:t>
            </a:r>
            <a:r>
              <a:rPr lang="en-US" altLang="en-US" sz="2800">
                <a:sym typeface="Symbol" pitchFamily="18" charset="2"/>
              </a:rPr>
              <a:t></a:t>
            </a:r>
            <a:r>
              <a:rPr lang="en-US" altLang="en-US" sz="2800" b="1" i="1">
                <a:sym typeface="Symbol" pitchFamily="18" charset="2"/>
              </a:rPr>
              <a:t> Y</a:t>
            </a:r>
            <a:r>
              <a:rPr lang="en-US" altLang="en-US" sz="2800" b="1">
                <a:sym typeface="Symbol" pitchFamily="18" charset="2"/>
              </a:rPr>
              <a:t>, </a:t>
            </a:r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800" i="1">
                <a:sym typeface="Symbol" pitchFamily="18" charset="2"/>
              </a:rPr>
              <a:t>X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Y </a:t>
            </a:r>
            <a:r>
              <a:rPr lang="en-US" altLang="en-US" sz="2800">
                <a:sym typeface="Symbol" pitchFamily="18" charset="2"/>
              </a:rPr>
              <a:t>are subsets of attributes of </a:t>
            </a:r>
            <a:r>
              <a:rPr lang="en-US" altLang="en-US" sz="2800" b="1">
                <a:sym typeface="Symbol" pitchFamily="18" charset="2"/>
              </a:rPr>
              <a:t>R.</a:t>
            </a:r>
          </a:p>
          <a:p>
            <a:r>
              <a:rPr lang="en-US" altLang="en-US" sz="2800" b="1">
                <a:sym typeface="Symbol" pitchFamily="18" charset="2"/>
              </a:rPr>
              <a:t>Definition</a:t>
            </a:r>
            <a:r>
              <a:rPr lang="en-US" altLang="en-US" sz="2800">
                <a:sym typeface="Symbol" pitchFamily="18" charset="2"/>
              </a:rPr>
              <a:t>: An FD </a:t>
            </a:r>
            <a:r>
              <a:rPr lang="en-US" altLang="en-US" sz="2800" b="1" i="1"/>
              <a:t>X </a:t>
            </a:r>
            <a:r>
              <a:rPr lang="en-US" altLang="en-US" sz="2800">
                <a:sym typeface="Symbol" pitchFamily="18" charset="2"/>
              </a:rPr>
              <a:t></a:t>
            </a:r>
            <a:r>
              <a:rPr lang="en-US" altLang="en-US" sz="2800" b="1" i="1">
                <a:sym typeface="Symbol" pitchFamily="18" charset="2"/>
              </a:rPr>
              <a:t> Y </a:t>
            </a:r>
            <a:r>
              <a:rPr lang="en-US" altLang="en-US" sz="2800">
                <a:sym typeface="Symbol" pitchFamily="18" charset="2"/>
              </a:rPr>
              <a:t>is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satisfied</a:t>
            </a:r>
            <a:r>
              <a:rPr lang="en-US" altLang="en-US" sz="2800">
                <a:sym typeface="Symbol" pitchFamily="18" charset="2"/>
              </a:rPr>
              <a:t> in an instance </a:t>
            </a:r>
            <a:r>
              <a:rPr lang="en-US" altLang="en-US" sz="2800" b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of  </a:t>
            </a:r>
            <a:r>
              <a:rPr lang="en-US" altLang="en-US" sz="2800" b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if for </a:t>
            </a:r>
            <a:r>
              <a:rPr lang="en-US" altLang="en-US" sz="2800" u="sng">
                <a:sym typeface="Symbol" pitchFamily="18" charset="2"/>
              </a:rPr>
              <a:t>every</a:t>
            </a:r>
            <a:r>
              <a:rPr lang="en-US" altLang="en-US" sz="2800">
                <a:sym typeface="Symbol" pitchFamily="18" charset="2"/>
              </a:rPr>
              <a:t> pair of tuples, </a:t>
            </a:r>
            <a:r>
              <a:rPr lang="en-US" altLang="en-US" sz="2800" i="1">
                <a:sym typeface="Symbol" pitchFamily="18" charset="2"/>
              </a:rPr>
              <a:t>t</a:t>
            </a:r>
            <a:r>
              <a:rPr lang="en-US" altLang="en-US" sz="2800">
                <a:sym typeface="Symbol" pitchFamily="18" charset="2"/>
              </a:rPr>
              <a:t> and s:  if </a:t>
            </a:r>
            <a:r>
              <a:rPr lang="en-US" altLang="en-US" sz="2800" i="1">
                <a:sym typeface="Symbol" pitchFamily="18" charset="2"/>
              </a:rPr>
              <a:t>t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s</a:t>
            </a:r>
            <a:r>
              <a:rPr lang="en-US" altLang="en-US" sz="2800">
                <a:sym typeface="Symbol" pitchFamily="18" charset="2"/>
              </a:rPr>
              <a:t> agree on all attributes in </a:t>
            </a:r>
            <a:r>
              <a:rPr lang="en-US" altLang="en-US" sz="2800" i="1">
                <a:sym typeface="Symbol" pitchFamily="18" charset="2"/>
              </a:rPr>
              <a:t>X </a:t>
            </a:r>
            <a:r>
              <a:rPr lang="en-US" altLang="en-US" sz="2800">
                <a:sym typeface="Symbol" pitchFamily="18" charset="2"/>
              </a:rPr>
              <a:t>then they must agree on all attributes in </a:t>
            </a:r>
            <a:r>
              <a:rPr lang="en-US" altLang="en-US" sz="2800" i="1">
                <a:sym typeface="Symbol" pitchFamily="18" charset="2"/>
              </a:rPr>
              <a:t>Y</a:t>
            </a:r>
            <a:endParaRPr lang="en-US" altLang="en-US" sz="2800">
              <a:sym typeface="Symbol" pitchFamily="18" charset="2"/>
            </a:endParaRPr>
          </a:p>
          <a:p>
            <a:pPr lvl="1"/>
            <a:r>
              <a:rPr lang="en-US" altLang="en-US" sz="2400">
                <a:sym typeface="Symbol" pitchFamily="18" charset="2"/>
              </a:rPr>
              <a:t>Key constraint is a special kind of functional dependency:  all attributes of relation occur on the right-hand side of the FD:</a:t>
            </a:r>
          </a:p>
          <a:p>
            <a:pPr lvl="2"/>
            <a:r>
              <a:rPr lang="en-US" altLang="en-US" sz="2000" i="1"/>
              <a:t>SSN </a:t>
            </a:r>
            <a:r>
              <a:rPr lang="en-US" altLang="en-US" sz="2000" i="1">
                <a:sym typeface="Symbol" pitchFamily="18" charset="2"/>
              </a:rPr>
              <a:t> SSN, Name, Address</a:t>
            </a:r>
            <a:r>
              <a:rPr lang="en-US" altLang="en-US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5233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8F70-C33E-40B9-8B18-5A6FF82818AB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Armstrong’s Axioms for FDs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This is the </a:t>
            </a:r>
            <a:r>
              <a:rPr lang="en-US" altLang="en-US" i="1"/>
              <a:t>syntactic</a:t>
            </a:r>
            <a:r>
              <a:rPr lang="en-US" altLang="en-US"/>
              <a:t> way of computing/testing the various properties of FDs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b="1"/>
              <a:t>Reflexivity</a:t>
            </a:r>
            <a:r>
              <a:rPr lang="en-US" altLang="en-US"/>
              <a:t>:  If </a:t>
            </a:r>
            <a:r>
              <a:rPr lang="en-US" altLang="en-US" i="1"/>
              <a:t>Y </a:t>
            </a:r>
            <a:r>
              <a:rPr lang="en-US" altLang="en-US">
                <a:sym typeface="Symbol" pitchFamily="18" charset="2"/>
              </a:rPr>
              <a:t></a:t>
            </a:r>
            <a:r>
              <a:rPr lang="en-US" altLang="en-US" i="1">
                <a:sym typeface="Symbol" pitchFamily="18" charset="2"/>
              </a:rPr>
              <a:t> X</a:t>
            </a:r>
            <a:r>
              <a:rPr lang="en-US" altLang="en-US">
                <a:sym typeface="Symbol" pitchFamily="18" charset="2"/>
              </a:rPr>
              <a:t> then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  </a:t>
            </a:r>
            <a:r>
              <a:rPr lang="en-US" altLang="en-US">
                <a:sym typeface="Symbol" pitchFamily="18" charset="2"/>
              </a:rPr>
              <a:t>(trivial FD)</a:t>
            </a:r>
          </a:p>
          <a:p>
            <a:pPr lvl="1">
              <a:lnSpc>
                <a:spcPct val="90000"/>
              </a:lnSpc>
            </a:pPr>
            <a:r>
              <a:rPr lang="en-US" altLang="en-US" i="1">
                <a:sym typeface="Symbol" pitchFamily="18" charset="2"/>
              </a:rPr>
              <a:t>Name, Address</a:t>
            </a:r>
            <a:r>
              <a:rPr lang="en-US" altLang="en-US">
                <a:sym typeface="Symbol" pitchFamily="18" charset="2"/>
              </a:rPr>
              <a:t> </a:t>
            </a:r>
            <a:r>
              <a:rPr lang="en-US" altLang="en-US" i="1">
                <a:sym typeface="Symbol" pitchFamily="18" charset="2"/>
              </a:rPr>
              <a:t> Name</a:t>
            </a:r>
            <a:endParaRPr lang="en-US" altLang="en-US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ym typeface="Symbol" pitchFamily="18" charset="2"/>
              </a:rPr>
              <a:t>Augmentation</a:t>
            </a:r>
            <a:r>
              <a:rPr lang="en-US" altLang="en-US">
                <a:sym typeface="Symbol" pitchFamily="18" charset="2"/>
              </a:rPr>
              <a:t>:  If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  </a:t>
            </a:r>
            <a:r>
              <a:rPr lang="en-US" altLang="en-US">
                <a:sym typeface="Symbol" pitchFamily="18" charset="2"/>
              </a:rPr>
              <a:t>then </a:t>
            </a:r>
            <a:r>
              <a:rPr lang="en-US" altLang="en-US" i="1">
                <a:sym typeface="Symbol" pitchFamily="18" charset="2"/>
              </a:rPr>
              <a:t> X Z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YZ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Symbol" pitchFamily="18" charset="2"/>
              </a:rPr>
              <a:t>If </a:t>
            </a:r>
            <a:r>
              <a:rPr lang="en-US" altLang="en-US" i="1">
                <a:sym typeface="Symbol" pitchFamily="18" charset="2"/>
              </a:rPr>
              <a:t>Town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Zip </a:t>
            </a:r>
            <a:r>
              <a:rPr lang="en-US" altLang="en-US">
                <a:sym typeface="Symbol" pitchFamily="18" charset="2"/>
              </a:rPr>
              <a:t>then </a:t>
            </a:r>
            <a:r>
              <a:rPr lang="en-US" altLang="en-US" i="1">
                <a:sym typeface="Symbol" pitchFamily="18" charset="2"/>
              </a:rPr>
              <a:t>Town, Name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Zip, Name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ym typeface="Symbol" pitchFamily="18" charset="2"/>
              </a:rPr>
              <a:t>Transitivity</a:t>
            </a:r>
            <a:r>
              <a:rPr lang="en-US" altLang="en-US">
                <a:sym typeface="Symbol" pitchFamily="18" charset="2"/>
              </a:rPr>
              <a:t>: If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  </a:t>
            </a:r>
            <a:r>
              <a:rPr lang="en-US" altLang="en-US">
                <a:sym typeface="Symbol" pitchFamily="18" charset="2"/>
              </a:rPr>
              <a:t>and </a:t>
            </a:r>
            <a:r>
              <a:rPr lang="en-US" altLang="en-US" i="1">
                <a:sym typeface="Symbol" pitchFamily="18" charset="2"/>
              </a:rPr>
              <a:t>Y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 </a:t>
            </a:r>
            <a:r>
              <a:rPr lang="en-US" altLang="en-US">
                <a:sym typeface="Symbol" pitchFamily="18" charset="2"/>
              </a:rPr>
              <a:t>then 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</a:t>
            </a:r>
          </a:p>
        </p:txBody>
      </p:sp>
    </p:spTree>
    <p:extLst>
      <p:ext uri="{BB962C8B-B14F-4D97-AF65-F5344CB8AC3E}">
        <p14:creationId xmlns:p14="http://schemas.microsoft.com/office/powerpoint/2010/main" val="1386959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1933-08BE-4300-BD87-005AD169B902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73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Generating </a:t>
            </a:r>
            <a:r>
              <a:rPr lang="en-US" altLang="en-US" i="1"/>
              <a:t>F</a:t>
            </a:r>
            <a:r>
              <a:rPr lang="en-US" altLang="en-US" i="1" baseline="30000"/>
              <a:t>+</a:t>
            </a:r>
            <a:endParaRPr lang="en-US" altLang="en-US"/>
          </a:p>
        </p:txBody>
      </p:sp>
      <p:sp>
        <p:nvSpPr>
          <p:cNvPr id="57347" name="Text Box 1027"/>
          <p:cNvSpPr txBox="1">
            <a:spLocks noChangeArrowheads="1"/>
          </p:cNvSpPr>
          <p:nvPr/>
        </p:nvSpPr>
        <p:spPr bwMode="auto">
          <a:xfrm>
            <a:off x="228600" y="1981200"/>
            <a:ext cx="8612188" cy="26574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i="1"/>
              <a:t>    </a:t>
            </a:r>
            <a:r>
              <a:rPr lang="en-US" altLang="en-US" sz="2400" b="1" i="1"/>
              <a:t>F</a:t>
            </a:r>
          </a:p>
          <a:p>
            <a:endParaRPr lang="en-US" altLang="en-US" sz="2400" i="1"/>
          </a:p>
          <a:p>
            <a:r>
              <a:rPr lang="en-US" altLang="en-US" sz="2400" i="1"/>
              <a:t>AB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/>
              <a:t>  C</a:t>
            </a:r>
          </a:p>
          <a:p>
            <a:r>
              <a:rPr lang="en-US" altLang="en-US" sz="2400" i="1"/>
              <a:t>                                         AB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BCD        </a:t>
            </a:r>
            <a:endParaRPr lang="en-US" altLang="en-US" sz="2400" i="1"/>
          </a:p>
          <a:p>
            <a:r>
              <a:rPr lang="en-US" altLang="en-US" sz="2400" i="1"/>
              <a:t>A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D        AB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BD                                 AB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BCDE      AB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CDE</a:t>
            </a:r>
          </a:p>
          <a:p>
            <a:endParaRPr lang="en-US" altLang="en-US" sz="2400" i="1">
              <a:sym typeface="Symbol" pitchFamily="18" charset="2"/>
            </a:endParaRPr>
          </a:p>
          <a:p>
            <a:r>
              <a:rPr lang="en-US" altLang="en-US" sz="2400" i="1">
                <a:sym typeface="Symbol" pitchFamily="18" charset="2"/>
              </a:rPr>
              <a:t>D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           BCD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BCDE</a:t>
            </a:r>
          </a:p>
        </p:txBody>
      </p:sp>
      <p:sp>
        <p:nvSpPr>
          <p:cNvPr id="57349" name="Line 1029"/>
          <p:cNvSpPr>
            <a:spLocks noChangeShapeType="1"/>
          </p:cNvSpPr>
          <p:nvPr/>
        </p:nvSpPr>
        <p:spPr bwMode="auto">
          <a:xfrm>
            <a:off x="1295400" y="3657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Line 1030"/>
          <p:cNvSpPr>
            <a:spLocks noChangeShapeType="1"/>
          </p:cNvSpPr>
          <p:nvPr/>
        </p:nvSpPr>
        <p:spPr bwMode="auto">
          <a:xfrm>
            <a:off x="3048000" y="2971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Line 1031"/>
          <p:cNvSpPr>
            <a:spLocks noChangeShapeType="1"/>
          </p:cNvSpPr>
          <p:nvPr/>
        </p:nvSpPr>
        <p:spPr bwMode="auto">
          <a:xfrm flipV="1">
            <a:off x="2971800" y="34290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040"/>
          <p:cNvSpPr>
            <a:spLocks noChangeShapeType="1"/>
          </p:cNvSpPr>
          <p:nvPr/>
        </p:nvSpPr>
        <p:spPr bwMode="auto">
          <a:xfrm>
            <a:off x="4876800" y="3276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041"/>
          <p:cNvSpPr>
            <a:spLocks noChangeShapeType="1"/>
          </p:cNvSpPr>
          <p:nvPr/>
        </p:nvSpPr>
        <p:spPr bwMode="auto">
          <a:xfrm flipV="1">
            <a:off x="4800600" y="37338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Line 1043"/>
          <p:cNvSpPr>
            <a:spLocks noChangeShapeType="1"/>
          </p:cNvSpPr>
          <p:nvPr/>
        </p:nvSpPr>
        <p:spPr bwMode="auto">
          <a:xfrm>
            <a:off x="70104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Line 1044"/>
          <p:cNvSpPr>
            <a:spLocks noChangeShapeType="1"/>
          </p:cNvSpPr>
          <p:nvPr/>
        </p:nvSpPr>
        <p:spPr bwMode="auto">
          <a:xfrm>
            <a:off x="533400" y="2438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1045"/>
          <p:cNvSpPr>
            <a:spLocks noChangeShapeType="1"/>
          </p:cNvSpPr>
          <p:nvPr/>
        </p:nvSpPr>
        <p:spPr bwMode="auto">
          <a:xfrm>
            <a:off x="1600200" y="2971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6" name="Line 1046"/>
          <p:cNvSpPr>
            <a:spLocks noChangeShapeType="1"/>
          </p:cNvSpPr>
          <p:nvPr/>
        </p:nvSpPr>
        <p:spPr bwMode="auto">
          <a:xfrm flipH="1">
            <a:off x="12192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7" name="Text Box 1047"/>
          <p:cNvSpPr txBox="1">
            <a:spLocks noChangeArrowheads="1"/>
          </p:cNvSpPr>
          <p:nvPr/>
        </p:nvSpPr>
        <p:spPr bwMode="auto">
          <a:xfrm>
            <a:off x="1143000" y="4953000"/>
            <a:ext cx="763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Thus, </a:t>
            </a:r>
            <a:r>
              <a:rPr lang="en-US" altLang="en-US" sz="2400" i="1"/>
              <a:t>AB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BD, AB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BCD, AB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BCDE, </a:t>
            </a:r>
            <a:r>
              <a:rPr lang="en-US" altLang="en-US" sz="2400">
                <a:sym typeface="Symbol" pitchFamily="18" charset="2"/>
              </a:rPr>
              <a:t>and </a:t>
            </a:r>
            <a:r>
              <a:rPr lang="en-US" altLang="en-US" sz="2400" i="1">
                <a:sym typeface="Symbol" pitchFamily="18" charset="2"/>
              </a:rPr>
              <a:t>AB </a:t>
            </a:r>
            <a:r>
              <a:rPr lang="en-US" altLang="en-US" sz="2400" b="1" i="1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CDE </a:t>
            </a:r>
          </a:p>
          <a:p>
            <a:r>
              <a:rPr lang="en-US" altLang="en-US" sz="2400">
                <a:sym typeface="Symbol" pitchFamily="18" charset="2"/>
              </a:rPr>
              <a:t>are all elements of </a:t>
            </a:r>
            <a:r>
              <a:rPr lang="en-US" altLang="en-US" sz="2400" b="1" i="1">
                <a:solidFill>
                  <a:schemeClr val="tx2"/>
                </a:solidFill>
              </a:rPr>
              <a:t>F</a:t>
            </a:r>
            <a:r>
              <a:rPr lang="en-US" altLang="en-US" sz="2400" i="1" baseline="30000">
                <a:solidFill>
                  <a:schemeClr val="tx2"/>
                </a:solidFill>
              </a:rPr>
              <a:t>+</a:t>
            </a:r>
          </a:p>
        </p:txBody>
      </p:sp>
      <p:sp>
        <p:nvSpPr>
          <p:cNvPr id="57368" name="Text Box 1048"/>
          <p:cNvSpPr txBox="1">
            <a:spLocks noChangeArrowheads="1"/>
          </p:cNvSpPr>
          <p:nvPr/>
        </p:nvSpPr>
        <p:spPr bwMode="auto">
          <a:xfrm>
            <a:off x="2574925" y="3062288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union</a:t>
            </a:r>
          </a:p>
        </p:txBody>
      </p:sp>
      <p:sp>
        <p:nvSpPr>
          <p:cNvPr id="57369" name="Text Box 1049"/>
          <p:cNvSpPr txBox="1">
            <a:spLocks noChangeArrowheads="1"/>
          </p:cNvSpPr>
          <p:nvPr/>
        </p:nvSpPr>
        <p:spPr bwMode="auto">
          <a:xfrm>
            <a:off x="1219200" y="3276600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aug</a:t>
            </a:r>
            <a:endParaRPr lang="en-US" altLang="en-US" sz="3200" i="1"/>
          </a:p>
        </p:txBody>
      </p:sp>
      <p:sp>
        <p:nvSpPr>
          <p:cNvPr id="57370" name="Text Box 1050"/>
          <p:cNvSpPr txBox="1">
            <a:spLocks noChangeArrowheads="1"/>
          </p:cNvSpPr>
          <p:nvPr/>
        </p:nvSpPr>
        <p:spPr bwMode="auto">
          <a:xfrm>
            <a:off x="4556125" y="344328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trans</a:t>
            </a:r>
          </a:p>
        </p:txBody>
      </p:sp>
      <p:sp>
        <p:nvSpPr>
          <p:cNvPr id="57371" name="Text Box 1051"/>
          <p:cNvSpPr txBox="1">
            <a:spLocks noChangeArrowheads="1"/>
          </p:cNvSpPr>
          <p:nvPr/>
        </p:nvSpPr>
        <p:spPr bwMode="auto">
          <a:xfrm>
            <a:off x="1203325" y="4052888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aug</a:t>
            </a:r>
          </a:p>
        </p:txBody>
      </p:sp>
      <p:sp>
        <p:nvSpPr>
          <p:cNvPr id="57373" name="Line 1053"/>
          <p:cNvSpPr>
            <a:spLocks noChangeShapeType="1"/>
          </p:cNvSpPr>
          <p:nvPr/>
        </p:nvSpPr>
        <p:spPr bwMode="auto">
          <a:xfrm flipH="1">
            <a:off x="38862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4" name="Text Box 1054"/>
          <p:cNvSpPr txBox="1">
            <a:spLocks noChangeArrowheads="1"/>
          </p:cNvSpPr>
          <p:nvPr/>
        </p:nvSpPr>
        <p:spPr bwMode="auto">
          <a:xfrm>
            <a:off x="6629400" y="3124200"/>
            <a:ext cx="974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decomp</a:t>
            </a:r>
          </a:p>
        </p:txBody>
      </p:sp>
    </p:spTree>
    <p:extLst>
      <p:ext uri="{BB962C8B-B14F-4D97-AF65-F5344CB8AC3E}">
        <p14:creationId xmlns:p14="http://schemas.microsoft.com/office/powerpoint/2010/main" val="3870159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2D34-F5AB-402E-BE63-77C27551E73D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1143000"/>
          </a:xfrm>
        </p:spPr>
        <p:txBody>
          <a:bodyPr/>
          <a:lstStyle/>
          <a:p>
            <a:r>
              <a:rPr lang="en-US" altLang="en-US" sz="3600"/>
              <a:t>Computation of Attribute Closure  </a:t>
            </a:r>
            <a:r>
              <a:rPr lang="en-US" altLang="en-US" sz="3600" i="1"/>
              <a:t>X</a:t>
            </a:r>
            <a:r>
              <a:rPr lang="en-US" altLang="en-US" sz="3600" i="1" baseline="30000"/>
              <a:t>+</a:t>
            </a:r>
            <a:r>
              <a:rPr lang="en-US" altLang="en-US" sz="3600" b="1" i="1" baseline="-25000"/>
              <a:t>F</a:t>
            </a:r>
            <a:endParaRPr lang="en-US" altLang="en-US" sz="3600" b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605713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i="1"/>
              <a:t>closure := X;               // since </a:t>
            </a:r>
            <a:r>
              <a:rPr lang="en-US" altLang="en-US" sz="3200"/>
              <a:t> </a:t>
            </a:r>
            <a:r>
              <a:rPr lang="en-US" altLang="en-US" sz="3200" i="1"/>
              <a:t>X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 </a:t>
            </a:r>
            <a:r>
              <a:rPr lang="en-US" altLang="en-US" sz="3200" i="1"/>
              <a:t>X</a:t>
            </a:r>
            <a:r>
              <a:rPr lang="en-US" altLang="en-US" sz="3200" i="1" baseline="30000"/>
              <a:t>+</a:t>
            </a:r>
            <a:r>
              <a:rPr lang="en-US" altLang="en-US" sz="3200" b="1" i="1" baseline="-25000"/>
              <a:t>F</a:t>
            </a:r>
            <a:endParaRPr lang="en-US" altLang="en-US" sz="3200" b="1"/>
          </a:p>
          <a:p>
            <a:r>
              <a:rPr lang="en-US" altLang="en-US" sz="3200" b="1"/>
              <a:t>repeat</a:t>
            </a:r>
            <a:endParaRPr lang="en-US" altLang="en-US" sz="3200"/>
          </a:p>
          <a:p>
            <a:r>
              <a:rPr lang="en-US" altLang="en-US" sz="3200"/>
              <a:t>   </a:t>
            </a:r>
            <a:r>
              <a:rPr lang="en-US" altLang="en-US" sz="3200" i="1"/>
              <a:t>old := closure;</a:t>
            </a:r>
            <a:endParaRPr lang="en-US" altLang="en-US" sz="3200"/>
          </a:p>
          <a:p>
            <a:r>
              <a:rPr lang="en-US" altLang="en-US" sz="3200"/>
              <a:t>   </a:t>
            </a:r>
            <a:r>
              <a:rPr lang="en-US" altLang="en-US" sz="3200" b="1"/>
              <a:t>if</a:t>
            </a:r>
            <a:r>
              <a:rPr lang="en-US" altLang="en-US" sz="3200"/>
              <a:t> there is an FD  </a:t>
            </a:r>
            <a:r>
              <a:rPr lang="en-US" altLang="en-US" sz="3200" i="1"/>
              <a:t>Z </a:t>
            </a:r>
            <a:r>
              <a:rPr lang="en-US" altLang="en-US" sz="3200">
                <a:sym typeface="Symbol" pitchFamily="18" charset="2"/>
              </a:rPr>
              <a:t></a:t>
            </a:r>
            <a:r>
              <a:rPr lang="en-US" altLang="en-US" sz="3200" i="1">
                <a:sym typeface="Symbol" pitchFamily="18" charset="2"/>
              </a:rPr>
              <a:t> V </a:t>
            </a:r>
            <a:r>
              <a:rPr lang="en-US" altLang="en-US" sz="3200">
                <a:sym typeface="Symbol" pitchFamily="18" charset="2"/>
              </a:rPr>
              <a:t>in</a:t>
            </a:r>
            <a:r>
              <a:rPr lang="en-US" altLang="en-US" sz="3200" i="1">
                <a:sym typeface="Symbol" pitchFamily="18" charset="2"/>
              </a:rPr>
              <a:t> </a:t>
            </a:r>
            <a:r>
              <a:rPr lang="en-US" altLang="en-US" sz="3200" b="1" i="1">
                <a:sym typeface="Symbol" pitchFamily="18" charset="2"/>
              </a:rPr>
              <a:t>F</a:t>
            </a:r>
            <a:r>
              <a:rPr lang="en-US" altLang="en-US" sz="3200" i="1">
                <a:sym typeface="Symbol" pitchFamily="18" charset="2"/>
              </a:rPr>
              <a:t> </a:t>
            </a:r>
            <a:r>
              <a:rPr lang="en-US" altLang="en-US" sz="3200">
                <a:sym typeface="Symbol" pitchFamily="18" charset="2"/>
              </a:rPr>
              <a:t>such that  </a:t>
            </a:r>
          </a:p>
          <a:p>
            <a:r>
              <a:rPr lang="en-US" altLang="en-US" sz="3200">
                <a:sym typeface="Symbol" pitchFamily="18" charset="2"/>
              </a:rPr>
              <a:t>              </a:t>
            </a:r>
            <a:r>
              <a:rPr lang="en-US" altLang="en-US" sz="3200" i="1">
                <a:sym typeface="Symbol" pitchFamily="18" charset="2"/>
              </a:rPr>
              <a:t>Z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 closure </a:t>
            </a:r>
            <a:r>
              <a:rPr lang="en-US" altLang="en-US" sz="3200" b="1">
                <a:sym typeface="Symbol" pitchFamily="18" charset="2"/>
              </a:rPr>
              <a:t>and</a:t>
            </a:r>
            <a:r>
              <a:rPr lang="en-US" altLang="en-US" sz="3200">
                <a:sym typeface="Symbol" pitchFamily="18" charset="2"/>
              </a:rPr>
              <a:t> </a:t>
            </a:r>
            <a:r>
              <a:rPr lang="en-US" altLang="en-US" sz="3200" i="1">
                <a:sym typeface="Symbol" pitchFamily="18" charset="2"/>
              </a:rPr>
              <a:t>V</a:t>
            </a:r>
            <a:r>
              <a:rPr lang="en-US" altLang="en-US" sz="3200">
                <a:sym typeface="Symbol" pitchFamily="18" charset="2"/>
              </a:rPr>
              <a:t> </a:t>
            </a:r>
            <a:r>
              <a:rPr lang="en-US" altLang="en-US" sz="3200" i="1">
                <a:sym typeface="Symbol" pitchFamily="18" charset="2"/>
              </a:rPr>
              <a:t>  closure</a:t>
            </a:r>
            <a:endParaRPr lang="en-US" altLang="en-US" sz="3200">
              <a:sym typeface="Symbol" pitchFamily="18" charset="2"/>
            </a:endParaRPr>
          </a:p>
          <a:p>
            <a:r>
              <a:rPr lang="en-US" altLang="en-US" sz="3200">
                <a:sym typeface="Symbol" pitchFamily="18" charset="2"/>
              </a:rPr>
              <a:t>       </a:t>
            </a:r>
            <a:r>
              <a:rPr lang="en-US" altLang="en-US" sz="3200" b="1">
                <a:sym typeface="Symbol" pitchFamily="18" charset="2"/>
              </a:rPr>
              <a:t>then</a:t>
            </a:r>
            <a:r>
              <a:rPr lang="en-US" altLang="en-US" sz="3200">
                <a:sym typeface="Symbol" pitchFamily="18" charset="2"/>
              </a:rPr>
              <a:t>  </a:t>
            </a:r>
            <a:r>
              <a:rPr lang="en-US" altLang="en-US" sz="3200" i="1">
                <a:sym typeface="Symbol" pitchFamily="18" charset="2"/>
              </a:rPr>
              <a:t>closure := closure </a:t>
            </a:r>
            <a:r>
              <a:rPr lang="en-US" altLang="en-US" sz="3200">
                <a:sym typeface="Symbol" pitchFamily="18" charset="2"/>
              </a:rPr>
              <a:t></a:t>
            </a:r>
            <a:r>
              <a:rPr lang="en-US" altLang="en-US" sz="3200" i="1">
                <a:sym typeface="Symbol" pitchFamily="18" charset="2"/>
              </a:rPr>
              <a:t>  V</a:t>
            </a:r>
            <a:endParaRPr lang="en-US" altLang="en-US" sz="3200">
              <a:sym typeface="Symbol" pitchFamily="18" charset="2"/>
            </a:endParaRPr>
          </a:p>
          <a:p>
            <a:r>
              <a:rPr lang="en-US" altLang="en-US" sz="3200" b="1">
                <a:sym typeface="Symbol" pitchFamily="18" charset="2"/>
              </a:rPr>
              <a:t>until</a:t>
            </a:r>
            <a:r>
              <a:rPr lang="en-US" altLang="en-US" sz="3200">
                <a:sym typeface="Symbol" pitchFamily="18" charset="2"/>
              </a:rPr>
              <a:t> </a:t>
            </a:r>
            <a:r>
              <a:rPr lang="en-US" altLang="en-US" sz="3200" i="1">
                <a:sym typeface="Symbol" pitchFamily="18" charset="2"/>
              </a:rPr>
              <a:t>old = closure</a:t>
            </a:r>
            <a:r>
              <a:rPr lang="en-US" altLang="en-US" sz="3200">
                <a:sym typeface="Symbol" pitchFamily="18" charset="2"/>
              </a:rPr>
              <a:t> </a:t>
            </a:r>
          </a:p>
          <a:p>
            <a:endParaRPr lang="en-US" altLang="en-US">
              <a:sym typeface="Symbol" pitchFamily="18" charset="2"/>
            </a:endParaRPr>
          </a:p>
          <a:p>
            <a:r>
              <a:rPr lang="en-US" altLang="en-US" sz="3200">
                <a:sym typeface="Symbol" pitchFamily="18" charset="2"/>
              </a:rPr>
              <a:t>–  If </a:t>
            </a:r>
            <a:r>
              <a:rPr lang="en-US" altLang="en-US" sz="3200" i="1">
                <a:sym typeface="Symbol" pitchFamily="18" charset="2"/>
              </a:rPr>
              <a:t>T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closure </a:t>
            </a:r>
            <a:r>
              <a:rPr lang="en-US" altLang="en-US" sz="3200">
                <a:sym typeface="Symbol" pitchFamily="18" charset="2"/>
              </a:rPr>
              <a:t>then </a:t>
            </a:r>
            <a:r>
              <a:rPr lang="en-US" altLang="en-US" sz="3200" i="1">
                <a:sym typeface="Symbol" pitchFamily="18" charset="2"/>
              </a:rPr>
              <a:t>X </a:t>
            </a:r>
            <a:r>
              <a:rPr lang="en-US" altLang="en-US" sz="3200">
                <a:sym typeface="Symbol" pitchFamily="18" charset="2"/>
              </a:rPr>
              <a:t></a:t>
            </a:r>
            <a:r>
              <a:rPr lang="en-US" altLang="en-US" sz="3200" i="1">
                <a:sym typeface="Symbol" pitchFamily="18" charset="2"/>
              </a:rPr>
              <a:t> T </a:t>
            </a:r>
            <a:r>
              <a:rPr lang="en-US" altLang="en-US" sz="3200">
                <a:sym typeface="Symbol" pitchFamily="18" charset="2"/>
              </a:rPr>
              <a:t> is entailed by </a:t>
            </a:r>
            <a:r>
              <a:rPr lang="en-US" altLang="en-US" sz="3200" b="1" i="1">
                <a:sym typeface="Symbol" pitchFamily="18" charset="2"/>
              </a:rPr>
              <a:t>F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56388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280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ACB8-7C00-42B7-B798-CEA0927B6D3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747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914400"/>
          </a:xfrm>
        </p:spPr>
        <p:txBody>
          <a:bodyPr/>
          <a:lstStyle/>
          <a:p>
            <a:r>
              <a:rPr lang="en-US" altLang="en-US" sz="3600"/>
              <a:t>Example: Computation of Attribute Closure</a:t>
            </a:r>
          </a:p>
        </p:txBody>
      </p:sp>
      <p:sp>
        <p:nvSpPr>
          <p:cNvPr id="74756" name="Text Box 1028"/>
          <p:cNvSpPr txBox="1">
            <a:spLocks noChangeArrowheads="1"/>
          </p:cNvSpPr>
          <p:nvPr/>
        </p:nvSpPr>
        <p:spPr bwMode="auto">
          <a:xfrm>
            <a:off x="4876800" y="2590800"/>
            <a:ext cx="27098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i="1"/>
              <a:t>   AB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C    </a:t>
            </a:r>
            <a:r>
              <a:rPr lang="en-US" altLang="en-US" sz="2400">
                <a:sym typeface="Symbol" pitchFamily="18" charset="2"/>
              </a:rPr>
              <a:t>(a)         </a:t>
            </a:r>
          </a:p>
          <a:p>
            <a:r>
              <a:rPr lang="en-US" altLang="en-US" sz="2400" i="1">
                <a:sym typeface="Symbol" pitchFamily="18" charset="2"/>
              </a:rPr>
              <a:t>    A  D      </a:t>
            </a:r>
            <a:r>
              <a:rPr lang="en-US" altLang="en-US" sz="2400">
                <a:sym typeface="Symbol" pitchFamily="18" charset="2"/>
              </a:rPr>
              <a:t>(b)</a:t>
            </a:r>
          </a:p>
          <a:p>
            <a:r>
              <a:rPr lang="en-US" altLang="en-US" sz="2400" i="1">
                <a:sym typeface="Symbol" pitchFamily="18" charset="2"/>
              </a:rPr>
              <a:t>    D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      </a:t>
            </a:r>
            <a:r>
              <a:rPr lang="en-US" altLang="en-US" sz="2400">
                <a:sym typeface="Symbol" pitchFamily="18" charset="2"/>
              </a:rPr>
              <a:t>(c)</a:t>
            </a:r>
          </a:p>
          <a:p>
            <a:r>
              <a:rPr lang="en-US" altLang="en-US" sz="2400" i="1">
                <a:sym typeface="Symbol" pitchFamily="18" charset="2"/>
              </a:rPr>
              <a:t>    AC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    </a:t>
            </a:r>
            <a:r>
              <a:rPr lang="en-US" altLang="en-US" sz="2400">
                <a:sym typeface="Symbol" pitchFamily="18" charset="2"/>
              </a:rPr>
              <a:t>(d)</a:t>
            </a:r>
          </a:p>
        </p:txBody>
      </p:sp>
      <p:sp>
        <p:nvSpPr>
          <p:cNvPr id="74757" name="Text Box 1029"/>
          <p:cNvSpPr txBox="1">
            <a:spLocks noChangeArrowheads="1"/>
          </p:cNvSpPr>
          <p:nvPr/>
        </p:nvSpPr>
        <p:spPr bwMode="auto">
          <a:xfrm>
            <a:off x="914400" y="2057400"/>
            <a:ext cx="76041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Problem</a:t>
            </a:r>
            <a:r>
              <a:rPr lang="en-US" altLang="en-US" sz="2800"/>
              <a:t>: Compute the attribute closure of </a:t>
            </a:r>
            <a:r>
              <a:rPr lang="en-US" altLang="en-US" sz="2800" i="1"/>
              <a:t>AB</a:t>
            </a:r>
            <a:r>
              <a:rPr lang="en-US" altLang="en-US" sz="2800"/>
              <a:t> with </a:t>
            </a:r>
          </a:p>
          <a:p>
            <a:r>
              <a:rPr lang="en-US" altLang="en-US" sz="2800"/>
              <a:t>respect to the set of FDs </a:t>
            </a:r>
            <a:r>
              <a:rPr lang="en-US" altLang="en-US" sz="2800" i="1"/>
              <a:t>:</a:t>
            </a:r>
          </a:p>
        </p:txBody>
      </p:sp>
      <p:sp>
        <p:nvSpPr>
          <p:cNvPr id="74758" name="Text Box 1030"/>
          <p:cNvSpPr txBox="1">
            <a:spLocks noChangeArrowheads="1"/>
          </p:cNvSpPr>
          <p:nvPr/>
        </p:nvSpPr>
        <p:spPr bwMode="auto">
          <a:xfrm>
            <a:off x="2667000" y="4572000"/>
            <a:ext cx="3884613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Initially </a:t>
            </a:r>
            <a:r>
              <a:rPr lang="en-US" altLang="en-US" sz="2400" i="1"/>
              <a:t>closure = {AB}</a:t>
            </a:r>
          </a:p>
          <a:p>
            <a:r>
              <a:rPr lang="en-US" altLang="en-US" sz="2400"/>
              <a:t>Using (a) </a:t>
            </a:r>
            <a:r>
              <a:rPr lang="en-US" altLang="en-US" sz="2400" i="1"/>
              <a:t>closure = {ABC}</a:t>
            </a:r>
          </a:p>
          <a:p>
            <a:r>
              <a:rPr lang="en-US" altLang="en-US" sz="2400"/>
              <a:t>Using (b) </a:t>
            </a:r>
            <a:r>
              <a:rPr lang="en-US" altLang="en-US" sz="2400" i="1"/>
              <a:t>closure = {ABCD}</a:t>
            </a:r>
          </a:p>
          <a:p>
            <a:r>
              <a:rPr lang="en-US" altLang="en-US" sz="2400"/>
              <a:t>Using (c) </a:t>
            </a:r>
            <a:r>
              <a:rPr lang="en-US" altLang="en-US" sz="2400" i="1"/>
              <a:t>closure = {ABCDE}</a:t>
            </a:r>
          </a:p>
          <a:p>
            <a:endParaRPr lang="en-US" altLang="en-US" i="1"/>
          </a:p>
        </p:txBody>
      </p:sp>
      <p:sp>
        <p:nvSpPr>
          <p:cNvPr id="74759" name="Text Box 1031"/>
          <p:cNvSpPr txBox="1">
            <a:spLocks noChangeArrowheads="1"/>
          </p:cNvSpPr>
          <p:nvPr/>
        </p:nvSpPr>
        <p:spPr bwMode="auto">
          <a:xfrm>
            <a:off x="898525" y="4029075"/>
            <a:ext cx="154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Solution</a:t>
            </a:r>
            <a:r>
              <a:rPr lang="en-US" altLang="en-US" sz="280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30675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32F1-1E9F-460E-B2FD-34813BEECA0D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BCNF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/>
              <a:t>Definition</a:t>
            </a:r>
            <a:r>
              <a:rPr lang="en-US" altLang="en-US"/>
              <a:t>: A relation schema </a:t>
            </a:r>
            <a:r>
              <a:rPr lang="en-US" altLang="en-US" b="1"/>
              <a:t>R</a:t>
            </a:r>
            <a:r>
              <a:rPr lang="en-US" altLang="en-US"/>
              <a:t> is in BCNF if for every FD </a:t>
            </a:r>
            <a:r>
              <a:rPr lang="en-US" altLang="en-US" i="1"/>
              <a:t>X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 Y </a:t>
            </a:r>
            <a:r>
              <a:rPr lang="en-US" altLang="en-US">
                <a:sym typeface="Symbol" pitchFamily="18" charset="2"/>
              </a:rPr>
              <a:t>associated with 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>
                <a:sym typeface="Symbol" pitchFamily="18" charset="2"/>
              </a:rPr>
              <a:t> either</a:t>
            </a:r>
          </a:p>
          <a:p>
            <a:pPr lvl="1">
              <a:lnSpc>
                <a:spcPct val="90000"/>
              </a:lnSpc>
            </a:pPr>
            <a:r>
              <a:rPr lang="en-US" altLang="en-US" sz="3200" i="1">
                <a:sym typeface="Symbol" pitchFamily="18" charset="2"/>
              </a:rPr>
              <a:t>Y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 X</a:t>
            </a:r>
            <a:r>
              <a:rPr lang="en-US" altLang="en-US" sz="3600" i="1">
                <a:sym typeface="Symbol" pitchFamily="18" charset="2"/>
              </a:rPr>
              <a:t> </a:t>
            </a:r>
            <a:r>
              <a:rPr lang="en-US" altLang="en-US" sz="3600">
                <a:sym typeface="Symbol" pitchFamily="18" charset="2"/>
              </a:rPr>
              <a:t> </a:t>
            </a:r>
            <a:r>
              <a:rPr lang="en-US" altLang="en-US" sz="3200">
                <a:sym typeface="Symbol" pitchFamily="18" charset="2"/>
              </a:rPr>
              <a:t>(i.e., the FD is trivial) or</a:t>
            </a:r>
          </a:p>
          <a:p>
            <a:pPr lvl="1">
              <a:lnSpc>
                <a:spcPct val="90000"/>
              </a:lnSpc>
            </a:pPr>
            <a:r>
              <a:rPr lang="en-US" altLang="en-US" sz="3200" i="1">
                <a:sym typeface="Symbol" pitchFamily="18" charset="2"/>
              </a:rPr>
              <a:t>X</a:t>
            </a:r>
            <a:r>
              <a:rPr lang="en-US" altLang="en-US" sz="3200">
                <a:sym typeface="Symbol" pitchFamily="18" charset="2"/>
              </a:rPr>
              <a:t> is a superkey of </a:t>
            </a:r>
            <a:r>
              <a:rPr lang="en-US" altLang="en-US" sz="3200" b="1">
                <a:sym typeface="Symbol" pitchFamily="18" charset="2"/>
              </a:rPr>
              <a:t>R</a:t>
            </a:r>
          </a:p>
          <a:p>
            <a:pPr>
              <a:lnSpc>
                <a:spcPct val="90000"/>
              </a:lnSpc>
            </a:pPr>
            <a:r>
              <a:rPr lang="en-US" altLang="en-US" sz="3600" b="1">
                <a:sym typeface="Symbol" pitchFamily="18" charset="2"/>
              </a:rPr>
              <a:t>Example</a:t>
            </a:r>
            <a:r>
              <a:rPr lang="en-US" altLang="en-US" sz="3600">
                <a:sym typeface="Symbol" pitchFamily="18" charset="2"/>
              </a:rPr>
              <a:t>:  </a:t>
            </a:r>
            <a:r>
              <a:rPr lang="en-US" altLang="en-US" sz="360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Person1</a:t>
            </a:r>
            <a:r>
              <a:rPr lang="en-US" altLang="en-US" sz="3600">
                <a:sym typeface="Symbol" pitchFamily="18" charset="2"/>
              </a:rPr>
              <a:t>(</a:t>
            </a:r>
            <a:r>
              <a:rPr lang="en-US" altLang="en-US" sz="3600" i="1">
                <a:sym typeface="Symbol" pitchFamily="18" charset="2"/>
              </a:rPr>
              <a:t>SSN, Name, Address</a:t>
            </a:r>
            <a:r>
              <a:rPr lang="en-US" altLang="en-US" sz="3600">
                <a:sym typeface="Symbol" pitchFamily="18" charset="2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3200">
                <a:sym typeface="Symbol" pitchFamily="18" charset="2"/>
              </a:rPr>
              <a:t>The only FD is </a:t>
            </a:r>
            <a:r>
              <a:rPr lang="en-US" altLang="en-US" sz="3200" i="1">
                <a:sym typeface="Symbol" pitchFamily="18" charset="2"/>
              </a:rPr>
              <a:t>SSN</a:t>
            </a:r>
            <a:r>
              <a:rPr lang="en-US" altLang="en-US" sz="32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Name, Address</a:t>
            </a:r>
          </a:p>
          <a:p>
            <a:pPr lvl="1">
              <a:lnSpc>
                <a:spcPct val="90000"/>
              </a:lnSpc>
            </a:pPr>
            <a:r>
              <a:rPr lang="en-US" altLang="en-US" sz="3200">
                <a:sym typeface="Symbol" pitchFamily="18" charset="2"/>
              </a:rPr>
              <a:t>Since </a:t>
            </a:r>
            <a:r>
              <a:rPr lang="en-US" altLang="en-US" sz="3200" i="1">
                <a:sym typeface="Symbol" pitchFamily="18" charset="2"/>
              </a:rPr>
              <a:t>SSN</a:t>
            </a:r>
            <a:r>
              <a:rPr lang="en-US" altLang="en-US" sz="3200">
                <a:sym typeface="Symbol" pitchFamily="18" charset="2"/>
              </a:rPr>
              <a:t> is a key, 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Person1</a:t>
            </a:r>
            <a:r>
              <a:rPr lang="en-US" altLang="en-US" sz="3200">
                <a:sym typeface="Symbol" pitchFamily="18" charset="2"/>
              </a:rPr>
              <a:t> is in BCNF</a:t>
            </a:r>
            <a:endParaRPr lang="en-US" altLang="en-US" sz="3200" i="1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8662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Review (cont'd)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 Types</a:t>
            </a:r>
          </a:p>
          <a:p>
            <a:pPr lvl="1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Q/A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Relational algebra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Normalization theory</a:t>
            </a:r>
          </a:p>
          <a:p>
            <a:pPr lvl="3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 axioms, FD closure, attribute closure, BCNF, 3NF, minimal cover, lossless decomposition, dependency preserving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Questions (100 points) + 1 Bonus Question (20 extra points)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8682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8B0-4F9B-4BC8-A34A-9AF7CBDA2049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Third Normal Form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7696200" cy="5105400"/>
          </a:xfrm>
        </p:spPr>
        <p:txBody>
          <a:bodyPr/>
          <a:lstStyle/>
          <a:p>
            <a:r>
              <a:rPr lang="en-US" altLang="en-US"/>
              <a:t>A relational schema </a:t>
            </a:r>
            <a:r>
              <a:rPr lang="en-US" altLang="en-US" b="1"/>
              <a:t>R</a:t>
            </a:r>
            <a:r>
              <a:rPr lang="en-US" altLang="en-US"/>
              <a:t> is in 3NF if for every FD  </a:t>
            </a:r>
            <a:r>
              <a:rPr lang="en-US" altLang="en-US" i="1"/>
              <a:t>X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 Y  </a:t>
            </a:r>
            <a:r>
              <a:rPr lang="en-US" altLang="en-US">
                <a:sym typeface="Symbol" pitchFamily="18" charset="2"/>
              </a:rPr>
              <a:t>associated with 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>
                <a:sym typeface="Symbol" pitchFamily="18" charset="2"/>
              </a:rPr>
              <a:t> either:</a:t>
            </a:r>
          </a:p>
          <a:p>
            <a:pPr lvl="1"/>
            <a:r>
              <a:rPr lang="en-US" altLang="en-US" sz="3200" i="1">
                <a:sym typeface="Symbol" pitchFamily="18" charset="2"/>
              </a:rPr>
              <a:t>Y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 X</a:t>
            </a:r>
            <a:r>
              <a:rPr lang="en-US" altLang="en-US" sz="3600" i="1">
                <a:sym typeface="Symbol" pitchFamily="18" charset="2"/>
              </a:rPr>
              <a:t> </a:t>
            </a:r>
            <a:r>
              <a:rPr lang="en-US" altLang="en-US" sz="3600">
                <a:sym typeface="Symbol" pitchFamily="18" charset="2"/>
              </a:rPr>
              <a:t> </a:t>
            </a:r>
            <a:r>
              <a:rPr lang="en-US" altLang="en-US" sz="3200">
                <a:sym typeface="Symbol" pitchFamily="18" charset="2"/>
              </a:rPr>
              <a:t>(i.e., the FD is trivial); or</a:t>
            </a:r>
          </a:p>
          <a:p>
            <a:pPr lvl="1"/>
            <a:r>
              <a:rPr lang="en-US" altLang="en-US" sz="3200" i="1">
                <a:sym typeface="Symbol" pitchFamily="18" charset="2"/>
              </a:rPr>
              <a:t>X</a:t>
            </a:r>
            <a:r>
              <a:rPr lang="en-US" altLang="en-US" sz="3200">
                <a:sym typeface="Symbol" pitchFamily="18" charset="2"/>
              </a:rPr>
              <a:t> is a superkey of </a:t>
            </a:r>
            <a:r>
              <a:rPr lang="en-US" altLang="en-US" sz="3200" b="1">
                <a:sym typeface="Symbol" pitchFamily="18" charset="2"/>
              </a:rPr>
              <a:t>R;</a:t>
            </a:r>
            <a:r>
              <a:rPr lang="en-US" altLang="en-US" sz="3200">
                <a:sym typeface="Symbol" pitchFamily="18" charset="2"/>
              </a:rPr>
              <a:t> or</a:t>
            </a:r>
          </a:p>
          <a:p>
            <a:pPr lvl="1"/>
            <a:r>
              <a:rPr lang="en-US" altLang="en-US" sz="3200">
                <a:sym typeface="Symbol" pitchFamily="18" charset="2"/>
              </a:rPr>
              <a:t>Every</a:t>
            </a:r>
            <a:r>
              <a:rPr lang="en-US" altLang="en-US" sz="3200" i="1">
                <a:sym typeface="Symbol" pitchFamily="18" charset="2"/>
              </a:rPr>
              <a:t> A</a:t>
            </a:r>
            <a:r>
              <a:rPr lang="en-US" altLang="en-US" sz="3200">
                <a:sym typeface="Symbol" pitchFamily="18" charset="2"/>
              </a:rPr>
              <a:t></a:t>
            </a:r>
            <a:r>
              <a:rPr lang="en-US" altLang="en-US" sz="3200" i="1">
                <a:sym typeface="Symbol" pitchFamily="18" charset="2"/>
              </a:rPr>
              <a:t> Y</a:t>
            </a:r>
            <a:r>
              <a:rPr lang="en-US" altLang="en-US" sz="3200">
                <a:sym typeface="Symbol" pitchFamily="18" charset="2"/>
              </a:rPr>
              <a:t> is part of some key of </a:t>
            </a:r>
            <a:r>
              <a:rPr lang="en-US" altLang="en-US" sz="3200" b="1">
                <a:sym typeface="Symbol" pitchFamily="18" charset="2"/>
              </a:rPr>
              <a:t>R</a:t>
            </a:r>
          </a:p>
          <a:p>
            <a:r>
              <a:rPr lang="en-US" altLang="en-US">
                <a:sym typeface="Symbol" pitchFamily="18" charset="2"/>
              </a:rPr>
              <a:t>3NF is weaker than BCNF (every schema that is in BCNF is also in 3NF)</a:t>
            </a:r>
            <a:endParaRPr lang="en-US" altLang="en-US" sz="2800"/>
          </a:p>
        </p:txBody>
      </p:sp>
      <p:sp>
        <p:nvSpPr>
          <p:cNvPr id="21508" name="Freeform 4"/>
          <p:cNvSpPr>
            <a:spLocks/>
          </p:cNvSpPr>
          <p:nvPr/>
        </p:nvSpPr>
        <p:spPr bwMode="auto">
          <a:xfrm>
            <a:off x="333375" y="2336800"/>
            <a:ext cx="6678613" cy="1247775"/>
          </a:xfrm>
          <a:custGeom>
            <a:avLst/>
            <a:gdLst>
              <a:gd name="T0" fmla="*/ 896 w 4207"/>
              <a:gd name="T1" fmla="*/ 55 h 786"/>
              <a:gd name="T2" fmla="*/ 192 w 4207"/>
              <a:gd name="T3" fmla="*/ 55 h 786"/>
              <a:gd name="T4" fmla="*/ 92 w 4207"/>
              <a:gd name="T5" fmla="*/ 128 h 786"/>
              <a:gd name="T6" fmla="*/ 28 w 4207"/>
              <a:gd name="T7" fmla="*/ 229 h 786"/>
              <a:gd name="T8" fmla="*/ 0 w 4207"/>
              <a:gd name="T9" fmla="*/ 338 h 786"/>
              <a:gd name="T10" fmla="*/ 9 w 4207"/>
              <a:gd name="T11" fmla="*/ 512 h 786"/>
              <a:gd name="T12" fmla="*/ 128 w 4207"/>
              <a:gd name="T13" fmla="*/ 603 h 786"/>
              <a:gd name="T14" fmla="*/ 503 w 4207"/>
              <a:gd name="T15" fmla="*/ 695 h 786"/>
              <a:gd name="T16" fmla="*/ 1445 w 4207"/>
              <a:gd name="T17" fmla="*/ 722 h 786"/>
              <a:gd name="T18" fmla="*/ 1939 w 4207"/>
              <a:gd name="T19" fmla="*/ 759 h 786"/>
              <a:gd name="T20" fmla="*/ 2176 w 4207"/>
              <a:gd name="T21" fmla="*/ 786 h 786"/>
              <a:gd name="T22" fmla="*/ 2551 w 4207"/>
              <a:gd name="T23" fmla="*/ 777 h 786"/>
              <a:gd name="T24" fmla="*/ 2853 w 4207"/>
              <a:gd name="T25" fmla="*/ 741 h 786"/>
              <a:gd name="T26" fmla="*/ 3520 w 4207"/>
              <a:gd name="T27" fmla="*/ 695 h 786"/>
              <a:gd name="T28" fmla="*/ 3749 w 4207"/>
              <a:gd name="T29" fmla="*/ 667 h 786"/>
              <a:gd name="T30" fmla="*/ 3923 w 4207"/>
              <a:gd name="T31" fmla="*/ 613 h 786"/>
              <a:gd name="T32" fmla="*/ 4206 w 4207"/>
              <a:gd name="T33" fmla="*/ 265 h 786"/>
              <a:gd name="T34" fmla="*/ 4197 w 4207"/>
              <a:gd name="T35" fmla="*/ 146 h 786"/>
              <a:gd name="T36" fmla="*/ 4142 w 4207"/>
              <a:gd name="T37" fmla="*/ 101 h 786"/>
              <a:gd name="T38" fmla="*/ 3813 w 4207"/>
              <a:gd name="T39" fmla="*/ 0 h 786"/>
              <a:gd name="T40" fmla="*/ 988 w 4207"/>
              <a:gd name="T41" fmla="*/ 37 h 786"/>
              <a:gd name="T42" fmla="*/ 915 w 4207"/>
              <a:gd name="T43" fmla="*/ 55 h 786"/>
              <a:gd name="T44" fmla="*/ 896 w 4207"/>
              <a:gd name="T45" fmla="*/ 55 h 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07" h="786">
                <a:moveTo>
                  <a:pt x="896" y="55"/>
                </a:moveTo>
                <a:cubicBezTo>
                  <a:pt x="849" y="54"/>
                  <a:pt x="325" y="35"/>
                  <a:pt x="192" y="55"/>
                </a:cubicBezTo>
                <a:cubicBezTo>
                  <a:pt x="162" y="59"/>
                  <a:pt x="118" y="111"/>
                  <a:pt x="92" y="128"/>
                </a:cubicBezTo>
                <a:cubicBezTo>
                  <a:pt x="68" y="161"/>
                  <a:pt x="56" y="199"/>
                  <a:pt x="28" y="229"/>
                </a:cubicBezTo>
                <a:cubicBezTo>
                  <a:pt x="16" y="265"/>
                  <a:pt x="7" y="301"/>
                  <a:pt x="0" y="338"/>
                </a:cubicBezTo>
                <a:cubicBezTo>
                  <a:pt x="3" y="396"/>
                  <a:pt x="1" y="455"/>
                  <a:pt x="9" y="512"/>
                </a:cubicBezTo>
                <a:cubicBezTo>
                  <a:pt x="12" y="533"/>
                  <a:pt x="110" y="597"/>
                  <a:pt x="128" y="603"/>
                </a:cubicBezTo>
                <a:cubicBezTo>
                  <a:pt x="282" y="656"/>
                  <a:pt x="353" y="683"/>
                  <a:pt x="503" y="695"/>
                </a:cubicBezTo>
                <a:cubicBezTo>
                  <a:pt x="809" y="755"/>
                  <a:pt x="1157" y="719"/>
                  <a:pt x="1445" y="722"/>
                </a:cubicBezTo>
                <a:cubicBezTo>
                  <a:pt x="1622" y="727"/>
                  <a:pt x="1769" y="739"/>
                  <a:pt x="1939" y="759"/>
                </a:cubicBezTo>
                <a:cubicBezTo>
                  <a:pt x="2018" y="768"/>
                  <a:pt x="2176" y="786"/>
                  <a:pt x="2176" y="786"/>
                </a:cubicBezTo>
                <a:cubicBezTo>
                  <a:pt x="2301" y="783"/>
                  <a:pt x="2426" y="782"/>
                  <a:pt x="2551" y="777"/>
                </a:cubicBezTo>
                <a:cubicBezTo>
                  <a:pt x="2651" y="773"/>
                  <a:pt x="2753" y="749"/>
                  <a:pt x="2853" y="741"/>
                </a:cubicBezTo>
                <a:cubicBezTo>
                  <a:pt x="3069" y="694"/>
                  <a:pt x="3300" y="702"/>
                  <a:pt x="3520" y="695"/>
                </a:cubicBezTo>
                <a:cubicBezTo>
                  <a:pt x="3597" y="687"/>
                  <a:pt x="3673" y="676"/>
                  <a:pt x="3749" y="667"/>
                </a:cubicBezTo>
                <a:cubicBezTo>
                  <a:pt x="3806" y="648"/>
                  <a:pt x="3871" y="645"/>
                  <a:pt x="3923" y="613"/>
                </a:cubicBezTo>
                <a:cubicBezTo>
                  <a:pt x="4052" y="535"/>
                  <a:pt x="4142" y="397"/>
                  <a:pt x="4206" y="265"/>
                </a:cubicBezTo>
                <a:cubicBezTo>
                  <a:pt x="4203" y="225"/>
                  <a:pt x="4207" y="185"/>
                  <a:pt x="4197" y="146"/>
                </a:cubicBezTo>
                <a:cubicBezTo>
                  <a:pt x="4194" y="135"/>
                  <a:pt x="4152" y="107"/>
                  <a:pt x="4142" y="101"/>
                </a:cubicBezTo>
                <a:cubicBezTo>
                  <a:pt x="4039" y="44"/>
                  <a:pt x="3929" y="16"/>
                  <a:pt x="3813" y="0"/>
                </a:cubicBezTo>
                <a:cubicBezTo>
                  <a:pt x="2823" y="4"/>
                  <a:pt x="1947" y="22"/>
                  <a:pt x="988" y="37"/>
                </a:cubicBezTo>
                <a:cubicBezTo>
                  <a:pt x="964" y="43"/>
                  <a:pt x="939" y="49"/>
                  <a:pt x="915" y="55"/>
                </a:cubicBezTo>
                <a:cubicBezTo>
                  <a:pt x="885" y="63"/>
                  <a:pt x="879" y="72"/>
                  <a:pt x="896" y="55"/>
                </a:cubicBez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7696200" y="3276600"/>
            <a:ext cx="1219200" cy="609600"/>
          </a:xfrm>
          <a:prstGeom prst="wedgeRoundRectCallout">
            <a:avLst>
              <a:gd name="adj1" fmla="val -98569"/>
              <a:gd name="adj2" fmla="val -124481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/>
              <a:t>BCNF conditions</a:t>
            </a:r>
          </a:p>
        </p:txBody>
      </p:sp>
    </p:spTree>
    <p:extLst>
      <p:ext uri="{BB962C8B-B14F-4D97-AF65-F5344CB8AC3E}">
        <p14:creationId xmlns:p14="http://schemas.microsoft.com/office/powerpoint/2010/main" val="18558015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2894-1F9F-45B5-85A6-0536E61BB02D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Lossless Schema Decomposition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decomposition should not lose information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decomposition (</a:t>
            </a:r>
            <a:r>
              <a:rPr lang="en-US" altLang="en-US" b="1"/>
              <a:t>R</a:t>
            </a:r>
            <a:r>
              <a:rPr lang="en-US" altLang="en-US" i="1" baseline="-25000"/>
              <a:t>1</a:t>
            </a:r>
            <a:r>
              <a:rPr lang="en-US" altLang="en-US"/>
              <a:t>,…,</a:t>
            </a:r>
            <a:r>
              <a:rPr lang="en-US" altLang="en-US" b="1"/>
              <a:t>R</a:t>
            </a:r>
            <a:r>
              <a:rPr lang="en-US" altLang="en-US" i="1" baseline="-25000"/>
              <a:t>n</a:t>
            </a:r>
            <a:r>
              <a:rPr lang="en-US" altLang="en-US"/>
              <a:t>) of a schema, </a:t>
            </a:r>
            <a:r>
              <a:rPr lang="en-US" altLang="en-US" b="1"/>
              <a:t>R</a:t>
            </a:r>
            <a:r>
              <a:rPr lang="en-US" altLang="en-US"/>
              <a:t>, is </a:t>
            </a:r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lossless</a:t>
            </a:r>
            <a:r>
              <a:rPr lang="en-US" altLang="en-US" i="1"/>
              <a:t> </a:t>
            </a:r>
            <a:r>
              <a:rPr lang="en-US" altLang="en-US"/>
              <a:t>if every valid instance, </a:t>
            </a:r>
            <a:r>
              <a:rPr lang="en-US" altLang="en-US" b="1"/>
              <a:t>r</a:t>
            </a:r>
            <a:r>
              <a:rPr lang="en-US" altLang="en-US"/>
              <a:t>, of </a:t>
            </a:r>
            <a:r>
              <a:rPr lang="en-US" altLang="en-US" b="1"/>
              <a:t>R</a:t>
            </a:r>
            <a:r>
              <a:rPr lang="en-US" altLang="en-US"/>
              <a:t> can be reconstructed from its components: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where each  </a:t>
            </a:r>
            <a:r>
              <a:rPr lang="en-US" altLang="en-US" b="1"/>
              <a:t>r</a:t>
            </a:r>
            <a:r>
              <a:rPr lang="en-US" altLang="en-US" baseline="-25000"/>
              <a:t>i</a:t>
            </a:r>
            <a:r>
              <a:rPr lang="en-US" altLang="en-US"/>
              <a:t> = </a:t>
            </a:r>
            <a:r>
              <a:rPr lang="en-US" altLang="en-US">
                <a:sym typeface="Symbol" pitchFamily="18" charset="2"/>
              </a:rPr>
              <a:t></a:t>
            </a:r>
            <a:r>
              <a:rPr lang="en-US" altLang="en-US" b="1" baseline="-25000">
                <a:sym typeface="Symbol" pitchFamily="18" charset="2"/>
              </a:rPr>
              <a:t>R</a:t>
            </a:r>
            <a:r>
              <a:rPr lang="en-US" altLang="en-US" i="1" baseline="-25000">
                <a:sym typeface="Symbol" pitchFamily="18" charset="2"/>
              </a:rPr>
              <a:t>i</a:t>
            </a:r>
            <a:r>
              <a:rPr lang="en-US" altLang="en-US">
                <a:sym typeface="Symbol" pitchFamily="18" charset="2"/>
              </a:rPr>
              <a:t>(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>
                <a:sym typeface="Symbol" pitchFamily="18" charset="2"/>
              </a:rPr>
              <a:t>)</a:t>
            </a:r>
            <a:endParaRPr lang="en-US" alt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219200" y="4438650"/>
            <a:ext cx="1157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r</a:t>
            </a:r>
            <a:r>
              <a:rPr lang="en-US" altLang="en-US" sz="3200" i="1"/>
              <a:t> = </a:t>
            </a:r>
            <a:r>
              <a:rPr lang="en-US" altLang="en-US" sz="3200" b="1"/>
              <a:t>r</a:t>
            </a:r>
            <a:r>
              <a:rPr lang="en-US" altLang="en-US" sz="3200" i="1" baseline="-25000"/>
              <a:t>1</a:t>
            </a:r>
            <a:endParaRPr lang="en-US" altLang="en-US" sz="32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140075" y="4419600"/>
            <a:ext cx="498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r</a:t>
            </a:r>
            <a:r>
              <a:rPr lang="en-US" altLang="en-US" sz="3200" i="1" baseline="-25000"/>
              <a:t>2</a:t>
            </a:r>
            <a:endParaRPr lang="en-US" altLang="en-US" sz="3200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629400" y="4438650"/>
            <a:ext cx="498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r</a:t>
            </a:r>
            <a:r>
              <a:rPr lang="en-US" altLang="en-US" sz="3200" i="1" baseline="-25000"/>
              <a:t>n</a:t>
            </a:r>
            <a:endParaRPr lang="en-US" altLang="en-US" sz="3200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724400" y="4438650"/>
            <a:ext cx="908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i="1"/>
              <a:t>……</a:t>
            </a:r>
          </a:p>
        </p:txBody>
      </p:sp>
      <p:sp>
        <p:nvSpPr>
          <p:cNvPr id="26639" name="Freeform 15"/>
          <p:cNvSpPr>
            <a:spLocks/>
          </p:cNvSpPr>
          <p:nvPr/>
        </p:nvSpPr>
        <p:spPr bwMode="auto">
          <a:xfrm>
            <a:off x="6096000" y="46482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Freeform 16"/>
          <p:cNvSpPr>
            <a:spLocks/>
          </p:cNvSpPr>
          <p:nvPr/>
        </p:nvSpPr>
        <p:spPr bwMode="auto">
          <a:xfrm>
            <a:off x="3886200" y="46482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Freeform 17"/>
          <p:cNvSpPr>
            <a:spLocks/>
          </p:cNvSpPr>
          <p:nvPr/>
        </p:nvSpPr>
        <p:spPr bwMode="auto">
          <a:xfrm>
            <a:off x="2590800" y="46482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39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ABC1-66F5-44A5-B6AC-DCACCD3284A7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Testing for Losslessness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(binary) decomposition of  </a:t>
            </a:r>
            <a:r>
              <a:rPr lang="en-US" altLang="en-US" b="1"/>
              <a:t>R</a:t>
            </a:r>
            <a:r>
              <a:rPr lang="en-US" altLang="en-US"/>
              <a:t> = (</a:t>
            </a:r>
            <a:r>
              <a:rPr lang="en-US" altLang="en-US" i="1"/>
              <a:t>R, </a:t>
            </a:r>
            <a:r>
              <a:rPr lang="en-US" altLang="en-US" b="1" i="1"/>
              <a:t>F</a:t>
            </a:r>
            <a:r>
              <a:rPr lang="en-US" altLang="en-US"/>
              <a:t>)</a:t>
            </a:r>
            <a:r>
              <a:rPr lang="en-US" altLang="en-US" i="1"/>
              <a:t> </a:t>
            </a:r>
            <a:r>
              <a:rPr lang="en-US" altLang="en-US"/>
              <a:t>into </a:t>
            </a:r>
            <a:r>
              <a:rPr lang="en-US" altLang="en-US" b="1"/>
              <a:t>R</a:t>
            </a:r>
            <a:r>
              <a:rPr lang="en-US" altLang="en-US" baseline="-25000"/>
              <a:t>1</a:t>
            </a:r>
            <a:r>
              <a:rPr lang="en-US" altLang="en-US"/>
              <a:t> = (</a:t>
            </a:r>
            <a:r>
              <a:rPr lang="en-US" altLang="en-US" i="1"/>
              <a:t>R</a:t>
            </a:r>
            <a:r>
              <a:rPr lang="en-US" altLang="en-US" i="1" baseline="-25000"/>
              <a:t>1</a:t>
            </a:r>
            <a:r>
              <a:rPr lang="en-US" altLang="en-US" i="1"/>
              <a:t>, </a:t>
            </a:r>
            <a:r>
              <a:rPr lang="en-US" altLang="en-US" b="1" i="1"/>
              <a:t>F</a:t>
            </a:r>
            <a:r>
              <a:rPr lang="en-US" altLang="en-US" i="1" baseline="-25000"/>
              <a:t>1</a:t>
            </a:r>
            <a:r>
              <a:rPr lang="en-US" altLang="en-US"/>
              <a:t>) and </a:t>
            </a:r>
            <a:r>
              <a:rPr lang="en-US" altLang="en-US" b="1"/>
              <a:t>R</a:t>
            </a:r>
            <a:r>
              <a:rPr lang="en-US" altLang="en-US" baseline="-25000"/>
              <a:t>2</a:t>
            </a:r>
            <a:r>
              <a:rPr lang="en-US" altLang="en-US"/>
              <a:t> = (</a:t>
            </a:r>
            <a:r>
              <a:rPr lang="en-US" altLang="en-US" i="1"/>
              <a:t>R</a:t>
            </a:r>
            <a:r>
              <a:rPr lang="en-US" altLang="en-US" i="1" baseline="-25000"/>
              <a:t>2</a:t>
            </a:r>
            <a:r>
              <a:rPr lang="en-US" altLang="en-US" i="1"/>
              <a:t>, </a:t>
            </a:r>
            <a:r>
              <a:rPr lang="en-US" altLang="en-US" b="1" i="1"/>
              <a:t>F</a:t>
            </a:r>
            <a:r>
              <a:rPr lang="en-US" altLang="en-US" i="1" baseline="-25000"/>
              <a:t>2</a:t>
            </a:r>
            <a:r>
              <a:rPr lang="en-US" altLang="en-US"/>
              <a:t>) is lossless </a:t>
            </a:r>
            <a:r>
              <a:rPr lang="en-US" altLang="en-US" i="1"/>
              <a:t>if and only if</a:t>
            </a:r>
            <a:r>
              <a:rPr lang="en-US" altLang="en-US"/>
              <a:t> :</a:t>
            </a:r>
          </a:p>
          <a:p>
            <a:pPr lvl="1"/>
            <a:r>
              <a:rPr lang="en-US" altLang="en-US"/>
              <a:t>either the FD</a:t>
            </a:r>
          </a:p>
          <a:p>
            <a:pPr lvl="2"/>
            <a:r>
              <a:rPr lang="en-US" altLang="en-US"/>
              <a:t>(</a:t>
            </a:r>
            <a:r>
              <a:rPr lang="en-US" altLang="en-US" i="1"/>
              <a:t>R</a:t>
            </a:r>
            <a:r>
              <a:rPr lang="en-US" altLang="en-US" i="1" baseline="-25000"/>
              <a:t>1</a:t>
            </a:r>
            <a:r>
              <a:rPr lang="en-US" altLang="en-US" i="1"/>
              <a:t> </a:t>
            </a:r>
            <a:r>
              <a:rPr lang="en-US" altLang="en-US">
                <a:sym typeface="Symbol" pitchFamily="18" charset="2"/>
              </a:rPr>
              <a:t></a:t>
            </a:r>
            <a:r>
              <a:rPr lang="en-US" altLang="en-US" i="1">
                <a:sym typeface="Symbol" pitchFamily="18" charset="2"/>
              </a:rPr>
              <a:t> R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)</a:t>
            </a:r>
            <a:r>
              <a:rPr lang="en-US" altLang="en-US" i="1">
                <a:sym typeface="Symbol" pitchFamily="18" charset="2"/>
              </a:rPr>
              <a:t>  R</a:t>
            </a:r>
            <a:r>
              <a:rPr lang="en-US" altLang="en-US" i="1" baseline="-25000">
                <a:sym typeface="Symbol" pitchFamily="18" charset="2"/>
              </a:rPr>
              <a:t>1</a:t>
            </a:r>
            <a:r>
              <a:rPr lang="en-US" altLang="en-US" i="1">
                <a:sym typeface="Symbol" pitchFamily="18" charset="2"/>
              </a:rPr>
              <a:t>  </a:t>
            </a:r>
            <a:r>
              <a:rPr lang="en-US" altLang="en-US">
                <a:sym typeface="Symbol" pitchFamily="18" charset="2"/>
              </a:rPr>
              <a:t>is in  </a:t>
            </a:r>
            <a:r>
              <a:rPr lang="en-US" altLang="en-US" b="1" i="1">
                <a:sym typeface="Symbol" pitchFamily="18" charset="2"/>
              </a:rPr>
              <a:t>F</a:t>
            </a:r>
            <a:r>
              <a:rPr lang="en-US" altLang="en-US" i="1" baseline="30000">
                <a:sym typeface="Symbol" pitchFamily="18" charset="2"/>
              </a:rPr>
              <a:t>+</a:t>
            </a:r>
            <a:r>
              <a:rPr lang="en-US" altLang="en-US" baseline="30000">
                <a:sym typeface="Symbol" pitchFamily="18" charset="2"/>
              </a:rPr>
              <a:t> </a:t>
            </a:r>
          </a:p>
          <a:p>
            <a:pPr lvl="1"/>
            <a:r>
              <a:rPr lang="en-US" altLang="en-US">
                <a:sym typeface="Symbol" pitchFamily="18" charset="2"/>
              </a:rPr>
              <a:t>or the FD</a:t>
            </a:r>
          </a:p>
          <a:p>
            <a:pPr lvl="2"/>
            <a:r>
              <a:rPr lang="en-US" altLang="en-US">
                <a:sym typeface="Symbol" pitchFamily="18" charset="2"/>
              </a:rPr>
              <a:t>(</a:t>
            </a:r>
            <a:r>
              <a:rPr lang="en-US" altLang="en-US" i="1">
                <a:sym typeface="Symbol" pitchFamily="18" charset="2"/>
              </a:rPr>
              <a:t>R</a:t>
            </a:r>
            <a:r>
              <a:rPr lang="en-US" altLang="en-US" i="1" baseline="-25000">
                <a:sym typeface="Symbol" pitchFamily="18" charset="2"/>
              </a:rPr>
              <a:t>1 </a:t>
            </a:r>
            <a:r>
              <a:rPr lang="en-US" altLang="en-US">
                <a:sym typeface="Symbol" pitchFamily="18" charset="2"/>
              </a:rPr>
              <a:t></a:t>
            </a:r>
            <a:r>
              <a:rPr lang="en-US" altLang="en-US" i="1">
                <a:sym typeface="Symbol" pitchFamily="18" charset="2"/>
              </a:rPr>
              <a:t> R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)</a:t>
            </a:r>
            <a:r>
              <a:rPr lang="en-US" altLang="en-US" i="1">
                <a:sym typeface="Symbol" pitchFamily="18" charset="2"/>
              </a:rPr>
              <a:t>  R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 </a:t>
            </a:r>
            <a:r>
              <a:rPr lang="en-US" altLang="en-US">
                <a:sym typeface="Symbol" pitchFamily="18" charset="2"/>
              </a:rPr>
              <a:t>is in  </a:t>
            </a:r>
            <a:r>
              <a:rPr lang="en-US" altLang="en-US" b="1" i="1">
                <a:sym typeface="Symbol" pitchFamily="18" charset="2"/>
              </a:rPr>
              <a:t>F</a:t>
            </a:r>
            <a:r>
              <a:rPr lang="en-US" altLang="en-US" i="1" baseline="30000">
                <a:sym typeface="Symbol" pitchFamily="18" charset="2"/>
              </a:rPr>
              <a:t>+</a:t>
            </a:r>
            <a:endParaRPr lang="en-US" altLang="en-US" i="1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645801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CA0-D7FF-44FB-B519-55EC1465E624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Dependency Preservation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Consider a decomposition of </a:t>
            </a:r>
            <a:r>
              <a:rPr lang="en-US" altLang="en-US" sz="2800" b="1" dirty="0"/>
              <a:t>R</a:t>
            </a:r>
            <a:r>
              <a:rPr lang="en-US" altLang="en-US" sz="2800" dirty="0"/>
              <a:t> = (</a:t>
            </a:r>
            <a:r>
              <a:rPr lang="en-US" altLang="en-US" sz="2800" i="1" dirty="0"/>
              <a:t>R, </a:t>
            </a:r>
            <a:r>
              <a:rPr lang="en-US" altLang="en-US" sz="2800" b="1" i="1" dirty="0"/>
              <a:t>F</a:t>
            </a:r>
            <a:r>
              <a:rPr lang="en-US" altLang="en-US" sz="2800" dirty="0"/>
              <a:t>) into </a:t>
            </a:r>
            <a:r>
              <a:rPr lang="en-US" altLang="en-US" sz="2800" b="1" dirty="0"/>
              <a:t>R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 = (</a:t>
            </a:r>
            <a:r>
              <a:rPr lang="en-US" altLang="en-US" sz="2800" i="1" dirty="0"/>
              <a:t>R</a:t>
            </a:r>
            <a:r>
              <a:rPr lang="en-US" altLang="en-US" sz="2800" i="1" baseline="-25000" dirty="0"/>
              <a:t>1</a:t>
            </a:r>
            <a:r>
              <a:rPr lang="en-US" altLang="en-US" sz="2800" i="1" dirty="0"/>
              <a:t>, </a:t>
            </a:r>
            <a:r>
              <a:rPr lang="en-US" altLang="en-US" sz="2800" b="1" i="1" dirty="0"/>
              <a:t>F</a:t>
            </a:r>
            <a:r>
              <a:rPr lang="en-US" altLang="en-US" sz="2800" i="1" baseline="-25000" dirty="0"/>
              <a:t>1</a:t>
            </a:r>
            <a:r>
              <a:rPr lang="en-US" altLang="en-US" sz="2800" dirty="0"/>
              <a:t>) and </a:t>
            </a:r>
            <a:r>
              <a:rPr lang="en-US" altLang="en-US" sz="2800" b="1" dirty="0"/>
              <a:t>R</a:t>
            </a:r>
            <a:r>
              <a:rPr lang="en-US" altLang="en-US" sz="2800" baseline="-25000" dirty="0"/>
              <a:t>2</a:t>
            </a:r>
            <a:r>
              <a:rPr lang="en-US" altLang="en-US" sz="2800" i="1" dirty="0"/>
              <a:t> = (R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, </a:t>
            </a:r>
            <a:r>
              <a:rPr lang="en-US" altLang="en-US" sz="2800" b="1" i="1" dirty="0"/>
              <a:t>F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An FD 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</a:t>
            </a:r>
            <a:r>
              <a:rPr lang="en-US" altLang="en-US" i="1" dirty="0">
                <a:sym typeface="Symbol" pitchFamily="18" charset="2"/>
              </a:rPr>
              <a:t> Y</a:t>
            </a:r>
            <a:r>
              <a:rPr lang="en-US" altLang="en-US" dirty="0">
                <a:sym typeface="Symbol" pitchFamily="18" charset="2"/>
              </a:rPr>
              <a:t> of 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b="1" i="1" baseline="30000" dirty="0">
                <a:sym typeface="Symbol" pitchFamily="18" charset="2"/>
              </a:rPr>
              <a:t>+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is in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i="1" baseline="-25000" dirty="0">
                <a:sym typeface="Symbol" pitchFamily="18" charset="2"/>
              </a:rPr>
              <a:t>i  </a:t>
            </a:r>
            <a:r>
              <a:rPr lang="en-US" altLang="en-US" dirty="0" err="1">
                <a:sym typeface="Symbol" pitchFamily="18" charset="2"/>
              </a:rPr>
              <a:t>iff</a:t>
            </a:r>
            <a:r>
              <a:rPr lang="en-US" altLang="en-US" dirty="0">
                <a:sym typeface="Symbol" pitchFamily="18" charset="2"/>
              </a:rPr>
              <a:t>  </a:t>
            </a:r>
            <a:r>
              <a:rPr lang="en-US" altLang="en-US" i="1" dirty="0">
                <a:sym typeface="Symbol" pitchFamily="18" charset="2"/>
              </a:rPr>
              <a:t>X </a:t>
            </a:r>
            <a:r>
              <a:rPr lang="en-US" altLang="en-US" dirty="0">
                <a:sym typeface="Symbol" pitchFamily="18" charset="2"/>
              </a:rPr>
              <a:t></a:t>
            </a:r>
            <a:r>
              <a:rPr lang="en-US" altLang="en-US" i="1" dirty="0">
                <a:sym typeface="Symbol" pitchFamily="18" charset="2"/>
              </a:rPr>
              <a:t> Y </a:t>
            </a:r>
            <a:r>
              <a:rPr lang="en-US" altLang="en-US" dirty="0">
                <a:sym typeface="Symbol" pitchFamily="18" charset="2"/>
              </a:rPr>
              <a:t>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i="1" dirty="0" err="1">
                <a:sym typeface="Symbol" pitchFamily="18" charset="2"/>
              </a:rPr>
              <a:t>R</a:t>
            </a:r>
            <a:r>
              <a:rPr lang="en-US" altLang="en-US" i="1" baseline="-25000" dirty="0" err="1">
                <a:sym typeface="Symbol" pitchFamily="18" charset="2"/>
              </a:rPr>
              <a:t>i</a:t>
            </a:r>
            <a:endParaRPr lang="en-US" altLang="en-US" i="1" baseline="-25000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/>
              <a:t>An FD,  </a:t>
            </a:r>
            <a:r>
              <a:rPr lang="en-US" altLang="en-US" i="1" dirty="0"/>
              <a:t>f </a:t>
            </a:r>
            <a:r>
              <a:rPr lang="en-US" altLang="en-US" dirty="0">
                <a:sym typeface="Symbol" pitchFamily="18" charset="2"/>
              </a:rPr>
              <a:t>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b="1" i="1" baseline="30000" dirty="0">
                <a:sym typeface="Symbol" pitchFamily="18" charset="2"/>
              </a:rPr>
              <a:t>+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may be in neither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i="1" baseline="-25000" dirty="0">
                <a:sym typeface="Symbol" pitchFamily="18" charset="2"/>
              </a:rPr>
              <a:t>1</a:t>
            </a:r>
            <a:r>
              <a:rPr lang="en-US" altLang="en-US" dirty="0">
                <a:sym typeface="Symbol" pitchFamily="18" charset="2"/>
              </a:rPr>
              <a:t>, nor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i="1" baseline="-25000" dirty="0">
                <a:sym typeface="Symbol" pitchFamily="18" charset="2"/>
              </a:rPr>
              <a:t>2</a:t>
            </a:r>
            <a:r>
              <a:rPr lang="en-US" altLang="en-US" i="1" dirty="0">
                <a:sym typeface="Symbol" pitchFamily="18" charset="2"/>
              </a:rPr>
              <a:t>, </a:t>
            </a:r>
            <a:r>
              <a:rPr lang="en-US" altLang="en-US" dirty="0">
                <a:sym typeface="Symbol" pitchFamily="18" charset="2"/>
              </a:rPr>
              <a:t>nor even </a:t>
            </a:r>
            <a:r>
              <a:rPr lang="en-US" altLang="en-US" sz="2400" dirty="0">
                <a:sym typeface="Symbol" pitchFamily="18" charset="2"/>
              </a:rPr>
              <a:t>(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i="1" dirty="0">
                <a:sym typeface="Symbol" pitchFamily="18" charset="2"/>
              </a:rPr>
              <a:t> </a:t>
            </a:r>
            <a:r>
              <a:rPr lang="en-US" altLang="en-US" sz="2400" dirty="0">
                <a:sym typeface="Symbol" pitchFamily="18" charset="2"/>
              </a:rPr>
              <a:t></a:t>
            </a:r>
            <a:r>
              <a:rPr lang="en-US" altLang="en-US" sz="2400" i="1" dirty="0">
                <a:sym typeface="Symbol" pitchFamily="18" charset="2"/>
              </a:rPr>
              <a:t> 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  <a:r>
              <a:rPr lang="en-US" altLang="en-US" sz="2400" dirty="0">
                <a:sym typeface="Symbol" pitchFamily="18" charset="2"/>
              </a:rPr>
              <a:t>)</a:t>
            </a:r>
            <a:r>
              <a:rPr lang="en-US" altLang="en-US" sz="2400" i="1" baseline="30000" dirty="0">
                <a:sym typeface="Symbol" pitchFamily="18" charset="2"/>
              </a:rPr>
              <a:t>+</a:t>
            </a:r>
            <a:r>
              <a:rPr lang="en-US" altLang="en-US" i="1" dirty="0">
                <a:sym typeface="Symbol" pitchFamily="18" charset="2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Symbol" pitchFamily="18" charset="2"/>
              </a:rPr>
              <a:t>Checking that  </a:t>
            </a:r>
            <a:r>
              <a:rPr lang="en-US" altLang="en-US" i="1" dirty="0">
                <a:sym typeface="Symbol" pitchFamily="18" charset="2"/>
              </a:rPr>
              <a:t>f </a:t>
            </a:r>
            <a:r>
              <a:rPr lang="en-US" altLang="en-US" dirty="0">
                <a:sym typeface="Symbol" pitchFamily="18" charset="2"/>
              </a:rPr>
              <a:t> is true in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1</a:t>
            </a:r>
            <a:r>
              <a:rPr lang="en-US" altLang="en-US" dirty="0">
                <a:sym typeface="Symbol" pitchFamily="18" charset="2"/>
              </a:rPr>
              <a:t> or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2</a:t>
            </a:r>
            <a:r>
              <a:rPr lang="en-US" altLang="en-US" dirty="0">
                <a:sym typeface="Symbol" pitchFamily="18" charset="2"/>
              </a:rPr>
              <a:t>  is (relatively) easy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Symbol" pitchFamily="18" charset="2"/>
              </a:rPr>
              <a:t>Checking  </a:t>
            </a:r>
            <a:r>
              <a:rPr lang="en-US" altLang="en-US" i="1" dirty="0">
                <a:sym typeface="Symbol" pitchFamily="18" charset="2"/>
              </a:rPr>
              <a:t>f </a:t>
            </a:r>
            <a:r>
              <a:rPr lang="en-US" altLang="en-US" dirty="0">
                <a:sym typeface="Symbol" pitchFamily="18" charset="2"/>
              </a:rPr>
              <a:t> in 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1 </a:t>
            </a:r>
            <a:r>
              <a:rPr lang="en-US" altLang="en-US" dirty="0">
                <a:sym typeface="Symbol" pitchFamily="18" charset="2"/>
              </a:rPr>
              <a:t>    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2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baseline="-25000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is harder – requires a join</a:t>
            </a:r>
          </a:p>
          <a:p>
            <a:pPr lvl="2">
              <a:lnSpc>
                <a:spcPct val="90000"/>
              </a:lnSpc>
            </a:pPr>
            <a:r>
              <a:rPr lang="en-US" altLang="en-US" i="1" dirty="0">
                <a:sym typeface="Symbol" pitchFamily="18" charset="2"/>
              </a:rPr>
              <a:t>Ideally</a:t>
            </a:r>
            <a:r>
              <a:rPr lang="en-US" altLang="en-US" dirty="0">
                <a:sym typeface="Symbol" pitchFamily="18" charset="2"/>
              </a:rPr>
              <a:t>: 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want to check FDs </a:t>
            </a:r>
            <a:r>
              <a:rPr lang="en-US" altLang="en-US" u="sng" dirty="0">
                <a:solidFill>
                  <a:schemeClr val="accent2"/>
                </a:solidFill>
                <a:sym typeface="Symbol" pitchFamily="18" charset="2"/>
              </a:rPr>
              <a:t>locally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, in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and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2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, and have a guarantee that every </a:t>
            </a:r>
            <a:r>
              <a:rPr lang="en-US" altLang="en-US" i="1" dirty="0">
                <a:solidFill>
                  <a:schemeClr val="accent2"/>
                </a:solidFill>
              </a:rPr>
              <a:t>f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</a:t>
            </a:r>
            <a:r>
              <a:rPr lang="en-US" altLang="en-US" i="1" dirty="0">
                <a:solidFill>
                  <a:schemeClr val="accent2"/>
                </a:solidFill>
                <a:sym typeface="Symbol" pitchFamily="18" charset="2"/>
              </a:rPr>
              <a:t>F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holds in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1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    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2</a:t>
            </a:r>
            <a:r>
              <a:rPr lang="en-US" altLang="en-US" dirty="0">
                <a:sym typeface="Symbol" pitchFamily="18" charset="2"/>
              </a:rPr>
              <a:t> </a:t>
            </a:r>
            <a:endParaRPr lang="en-US" altLang="en-US" baseline="-25000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ym typeface="Symbol" pitchFamily="18" charset="2"/>
              </a:rPr>
              <a:t>The decomposition is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dependency preserving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iff</a:t>
            </a:r>
            <a:r>
              <a:rPr lang="en-US" altLang="en-US" sz="2800" dirty="0">
                <a:sym typeface="Symbol" pitchFamily="18" charset="2"/>
              </a:rPr>
              <a:t> the sets </a:t>
            </a:r>
            <a:r>
              <a:rPr lang="en-US" altLang="en-US" sz="2800" b="1" i="1" dirty="0">
                <a:sym typeface="Symbol" pitchFamily="18" charset="2"/>
              </a:rPr>
              <a:t>F</a:t>
            </a:r>
            <a:r>
              <a:rPr lang="en-US" altLang="en-US" sz="2800" dirty="0">
                <a:sym typeface="Symbol" pitchFamily="18" charset="2"/>
              </a:rPr>
              <a:t> and </a:t>
            </a:r>
            <a:r>
              <a:rPr lang="en-US" altLang="en-US" sz="2800" b="1" i="1" dirty="0">
                <a:sym typeface="Symbol" pitchFamily="18" charset="2"/>
              </a:rPr>
              <a:t>F</a:t>
            </a:r>
            <a:r>
              <a:rPr lang="en-US" altLang="en-US" sz="2800" i="1" baseline="-25000" dirty="0">
                <a:sym typeface="Symbol" pitchFamily="18" charset="2"/>
              </a:rPr>
              <a:t>1</a:t>
            </a:r>
            <a:r>
              <a:rPr lang="en-US" altLang="en-US" sz="2800" i="1" dirty="0">
                <a:sym typeface="Symbol" pitchFamily="18" charset="2"/>
              </a:rPr>
              <a:t> </a:t>
            </a:r>
            <a:r>
              <a:rPr lang="en-US" altLang="en-US" sz="2800" dirty="0">
                <a:sym typeface="Symbol" pitchFamily="18" charset="2"/>
              </a:rPr>
              <a:t></a:t>
            </a:r>
            <a:r>
              <a:rPr lang="en-US" altLang="en-US" sz="2800" i="1" dirty="0">
                <a:sym typeface="Symbol" pitchFamily="18" charset="2"/>
              </a:rPr>
              <a:t> </a:t>
            </a:r>
            <a:r>
              <a:rPr lang="en-US" altLang="en-US" sz="2800" b="1" i="1" dirty="0">
                <a:sym typeface="Symbol" pitchFamily="18" charset="2"/>
              </a:rPr>
              <a:t>F</a:t>
            </a:r>
            <a:r>
              <a:rPr lang="en-US" altLang="en-US" sz="2800" i="1" baseline="-25000" dirty="0">
                <a:sym typeface="Symbol" pitchFamily="18" charset="2"/>
              </a:rPr>
              <a:t>2</a:t>
            </a:r>
            <a:r>
              <a:rPr lang="en-US" altLang="en-US" sz="2800" dirty="0">
                <a:sym typeface="Symbol" pitchFamily="18" charset="2"/>
              </a:rPr>
              <a:t> are equivalent:  </a:t>
            </a:r>
            <a:r>
              <a:rPr lang="en-US" altLang="en-US" sz="2800" b="1" i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en-US" sz="2800" i="1" baseline="30000" dirty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 = (</a:t>
            </a:r>
            <a:r>
              <a:rPr lang="en-US" altLang="en-US" sz="2800" b="1" i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en-US" sz="2800" i="1" baseline="-25000" dirty="0">
                <a:solidFill>
                  <a:srgbClr val="FF0000"/>
                </a:solidFill>
                <a:sym typeface="Symbol" pitchFamily="18" charset="2"/>
              </a:rPr>
              <a:t>1</a:t>
            </a:r>
            <a:r>
              <a:rPr lang="en-US" altLang="en-US" sz="2800" i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</a:t>
            </a:r>
            <a:r>
              <a:rPr lang="en-US" altLang="en-US" sz="2800" i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b="1" i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en-US" sz="2800" i="1" baseline="-25000" dirty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)</a:t>
            </a:r>
            <a:r>
              <a:rPr lang="en-US" altLang="en-US" sz="2800" i="1" baseline="30000" dirty="0">
                <a:solidFill>
                  <a:srgbClr val="FF0000"/>
                </a:solidFill>
                <a:sym typeface="Symbol" pitchFamily="18" charset="2"/>
              </a:rPr>
              <a:t>+</a:t>
            </a:r>
            <a:endParaRPr lang="en-US" altLang="en-US" sz="2800" dirty="0">
              <a:solidFill>
                <a:srgbClr val="FF0000"/>
              </a:solidFill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ym typeface="Symbol" pitchFamily="18" charset="2"/>
              </a:rPr>
              <a:t>Then checking all FDs in 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dirty="0">
                <a:sym typeface="Symbol" pitchFamily="18" charset="2"/>
              </a:rPr>
              <a:t>,</a:t>
            </a:r>
            <a:r>
              <a:rPr lang="en-US" altLang="en-US" sz="2400" dirty="0">
                <a:sym typeface="Symbol" pitchFamily="18" charset="2"/>
              </a:rPr>
              <a:t> as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 and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  <a:r>
              <a:rPr lang="en-US" altLang="en-US" sz="2400" baseline="-25000" dirty="0">
                <a:sym typeface="Symbol" pitchFamily="18" charset="2"/>
              </a:rPr>
              <a:t> </a:t>
            </a:r>
            <a:r>
              <a:rPr lang="en-US" altLang="en-US" sz="2400" dirty="0">
                <a:sym typeface="Symbol" pitchFamily="18" charset="2"/>
              </a:rPr>
              <a:t>are updated, can  be done by checking 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 in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 and </a:t>
            </a:r>
            <a:r>
              <a:rPr lang="en-US" altLang="en-US" sz="2400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  <a:r>
              <a:rPr lang="en-US" altLang="en-US" sz="2400" dirty="0">
                <a:sym typeface="Symbol" pitchFamily="18" charset="2"/>
              </a:rPr>
              <a:t> in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</a:p>
        </p:txBody>
      </p:sp>
      <p:sp>
        <p:nvSpPr>
          <p:cNvPr id="30725" name="Freeform 5"/>
          <p:cNvSpPr>
            <a:spLocks/>
          </p:cNvSpPr>
          <p:nvPr/>
        </p:nvSpPr>
        <p:spPr bwMode="auto">
          <a:xfrm>
            <a:off x="3733800" y="36576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Freeform 6"/>
          <p:cNvSpPr>
            <a:spLocks/>
          </p:cNvSpPr>
          <p:nvPr/>
        </p:nvSpPr>
        <p:spPr bwMode="auto">
          <a:xfrm>
            <a:off x="6324600" y="44196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523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426-6943-4704-8E1D-F57F2B2D0EE3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BCNF Decomposition Algorithm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8763000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 i="1"/>
              <a:t>Input</a:t>
            </a:r>
            <a:r>
              <a:rPr lang="en-US" altLang="en-US" sz="2800" b="1"/>
              <a:t>:  R</a:t>
            </a:r>
            <a:r>
              <a:rPr lang="en-US" altLang="en-US" sz="2800"/>
              <a:t> = (</a:t>
            </a:r>
            <a:r>
              <a:rPr lang="en-US" altLang="en-US" sz="2800" i="1"/>
              <a:t>R; </a:t>
            </a:r>
            <a:r>
              <a:rPr lang="en-US" altLang="en-US" sz="2800" b="1" i="1"/>
              <a:t>F</a:t>
            </a:r>
            <a:r>
              <a:rPr lang="en-US" altLang="en-US" sz="2800"/>
              <a:t>)</a:t>
            </a:r>
          </a:p>
          <a:p>
            <a:pPr>
              <a:lnSpc>
                <a:spcPct val="70000"/>
              </a:lnSpc>
            </a:pPr>
            <a:endParaRPr lang="en-US" altLang="en-US" sz="2800"/>
          </a:p>
          <a:p>
            <a:r>
              <a:rPr lang="en-US" altLang="en-US" sz="2400" i="1"/>
              <a:t>Decomp</a:t>
            </a:r>
            <a:r>
              <a:rPr lang="en-US" altLang="en-US" sz="2400"/>
              <a:t> := </a:t>
            </a:r>
            <a:r>
              <a:rPr lang="en-US" altLang="en-US" sz="2400" b="1"/>
              <a:t>R</a:t>
            </a:r>
            <a:endParaRPr lang="en-US" altLang="en-US" sz="2400"/>
          </a:p>
          <a:p>
            <a:r>
              <a:rPr lang="en-US" altLang="en-US" sz="2800" b="1"/>
              <a:t>while </a:t>
            </a:r>
            <a:r>
              <a:rPr lang="en-US" altLang="en-US" sz="2400"/>
              <a:t>there is </a:t>
            </a:r>
            <a:r>
              <a:rPr lang="en-US" altLang="en-US" sz="2400" b="1"/>
              <a:t>S</a:t>
            </a:r>
            <a:r>
              <a:rPr lang="en-US" altLang="en-US" sz="2400"/>
              <a:t> = (</a:t>
            </a:r>
            <a:r>
              <a:rPr lang="en-US" altLang="en-US" sz="2400" i="1"/>
              <a:t>S; </a:t>
            </a:r>
            <a:r>
              <a:rPr lang="en-US" altLang="en-US" sz="2400" b="1" i="1"/>
              <a:t>F</a:t>
            </a:r>
            <a:r>
              <a:rPr lang="en-US" altLang="en-US" sz="2400" i="1">
                <a:latin typeface="Courier New" pitchFamily="49" charset="0"/>
              </a:rPr>
              <a:t>’</a:t>
            </a:r>
            <a:r>
              <a:rPr lang="en-US" altLang="en-US" sz="2400"/>
              <a:t>) </a:t>
            </a:r>
            <a:r>
              <a:rPr lang="en-US" altLang="en-US" sz="2400">
                <a:sym typeface="Symbol" pitchFamily="18" charset="2"/>
              </a:rPr>
              <a:t> </a:t>
            </a:r>
            <a:r>
              <a:rPr lang="en-US" altLang="en-US" sz="2400" i="1">
                <a:sym typeface="Symbol" pitchFamily="18" charset="2"/>
              </a:rPr>
              <a:t>Decomp </a:t>
            </a:r>
            <a:r>
              <a:rPr lang="en-US" altLang="en-US" sz="2400">
                <a:sym typeface="Symbol" pitchFamily="18" charset="2"/>
              </a:rPr>
              <a:t> and </a:t>
            </a:r>
            <a:r>
              <a:rPr lang="en-US" altLang="en-US" sz="2400" b="1">
                <a:sym typeface="Symbol" pitchFamily="18" charset="2"/>
              </a:rPr>
              <a:t> S</a:t>
            </a:r>
            <a:r>
              <a:rPr lang="en-US" altLang="en-US" sz="2400">
                <a:sym typeface="Symbol" pitchFamily="18" charset="2"/>
              </a:rPr>
              <a:t> not in BCNF</a:t>
            </a:r>
            <a:r>
              <a:rPr lang="en-US" altLang="en-US" sz="2800">
                <a:sym typeface="Symbol" pitchFamily="18" charset="2"/>
              </a:rPr>
              <a:t>  </a:t>
            </a:r>
            <a:r>
              <a:rPr lang="en-US" altLang="en-US" sz="2800" b="1">
                <a:sym typeface="Symbol" pitchFamily="18" charset="2"/>
              </a:rPr>
              <a:t>do </a:t>
            </a:r>
          </a:p>
          <a:p>
            <a:r>
              <a:rPr lang="en-US" altLang="en-US" sz="2800" b="1">
                <a:sym typeface="Symbol" pitchFamily="18" charset="2"/>
              </a:rPr>
              <a:t>      </a:t>
            </a:r>
            <a:r>
              <a:rPr lang="en-US" altLang="en-US" sz="2400">
                <a:sym typeface="Symbol" pitchFamily="18" charset="2"/>
              </a:rPr>
              <a:t>Find</a:t>
            </a:r>
            <a:r>
              <a:rPr lang="en-US" altLang="en-US" sz="2400" b="1">
                <a:sym typeface="Symbol" pitchFamily="18" charset="2"/>
              </a:rPr>
              <a:t> </a:t>
            </a:r>
            <a:r>
              <a:rPr lang="en-US" altLang="en-US" sz="2400" i="1">
                <a:sym typeface="Symbol" pitchFamily="18" charset="2"/>
              </a:rPr>
              <a:t>X</a:t>
            </a:r>
            <a:r>
              <a:rPr lang="en-US" altLang="en-US" sz="2400" b="1">
                <a:sym typeface="Symbol" pitchFamily="18" charset="2"/>
              </a:rPr>
              <a:t> </a:t>
            </a:r>
            <a:r>
              <a:rPr lang="en-US" altLang="en-US" sz="2400" i="1">
                <a:sym typeface="Symbol" pitchFamily="18" charset="2"/>
              </a:rPr>
              <a:t> Y 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>
                <a:latin typeface="Courier New" pitchFamily="49" charset="0"/>
                <a:sym typeface="Symbol" pitchFamily="18" charset="2"/>
              </a:rPr>
              <a:t>’</a:t>
            </a:r>
            <a:r>
              <a:rPr lang="en-US" altLang="en-US" sz="2400" i="1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that</a:t>
            </a:r>
            <a:r>
              <a:rPr lang="en-US" altLang="en-US" sz="2400" i="1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violates</a:t>
            </a:r>
            <a:r>
              <a:rPr lang="en-US" altLang="en-US" sz="2400" i="1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BCNF</a:t>
            </a:r>
            <a:r>
              <a:rPr lang="en-US" altLang="en-US" sz="2400" i="1">
                <a:sym typeface="Symbol" pitchFamily="18" charset="2"/>
              </a:rPr>
              <a:t>  </a:t>
            </a:r>
            <a:r>
              <a:rPr lang="en-US" altLang="en-US" sz="2400">
                <a:sym typeface="Symbol" pitchFamily="18" charset="2"/>
              </a:rPr>
              <a:t>  //</a:t>
            </a:r>
            <a:r>
              <a:rPr lang="en-US" altLang="en-US" sz="2400" i="1">
                <a:sym typeface="Symbol" pitchFamily="18" charset="2"/>
              </a:rPr>
              <a:t> X isn’t a superkey in </a:t>
            </a:r>
            <a:r>
              <a:rPr lang="en-US" altLang="en-US" sz="2400" b="1">
                <a:sym typeface="Symbol" pitchFamily="18" charset="2"/>
              </a:rPr>
              <a:t>S</a:t>
            </a:r>
            <a:endParaRPr lang="en-US" altLang="en-US" sz="2800" b="1">
              <a:sym typeface="Symbol" pitchFamily="18" charset="2"/>
            </a:endParaRPr>
          </a:p>
          <a:p>
            <a:r>
              <a:rPr lang="en-US" altLang="en-US" sz="2800" b="1">
                <a:sym typeface="Symbol" pitchFamily="18" charset="2"/>
              </a:rPr>
              <a:t>      </a:t>
            </a:r>
            <a:r>
              <a:rPr lang="en-US" altLang="en-US" sz="2400">
                <a:sym typeface="Symbol" pitchFamily="18" charset="2"/>
              </a:rPr>
              <a:t>Replace</a:t>
            </a:r>
            <a:r>
              <a:rPr lang="en-US" altLang="en-US" sz="2400" b="1">
                <a:sym typeface="Symbol" pitchFamily="18" charset="2"/>
              </a:rPr>
              <a:t> S</a:t>
            </a:r>
            <a:r>
              <a:rPr lang="en-US" altLang="en-US" sz="2400">
                <a:sym typeface="Symbol" pitchFamily="18" charset="2"/>
              </a:rPr>
              <a:t> in </a:t>
            </a:r>
            <a:r>
              <a:rPr lang="en-US" altLang="en-US" sz="2400" i="1">
                <a:sym typeface="Symbol" pitchFamily="18" charset="2"/>
              </a:rPr>
              <a:t>Decomp  </a:t>
            </a:r>
            <a:r>
              <a:rPr lang="en-US" altLang="en-US" sz="2400">
                <a:sym typeface="Symbol" pitchFamily="18" charset="2"/>
              </a:rPr>
              <a:t>with  </a:t>
            </a:r>
            <a:r>
              <a:rPr lang="en-US" altLang="en-US" sz="2400" b="1">
                <a:sym typeface="Symbol" pitchFamily="18" charset="2"/>
              </a:rPr>
              <a:t>S</a:t>
            </a:r>
            <a:r>
              <a:rPr lang="en-US" altLang="en-US" sz="2400" b="1" baseline="-25000">
                <a:sym typeface="Symbol" pitchFamily="18" charset="2"/>
              </a:rPr>
              <a:t>1</a:t>
            </a:r>
            <a:r>
              <a:rPr lang="en-US" altLang="en-US" sz="2400" baseline="-25000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= (</a:t>
            </a:r>
            <a:r>
              <a:rPr lang="en-US" altLang="en-US" sz="2400" i="1">
                <a:sym typeface="Symbol" pitchFamily="18" charset="2"/>
              </a:rPr>
              <a:t>XY;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 baseline="-25000">
                <a:sym typeface="Symbol" pitchFamily="18" charset="2"/>
              </a:rPr>
              <a:t>1</a:t>
            </a:r>
            <a:r>
              <a:rPr lang="en-US" altLang="en-US" sz="2400">
                <a:sym typeface="Symbol" pitchFamily="18" charset="2"/>
              </a:rPr>
              <a:t>),  </a:t>
            </a:r>
            <a:r>
              <a:rPr lang="en-US" altLang="en-US" sz="2400" b="1">
                <a:sym typeface="Symbol" pitchFamily="18" charset="2"/>
              </a:rPr>
              <a:t>S</a:t>
            </a:r>
            <a:r>
              <a:rPr lang="en-US" altLang="en-US" sz="2400" b="1" baseline="-25000">
                <a:sym typeface="Symbol" pitchFamily="18" charset="2"/>
              </a:rPr>
              <a:t>2 </a:t>
            </a:r>
            <a:r>
              <a:rPr lang="en-US" altLang="en-US" sz="2400">
                <a:sym typeface="Symbol" pitchFamily="18" charset="2"/>
              </a:rPr>
              <a:t>= (</a:t>
            </a:r>
            <a:r>
              <a:rPr lang="en-US" altLang="en-US" sz="2400" i="1">
                <a:sym typeface="Symbol" pitchFamily="18" charset="2"/>
              </a:rPr>
              <a:t>S - </a:t>
            </a:r>
            <a:r>
              <a:rPr lang="en-US" altLang="en-US" sz="2400">
                <a:sym typeface="Symbol" pitchFamily="18" charset="2"/>
              </a:rPr>
              <a:t>(</a:t>
            </a:r>
            <a:r>
              <a:rPr lang="en-US" altLang="en-US" sz="2400" i="1">
                <a:sym typeface="Symbol" pitchFamily="18" charset="2"/>
              </a:rPr>
              <a:t>Y - X</a:t>
            </a:r>
            <a:r>
              <a:rPr lang="en-US" altLang="en-US" sz="2400">
                <a:sym typeface="Symbol" pitchFamily="18" charset="2"/>
              </a:rPr>
              <a:t>)</a:t>
            </a:r>
            <a:r>
              <a:rPr lang="en-US" altLang="en-US" sz="2400" i="1">
                <a:sym typeface="Symbol" pitchFamily="18" charset="2"/>
              </a:rPr>
              <a:t>;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 baseline="-25000">
                <a:sym typeface="Symbol" pitchFamily="18" charset="2"/>
              </a:rPr>
              <a:t>2</a:t>
            </a:r>
            <a:r>
              <a:rPr lang="en-US" altLang="en-US" sz="2400">
                <a:sym typeface="Symbol" pitchFamily="18" charset="2"/>
              </a:rPr>
              <a:t>)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400" i="1">
                <a:sym typeface="Symbol" pitchFamily="18" charset="2"/>
              </a:rPr>
              <a:t>       </a:t>
            </a:r>
            <a:r>
              <a:rPr lang="en-US" altLang="en-US" sz="2400">
                <a:sym typeface="Symbol" pitchFamily="18" charset="2"/>
              </a:rPr>
              <a:t>//</a:t>
            </a:r>
            <a:r>
              <a:rPr lang="en-US" altLang="en-US" sz="2400" i="1">
                <a:sym typeface="Symbol" pitchFamily="18" charset="2"/>
              </a:rPr>
              <a:t>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 baseline="-25000">
                <a:sym typeface="Symbol" pitchFamily="18" charset="2"/>
              </a:rPr>
              <a:t>1</a:t>
            </a:r>
            <a:r>
              <a:rPr lang="en-US" altLang="en-US" sz="2400" baseline="-25000">
                <a:sym typeface="Symbol" pitchFamily="18" charset="2"/>
              </a:rPr>
              <a:t> </a:t>
            </a:r>
            <a:r>
              <a:rPr lang="en-US" altLang="en-US" sz="2400" i="1">
                <a:sym typeface="Symbol" pitchFamily="18" charset="2"/>
              </a:rPr>
              <a:t>= all FDs of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>
                <a:latin typeface="Courier New" pitchFamily="49" charset="0"/>
                <a:sym typeface="Symbol" pitchFamily="18" charset="2"/>
              </a:rPr>
              <a:t>’</a:t>
            </a:r>
            <a:r>
              <a:rPr lang="en-US" altLang="en-US" sz="2400" i="1">
                <a:sym typeface="Symbol" pitchFamily="18" charset="2"/>
              </a:rPr>
              <a:t> involving only attributes of  XY </a:t>
            </a:r>
          </a:p>
          <a:p>
            <a:r>
              <a:rPr lang="en-US" altLang="en-US" sz="2400">
                <a:sym typeface="Symbol" pitchFamily="18" charset="2"/>
              </a:rPr>
              <a:t>       //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 baseline="-25000">
                <a:sym typeface="Symbol" pitchFamily="18" charset="2"/>
              </a:rPr>
              <a:t>2 </a:t>
            </a:r>
            <a:r>
              <a:rPr lang="en-US" altLang="en-US" sz="2400" i="1">
                <a:sym typeface="Symbol" pitchFamily="18" charset="2"/>
              </a:rPr>
              <a:t>= all FDs of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>
                <a:latin typeface="Courier New" pitchFamily="49" charset="0"/>
                <a:sym typeface="Symbol" pitchFamily="18" charset="2"/>
              </a:rPr>
              <a:t>’</a:t>
            </a:r>
            <a:r>
              <a:rPr lang="en-US" altLang="en-US" sz="2400" i="1">
                <a:sym typeface="Symbol" pitchFamily="18" charset="2"/>
              </a:rPr>
              <a:t> involving only attributes of  S - (Y - X)</a:t>
            </a:r>
          </a:p>
          <a:p>
            <a:r>
              <a:rPr lang="en-US" altLang="en-US" sz="2800" b="1">
                <a:sym typeface="Symbol" pitchFamily="18" charset="2"/>
              </a:rPr>
              <a:t>end</a:t>
            </a:r>
          </a:p>
          <a:p>
            <a:r>
              <a:rPr lang="en-US" altLang="en-US" sz="2800" b="1">
                <a:sym typeface="Symbol" pitchFamily="18" charset="2"/>
              </a:rPr>
              <a:t>return  </a:t>
            </a:r>
            <a:r>
              <a:rPr lang="en-US" altLang="en-US" sz="2800" i="1">
                <a:sym typeface="Symbol" pitchFamily="18" charset="2"/>
              </a:rPr>
              <a:t>Decomp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877888" y="56451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i="1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340299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12A2-C5DC-4E63-8943-DC568961B370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Third Normal Form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Compromise  –  Not all redundancy removed, but dependency preserving decompositions are </a:t>
            </a:r>
            <a:r>
              <a:rPr lang="en-US" altLang="en-US" u="sng"/>
              <a:t>always</a:t>
            </a:r>
            <a:r>
              <a:rPr lang="en-US" altLang="en-US"/>
              <a:t> possible (and, of course, lossless)</a:t>
            </a:r>
          </a:p>
          <a:p>
            <a:r>
              <a:rPr lang="en-US" altLang="en-US"/>
              <a:t>3NF decomposition is based on a </a:t>
            </a:r>
            <a:r>
              <a:rPr lang="en-US" altLang="en-US" i="1"/>
              <a:t>minimal cover</a:t>
            </a:r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9137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2931-80FF-4444-85EA-68E83ABBF67F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Minimal Cover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257800"/>
          </a:xfrm>
        </p:spPr>
        <p:txBody>
          <a:bodyPr/>
          <a:lstStyle/>
          <a:p>
            <a:r>
              <a:rPr lang="en-US" altLang="en-US" sz="2800"/>
              <a:t>A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minimal cover</a:t>
            </a:r>
            <a:r>
              <a:rPr lang="en-US" altLang="en-US" sz="2800"/>
              <a:t> of a set of dependencies, </a:t>
            </a:r>
            <a:r>
              <a:rPr lang="en-US" altLang="en-US" sz="2800" b="1" i="1"/>
              <a:t>F</a:t>
            </a:r>
            <a:r>
              <a:rPr lang="en-US" altLang="en-US" sz="2800" i="1"/>
              <a:t>, </a:t>
            </a:r>
            <a:r>
              <a:rPr lang="en-US" altLang="en-US" sz="2800"/>
              <a:t>is a set of dependencies, </a:t>
            </a:r>
            <a:r>
              <a:rPr lang="en-US" altLang="en-US" sz="2800" b="1" i="1"/>
              <a:t>U</a:t>
            </a:r>
            <a:r>
              <a:rPr lang="en-US" altLang="en-US" sz="2800" i="1"/>
              <a:t>, </a:t>
            </a:r>
            <a:r>
              <a:rPr lang="en-US" altLang="en-US" sz="2800"/>
              <a:t>such that:</a:t>
            </a:r>
          </a:p>
          <a:p>
            <a:pPr lvl="1"/>
            <a:r>
              <a:rPr lang="en-US" altLang="en-US" sz="2400" i="1"/>
              <a:t>U </a:t>
            </a:r>
            <a:r>
              <a:rPr lang="en-US" altLang="en-US" sz="2400"/>
              <a:t>is equivalent to </a:t>
            </a:r>
            <a:r>
              <a:rPr lang="en-US" altLang="en-US" sz="2400" b="1" i="1"/>
              <a:t>F</a:t>
            </a:r>
            <a:r>
              <a:rPr lang="en-US" altLang="en-US" sz="2400" i="1"/>
              <a:t>    </a:t>
            </a:r>
            <a:r>
              <a:rPr lang="en-US" altLang="en-US" sz="2400"/>
              <a:t>(</a:t>
            </a:r>
            <a:r>
              <a:rPr lang="en-US" altLang="en-US" sz="2400" b="1" i="1"/>
              <a:t>F</a:t>
            </a:r>
            <a:r>
              <a:rPr lang="en-US" altLang="en-US" sz="2400" i="1" baseline="30000"/>
              <a:t>+</a:t>
            </a:r>
            <a:r>
              <a:rPr lang="en-US" altLang="en-US" sz="2400" i="1"/>
              <a:t> = </a:t>
            </a:r>
            <a:r>
              <a:rPr lang="en-US" altLang="en-US" sz="2400" b="1" i="1"/>
              <a:t>U</a:t>
            </a:r>
            <a:r>
              <a:rPr lang="en-US" altLang="en-US" sz="2400" i="1" baseline="30000"/>
              <a:t>+</a:t>
            </a:r>
            <a:r>
              <a:rPr lang="en-US" altLang="en-US" sz="2400"/>
              <a:t>)</a:t>
            </a:r>
          </a:p>
          <a:p>
            <a:pPr lvl="1"/>
            <a:r>
              <a:rPr lang="en-US" altLang="en-US" sz="2400"/>
              <a:t>All FDs in </a:t>
            </a:r>
            <a:r>
              <a:rPr lang="en-US" altLang="en-US" sz="2400" b="1" i="1"/>
              <a:t>U</a:t>
            </a:r>
            <a:r>
              <a:rPr lang="en-US" altLang="en-US" sz="2400" i="1"/>
              <a:t> </a:t>
            </a:r>
            <a:r>
              <a:rPr lang="en-US" altLang="en-US" sz="2400"/>
              <a:t>have the form </a:t>
            </a:r>
            <a:r>
              <a:rPr lang="en-US" altLang="en-US" sz="2400" i="1">
                <a:sym typeface="Symbol" pitchFamily="18" charset="2"/>
              </a:rPr>
              <a:t>X   A</a:t>
            </a:r>
            <a:r>
              <a:rPr lang="en-US" altLang="en-US" sz="2400">
                <a:sym typeface="Symbol" pitchFamily="18" charset="2"/>
              </a:rPr>
              <a:t> where </a:t>
            </a:r>
            <a:r>
              <a:rPr lang="en-US" altLang="en-US" sz="2400" i="1">
                <a:sym typeface="Symbol" pitchFamily="18" charset="2"/>
              </a:rPr>
              <a:t>A</a:t>
            </a:r>
            <a:r>
              <a:rPr lang="en-US" altLang="en-US" sz="2400">
                <a:sym typeface="Symbol" pitchFamily="18" charset="2"/>
              </a:rPr>
              <a:t> is a single attribute</a:t>
            </a:r>
          </a:p>
          <a:p>
            <a:pPr lvl="1"/>
            <a:r>
              <a:rPr lang="en-US" altLang="en-US" sz="2400">
                <a:sym typeface="Symbol" pitchFamily="18" charset="2"/>
              </a:rPr>
              <a:t>It is not possible to make </a:t>
            </a:r>
            <a:r>
              <a:rPr lang="en-US" altLang="en-US" sz="2400" b="1" i="1">
                <a:sym typeface="Symbol" pitchFamily="18" charset="2"/>
              </a:rPr>
              <a:t>U</a:t>
            </a:r>
            <a:r>
              <a:rPr lang="en-US" altLang="en-US" sz="2400">
                <a:sym typeface="Symbol" pitchFamily="18" charset="2"/>
              </a:rPr>
              <a:t> smaller (while preserving equivalence) by</a:t>
            </a:r>
          </a:p>
          <a:p>
            <a:pPr lvl="2"/>
            <a:r>
              <a:rPr lang="en-US" altLang="en-US" sz="2000">
                <a:sym typeface="Symbol" pitchFamily="18" charset="2"/>
              </a:rPr>
              <a:t>Deleting an FD</a:t>
            </a:r>
          </a:p>
          <a:p>
            <a:pPr lvl="2"/>
            <a:r>
              <a:rPr lang="en-US" altLang="en-US" sz="2000">
                <a:sym typeface="Symbol" pitchFamily="18" charset="2"/>
              </a:rPr>
              <a:t>Deleting an attribute from an FD  (either from LHS or RHS)</a:t>
            </a:r>
          </a:p>
          <a:p>
            <a:pPr lvl="2"/>
            <a:endParaRPr lang="en-US" altLang="en-US" sz="2000">
              <a:sym typeface="Symbol" pitchFamily="18" charset="2"/>
            </a:endParaRPr>
          </a:p>
          <a:p>
            <a:pPr lvl="1"/>
            <a:r>
              <a:rPr lang="en-US" altLang="en-US" sz="2400">
                <a:sym typeface="Symbol" pitchFamily="18" charset="2"/>
              </a:rPr>
              <a:t>FDs and attributes that can be deleted in this way are called </a:t>
            </a:r>
            <a:r>
              <a:rPr lang="en-US" altLang="en-US" sz="2400" i="1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redundant</a:t>
            </a:r>
          </a:p>
        </p:txBody>
      </p:sp>
    </p:spTree>
    <p:extLst>
      <p:ext uri="{BB962C8B-B14F-4D97-AF65-F5344CB8AC3E}">
        <p14:creationId xmlns:p14="http://schemas.microsoft.com/office/powerpoint/2010/main" val="30873462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BD635-3946-4F8A-A555-BDAA1F736A17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Computing Minimal Cover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534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/>
              <a:t>Example</a:t>
            </a:r>
            <a:r>
              <a:rPr lang="en-US" altLang="en-US" sz="2800"/>
              <a:t>: </a:t>
            </a:r>
            <a:r>
              <a:rPr lang="en-US" altLang="en-US" sz="2400" b="1" i="1"/>
              <a:t>F</a:t>
            </a:r>
            <a:r>
              <a:rPr lang="en-US" altLang="en-US" sz="2400" i="1"/>
              <a:t> = </a:t>
            </a:r>
            <a:r>
              <a:rPr lang="en-US" altLang="en-US" sz="2400"/>
              <a:t>{</a:t>
            </a:r>
            <a:r>
              <a:rPr lang="en-US" altLang="en-US" sz="2400" i="1"/>
              <a:t>ABH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CK, A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D, C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>
                <a:sym typeface="Symbol" pitchFamily="18" charset="2"/>
              </a:rPr>
              <a:t>			         BGH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L, L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AD, E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L, BH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</a:t>
            </a:r>
            <a:r>
              <a:rPr lang="en-US" altLang="en-US" sz="2400"/>
              <a:t>}</a:t>
            </a:r>
          </a:p>
          <a:p>
            <a:pPr>
              <a:lnSpc>
                <a:spcPct val="90000"/>
              </a:lnSpc>
            </a:pPr>
            <a:r>
              <a:rPr lang="en-US" altLang="en-US" sz="2800" b="1"/>
              <a:t>step 1</a:t>
            </a:r>
            <a:r>
              <a:rPr lang="en-US" altLang="en-US" sz="2800"/>
              <a:t>: Make RHS of each FD into a single attribute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/>
              <a:t>Algorithm</a:t>
            </a:r>
            <a:r>
              <a:rPr lang="en-US" altLang="en-US" sz="2400"/>
              <a:t>:  Use the decomposition inference rule for FDs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Example:</a:t>
            </a:r>
            <a:r>
              <a:rPr lang="en-US" altLang="en-US" sz="2400" i="1"/>
              <a:t> </a:t>
            </a:r>
            <a:r>
              <a:rPr lang="en-US" altLang="en-US" sz="2000" i="1"/>
              <a:t>L </a:t>
            </a:r>
            <a:r>
              <a:rPr lang="en-US" altLang="en-US" sz="2000" i="1">
                <a:sym typeface="Symbol" pitchFamily="18" charset="2"/>
              </a:rPr>
              <a:t> AD</a:t>
            </a:r>
            <a:r>
              <a:rPr lang="en-US" altLang="en-US" sz="2400" i="1">
                <a:sym typeface="Symbol" pitchFamily="18" charset="2"/>
              </a:rPr>
              <a:t>  </a:t>
            </a:r>
            <a:r>
              <a:rPr lang="en-US" altLang="en-US" sz="2400">
                <a:sym typeface="Symbol" pitchFamily="18" charset="2"/>
              </a:rPr>
              <a:t>replaced by </a:t>
            </a:r>
            <a:r>
              <a:rPr lang="en-US" altLang="en-US" sz="2000" i="1">
                <a:sym typeface="Symbol" pitchFamily="18" charset="2"/>
              </a:rPr>
              <a:t>L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>
                <a:sym typeface="Symbol" pitchFamily="18" charset="2"/>
              </a:rPr>
              <a:t> A, L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>
                <a:sym typeface="Symbol" pitchFamily="18" charset="2"/>
              </a:rPr>
              <a:t> D </a:t>
            </a:r>
            <a:r>
              <a:rPr lang="en-US" altLang="en-US" sz="2400">
                <a:sym typeface="Symbol" pitchFamily="18" charset="2"/>
              </a:rPr>
              <a:t>;   </a:t>
            </a:r>
            <a:r>
              <a:rPr lang="en-US" altLang="en-US" sz="2000" i="1">
                <a:sym typeface="Symbol" pitchFamily="18" charset="2"/>
              </a:rPr>
              <a:t>ABH</a:t>
            </a:r>
            <a:r>
              <a:rPr lang="en-US" altLang="en-US" sz="2400">
                <a:sym typeface="Symbol" pitchFamily="18" charset="2"/>
              </a:rPr>
              <a:t> </a:t>
            </a:r>
            <a:r>
              <a:rPr lang="en-US" altLang="en-US" sz="2000">
                <a:sym typeface="Symbol" pitchFamily="18" charset="2"/>
              </a:rPr>
              <a:t> </a:t>
            </a:r>
            <a:r>
              <a:rPr lang="en-US" altLang="en-US" sz="2000" i="1">
                <a:sym typeface="Symbol" pitchFamily="18" charset="2"/>
              </a:rPr>
              <a:t>CK </a:t>
            </a:r>
            <a:r>
              <a:rPr lang="en-US" altLang="en-US" sz="1800" i="1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by </a:t>
            </a:r>
            <a:r>
              <a:rPr lang="en-US" altLang="en-US" sz="2000" i="1">
                <a:sym typeface="Symbol" pitchFamily="18" charset="2"/>
              </a:rPr>
              <a:t>ABH</a:t>
            </a:r>
            <a:r>
              <a:rPr lang="en-US" altLang="en-US" sz="2400">
                <a:sym typeface="Symbol" pitchFamily="18" charset="2"/>
              </a:rPr>
              <a:t>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>
                <a:sym typeface="Symbol" pitchFamily="18" charset="2"/>
              </a:rPr>
              <a:t>C</a:t>
            </a:r>
            <a:r>
              <a:rPr lang="en-US" altLang="en-US" sz="2400">
                <a:sym typeface="Symbol" pitchFamily="18" charset="2"/>
              </a:rPr>
              <a:t>,</a:t>
            </a:r>
            <a:r>
              <a:rPr lang="en-US" altLang="en-US" sz="2000" i="1">
                <a:sym typeface="Symbol" pitchFamily="18" charset="2"/>
              </a:rPr>
              <a:t>  ABH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>
                <a:sym typeface="Symbol" pitchFamily="18" charset="2"/>
              </a:rPr>
              <a:t>K</a:t>
            </a:r>
            <a:endParaRPr lang="en-US" altLang="en-US" sz="2400" i="1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b="1">
                <a:sym typeface="Symbol" pitchFamily="18" charset="2"/>
              </a:rPr>
              <a:t>step 2</a:t>
            </a:r>
            <a:r>
              <a:rPr lang="en-US" altLang="en-US" sz="2800">
                <a:sym typeface="Symbol" pitchFamily="18" charset="2"/>
              </a:rPr>
              <a:t>: Eliminate redundant attributes from LHS.  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>
                <a:sym typeface="Symbol" pitchFamily="18" charset="2"/>
              </a:rPr>
              <a:t>Algorithm</a:t>
            </a:r>
            <a:r>
              <a:rPr lang="en-US" altLang="en-US" sz="2400">
                <a:sym typeface="Symbol" pitchFamily="18" charset="2"/>
              </a:rPr>
              <a:t>: If FD </a:t>
            </a:r>
            <a:r>
              <a:rPr lang="en-US" altLang="en-US" sz="2400" i="1">
                <a:sym typeface="Symbol" pitchFamily="18" charset="2"/>
              </a:rPr>
              <a:t>XB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A </a:t>
            </a:r>
            <a:r>
              <a:rPr lang="en-US" altLang="en-US" sz="2400">
                <a:sym typeface="Symbol" pitchFamily="18" charset="2"/>
              </a:rPr>
              <a:t></a:t>
            </a:r>
            <a:r>
              <a:rPr lang="en-US" altLang="en-US" sz="2400" i="1">
                <a:sym typeface="Symbol" pitchFamily="18" charset="2"/>
              </a:rPr>
              <a:t>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>
                <a:sym typeface="Symbol" pitchFamily="18" charset="2"/>
              </a:rPr>
              <a:t>  </a:t>
            </a:r>
            <a:r>
              <a:rPr lang="en-US" altLang="en-US" sz="2400">
                <a:sym typeface="Symbol" pitchFamily="18" charset="2"/>
              </a:rPr>
              <a:t>(where </a:t>
            </a:r>
            <a:r>
              <a:rPr lang="en-US" altLang="en-US" sz="2400" i="1">
                <a:sym typeface="Symbol" pitchFamily="18" charset="2"/>
              </a:rPr>
              <a:t>B </a:t>
            </a:r>
            <a:r>
              <a:rPr lang="en-US" altLang="en-US" sz="2400">
                <a:sym typeface="Symbol" pitchFamily="18" charset="2"/>
              </a:rPr>
              <a:t>is a single attribute) and </a:t>
            </a:r>
            <a:r>
              <a:rPr lang="en-US" altLang="en-US" sz="2400" i="1">
                <a:sym typeface="Symbol" pitchFamily="18" charset="2"/>
              </a:rPr>
              <a:t>X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A </a:t>
            </a:r>
            <a:r>
              <a:rPr lang="en-US" altLang="en-US" sz="2400">
                <a:sym typeface="Symbol" pitchFamily="18" charset="2"/>
              </a:rPr>
              <a:t>is</a:t>
            </a:r>
            <a:r>
              <a:rPr lang="en-US" altLang="en-US" sz="2400" i="1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entailed by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>
                <a:sym typeface="Symbol" pitchFamily="18" charset="2"/>
              </a:rPr>
              <a:t>, then </a:t>
            </a:r>
            <a:r>
              <a:rPr lang="en-US" altLang="en-US" sz="2400" i="1">
                <a:sym typeface="Symbol" pitchFamily="18" charset="2"/>
              </a:rPr>
              <a:t>B</a:t>
            </a:r>
            <a:r>
              <a:rPr lang="en-US" altLang="en-US" sz="2400">
                <a:sym typeface="Symbol" pitchFamily="18" charset="2"/>
              </a:rPr>
              <a:t>  was unnecessary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ym typeface="Symbol" pitchFamily="18" charset="2"/>
              </a:rPr>
              <a:t>Example: Can an attribute be deleted from </a:t>
            </a:r>
            <a:r>
              <a:rPr lang="en-US" altLang="en-US" sz="2400" i="1"/>
              <a:t>ABH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C</a:t>
            </a:r>
            <a:r>
              <a:rPr lang="en-US" altLang="en-US" sz="2400">
                <a:sym typeface="Symbol" pitchFamily="18" charset="2"/>
              </a:rPr>
              <a:t> ?  </a:t>
            </a:r>
          </a:p>
          <a:p>
            <a:pPr lvl="2">
              <a:lnSpc>
                <a:spcPct val="90000"/>
              </a:lnSpc>
            </a:pPr>
            <a:r>
              <a:rPr lang="en-US" altLang="en-US" sz="2000">
                <a:sym typeface="Symbol" pitchFamily="18" charset="2"/>
              </a:rPr>
              <a:t>Compute </a:t>
            </a:r>
            <a:r>
              <a:rPr lang="en-US" altLang="en-US" sz="2000" i="1">
                <a:sym typeface="Symbol" pitchFamily="18" charset="2"/>
              </a:rPr>
              <a:t>AB</a:t>
            </a:r>
            <a:r>
              <a:rPr lang="en-US" altLang="en-US" sz="2000" i="1" baseline="30000">
                <a:sym typeface="Symbol" pitchFamily="18" charset="2"/>
              </a:rPr>
              <a:t>+</a:t>
            </a:r>
            <a:r>
              <a:rPr lang="en-US" altLang="en-US" sz="2000" b="1" i="1" baseline="-25000">
                <a:sym typeface="Symbol" pitchFamily="18" charset="2"/>
              </a:rPr>
              <a:t>F</a:t>
            </a:r>
            <a:r>
              <a:rPr lang="en-US" altLang="en-US" sz="2000" i="1">
                <a:sym typeface="Symbol" pitchFamily="18" charset="2"/>
              </a:rPr>
              <a:t>, AH</a:t>
            </a:r>
            <a:r>
              <a:rPr lang="en-US" altLang="en-US" sz="2000" i="1" baseline="30000">
                <a:sym typeface="Symbol" pitchFamily="18" charset="2"/>
              </a:rPr>
              <a:t>+</a:t>
            </a:r>
            <a:r>
              <a:rPr lang="en-US" altLang="en-US" sz="2000" b="1" i="1" baseline="-25000">
                <a:sym typeface="Symbol" pitchFamily="18" charset="2"/>
              </a:rPr>
              <a:t>F</a:t>
            </a:r>
            <a:r>
              <a:rPr lang="en-US" altLang="en-US" sz="2000" i="1">
                <a:sym typeface="Symbol" pitchFamily="18" charset="2"/>
              </a:rPr>
              <a:t>, BH</a:t>
            </a:r>
            <a:r>
              <a:rPr lang="en-US" altLang="en-US" sz="2000" i="1" baseline="30000">
                <a:sym typeface="Symbol" pitchFamily="18" charset="2"/>
              </a:rPr>
              <a:t>+</a:t>
            </a:r>
            <a:r>
              <a:rPr lang="en-US" altLang="en-US" sz="2000" b="1" i="1" baseline="-25000">
                <a:sym typeface="Symbol" pitchFamily="18" charset="2"/>
              </a:rPr>
              <a:t>F</a:t>
            </a:r>
            <a:r>
              <a:rPr lang="en-US" altLang="en-US" sz="2000">
                <a:sym typeface="Symbol" pitchFamily="18" charset="2"/>
              </a:rPr>
              <a:t>. </a:t>
            </a:r>
          </a:p>
          <a:p>
            <a:pPr lvl="2">
              <a:lnSpc>
                <a:spcPct val="90000"/>
              </a:lnSpc>
            </a:pPr>
            <a:r>
              <a:rPr lang="en-US" altLang="en-US" sz="2000">
                <a:sym typeface="Symbol" pitchFamily="18" charset="2"/>
              </a:rPr>
              <a:t>Since </a:t>
            </a:r>
            <a:r>
              <a:rPr lang="en-US" altLang="en-US" sz="2000" i="1">
                <a:sym typeface="Symbol" pitchFamily="18" charset="2"/>
              </a:rPr>
              <a:t>C </a:t>
            </a:r>
            <a:r>
              <a:rPr lang="en-US" altLang="en-US" sz="2000">
                <a:sym typeface="Symbol" pitchFamily="18" charset="2"/>
              </a:rPr>
              <a:t></a:t>
            </a:r>
            <a:r>
              <a:rPr lang="en-US" altLang="en-US" sz="2000" i="1">
                <a:sym typeface="Symbol" pitchFamily="18" charset="2"/>
              </a:rPr>
              <a:t> </a:t>
            </a:r>
            <a:r>
              <a:rPr lang="en-US" altLang="en-US" sz="2000">
                <a:sym typeface="Symbol" pitchFamily="18" charset="2"/>
              </a:rPr>
              <a:t>(</a:t>
            </a:r>
            <a:r>
              <a:rPr lang="en-US" altLang="en-US" sz="2000" i="1">
                <a:sym typeface="Symbol" pitchFamily="18" charset="2"/>
              </a:rPr>
              <a:t>BH</a:t>
            </a:r>
            <a:r>
              <a:rPr lang="en-US" altLang="en-US" sz="2000">
                <a:sym typeface="Symbol" pitchFamily="18" charset="2"/>
              </a:rPr>
              <a:t>)</a:t>
            </a:r>
            <a:r>
              <a:rPr lang="en-US" altLang="en-US" sz="2000" baseline="30000">
                <a:sym typeface="Symbol" pitchFamily="18" charset="2"/>
              </a:rPr>
              <a:t>+</a:t>
            </a:r>
            <a:r>
              <a:rPr lang="en-US" altLang="en-US" sz="2000" b="1" i="1" baseline="-25000">
                <a:sym typeface="Symbol" pitchFamily="18" charset="2"/>
              </a:rPr>
              <a:t>F</a:t>
            </a:r>
            <a:r>
              <a:rPr lang="en-US" altLang="en-US" sz="2000" i="1">
                <a:sym typeface="Symbol" pitchFamily="18" charset="2"/>
              </a:rPr>
              <a:t> </a:t>
            </a:r>
            <a:r>
              <a:rPr lang="en-US" altLang="en-US" sz="2000">
                <a:sym typeface="Symbol" pitchFamily="18" charset="2"/>
              </a:rPr>
              <a:t>, </a:t>
            </a:r>
            <a:r>
              <a:rPr lang="en-US" altLang="en-US" sz="2000" i="1">
                <a:sym typeface="Symbol" pitchFamily="18" charset="2"/>
              </a:rPr>
              <a:t>BH</a:t>
            </a:r>
            <a:r>
              <a:rPr lang="en-US" altLang="en-US" i="1">
                <a:sym typeface="Symbol" pitchFamily="18" charset="2"/>
              </a:rPr>
              <a:t>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>
                <a:sym typeface="Symbol" pitchFamily="18" charset="2"/>
              </a:rPr>
              <a:t>  C  </a:t>
            </a:r>
            <a:r>
              <a:rPr lang="en-US" altLang="en-US" sz="2000">
                <a:sym typeface="Symbol" pitchFamily="18" charset="2"/>
              </a:rPr>
              <a:t>is entailed by </a:t>
            </a:r>
            <a:r>
              <a:rPr lang="en-US" altLang="en-US" sz="2000" b="1" i="1">
                <a:sym typeface="Symbol" pitchFamily="18" charset="2"/>
              </a:rPr>
              <a:t>F</a:t>
            </a:r>
            <a:r>
              <a:rPr lang="en-US" altLang="en-US" sz="2000">
                <a:sym typeface="Symbol" pitchFamily="18" charset="2"/>
              </a:rPr>
              <a:t> and </a:t>
            </a:r>
            <a:r>
              <a:rPr lang="en-US" altLang="en-US" sz="2000" i="1">
                <a:sym typeface="Symbol" pitchFamily="18" charset="2"/>
              </a:rPr>
              <a:t>A</a:t>
            </a:r>
            <a:r>
              <a:rPr lang="en-US" altLang="en-US" sz="2000">
                <a:sym typeface="Symbol" pitchFamily="18" charset="2"/>
              </a:rPr>
              <a:t> is redundant in </a:t>
            </a:r>
            <a:r>
              <a:rPr lang="en-US" altLang="en-US" sz="2000" i="1"/>
              <a:t>ABH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>
                <a:sym typeface="Symbol" pitchFamily="18" charset="2"/>
              </a:rPr>
              <a:t> C.</a:t>
            </a:r>
          </a:p>
        </p:txBody>
      </p:sp>
    </p:spTree>
    <p:extLst>
      <p:ext uri="{BB962C8B-B14F-4D97-AF65-F5344CB8AC3E}">
        <p14:creationId xmlns:p14="http://schemas.microsoft.com/office/powerpoint/2010/main" val="20308589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E2EA-4FA9-4D60-99EF-8437D8C04755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914400"/>
          </a:xfrm>
        </p:spPr>
        <p:txBody>
          <a:bodyPr/>
          <a:lstStyle/>
          <a:p>
            <a:r>
              <a:rPr lang="en-US" altLang="en-US" sz="4000"/>
              <a:t>Computing Minimal Cover (con’t)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/>
              <a:t>step 3</a:t>
            </a:r>
            <a:r>
              <a:rPr lang="en-US" altLang="en-US" sz="2800"/>
              <a:t>: Delete redundant FDs from </a:t>
            </a:r>
            <a:r>
              <a:rPr lang="en-US" altLang="en-US" sz="2800" b="1" i="1"/>
              <a:t>F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/>
              <a:t>Algorithm</a:t>
            </a:r>
            <a:r>
              <a:rPr lang="en-US" altLang="en-US" sz="2400"/>
              <a:t>:  If </a:t>
            </a:r>
            <a:r>
              <a:rPr lang="en-US" altLang="en-US" sz="2400" b="1" i="1"/>
              <a:t>F</a:t>
            </a:r>
            <a:r>
              <a:rPr lang="en-US" altLang="en-US" sz="2400" i="1"/>
              <a:t> – </a:t>
            </a:r>
            <a:r>
              <a:rPr lang="en-US" altLang="en-US" sz="2400"/>
              <a:t>{</a:t>
            </a:r>
            <a:r>
              <a:rPr lang="en-US" altLang="en-US" sz="2400" i="1"/>
              <a:t>f</a:t>
            </a:r>
            <a:r>
              <a:rPr lang="en-US" altLang="en-US" sz="2400"/>
              <a:t>} entails  </a:t>
            </a:r>
            <a:r>
              <a:rPr lang="en-US" altLang="en-US" sz="2400" i="1"/>
              <a:t>f</a:t>
            </a:r>
            <a:r>
              <a:rPr lang="en-US" altLang="en-US" sz="2400"/>
              <a:t>, then  </a:t>
            </a:r>
            <a:r>
              <a:rPr lang="en-US" altLang="en-US" sz="2400" i="1"/>
              <a:t>f  </a:t>
            </a:r>
            <a:r>
              <a:rPr lang="en-US" altLang="en-US" sz="2400"/>
              <a:t>is redundant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If </a:t>
            </a:r>
            <a:r>
              <a:rPr lang="en-US" altLang="en-US" sz="2000" i="1"/>
              <a:t> f  </a:t>
            </a:r>
            <a:r>
              <a:rPr lang="en-US" altLang="en-US" sz="2000"/>
              <a:t>is </a:t>
            </a:r>
            <a:r>
              <a:rPr lang="en-US" altLang="en-US" sz="2000" i="1"/>
              <a:t>X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/>
              <a:t> A</a:t>
            </a:r>
            <a:r>
              <a:rPr lang="en-US" altLang="en-US" sz="2000"/>
              <a:t> then check if A </a:t>
            </a:r>
            <a:r>
              <a:rPr lang="en-US" altLang="en-US" sz="2000" i="1">
                <a:sym typeface="Symbol" pitchFamily="18" charset="2"/>
              </a:rPr>
              <a:t> X</a:t>
            </a:r>
            <a:r>
              <a:rPr lang="en-US" altLang="en-US" sz="2000" i="1" baseline="30000">
                <a:sym typeface="Symbol" pitchFamily="18" charset="2"/>
              </a:rPr>
              <a:t>+</a:t>
            </a:r>
            <a:r>
              <a:rPr lang="en-US" altLang="en-US" sz="2000" b="1" i="1" baseline="-25000">
                <a:sym typeface="Symbol" pitchFamily="18" charset="2"/>
              </a:rPr>
              <a:t>F</a:t>
            </a:r>
            <a:r>
              <a:rPr lang="en-US" altLang="en-US" sz="2000" i="1" baseline="-25000">
                <a:sym typeface="Symbol" pitchFamily="18" charset="2"/>
              </a:rPr>
              <a:t>-</a:t>
            </a:r>
            <a:r>
              <a:rPr lang="en-US" altLang="en-US" sz="2000" baseline="-25000">
                <a:sym typeface="Symbol" pitchFamily="18" charset="2"/>
              </a:rPr>
              <a:t>{</a:t>
            </a:r>
            <a:r>
              <a:rPr lang="en-US" altLang="en-US" sz="2000" i="1" baseline="-25000">
                <a:sym typeface="Symbol" pitchFamily="18" charset="2"/>
              </a:rPr>
              <a:t>f</a:t>
            </a:r>
            <a:r>
              <a:rPr lang="en-US" altLang="en-US" sz="2000" baseline="-25000">
                <a:sym typeface="Symbol" pitchFamily="18" charset="2"/>
              </a:rPr>
              <a:t>}</a:t>
            </a:r>
            <a:endParaRPr lang="en-US" altLang="en-US" sz="2000" baseline="-25000"/>
          </a:p>
          <a:p>
            <a:pPr lvl="1">
              <a:lnSpc>
                <a:spcPct val="90000"/>
              </a:lnSpc>
            </a:pPr>
            <a:r>
              <a:rPr lang="en-US" altLang="en-US" sz="2400">
                <a:sym typeface="Symbol" pitchFamily="18" charset="2"/>
              </a:rPr>
              <a:t>Example:</a:t>
            </a:r>
            <a:r>
              <a:rPr lang="en-US" altLang="en-US" sz="2400" i="1">
                <a:sym typeface="Symbol" pitchFamily="18" charset="2"/>
              </a:rPr>
              <a:t>  BGH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L </a:t>
            </a:r>
            <a:r>
              <a:rPr lang="en-US" altLang="en-US" sz="2400">
                <a:sym typeface="Symbol" pitchFamily="18" charset="2"/>
              </a:rPr>
              <a:t>is entailed by </a:t>
            </a:r>
            <a:r>
              <a:rPr lang="en-US" altLang="en-US" sz="2400" i="1">
                <a:sym typeface="Symbol" pitchFamily="18" charset="2"/>
              </a:rPr>
              <a:t>E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L,  BH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E,</a:t>
            </a:r>
            <a:r>
              <a:rPr lang="en-US" altLang="en-US" sz="2400">
                <a:sym typeface="Symbol" pitchFamily="18" charset="2"/>
              </a:rPr>
              <a:t> so it is redundant</a:t>
            </a:r>
          </a:p>
          <a:p>
            <a:pPr lvl="1">
              <a:lnSpc>
                <a:spcPct val="90000"/>
              </a:lnSpc>
            </a:pPr>
            <a:endParaRPr lang="en-US" altLang="en-US" sz="240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i="1"/>
              <a:t>Note</a:t>
            </a:r>
            <a:r>
              <a:rPr lang="en-US" altLang="en-US"/>
              <a:t>:  The order of steps 2 and 3 cannot be interchanged!! See the textbook for a counterexample</a:t>
            </a:r>
          </a:p>
        </p:txBody>
      </p:sp>
    </p:spTree>
    <p:extLst>
      <p:ext uri="{BB962C8B-B14F-4D97-AF65-F5344CB8AC3E}">
        <p14:creationId xmlns:p14="http://schemas.microsoft.com/office/powerpoint/2010/main" val="1515294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7B32-A33F-4E0B-90DA-65C40EFB300E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Synthesizing a 3NF Schema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8839200" cy="4038600"/>
          </a:xfrm>
        </p:spPr>
        <p:txBody>
          <a:bodyPr/>
          <a:lstStyle/>
          <a:p>
            <a:r>
              <a:rPr lang="en-US" altLang="en-US" b="1"/>
              <a:t>step 1</a:t>
            </a:r>
            <a:r>
              <a:rPr lang="en-US" altLang="en-US"/>
              <a:t>: Compute a minimal cover, </a:t>
            </a:r>
            <a:r>
              <a:rPr lang="en-US" altLang="en-US" b="1" i="1"/>
              <a:t>U</a:t>
            </a:r>
            <a:r>
              <a:rPr lang="en-US" altLang="en-US"/>
              <a:t>, of </a:t>
            </a:r>
            <a:r>
              <a:rPr lang="en-US" altLang="en-US" i="1"/>
              <a:t> </a:t>
            </a:r>
            <a:r>
              <a:rPr lang="en-US" altLang="en-US" b="1" i="1"/>
              <a:t>F</a:t>
            </a:r>
            <a:r>
              <a:rPr lang="en-US" altLang="en-US" i="1"/>
              <a:t>.  </a:t>
            </a:r>
            <a:r>
              <a:rPr lang="en-US" altLang="en-US"/>
              <a:t>The decomposition is based on </a:t>
            </a:r>
            <a:r>
              <a:rPr lang="en-US" altLang="en-US" b="1" i="1"/>
              <a:t>U</a:t>
            </a:r>
            <a:r>
              <a:rPr lang="en-US" altLang="en-US"/>
              <a:t>, but since </a:t>
            </a:r>
            <a:r>
              <a:rPr lang="en-US" altLang="en-US" b="1" i="1"/>
              <a:t>U</a:t>
            </a:r>
            <a:r>
              <a:rPr lang="en-US" altLang="en-US" i="1" baseline="30000"/>
              <a:t>+</a:t>
            </a:r>
            <a:r>
              <a:rPr lang="en-US" altLang="en-US" i="1"/>
              <a:t> = </a:t>
            </a:r>
            <a:r>
              <a:rPr lang="en-US" altLang="en-US" b="1" i="1"/>
              <a:t>F</a:t>
            </a:r>
            <a:r>
              <a:rPr lang="en-US" altLang="en-US" i="1" baseline="30000"/>
              <a:t>+</a:t>
            </a:r>
            <a:r>
              <a:rPr lang="en-US" altLang="en-US"/>
              <a:t> the same functional dependencies will hold</a:t>
            </a:r>
            <a:endParaRPr lang="en-US" altLang="en-US" i="1"/>
          </a:p>
          <a:p>
            <a:pPr lvl="1"/>
            <a:r>
              <a:rPr lang="en-US" altLang="en-US"/>
              <a:t>A minimal cover for                                                   </a:t>
            </a:r>
            <a:r>
              <a:rPr lang="en-US" altLang="en-US" sz="2400" b="1" i="1"/>
              <a:t>F</a:t>
            </a:r>
            <a:r>
              <a:rPr lang="en-US" altLang="en-US" sz="2400" i="1"/>
              <a:t>=</a:t>
            </a:r>
            <a:r>
              <a:rPr lang="en-US" altLang="en-US" sz="2400"/>
              <a:t>{</a:t>
            </a:r>
            <a:r>
              <a:rPr lang="en-US" altLang="en-US" sz="2400" i="1"/>
              <a:t>ABH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CK, A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D, C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E, BGH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L, L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AD, 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2400" i="1">
                <a:sym typeface="Symbol" pitchFamily="18" charset="2"/>
              </a:rPr>
              <a:t>		                                                            E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L, BH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</a:t>
            </a:r>
            <a:r>
              <a:rPr lang="en-US" altLang="en-US" sz="2400"/>
              <a:t>}</a:t>
            </a:r>
            <a:r>
              <a:rPr lang="en-US" altLang="en-US"/>
              <a:t> </a:t>
            </a:r>
          </a:p>
          <a:p>
            <a:pPr lvl="1">
              <a:buFontTx/>
              <a:buNone/>
            </a:pPr>
            <a:r>
              <a:rPr lang="en-US" altLang="en-US"/>
              <a:t>		        is</a:t>
            </a:r>
          </a:p>
          <a:p>
            <a:pPr lvl="1">
              <a:buFontTx/>
              <a:buNone/>
            </a:pPr>
            <a:r>
              <a:rPr lang="en-US" altLang="en-US"/>
              <a:t>   </a:t>
            </a:r>
            <a:r>
              <a:rPr lang="en-US" altLang="en-US" sz="2400" i="1"/>
              <a:t>U=</a:t>
            </a:r>
            <a:r>
              <a:rPr lang="en-US" altLang="en-US" sz="2400"/>
              <a:t>{</a:t>
            </a:r>
            <a:r>
              <a:rPr lang="en-US" altLang="en-US" sz="2400" i="1"/>
              <a:t>BH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C, BH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Wingdings" pitchFamily="2" charset="2"/>
              </a:rPr>
              <a:t>K, </a:t>
            </a:r>
            <a:r>
              <a:rPr lang="en-US" altLang="en-US" sz="2400" i="1">
                <a:sym typeface="Symbol" pitchFamily="18" charset="2"/>
              </a:rPr>
              <a:t> A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D, C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E, L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A, E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L</a:t>
            </a:r>
            <a:r>
              <a:rPr lang="en-US" altLang="en-US" sz="2400">
                <a:sym typeface="Symbol" pitchFamily="18" charset="2"/>
              </a:rPr>
              <a:t>}</a:t>
            </a:r>
            <a:endParaRPr lang="en-US" altLang="en-US" sz="240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04800" y="1295400"/>
            <a:ext cx="5718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/>
              <a:t>Starting with a schema </a:t>
            </a:r>
            <a:r>
              <a:rPr lang="en-US" altLang="en-US" sz="3200" b="1"/>
              <a:t>R </a:t>
            </a:r>
            <a:r>
              <a:rPr lang="en-US" altLang="en-US" sz="3200"/>
              <a:t>= (</a:t>
            </a:r>
            <a:r>
              <a:rPr lang="en-US" altLang="en-US" sz="3200" i="1"/>
              <a:t>R, </a:t>
            </a:r>
            <a:r>
              <a:rPr lang="en-US" altLang="en-US" sz="3200" b="1" i="1"/>
              <a:t>F</a:t>
            </a:r>
            <a:r>
              <a:rPr lang="en-US" altLang="en-US" sz="3200"/>
              <a:t>)</a:t>
            </a:r>
            <a:endParaRPr lang="en-US" altLang="en-US" sz="3200" i="1"/>
          </a:p>
        </p:txBody>
      </p:sp>
    </p:spTree>
    <p:extLst>
      <p:ext uri="{BB962C8B-B14F-4D97-AF65-F5344CB8AC3E}">
        <p14:creationId xmlns:p14="http://schemas.microsoft.com/office/powerpoint/2010/main" val="224859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Select, project, set operators, union,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cartesian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product, (natural) join, division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 for operators above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Aggregates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by … Having</a:t>
            </a:r>
          </a:p>
          <a:p>
            <a:pPr lvl="1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by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758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4000-DE8B-4F50-85D6-271EEDC80FDC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Synthesizing a 3NF schema (con’t)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en-US" b="1"/>
              <a:t>step 2</a:t>
            </a:r>
            <a:r>
              <a:rPr lang="en-US" altLang="en-US"/>
              <a:t>: Partition </a:t>
            </a:r>
            <a:r>
              <a:rPr lang="en-US" altLang="en-US" b="1" i="1"/>
              <a:t>U</a:t>
            </a:r>
            <a:r>
              <a:rPr lang="en-US" altLang="en-US"/>
              <a:t> into sets </a:t>
            </a:r>
            <a:r>
              <a:rPr lang="en-US" altLang="en-US" b="1" i="1"/>
              <a:t>U</a:t>
            </a:r>
            <a:r>
              <a:rPr lang="en-US" altLang="en-US" i="1" baseline="-25000"/>
              <a:t>1</a:t>
            </a:r>
            <a:r>
              <a:rPr lang="en-US" altLang="en-US" i="1"/>
              <a:t>, </a:t>
            </a:r>
            <a:r>
              <a:rPr lang="en-US" altLang="en-US" b="1" i="1"/>
              <a:t>U</a:t>
            </a:r>
            <a:r>
              <a:rPr lang="en-US" altLang="en-US" i="1" baseline="-25000"/>
              <a:t>2</a:t>
            </a:r>
            <a:r>
              <a:rPr lang="en-US" altLang="en-US" i="1"/>
              <a:t>, … </a:t>
            </a:r>
            <a:r>
              <a:rPr lang="en-US" altLang="en-US" b="1" i="1"/>
              <a:t>U</a:t>
            </a:r>
            <a:r>
              <a:rPr lang="en-US" altLang="en-US" i="1" baseline="-25000"/>
              <a:t>n</a:t>
            </a:r>
            <a:r>
              <a:rPr lang="en-US" altLang="en-US"/>
              <a:t> such that the LHS of all elements of </a:t>
            </a:r>
            <a:r>
              <a:rPr lang="en-US" altLang="en-US" b="1" i="1"/>
              <a:t>U</a:t>
            </a:r>
            <a:r>
              <a:rPr lang="en-US" altLang="en-US" i="1" baseline="-25000"/>
              <a:t>i </a:t>
            </a:r>
            <a:r>
              <a:rPr lang="en-US" altLang="en-US"/>
              <a:t>are the same</a:t>
            </a:r>
          </a:p>
          <a:p>
            <a:pPr lvl="1"/>
            <a:r>
              <a:rPr lang="en-US" altLang="en-US" b="1" i="1"/>
              <a:t>U</a:t>
            </a:r>
            <a:r>
              <a:rPr lang="en-US" altLang="en-US" i="1" baseline="-25000"/>
              <a:t>1</a:t>
            </a:r>
            <a:r>
              <a:rPr lang="en-US" altLang="en-US" i="1"/>
              <a:t> = </a:t>
            </a:r>
            <a:r>
              <a:rPr lang="en-US" altLang="en-US"/>
              <a:t>{</a:t>
            </a:r>
            <a:r>
              <a:rPr lang="en-US" altLang="en-US" i="1"/>
              <a:t>BH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i="1"/>
              <a:t> C, BH </a:t>
            </a:r>
            <a:r>
              <a:rPr lang="en-US" altLang="en-US" sz="2400" i="1">
                <a:sym typeface="Symbol" pitchFamily="18" charset="2"/>
              </a:rPr>
              <a:t> </a:t>
            </a:r>
            <a:r>
              <a:rPr lang="en-US" altLang="en-US" i="1">
                <a:sym typeface="Symbol" pitchFamily="18" charset="2"/>
              </a:rPr>
              <a:t>K</a:t>
            </a:r>
            <a:r>
              <a:rPr lang="en-US" altLang="en-US"/>
              <a:t>}</a:t>
            </a:r>
            <a:r>
              <a:rPr lang="en-US" altLang="en-US" i="1"/>
              <a:t>, </a:t>
            </a:r>
            <a:r>
              <a:rPr lang="en-US" altLang="en-US" i="1">
                <a:sym typeface="Symbol" pitchFamily="18" charset="2"/>
              </a:rPr>
              <a:t>U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= </a:t>
            </a:r>
            <a:r>
              <a:rPr lang="en-US" altLang="en-US">
                <a:sym typeface="Symbol" pitchFamily="18" charset="2"/>
              </a:rPr>
              <a:t>{</a:t>
            </a:r>
            <a:r>
              <a:rPr lang="en-US" altLang="en-US" i="1">
                <a:sym typeface="Symbol" pitchFamily="18" charset="2"/>
              </a:rPr>
              <a:t>A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D</a:t>
            </a:r>
            <a:r>
              <a:rPr lang="en-US" altLang="en-US">
                <a:sym typeface="Symbol" pitchFamily="18" charset="2"/>
              </a:rPr>
              <a:t>}</a:t>
            </a:r>
            <a:r>
              <a:rPr lang="en-US" altLang="en-US" i="1">
                <a:sym typeface="Symbol" pitchFamily="18" charset="2"/>
              </a:rPr>
              <a:t>, </a:t>
            </a:r>
          </a:p>
          <a:p>
            <a:pPr lvl="1">
              <a:buFontTx/>
              <a:buNone/>
            </a:pPr>
            <a:r>
              <a:rPr lang="en-US" altLang="en-US" i="1">
                <a:sym typeface="Symbol" pitchFamily="18" charset="2"/>
              </a:rPr>
              <a:t>	</a:t>
            </a:r>
            <a:r>
              <a:rPr lang="en-US" altLang="en-US" b="1" i="1">
                <a:sym typeface="Symbol" pitchFamily="18" charset="2"/>
              </a:rPr>
              <a:t>U</a:t>
            </a:r>
            <a:r>
              <a:rPr lang="en-US" altLang="en-US" i="1" baseline="-25000">
                <a:sym typeface="Symbol" pitchFamily="18" charset="2"/>
              </a:rPr>
              <a:t>3 </a:t>
            </a:r>
            <a:r>
              <a:rPr lang="en-US" altLang="en-US" i="1">
                <a:sym typeface="Symbol" pitchFamily="18" charset="2"/>
              </a:rPr>
              <a:t>= </a:t>
            </a:r>
            <a:r>
              <a:rPr lang="en-US" altLang="en-US">
                <a:sym typeface="Symbol" pitchFamily="18" charset="2"/>
              </a:rPr>
              <a:t>{</a:t>
            </a:r>
            <a:r>
              <a:rPr lang="en-US" altLang="en-US" i="1">
                <a:sym typeface="Symbol" pitchFamily="18" charset="2"/>
              </a:rPr>
              <a:t>C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E</a:t>
            </a:r>
            <a:r>
              <a:rPr lang="en-US" altLang="en-US">
                <a:sym typeface="Symbol" pitchFamily="18" charset="2"/>
              </a:rPr>
              <a:t>}</a:t>
            </a:r>
            <a:r>
              <a:rPr lang="en-US" altLang="en-US" i="1">
                <a:sym typeface="Symbol" pitchFamily="18" charset="2"/>
              </a:rPr>
              <a:t>, U</a:t>
            </a:r>
            <a:r>
              <a:rPr lang="en-US" altLang="en-US" i="1" baseline="-25000">
                <a:sym typeface="Symbol" pitchFamily="18" charset="2"/>
              </a:rPr>
              <a:t>4</a:t>
            </a:r>
            <a:r>
              <a:rPr lang="en-US" altLang="en-US" i="1">
                <a:sym typeface="Symbol" pitchFamily="18" charset="2"/>
              </a:rPr>
              <a:t> = </a:t>
            </a:r>
            <a:r>
              <a:rPr lang="en-US" altLang="en-US">
                <a:sym typeface="Symbol" pitchFamily="18" charset="2"/>
              </a:rPr>
              <a:t>{</a:t>
            </a:r>
            <a:r>
              <a:rPr lang="en-US" altLang="en-US" i="1">
                <a:sym typeface="Symbol" pitchFamily="18" charset="2"/>
              </a:rPr>
              <a:t>L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A</a:t>
            </a:r>
            <a:r>
              <a:rPr lang="en-US" altLang="en-US">
                <a:sym typeface="Symbol" pitchFamily="18" charset="2"/>
              </a:rPr>
              <a:t>}</a:t>
            </a:r>
            <a:r>
              <a:rPr lang="en-US" altLang="en-US" i="1">
                <a:sym typeface="Symbol" pitchFamily="18" charset="2"/>
              </a:rPr>
              <a:t>, U</a:t>
            </a:r>
            <a:r>
              <a:rPr lang="en-US" altLang="en-US" i="1" baseline="-25000">
                <a:sym typeface="Symbol" pitchFamily="18" charset="2"/>
              </a:rPr>
              <a:t>5</a:t>
            </a:r>
            <a:r>
              <a:rPr lang="en-US" altLang="en-US" i="1">
                <a:sym typeface="Symbol" pitchFamily="18" charset="2"/>
              </a:rPr>
              <a:t> = </a:t>
            </a:r>
            <a:r>
              <a:rPr lang="en-US" altLang="en-US">
                <a:sym typeface="Symbol" pitchFamily="18" charset="2"/>
              </a:rPr>
              <a:t>{</a:t>
            </a:r>
            <a:r>
              <a:rPr lang="en-US" altLang="en-US" i="1">
                <a:sym typeface="Symbol" pitchFamily="18" charset="2"/>
              </a:rPr>
              <a:t>E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L</a:t>
            </a:r>
            <a:r>
              <a:rPr lang="en-US" altLang="en-US">
                <a:sym typeface="Symbol" pitchFamily="18" charset="2"/>
              </a:rPr>
              <a:t>}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8133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C527-1D74-4C11-A0DF-213F2DD99DEF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47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Synthesizing a 3NF schema (con’t)</a:t>
            </a:r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763000" cy="4343400"/>
          </a:xfrm>
        </p:spPr>
        <p:txBody>
          <a:bodyPr/>
          <a:lstStyle/>
          <a:p>
            <a:r>
              <a:rPr lang="en-US" altLang="en-US" b="1"/>
              <a:t>step 3</a:t>
            </a:r>
            <a:r>
              <a:rPr lang="en-US" altLang="en-US"/>
              <a:t>: For each </a:t>
            </a:r>
            <a:r>
              <a:rPr lang="en-US" altLang="en-US" b="1" i="1"/>
              <a:t>U</a:t>
            </a:r>
            <a:r>
              <a:rPr lang="en-US" altLang="en-US" i="1" baseline="-25000"/>
              <a:t>i </a:t>
            </a:r>
            <a:r>
              <a:rPr lang="en-US" altLang="en-US"/>
              <a:t>form schema </a:t>
            </a:r>
            <a:r>
              <a:rPr lang="en-US" altLang="en-US" b="1"/>
              <a:t>R</a:t>
            </a:r>
            <a:r>
              <a:rPr lang="en-US" altLang="en-US" b="1" baseline="-25000"/>
              <a:t>i</a:t>
            </a:r>
            <a:r>
              <a:rPr lang="en-US" altLang="en-US" b="1"/>
              <a:t> </a:t>
            </a:r>
            <a:r>
              <a:rPr lang="en-US" altLang="en-US"/>
              <a:t>= (</a:t>
            </a:r>
            <a:r>
              <a:rPr lang="en-US" altLang="en-US" i="1"/>
              <a:t>R</a:t>
            </a:r>
            <a:r>
              <a:rPr lang="en-US" altLang="en-US" i="1" baseline="-25000"/>
              <a:t>i</a:t>
            </a:r>
            <a:r>
              <a:rPr lang="en-US" altLang="en-US" i="1"/>
              <a:t>, </a:t>
            </a:r>
            <a:r>
              <a:rPr lang="en-US" altLang="en-US" b="1" i="1"/>
              <a:t>U</a:t>
            </a:r>
            <a:r>
              <a:rPr lang="en-US" altLang="en-US" i="1" baseline="-25000"/>
              <a:t>i</a:t>
            </a:r>
            <a:r>
              <a:rPr lang="en-US" altLang="en-US"/>
              <a:t>), where </a:t>
            </a:r>
            <a:r>
              <a:rPr lang="en-US" altLang="en-US" i="1"/>
              <a:t>R</a:t>
            </a:r>
            <a:r>
              <a:rPr lang="en-US" altLang="en-US" i="1" baseline="-25000"/>
              <a:t>i  </a:t>
            </a:r>
            <a:r>
              <a:rPr lang="en-US" altLang="en-US"/>
              <a:t>is the set of all attributes mentioned in </a:t>
            </a:r>
            <a:r>
              <a:rPr lang="en-US" altLang="en-US" b="1" i="1"/>
              <a:t>U</a:t>
            </a:r>
            <a:r>
              <a:rPr lang="en-US" altLang="en-US" i="1" baseline="-25000"/>
              <a:t>i</a:t>
            </a:r>
            <a:r>
              <a:rPr lang="en-US" altLang="en-US"/>
              <a:t>  </a:t>
            </a:r>
          </a:p>
          <a:p>
            <a:pPr lvl="1"/>
            <a:r>
              <a:rPr lang="en-US" altLang="en-US"/>
              <a:t>Each FD of </a:t>
            </a:r>
            <a:r>
              <a:rPr lang="en-US" altLang="en-US" b="1" i="1"/>
              <a:t>U</a:t>
            </a:r>
            <a:r>
              <a:rPr lang="en-US" altLang="en-US"/>
              <a:t> will be in some </a:t>
            </a:r>
            <a:r>
              <a:rPr lang="en-US" altLang="en-US" b="1"/>
              <a:t>R</a:t>
            </a:r>
            <a:r>
              <a:rPr lang="en-US" altLang="en-US" b="1" baseline="-25000"/>
              <a:t>i</a:t>
            </a:r>
            <a:r>
              <a:rPr lang="en-US" altLang="en-US" b="1"/>
              <a:t>.  </a:t>
            </a:r>
            <a:r>
              <a:rPr lang="en-US" altLang="en-US"/>
              <a:t>Hence the decomposition is </a:t>
            </a:r>
            <a:r>
              <a:rPr lang="en-US" altLang="en-US" i="1"/>
              <a:t>dependency preserving</a:t>
            </a:r>
          </a:p>
          <a:p>
            <a:pPr lvl="1"/>
            <a:r>
              <a:rPr lang="en-US" altLang="en-US" b="1"/>
              <a:t>R</a:t>
            </a:r>
            <a:r>
              <a:rPr lang="en-US" altLang="en-US" b="1" baseline="-25000"/>
              <a:t>1</a:t>
            </a:r>
            <a:r>
              <a:rPr lang="en-US" altLang="en-US"/>
              <a:t> = (</a:t>
            </a:r>
            <a:r>
              <a:rPr lang="en-US" altLang="en-US" i="1"/>
              <a:t>BHCK;  BH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C, BH</a:t>
            </a:r>
            <a:r>
              <a:rPr lang="en-US" altLang="en-US" sz="2400" i="1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K</a:t>
            </a:r>
            <a:r>
              <a:rPr lang="en-US" altLang="en-US">
                <a:sym typeface="Symbol" pitchFamily="18" charset="2"/>
              </a:rPr>
              <a:t>),  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 b="1" baseline="-25000">
                <a:sym typeface="Symbol" pitchFamily="18" charset="2"/>
              </a:rPr>
              <a:t>2</a:t>
            </a:r>
            <a:r>
              <a:rPr lang="en-US" altLang="en-US">
                <a:sym typeface="Symbol" pitchFamily="18" charset="2"/>
              </a:rPr>
              <a:t> = (</a:t>
            </a:r>
            <a:r>
              <a:rPr lang="en-US" altLang="en-US" i="1">
                <a:sym typeface="Symbol" pitchFamily="18" charset="2"/>
              </a:rPr>
              <a:t>AD;  A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D</a:t>
            </a:r>
            <a:r>
              <a:rPr lang="en-US" altLang="en-US">
                <a:sym typeface="Symbol" pitchFamily="18" charset="2"/>
              </a:rPr>
              <a:t>)</a:t>
            </a:r>
            <a:r>
              <a:rPr lang="en-US" altLang="en-US" i="1">
                <a:sym typeface="Symbol" pitchFamily="18" charset="2"/>
              </a:rPr>
              <a:t>,              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 b="1" baseline="-25000">
                <a:sym typeface="Symbol" pitchFamily="18" charset="2"/>
              </a:rPr>
              <a:t>3</a:t>
            </a:r>
            <a:r>
              <a:rPr lang="en-US" altLang="en-US">
                <a:sym typeface="Symbol" pitchFamily="18" charset="2"/>
              </a:rPr>
              <a:t> = (</a:t>
            </a:r>
            <a:r>
              <a:rPr lang="en-US" altLang="en-US" i="1">
                <a:sym typeface="Symbol" pitchFamily="18" charset="2"/>
              </a:rPr>
              <a:t>CE;  C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E</a:t>
            </a:r>
            <a:r>
              <a:rPr lang="en-US" altLang="en-US">
                <a:sym typeface="Symbol" pitchFamily="18" charset="2"/>
              </a:rPr>
              <a:t>),  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 b="1" baseline="-25000">
                <a:sym typeface="Symbol" pitchFamily="18" charset="2"/>
              </a:rPr>
              <a:t>4</a:t>
            </a:r>
            <a:r>
              <a:rPr lang="en-US" altLang="en-US" baseline="-25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= (</a:t>
            </a:r>
            <a:r>
              <a:rPr lang="en-US" altLang="en-US" i="1">
                <a:sym typeface="Symbol" pitchFamily="18" charset="2"/>
              </a:rPr>
              <a:t>AL;  L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A</a:t>
            </a:r>
            <a:r>
              <a:rPr lang="en-US" altLang="en-US">
                <a:sym typeface="Symbol" pitchFamily="18" charset="2"/>
              </a:rPr>
              <a:t>),                      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 b="1" baseline="-25000">
                <a:sym typeface="Symbol" pitchFamily="18" charset="2"/>
              </a:rPr>
              <a:t>5</a:t>
            </a:r>
            <a:r>
              <a:rPr lang="en-US" altLang="en-US">
                <a:sym typeface="Symbol" pitchFamily="18" charset="2"/>
              </a:rPr>
              <a:t> = (</a:t>
            </a:r>
            <a:r>
              <a:rPr lang="en-US" altLang="en-US" i="1">
                <a:sym typeface="Symbol" pitchFamily="18" charset="2"/>
              </a:rPr>
              <a:t>EL;  E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L</a:t>
            </a:r>
            <a:r>
              <a:rPr lang="en-US" altLang="en-US">
                <a:sym typeface="Symbol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75867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E19-E1B3-4A73-AA11-64B50DB5ED61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Synthesizing a 3NF schema (con’t)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/>
              <a:t>step 4</a:t>
            </a:r>
            <a:r>
              <a:rPr lang="en-US" altLang="en-US" sz="2800"/>
              <a:t>: If no </a:t>
            </a:r>
            <a:r>
              <a:rPr lang="en-US" altLang="en-US" sz="2800" i="1"/>
              <a:t>R</a:t>
            </a:r>
            <a:r>
              <a:rPr lang="en-US" altLang="en-US" sz="2800" i="1" baseline="-25000"/>
              <a:t>i</a:t>
            </a:r>
            <a:r>
              <a:rPr lang="en-US" altLang="en-US" sz="2800"/>
              <a:t> is a superkey of </a:t>
            </a:r>
            <a:r>
              <a:rPr lang="en-US" altLang="en-US" sz="2800" b="1"/>
              <a:t>R,</a:t>
            </a:r>
            <a:r>
              <a:rPr lang="en-US" altLang="en-US" sz="2800"/>
              <a:t> add schema </a:t>
            </a:r>
            <a:r>
              <a:rPr lang="en-US" altLang="en-US" sz="2800" b="1"/>
              <a:t>R</a:t>
            </a:r>
            <a:r>
              <a:rPr lang="en-US" altLang="en-US" sz="2800" b="1" baseline="-25000"/>
              <a:t>0</a:t>
            </a:r>
            <a:r>
              <a:rPr lang="en-US" altLang="en-US" sz="2800" b="1"/>
              <a:t> </a:t>
            </a:r>
            <a:r>
              <a:rPr lang="en-US" altLang="en-US" sz="2800"/>
              <a:t>= (</a:t>
            </a:r>
            <a:r>
              <a:rPr lang="en-US" altLang="en-US" sz="2800" i="1"/>
              <a:t>R</a:t>
            </a:r>
            <a:r>
              <a:rPr lang="en-US" altLang="en-US" sz="2800" i="1" baseline="-25000"/>
              <a:t>0</a:t>
            </a:r>
            <a:r>
              <a:rPr lang="en-US" altLang="en-US" sz="2800" i="1"/>
              <a:t>,</a:t>
            </a:r>
            <a:r>
              <a:rPr lang="en-US" altLang="en-US" sz="2800"/>
              <a:t>{}) where </a:t>
            </a:r>
            <a:r>
              <a:rPr lang="en-US" altLang="en-US" sz="2800" i="1"/>
              <a:t>R</a:t>
            </a:r>
            <a:r>
              <a:rPr lang="en-US" altLang="en-US" sz="2800" i="1" baseline="-25000"/>
              <a:t>0</a:t>
            </a:r>
            <a:r>
              <a:rPr lang="en-US" altLang="en-US" sz="2800" i="1"/>
              <a:t> </a:t>
            </a:r>
            <a:r>
              <a:rPr lang="en-US" altLang="en-US" sz="2800"/>
              <a:t>is a key of </a:t>
            </a:r>
            <a:r>
              <a:rPr lang="en-US" altLang="en-US" sz="2800" b="1"/>
              <a:t>R</a:t>
            </a:r>
            <a:r>
              <a:rPr lang="en-US" altLang="en-US" sz="280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/>
              <a:t>R</a:t>
            </a:r>
            <a:r>
              <a:rPr lang="en-US" altLang="en-US" sz="2400" b="1" baseline="-25000"/>
              <a:t>0 </a:t>
            </a:r>
            <a:r>
              <a:rPr lang="en-US" altLang="en-US" sz="2400"/>
              <a:t>= (</a:t>
            </a:r>
            <a:r>
              <a:rPr lang="en-US" altLang="en-US" sz="2400" i="1"/>
              <a:t>BGH, </a:t>
            </a:r>
            <a:r>
              <a:rPr lang="en-US" altLang="en-US" sz="2400"/>
              <a:t>{})</a:t>
            </a:r>
          </a:p>
          <a:p>
            <a:pPr lvl="2">
              <a:lnSpc>
                <a:spcPct val="90000"/>
              </a:lnSpc>
            </a:pPr>
            <a:r>
              <a:rPr lang="en-US" altLang="en-US" sz="2000" b="1"/>
              <a:t>R</a:t>
            </a:r>
            <a:r>
              <a:rPr lang="en-US" altLang="en-US" sz="2000" b="1" baseline="-25000"/>
              <a:t>0  </a:t>
            </a:r>
            <a:r>
              <a:rPr lang="en-US" altLang="en-US" sz="2000"/>
              <a:t>might be needed when not all attributes are necessarily contained in </a:t>
            </a:r>
            <a:r>
              <a:rPr lang="en-US" altLang="en-US" sz="2000" i="1"/>
              <a:t>R</a:t>
            </a:r>
            <a:r>
              <a:rPr lang="en-US" altLang="en-US" sz="2000" baseline="-25000"/>
              <a:t>1</a:t>
            </a:r>
            <a:r>
              <a:rPr lang="en-US" altLang="en-US" sz="2000">
                <a:sym typeface="Symbol" pitchFamily="18" charset="2"/>
              </a:rPr>
              <a:t></a:t>
            </a:r>
            <a:r>
              <a:rPr lang="en-US" altLang="en-US" sz="2000" i="1">
                <a:sym typeface="Symbol" pitchFamily="18" charset="2"/>
              </a:rPr>
              <a:t>R</a:t>
            </a:r>
            <a:r>
              <a:rPr lang="en-US" altLang="en-US" sz="2000" baseline="-25000">
                <a:sym typeface="Symbol" pitchFamily="18" charset="2"/>
              </a:rPr>
              <a:t>2</a:t>
            </a:r>
            <a:r>
              <a:rPr lang="en-US" altLang="en-US" sz="2000">
                <a:sym typeface="Symbol" pitchFamily="18" charset="2"/>
              </a:rPr>
              <a:t> …</a:t>
            </a:r>
            <a:r>
              <a:rPr lang="en-US" altLang="en-US" sz="2000" i="1">
                <a:sym typeface="Symbol" pitchFamily="18" charset="2"/>
              </a:rPr>
              <a:t>R</a:t>
            </a:r>
            <a:r>
              <a:rPr lang="en-US" altLang="en-US" sz="2000" baseline="-25000">
                <a:sym typeface="Symbol" pitchFamily="18" charset="2"/>
              </a:rPr>
              <a:t>n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A</a:t>
            </a:r>
            <a:r>
              <a:rPr lang="en-US" altLang="en-US" baseline="-25000"/>
              <a:t> </a:t>
            </a:r>
            <a:r>
              <a:rPr lang="en-US" altLang="en-US"/>
              <a:t>missing attribute, </a:t>
            </a:r>
            <a:r>
              <a:rPr lang="en-US" altLang="en-US" i="1"/>
              <a:t>A</a:t>
            </a:r>
            <a:r>
              <a:rPr lang="en-US" altLang="en-US"/>
              <a:t>, must be part of all keys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/>
              <a:t>	(since it’s not in any FD of </a:t>
            </a:r>
            <a:r>
              <a:rPr lang="en-US" altLang="en-US" i="1"/>
              <a:t>U</a:t>
            </a:r>
            <a:r>
              <a:rPr lang="en-US" altLang="en-US"/>
              <a:t>, deriving a key constraint from </a:t>
            </a:r>
            <a:r>
              <a:rPr lang="en-US" altLang="en-US" i="1"/>
              <a:t>U</a:t>
            </a:r>
            <a:r>
              <a:rPr lang="en-US" altLang="en-US"/>
              <a:t> involves the augmentation axiom)</a:t>
            </a:r>
          </a:p>
          <a:p>
            <a:pPr lvl="2">
              <a:lnSpc>
                <a:spcPct val="90000"/>
              </a:lnSpc>
            </a:pPr>
            <a:r>
              <a:rPr lang="en-US" altLang="en-US" sz="2000" b="1"/>
              <a:t>R</a:t>
            </a:r>
            <a:r>
              <a:rPr lang="en-US" altLang="en-US" sz="2000" b="1" baseline="-25000"/>
              <a:t>0  </a:t>
            </a:r>
            <a:r>
              <a:rPr lang="en-US" altLang="en-US" sz="2000"/>
              <a:t>might be needed even if all attributes are accounted for in </a:t>
            </a:r>
            <a:r>
              <a:rPr lang="en-US" altLang="en-US" sz="2000" i="1"/>
              <a:t>R</a:t>
            </a:r>
            <a:r>
              <a:rPr lang="en-US" altLang="en-US" sz="2000" baseline="-25000"/>
              <a:t>1</a:t>
            </a:r>
            <a:r>
              <a:rPr lang="en-US" altLang="en-US" sz="2000">
                <a:sym typeface="Symbol" pitchFamily="18" charset="2"/>
              </a:rPr>
              <a:t></a:t>
            </a:r>
            <a:r>
              <a:rPr lang="en-US" altLang="en-US" sz="2000" i="1">
                <a:sym typeface="Symbol" pitchFamily="18" charset="2"/>
              </a:rPr>
              <a:t>R</a:t>
            </a:r>
            <a:r>
              <a:rPr lang="en-US" altLang="en-US" sz="2000" baseline="-25000">
                <a:sym typeface="Symbol" pitchFamily="18" charset="2"/>
              </a:rPr>
              <a:t>2</a:t>
            </a:r>
            <a:r>
              <a:rPr lang="en-US" altLang="en-US" sz="2000">
                <a:sym typeface="Symbol" pitchFamily="18" charset="2"/>
              </a:rPr>
              <a:t> …</a:t>
            </a:r>
            <a:r>
              <a:rPr lang="en-US" altLang="en-US" sz="2000" i="1">
                <a:sym typeface="Symbol" pitchFamily="18" charset="2"/>
              </a:rPr>
              <a:t>R</a:t>
            </a:r>
            <a:r>
              <a:rPr lang="en-US" altLang="en-US" sz="2000" baseline="-25000">
                <a:sym typeface="Symbol" pitchFamily="18" charset="2"/>
              </a:rPr>
              <a:t>n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Example:    (</a:t>
            </a:r>
            <a:r>
              <a:rPr lang="en-US" altLang="en-US" i="1"/>
              <a:t>ABCD</a:t>
            </a:r>
            <a:r>
              <a:rPr lang="en-US" altLang="en-US"/>
              <a:t>; {</a:t>
            </a:r>
            <a:r>
              <a:rPr lang="en-US" altLang="en-US" i="1"/>
              <a:t>A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 i="1">
                <a:sym typeface="Wingdings" pitchFamily="2" charset="2"/>
              </a:rPr>
              <a:t>B</a:t>
            </a:r>
            <a:r>
              <a:rPr lang="en-US" altLang="en-US">
                <a:sym typeface="Wingdings" pitchFamily="2" charset="2"/>
              </a:rPr>
              <a:t>, </a:t>
            </a:r>
            <a:r>
              <a:rPr lang="en-US" altLang="en-US" i="1">
                <a:sym typeface="Wingdings" pitchFamily="2" charset="2"/>
              </a:rPr>
              <a:t>C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 i="1">
                <a:sym typeface="Wingdings" pitchFamily="2" charset="2"/>
              </a:rPr>
              <a:t>D</a:t>
            </a:r>
            <a:r>
              <a:rPr lang="en-US" altLang="en-US">
                <a:sym typeface="Wingdings" pitchFamily="2" charset="2"/>
              </a:rPr>
              <a:t>}). 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>
                <a:sym typeface="Wingdings" pitchFamily="2" charset="2"/>
              </a:rPr>
              <a:t>	  Step 3 decomposition: </a:t>
            </a:r>
            <a:r>
              <a:rPr lang="en-US" altLang="en-US" i="1">
                <a:sym typeface="Wingdings" pitchFamily="2" charset="2"/>
              </a:rPr>
              <a:t>R</a:t>
            </a:r>
            <a:r>
              <a:rPr lang="en-US" altLang="en-US" baseline="-25000">
                <a:sym typeface="Wingdings" pitchFamily="2" charset="2"/>
              </a:rPr>
              <a:t>1</a:t>
            </a:r>
            <a:r>
              <a:rPr lang="en-US" altLang="en-US">
                <a:sym typeface="Wingdings" pitchFamily="2" charset="2"/>
              </a:rPr>
              <a:t> = (</a:t>
            </a:r>
            <a:r>
              <a:rPr lang="en-US" altLang="en-US" i="1">
                <a:sym typeface="Wingdings" pitchFamily="2" charset="2"/>
              </a:rPr>
              <a:t>AB</a:t>
            </a:r>
            <a:r>
              <a:rPr lang="en-US" altLang="en-US">
                <a:sym typeface="Wingdings" pitchFamily="2" charset="2"/>
              </a:rPr>
              <a:t>; {</a:t>
            </a:r>
            <a:r>
              <a:rPr lang="en-US" altLang="en-US" i="1">
                <a:sym typeface="Wingdings" pitchFamily="2" charset="2"/>
              </a:rPr>
              <a:t>A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 i="1">
                <a:sym typeface="Wingdings" pitchFamily="2" charset="2"/>
              </a:rPr>
              <a:t>B</a:t>
            </a:r>
            <a:r>
              <a:rPr lang="en-US" altLang="en-US">
                <a:sym typeface="Wingdings" pitchFamily="2" charset="2"/>
              </a:rPr>
              <a:t>}),  </a:t>
            </a:r>
            <a:r>
              <a:rPr lang="en-US" altLang="en-US" i="1">
                <a:sym typeface="Wingdings" pitchFamily="2" charset="2"/>
              </a:rPr>
              <a:t>R</a:t>
            </a:r>
            <a:r>
              <a:rPr lang="en-US" altLang="en-US" baseline="-25000">
                <a:sym typeface="Wingdings" pitchFamily="2" charset="2"/>
              </a:rPr>
              <a:t>2</a:t>
            </a:r>
            <a:r>
              <a:rPr lang="en-US" altLang="en-US">
                <a:sym typeface="Wingdings" pitchFamily="2" charset="2"/>
              </a:rPr>
              <a:t> = (</a:t>
            </a:r>
            <a:r>
              <a:rPr lang="en-US" altLang="en-US" i="1">
                <a:sym typeface="Wingdings" pitchFamily="2" charset="2"/>
              </a:rPr>
              <a:t>CD</a:t>
            </a:r>
            <a:r>
              <a:rPr lang="en-US" altLang="en-US">
                <a:sym typeface="Wingdings" pitchFamily="2" charset="2"/>
              </a:rPr>
              <a:t>; {</a:t>
            </a:r>
            <a:r>
              <a:rPr lang="en-US" altLang="en-US" i="1">
                <a:sym typeface="Wingdings" pitchFamily="2" charset="2"/>
              </a:rPr>
              <a:t>C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 i="1">
                <a:sym typeface="Wingdings" pitchFamily="2" charset="2"/>
              </a:rPr>
              <a:t>D</a:t>
            </a:r>
            <a:r>
              <a:rPr lang="en-US" altLang="en-US">
                <a:sym typeface="Wingdings" pitchFamily="2" charset="2"/>
              </a:rPr>
              <a:t>}). 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>
                <a:sym typeface="Wingdings" pitchFamily="2" charset="2"/>
              </a:rPr>
              <a:t>	              Lossy! Need to add (AC; { }), for losslessness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 sz="2400"/>
              <a:t>Step 4 guarantees lossless decomposition.</a:t>
            </a:r>
          </a:p>
        </p:txBody>
      </p:sp>
    </p:spTree>
    <p:extLst>
      <p:ext uri="{BB962C8B-B14F-4D97-AF65-F5344CB8AC3E}">
        <p14:creationId xmlns:p14="http://schemas.microsoft.com/office/powerpoint/2010/main" val="36239800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7 Triggers and Active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Syntax of trigger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Actions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939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1CAC8-AEC8-4046-9EC6-E85B8F50F9B8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Trigger Overview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10600" cy="5410200"/>
          </a:xfrm>
        </p:spPr>
        <p:txBody>
          <a:bodyPr/>
          <a:lstStyle/>
          <a:p>
            <a:r>
              <a:rPr lang="en-US" altLang="en-US" sz="2800" dirty="0"/>
              <a:t>Element of the database schema</a:t>
            </a:r>
          </a:p>
          <a:p>
            <a:r>
              <a:rPr lang="en-US" altLang="en-US" sz="2800" dirty="0"/>
              <a:t>General form:                                                                  	</a:t>
            </a:r>
            <a:r>
              <a:rPr lang="en-US" altLang="en-US" sz="2800" dirty="0">
                <a:latin typeface="Century Gothic" pitchFamily="34" charset="0"/>
              </a:rPr>
              <a:t>ON</a:t>
            </a:r>
            <a:r>
              <a:rPr lang="en-US" altLang="en-US" sz="2800" dirty="0"/>
              <a:t> &lt;</a:t>
            </a:r>
            <a:r>
              <a:rPr lang="en-US" altLang="en-US" sz="2800" i="1" dirty="0"/>
              <a:t>event</a:t>
            </a:r>
            <a:r>
              <a:rPr lang="en-US" altLang="en-US" sz="2800" dirty="0"/>
              <a:t>&gt; </a:t>
            </a:r>
            <a:r>
              <a:rPr lang="en-US" altLang="en-US" sz="2800" dirty="0">
                <a:latin typeface="Century Gothic" pitchFamily="34" charset="0"/>
              </a:rPr>
              <a:t>IF</a:t>
            </a:r>
            <a:r>
              <a:rPr lang="en-US" altLang="en-US" sz="2800" dirty="0"/>
              <a:t> &lt;</a:t>
            </a:r>
            <a:r>
              <a:rPr lang="en-US" altLang="en-US" sz="2800" i="1" dirty="0"/>
              <a:t>condition</a:t>
            </a:r>
            <a:r>
              <a:rPr lang="en-US" altLang="en-US" sz="2800" dirty="0"/>
              <a:t>&gt; </a:t>
            </a:r>
            <a:r>
              <a:rPr lang="en-US" altLang="en-US" sz="2800" dirty="0">
                <a:latin typeface="Century Gothic" pitchFamily="34" charset="0"/>
              </a:rPr>
              <a:t>THEN</a:t>
            </a:r>
            <a:r>
              <a:rPr lang="en-US" altLang="en-US" sz="2800" dirty="0"/>
              <a:t> &lt;</a:t>
            </a:r>
            <a:r>
              <a:rPr lang="en-US" altLang="en-US" sz="2800" i="1" dirty="0"/>
              <a:t>action</a:t>
            </a:r>
            <a:r>
              <a:rPr lang="en-US" altLang="en-US" sz="2800" dirty="0"/>
              <a:t>&gt;</a:t>
            </a:r>
          </a:p>
          <a:p>
            <a:pPr lvl="1"/>
            <a:r>
              <a:rPr lang="en-US" altLang="en-US" sz="2400" i="1" dirty="0"/>
              <a:t>Event</a:t>
            </a:r>
            <a:r>
              <a:rPr lang="en-US" altLang="en-US" sz="2400" dirty="0"/>
              <a:t>- request to execute database operation</a:t>
            </a:r>
          </a:p>
          <a:p>
            <a:pPr lvl="1"/>
            <a:r>
              <a:rPr lang="en-US" altLang="en-US" sz="2400" i="1" dirty="0"/>
              <a:t>Condition - </a:t>
            </a:r>
            <a:r>
              <a:rPr lang="en-US" altLang="en-US" sz="2400" dirty="0"/>
              <a:t>predicate evaluated on database state</a:t>
            </a:r>
          </a:p>
          <a:p>
            <a:pPr lvl="1"/>
            <a:r>
              <a:rPr lang="en-US" altLang="en-US" sz="2400" i="1" dirty="0"/>
              <a:t>Action</a:t>
            </a:r>
            <a:r>
              <a:rPr lang="en-US" altLang="en-US" sz="2400" dirty="0"/>
              <a:t> – execution of procedure that might involve database updates</a:t>
            </a:r>
          </a:p>
          <a:p>
            <a:r>
              <a:rPr lang="en-US" altLang="en-US" sz="2800" dirty="0"/>
              <a:t>Example:                                                                         	</a:t>
            </a:r>
            <a:r>
              <a:rPr lang="en-US" altLang="en-US" sz="2800" dirty="0">
                <a:latin typeface="Century Gothic" pitchFamily="34" charset="0"/>
              </a:rPr>
              <a:t>ON</a:t>
            </a:r>
            <a:r>
              <a:rPr lang="en-US" altLang="en-US" sz="2800" dirty="0"/>
              <a:t> updating maximum course enrollment              	</a:t>
            </a:r>
            <a:r>
              <a:rPr lang="en-US" altLang="en-US" sz="2800" dirty="0">
                <a:latin typeface="Century Gothic" pitchFamily="34" charset="0"/>
              </a:rPr>
              <a:t>IF</a:t>
            </a:r>
            <a:r>
              <a:rPr lang="en-US" altLang="en-US" sz="2800" dirty="0"/>
              <a:t> number registered  &gt;  new max enrollment limit    	</a:t>
            </a:r>
            <a:r>
              <a:rPr lang="en-US" altLang="en-US" sz="2800" dirty="0">
                <a:latin typeface="Century Gothic" pitchFamily="34" charset="0"/>
              </a:rPr>
              <a:t>THEN</a:t>
            </a:r>
            <a:r>
              <a:rPr lang="en-US" altLang="en-US" sz="2800" dirty="0"/>
              <a:t> deregister students using LIFO policy</a:t>
            </a:r>
            <a:endParaRPr lang="en-US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5508686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66C62-5DB2-4142-B50F-A6B74F38046C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Triggers in SQL:1999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 dirty="0"/>
              <a:t>Events</a:t>
            </a:r>
            <a:r>
              <a:rPr lang="en-US" altLang="en-US" sz="2800" dirty="0"/>
              <a:t>:  </a:t>
            </a:r>
            <a:r>
              <a:rPr lang="en-US" altLang="en-US" sz="2800" dirty="0">
                <a:latin typeface="Century Gothic" pitchFamily="34" charset="0"/>
              </a:rPr>
              <a:t>INSERT, DELETE</a:t>
            </a:r>
            <a:r>
              <a:rPr lang="en-US" altLang="en-US" sz="2800" dirty="0"/>
              <a:t>, or </a:t>
            </a:r>
            <a:r>
              <a:rPr lang="en-US" altLang="en-US" sz="2800" dirty="0">
                <a:latin typeface="Century Gothic" pitchFamily="34" charset="0"/>
              </a:rPr>
              <a:t>UPDATE </a:t>
            </a:r>
            <a:r>
              <a:rPr lang="en-US" altLang="en-US" sz="2800" dirty="0"/>
              <a:t>statements or changes to individual rows caused by these statements</a:t>
            </a:r>
          </a:p>
          <a:p>
            <a:r>
              <a:rPr lang="en-US" altLang="en-US" sz="2800" b="1" dirty="0"/>
              <a:t>Condition</a:t>
            </a:r>
            <a:r>
              <a:rPr lang="en-US" altLang="en-US" sz="2800" dirty="0"/>
              <a:t>: Anything that is allowed in a </a:t>
            </a:r>
            <a:r>
              <a:rPr lang="en-US" altLang="en-US" sz="2800" dirty="0">
                <a:latin typeface="Century Gothic" pitchFamily="34" charset="0"/>
              </a:rPr>
              <a:t>WHERE</a:t>
            </a:r>
            <a:r>
              <a:rPr lang="en-US" altLang="en-US" sz="2800" dirty="0"/>
              <a:t> clause</a:t>
            </a:r>
          </a:p>
          <a:p>
            <a:r>
              <a:rPr lang="en-US" altLang="en-US" sz="2800" b="1" dirty="0"/>
              <a:t>Action</a:t>
            </a:r>
            <a:r>
              <a:rPr lang="en-US" altLang="en-US" sz="2800" dirty="0"/>
              <a:t>:  An individual SQL statement or a program written  in the language of Procedural Stored Modules (PSM) (which can contain embedded SQL statements)</a:t>
            </a:r>
          </a:p>
        </p:txBody>
      </p:sp>
    </p:spTree>
    <p:extLst>
      <p:ext uri="{BB962C8B-B14F-4D97-AF65-F5344CB8AC3E}">
        <p14:creationId xmlns:p14="http://schemas.microsoft.com/office/powerpoint/2010/main" val="20855780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DAA7-F068-4B4E-8B02-97DBE7DB07C6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Triggers in SQL:1999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/>
              <a:t>Consideration</a:t>
            </a:r>
            <a:r>
              <a:rPr lang="en-US" altLang="en-US" sz="2800"/>
              <a:t>: </a:t>
            </a:r>
            <a:r>
              <a:rPr lang="en-US" altLang="en-US" sz="2800" i="1"/>
              <a:t>Immediate</a:t>
            </a:r>
          </a:p>
          <a:p>
            <a:pPr lvl="1"/>
            <a:r>
              <a:rPr lang="en-US" altLang="en-US" sz="2400"/>
              <a:t>Condition can refer to both the state of the affected row or table before </a:t>
            </a:r>
            <a:r>
              <a:rPr lang="en-US" altLang="en-US" sz="2400" i="1"/>
              <a:t>and </a:t>
            </a:r>
            <a:r>
              <a:rPr lang="en-US" altLang="en-US" sz="2400"/>
              <a:t>after the event occurs</a:t>
            </a:r>
          </a:p>
          <a:p>
            <a:r>
              <a:rPr lang="en-US" altLang="en-US" sz="2800" b="1"/>
              <a:t>Execution</a:t>
            </a:r>
            <a:r>
              <a:rPr lang="en-US" altLang="en-US" sz="2800"/>
              <a:t>:  </a:t>
            </a:r>
            <a:r>
              <a:rPr lang="en-US" altLang="en-US" sz="2800" i="1"/>
              <a:t>Immediate</a:t>
            </a:r>
            <a:r>
              <a:rPr lang="en-US" altLang="en-US" sz="2800"/>
              <a:t> – can be before or after the execution of the triggering event</a:t>
            </a:r>
          </a:p>
          <a:p>
            <a:pPr lvl="1"/>
            <a:r>
              <a:rPr lang="en-US" altLang="en-US" sz="2400"/>
              <a:t>Action of before trigger cannot modify the database</a:t>
            </a:r>
          </a:p>
          <a:p>
            <a:r>
              <a:rPr lang="en-US" altLang="en-US" sz="2800" b="1"/>
              <a:t>Granularity</a:t>
            </a:r>
            <a:r>
              <a:rPr lang="en-US" altLang="en-US" sz="2800"/>
              <a:t>:  Both </a:t>
            </a:r>
            <a:r>
              <a:rPr lang="en-US" altLang="en-US" sz="2800" i="1"/>
              <a:t>row-level</a:t>
            </a:r>
            <a:r>
              <a:rPr lang="en-US" altLang="en-US" sz="2800"/>
              <a:t> and </a:t>
            </a:r>
            <a:r>
              <a:rPr lang="en-US" altLang="en-US" sz="2800" i="1"/>
              <a:t>statement-level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422772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C2BDF3-E15C-451A-934B-A52EC8EEF556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Select Operator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2192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smtClean="0"/>
              <a:t>Produce table containing subset of rows of argument table satisfying condition</a:t>
            </a:r>
          </a:p>
          <a:p>
            <a:pPr>
              <a:buFontTx/>
              <a:buNone/>
              <a:defRPr/>
            </a:pPr>
            <a:r>
              <a:rPr lang="en-US" smtClean="0"/>
              <a:t>		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i="1" baseline="-25000" smtClean="0">
                <a:sym typeface="Symbol" pitchFamily="18" charset="2"/>
              </a:rPr>
              <a:t>condition </a:t>
            </a:r>
            <a:r>
              <a:rPr lang="en-US" smtClean="0">
                <a:sym typeface="Symbol" pitchFamily="18" charset="2"/>
              </a:rPr>
              <a:t>(</a:t>
            </a:r>
            <a:r>
              <a:rPr lang="en-US" i="1" smtClean="0">
                <a:sym typeface="Symbol" pitchFamily="18" charset="2"/>
              </a:rPr>
              <a:t>relation</a:t>
            </a:r>
            <a:r>
              <a:rPr lang="en-US" smtClean="0">
                <a:sym typeface="Symbol" pitchFamily="18" charset="2"/>
              </a:rPr>
              <a:t>)</a:t>
            </a:r>
          </a:p>
          <a:p>
            <a:pPr>
              <a:defRPr/>
            </a:pPr>
            <a:r>
              <a:rPr lang="en-US" smtClean="0"/>
              <a:t>Example:</a:t>
            </a: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en-US" smtClean="0"/>
              <a:t>	  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Person                                   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i="1" baseline="-25000" smtClean="0">
                <a:sym typeface="Symbol" pitchFamily="18" charset="2"/>
              </a:rPr>
              <a:t>Hobby</a:t>
            </a:r>
            <a:r>
              <a:rPr lang="en-US" baseline="-25000" smtClean="0">
                <a:sym typeface="Symbol" pitchFamily="18" charset="2"/>
              </a:rPr>
              <a:t>=‘stamps’</a:t>
            </a:r>
            <a:r>
              <a:rPr lang="en-US" sz="2800" smtClean="0">
                <a:sym typeface="Symbol" pitchFamily="18" charset="2"/>
              </a:rPr>
              <a:t>(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sz="2800" smtClean="0">
                <a:sym typeface="Symbol" pitchFamily="18" charset="2"/>
              </a:rPr>
              <a:t>)</a:t>
            </a:r>
          </a:p>
          <a:p>
            <a:pPr>
              <a:lnSpc>
                <a:spcPct val="70000"/>
              </a:lnSpc>
              <a:buFontTx/>
              <a:buNone/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304800" y="4697413"/>
            <a:ext cx="39338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1123     John     123 Main       stamps</a:t>
            </a:r>
          </a:p>
          <a:p>
            <a:r>
              <a:rPr lang="en-US" altLang="en-US"/>
              <a:t>1123     John     123 Main       coins</a:t>
            </a:r>
          </a:p>
          <a:p>
            <a:r>
              <a:rPr lang="en-US" altLang="en-US"/>
              <a:t>5556     Mary    7 Lake Dr      hiking</a:t>
            </a:r>
          </a:p>
          <a:p>
            <a:r>
              <a:rPr lang="en-US" altLang="en-US"/>
              <a:t>9876     Bart      5 Pine St       stamps</a:t>
            </a:r>
          </a:p>
        </p:txBody>
      </p:sp>
      <p:sp>
        <p:nvSpPr>
          <p:cNvPr id="8198" name="Line 12"/>
          <p:cNvSpPr>
            <a:spLocks noChangeShapeType="1"/>
          </p:cNvSpPr>
          <p:nvPr/>
        </p:nvSpPr>
        <p:spPr bwMode="auto">
          <a:xfrm>
            <a:off x="304800" y="4724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>
            <a:off x="304800" y="6248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3048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15"/>
          <p:cNvSpPr>
            <a:spLocks noChangeShapeType="1"/>
          </p:cNvSpPr>
          <p:nvPr/>
        </p:nvSpPr>
        <p:spPr bwMode="auto">
          <a:xfrm flipH="1">
            <a:off x="44196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7"/>
          <p:cNvSpPr>
            <a:spLocks noChangeArrowheads="1"/>
          </p:cNvSpPr>
          <p:nvPr/>
        </p:nvSpPr>
        <p:spPr bwMode="auto">
          <a:xfrm>
            <a:off x="4648200" y="4697413"/>
            <a:ext cx="39544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1123     John      123 Main      stamps</a:t>
            </a:r>
          </a:p>
          <a:p>
            <a:r>
              <a:rPr lang="en-US" altLang="en-US"/>
              <a:t>9876     Bart       5 Pine St       stamps</a:t>
            </a:r>
          </a:p>
        </p:txBody>
      </p:sp>
      <p:sp>
        <p:nvSpPr>
          <p:cNvPr id="8203" name="Line 21"/>
          <p:cNvSpPr>
            <a:spLocks noChangeShapeType="1"/>
          </p:cNvSpPr>
          <p:nvPr/>
        </p:nvSpPr>
        <p:spPr bwMode="auto">
          <a:xfrm>
            <a:off x="4648200" y="4724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22"/>
          <p:cNvSpPr>
            <a:spLocks noChangeShapeType="1"/>
          </p:cNvSpPr>
          <p:nvPr/>
        </p:nvSpPr>
        <p:spPr bwMode="auto">
          <a:xfrm>
            <a:off x="4648200" y="54102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26"/>
          <p:cNvSpPr>
            <a:spLocks noChangeShapeType="1"/>
          </p:cNvSpPr>
          <p:nvPr/>
        </p:nvSpPr>
        <p:spPr bwMode="auto">
          <a:xfrm>
            <a:off x="304800" y="4343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27"/>
          <p:cNvSpPr>
            <a:spLocks noChangeShapeType="1"/>
          </p:cNvSpPr>
          <p:nvPr/>
        </p:nvSpPr>
        <p:spPr bwMode="auto">
          <a:xfrm>
            <a:off x="44196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28"/>
          <p:cNvSpPr>
            <a:spLocks noChangeShapeType="1"/>
          </p:cNvSpPr>
          <p:nvPr/>
        </p:nvSpPr>
        <p:spPr bwMode="auto">
          <a:xfrm>
            <a:off x="3048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Text Box 40"/>
          <p:cNvSpPr txBox="1">
            <a:spLocks noChangeArrowheads="1"/>
          </p:cNvSpPr>
          <p:nvPr/>
        </p:nvSpPr>
        <p:spPr bwMode="auto">
          <a:xfrm>
            <a:off x="365125" y="4210050"/>
            <a:ext cx="3868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/>
              <a:t> </a:t>
            </a:r>
            <a:r>
              <a:rPr lang="en-US" altLang="en-US" sz="2400"/>
              <a:t> </a:t>
            </a:r>
            <a:r>
              <a:rPr lang="en-US" altLang="en-US" i="1"/>
              <a:t>Id      Name     Address        Hobby</a:t>
            </a:r>
            <a:endParaRPr lang="en-US" altLang="en-US" sz="2400" i="1"/>
          </a:p>
        </p:txBody>
      </p:sp>
      <p:sp>
        <p:nvSpPr>
          <p:cNvPr id="8209" name="Line 41"/>
          <p:cNvSpPr>
            <a:spLocks noChangeShapeType="1"/>
          </p:cNvSpPr>
          <p:nvPr/>
        </p:nvSpPr>
        <p:spPr bwMode="auto">
          <a:xfrm>
            <a:off x="4648200" y="4343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42"/>
          <p:cNvSpPr>
            <a:spLocks noChangeShapeType="1"/>
          </p:cNvSpPr>
          <p:nvPr/>
        </p:nvSpPr>
        <p:spPr bwMode="auto">
          <a:xfrm>
            <a:off x="46482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43"/>
          <p:cNvSpPr>
            <a:spLocks noChangeShapeType="1"/>
          </p:cNvSpPr>
          <p:nvPr/>
        </p:nvSpPr>
        <p:spPr bwMode="auto">
          <a:xfrm>
            <a:off x="88392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44"/>
          <p:cNvSpPr txBox="1">
            <a:spLocks noChangeArrowheads="1"/>
          </p:cNvSpPr>
          <p:nvPr/>
        </p:nvSpPr>
        <p:spPr bwMode="auto">
          <a:xfrm>
            <a:off x="4708525" y="4357688"/>
            <a:ext cx="3817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Id         Name    Address        Hobby</a:t>
            </a:r>
          </a:p>
        </p:txBody>
      </p:sp>
    </p:spTree>
    <p:extLst>
      <p:ext uri="{BB962C8B-B14F-4D97-AF65-F5344CB8AC3E}">
        <p14:creationId xmlns:p14="http://schemas.microsoft.com/office/powerpoint/2010/main" val="2903310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316E1D-763A-43FD-9E55-32E3029A921F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 smtClean="0"/>
              <a:t>Project Operator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en-US" smtClean="0"/>
              <a:t>Produces table containing subset of columns of argument table </a:t>
            </a:r>
          </a:p>
          <a:p>
            <a:pPr lvl="1">
              <a:buFontTx/>
              <a:buNone/>
            </a:pPr>
            <a:r>
              <a:rPr lang="en-US" altLang="en-US" smtClean="0"/>
              <a:t>			 </a:t>
            </a:r>
            <a:r>
              <a:rPr lang="en-US" altLang="en-US" smtClean="0">
                <a:sym typeface="Symbol" pitchFamily="18" charset="2"/>
              </a:rPr>
              <a:t></a:t>
            </a:r>
            <a:r>
              <a:rPr lang="en-US" altLang="en-US" i="1" baseline="-25000" smtClean="0">
                <a:sym typeface="Symbol" pitchFamily="18" charset="2"/>
              </a:rPr>
              <a:t>attribute list</a:t>
            </a:r>
            <a:r>
              <a:rPr lang="en-US" altLang="en-US" smtClean="0">
                <a:sym typeface="Symbol" pitchFamily="18" charset="2"/>
              </a:rPr>
              <a:t>(</a:t>
            </a:r>
            <a:r>
              <a:rPr lang="en-US" altLang="en-US" i="1" smtClean="0">
                <a:sym typeface="Symbol" pitchFamily="18" charset="2"/>
              </a:rPr>
              <a:t>relation</a:t>
            </a:r>
            <a:r>
              <a:rPr lang="en-US" altLang="en-US" smtClean="0">
                <a:sym typeface="Symbol" pitchFamily="18" charset="2"/>
              </a:rPr>
              <a:t>)</a:t>
            </a:r>
          </a:p>
          <a:p>
            <a:r>
              <a:rPr lang="en-US" altLang="en-US" smtClean="0">
                <a:sym typeface="Symbol" pitchFamily="18" charset="2"/>
              </a:rPr>
              <a:t>Example:</a:t>
            </a:r>
            <a:endParaRPr lang="en-US" altLang="en-US" sz="2800" smtClean="0">
              <a:sym typeface="Symbol" pitchFamily="18" charset="2"/>
            </a:endParaRP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altLang="en-US" sz="2400" smtClean="0">
                <a:sym typeface="Symbol" pitchFamily="18" charset="2"/>
              </a:rPr>
              <a:t>           </a:t>
            </a:r>
            <a:r>
              <a:rPr lang="en-US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altLang="en-US" sz="2400" smtClean="0">
                <a:sym typeface="Symbol" pitchFamily="18" charset="2"/>
              </a:rPr>
              <a:t>                                      </a:t>
            </a:r>
            <a:r>
              <a:rPr lang="en-US" altLang="en-US" sz="2400" i="1" baseline="-25000" smtClean="0">
                <a:sym typeface="Symbol" pitchFamily="18" charset="2"/>
              </a:rPr>
              <a:t>Name,Hobby</a:t>
            </a:r>
            <a:r>
              <a:rPr lang="en-US" altLang="en-US" sz="2400" smtClean="0">
                <a:sym typeface="Symbol" pitchFamily="18" charset="2"/>
              </a:rPr>
              <a:t>(</a:t>
            </a:r>
            <a:r>
              <a:rPr lang="en-US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altLang="en-US" sz="2400" smtClean="0">
                <a:sym typeface="Symbol" pitchFamily="18" charset="2"/>
              </a:rPr>
              <a:t>)</a:t>
            </a:r>
          </a:p>
          <a:p>
            <a:endParaRPr lang="en-US" altLang="en-US" smtClean="0">
              <a:sym typeface="Symbol" pitchFamily="18" charset="2"/>
            </a:endParaRP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4572000"/>
            <a:ext cx="41021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1123   John   123 Main   stamps</a:t>
            </a:r>
          </a:p>
          <a:p>
            <a:r>
              <a:rPr lang="en-US" altLang="en-US" sz="2400"/>
              <a:t>1123   John   123 Main   coins</a:t>
            </a:r>
          </a:p>
          <a:p>
            <a:r>
              <a:rPr lang="en-US" altLang="en-US" sz="2400"/>
              <a:t>5556   Mary  7 Lake Dr  hiking</a:t>
            </a:r>
          </a:p>
          <a:p>
            <a:r>
              <a:rPr lang="en-US" altLang="en-US" sz="2400"/>
              <a:t>9876   Bart    5 Pine St    stamps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85800" y="4495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685800" y="6172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858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0292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927725" y="4537075"/>
            <a:ext cx="185896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John   stamps</a:t>
            </a:r>
          </a:p>
          <a:p>
            <a:r>
              <a:rPr lang="en-US" altLang="en-US" sz="2400"/>
              <a:t>John   coins</a:t>
            </a:r>
          </a:p>
          <a:p>
            <a:r>
              <a:rPr lang="en-US" altLang="en-US" sz="2400"/>
              <a:t>Mary  hiking</a:t>
            </a:r>
          </a:p>
          <a:p>
            <a:r>
              <a:rPr lang="en-US" altLang="en-US" sz="2400"/>
              <a:t>Bart    stamps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5943600" y="4495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59436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78486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5943600" y="6172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6858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685800" y="4038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50292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23"/>
          <p:cNvSpPr>
            <a:spLocks noChangeShapeType="1"/>
          </p:cNvSpPr>
          <p:nvPr/>
        </p:nvSpPr>
        <p:spPr bwMode="auto">
          <a:xfrm flipV="1">
            <a:off x="5943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Line 24"/>
          <p:cNvSpPr>
            <a:spLocks noChangeShapeType="1"/>
          </p:cNvSpPr>
          <p:nvPr/>
        </p:nvSpPr>
        <p:spPr bwMode="auto">
          <a:xfrm flipV="1">
            <a:off x="7848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Line 25"/>
          <p:cNvSpPr>
            <a:spLocks noChangeShapeType="1"/>
          </p:cNvSpPr>
          <p:nvPr/>
        </p:nvSpPr>
        <p:spPr bwMode="auto">
          <a:xfrm flipH="1">
            <a:off x="5943600" y="4038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Text Box 26"/>
          <p:cNvSpPr txBox="1">
            <a:spLocks noChangeArrowheads="1"/>
          </p:cNvSpPr>
          <p:nvPr/>
        </p:nvSpPr>
        <p:spPr bwMode="auto">
          <a:xfrm>
            <a:off x="669925" y="4003675"/>
            <a:ext cx="7007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  </a:t>
            </a:r>
            <a:r>
              <a:rPr lang="en-US" altLang="en-US" i="1"/>
              <a:t>Id</a:t>
            </a:r>
            <a:r>
              <a:rPr lang="en-US" altLang="en-US" sz="2400"/>
              <a:t>       </a:t>
            </a:r>
            <a:r>
              <a:rPr lang="en-US" altLang="en-US" i="1"/>
              <a:t>Name  </a:t>
            </a:r>
            <a:r>
              <a:rPr lang="en-US" altLang="en-US" sz="2400"/>
              <a:t>  </a:t>
            </a:r>
            <a:r>
              <a:rPr lang="en-US" altLang="en-US" i="1"/>
              <a:t>Address</a:t>
            </a:r>
            <a:r>
              <a:rPr lang="en-US" altLang="en-US" sz="2400"/>
              <a:t>      </a:t>
            </a:r>
            <a:r>
              <a:rPr lang="en-US" altLang="en-US" i="1"/>
              <a:t>Hobby</a:t>
            </a:r>
            <a:r>
              <a:rPr lang="en-US" altLang="en-US" sz="2400"/>
              <a:t>                     </a:t>
            </a:r>
            <a:r>
              <a:rPr lang="en-US" altLang="en-US" i="1"/>
              <a:t>Name</a:t>
            </a:r>
            <a:r>
              <a:rPr lang="en-US" altLang="en-US" sz="2400"/>
              <a:t>   </a:t>
            </a:r>
            <a:r>
              <a:rPr lang="en-US" altLang="en-US" i="1"/>
              <a:t>Hobby</a:t>
            </a:r>
          </a:p>
        </p:txBody>
      </p:sp>
    </p:spTree>
    <p:extLst>
      <p:ext uri="{BB962C8B-B14F-4D97-AF65-F5344CB8AC3E}">
        <p14:creationId xmlns:p14="http://schemas.microsoft.com/office/powerpoint/2010/main" val="1823013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2F5B77-0952-4FC0-AF68-ED4D6C2AAEAA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 Operators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Relation is a set of tuples, so set operations should apply:  </a:t>
            </a:r>
            <a:r>
              <a:rPr lang="en-US" altLang="en-US" smtClean="0">
                <a:sym typeface="Symbol" pitchFamily="18" charset="2"/>
              </a:rPr>
              <a:t>, ,  (set difference)</a:t>
            </a:r>
            <a:endParaRPr lang="en-US" altLang="en-US" smtClean="0"/>
          </a:p>
          <a:p>
            <a:r>
              <a:rPr lang="en-US" altLang="en-US" smtClean="0"/>
              <a:t>Result of combining two relations with a set operator is a relation =&gt; all its elements must be tuples having same structure</a:t>
            </a:r>
          </a:p>
          <a:p>
            <a:r>
              <a:rPr lang="en-US" altLang="en-US" smtClean="0"/>
              <a:t>Hence, scope of set operations limited to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 compatible relations</a:t>
            </a:r>
            <a:endParaRPr lang="en-US" alt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157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502A34-2649-49C2-BA6E-00C02CA49DE3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Union Compatible Relations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Two relations are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 compatible</a:t>
            </a:r>
            <a:r>
              <a:rPr lang="en-US" smtClean="0"/>
              <a:t> if</a:t>
            </a:r>
          </a:p>
          <a:p>
            <a:pPr lvl="1">
              <a:defRPr/>
            </a:pPr>
            <a:r>
              <a:rPr lang="en-US" smtClean="0"/>
              <a:t>Both have same number of columns</a:t>
            </a:r>
          </a:p>
          <a:p>
            <a:pPr lvl="1">
              <a:defRPr/>
            </a:pPr>
            <a:r>
              <a:rPr lang="en-US" smtClean="0"/>
              <a:t>Names of attributes are the same in both</a:t>
            </a:r>
          </a:p>
          <a:p>
            <a:pPr lvl="1">
              <a:defRPr/>
            </a:pPr>
            <a:r>
              <a:rPr lang="en-US" smtClean="0"/>
              <a:t>Attributes with the same name in both relations have the same domain</a:t>
            </a:r>
          </a:p>
          <a:p>
            <a:pPr>
              <a:defRPr/>
            </a:pPr>
            <a:r>
              <a:rPr lang="en-US" smtClean="0"/>
              <a:t>Union compatible relations can be combined using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</a:t>
            </a:r>
            <a:r>
              <a:rPr lang="en-US" smtClean="0"/>
              <a:t>,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intersection</a:t>
            </a:r>
            <a:r>
              <a:rPr lang="en-US" smtClean="0"/>
              <a:t>, and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set</a:t>
            </a:r>
            <a:r>
              <a:rPr lang="en-US" smtClean="0"/>
              <a:t>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difference</a:t>
            </a:r>
          </a:p>
        </p:txBody>
      </p:sp>
    </p:spTree>
    <p:extLst>
      <p:ext uri="{BB962C8B-B14F-4D97-AF65-F5344CB8AC3E}">
        <p14:creationId xmlns:p14="http://schemas.microsoft.com/office/powerpoint/2010/main" val="2357894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042063-30B8-457F-B3F2-758E3B1EFCE5}" type="slidenum">
              <a:rPr lang="en-US" altLang="en-US" sz="1400"/>
              <a:pPr/>
              <a:t>9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Cartesian Product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6962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If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smtClean="0">
                <a:latin typeface="Arial Narrow" pitchFamily="34" charset="0"/>
              </a:rPr>
              <a:t> </a:t>
            </a:r>
            <a:r>
              <a:rPr lang="en-US" altLang="en-US" sz="2800" smtClean="0"/>
              <a:t>and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>
                <a:latin typeface="Arial Narrow" pitchFamily="34" charset="0"/>
              </a:rPr>
              <a:t> </a:t>
            </a:r>
            <a:r>
              <a:rPr lang="en-US" altLang="en-US" sz="2800" smtClean="0"/>
              <a:t>are two relations,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sym typeface="Symbol" pitchFamily="18" charset="2"/>
              </a:rPr>
              <a:t></a:t>
            </a:r>
            <a:r>
              <a:rPr lang="en-US" altLang="en-US" sz="2800" i="1" smtClean="0"/>
              <a:t>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/>
              <a:t> is the set of all concatenated tuples </a:t>
            </a:r>
            <a:r>
              <a:rPr lang="en-US" altLang="en-US" sz="2800" i="1" smtClean="0"/>
              <a:t>&lt;x,y&gt;,</a:t>
            </a:r>
            <a:r>
              <a:rPr lang="en-US" altLang="en-US" sz="2800" smtClean="0"/>
              <a:t> where </a:t>
            </a:r>
            <a:r>
              <a:rPr lang="en-US" altLang="en-US" sz="2800" i="1" smtClean="0"/>
              <a:t>x</a:t>
            </a:r>
            <a:r>
              <a:rPr lang="en-US" altLang="en-US" sz="2800" smtClean="0"/>
              <a:t> is a tuple in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smtClean="0"/>
              <a:t> and </a:t>
            </a:r>
            <a:r>
              <a:rPr lang="en-US" altLang="en-US" sz="2800" i="1" smtClean="0"/>
              <a:t>y</a:t>
            </a:r>
            <a:r>
              <a:rPr lang="en-US" altLang="en-US" sz="2800" smtClean="0"/>
              <a:t> is a tuple in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400" smtClean="0"/>
              <a:t> and </a:t>
            </a:r>
            <a:r>
              <a:rPr lang="en-US" alt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400" smtClean="0"/>
              <a:t> need not be union compatible</a:t>
            </a:r>
          </a:p>
          <a:p>
            <a:pPr>
              <a:lnSpc>
                <a:spcPct val="90000"/>
              </a:lnSpc>
            </a:pP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sym typeface="Symbol" pitchFamily="18" charset="2"/>
              </a:rPr>
              <a:t></a:t>
            </a:r>
            <a:r>
              <a:rPr lang="en-US" altLang="en-US" sz="2800" i="1" smtClean="0"/>
              <a:t>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/>
              <a:t>  is </a:t>
            </a:r>
            <a:r>
              <a:rPr lang="en-US" altLang="en-US" sz="2800" u="sng" smtClean="0"/>
              <a:t>expensive to compute</a:t>
            </a:r>
            <a:r>
              <a:rPr lang="en-US" altLang="en-US" sz="28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Factor of two in the size of each row</a:t>
            </a:r>
            <a:endParaRPr lang="en-US" altLang="en-US" sz="2400" smtClean="0">
              <a:latin typeface="Arial Narrow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Quadratic in the number of rows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95400" y="4038600"/>
            <a:ext cx="5824538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/>
              <a:t>  </a:t>
            </a:r>
            <a:r>
              <a:rPr lang="en-US" sz="2800" i="1"/>
              <a:t>A     B       C    D             A    B    C   D</a:t>
            </a:r>
          </a:p>
          <a:p>
            <a:pPr>
              <a:defRPr/>
            </a:pPr>
            <a:r>
              <a:rPr lang="en-US" sz="2800"/>
              <a:t> x1   x2       y1   y2           x1  x2  y1  y2</a:t>
            </a:r>
          </a:p>
          <a:p>
            <a:pPr>
              <a:defRPr/>
            </a:pPr>
            <a:r>
              <a:rPr lang="en-US" sz="2800"/>
              <a:t> x3   x4       y3   y4           x1  x2  y3  y4</a:t>
            </a:r>
          </a:p>
          <a:p>
            <a:pPr>
              <a:defRPr/>
            </a:pPr>
            <a:r>
              <a:rPr lang="en-US" sz="2800"/>
              <a:t>                                         x3  x4  y1  y2</a:t>
            </a:r>
          </a:p>
          <a:p>
            <a:pPr>
              <a:defRPr/>
            </a:pPr>
            <a:r>
              <a:rPr lang="en-US" sz="2800"/>
              <a:t>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/>
              <a:t>         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sz="2800"/>
              <a:t>                x3  x4  y3  y4</a:t>
            </a:r>
          </a:p>
          <a:p>
            <a:pPr>
              <a:lnSpc>
                <a:spcPct val="110000"/>
              </a:lnSpc>
              <a:defRPr/>
            </a:pPr>
            <a:r>
              <a:rPr lang="en-US" sz="2800"/>
              <a:t>                                         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400" i="1">
                <a:sym typeface="Symbol" pitchFamily="18" charset="2"/>
              </a:rPr>
              <a:t></a:t>
            </a:r>
            <a:r>
              <a:rPr lang="en-US" sz="2800" i="1"/>
              <a:t>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2954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6"/>
          <p:cNvSpPr>
            <a:spLocks noChangeShapeType="1"/>
          </p:cNvSpPr>
          <p:nvPr/>
        </p:nvSpPr>
        <p:spPr bwMode="auto">
          <a:xfrm>
            <a:off x="12954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>
            <a:off x="4648200" y="4495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25"/>
          <p:cNvSpPr>
            <a:spLocks noChangeShapeType="1"/>
          </p:cNvSpPr>
          <p:nvPr/>
        </p:nvSpPr>
        <p:spPr bwMode="auto">
          <a:xfrm>
            <a:off x="4648200" y="4495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26"/>
          <p:cNvSpPr>
            <a:spLocks noChangeShapeType="1"/>
          </p:cNvSpPr>
          <p:nvPr/>
        </p:nvSpPr>
        <p:spPr bwMode="auto">
          <a:xfrm>
            <a:off x="4648200" y="6248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27"/>
          <p:cNvSpPr>
            <a:spLocks noChangeShapeType="1"/>
          </p:cNvSpPr>
          <p:nvPr/>
        </p:nvSpPr>
        <p:spPr bwMode="auto">
          <a:xfrm>
            <a:off x="6781800" y="4495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28"/>
          <p:cNvSpPr>
            <a:spLocks noChangeShapeType="1"/>
          </p:cNvSpPr>
          <p:nvPr/>
        </p:nvSpPr>
        <p:spPr bwMode="auto">
          <a:xfrm>
            <a:off x="2514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29"/>
          <p:cNvSpPr>
            <a:spLocks noChangeShapeType="1"/>
          </p:cNvSpPr>
          <p:nvPr/>
        </p:nvSpPr>
        <p:spPr bwMode="auto">
          <a:xfrm>
            <a:off x="2895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30"/>
          <p:cNvSpPr>
            <a:spLocks noChangeShapeType="1"/>
          </p:cNvSpPr>
          <p:nvPr/>
        </p:nvSpPr>
        <p:spPr bwMode="auto">
          <a:xfrm>
            <a:off x="4038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31"/>
          <p:cNvSpPr>
            <a:spLocks noChangeShapeType="1"/>
          </p:cNvSpPr>
          <p:nvPr/>
        </p:nvSpPr>
        <p:spPr bwMode="auto">
          <a:xfrm>
            <a:off x="1295400" y="5410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32"/>
          <p:cNvSpPr>
            <a:spLocks noChangeShapeType="1"/>
          </p:cNvSpPr>
          <p:nvPr/>
        </p:nvSpPr>
        <p:spPr bwMode="auto">
          <a:xfrm>
            <a:off x="2895600" y="4495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33"/>
          <p:cNvSpPr>
            <a:spLocks noChangeShapeType="1"/>
          </p:cNvSpPr>
          <p:nvPr/>
        </p:nvSpPr>
        <p:spPr bwMode="auto">
          <a:xfrm>
            <a:off x="2895600" y="5410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18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2868</Words>
  <Application>Microsoft Office PowerPoint</Application>
  <PresentationFormat>On-screen Show (4:3)</PresentationFormat>
  <Paragraphs>445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5" baseType="lpstr">
      <vt:lpstr>Arial</vt:lpstr>
      <vt:lpstr>Arial Narrow</vt:lpstr>
      <vt:lpstr>Calibri</vt:lpstr>
      <vt:lpstr>Century Gothic</vt:lpstr>
      <vt:lpstr>Courier New</vt:lpstr>
      <vt:lpstr>Symbol</vt:lpstr>
      <vt:lpstr>Times New Roman</vt:lpstr>
      <vt:lpstr>Wingdings</vt:lpstr>
      <vt:lpstr>Office Theme</vt:lpstr>
      <vt:lpstr>CSCI 4333 Database Design and Implementation Review for Midterm Exam II</vt:lpstr>
      <vt:lpstr>Review</vt:lpstr>
      <vt:lpstr>Review (cont'd)</vt:lpstr>
      <vt:lpstr>Chapter 5 Relational Algebra and SQL</vt:lpstr>
      <vt:lpstr>Select Operator</vt:lpstr>
      <vt:lpstr>Project Operator</vt:lpstr>
      <vt:lpstr>Set Operators</vt:lpstr>
      <vt:lpstr>Union Compatible Relations</vt:lpstr>
      <vt:lpstr>Cartesian Product</vt:lpstr>
      <vt:lpstr> Derived Operation: Join</vt:lpstr>
      <vt:lpstr>Natural Join</vt:lpstr>
      <vt:lpstr>Division</vt:lpstr>
      <vt:lpstr>Set Operators</vt:lpstr>
      <vt:lpstr>Division in SQL</vt:lpstr>
      <vt:lpstr>Aggregates</vt:lpstr>
      <vt:lpstr>Grouping</vt:lpstr>
      <vt:lpstr>HAVING Clause</vt:lpstr>
      <vt:lpstr>ORDER BY Clause</vt:lpstr>
      <vt:lpstr>Chapter 6 Relational Normalization Theory</vt:lpstr>
      <vt:lpstr>Chapter 6 Relational Normalization Theory (cont'd)</vt:lpstr>
      <vt:lpstr>Redundancy</vt:lpstr>
      <vt:lpstr>Anomalies</vt:lpstr>
      <vt:lpstr>Decomposition</vt:lpstr>
      <vt:lpstr>Functional Dependencies</vt:lpstr>
      <vt:lpstr>Armstrong’s Axioms for FDs</vt:lpstr>
      <vt:lpstr>Generating F+</vt:lpstr>
      <vt:lpstr>Computation of Attribute Closure  X+F</vt:lpstr>
      <vt:lpstr>Example: Computation of Attribute Closure</vt:lpstr>
      <vt:lpstr>BCNF</vt:lpstr>
      <vt:lpstr>Third Normal Form</vt:lpstr>
      <vt:lpstr>Lossless Schema Decomposition</vt:lpstr>
      <vt:lpstr>Testing for Losslessness</vt:lpstr>
      <vt:lpstr>Dependency Preservation</vt:lpstr>
      <vt:lpstr>BCNF Decomposition Algorithm</vt:lpstr>
      <vt:lpstr>Third Normal Form</vt:lpstr>
      <vt:lpstr>Minimal Cover</vt:lpstr>
      <vt:lpstr>Computing Minimal Cover</vt:lpstr>
      <vt:lpstr>Computing Minimal Cover (con’t)</vt:lpstr>
      <vt:lpstr>Synthesizing a 3NF Schema</vt:lpstr>
      <vt:lpstr>Synthesizing a 3NF schema (con’t)</vt:lpstr>
      <vt:lpstr>Synthesizing a 3NF schema (con’t)</vt:lpstr>
      <vt:lpstr>Synthesizing a 3NF schema (con’t)</vt:lpstr>
      <vt:lpstr>Chapter 7 Triggers and Active Databases</vt:lpstr>
      <vt:lpstr>Trigger Overview</vt:lpstr>
      <vt:lpstr>Triggers in SQL:1999</vt:lpstr>
      <vt:lpstr>Triggers in SQL:1999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Review for Midterm Exam I</dc:title>
  <dc:creator>Xiang Lian</dc:creator>
  <cp:lastModifiedBy>Xiang Lian</cp:lastModifiedBy>
  <cp:revision>58</cp:revision>
  <dcterms:created xsi:type="dcterms:W3CDTF">2006-08-16T00:00:00Z</dcterms:created>
  <dcterms:modified xsi:type="dcterms:W3CDTF">2015-08-31T14:52:18Z</dcterms:modified>
</cp:coreProperties>
</file>