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  <p:sldId id="289" r:id="rId34"/>
    <p:sldId id="291" r:id="rId35"/>
    <p:sldId id="290" r:id="rId36"/>
    <p:sldId id="292" r:id="rId37"/>
    <p:sldId id="295" r:id="rId38"/>
    <p:sldId id="293" r:id="rId39"/>
    <p:sldId id="294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FF"/>
    <a:srgbClr val="FFC1FF"/>
    <a:srgbClr val="E5F4D4"/>
    <a:srgbClr val="FFD5D5"/>
    <a:srgbClr val="CDFFFF"/>
    <a:srgbClr val="FFFFC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A4720-7C7B-48F4-85FA-308D51AE3A1F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AD6D4-4FC8-46D0-9C00-7AED90DAF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5298" indent="-282807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1227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3718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6209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870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4119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93681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6172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095A3A-706C-457F-8C11-494BD50355F0}" type="slidenum">
              <a:rPr lang="en-US" altLang="en-US" sz="1200">
                <a:latin typeface="Century Gothic" pitchFamily="34" charset="0"/>
              </a:rPr>
              <a:pPr/>
              <a:t>9</a:t>
            </a:fld>
            <a:endParaRPr lang="en-US" altLang="en-US" sz="1200">
              <a:latin typeface="Century Gothic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1689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3FF45E-284E-4511-A46B-EE6D5D03F38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0293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E1AED-E82E-4E86-8716-C2C93A3E2BD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629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DA496-E766-40D7-92CD-15C70FE63BF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605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2A7043-0A98-4633-B9FD-C8334C7FE1A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3091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A11366-98E6-4A3D-B506-2F6EB84349A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6098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2AEC9-C53B-4D9A-9B2F-6E2DA8A586BE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857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76F7D6-AD28-46DA-A3FF-8C1E208CD7D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1388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C30776-46D5-47B9-86A7-3534480403CB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4169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24B6D-024D-4CB4-8F48-BD1107470D6E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4241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3D82A1-783C-47FF-AB48-0693571BE262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8567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5298" indent="-282807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1227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3718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6209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870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4119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93681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6172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B937616-5EA5-40A8-A455-CA72B8477BEE}" type="slidenum">
              <a:rPr lang="en-US" altLang="en-US" sz="1200">
                <a:latin typeface="Century Gothic" pitchFamily="34" charset="0"/>
              </a:rPr>
              <a:pPr/>
              <a:t>10</a:t>
            </a:fld>
            <a:endParaRPr lang="en-US" altLang="en-US" sz="1200">
              <a:latin typeface="Century Gothic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936077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83179-3313-4F8D-9C9D-CD0F3D67462B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3410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FA1B3C-009C-4E65-92A1-1F220F822FDF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2616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4ABB6-9E35-48F6-BB02-E6A5B45B48E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5307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0EF6D-72DC-4D94-A860-D49C32446813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3777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37D5D6-56AA-4776-BD6D-72740AABA30B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31495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82AF4-5B73-4987-851E-897067007421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63246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EBB54C-181E-4D3E-8196-F393F546BD2A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85647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EBB633-48CE-4525-BFA7-2494628D0F6A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3979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269280-B734-42D9-8A9A-4AF8E8AE3F2F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2635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0EAE3-E967-47BF-979C-F77A205B3D15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828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5298" indent="-282807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1227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3718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6209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870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4119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93681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6172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5D8E8F1-59D3-43A2-BF8C-C51354DA5D93}" type="slidenum">
              <a:rPr lang="en-US" altLang="en-US" sz="1200">
                <a:latin typeface="Century Gothic" pitchFamily="34" charset="0"/>
              </a:rPr>
              <a:pPr/>
              <a:t>11</a:t>
            </a:fld>
            <a:endParaRPr lang="en-US" altLang="en-US" sz="1200">
              <a:latin typeface="Century Gothic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5254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4F12FC-2CD7-4363-A38E-955DB3B3E5A2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95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5298" indent="-282807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1227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3718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6209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870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4119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93681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6172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250FA10-4938-40C8-8A09-3300E8FAEF64}" type="slidenum">
              <a:rPr lang="en-US" altLang="en-US" sz="1200">
                <a:latin typeface="Century Gothic" pitchFamily="34" charset="0"/>
              </a:rPr>
              <a:pPr/>
              <a:t>12</a:t>
            </a:fld>
            <a:endParaRPr lang="en-US" altLang="en-US" sz="1200">
              <a:latin typeface="Century Gothic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8496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5298" indent="-282807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1227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3718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6209" indent="-226245" defTabSz="900269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870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41190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93681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6172" indent="-226245" defTabSz="900269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A4F536C-A018-438D-B4E2-7BF37D3679EC}" type="slidenum">
              <a:rPr lang="en-US" altLang="en-US" sz="1200">
                <a:latin typeface="Century Gothic" pitchFamily="34" charset="0"/>
              </a:rPr>
              <a:pPr/>
              <a:t>13</a:t>
            </a:fld>
            <a:endParaRPr lang="en-US" altLang="en-US" sz="1200">
              <a:latin typeface="Century Gothic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6758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AA1F38-3C6E-4EE2-A9F8-D6C8E1C77BD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316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62AE3B-0D9A-4EDF-8223-506C6C7662C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326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340284-1920-4833-98D0-557B23953F6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361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1AC133-BB2B-44A0-8334-70884AA0035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204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9CD-5327-4BC0-AE1E-CE04559C4226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AE9D-92A5-44A8-B844-7415C9FC4C30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00A-F392-4639-9493-237D7A79DEB1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9E22E2-98B8-4D29-95D8-6AFEB3275E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85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B82F4-9D06-4891-A113-19A2460CBCFE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8C35-750C-4BD2-98F4-B7A5B097A633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ECF-F8A2-4B4C-AAC9-7B569CF42B56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26EDB-195E-492D-AD8A-76BD6A8894BD}" type="datetime1">
              <a:rPr lang="en-US" smtClean="0"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4B4-3762-45C7-9604-845DADF20705}" type="datetime1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5385-048C-4AA6-8FD4-C4DC5F3E93C9}" type="datetime1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4218-35FD-45FD-8354-B4545F9D0BAF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A1BC-EBF4-409B-BB3C-130BC8AAD728}" type="datetime1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9E94-BC4F-47F6-873F-EEAF107982D5}" type="datetime1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Review for Midterm Exam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Rio Grande Valley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xiang.lian@utrgv.edu</a:t>
            </a:r>
            <a:endParaRPr lang="en-US" alt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2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F36BCA-810A-4D36-BFB4-DC2FC554A4E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Table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848600" cy="5410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mtClean="0"/>
              <a:t>Set of rows (no duplicates)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mtClean="0"/>
              <a:t>Each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row</a:t>
            </a:r>
            <a:r>
              <a:rPr lang="en-US" altLang="en-US" smtClean="0"/>
              <a:t> describes a different entity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mtClean="0"/>
              <a:t>Each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column</a:t>
            </a:r>
            <a:r>
              <a:rPr lang="en-US" altLang="en-US" smtClean="0"/>
              <a:t> states a particular fact about each entity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mtClean="0"/>
              <a:t>Each column has an associated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domain</a:t>
            </a:r>
          </a:p>
          <a:p>
            <a:pPr lvl="1">
              <a:lnSpc>
                <a:spcPct val="90000"/>
              </a:lnSpc>
              <a:defRPr/>
            </a:pPr>
            <a:endParaRPr lang="en-US" altLang="en-US" i="1" smtClean="0"/>
          </a:p>
          <a:p>
            <a:pPr lvl="1">
              <a:lnSpc>
                <a:spcPct val="90000"/>
              </a:lnSpc>
              <a:defRPr/>
            </a:pPr>
            <a:endParaRPr lang="en-US" altLang="en-US" i="1" smtClean="0"/>
          </a:p>
          <a:p>
            <a:pPr lvl="1">
              <a:lnSpc>
                <a:spcPct val="90000"/>
              </a:lnSpc>
              <a:defRPr/>
            </a:pPr>
            <a:endParaRPr lang="en-US" altLang="en-US" i="1" smtClean="0"/>
          </a:p>
          <a:p>
            <a:pPr lvl="1">
              <a:lnSpc>
                <a:spcPct val="90000"/>
              </a:lnSpc>
              <a:defRPr/>
            </a:pPr>
            <a:endParaRPr lang="en-US" altLang="en-US" i="1" smtClean="0"/>
          </a:p>
          <a:p>
            <a:pPr lvl="2">
              <a:lnSpc>
                <a:spcPct val="90000"/>
              </a:lnSpc>
              <a:defRPr/>
            </a:pPr>
            <a:r>
              <a:rPr lang="en-US" altLang="en-US" smtClean="0"/>
              <a:t>Domain of  </a:t>
            </a:r>
            <a:r>
              <a:rPr lang="en-US" altLang="en-US" i="1" smtClean="0"/>
              <a:t>Status</a:t>
            </a:r>
            <a:r>
              <a:rPr lang="en-US" altLang="en-US" smtClean="0"/>
              <a:t> = {fresh, soph, junior, senior}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981200" y="3657600"/>
            <a:ext cx="4586288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/>
              <a:t>Id</a:t>
            </a:r>
            <a:r>
              <a:rPr lang="en-US" altLang="en-US" sz="2400"/>
              <a:t>	</a:t>
            </a:r>
            <a:r>
              <a:rPr lang="en-US" altLang="en-US" sz="2400" i="1"/>
              <a:t>Name</a:t>
            </a:r>
            <a:r>
              <a:rPr lang="en-US" altLang="en-US" sz="2400"/>
              <a:t>	</a:t>
            </a:r>
            <a:r>
              <a:rPr lang="en-US" altLang="en-US" sz="2400" i="1"/>
              <a:t>Address</a:t>
            </a:r>
            <a:r>
              <a:rPr lang="en-US" altLang="en-US" sz="2400"/>
              <a:t>	</a:t>
            </a:r>
            <a:r>
              <a:rPr lang="en-US" altLang="en-US" sz="2400" i="1"/>
              <a:t>Status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1111	John	123 Main	fresh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2222	Mary	321 Oak	soph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1234	Bob	444 Pine	soph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9999	Joan	777 Grand	senior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905000" y="4038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8"/>
          <p:cNvSpPr>
            <a:spLocks noChangeShapeType="1"/>
          </p:cNvSpPr>
          <p:nvPr/>
        </p:nvSpPr>
        <p:spPr bwMode="auto">
          <a:xfrm>
            <a:off x="1905000" y="37338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9"/>
          <p:cNvSpPr>
            <a:spLocks noChangeShapeType="1"/>
          </p:cNvSpPr>
          <p:nvPr/>
        </p:nvSpPr>
        <p:spPr bwMode="auto">
          <a:xfrm>
            <a:off x="6705600" y="3733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10"/>
          <p:cNvSpPr>
            <a:spLocks noChangeShapeType="1"/>
          </p:cNvSpPr>
          <p:nvPr/>
        </p:nvSpPr>
        <p:spPr bwMode="auto">
          <a:xfrm>
            <a:off x="1905000" y="3733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>
            <a:off x="1905000" y="56388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20144E-4E19-43A5-AAE4-A9B86C4D668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 smtClean="0"/>
              <a:t>Operations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sz="2800" smtClean="0"/>
              <a:t>Operations on relations are precisely defined</a:t>
            </a:r>
          </a:p>
          <a:p>
            <a:pPr lvl="1">
              <a:defRPr/>
            </a:pPr>
            <a:r>
              <a:rPr lang="en-US" sz="2400" smtClean="0"/>
              <a:t>Take relation(s) as argument, produce new relation as result</a:t>
            </a:r>
          </a:p>
          <a:p>
            <a:pPr lvl="1">
              <a:defRPr/>
            </a:pPr>
            <a:r>
              <a:rPr lang="en-US" sz="2400" smtClean="0"/>
              <a:t>Unary  (</a:t>
            </a:r>
            <a:r>
              <a:rPr lang="en-US" sz="2400" i="1" smtClean="0"/>
              <a:t>e.g</a:t>
            </a:r>
            <a:r>
              <a:rPr lang="en-US" sz="2400" smtClean="0"/>
              <a:t>., delete certain rows)</a:t>
            </a:r>
          </a:p>
          <a:p>
            <a:pPr lvl="1">
              <a:defRPr/>
            </a:pPr>
            <a:r>
              <a:rPr lang="en-US" sz="2400" smtClean="0"/>
              <a:t>Binary (</a:t>
            </a:r>
            <a:r>
              <a:rPr lang="en-US" sz="2400" i="1" smtClean="0"/>
              <a:t>e.g</a:t>
            </a:r>
            <a:r>
              <a:rPr lang="en-US" sz="2400" smtClean="0"/>
              <a:t>., union, Cartesian product)</a:t>
            </a:r>
          </a:p>
          <a:p>
            <a:pPr>
              <a:defRPr/>
            </a:pPr>
            <a:r>
              <a:rPr lang="en-US" sz="2800" smtClean="0"/>
              <a:t>Corresponding operations defined on tables as well</a:t>
            </a:r>
          </a:p>
          <a:p>
            <a:pPr>
              <a:defRPr/>
            </a:pPr>
            <a:r>
              <a:rPr lang="en-US" sz="2800" smtClean="0"/>
              <a:t>Using mathematical properties, </a:t>
            </a:r>
            <a:r>
              <a:rPr 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equivalence</a:t>
            </a:r>
            <a:r>
              <a:rPr lang="en-US" sz="2800" smtClean="0"/>
              <a:t> can be decided</a:t>
            </a:r>
          </a:p>
          <a:p>
            <a:pPr lvl="1">
              <a:defRPr/>
            </a:pPr>
            <a:r>
              <a:rPr lang="en-US" sz="2400" smtClean="0"/>
              <a:t>Important for </a:t>
            </a:r>
            <a:r>
              <a:rPr 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query optimization: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4572000" y="4800600"/>
            <a:ext cx="38258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entury Gothic" pitchFamily="34" charset="0"/>
              </a:rPr>
              <a:t>?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1676400" y="5006975"/>
            <a:ext cx="6053138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entury Gothic" pitchFamily="34" charset="0"/>
              </a:rPr>
              <a:t>op1(T1,op2(T2))  </a:t>
            </a:r>
            <a:r>
              <a:rPr lang="en-US" altLang="en-US" sz="3600">
                <a:latin typeface="Century Gothic" pitchFamily="34" charset="0"/>
              </a:rPr>
              <a:t>= </a:t>
            </a:r>
            <a:r>
              <a:rPr lang="en-US" altLang="en-US" sz="2800">
                <a:latin typeface="Century Gothic" pitchFamily="34" charset="0"/>
              </a:rPr>
              <a:t> op3(op2(T1),T2)</a:t>
            </a:r>
          </a:p>
        </p:txBody>
      </p:sp>
    </p:spTree>
    <p:extLst>
      <p:ext uri="{BB962C8B-B14F-4D97-AF65-F5344CB8AC3E}">
        <p14:creationId xmlns:p14="http://schemas.microsoft.com/office/powerpoint/2010/main" val="15313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F757BD-1A1D-4329-8899-1B630AE4809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838200"/>
          </a:xfrm>
        </p:spPr>
        <p:txBody>
          <a:bodyPr/>
          <a:lstStyle/>
          <a:p>
            <a:r>
              <a:rPr lang="en-US" altLang="en-US" smtClean="0"/>
              <a:t>Structured Query Language (SQL)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Language for constructing a new table from argument table(s).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336600"/>
                </a:solidFill>
                <a:latin typeface="Century Gothic" pitchFamily="34" charset="0"/>
              </a:rPr>
              <a:t>FROM</a:t>
            </a:r>
            <a:r>
              <a:rPr lang="en-US" altLang="en-US" smtClean="0"/>
              <a:t> indicates source tables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800080"/>
                </a:solidFill>
                <a:latin typeface="Century Gothic" pitchFamily="34" charset="0"/>
              </a:rPr>
              <a:t>WHERE</a:t>
            </a:r>
            <a:r>
              <a:rPr lang="en-US" altLang="en-US" smtClean="0"/>
              <a:t> indicates which </a:t>
            </a:r>
            <a:r>
              <a:rPr lang="en-US" altLang="en-US" i="1" smtClean="0"/>
              <a:t>rows</a:t>
            </a:r>
            <a:r>
              <a:rPr lang="en-US" altLang="en-US" smtClean="0"/>
              <a:t> to retain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It acts as a filter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Century Gothic" pitchFamily="34" charset="0"/>
              </a:rPr>
              <a:t>SELECT</a:t>
            </a:r>
            <a:r>
              <a:rPr lang="en-US" altLang="en-US" smtClean="0"/>
              <a:t> indicates which </a:t>
            </a:r>
            <a:r>
              <a:rPr lang="en-US" altLang="en-US" i="1" smtClean="0"/>
              <a:t>columns</a:t>
            </a:r>
            <a:r>
              <a:rPr lang="en-US" altLang="en-US" smtClean="0"/>
              <a:t> to extract from retained rows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Projection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The result is a table.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667000" y="1066800"/>
            <a:ext cx="3849688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latin typeface="Century Gothic" pitchFamily="34" charset="0"/>
              </a:rPr>
              <a:t>SELECT</a:t>
            </a:r>
            <a:r>
              <a:rPr lang="en-US" altLang="en-US" sz="2800">
                <a:latin typeface="Century Gothic" pitchFamily="34" charset="0"/>
              </a:rPr>
              <a:t> &lt;</a:t>
            </a:r>
            <a:r>
              <a:rPr lang="en-US" altLang="en-US" sz="2800" i="1">
                <a:latin typeface="Century Gothic" pitchFamily="34" charset="0"/>
              </a:rPr>
              <a:t>attribute list</a:t>
            </a:r>
            <a:r>
              <a:rPr lang="en-US" altLang="en-US" sz="2800">
                <a:latin typeface="Century Gothic" pitchFamily="34" charset="0"/>
              </a:rPr>
              <a:t>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336600"/>
                </a:solidFill>
                <a:latin typeface="Century Gothic" pitchFamily="34" charset="0"/>
              </a:rPr>
              <a:t>FROM</a:t>
            </a:r>
            <a:r>
              <a:rPr lang="en-US" altLang="en-US" sz="2800">
                <a:latin typeface="Century Gothic" pitchFamily="34" charset="0"/>
              </a:rPr>
              <a:t>  &lt;</a:t>
            </a:r>
            <a:r>
              <a:rPr lang="en-US" altLang="en-US" sz="2800" i="1">
                <a:latin typeface="Century Gothic" pitchFamily="34" charset="0"/>
              </a:rPr>
              <a:t>table list</a:t>
            </a:r>
            <a:r>
              <a:rPr lang="en-US" altLang="en-US" sz="2800">
                <a:latin typeface="Century Gothic" pitchFamily="34" charset="0"/>
              </a:rPr>
              <a:t> 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800080"/>
                </a:solidFill>
                <a:latin typeface="Century Gothic" pitchFamily="34" charset="0"/>
              </a:rPr>
              <a:t>WHERE</a:t>
            </a:r>
            <a:r>
              <a:rPr lang="en-US" altLang="en-US" sz="2800">
                <a:latin typeface="Century Gothic" pitchFamily="34" charset="0"/>
              </a:rPr>
              <a:t> &lt;</a:t>
            </a:r>
            <a:r>
              <a:rPr lang="en-US" altLang="en-US" sz="2800" i="1">
                <a:latin typeface="Century Gothic" pitchFamily="34" charset="0"/>
              </a:rPr>
              <a:t>condition</a:t>
            </a:r>
            <a:r>
              <a:rPr lang="en-US" altLang="en-US" sz="2800">
                <a:latin typeface="Century Gothic" pitchFamily="34" charset="0"/>
              </a:rPr>
              <a:t>&gt;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81829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A86DCC-67AF-4949-9187-FBF93C2ACF1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Transactions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334000"/>
          </a:xfrm>
        </p:spPr>
        <p:txBody>
          <a:bodyPr/>
          <a:lstStyle/>
          <a:p>
            <a:r>
              <a:rPr lang="en-US" altLang="en-US" smtClean="0"/>
              <a:t>Transactions are </a:t>
            </a:r>
            <a:r>
              <a:rPr lang="en-US" altLang="en-US" u="sng" smtClean="0"/>
              <a:t>not just ordinary programs</a:t>
            </a:r>
          </a:p>
          <a:p>
            <a:r>
              <a:rPr lang="en-US" altLang="en-US" smtClean="0"/>
              <a:t>Additional requirements are placed on transactions (and particularly their execution environment) that go beyond the requirements placed on ordinary programs.</a:t>
            </a:r>
          </a:p>
          <a:p>
            <a:pPr lvl="1"/>
            <a:r>
              <a:rPr lang="en-US" altLang="en-US" b="1" smtClean="0">
                <a:solidFill>
                  <a:srgbClr val="990033"/>
                </a:solidFill>
              </a:rPr>
              <a:t>A</a:t>
            </a:r>
            <a:r>
              <a:rPr lang="en-US" altLang="en-US" smtClean="0"/>
              <a:t>tomicity</a:t>
            </a:r>
          </a:p>
          <a:p>
            <a:pPr lvl="1"/>
            <a:r>
              <a:rPr lang="en-US" altLang="en-US" b="1" smtClean="0">
                <a:solidFill>
                  <a:srgbClr val="990033"/>
                </a:solidFill>
              </a:rPr>
              <a:t>C</a:t>
            </a:r>
            <a:r>
              <a:rPr lang="en-US" altLang="en-US" smtClean="0"/>
              <a:t>onsistency</a:t>
            </a:r>
          </a:p>
          <a:p>
            <a:pPr lvl="1"/>
            <a:r>
              <a:rPr lang="en-US" altLang="en-US" b="1" smtClean="0">
                <a:solidFill>
                  <a:srgbClr val="990033"/>
                </a:solidFill>
              </a:rPr>
              <a:t>I</a:t>
            </a:r>
            <a:r>
              <a:rPr lang="en-US" altLang="en-US" smtClean="0"/>
              <a:t>solation</a:t>
            </a:r>
          </a:p>
          <a:p>
            <a:pPr lvl="1"/>
            <a:r>
              <a:rPr lang="en-US" altLang="en-US" b="1" smtClean="0">
                <a:solidFill>
                  <a:srgbClr val="990033"/>
                </a:solidFill>
              </a:rPr>
              <a:t>D</a:t>
            </a:r>
            <a:r>
              <a:rPr lang="en-US" altLang="en-US" smtClean="0"/>
              <a:t>urability</a:t>
            </a:r>
          </a:p>
          <a:p>
            <a:pPr lvl="1">
              <a:buFontTx/>
              <a:buNone/>
            </a:pPr>
            <a:r>
              <a:rPr lang="en-US" altLang="en-US" smtClean="0"/>
              <a:t>(explained next)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4403725" y="4638675"/>
            <a:ext cx="25638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990033"/>
                </a:solidFill>
              </a:rPr>
              <a:t>ACID properties</a:t>
            </a:r>
          </a:p>
        </p:txBody>
      </p:sp>
      <p:sp>
        <p:nvSpPr>
          <p:cNvPr id="24582" name="AutoShape 5"/>
          <p:cNvSpPr>
            <a:spLocks/>
          </p:cNvSpPr>
          <p:nvPr/>
        </p:nvSpPr>
        <p:spPr bwMode="auto">
          <a:xfrm>
            <a:off x="3733800" y="3962400"/>
            <a:ext cx="228600" cy="1981200"/>
          </a:xfrm>
          <a:prstGeom prst="rightBrace">
            <a:avLst>
              <a:gd name="adj1" fmla="val 7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761501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3 Relational Data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levels of database schema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Integrity constraints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key, foreign key, inclusion property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 of tables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NULL values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Default values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 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CHECK, Assertion, Domain, Foreign key constraints, Triggers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foreign key violations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upon deletion and updates</a:t>
            </a:r>
          </a:p>
          <a:p>
            <a:pPr lvl="1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Creation of views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28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4D33-F0DE-48D3-A33D-01847BF0EB2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Levels of Abstraction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943600" y="2743200"/>
            <a:ext cx="1524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View 3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276600" y="2743200"/>
            <a:ext cx="1524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View 2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38200" y="2743200"/>
            <a:ext cx="1524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View 1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2514600" y="4724400"/>
            <a:ext cx="2971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Physical schema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2514600" y="3581400"/>
            <a:ext cx="2971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Conceptual schema</a:t>
            </a: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40386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5029200" y="32004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2362200" y="3200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3733800" y="6248400"/>
            <a:ext cx="6096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22"/>
          <p:cNvSpPr>
            <a:spLocks noChangeArrowheads="1"/>
          </p:cNvSpPr>
          <p:nvPr/>
        </p:nvSpPr>
        <p:spPr bwMode="auto">
          <a:xfrm>
            <a:off x="3733800" y="6248400"/>
            <a:ext cx="6096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343400" y="571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Oval 24"/>
          <p:cNvSpPr>
            <a:spLocks noChangeArrowheads="1"/>
          </p:cNvSpPr>
          <p:nvPr/>
        </p:nvSpPr>
        <p:spPr bwMode="auto">
          <a:xfrm>
            <a:off x="3733800" y="5715000"/>
            <a:ext cx="6096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3733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4038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Oval 27"/>
          <p:cNvSpPr>
            <a:spLocks noChangeArrowheads="1"/>
          </p:cNvSpPr>
          <p:nvPr/>
        </p:nvSpPr>
        <p:spPr bwMode="auto">
          <a:xfrm>
            <a:off x="914400" y="1905000"/>
            <a:ext cx="1295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payroll</a:t>
            </a:r>
          </a:p>
        </p:txBody>
      </p:sp>
      <p:sp>
        <p:nvSpPr>
          <p:cNvPr id="14364" name="Oval 28"/>
          <p:cNvSpPr>
            <a:spLocks noChangeArrowheads="1"/>
          </p:cNvSpPr>
          <p:nvPr/>
        </p:nvSpPr>
        <p:spPr bwMode="auto">
          <a:xfrm>
            <a:off x="6019800" y="1905000"/>
            <a:ext cx="1295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records</a:t>
            </a:r>
          </a:p>
        </p:txBody>
      </p:sp>
      <p:sp>
        <p:nvSpPr>
          <p:cNvPr id="14365" name="Oval 29"/>
          <p:cNvSpPr>
            <a:spLocks noChangeArrowheads="1"/>
          </p:cNvSpPr>
          <p:nvPr/>
        </p:nvSpPr>
        <p:spPr bwMode="auto">
          <a:xfrm>
            <a:off x="3429000" y="1828800"/>
            <a:ext cx="1295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/>
              <a:t>billing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604125" y="2632075"/>
            <a:ext cx="12160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External</a:t>
            </a:r>
          </a:p>
          <a:p>
            <a:pPr algn="l"/>
            <a:r>
              <a:rPr lang="en-US" altLang="en-US"/>
              <a:t>schemas</a:t>
            </a:r>
          </a:p>
        </p:txBody>
      </p:sp>
    </p:spTree>
    <p:extLst>
      <p:ext uri="{BB962C8B-B14F-4D97-AF65-F5344CB8AC3E}">
        <p14:creationId xmlns:p14="http://schemas.microsoft.com/office/powerpoint/2010/main" val="1018404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1AA3-E62C-49C8-8112-A16F8638F22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Data Model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24800" cy="5029200"/>
          </a:xfrm>
        </p:spPr>
        <p:txBody>
          <a:bodyPr/>
          <a:lstStyle/>
          <a:p>
            <a:r>
              <a:rPr lang="en-US" altLang="en-US" b="1"/>
              <a:t>Model</a:t>
            </a:r>
            <a:r>
              <a:rPr lang="en-US" altLang="en-US"/>
              <a:t>: tools and language for describing:</a:t>
            </a:r>
          </a:p>
          <a:p>
            <a:pPr lvl="1"/>
            <a:r>
              <a:rPr lang="en-US" altLang="en-US"/>
              <a:t>Conceptual and external schema </a:t>
            </a:r>
          </a:p>
          <a:p>
            <a:pPr marL="1085850" lvl="2"/>
            <a:r>
              <a:rPr lang="en-US" altLang="en-US" i="1"/>
              <a:t>Data definition language</a:t>
            </a:r>
            <a:r>
              <a:rPr lang="en-US" altLang="en-US"/>
              <a:t> (DDL)</a:t>
            </a:r>
          </a:p>
          <a:p>
            <a:pPr lvl="1"/>
            <a:r>
              <a:rPr lang="en-US" altLang="en-US"/>
              <a:t>Integrity constraints, domains (DDL)</a:t>
            </a:r>
          </a:p>
          <a:p>
            <a:pPr lvl="1"/>
            <a:r>
              <a:rPr lang="en-US" altLang="en-US"/>
              <a:t>Operations on data </a:t>
            </a:r>
          </a:p>
          <a:p>
            <a:pPr marL="1085850" lvl="2"/>
            <a:r>
              <a:rPr lang="en-US" altLang="en-US" i="1"/>
              <a:t>Data manipulation language</a:t>
            </a:r>
            <a:r>
              <a:rPr lang="en-US" altLang="en-US"/>
              <a:t> (DML)</a:t>
            </a:r>
          </a:p>
          <a:p>
            <a:pPr lvl="1"/>
            <a:r>
              <a:rPr lang="en-US" altLang="en-US"/>
              <a:t>Directives that influence the physical schema (affects performance, not semantics)</a:t>
            </a:r>
          </a:p>
          <a:p>
            <a:pPr marL="1085850" lvl="2"/>
            <a:r>
              <a:rPr lang="en-US" altLang="en-US" i="1"/>
              <a:t>Storage definition language</a:t>
            </a:r>
            <a:r>
              <a:rPr lang="en-US" altLang="en-US"/>
              <a:t> (SDL)</a:t>
            </a:r>
          </a:p>
        </p:txBody>
      </p:sp>
    </p:spTree>
    <p:extLst>
      <p:ext uri="{BB962C8B-B14F-4D97-AF65-F5344CB8AC3E}">
        <p14:creationId xmlns:p14="http://schemas.microsoft.com/office/powerpoint/2010/main" val="3166138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EBDC-436C-4180-A469-1ACF9F4E6A6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Key Constraint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A </a:t>
            </a:r>
            <a:r>
              <a:rPr lang="en-US" alt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key constraint</a:t>
            </a:r>
            <a:r>
              <a:rPr lang="en-US" altLang="en-US" sz="2800"/>
              <a:t> is a sequence of attributes </a:t>
            </a:r>
            <a:r>
              <a:rPr lang="en-US" altLang="en-US" sz="2800" i="1"/>
              <a:t>A</a:t>
            </a:r>
            <a:r>
              <a:rPr lang="en-US" altLang="en-US" sz="2800" i="1" baseline="-25000"/>
              <a:t>1</a:t>
            </a:r>
            <a:r>
              <a:rPr lang="en-US" altLang="en-US" sz="2800"/>
              <a:t>,…,</a:t>
            </a:r>
            <a:r>
              <a:rPr lang="en-US" altLang="en-US" sz="2800" i="1"/>
              <a:t>A</a:t>
            </a:r>
            <a:r>
              <a:rPr lang="en-US" altLang="en-US" sz="2800" i="1" baseline="-25000"/>
              <a:t>n</a:t>
            </a:r>
            <a:r>
              <a:rPr lang="en-US" altLang="en-US" sz="2800"/>
              <a:t> (n=1 possible) of a relation schema, </a:t>
            </a:r>
            <a:r>
              <a:rPr lang="en-US" altLang="en-US" sz="2800" b="1"/>
              <a:t>S</a:t>
            </a:r>
            <a:r>
              <a:rPr lang="en-US" altLang="en-US" sz="2800"/>
              <a:t>, with the following property: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 A relation instance </a:t>
            </a:r>
            <a:r>
              <a:rPr lang="en-US" altLang="en-US" sz="2400" b="1"/>
              <a:t>s </a:t>
            </a:r>
            <a:r>
              <a:rPr lang="en-US" altLang="en-US" sz="2400"/>
              <a:t>of</a:t>
            </a:r>
            <a:r>
              <a:rPr lang="en-US" altLang="en-US" sz="2400" b="1"/>
              <a:t> S </a:t>
            </a:r>
            <a:r>
              <a:rPr lang="en-US" altLang="en-US" sz="2400"/>
              <a:t>satisfies the key constraint iff at most one row in </a:t>
            </a:r>
            <a:r>
              <a:rPr lang="en-US" altLang="en-US" sz="2400" b="1"/>
              <a:t>s</a:t>
            </a:r>
            <a:r>
              <a:rPr lang="en-US" altLang="en-US" sz="2400"/>
              <a:t> can contain a particular set of values, a</a:t>
            </a:r>
            <a:r>
              <a:rPr lang="en-US" altLang="en-US" sz="2400" baseline="-25000"/>
              <a:t>1</a:t>
            </a:r>
            <a:r>
              <a:rPr lang="en-US" altLang="en-US" sz="2400"/>
              <a:t>,…,a</a:t>
            </a:r>
            <a:r>
              <a:rPr lang="en-US" altLang="en-US" sz="2400" baseline="-25000"/>
              <a:t>n</a:t>
            </a:r>
            <a:r>
              <a:rPr lang="en-US" altLang="en-US" sz="2400"/>
              <a:t>, for the attributes </a:t>
            </a:r>
            <a:r>
              <a:rPr lang="en-US" altLang="en-US" sz="2400" i="1"/>
              <a:t>A</a:t>
            </a:r>
            <a:r>
              <a:rPr lang="en-US" altLang="en-US" sz="2400" i="1" baseline="-25000"/>
              <a:t>1</a:t>
            </a:r>
            <a:r>
              <a:rPr lang="en-US" altLang="en-US" sz="2400"/>
              <a:t>,…,</a:t>
            </a:r>
            <a:r>
              <a:rPr lang="en-US" altLang="en-US" sz="2400" i="1"/>
              <a:t>A</a:t>
            </a:r>
            <a:r>
              <a:rPr lang="en-US" altLang="en-US" sz="2400" i="1" baseline="-25000"/>
              <a:t>n</a:t>
            </a:r>
            <a:r>
              <a:rPr lang="en-US" altLang="en-US" sz="24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Minimality</a:t>
            </a:r>
            <a:r>
              <a:rPr lang="en-US" altLang="en-US" sz="2400"/>
              <a:t>:  no subset of </a:t>
            </a:r>
            <a:r>
              <a:rPr lang="en-US" altLang="en-US" sz="2400" i="1"/>
              <a:t>A</a:t>
            </a:r>
            <a:r>
              <a:rPr lang="en-US" altLang="en-US" sz="2400" i="1" baseline="-25000"/>
              <a:t>1</a:t>
            </a:r>
            <a:r>
              <a:rPr lang="en-US" altLang="en-US" sz="2400"/>
              <a:t>,…,</a:t>
            </a:r>
            <a:r>
              <a:rPr lang="en-US" altLang="en-US" sz="2400" i="1"/>
              <a:t>A</a:t>
            </a:r>
            <a:r>
              <a:rPr lang="en-US" altLang="en-US" sz="2400" i="1" baseline="-25000"/>
              <a:t>n</a:t>
            </a:r>
            <a:r>
              <a:rPr lang="en-US" altLang="en-US" sz="2400"/>
              <a:t> is a key constraint</a:t>
            </a:r>
          </a:p>
          <a:p>
            <a:pPr>
              <a:lnSpc>
                <a:spcPct val="90000"/>
              </a:lnSpc>
            </a:pPr>
            <a:r>
              <a:rPr lang="en-US" altLang="en-US" sz="2800" b="1" i="1"/>
              <a:t>Key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 </a:t>
            </a:r>
            <a:r>
              <a:rPr lang="en-US" altLang="en-US" sz="2400"/>
              <a:t>Set of attributes mentioned in a key constraint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e.g., </a:t>
            </a:r>
            <a:r>
              <a:rPr lang="en-US" altLang="en-US" sz="2000" i="1"/>
              <a:t>Id</a:t>
            </a:r>
            <a:r>
              <a:rPr lang="en-US" altLang="en-US" sz="2000"/>
              <a:t>  in </a:t>
            </a:r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  <a:r>
              <a:rPr lang="en-US" altLang="en-US" sz="2000"/>
              <a:t>, 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e.g., (</a:t>
            </a:r>
            <a:r>
              <a:rPr lang="en-US" altLang="en-US" sz="2000" i="1"/>
              <a:t>StudId</a:t>
            </a:r>
            <a:r>
              <a:rPr lang="en-US" altLang="en-US" sz="2000"/>
              <a:t>, </a:t>
            </a:r>
            <a:r>
              <a:rPr lang="en-US" altLang="en-US" sz="2000" i="1"/>
              <a:t>CrsCode</a:t>
            </a:r>
            <a:r>
              <a:rPr lang="en-US" altLang="en-US" sz="2000"/>
              <a:t>, </a:t>
            </a:r>
            <a:r>
              <a:rPr lang="en-US" altLang="en-US" sz="2000" i="1"/>
              <a:t>Semester</a:t>
            </a:r>
            <a:r>
              <a:rPr lang="en-US" altLang="en-US" sz="2000"/>
              <a:t>) in </a:t>
            </a:r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It is </a:t>
            </a:r>
            <a:r>
              <a:rPr lang="en-US" altLang="en-US" sz="2400" i="1"/>
              <a:t>minimal</a:t>
            </a:r>
            <a:r>
              <a:rPr lang="en-US" altLang="en-US" sz="2400"/>
              <a:t>: no subset of a key is a key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(</a:t>
            </a:r>
            <a:r>
              <a:rPr lang="en-US" altLang="en-US" sz="2000" i="1"/>
              <a:t>Id</a:t>
            </a:r>
            <a:r>
              <a:rPr lang="en-US" altLang="en-US" sz="2000"/>
              <a:t>, </a:t>
            </a:r>
            <a:r>
              <a:rPr lang="en-US" altLang="en-US" sz="2000" i="1"/>
              <a:t>Name</a:t>
            </a:r>
            <a:r>
              <a:rPr lang="en-US" altLang="en-US" sz="2000"/>
              <a:t>) is not a key of </a:t>
            </a:r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</a:p>
        </p:txBody>
      </p:sp>
    </p:spTree>
    <p:extLst>
      <p:ext uri="{BB962C8B-B14F-4D97-AF65-F5344CB8AC3E}">
        <p14:creationId xmlns:p14="http://schemas.microsoft.com/office/powerpoint/2010/main" val="2920064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7EAE1-38CF-40AD-B890-26EB6570FBA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Foreign Key Constraint (Example)</a:t>
            </a:r>
          </a:p>
        </p:txBody>
      </p:sp>
      <p:sp>
        <p:nvSpPr>
          <p:cNvPr id="77861" name="Text Box 37"/>
          <p:cNvSpPr txBox="1">
            <a:spLocks noChangeArrowheads="1"/>
          </p:cNvSpPr>
          <p:nvPr/>
        </p:nvSpPr>
        <p:spPr bwMode="auto">
          <a:xfrm>
            <a:off x="5867400" y="2362200"/>
            <a:ext cx="43815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i="1"/>
              <a:t>A</a:t>
            </a:r>
            <a:r>
              <a:rPr lang="en-US" altLang="en-US" sz="2000" baseline="-25000"/>
              <a:t>2</a:t>
            </a:r>
          </a:p>
          <a:p>
            <a:pPr algn="l"/>
            <a:r>
              <a:rPr lang="en-US" altLang="en-US" sz="2000">
                <a:solidFill>
                  <a:srgbClr val="990033"/>
                </a:solidFill>
              </a:rPr>
              <a:t>v3</a:t>
            </a:r>
          </a:p>
          <a:p>
            <a:pPr algn="l"/>
            <a:r>
              <a:rPr lang="en-US" altLang="en-US" sz="2000"/>
              <a:t>v5</a:t>
            </a:r>
          </a:p>
          <a:p>
            <a:pPr algn="l"/>
            <a:r>
              <a:rPr lang="en-US" altLang="en-US" sz="2000">
                <a:solidFill>
                  <a:schemeClr val="accent2"/>
                </a:solidFill>
              </a:rPr>
              <a:t>v1</a:t>
            </a:r>
          </a:p>
          <a:p>
            <a:pPr algn="l"/>
            <a:r>
              <a:rPr lang="en-US" altLang="en-US" sz="2000"/>
              <a:t>v6</a:t>
            </a:r>
          </a:p>
          <a:p>
            <a:pPr algn="l"/>
            <a:r>
              <a:rPr lang="en-US" altLang="en-US" sz="2000">
                <a:solidFill>
                  <a:schemeClr val="accent1"/>
                </a:solidFill>
              </a:rPr>
              <a:t>v2</a:t>
            </a:r>
          </a:p>
          <a:p>
            <a:pPr algn="l"/>
            <a:r>
              <a:rPr lang="en-US" altLang="en-US" sz="2000"/>
              <a:t>v7</a:t>
            </a:r>
          </a:p>
          <a:p>
            <a:pPr algn="l"/>
            <a:r>
              <a:rPr lang="en-US" altLang="en-US" sz="2000">
                <a:solidFill>
                  <a:srgbClr val="006600"/>
                </a:solidFill>
              </a:rPr>
              <a:t>v4</a:t>
            </a:r>
          </a:p>
        </p:txBody>
      </p:sp>
      <p:sp>
        <p:nvSpPr>
          <p:cNvPr id="77862" name="Text Box 38"/>
          <p:cNvSpPr txBox="1">
            <a:spLocks noChangeArrowheads="1"/>
          </p:cNvSpPr>
          <p:nvPr/>
        </p:nvSpPr>
        <p:spPr bwMode="auto">
          <a:xfrm>
            <a:off x="2971800" y="2667000"/>
            <a:ext cx="539750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i="1"/>
              <a:t>A</a:t>
            </a:r>
            <a:r>
              <a:rPr lang="en-US" altLang="en-US" sz="2000" baseline="-25000"/>
              <a:t>1</a:t>
            </a:r>
          </a:p>
          <a:p>
            <a:pPr algn="l"/>
            <a:r>
              <a:rPr lang="en-US" altLang="en-US" sz="2000">
                <a:solidFill>
                  <a:schemeClr val="accent2"/>
                </a:solidFill>
              </a:rPr>
              <a:t>v1</a:t>
            </a:r>
          </a:p>
          <a:p>
            <a:pPr algn="l"/>
            <a:r>
              <a:rPr lang="en-US" altLang="en-US" sz="2000">
                <a:solidFill>
                  <a:schemeClr val="accent1"/>
                </a:solidFill>
              </a:rPr>
              <a:t>v2</a:t>
            </a:r>
          </a:p>
          <a:p>
            <a:pPr algn="l"/>
            <a:r>
              <a:rPr lang="en-US" altLang="en-US" sz="2000">
                <a:solidFill>
                  <a:srgbClr val="990033"/>
                </a:solidFill>
              </a:rPr>
              <a:t>v3</a:t>
            </a:r>
          </a:p>
          <a:p>
            <a:pPr algn="l"/>
            <a:r>
              <a:rPr lang="en-US" altLang="en-US" sz="2000">
                <a:solidFill>
                  <a:srgbClr val="006600"/>
                </a:solidFill>
              </a:rPr>
              <a:t>v4</a:t>
            </a:r>
          </a:p>
          <a:p>
            <a:pPr algn="l"/>
            <a:r>
              <a:rPr lang="en-US" altLang="en-US" sz="1800"/>
              <a:t>null</a:t>
            </a:r>
          </a:p>
          <a:p>
            <a:pPr algn="l"/>
            <a:r>
              <a:rPr lang="en-US" altLang="en-US" sz="2000">
                <a:solidFill>
                  <a:srgbClr val="990033"/>
                </a:solidFill>
              </a:rPr>
              <a:t>v3</a:t>
            </a:r>
          </a:p>
        </p:txBody>
      </p:sp>
      <p:sp>
        <p:nvSpPr>
          <p:cNvPr id="77863" name="Line 39"/>
          <p:cNvSpPr>
            <a:spLocks noChangeShapeType="1"/>
          </p:cNvSpPr>
          <p:nvPr/>
        </p:nvSpPr>
        <p:spPr bwMode="auto">
          <a:xfrm>
            <a:off x="2971800" y="3048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4" name="Line 70"/>
          <p:cNvSpPr>
            <a:spLocks noChangeShapeType="1"/>
          </p:cNvSpPr>
          <p:nvPr/>
        </p:nvSpPr>
        <p:spPr bwMode="auto">
          <a:xfrm>
            <a:off x="31242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5" name="Line 71"/>
          <p:cNvSpPr>
            <a:spLocks noChangeShapeType="1"/>
          </p:cNvSpPr>
          <p:nvPr/>
        </p:nvSpPr>
        <p:spPr bwMode="auto">
          <a:xfrm>
            <a:off x="3124200" y="3352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6" name="Line 72"/>
          <p:cNvSpPr>
            <a:spLocks noChangeShapeType="1"/>
          </p:cNvSpPr>
          <p:nvPr/>
        </p:nvSpPr>
        <p:spPr bwMode="auto">
          <a:xfrm>
            <a:off x="3124200" y="3657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7" name="Line 73"/>
          <p:cNvSpPr>
            <a:spLocks noChangeShapeType="1"/>
          </p:cNvSpPr>
          <p:nvPr/>
        </p:nvSpPr>
        <p:spPr bwMode="auto">
          <a:xfrm>
            <a:off x="3505200" y="3048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8" name="Line 74"/>
          <p:cNvSpPr>
            <a:spLocks noChangeShapeType="1"/>
          </p:cNvSpPr>
          <p:nvPr/>
        </p:nvSpPr>
        <p:spPr bwMode="auto">
          <a:xfrm flipH="1">
            <a:off x="1447800" y="3048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99" name="Line 75"/>
          <p:cNvSpPr>
            <a:spLocks noChangeShapeType="1"/>
          </p:cNvSpPr>
          <p:nvPr/>
        </p:nvSpPr>
        <p:spPr bwMode="auto">
          <a:xfrm flipH="1">
            <a:off x="1447800" y="4876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0" name="Line 76"/>
          <p:cNvSpPr>
            <a:spLocks noChangeShapeType="1"/>
          </p:cNvSpPr>
          <p:nvPr/>
        </p:nvSpPr>
        <p:spPr bwMode="auto">
          <a:xfrm>
            <a:off x="1447800" y="3048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1" name="Line 77"/>
          <p:cNvSpPr>
            <a:spLocks noChangeShapeType="1"/>
          </p:cNvSpPr>
          <p:nvPr/>
        </p:nvSpPr>
        <p:spPr bwMode="auto">
          <a:xfrm>
            <a:off x="3124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2" name="Line 78"/>
          <p:cNvSpPr>
            <a:spLocks noChangeShapeType="1"/>
          </p:cNvSpPr>
          <p:nvPr/>
        </p:nvSpPr>
        <p:spPr bwMode="auto">
          <a:xfrm>
            <a:off x="31242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3" name="Line 79"/>
          <p:cNvSpPr>
            <a:spLocks noChangeShapeType="1"/>
          </p:cNvSpPr>
          <p:nvPr/>
        </p:nvSpPr>
        <p:spPr bwMode="auto">
          <a:xfrm>
            <a:off x="3124200" y="4572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4" name="Line 80"/>
          <p:cNvSpPr>
            <a:spLocks noChangeShapeType="1"/>
          </p:cNvSpPr>
          <p:nvPr/>
        </p:nvSpPr>
        <p:spPr bwMode="auto">
          <a:xfrm>
            <a:off x="31242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5" name="Line 81"/>
          <p:cNvSpPr>
            <a:spLocks noChangeShapeType="1"/>
          </p:cNvSpPr>
          <p:nvPr/>
        </p:nvSpPr>
        <p:spPr bwMode="auto">
          <a:xfrm flipH="1">
            <a:off x="1447800" y="3352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6" name="Line 82"/>
          <p:cNvSpPr>
            <a:spLocks noChangeShapeType="1"/>
          </p:cNvSpPr>
          <p:nvPr/>
        </p:nvSpPr>
        <p:spPr bwMode="auto">
          <a:xfrm flipH="1">
            <a:off x="1447800" y="3657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7" name="Line 83"/>
          <p:cNvSpPr>
            <a:spLocks noChangeShapeType="1"/>
          </p:cNvSpPr>
          <p:nvPr/>
        </p:nvSpPr>
        <p:spPr bwMode="auto">
          <a:xfrm flipH="1">
            <a:off x="1447800" y="3962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8" name="Line 84"/>
          <p:cNvSpPr>
            <a:spLocks noChangeShapeType="1"/>
          </p:cNvSpPr>
          <p:nvPr/>
        </p:nvSpPr>
        <p:spPr bwMode="auto">
          <a:xfrm flipH="1">
            <a:off x="1447800" y="4267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09" name="Line 85"/>
          <p:cNvSpPr>
            <a:spLocks noChangeShapeType="1"/>
          </p:cNvSpPr>
          <p:nvPr/>
        </p:nvSpPr>
        <p:spPr bwMode="auto">
          <a:xfrm flipH="1">
            <a:off x="1447800" y="4572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21" name="Line 97"/>
          <p:cNvSpPr>
            <a:spLocks noChangeShapeType="1"/>
          </p:cNvSpPr>
          <p:nvPr/>
        </p:nvSpPr>
        <p:spPr bwMode="auto">
          <a:xfrm>
            <a:off x="5867400" y="2743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28" name="Line 104"/>
          <p:cNvSpPr>
            <a:spLocks noChangeShapeType="1"/>
          </p:cNvSpPr>
          <p:nvPr/>
        </p:nvSpPr>
        <p:spPr bwMode="auto">
          <a:xfrm>
            <a:off x="5867400" y="2743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29" name="Line 105"/>
          <p:cNvSpPr>
            <a:spLocks noChangeShapeType="1"/>
          </p:cNvSpPr>
          <p:nvPr/>
        </p:nvSpPr>
        <p:spPr bwMode="auto">
          <a:xfrm>
            <a:off x="8077200" y="2743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0" name="Line 106"/>
          <p:cNvSpPr>
            <a:spLocks noChangeShapeType="1"/>
          </p:cNvSpPr>
          <p:nvPr/>
        </p:nvSpPr>
        <p:spPr bwMode="auto">
          <a:xfrm flipH="1">
            <a:off x="5867400" y="4876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1" name="Line 107"/>
          <p:cNvSpPr>
            <a:spLocks noChangeShapeType="1"/>
          </p:cNvSpPr>
          <p:nvPr/>
        </p:nvSpPr>
        <p:spPr bwMode="auto">
          <a:xfrm>
            <a:off x="5867400" y="3048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2" name="Line 108"/>
          <p:cNvSpPr>
            <a:spLocks noChangeShapeType="1"/>
          </p:cNvSpPr>
          <p:nvPr/>
        </p:nvSpPr>
        <p:spPr bwMode="auto">
          <a:xfrm>
            <a:off x="5867400" y="3352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3" name="Line 109"/>
          <p:cNvSpPr>
            <a:spLocks noChangeShapeType="1"/>
          </p:cNvSpPr>
          <p:nvPr/>
        </p:nvSpPr>
        <p:spPr bwMode="auto">
          <a:xfrm>
            <a:off x="5867400" y="3657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4" name="Line 110"/>
          <p:cNvSpPr>
            <a:spLocks noChangeShapeType="1"/>
          </p:cNvSpPr>
          <p:nvPr/>
        </p:nvSpPr>
        <p:spPr bwMode="auto">
          <a:xfrm>
            <a:off x="5867400" y="3962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5" name="Line 111"/>
          <p:cNvSpPr>
            <a:spLocks noChangeShapeType="1"/>
          </p:cNvSpPr>
          <p:nvPr/>
        </p:nvSpPr>
        <p:spPr bwMode="auto">
          <a:xfrm>
            <a:off x="5867400" y="4267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6" name="Line 112"/>
          <p:cNvSpPr>
            <a:spLocks noChangeShapeType="1"/>
          </p:cNvSpPr>
          <p:nvPr/>
        </p:nvSpPr>
        <p:spPr bwMode="auto">
          <a:xfrm>
            <a:off x="5867400" y="4572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7" name="Line 113"/>
          <p:cNvSpPr>
            <a:spLocks noChangeShapeType="1"/>
          </p:cNvSpPr>
          <p:nvPr/>
        </p:nvSpPr>
        <p:spPr bwMode="auto">
          <a:xfrm>
            <a:off x="6324600" y="2743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8" name="Line 114"/>
          <p:cNvSpPr>
            <a:spLocks noChangeShapeType="1"/>
          </p:cNvSpPr>
          <p:nvPr/>
        </p:nvSpPr>
        <p:spPr bwMode="auto">
          <a:xfrm>
            <a:off x="3505200" y="3200400"/>
            <a:ext cx="2362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9" name="Line 115"/>
          <p:cNvSpPr>
            <a:spLocks noChangeShapeType="1"/>
          </p:cNvSpPr>
          <p:nvPr/>
        </p:nvSpPr>
        <p:spPr bwMode="auto">
          <a:xfrm>
            <a:off x="3505200" y="3505200"/>
            <a:ext cx="2362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40" name="Line 116"/>
          <p:cNvSpPr>
            <a:spLocks noChangeShapeType="1"/>
          </p:cNvSpPr>
          <p:nvPr/>
        </p:nvSpPr>
        <p:spPr bwMode="auto">
          <a:xfrm flipV="1">
            <a:off x="3505200" y="2895600"/>
            <a:ext cx="2362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43" name="Line 119"/>
          <p:cNvSpPr>
            <a:spLocks noChangeShapeType="1"/>
          </p:cNvSpPr>
          <p:nvPr/>
        </p:nvSpPr>
        <p:spPr bwMode="auto">
          <a:xfrm flipV="1">
            <a:off x="3505200" y="2971800"/>
            <a:ext cx="2362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44" name="Line 120"/>
          <p:cNvSpPr>
            <a:spLocks noChangeShapeType="1"/>
          </p:cNvSpPr>
          <p:nvPr/>
        </p:nvSpPr>
        <p:spPr bwMode="auto">
          <a:xfrm>
            <a:off x="3505200" y="4114800"/>
            <a:ext cx="2362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45" name="Text Box 121"/>
          <p:cNvSpPr txBox="1">
            <a:spLocks noChangeArrowheads="1"/>
          </p:cNvSpPr>
          <p:nvPr/>
        </p:nvSpPr>
        <p:spPr bwMode="auto">
          <a:xfrm>
            <a:off x="2041525" y="4967288"/>
            <a:ext cx="481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R1</a:t>
            </a:r>
          </a:p>
        </p:txBody>
      </p:sp>
      <p:sp>
        <p:nvSpPr>
          <p:cNvPr id="77946" name="Text Box 122"/>
          <p:cNvSpPr txBox="1">
            <a:spLocks noChangeArrowheads="1"/>
          </p:cNvSpPr>
          <p:nvPr/>
        </p:nvSpPr>
        <p:spPr bwMode="auto">
          <a:xfrm>
            <a:off x="6689725" y="4967288"/>
            <a:ext cx="481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R2</a:t>
            </a:r>
          </a:p>
        </p:txBody>
      </p:sp>
      <p:sp>
        <p:nvSpPr>
          <p:cNvPr id="77947" name="Text Box 123"/>
          <p:cNvSpPr txBox="1">
            <a:spLocks noChangeArrowheads="1"/>
          </p:cNvSpPr>
          <p:nvPr/>
        </p:nvSpPr>
        <p:spPr bwMode="auto">
          <a:xfrm>
            <a:off x="3184525" y="5195888"/>
            <a:ext cx="2000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Foreign key </a:t>
            </a:r>
          </a:p>
          <a:p>
            <a:pPr algn="l"/>
            <a:r>
              <a:rPr lang="en-US" altLang="en-US" sz="2000"/>
              <a:t>(or key reference)</a:t>
            </a:r>
          </a:p>
        </p:txBody>
      </p:sp>
      <p:sp>
        <p:nvSpPr>
          <p:cNvPr id="77948" name="Text Box 124"/>
          <p:cNvSpPr txBox="1">
            <a:spLocks noChangeArrowheads="1"/>
          </p:cNvSpPr>
          <p:nvPr/>
        </p:nvSpPr>
        <p:spPr bwMode="auto">
          <a:xfrm>
            <a:off x="5851525" y="5424488"/>
            <a:ext cx="1643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Candidate key</a:t>
            </a:r>
          </a:p>
        </p:txBody>
      </p:sp>
      <p:sp>
        <p:nvSpPr>
          <p:cNvPr id="77949" name="Line 125"/>
          <p:cNvSpPr>
            <a:spLocks noChangeShapeType="1"/>
          </p:cNvSpPr>
          <p:nvPr/>
        </p:nvSpPr>
        <p:spPr bwMode="auto">
          <a:xfrm flipH="1" flipV="1">
            <a:off x="3276600" y="4953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50" name="Line 126"/>
          <p:cNvSpPr>
            <a:spLocks noChangeShapeType="1"/>
          </p:cNvSpPr>
          <p:nvPr/>
        </p:nvSpPr>
        <p:spPr bwMode="auto">
          <a:xfrm flipV="1">
            <a:off x="6096000" y="4953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87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FDD0-2D24-4ED5-8E26-A409F582F68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Inclusion Dependency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en-US" sz="2800" dirty="0"/>
              <a:t>Referential integrity constraint that is not a foreign key constraint</a:t>
            </a:r>
          </a:p>
          <a:p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800" dirty="0"/>
              <a:t>(</a:t>
            </a:r>
            <a:r>
              <a:rPr lang="en-US" altLang="en-US" sz="2800" i="1" dirty="0" err="1"/>
              <a:t>CrsCode</a:t>
            </a:r>
            <a:r>
              <a:rPr lang="en-US" altLang="en-US" sz="2800" dirty="0"/>
              <a:t>, </a:t>
            </a:r>
            <a:r>
              <a:rPr lang="en-US" altLang="en-US" sz="2800" i="1" dirty="0"/>
              <a:t>Semester</a:t>
            </a:r>
            <a:r>
              <a:rPr lang="en-US" altLang="en-US" sz="2800" dirty="0"/>
              <a:t>) </a:t>
            </a:r>
            <a:r>
              <a:rPr lang="en-US" altLang="en-US" sz="2800" u="sng" dirty="0"/>
              <a:t>references</a:t>
            </a:r>
            <a:r>
              <a:rPr lang="en-US" altLang="en-US" sz="2800" dirty="0"/>
              <a:t>   				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 sz="2800" dirty="0"/>
              <a:t>(</a:t>
            </a:r>
            <a:r>
              <a:rPr lang="en-US" altLang="en-US" sz="2800" i="1" dirty="0" err="1"/>
              <a:t>CrsCode</a:t>
            </a:r>
            <a:r>
              <a:rPr lang="en-US" altLang="en-US" sz="2800" dirty="0"/>
              <a:t>, </a:t>
            </a:r>
            <a:r>
              <a:rPr lang="en-US" altLang="en-US" sz="2800" i="1" dirty="0"/>
              <a:t>Semester</a:t>
            </a:r>
            <a:r>
              <a:rPr lang="en-US" altLang="en-US" sz="2800" dirty="0"/>
              <a:t>) </a:t>
            </a:r>
          </a:p>
          <a:p>
            <a:pPr>
              <a:buFontTx/>
              <a:buNone/>
            </a:pPr>
            <a:r>
              <a:rPr lang="en-US" altLang="en-US" sz="2800" dirty="0"/>
              <a:t>    (no empty classes allowed)</a:t>
            </a:r>
          </a:p>
          <a:p>
            <a:r>
              <a:rPr lang="en-US" altLang="en-US" sz="2800" dirty="0"/>
              <a:t>Target attributes do not form a candidate key in 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 </a:t>
            </a:r>
            <a:r>
              <a:rPr lang="en-US" altLang="en-US" sz="2800" dirty="0"/>
              <a:t>(</a:t>
            </a:r>
            <a:r>
              <a:rPr lang="en-US" altLang="en-US" sz="2800" i="1" dirty="0" err="1"/>
              <a:t>StudId</a:t>
            </a:r>
            <a:r>
              <a:rPr lang="en-US" altLang="en-US" sz="2800" dirty="0"/>
              <a:t> missing)</a:t>
            </a:r>
            <a:endParaRPr lang="en-US" altLang="en-U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altLang="en-US" sz="2800" dirty="0"/>
              <a:t>No simple enforcement mechanism for inclusion dependencies in SQL (requires </a:t>
            </a:r>
            <a:r>
              <a:rPr lang="en-US" altLang="en-US" sz="2800" i="1" dirty="0"/>
              <a:t>assertions -- later</a:t>
            </a:r>
            <a:r>
              <a:rPr lang="en-US" alt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225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Review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Chapters 1 ~ 5 in your textbook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slides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In-class exercises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Assignments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Projects</a:t>
            </a:r>
          </a:p>
          <a:p>
            <a:pPr lvl="1" algn="just" eaLnBrk="1" hangingPunct="1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535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55867-C15D-4ED0-B572-E346DE5EC55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/>
              <a:t>Table Declaration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974725" y="3241675"/>
            <a:ext cx="1082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en-US" altLang="en-US"/>
          </a:p>
          <a:p>
            <a:pPr algn="l"/>
            <a:endParaRPr lang="en-US" altLang="en-US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838200" y="923925"/>
            <a:ext cx="7318375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CREATE TABLE  Student (</a:t>
            </a:r>
          </a:p>
          <a:p>
            <a:pPr algn="l"/>
            <a:r>
              <a:rPr lang="en-US" altLang="en-US"/>
              <a:t>   Id  INTEGER,</a:t>
            </a:r>
          </a:p>
          <a:p>
            <a:pPr algn="l"/>
            <a:r>
              <a:rPr lang="en-US" altLang="en-US"/>
              <a:t>   Name  VARCHAR(20),</a:t>
            </a:r>
          </a:p>
          <a:p>
            <a:pPr algn="l"/>
            <a:r>
              <a:rPr lang="en-US" altLang="en-US"/>
              <a:t>   Address  VARCHAR(50),</a:t>
            </a:r>
          </a:p>
          <a:p>
            <a:pPr algn="l"/>
            <a:r>
              <a:rPr lang="en-US" altLang="en-US"/>
              <a:t>   Status  VARCHAR(10)</a:t>
            </a:r>
          </a:p>
          <a:p>
            <a:pPr algn="l"/>
            <a:r>
              <a:rPr lang="en-US" altLang="en-US"/>
              <a:t>);</a:t>
            </a:r>
          </a:p>
          <a:p>
            <a:pPr algn="l"/>
            <a:endParaRPr lang="en-US" altLang="en-US"/>
          </a:p>
          <a:p>
            <a:pPr algn="l"/>
            <a:r>
              <a:rPr lang="en-US" altLang="en-US"/>
              <a:t>Oracle Datatypes: </a:t>
            </a:r>
          </a:p>
          <a:p>
            <a:pPr algn="l"/>
            <a:r>
              <a:rPr lang="en-US" altLang="en-US"/>
              <a:t>http://www.ss64.com/orasyntax/datatypes.html</a:t>
            </a:r>
          </a:p>
          <a:p>
            <a:pPr algn="l"/>
            <a:endParaRPr lang="en-US" altLang="en-US"/>
          </a:p>
          <a:p>
            <a:pPr algn="l"/>
            <a:r>
              <a:rPr lang="en-US" altLang="en-US"/>
              <a:t>INSERT INTO Student (Id, Name, Address, Status)</a:t>
            </a:r>
          </a:p>
          <a:p>
            <a:pPr algn="l"/>
            <a:r>
              <a:rPr lang="en-US" altLang="en-US"/>
              <a:t>VALUES (10122233, 'John', '10 Cedar St', 'Freshman');</a:t>
            </a:r>
          </a:p>
          <a:p>
            <a:pPr algn="l"/>
            <a:endParaRPr lang="en-US" altLang="en-US"/>
          </a:p>
          <a:p>
            <a:pPr algn="l"/>
            <a:r>
              <a:rPr lang="en-US" altLang="en-US"/>
              <a:t>INSERT INTO Student </a:t>
            </a:r>
          </a:p>
          <a:p>
            <a:pPr algn="l"/>
            <a:r>
              <a:rPr lang="en-US" altLang="en-US"/>
              <a:t>VALUES (234567890, ‘Mary', ’22 Main St', ‘Sophmore');</a:t>
            </a:r>
          </a:p>
          <a:p>
            <a:pPr algn="l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142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54E5F-116A-46EF-961B-9210D61695E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Primary/Candidate Keys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295400" y="2128838"/>
            <a:ext cx="6173788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TABLE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Course</a:t>
            </a:r>
            <a:r>
              <a:rPr lang="en-US" altLang="en-US"/>
              <a:t> (</a:t>
            </a:r>
          </a:p>
          <a:p>
            <a:pPr algn="l"/>
            <a:r>
              <a:rPr lang="en-US" altLang="en-US"/>
              <a:t>   </a:t>
            </a:r>
            <a:r>
              <a:rPr lang="en-US" altLang="en-US" i="1"/>
              <a:t>CrsCode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(6),</a:t>
            </a:r>
          </a:p>
          <a:p>
            <a:pPr algn="l"/>
            <a:r>
              <a:rPr lang="en-US" altLang="en-US"/>
              <a:t>   </a:t>
            </a:r>
            <a:r>
              <a:rPr lang="en-US" altLang="en-US" i="1"/>
              <a:t>CrsName</a:t>
            </a:r>
            <a:r>
              <a:rPr lang="en-US" altLang="en-US">
                <a:latin typeface="Century Gothic" pitchFamily="34" charset="0"/>
              </a:rPr>
              <a:t> CHAR</a:t>
            </a:r>
            <a:r>
              <a:rPr lang="en-US" altLang="en-US"/>
              <a:t>(20),</a:t>
            </a:r>
          </a:p>
          <a:p>
            <a:pPr algn="l"/>
            <a:r>
              <a:rPr lang="en-US" altLang="en-US"/>
              <a:t>   </a:t>
            </a:r>
            <a:r>
              <a:rPr lang="en-US" altLang="en-US" i="1"/>
              <a:t>DeptId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(4),</a:t>
            </a:r>
          </a:p>
          <a:p>
            <a:pPr algn="l"/>
            <a:r>
              <a:rPr lang="en-US" altLang="en-US"/>
              <a:t>   </a:t>
            </a:r>
            <a:r>
              <a:rPr lang="en-US" altLang="en-US" i="1"/>
              <a:t>Descr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(100),</a:t>
            </a:r>
          </a:p>
          <a:p>
            <a:pPr algn="l"/>
            <a:r>
              <a:rPr lang="en-US" altLang="en-US"/>
              <a:t>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PRIMARY KEY</a:t>
            </a:r>
            <a:r>
              <a:rPr lang="en-US" altLang="en-US"/>
              <a:t> (</a:t>
            </a:r>
            <a:r>
              <a:rPr lang="en-US" altLang="en-US" i="1"/>
              <a:t>CrsCode</a:t>
            </a:r>
            <a:r>
              <a:rPr lang="en-US" altLang="en-US"/>
              <a:t>),</a:t>
            </a:r>
          </a:p>
          <a:p>
            <a:pPr algn="l"/>
            <a:r>
              <a:rPr lang="en-US" altLang="en-US"/>
              <a:t>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UNIQUE</a:t>
            </a:r>
            <a:r>
              <a:rPr lang="en-US" altLang="en-US">
                <a:latin typeface="Century Gothic" pitchFamily="34" charset="0"/>
              </a:rPr>
              <a:t> (</a:t>
            </a:r>
            <a:r>
              <a:rPr lang="en-US" altLang="en-US" i="1"/>
              <a:t>DeptId</a:t>
            </a:r>
            <a:r>
              <a:rPr lang="en-US" altLang="en-US"/>
              <a:t>, </a:t>
            </a:r>
            <a:r>
              <a:rPr lang="en-US" altLang="en-US" i="1"/>
              <a:t>CrsName</a:t>
            </a:r>
            <a:r>
              <a:rPr lang="en-US" altLang="en-US"/>
              <a:t>)   -- </a:t>
            </a:r>
            <a:r>
              <a:rPr lang="en-US" altLang="en-US" i="1"/>
              <a:t>candidate key</a:t>
            </a:r>
          </a:p>
          <a:p>
            <a:pPr algn="l"/>
            <a:r>
              <a:rPr lang="en-US" altLang="en-US"/>
              <a:t>)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3810000" y="5562600"/>
            <a:ext cx="1828800" cy="609600"/>
          </a:xfrm>
          <a:prstGeom prst="wedgeRoundRectCallout">
            <a:avLst>
              <a:gd name="adj1" fmla="val 37412"/>
              <a:gd name="adj2" fmla="val -18671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1600" i="1">
                <a:solidFill>
                  <a:schemeClr val="accent2"/>
                </a:solidFill>
              </a:rPr>
              <a:t>Comments start with 2 dashes</a:t>
            </a:r>
          </a:p>
        </p:txBody>
      </p:sp>
    </p:spTree>
    <p:extLst>
      <p:ext uri="{BB962C8B-B14F-4D97-AF65-F5344CB8AC3E}">
        <p14:creationId xmlns:p14="http://schemas.microsoft.com/office/powerpoint/2010/main" val="3131896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C3AAB-D52F-49A4-8FBE-9627F6DDBC0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Null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b="1"/>
              <a:t>Problem</a:t>
            </a:r>
            <a:r>
              <a:rPr lang="en-US" altLang="en-US" sz="2800"/>
              <a:t>: Not all information might be known when row is inserted (e.g., </a:t>
            </a:r>
            <a:r>
              <a:rPr lang="en-US" altLang="en-US" sz="2800" i="1"/>
              <a:t>Grade</a:t>
            </a:r>
            <a:r>
              <a:rPr lang="en-US" altLang="en-US" sz="2800"/>
              <a:t> might be missing from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 sz="280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 column might not be applicable for a particular row (e.g., </a:t>
            </a:r>
            <a:r>
              <a:rPr lang="en-US" altLang="en-US" sz="2800" i="1"/>
              <a:t>MaidenName</a:t>
            </a:r>
            <a:r>
              <a:rPr lang="en-US" altLang="en-US" sz="2800"/>
              <a:t> if row describes a male)</a:t>
            </a:r>
          </a:p>
          <a:p>
            <a:pPr>
              <a:lnSpc>
                <a:spcPct val="90000"/>
              </a:lnSpc>
            </a:pPr>
            <a:r>
              <a:rPr lang="en-US" altLang="en-US" sz="2800" b="1" i="1"/>
              <a:t>Solution</a:t>
            </a:r>
            <a:r>
              <a:rPr lang="en-US" altLang="en-US" sz="2800"/>
              <a:t>: Use place holder – </a:t>
            </a:r>
            <a:r>
              <a:rPr lang="en-US" altLang="en-US" sz="2800" b="1"/>
              <a:t>null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Not a value of any domain (although called null value)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Indicates the absence of a value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Not allowed in certain situations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Primary keys and columns constrained by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NOT NULL</a:t>
            </a:r>
            <a:endParaRPr lang="en-US" alt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841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E517-CBDE-4003-8C91-144DEF1E3AE9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Default Value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81216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-"/>
            </a:pPr>
            <a:r>
              <a:rPr lang="en-US" altLang="en-US" sz="3200"/>
              <a:t>Value to be assigned if  attribute value in a row </a:t>
            </a:r>
          </a:p>
          <a:p>
            <a:pPr algn="l"/>
            <a:r>
              <a:rPr lang="en-US" altLang="en-US" sz="3200"/>
              <a:t>  is not specified</a:t>
            </a:r>
            <a:endParaRPr lang="en-US" altLang="en-US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889125" y="3770313"/>
            <a:ext cx="562292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TABLE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  <a:r>
              <a:rPr lang="en-US" altLang="en-US"/>
              <a:t> (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Id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INTEGER</a:t>
            </a:r>
            <a:r>
              <a:rPr lang="en-US" altLang="en-US"/>
              <a:t>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Name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CHAR(20) NOT NULL</a:t>
            </a:r>
            <a:r>
              <a:rPr lang="en-US" altLang="en-US"/>
              <a:t>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Address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(50),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Status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CHAR(10)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DEFAULT</a:t>
            </a:r>
            <a:r>
              <a:rPr lang="en-US" altLang="en-US"/>
              <a:t> ‘freshman’,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latin typeface="Century Gothic" pitchFamily="34" charset="0"/>
              </a:rPr>
              <a:t>PRIMARY KEY</a:t>
            </a:r>
            <a:r>
              <a:rPr lang="en-US" altLang="en-US"/>
              <a:t> (Id) )</a:t>
            </a:r>
          </a:p>
        </p:txBody>
      </p:sp>
    </p:spTree>
    <p:extLst>
      <p:ext uri="{BB962C8B-B14F-4D97-AF65-F5344CB8AC3E}">
        <p14:creationId xmlns:p14="http://schemas.microsoft.com/office/powerpoint/2010/main" val="3265010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7BF9-9CB3-4848-AED7-47F35A648388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altLang="en-US"/>
              <a:t>Semantic Constraints (cont’d)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Used for application dependent conditions</a:t>
            </a:r>
          </a:p>
          <a:p>
            <a:pPr>
              <a:lnSpc>
                <a:spcPct val="90000"/>
              </a:lnSpc>
            </a:pPr>
            <a:r>
              <a:rPr lang="en-US" altLang="en-US" sz="2800" i="1"/>
              <a:t>Example</a:t>
            </a:r>
            <a:r>
              <a:rPr lang="en-US" altLang="en-US" sz="2800"/>
              <a:t>: limit attribute values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Each row in table must satisfy condition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219200" y="2971800"/>
            <a:ext cx="7289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TABLE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/>
              <a:t> (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StudId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INTEGER,</a:t>
            </a:r>
            <a:endParaRPr lang="en-US" altLang="en-US"/>
          </a:p>
          <a:p>
            <a:pPr algn="l"/>
            <a:r>
              <a:rPr lang="en-US" altLang="en-US"/>
              <a:t>    </a:t>
            </a:r>
            <a:r>
              <a:rPr lang="en-US" altLang="en-US" i="1"/>
              <a:t>CrsCode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(6),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Semester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(6),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Grade</a:t>
            </a:r>
            <a:r>
              <a:rPr lang="en-US" altLang="en-US"/>
              <a:t>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(1),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CHECK</a:t>
            </a:r>
            <a:r>
              <a:rPr lang="en-US" altLang="en-US"/>
              <a:t> (</a:t>
            </a:r>
            <a:r>
              <a:rPr lang="en-US" altLang="en-US" i="1"/>
              <a:t>Grade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IN</a:t>
            </a:r>
            <a:r>
              <a:rPr lang="en-US" altLang="en-US"/>
              <a:t> (‘A’, ‘B’, ‘C’, ‘D’, ‘F’)),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CHECK</a:t>
            </a:r>
            <a:r>
              <a:rPr lang="en-US" altLang="en-US"/>
              <a:t> (</a:t>
            </a:r>
            <a:r>
              <a:rPr lang="en-US" altLang="en-US" i="1"/>
              <a:t>StudId</a:t>
            </a:r>
            <a:r>
              <a:rPr lang="en-US" altLang="en-US"/>
              <a:t> &gt; 0 </a:t>
            </a:r>
            <a:r>
              <a:rPr lang="en-US" altLang="en-US">
                <a:latin typeface="Century Gothic" pitchFamily="34" charset="0"/>
              </a:rPr>
              <a:t>AND</a:t>
            </a:r>
            <a:r>
              <a:rPr lang="en-US" altLang="en-US"/>
              <a:t> </a:t>
            </a:r>
            <a:r>
              <a:rPr lang="en-US" altLang="en-US" i="1"/>
              <a:t>StudId</a:t>
            </a:r>
            <a:r>
              <a:rPr lang="en-US" altLang="en-US"/>
              <a:t> &lt; 1000000000) )</a:t>
            </a:r>
          </a:p>
        </p:txBody>
      </p:sp>
    </p:spTree>
    <p:extLst>
      <p:ext uri="{BB962C8B-B14F-4D97-AF65-F5344CB8AC3E}">
        <p14:creationId xmlns:p14="http://schemas.microsoft.com/office/powerpoint/2010/main" val="2263297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610-4746-489B-8CBC-B4606171FE80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Assertion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altLang="en-US"/>
              <a:t>Element of database schema (like table)</a:t>
            </a:r>
          </a:p>
          <a:p>
            <a:r>
              <a:rPr lang="en-US" altLang="en-US"/>
              <a:t>Symmetrically specifies an inter-relational constraint</a:t>
            </a:r>
          </a:p>
          <a:p>
            <a:r>
              <a:rPr lang="en-US" altLang="en-US"/>
              <a:t>Applies to entire database (not just the individual rows of a single table)  </a:t>
            </a:r>
          </a:p>
          <a:p>
            <a:pPr lvl="1"/>
            <a:r>
              <a:rPr lang="en-US" altLang="en-US"/>
              <a:t>hence it works even if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Employee</a:t>
            </a:r>
            <a:r>
              <a:rPr lang="en-US" altLang="en-US"/>
              <a:t> is empty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066800" y="4876800"/>
            <a:ext cx="7308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CREATE ASSERTION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DontFireEveryone</a:t>
            </a:r>
          </a:p>
          <a:p>
            <a:pPr algn="l"/>
            <a:r>
              <a:rPr lang="en-US" altLang="en-US"/>
              <a:t>   </a:t>
            </a:r>
            <a:r>
              <a:rPr lang="en-US" altLang="en-US">
                <a:latin typeface="Century Gothic" pitchFamily="34" charset="0"/>
              </a:rPr>
              <a:t>CHECK (0 &lt; SELECT  COUNT (*)  FROM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Employee</a:t>
            </a:r>
            <a:r>
              <a:rPr lang="en-US" alt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23599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5CCBA-AB17-4DB1-9AC7-EF5198632A02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/>
              <a:t>Domains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Possible attribute values can be specified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Using a</a:t>
            </a:r>
            <a:r>
              <a:rPr lang="en-US" altLang="en-US">
                <a:latin typeface="Century Gothic" pitchFamily="34" charset="0"/>
              </a:rPr>
              <a:t> CHECK</a:t>
            </a:r>
            <a:r>
              <a:rPr lang="en-US" altLang="en-US"/>
              <a:t> constraint 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Creating a new domain</a:t>
            </a:r>
          </a:p>
          <a:p>
            <a:pPr>
              <a:lnSpc>
                <a:spcPct val="90000"/>
              </a:lnSpc>
            </a:pPr>
            <a:r>
              <a:rPr lang="en-US" altLang="en-US"/>
              <a:t>Domain can be used in several declarations</a:t>
            </a:r>
          </a:p>
          <a:p>
            <a:pPr>
              <a:lnSpc>
                <a:spcPct val="90000"/>
              </a:lnSpc>
            </a:pPr>
            <a:r>
              <a:rPr lang="en-US" altLang="en-US"/>
              <a:t>Domain is a schema element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143000" y="4114800"/>
            <a:ext cx="61626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DOMAIN</a:t>
            </a:r>
            <a:r>
              <a:rPr lang="en-US" altLang="en-US"/>
              <a:t> </a:t>
            </a:r>
            <a:r>
              <a:rPr lang="en-US" altLang="en-US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Grades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 (1)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latin typeface="Century Gothic" pitchFamily="34" charset="0"/>
              </a:rPr>
              <a:t>CHECK  (VALUE IN</a:t>
            </a:r>
            <a:r>
              <a:rPr lang="en-US" altLang="en-US"/>
              <a:t> (‘A’, ‘B’, ‘C’, ‘D’, ‘F’))</a:t>
            </a:r>
          </a:p>
          <a:p>
            <a:pPr algn="l"/>
            <a:r>
              <a:rPr lang="en-US" altLang="en-US">
                <a:latin typeface="Century Gothic" pitchFamily="34" charset="0"/>
              </a:rPr>
              <a:t>CREATE TABLE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/>
              <a:t> (</a:t>
            </a:r>
          </a:p>
          <a:p>
            <a:pPr algn="l"/>
            <a:r>
              <a:rPr lang="en-US" altLang="en-US"/>
              <a:t>     ….,</a:t>
            </a:r>
          </a:p>
          <a:p>
            <a:pPr algn="l"/>
            <a:r>
              <a:rPr lang="en-US" altLang="en-US"/>
              <a:t>     </a:t>
            </a:r>
            <a:r>
              <a:rPr lang="en-US" altLang="en-US" i="1"/>
              <a:t>Grade</a:t>
            </a:r>
            <a:r>
              <a:rPr lang="en-US" altLang="en-US"/>
              <a:t>: </a:t>
            </a:r>
            <a:r>
              <a:rPr lang="en-US" altLang="en-US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Grades</a:t>
            </a:r>
            <a:r>
              <a:rPr lang="en-US" altLang="en-US"/>
              <a:t>,</a:t>
            </a:r>
          </a:p>
          <a:p>
            <a:pPr algn="l"/>
            <a:r>
              <a:rPr lang="en-US" altLang="en-US"/>
              <a:t>     …  )</a:t>
            </a:r>
          </a:p>
        </p:txBody>
      </p:sp>
    </p:spTree>
    <p:extLst>
      <p:ext uri="{BB962C8B-B14F-4D97-AF65-F5344CB8AC3E}">
        <p14:creationId xmlns:p14="http://schemas.microsoft.com/office/powerpoint/2010/main" val="898942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8ECCA-D52D-4B23-9DFD-51FB480F11D6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Foreign Key Constraint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762000" y="2052638"/>
            <a:ext cx="7315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TABLE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/>
              <a:t> (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ProfId</a:t>
            </a:r>
            <a:r>
              <a:rPr lang="en-US" altLang="en-US"/>
              <a:t>   </a:t>
            </a:r>
            <a:r>
              <a:rPr lang="en-US" altLang="en-US">
                <a:latin typeface="Century Gothic" pitchFamily="34" charset="0"/>
              </a:rPr>
              <a:t>INTEGER,</a:t>
            </a:r>
            <a:endParaRPr lang="en-US" altLang="en-US"/>
          </a:p>
          <a:p>
            <a:pPr algn="l"/>
            <a:r>
              <a:rPr lang="en-US" altLang="en-US"/>
              <a:t>    </a:t>
            </a:r>
            <a:r>
              <a:rPr lang="en-US" altLang="en-US" i="1"/>
              <a:t>CrsCode</a:t>
            </a:r>
            <a:r>
              <a:rPr lang="en-US" altLang="en-US"/>
              <a:t> 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 (6),</a:t>
            </a:r>
          </a:p>
          <a:p>
            <a:pPr algn="l"/>
            <a:r>
              <a:rPr lang="en-US" altLang="en-US"/>
              <a:t>    </a:t>
            </a:r>
            <a:r>
              <a:rPr lang="en-US" altLang="en-US" i="1"/>
              <a:t>Semester</a:t>
            </a:r>
            <a:r>
              <a:rPr lang="en-US" altLang="en-US"/>
              <a:t>   </a:t>
            </a:r>
            <a:r>
              <a:rPr lang="en-US" altLang="en-US">
                <a:latin typeface="Century Gothic" pitchFamily="34" charset="0"/>
              </a:rPr>
              <a:t>CHAR</a:t>
            </a:r>
            <a:r>
              <a:rPr lang="en-US" altLang="en-US"/>
              <a:t> (6),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latin typeface="Century Gothic" pitchFamily="34" charset="0"/>
              </a:rPr>
              <a:t>PRIMARY KEY</a:t>
            </a:r>
            <a:r>
              <a:rPr lang="en-US" altLang="en-US"/>
              <a:t> (</a:t>
            </a:r>
            <a:r>
              <a:rPr lang="en-US" altLang="en-US" i="1"/>
              <a:t>CrsCode</a:t>
            </a:r>
            <a:r>
              <a:rPr lang="en-US" altLang="en-US"/>
              <a:t>, </a:t>
            </a:r>
            <a:r>
              <a:rPr lang="en-US" altLang="en-US" i="1"/>
              <a:t>Semester</a:t>
            </a:r>
            <a:r>
              <a:rPr lang="en-US" altLang="en-US"/>
              <a:t>),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FOREIGN KEY</a:t>
            </a:r>
            <a:r>
              <a:rPr lang="en-US" altLang="en-US"/>
              <a:t> (</a:t>
            </a:r>
            <a:r>
              <a:rPr lang="en-US" altLang="en-US" i="1"/>
              <a:t>CrsCode</a:t>
            </a:r>
            <a:r>
              <a:rPr lang="en-US" altLang="en-US"/>
              <a:t>)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REFERENCES</a:t>
            </a:r>
            <a:r>
              <a:rPr lang="en-US" altLang="en-US">
                <a:latin typeface="Century Gothic" pitchFamily="34" charset="0"/>
              </a:rPr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Course</a:t>
            </a:r>
            <a:r>
              <a:rPr lang="en-US" altLang="en-US"/>
              <a:t>,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FOREIGN KEY</a:t>
            </a:r>
            <a:r>
              <a:rPr lang="en-US" altLang="en-US"/>
              <a:t> (</a:t>
            </a:r>
            <a:r>
              <a:rPr lang="en-US" altLang="en-US" i="1"/>
              <a:t>ProfId</a:t>
            </a:r>
            <a:r>
              <a:rPr lang="en-US" altLang="en-US"/>
              <a:t>)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REFERENCES</a:t>
            </a:r>
            <a:r>
              <a:rPr lang="en-US" altLang="en-US">
                <a:latin typeface="Century Gothic" pitchFamily="34" charset="0"/>
              </a:rPr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/>
              <a:t> (</a:t>
            </a:r>
            <a:r>
              <a:rPr lang="en-US" altLang="en-US" i="1"/>
              <a:t>Id</a:t>
            </a:r>
            <a:r>
              <a:rPr lang="en-US" altLang="en-US"/>
              <a:t>) )</a:t>
            </a:r>
          </a:p>
        </p:txBody>
      </p:sp>
    </p:spTree>
    <p:extLst>
      <p:ext uri="{BB962C8B-B14F-4D97-AF65-F5344CB8AC3E}">
        <p14:creationId xmlns:p14="http://schemas.microsoft.com/office/powerpoint/2010/main" val="1505229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6A6D6-139C-4CB4-9FBD-7AB97FE58F40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Triggers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2895600"/>
          </a:xfrm>
        </p:spPr>
        <p:txBody>
          <a:bodyPr/>
          <a:lstStyle/>
          <a:p>
            <a:r>
              <a:rPr lang="en-US" altLang="en-US"/>
              <a:t>A more general mechanism for handling events</a:t>
            </a:r>
          </a:p>
          <a:p>
            <a:pPr lvl="1"/>
            <a:r>
              <a:rPr lang="en-US" altLang="en-US"/>
              <a:t>Not in SQL-92, but is in SQL:1999</a:t>
            </a:r>
          </a:p>
          <a:p>
            <a:r>
              <a:rPr lang="en-US" altLang="en-US"/>
              <a:t>Trigger is a schema element (like table, assertion, …)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990600" y="4414838"/>
            <a:ext cx="73564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>
                <a:latin typeface="Century Gothic" pitchFamily="34" charset="0"/>
              </a:rPr>
              <a:t>CREATE </a:t>
            </a:r>
            <a:r>
              <a:rPr lang="en-US" altLang="en-US">
                <a:solidFill>
                  <a:srgbClr val="990033"/>
                </a:solidFill>
                <a:latin typeface="Century Gothic" pitchFamily="34" charset="0"/>
              </a:rPr>
              <a:t>TRIGGER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CrsChange</a:t>
            </a:r>
            <a:r>
              <a:rPr lang="en-US" altLang="en-US"/>
              <a:t> 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latin typeface="Century Gothic" pitchFamily="34" charset="0"/>
              </a:rPr>
              <a:t>AFTER UPDATE OF</a:t>
            </a:r>
            <a:r>
              <a:rPr lang="en-US" altLang="en-US"/>
              <a:t> </a:t>
            </a:r>
            <a:r>
              <a:rPr lang="en-US" altLang="en-US" i="1"/>
              <a:t>CrsCode</a:t>
            </a:r>
            <a:r>
              <a:rPr lang="en-US" altLang="en-US"/>
              <a:t>, </a:t>
            </a:r>
            <a:r>
              <a:rPr lang="en-US" altLang="en-US" i="1"/>
              <a:t>Semester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ON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</a:p>
          <a:p>
            <a:pPr algn="l"/>
            <a:r>
              <a:rPr lang="en-US" altLang="en-US"/>
              <a:t>    </a:t>
            </a:r>
            <a:r>
              <a:rPr lang="en-US" altLang="en-US">
                <a:latin typeface="Century Gothic" pitchFamily="34" charset="0"/>
              </a:rPr>
              <a:t>WHEN  (</a:t>
            </a:r>
            <a:r>
              <a:rPr lang="en-US" altLang="en-US" i="1"/>
              <a:t>Grade</a:t>
            </a:r>
            <a:r>
              <a:rPr lang="en-US" altLang="en-US"/>
              <a:t> </a:t>
            </a:r>
            <a:r>
              <a:rPr lang="en-US" altLang="en-US">
                <a:latin typeface="Century Gothic" pitchFamily="34" charset="0"/>
              </a:rPr>
              <a:t>IS NOT NULL)</a:t>
            </a:r>
          </a:p>
          <a:p>
            <a:pPr algn="l"/>
            <a:r>
              <a:rPr lang="en-US" altLang="en-US">
                <a:latin typeface="Century Gothic" pitchFamily="34" charset="0"/>
              </a:rPr>
              <a:t>        ROLLBACK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497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E564C-8FB4-435E-97BC-FBDA574F36C7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Views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8200" cy="4572000"/>
          </a:xfrm>
        </p:spPr>
        <p:txBody>
          <a:bodyPr/>
          <a:lstStyle/>
          <a:p>
            <a:r>
              <a:rPr lang="en-US" altLang="en-US"/>
              <a:t>Schema element</a:t>
            </a:r>
          </a:p>
          <a:p>
            <a:r>
              <a:rPr lang="en-US" altLang="en-US"/>
              <a:t>Part of external schema</a:t>
            </a:r>
          </a:p>
          <a:p>
            <a:r>
              <a:rPr lang="en-US" altLang="en-US"/>
              <a:t>A </a:t>
            </a:r>
            <a:r>
              <a:rPr lang="en-US" altLang="en-US" i="1"/>
              <a:t>virtual</a:t>
            </a:r>
            <a:r>
              <a:rPr lang="en-US" altLang="en-US"/>
              <a:t> table constructed from actual tables on the fly</a:t>
            </a:r>
          </a:p>
          <a:p>
            <a:pPr lvl="1"/>
            <a:r>
              <a:rPr lang="en-US" altLang="en-US"/>
              <a:t>Can be accessed in queries like any other table</a:t>
            </a:r>
          </a:p>
          <a:p>
            <a:pPr lvl="1"/>
            <a:r>
              <a:rPr lang="en-US" altLang="en-US"/>
              <a:t>Not materialized, constructed when accessed</a:t>
            </a:r>
          </a:p>
          <a:p>
            <a:pPr lvl="1"/>
            <a:r>
              <a:rPr lang="en-US" altLang="en-US"/>
              <a:t>Similar to a subroutine in ordinary programming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85800" y="48006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046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Review (cont'd)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 Types</a:t>
            </a:r>
          </a:p>
          <a:p>
            <a:pPr lvl="1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Q/A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Basic concepts of databases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E-R diagrams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Relational algebra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Questions (100 points) + 1 Bonus Question (20 extra points)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68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Database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I: The Entity-Relationship Model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Entity type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and roles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type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Entity type hierarchy</a:t>
            </a:r>
          </a:p>
          <a:p>
            <a:pPr lvl="1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relationship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ER-diagram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Integrity constraints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869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12395-E1BF-41B5-BFD1-3312080A3A28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Entities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>
            <a:normAutofit lnSpcReduction="10000"/>
          </a:bodyPr>
          <a:lstStyle/>
          <a:p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Entity</a:t>
            </a:r>
            <a:r>
              <a:rPr lang="en-US" altLang="en-US"/>
              <a:t>: an object that is involved in the enterprise</a:t>
            </a:r>
          </a:p>
          <a:p>
            <a:pPr lvl="1"/>
            <a:r>
              <a:rPr lang="en-US" altLang="en-US"/>
              <a:t>Ex: John, CSCI4333</a:t>
            </a:r>
          </a:p>
          <a:p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Entity Type</a:t>
            </a:r>
            <a:r>
              <a:rPr lang="en-US" altLang="en-US"/>
              <a:t>: set of similar objects</a:t>
            </a:r>
          </a:p>
          <a:p>
            <a:pPr lvl="1"/>
            <a:r>
              <a:rPr lang="en-US" altLang="en-US"/>
              <a:t>Ex: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students</a:t>
            </a:r>
            <a:r>
              <a:rPr lang="en-US" altLang="en-US"/>
              <a:t>,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courses</a:t>
            </a:r>
          </a:p>
          <a:p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Attribute</a:t>
            </a:r>
            <a:r>
              <a:rPr lang="en-US" altLang="en-US"/>
              <a:t>: describes one aspect of an entity type</a:t>
            </a:r>
          </a:p>
          <a:p>
            <a:pPr lvl="1"/>
            <a:r>
              <a:rPr lang="en-US" altLang="en-US"/>
              <a:t>Ex: </a:t>
            </a:r>
            <a:r>
              <a:rPr lang="en-US" altLang="en-US" i="1"/>
              <a:t>name</a:t>
            </a:r>
            <a:r>
              <a:rPr lang="en-US" altLang="en-US"/>
              <a:t>, </a:t>
            </a:r>
            <a:r>
              <a:rPr lang="en-US" altLang="en-US" i="1"/>
              <a:t>maximum</a:t>
            </a:r>
            <a:r>
              <a:rPr lang="en-US" altLang="en-US"/>
              <a:t> </a:t>
            </a:r>
            <a:r>
              <a:rPr lang="en-US" altLang="en-US" i="1"/>
              <a:t>enrollment</a:t>
            </a:r>
          </a:p>
        </p:txBody>
      </p:sp>
    </p:spTree>
    <p:extLst>
      <p:ext uri="{BB962C8B-B14F-4D97-AF65-F5344CB8AC3E}">
        <p14:creationId xmlns:p14="http://schemas.microsoft.com/office/powerpoint/2010/main" val="9603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CED6-DB17-4102-AB57-B10B74458B63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Entity Type (con’t)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Graphical Representation in E-R diagram:</a:t>
            </a:r>
          </a:p>
        </p:txBody>
      </p:sp>
      <p:pic>
        <p:nvPicPr>
          <p:cNvPr id="617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352800"/>
            <a:ext cx="7696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76" name="AutoShape 32"/>
          <p:cNvSpPr>
            <a:spLocks noChangeArrowheads="1"/>
          </p:cNvSpPr>
          <p:nvPr/>
        </p:nvSpPr>
        <p:spPr bwMode="auto">
          <a:xfrm>
            <a:off x="6588125" y="5438775"/>
            <a:ext cx="1641475" cy="609600"/>
          </a:xfrm>
          <a:prstGeom prst="wedgeEllipseCallout">
            <a:avLst>
              <a:gd name="adj1" fmla="val 6866"/>
              <a:gd name="adj2" fmla="val -18984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800" i="1"/>
              <a:t>Set valued</a:t>
            </a:r>
          </a:p>
        </p:txBody>
      </p:sp>
    </p:spTree>
    <p:extLst>
      <p:ext uri="{BB962C8B-B14F-4D97-AF65-F5344CB8AC3E}">
        <p14:creationId xmlns:p14="http://schemas.microsoft.com/office/powerpoint/2010/main" val="301724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EDED-31C7-4ECF-BA4E-D385102EB9B0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altLang="en-US"/>
              <a:t>Relationships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Relationship</a:t>
            </a:r>
            <a:r>
              <a:rPr lang="en-US" altLang="en-US" sz="2800"/>
              <a:t>: relates two or more entities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John </a:t>
            </a:r>
            <a:r>
              <a:rPr lang="en-US" altLang="en-US" sz="2400" i="1"/>
              <a:t>majors in</a:t>
            </a:r>
            <a:r>
              <a:rPr lang="en-US" altLang="en-US" sz="2400"/>
              <a:t> Computer Science</a:t>
            </a:r>
          </a:p>
          <a:p>
            <a:pPr>
              <a:lnSpc>
                <a:spcPct val="90000"/>
              </a:lnSpc>
            </a:pP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Relationship Type</a:t>
            </a:r>
            <a:r>
              <a:rPr lang="en-US" altLang="en-US" sz="2800"/>
              <a:t>: set of similar relationships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  <a:r>
              <a:rPr lang="en-US" altLang="en-US" sz="2400"/>
              <a:t> (entity type) related to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</a:t>
            </a:r>
            <a:r>
              <a:rPr lang="en-US" altLang="en-US" sz="2400"/>
              <a:t> (entity type) by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MajorsIn</a:t>
            </a:r>
            <a:r>
              <a:rPr lang="en-US" altLang="en-US" sz="2400"/>
              <a:t> (relationship type).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Distinction: 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relation</a:t>
            </a:r>
            <a:r>
              <a:rPr lang="en-US" altLang="en-US" sz="2400"/>
              <a:t> (relational model) - set of tuples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relationship</a:t>
            </a:r>
            <a:r>
              <a:rPr lang="en-US" altLang="en-US" sz="2400"/>
              <a:t> (E-R Model) – describes relationship between entities of an enterprise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Both entity types and relationship types (E-R model) may be represented as relations (in the relational model)</a:t>
            </a:r>
          </a:p>
          <a:p>
            <a:pPr lvl="1">
              <a:lnSpc>
                <a:spcPct val="9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0314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F02D8-A269-4664-A342-2FC175D5AB01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/>
              <a:t>Attributes and Roles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Attribute</a:t>
            </a:r>
            <a:r>
              <a:rPr lang="en-US" altLang="en-US"/>
              <a:t> of a relationship type describes the relationship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e.g., John majors in CS </a:t>
            </a:r>
            <a:r>
              <a:rPr lang="en-US" altLang="en-US" i="1"/>
              <a:t>since</a:t>
            </a:r>
            <a:r>
              <a:rPr lang="en-US" altLang="en-US"/>
              <a:t> 2000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John and CS are related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2000 describes relationship - value of  SINCE</a:t>
            </a:r>
            <a:r>
              <a:rPr lang="en-US" altLang="en-US">
                <a:latin typeface="Century Gothic" pitchFamily="34" charset="0"/>
              </a:rPr>
              <a:t> </a:t>
            </a:r>
            <a:r>
              <a:rPr lang="en-US" altLang="en-US"/>
              <a:t>attribute of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MajorsIn</a:t>
            </a:r>
            <a:r>
              <a:rPr lang="en-US" altLang="en-US"/>
              <a:t> relationship type</a:t>
            </a:r>
          </a:p>
          <a:p>
            <a:pPr>
              <a:lnSpc>
                <a:spcPct val="90000"/>
              </a:lnSpc>
            </a:pP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Role</a:t>
            </a:r>
            <a:r>
              <a:rPr lang="en-US" altLang="en-US"/>
              <a:t> of a relationship type names one of the related entities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e.g., John is value of </a:t>
            </a:r>
            <a:r>
              <a:rPr lang="en-US" altLang="en-US" i="1"/>
              <a:t>Student</a:t>
            </a:r>
            <a:r>
              <a:rPr lang="en-US" altLang="en-US">
                <a:latin typeface="Century Gothic" pitchFamily="34" charset="0"/>
              </a:rPr>
              <a:t> </a:t>
            </a:r>
            <a:r>
              <a:rPr lang="en-US" altLang="en-US"/>
              <a:t>role, CS value of </a:t>
            </a:r>
            <a:r>
              <a:rPr lang="en-US" altLang="en-US" i="1"/>
              <a:t>Department</a:t>
            </a:r>
            <a:r>
              <a:rPr lang="en-US" altLang="en-US">
                <a:latin typeface="Century Gothic" pitchFamily="34" charset="0"/>
              </a:rPr>
              <a:t> </a:t>
            </a:r>
            <a:r>
              <a:rPr lang="en-US" altLang="en-US"/>
              <a:t>role of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MajorsIn</a:t>
            </a:r>
            <a:r>
              <a:rPr lang="en-US" altLang="en-US"/>
              <a:t> relationship type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(John, CS; 2000) describes a relationship</a:t>
            </a:r>
          </a:p>
        </p:txBody>
      </p:sp>
    </p:spTree>
    <p:extLst>
      <p:ext uri="{BB962C8B-B14F-4D97-AF65-F5344CB8AC3E}">
        <p14:creationId xmlns:p14="http://schemas.microsoft.com/office/powerpoint/2010/main" val="177272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473F-738E-493B-9CE5-4EBCFA141FFB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Relationship Type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86675" cy="4114800"/>
          </a:xfrm>
        </p:spPr>
        <p:txBody>
          <a:bodyPr/>
          <a:lstStyle/>
          <a:p>
            <a:r>
              <a:rPr lang="en-US" altLang="en-US" sz="2800"/>
              <a:t>Described by set of attributes and roles</a:t>
            </a:r>
          </a:p>
          <a:p>
            <a:pPr lvl="1"/>
            <a:r>
              <a:rPr lang="en-US" altLang="en-US" sz="2400"/>
              <a:t>e.g.,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MajorsIn</a:t>
            </a:r>
            <a:r>
              <a:rPr lang="en-US" altLang="en-US" sz="2400"/>
              <a:t>: </a:t>
            </a:r>
            <a:r>
              <a:rPr lang="en-US" altLang="en-US" sz="2400" i="1"/>
              <a:t>Student</a:t>
            </a:r>
            <a:r>
              <a:rPr lang="en-US" altLang="en-US" sz="2400"/>
              <a:t>, </a:t>
            </a:r>
            <a:r>
              <a:rPr lang="en-US" altLang="en-US" sz="2400" i="1"/>
              <a:t>Department</a:t>
            </a:r>
            <a:r>
              <a:rPr lang="en-US" altLang="en-US" sz="2400"/>
              <a:t>, </a:t>
            </a:r>
            <a:r>
              <a:rPr lang="en-US" altLang="en-US" sz="2400" i="1"/>
              <a:t>Since</a:t>
            </a:r>
          </a:p>
          <a:p>
            <a:pPr lvl="1"/>
            <a:r>
              <a:rPr lang="en-US" altLang="en-US" sz="2400"/>
              <a:t>Here we have used as the role name (</a:t>
            </a:r>
            <a:r>
              <a:rPr lang="en-US" altLang="en-US" sz="2400" i="1"/>
              <a:t>Student</a:t>
            </a:r>
            <a:r>
              <a:rPr lang="en-US" altLang="en-US" sz="2400"/>
              <a:t>) the name of the entity type (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  <a:r>
              <a:rPr lang="en-US" altLang="en-US" sz="2400"/>
              <a:t>) of the participant in the relationship, but ...</a:t>
            </a:r>
          </a:p>
        </p:txBody>
      </p:sp>
      <p:graphicFrame>
        <p:nvGraphicFramePr>
          <p:cNvPr id="11269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908050" y="4433888"/>
          <a:ext cx="7265988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Image" r:id="rId4" imgW="12368254" imgH="2273016" progId="Photoshop.Image.9">
                  <p:embed/>
                </p:oleObj>
              </mc:Choice>
              <mc:Fallback>
                <p:oleObj name="Image" r:id="rId4" imgW="12368254" imgH="2273016" progId="Photoshop.Image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4433888"/>
                        <a:ext cx="7265988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683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C80DB-1BC0-449D-9FC4-758DFF0DEE22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IsA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505200" y="19050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685800" y="44958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6400800" y="44958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4495800" y="44958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2590800" y="44958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838200" y="4572000"/>
            <a:ext cx="1385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Freshman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2743200" y="4572000"/>
            <a:ext cx="143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Sophmore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4876800" y="4572000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Junior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6705600" y="4572000"/>
            <a:ext cx="97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Senior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733800" y="1981200"/>
            <a:ext cx="111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</a:p>
        </p:txBody>
      </p:sp>
      <p:sp>
        <p:nvSpPr>
          <p:cNvPr id="56339" name="AutoShape 19"/>
          <p:cNvSpPr>
            <a:spLocks noChangeArrowheads="1"/>
          </p:cNvSpPr>
          <p:nvPr/>
        </p:nvSpPr>
        <p:spPr bwMode="auto">
          <a:xfrm>
            <a:off x="3810000" y="3048000"/>
            <a:ext cx="1066800" cy="762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4038600" y="32766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IsA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6324600" y="2819400"/>
            <a:ext cx="2339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Represents 4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relationship types</a:t>
            </a:r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 flipV="1">
            <a:off x="43434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 flipH="1">
            <a:off x="1524000" y="38100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 flipH="1">
            <a:off x="3429000" y="38100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>
            <a:off x="4495800" y="38100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>
            <a:off x="4876800" y="38100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9" name="Line 29"/>
          <p:cNvSpPr>
            <a:spLocks noChangeShapeType="1"/>
          </p:cNvSpPr>
          <p:nvPr/>
        </p:nvSpPr>
        <p:spPr bwMode="auto">
          <a:xfrm flipH="1">
            <a:off x="5105400" y="33528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4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7EDC-4E5B-4FA3-8C54-DB73FF3F8FE0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Single-role Key Constraint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If, for a particular participant entity type, each entity participates in </a:t>
            </a:r>
            <a:r>
              <a:rPr lang="en-US" altLang="en-US" i="1" dirty="0">
                <a:solidFill>
                  <a:srgbClr val="FF0000"/>
                </a:solidFill>
              </a:rPr>
              <a:t>at most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one relationship, corresponding role is a key of relationship type</a:t>
            </a:r>
          </a:p>
          <a:p>
            <a:pPr lvl="1"/>
            <a:r>
              <a:rPr lang="en-US" altLang="en-US" dirty="0"/>
              <a:t>E.g., </a:t>
            </a:r>
            <a:r>
              <a:rPr lang="en-US" altLang="en-US" i="1" dirty="0"/>
              <a:t>Professor</a:t>
            </a:r>
            <a:r>
              <a:rPr lang="en-US" altLang="en-US" dirty="0"/>
              <a:t> role is unique in </a:t>
            </a:r>
            <a:r>
              <a:rPr lang="en-US" alt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WorksIn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altLang="en-US" dirty="0"/>
              <a:t>Representation in E-R diagram: arrow</a:t>
            </a:r>
          </a:p>
        </p:txBody>
      </p:sp>
      <p:sp>
        <p:nvSpPr>
          <p:cNvPr id="39941" name="AutoShape 1029"/>
          <p:cNvSpPr>
            <a:spLocks noChangeArrowheads="1"/>
          </p:cNvSpPr>
          <p:nvPr/>
        </p:nvSpPr>
        <p:spPr bwMode="auto">
          <a:xfrm>
            <a:off x="3352800" y="5334000"/>
            <a:ext cx="1828800" cy="9144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39957" name="Rectangle 1045"/>
          <p:cNvSpPr>
            <a:spLocks noChangeArrowheads="1"/>
          </p:cNvSpPr>
          <p:nvPr/>
        </p:nvSpPr>
        <p:spPr bwMode="auto">
          <a:xfrm>
            <a:off x="762000" y="5486400"/>
            <a:ext cx="1295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8" name="Rectangle 1046"/>
          <p:cNvSpPr>
            <a:spLocks noChangeArrowheads="1"/>
          </p:cNvSpPr>
          <p:nvPr/>
        </p:nvSpPr>
        <p:spPr bwMode="auto">
          <a:xfrm>
            <a:off x="6400800" y="5486400"/>
            <a:ext cx="1676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9" name="Text Box 1047"/>
          <p:cNvSpPr txBox="1">
            <a:spLocks noChangeArrowheads="1"/>
          </p:cNvSpPr>
          <p:nvPr/>
        </p:nvSpPr>
        <p:spPr bwMode="auto">
          <a:xfrm>
            <a:off x="3657600" y="55626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WorksIn</a:t>
            </a:r>
          </a:p>
        </p:txBody>
      </p:sp>
      <p:sp>
        <p:nvSpPr>
          <p:cNvPr id="39960" name="Text Box 1048"/>
          <p:cNvSpPr txBox="1">
            <a:spLocks noChangeArrowheads="1"/>
          </p:cNvSpPr>
          <p:nvPr/>
        </p:nvSpPr>
        <p:spPr bwMode="auto">
          <a:xfrm>
            <a:off x="762000" y="5562600"/>
            <a:ext cx="1336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</a:p>
        </p:txBody>
      </p:sp>
      <p:sp>
        <p:nvSpPr>
          <p:cNvPr id="39961" name="Text Box 1049"/>
          <p:cNvSpPr txBox="1">
            <a:spLocks noChangeArrowheads="1"/>
          </p:cNvSpPr>
          <p:nvPr/>
        </p:nvSpPr>
        <p:spPr bwMode="auto">
          <a:xfrm>
            <a:off x="6477000" y="55626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</a:t>
            </a:r>
          </a:p>
        </p:txBody>
      </p:sp>
      <p:sp>
        <p:nvSpPr>
          <p:cNvPr id="39963" name="Line 1051"/>
          <p:cNvSpPr>
            <a:spLocks noChangeShapeType="1"/>
          </p:cNvSpPr>
          <p:nvPr/>
        </p:nvSpPr>
        <p:spPr bwMode="auto">
          <a:xfrm>
            <a:off x="2057400" y="5791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Line 1052"/>
          <p:cNvSpPr>
            <a:spLocks noChangeShapeType="1"/>
          </p:cNvSpPr>
          <p:nvPr/>
        </p:nvSpPr>
        <p:spPr bwMode="auto">
          <a:xfrm>
            <a:off x="5181600" y="5791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70AE-1C51-472C-9B6D-AF1D25C6AF0E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Participation Constraint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If every entity participates in </a:t>
            </a:r>
            <a:r>
              <a:rPr lang="en-US" altLang="en-US" i="1" dirty="0">
                <a:solidFill>
                  <a:srgbClr val="FF0000"/>
                </a:solidFill>
              </a:rPr>
              <a:t>at least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one relationship, a </a:t>
            </a:r>
            <a:r>
              <a:rPr lang="en-US" altLang="en-US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participation constraint</a:t>
            </a:r>
            <a:r>
              <a:rPr lang="en-US" altLang="en-US" dirty="0"/>
              <a:t> holds: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participation constraint of entity type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altLang="en-US" dirty="0"/>
              <a:t> having role </a:t>
            </a:r>
            <a:r>
              <a:rPr lang="en-US" altLang="en-US" dirty="0">
                <a:sym typeface="Symbol" pitchFamily="18" charset="2"/>
              </a:rPr>
              <a:t> </a:t>
            </a:r>
            <a:r>
              <a:rPr lang="en-US" altLang="en-US" dirty="0"/>
              <a:t>in relationship type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dirty="0"/>
              <a:t> states that for </a:t>
            </a:r>
            <a:r>
              <a:rPr lang="en-US" altLang="en-US" i="1" dirty="0"/>
              <a:t>e</a:t>
            </a:r>
            <a:r>
              <a:rPr lang="en-US" altLang="en-US" dirty="0"/>
              <a:t> in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altLang="en-US" dirty="0"/>
              <a:t> there is an </a:t>
            </a:r>
            <a:r>
              <a:rPr lang="en-US" altLang="en-US" i="1" dirty="0"/>
              <a:t>r</a:t>
            </a:r>
            <a:r>
              <a:rPr lang="en-US" altLang="en-US" dirty="0"/>
              <a:t> in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dirty="0"/>
              <a:t> such that </a:t>
            </a:r>
            <a:r>
              <a:rPr lang="en-US" altLang="en-US" dirty="0">
                <a:sym typeface="Symbol" pitchFamily="18" charset="2"/>
              </a:rPr>
              <a:t></a:t>
            </a:r>
            <a:r>
              <a:rPr lang="en-US" altLang="en-US" dirty="0"/>
              <a:t>(</a:t>
            </a:r>
            <a:r>
              <a:rPr lang="en-US" altLang="en-US" i="1" dirty="0"/>
              <a:t>r</a:t>
            </a:r>
            <a:r>
              <a:rPr lang="en-US" altLang="en-US" dirty="0"/>
              <a:t>) = </a:t>
            </a:r>
            <a:r>
              <a:rPr lang="en-US" altLang="en-US" i="1" dirty="0"/>
              <a:t>e</a:t>
            </a:r>
            <a:r>
              <a:rPr lang="en-US" alt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e.g., every professor works in </a:t>
            </a:r>
            <a:r>
              <a:rPr lang="en-US" altLang="en-US" i="1" dirty="0"/>
              <a:t>at least</a:t>
            </a:r>
            <a:r>
              <a:rPr lang="en-US" altLang="en-US" dirty="0"/>
              <a:t> one department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066800" y="5867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172200" y="5867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3517900" y="5810250"/>
            <a:ext cx="1976438" cy="685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WorksIn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5486400" y="6172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H="1">
            <a:off x="2819400" y="61722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295400" y="5943600"/>
            <a:ext cx="1336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172200" y="5943600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</a:t>
            </a: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3101975" y="4787900"/>
            <a:ext cx="2514600" cy="457200"/>
          </a:xfrm>
          <a:prstGeom prst="wedgeRoundRectCallout">
            <a:avLst>
              <a:gd name="adj1" fmla="val -50190"/>
              <a:gd name="adj2" fmla="val 221181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Reprsentation in E-R</a:t>
            </a:r>
          </a:p>
        </p:txBody>
      </p:sp>
    </p:spTree>
    <p:extLst>
      <p:ext uri="{BB962C8B-B14F-4D97-AF65-F5344CB8AC3E}">
        <p14:creationId xmlns:p14="http://schemas.microsoft.com/office/powerpoint/2010/main" val="85260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F586-37E7-4F9D-BD65-213D335D534E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altLang="en-US"/>
              <a:t>Participation </a:t>
            </a:r>
            <a:r>
              <a:rPr lang="en-US" altLang="en-US" i="1"/>
              <a:t>and</a:t>
            </a:r>
            <a:r>
              <a:rPr lang="en-US" altLang="en-US"/>
              <a:t> Key Constraint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If every entity participates in </a:t>
            </a:r>
            <a:r>
              <a:rPr lang="en-US" altLang="en-US" i="1" dirty="0">
                <a:solidFill>
                  <a:srgbClr val="FF0000"/>
                </a:solidFill>
              </a:rPr>
              <a:t>exactly</a:t>
            </a:r>
            <a:r>
              <a:rPr lang="en-US" altLang="en-US" dirty="0">
                <a:solidFill>
                  <a:srgbClr val="FF0000"/>
                </a:solidFill>
              </a:rPr>
              <a:t> one </a:t>
            </a:r>
            <a:r>
              <a:rPr lang="en-US" altLang="en-US" dirty="0"/>
              <a:t>relationship, both a participation  and a key constraint hold: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e.g., every professor works in </a:t>
            </a:r>
            <a:r>
              <a:rPr lang="en-US" altLang="en-US" i="1" dirty="0"/>
              <a:t>exactly one</a:t>
            </a:r>
            <a:r>
              <a:rPr lang="en-US" altLang="en-US" dirty="0"/>
              <a:t> department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1066800" y="5105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6172200" y="51054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0" name="AutoShape 6"/>
          <p:cNvSpPr>
            <a:spLocks noChangeArrowheads="1"/>
          </p:cNvSpPr>
          <p:nvPr/>
        </p:nvSpPr>
        <p:spPr bwMode="auto">
          <a:xfrm>
            <a:off x="3505200" y="4983163"/>
            <a:ext cx="1976438" cy="685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WorksIn</a:t>
            </a:r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5486400" y="5334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295400" y="5113338"/>
            <a:ext cx="1336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6248400" y="5181600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</a:t>
            </a:r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2819400" y="5329238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5" name="AutoShape 11"/>
          <p:cNvSpPr>
            <a:spLocks noChangeArrowheads="1"/>
          </p:cNvSpPr>
          <p:nvPr/>
        </p:nvSpPr>
        <p:spPr bwMode="auto">
          <a:xfrm>
            <a:off x="3941763" y="3716338"/>
            <a:ext cx="3729037" cy="533400"/>
          </a:xfrm>
          <a:prstGeom prst="wedgeRoundRectCallout">
            <a:avLst>
              <a:gd name="adj1" fmla="val -69838"/>
              <a:gd name="adj2" fmla="val 227977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i="1">
                <a:solidFill>
                  <a:schemeClr val="accent2"/>
                </a:solidFill>
              </a:rPr>
              <a:t>E-R representation: thick line</a:t>
            </a:r>
          </a:p>
        </p:txBody>
      </p:sp>
    </p:spTree>
    <p:extLst>
      <p:ext uri="{BB962C8B-B14F-4D97-AF65-F5344CB8AC3E}">
        <p14:creationId xmlns:p14="http://schemas.microsoft.com/office/powerpoint/2010/main" val="396669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 Overview of Databases and Transaction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Management System (DBMS)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Processing System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372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4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EF10-3C57-4D78-B1EA-047FEAD2E474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altLang="en-US"/>
              <a:t>Cardinality Constraints</a:t>
            </a:r>
          </a:p>
        </p:txBody>
      </p:sp>
      <p:pic>
        <p:nvPicPr>
          <p:cNvPr id="112645" name="Picture 5" descr="04_09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963738"/>
            <a:ext cx="7864475" cy="298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41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Select, project, set operators, union,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cartesian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product, (natural) join, division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 for operators above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Aggregates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by … Having</a:t>
            </a:r>
          </a:p>
          <a:p>
            <a:pPr lvl="1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by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758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C2BDF3-E15C-451A-934B-A52EC8EEF556}" type="slidenum">
              <a:rPr lang="en-US" altLang="en-US" sz="1400"/>
              <a:pPr/>
              <a:t>42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Select Operator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2192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mtClean="0"/>
              <a:t>Produce table containing subset of rows of argument table satisfying condition</a:t>
            </a:r>
          </a:p>
          <a:p>
            <a:pPr>
              <a:buFontTx/>
              <a:buNone/>
              <a:defRPr/>
            </a:pPr>
            <a:r>
              <a:rPr lang="en-US" smtClean="0"/>
              <a:t>		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condition </a:t>
            </a:r>
            <a:r>
              <a:rPr lang="en-US" smtClean="0">
                <a:sym typeface="Symbol" pitchFamily="18" charset="2"/>
              </a:rPr>
              <a:t>(</a:t>
            </a:r>
            <a:r>
              <a:rPr lang="en-US" i="1" smtClean="0">
                <a:sym typeface="Symbol" pitchFamily="18" charset="2"/>
              </a:rPr>
              <a:t>relation</a:t>
            </a:r>
            <a:r>
              <a:rPr lang="en-US" smtClean="0">
                <a:sym typeface="Symbol" pitchFamily="18" charset="2"/>
              </a:rPr>
              <a:t>)</a:t>
            </a:r>
          </a:p>
          <a:p>
            <a:pPr>
              <a:defRPr/>
            </a:pPr>
            <a:r>
              <a:rPr lang="en-US" smtClean="0"/>
              <a:t>Example:</a:t>
            </a: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en-US" smtClean="0"/>
              <a:t>	  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Person                                   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Hobby</a:t>
            </a:r>
            <a:r>
              <a:rPr lang="en-US" baseline="-25000" smtClean="0">
                <a:sym typeface="Symbol" pitchFamily="18" charset="2"/>
              </a:rPr>
              <a:t>=‘stamps’</a:t>
            </a:r>
            <a:r>
              <a:rPr lang="en-US" sz="2800" smtClean="0">
                <a:sym typeface="Symbol" pitchFamily="18" charset="2"/>
              </a:rPr>
              <a:t>(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sz="2800" smtClean="0">
                <a:sym typeface="Symbol" pitchFamily="18" charset="2"/>
              </a:rPr>
              <a:t>)</a:t>
            </a:r>
          </a:p>
          <a:p>
            <a:pPr>
              <a:lnSpc>
                <a:spcPct val="70000"/>
              </a:lnSpc>
              <a:buFontTx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304800" y="4697413"/>
            <a:ext cx="39338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123 Main       stamps</a:t>
            </a:r>
          </a:p>
          <a:p>
            <a:r>
              <a:rPr lang="en-US" altLang="en-US"/>
              <a:t>1123     John     123 Main       coins</a:t>
            </a:r>
          </a:p>
          <a:p>
            <a:r>
              <a:rPr lang="en-US" altLang="en-US"/>
              <a:t>5556     Mary    7 Lake Dr      hiking</a:t>
            </a:r>
          </a:p>
          <a:p>
            <a:r>
              <a:rPr lang="en-US" altLang="en-US"/>
              <a:t>9876     Bart      5 Pine St       stamps</a:t>
            </a:r>
          </a:p>
        </p:txBody>
      </p:sp>
      <p:sp>
        <p:nvSpPr>
          <p:cNvPr id="8198" name="Line 12"/>
          <p:cNvSpPr>
            <a:spLocks noChangeShapeType="1"/>
          </p:cNvSpPr>
          <p:nvPr/>
        </p:nvSpPr>
        <p:spPr bwMode="auto">
          <a:xfrm>
            <a:off x="304800" y="4724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304800" y="6248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3048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15"/>
          <p:cNvSpPr>
            <a:spLocks noChangeShapeType="1"/>
          </p:cNvSpPr>
          <p:nvPr/>
        </p:nvSpPr>
        <p:spPr bwMode="auto">
          <a:xfrm flipH="1">
            <a:off x="44196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7"/>
          <p:cNvSpPr>
            <a:spLocks noChangeArrowheads="1"/>
          </p:cNvSpPr>
          <p:nvPr/>
        </p:nvSpPr>
        <p:spPr bwMode="auto">
          <a:xfrm>
            <a:off x="4648200" y="4697413"/>
            <a:ext cx="39544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 123 Main      stamps</a:t>
            </a:r>
          </a:p>
          <a:p>
            <a:r>
              <a:rPr lang="en-US" altLang="en-US"/>
              <a:t>9876     Bart       5 Pine St       stamps</a:t>
            </a:r>
          </a:p>
        </p:txBody>
      </p:sp>
      <p:sp>
        <p:nvSpPr>
          <p:cNvPr id="8203" name="Line 21"/>
          <p:cNvSpPr>
            <a:spLocks noChangeShapeType="1"/>
          </p:cNvSpPr>
          <p:nvPr/>
        </p:nvSpPr>
        <p:spPr bwMode="auto">
          <a:xfrm>
            <a:off x="4648200" y="4724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22"/>
          <p:cNvSpPr>
            <a:spLocks noChangeShapeType="1"/>
          </p:cNvSpPr>
          <p:nvPr/>
        </p:nvSpPr>
        <p:spPr bwMode="auto">
          <a:xfrm>
            <a:off x="4648200" y="54102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26"/>
          <p:cNvSpPr>
            <a:spLocks noChangeShapeType="1"/>
          </p:cNvSpPr>
          <p:nvPr/>
        </p:nvSpPr>
        <p:spPr bwMode="auto">
          <a:xfrm>
            <a:off x="304800" y="4343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27"/>
          <p:cNvSpPr>
            <a:spLocks noChangeShapeType="1"/>
          </p:cNvSpPr>
          <p:nvPr/>
        </p:nvSpPr>
        <p:spPr bwMode="auto">
          <a:xfrm>
            <a:off x="44196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28"/>
          <p:cNvSpPr>
            <a:spLocks noChangeShapeType="1"/>
          </p:cNvSpPr>
          <p:nvPr/>
        </p:nvSpPr>
        <p:spPr bwMode="auto">
          <a:xfrm>
            <a:off x="3048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Text Box 40"/>
          <p:cNvSpPr txBox="1">
            <a:spLocks noChangeArrowheads="1"/>
          </p:cNvSpPr>
          <p:nvPr/>
        </p:nvSpPr>
        <p:spPr bwMode="auto">
          <a:xfrm>
            <a:off x="365125" y="4210050"/>
            <a:ext cx="3868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/>
              <a:t> </a:t>
            </a:r>
            <a:r>
              <a:rPr lang="en-US" altLang="en-US" sz="2400"/>
              <a:t> </a:t>
            </a:r>
            <a:r>
              <a:rPr lang="en-US" altLang="en-US" i="1"/>
              <a:t>Id      Name     Address        Hobby</a:t>
            </a:r>
            <a:endParaRPr lang="en-US" altLang="en-US" sz="2400" i="1"/>
          </a:p>
        </p:txBody>
      </p:sp>
      <p:sp>
        <p:nvSpPr>
          <p:cNvPr id="8209" name="Line 41"/>
          <p:cNvSpPr>
            <a:spLocks noChangeShapeType="1"/>
          </p:cNvSpPr>
          <p:nvPr/>
        </p:nvSpPr>
        <p:spPr bwMode="auto">
          <a:xfrm>
            <a:off x="4648200" y="4343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42"/>
          <p:cNvSpPr>
            <a:spLocks noChangeShapeType="1"/>
          </p:cNvSpPr>
          <p:nvPr/>
        </p:nvSpPr>
        <p:spPr bwMode="auto">
          <a:xfrm>
            <a:off x="4648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43"/>
          <p:cNvSpPr>
            <a:spLocks noChangeShapeType="1"/>
          </p:cNvSpPr>
          <p:nvPr/>
        </p:nvSpPr>
        <p:spPr bwMode="auto">
          <a:xfrm>
            <a:off x="8839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44"/>
          <p:cNvSpPr txBox="1">
            <a:spLocks noChangeArrowheads="1"/>
          </p:cNvSpPr>
          <p:nvPr/>
        </p:nvSpPr>
        <p:spPr bwMode="auto">
          <a:xfrm>
            <a:off x="4708525" y="4357688"/>
            <a:ext cx="3817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Id         Name    Address        Hobby</a:t>
            </a:r>
          </a:p>
        </p:txBody>
      </p:sp>
    </p:spTree>
    <p:extLst>
      <p:ext uri="{BB962C8B-B14F-4D97-AF65-F5344CB8AC3E}">
        <p14:creationId xmlns:p14="http://schemas.microsoft.com/office/powerpoint/2010/main" val="29033102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316E1D-763A-43FD-9E55-32E3029A921F}" type="slidenum">
              <a:rPr lang="en-US" altLang="en-US" sz="1400"/>
              <a:pPr/>
              <a:t>43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 smtClean="0"/>
              <a:t>Project Operator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smtClean="0"/>
              <a:t>Produces table containing subset of columns of argument table </a:t>
            </a:r>
          </a:p>
          <a:p>
            <a:pPr lvl="1">
              <a:buFontTx/>
              <a:buNone/>
            </a:pPr>
            <a:r>
              <a:rPr lang="en-US" altLang="en-US" smtClean="0"/>
              <a:t>			 </a:t>
            </a:r>
            <a:r>
              <a:rPr lang="en-US" altLang="en-US" smtClean="0">
                <a:sym typeface="Symbol" pitchFamily="18" charset="2"/>
              </a:rPr>
              <a:t></a:t>
            </a:r>
            <a:r>
              <a:rPr lang="en-US" altLang="en-US" i="1" baseline="-25000" smtClean="0">
                <a:sym typeface="Symbol" pitchFamily="18" charset="2"/>
              </a:rPr>
              <a:t>attribute list</a:t>
            </a:r>
            <a:r>
              <a:rPr lang="en-US" altLang="en-US" smtClean="0">
                <a:sym typeface="Symbol" pitchFamily="18" charset="2"/>
              </a:rPr>
              <a:t>(</a:t>
            </a:r>
            <a:r>
              <a:rPr lang="en-US" altLang="en-US" i="1" smtClean="0">
                <a:sym typeface="Symbol" pitchFamily="18" charset="2"/>
              </a:rPr>
              <a:t>relation</a:t>
            </a:r>
            <a:r>
              <a:rPr lang="en-US" altLang="en-US" smtClean="0">
                <a:sym typeface="Symbol" pitchFamily="18" charset="2"/>
              </a:rPr>
              <a:t>)</a:t>
            </a:r>
          </a:p>
          <a:p>
            <a:r>
              <a:rPr lang="en-US" altLang="en-US" smtClean="0">
                <a:sym typeface="Symbol" pitchFamily="18" charset="2"/>
              </a:rPr>
              <a:t>Example:</a:t>
            </a:r>
            <a:endParaRPr lang="en-US" altLang="en-US" sz="2800" smtClean="0">
              <a:sym typeface="Symbol" pitchFamily="18" charset="2"/>
            </a:endParaRP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altLang="en-US" sz="2400" smtClean="0">
                <a:sym typeface="Symbol" pitchFamily="18" charset="2"/>
              </a:rPr>
              <a:t>           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                                      </a:t>
            </a:r>
            <a:r>
              <a:rPr lang="en-US" altLang="en-US" sz="2400" i="1" baseline="-25000" smtClean="0">
                <a:sym typeface="Symbol" pitchFamily="18" charset="2"/>
              </a:rPr>
              <a:t>Name,Hobby</a:t>
            </a:r>
            <a:r>
              <a:rPr lang="en-US" altLang="en-US" sz="2400" smtClean="0">
                <a:sym typeface="Symbol" pitchFamily="18" charset="2"/>
              </a:rPr>
              <a:t>(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)</a:t>
            </a:r>
          </a:p>
          <a:p>
            <a:endParaRPr lang="en-US" altLang="en-US" smtClean="0">
              <a:sym typeface="Symbol" pitchFamily="18" charset="2"/>
            </a:endParaRP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4572000"/>
            <a:ext cx="41021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1123   John   123 Main   stamps</a:t>
            </a:r>
          </a:p>
          <a:p>
            <a:r>
              <a:rPr lang="en-US" altLang="en-US" sz="2400"/>
              <a:t>1123   John   123 Main   coins</a:t>
            </a:r>
          </a:p>
          <a:p>
            <a:r>
              <a:rPr lang="en-US" altLang="en-US" sz="2400"/>
              <a:t>5556   Mary  7 Lake Dr  hiking</a:t>
            </a:r>
          </a:p>
          <a:p>
            <a:r>
              <a:rPr lang="en-US" altLang="en-US" sz="2400"/>
              <a:t>9876   Bart    5 Pine St    stamps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85800" y="4495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685800" y="6172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858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0292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927725" y="4537075"/>
            <a:ext cx="18589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John   stamps</a:t>
            </a:r>
          </a:p>
          <a:p>
            <a:r>
              <a:rPr lang="en-US" altLang="en-US" sz="2400"/>
              <a:t>John   coins</a:t>
            </a:r>
          </a:p>
          <a:p>
            <a:r>
              <a:rPr lang="en-US" altLang="en-US" sz="2400"/>
              <a:t>Mary  hiking</a:t>
            </a:r>
          </a:p>
          <a:p>
            <a:r>
              <a:rPr lang="en-US" altLang="en-US" sz="2400"/>
              <a:t>Bart    stamps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5943600" y="4495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5943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7848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943600" y="6172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6858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685800" y="4038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50292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23"/>
          <p:cNvSpPr>
            <a:spLocks noChangeShapeType="1"/>
          </p:cNvSpPr>
          <p:nvPr/>
        </p:nvSpPr>
        <p:spPr bwMode="auto">
          <a:xfrm flipV="1">
            <a:off x="5943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Line 24"/>
          <p:cNvSpPr>
            <a:spLocks noChangeShapeType="1"/>
          </p:cNvSpPr>
          <p:nvPr/>
        </p:nvSpPr>
        <p:spPr bwMode="auto">
          <a:xfrm flipV="1">
            <a:off x="7848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25"/>
          <p:cNvSpPr>
            <a:spLocks noChangeShapeType="1"/>
          </p:cNvSpPr>
          <p:nvPr/>
        </p:nvSpPr>
        <p:spPr bwMode="auto">
          <a:xfrm flipH="1">
            <a:off x="5943600" y="4038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Text Box 26"/>
          <p:cNvSpPr txBox="1">
            <a:spLocks noChangeArrowheads="1"/>
          </p:cNvSpPr>
          <p:nvPr/>
        </p:nvSpPr>
        <p:spPr bwMode="auto">
          <a:xfrm>
            <a:off x="669925" y="4003675"/>
            <a:ext cx="700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  </a:t>
            </a:r>
            <a:r>
              <a:rPr lang="en-US" altLang="en-US" i="1"/>
              <a:t>Id</a:t>
            </a:r>
            <a:r>
              <a:rPr lang="en-US" altLang="en-US" sz="2400"/>
              <a:t>       </a:t>
            </a:r>
            <a:r>
              <a:rPr lang="en-US" altLang="en-US" i="1"/>
              <a:t>Name  </a:t>
            </a:r>
            <a:r>
              <a:rPr lang="en-US" altLang="en-US" sz="2400"/>
              <a:t>  </a:t>
            </a:r>
            <a:r>
              <a:rPr lang="en-US" altLang="en-US" i="1"/>
              <a:t>Address</a:t>
            </a:r>
            <a:r>
              <a:rPr lang="en-US" altLang="en-US" sz="2400"/>
              <a:t>      </a:t>
            </a:r>
            <a:r>
              <a:rPr lang="en-US" altLang="en-US" i="1"/>
              <a:t>Hobby</a:t>
            </a:r>
            <a:r>
              <a:rPr lang="en-US" altLang="en-US" sz="2400"/>
              <a:t>                     </a:t>
            </a:r>
            <a:r>
              <a:rPr lang="en-US" altLang="en-US" i="1"/>
              <a:t>Name</a:t>
            </a:r>
            <a:r>
              <a:rPr lang="en-US" altLang="en-US" sz="2400"/>
              <a:t>   </a:t>
            </a:r>
            <a:r>
              <a:rPr lang="en-US" altLang="en-US" i="1"/>
              <a:t>Hobby</a:t>
            </a:r>
          </a:p>
        </p:txBody>
      </p:sp>
    </p:spTree>
    <p:extLst>
      <p:ext uri="{BB962C8B-B14F-4D97-AF65-F5344CB8AC3E}">
        <p14:creationId xmlns:p14="http://schemas.microsoft.com/office/powerpoint/2010/main" val="18230131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2F5B77-0952-4FC0-AF68-ED4D6C2AAEAA}" type="slidenum">
              <a:rPr lang="en-US" altLang="en-US" sz="1400"/>
              <a:pPr/>
              <a:t>44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Relation is a set of tuples, so set operations should apply:  </a:t>
            </a:r>
            <a:r>
              <a:rPr lang="en-US" altLang="en-US" smtClean="0">
                <a:sym typeface="Symbol" pitchFamily="18" charset="2"/>
              </a:rPr>
              <a:t>, ,  (set difference)</a:t>
            </a:r>
            <a:endParaRPr lang="en-US" altLang="en-US" smtClean="0"/>
          </a:p>
          <a:p>
            <a:r>
              <a:rPr lang="en-US" altLang="en-US" smtClean="0"/>
              <a:t>Result of combining two relations with a set operator is a relation =&gt; all its elements must be tuples having same structure</a:t>
            </a:r>
          </a:p>
          <a:p>
            <a:r>
              <a:rPr lang="en-US" altLang="en-US" smtClean="0"/>
              <a:t>Hence, scope of set operations limited to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 relations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15783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502A34-2649-49C2-BA6E-00C02CA49DE3}" type="slidenum">
              <a:rPr lang="en-US" altLang="en-US" sz="1400"/>
              <a:pPr/>
              <a:t>45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Union Compatible Relations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Two relations are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</a:t>
            </a:r>
            <a:r>
              <a:rPr lang="en-US" smtClean="0"/>
              <a:t> if</a:t>
            </a:r>
          </a:p>
          <a:p>
            <a:pPr lvl="1">
              <a:defRPr/>
            </a:pPr>
            <a:r>
              <a:rPr lang="en-US" smtClean="0"/>
              <a:t>Both have same number of columns</a:t>
            </a:r>
          </a:p>
          <a:p>
            <a:pPr lvl="1">
              <a:defRPr/>
            </a:pPr>
            <a:r>
              <a:rPr lang="en-US" smtClean="0"/>
              <a:t>Names of attributes are the same in both</a:t>
            </a:r>
          </a:p>
          <a:p>
            <a:pPr lvl="1">
              <a:defRPr/>
            </a:pPr>
            <a:r>
              <a:rPr lang="en-US" smtClean="0"/>
              <a:t>Attributes with the same name in both relations have the same domain</a:t>
            </a:r>
          </a:p>
          <a:p>
            <a:pPr>
              <a:defRPr/>
            </a:pPr>
            <a:r>
              <a:rPr lang="en-US" smtClean="0"/>
              <a:t>Union compatible relations can be combined using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</a:t>
            </a:r>
            <a:r>
              <a:rPr lang="en-US" smtClean="0"/>
              <a:t>,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intersection</a:t>
            </a:r>
            <a:r>
              <a:rPr lang="en-US" smtClean="0"/>
              <a:t>, and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set</a:t>
            </a:r>
            <a:r>
              <a:rPr lang="en-US" smtClean="0"/>
              <a:t>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val="23578946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042063-30B8-457F-B3F2-758E3B1EFCE5}" type="slidenum">
              <a:rPr lang="en-US" altLang="en-US" sz="1400"/>
              <a:pPr/>
              <a:t>46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Cartesian Product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6962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If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and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are two relations,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is the set of all concatenated tuples </a:t>
            </a:r>
            <a:r>
              <a:rPr lang="en-US" altLang="en-US" sz="2800" i="1" smtClean="0"/>
              <a:t>&lt;x,y&gt;,</a:t>
            </a:r>
            <a:r>
              <a:rPr lang="en-US" altLang="en-US" sz="2800" smtClean="0"/>
              <a:t> where </a:t>
            </a:r>
            <a:r>
              <a:rPr lang="en-US" altLang="en-US" sz="2800" i="1" smtClean="0"/>
              <a:t>x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/>
              <a:t> and </a:t>
            </a:r>
            <a:r>
              <a:rPr lang="en-US" altLang="en-US" sz="2800" i="1" smtClean="0"/>
              <a:t>y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400" smtClean="0"/>
              <a:t> and </a:t>
            </a: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400" smtClean="0"/>
              <a:t> need not be union compatible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 is </a:t>
            </a:r>
            <a:r>
              <a:rPr lang="en-US" altLang="en-US" sz="2800" u="sng" smtClean="0"/>
              <a:t>expensive to compute</a:t>
            </a:r>
            <a:r>
              <a:rPr lang="en-US" altLang="en-US" sz="28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Factor of two in the size of each row</a:t>
            </a:r>
            <a:endParaRPr lang="en-US" altLang="en-US" sz="2400" smtClean="0">
              <a:latin typeface="Arial Narrow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Quadratic in the number of rows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95400" y="4038600"/>
            <a:ext cx="5824538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/>
              <a:t>  </a:t>
            </a:r>
            <a:r>
              <a:rPr lang="en-US" sz="2800" i="1"/>
              <a:t>A     B       C    D             A    B    C   D</a:t>
            </a:r>
          </a:p>
          <a:p>
            <a:pPr>
              <a:defRPr/>
            </a:pPr>
            <a:r>
              <a:rPr lang="en-US" sz="2800"/>
              <a:t> x1   x2       y1   y2           x1  x2  y1  y2</a:t>
            </a:r>
          </a:p>
          <a:p>
            <a:pPr>
              <a:defRPr/>
            </a:pPr>
            <a:r>
              <a:rPr lang="en-US" sz="2800"/>
              <a:t> x3   x4       y3   y4           x1  x2  y3  y4</a:t>
            </a:r>
          </a:p>
          <a:p>
            <a:pPr>
              <a:defRPr/>
            </a:pPr>
            <a:r>
              <a:rPr lang="en-US" sz="2800"/>
              <a:t>                                         x3  x4  y1  y2</a:t>
            </a:r>
          </a:p>
          <a:p>
            <a:pPr>
              <a:defRPr/>
            </a:pPr>
            <a:r>
              <a:rPr lang="en-US" sz="2800"/>
              <a:t>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/>
              <a:t>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2800"/>
              <a:t>                x3  x4  y3  y4</a:t>
            </a:r>
          </a:p>
          <a:p>
            <a:pPr>
              <a:lnSpc>
                <a:spcPct val="110000"/>
              </a:lnSpc>
              <a:defRPr/>
            </a:pPr>
            <a:r>
              <a:rPr lang="en-US" sz="2800"/>
              <a:t>                                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400" i="1">
                <a:sym typeface="Symbol" pitchFamily="18" charset="2"/>
              </a:rPr>
              <a:t></a:t>
            </a:r>
            <a:r>
              <a:rPr lang="en-US" sz="2800" i="1"/>
              <a:t>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2954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46482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25"/>
          <p:cNvSpPr>
            <a:spLocks noChangeShapeType="1"/>
          </p:cNvSpPr>
          <p:nvPr/>
        </p:nvSpPr>
        <p:spPr bwMode="auto">
          <a:xfrm>
            <a:off x="4648200" y="4495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26"/>
          <p:cNvSpPr>
            <a:spLocks noChangeShapeType="1"/>
          </p:cNvSpPr>
          <p:nvPr/>
        </p:nvSpPr>
        <p:spPr bwMode="auto">
          <a:xfrm>
            <a:off x="4648200" y="6248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27"/>
          <p:cNvSpPr>
            <a:spLocks noChangeShapeType="1"/>
          </p:cNvSpPr>
          <p:nvPr/>
        </p:nvSpPr>
        <p:spPr bwMode="auto">
          <a:xfrm>
            <a:off x="67818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28"/>
          <p:cNvSpPr>
            <a:spLocks noChangeShapeType="1"/>
          </p:cNvSpPr>
          <p:nvPr/>
        </p:nvSpPr>
        <p:spPr bwMode="auto">
          <a:xfrm>
            <a:off x="2514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29"/>
          <p:cNvSpPr>
            <a:spLocks noChangeShapeType="1"/>
          </p:cNvSpPr>
          <p:nvPr/>
        </p:nvSpPr>
        <p:spPr bwMode="auto">
          <a:xfrm>
            <a:off x="2895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30"/>
          <p:cNvSpPr>
            <a:spLocks noChangeShapeType="1"/>
          </p:cNvSpPr>
          <p:nvPr/>
        </p:nvSpPr>
        <p:spPr bwMode="auto">
          <a:xfrm>
            <a:off x="4038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31"/>
          <p:cNvSpPr>
            <a:spLocks noChangeShapeType="1"/>
          </p:cNvSpPr>
          <p:nvPr/>
        </p:nvSpPr>
        <p:spPr bwMode="auto">
          <a:xfrm>
            <a:off x="1295400" y="5410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32"/>
          <p:cNvSpPr>
            <a:spLocks noChangeShapeType="1"/>
          </p:cNvSpPr>
          <p:nvPr/>
        </p:nvSpPr>
        <p:spPr bwMode="auto">
          <a:xfrm>
            <a:off x="2895600" y="4495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33"/>
          <p:cNvSpPr>
            <a:spLocks noChangeShapeType="1"/>
          </p:cNvSpPr>
          <p:nvPr/>
        </p:nvSpPr>
        <p:spPr bwMode="auto">
          <a:xfrm>
            <a:off x="2895600" y="5410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187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61F0996-7A34-44E3-AC60-47B250CA6CB6}" type="slidenum">
              <a:rPr lang="en-US" altLang="en-US" sz="1400"/>
              <a:pPr/>
              <a:t>47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 </a:t>
            </a:r>
            <a:r>
              <a:rPr lang="en-US" altLang="en-US" sz="4000" smtClean="0"/>
              <a:t>Derived Operation: Join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33400" y="10668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A (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general</a:t>
            </a:r>
            <a:r>
              <a:rPr lang="en-US" altLang="en-US" sz="2800"/>
              <a:t> or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theta</a:t>
            </a:r>
            <a:r>
              <a:rPr lang="en-US" altLang="en-US" sz="2800"/>
              <a:t>) 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join </a:t>
            </a:r>
            <a:r>
              <a:rPr lang="en-US" altLang="en-US" sz="2800"/>
              <a:t> of 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S </a:t>
            </a:r>
            <a:r>
              <a:rPr lang="en-US" altLang="en-US" sz="2800">
                <a:sym typeface="Symbol" pitchFamily="18" charset="2"/>
              </a:rPr>
              <a:t>is the</a:t>
            </a:r>
            <a:r>
              <a:rPr lang="en-US" altLang="en-US" sz="2800"/>
              <a:t> expression </a:t>
            </a:r>
          </a:p>
          <a:p>
            <a:r>
              <a:rPr lang="en-US" altLang="en-US" sz="2800"/>
              <a:t>	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     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</a:t>
            </a:r>
            <a:r>
              <a:rPr lang="en-US" altLang="en-US" sz="2800" i="1">
                <a:sym typeface="Symbol" pitchFamily="18" charset="2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is a </a:t>
            </a:r>
            <a:r>
              <a:rPr lang="en-US" altLang="en-US" sz="2800" i="1">
                <a:sym typeface="Symbol" pitchFamily="18" charset="2"/>
              </a:rPr>
              <a:t>conjunction</a:t>
            </a:r>
            <a:r>
              <a:rPr lang="en-US" altLang="en-US" sz="2800">
                <a:sym typeface="Symbol" pitchFamily="18" charset="2"/>
              </a:rPr>
              <a:t> of terms:</a:t>
            </a:r>
          </a:p>
          <a:p>
            <a:r>
              <a:rPr lang="en-US" altLang="en-US" sz="2800">
                <a:sym typeface="Symbol" pitchFamily="18" charset="2"/>
              </a:rPr>
              <a:t>         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 i="1">
                <a:sym typeface="Symbol" pitchFamily="18" charset="2"/>
              </a:rPr>
              <a:t>  oper 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endParaRPr lang="en-US" altLang="en-US" sz="2800" i="1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in which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 </a:t>
            </a:r>
            <a:r>
              <a:rPr lang="en-US" altLang="en-US" sz="2800">
                <a:sym typeface="Symbol" pitchFamily="18" charset="2"/>
              </a:rPr>
              <a:t>is an attribute of </a:t>
            </a:r>
            <a:r>
              <a:rPr lang="en-US" altLang="en-US" sz="2800" i="1">
                <a:sym typeface="Symbol" pitchFamily="18" charset="2"/>
              </a:rPr>
              <a:t>R;</a:t>
            </a:r>
            <a:r>
              <a:rPr lang="en-US" altLang="en-US" sz="2800">
                <a:sym typeface="Symbol" pitchFamily="18" charset="2"/>
              </a:rPr>
              <a:t>  </a:t>
            </a:r>
            <a:r>
              <a:rPr lang="en-US" altLang="en-US" sz="2800" i="1">
                <a:sym typeface="Symbol" pitchFamily="18" charset="2"/>
              </a:rPr>
              <a:t>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>
                <a:sym typeface="Symbol" pitchFamily="18" charset="2"/>
              </a:rPr>
              <a:t> is an attribute of </a:t>
            </a:r>
            <a:r>
              <a:rPr lang="en-US" altLang="en-US" sz="2800" i="1">
                <a:sym typeface="Symbol" pitchFamily="18" charset="2"/>
              </a:rPr>
              <a:t>S; </a:t>
            </a:r>
            <a:r>
              <a:rPr lang="en-US" altLang="en-US" sz="2800">
                <a:sym typeface="Symbol" pitchFamily="18" charset="2"/>
              </a:rPr>
              <a:t>and </a:t>
            </a:r>
            <a:r>
              <a:rPr lang="en-US" altLang="en-US" sz="2800" i="1">
                <a:sym typeface="Symbol" pitchFamily="18" charset="2"/>
              </a:rPr>
              <a:t>oper </a:t>
            </a:r>
            <a:r>
              <a:rPr lang="en-US" altLang="en-US" sz="2800">
                <a:sym typeface="Symbol" pitchFamily="18" charset="2"/>
              </a:rPr>
              <a:t>is one of =, &lt;, &gt;,  , . </a:t>
            </a:r>
          </a:p>
          <a:p>
            <a:endParaRPr lang="en-US" altLang="en-US" sz="2800">
              <a:sym typeface="Symbol" pitchFamily="18" charset="2"/>
            </a:endParaRPr>
          </a:p>
          <a:p>
            <a:r>
              <a:rPr lang="en-US" altLang="en-US" sz="2400">
                <a:sym typeface="Symbol" pitchFamily="18" charset="2"/>
              </a:rPr>
              <a:t>The meaning  is:</a:t>
            </a:r>
          </a:p>
          <a:p>
            <a:r>
              <a:rPr lang="en-US" altLang="en-US" sz="2800" i="1">
                <a:sym typeface="Symbol" pitchFamily="18" charset="2"/>
              </a:rPr>
              <a:t>	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3600" b="1" i="1" baseline="-25000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R </a:t>
            </a:r>
            <a:r>
              <a:rPr lang="en-US" altLang="en-US" sz="2800">
                <a:sym typeface="Symbol" pitchFamily="18" charset="2"/>
              </a:rPr>
              <a:t></a:t>
            </a:r>
            <a:r>
              <a:rPr lang="en-US" altLang="en-US" sz="2800" i="1">
                <a:sym typeface="Symbol" pitchFamily="18" charset="2"/>
              </a:rPr>
              <a:t> S</a:t>
            </a:r>
            <a:r>
              <a:rPr lang="en-US" altLang="en-US" sz="2800">
                <a:sym typeface="Symbol" pitchFamily="18" charset="2"/>
              </a:rPr>
              <a:t>)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3200" i="1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>
                <a:sym typeface="Symbol" pitchFamily="18" charset="2"/>
              </a:rPr>
              <a:t> are the same, except for possible renamings of attributes (next)</a:t>
            </a:r>
          </a:p>
        </p:txBody>
      </p:sp>
      <p:grpSp>
        <p:nvGrpSpPr>
          <p:cNvPr id="20485" name="Group 8"/>
          <p:cNvGrpSpPr>
            <a:grpSpLocks/>
          </p:cNvGrpSpPr>
          <p:nvPr/>
        </p:nvGrpSpPr>
        <p:grpSpPr bwMode="auto">
          <a:xfrm>
            <a:off x="1905000" y="1676400"/>
            <a:ext cx="457200" cy="152400"/>
            <a:chOff x="2352" y="2064"/>
            <a:chExt cx="288" cy="96"/>
          </a:xfrm>
        </p:grpSpPr>
        <p:sp>
          <p:nvSpPr>
            <p:cNvPr id="20486" name="AutoShape 9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0487" name="AutoShape 10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2029637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5443B2-9B81-402E-BF94-A6EB99A04237}" type="slidenum">
              <a:rPr lang="en-US" altLang="en-US" sz="1400"/>
              <a:pPr/>
              <a:t>48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Natural Join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1981200"/>
          </a:xfrm>
        </p:spPr>
        <p:txBody>
          <a:bodyPr>
            <a:normAutofit lnSpcReduction="10000"/>
          </a:bodyPr>
          <a:lstStyle/>
          <a:p>
            <a:r>
              <a:rPr lang="en-US" altLang="en-US" sz="2800" smtClean="0"/>
              <a:t>Special case of equijoin: </a:t>
            </a:r>
          </a:p>
          <a:p>
            <a:pPr lvl="1"/>
            <a:r>
              <a:rPr lang="en-US" altLang="en-US" sz="2400" smtClean="0"/>
              <a:t>join condition equates </a:t>
            </a:r>
            <a:r>
              <a:rPr lang="en-US" altLang="en-US" sz="2400" i="1" smtClean="0"/>
              <a:t>all</a:t>
            </a:r>
            <a:r>
              <a:rPr lang="en-US" altLang="en-US" sz="2400" smtClean="0"/>
              <a:t> and </a:t>
            </a:r>
            <a:r>
              <a:rPr lang="en-US" altLang="en-US" sz="2400" i="1" smtClean="0"/>
              <a:t>only</a:t>
            </a:r>
            <a:r>
              <a:rPr lang="en-US" altLang="en-US" sz="2400" smtClean="0"/>
              <a:t> those attributes with the same name (condition doesn’t have to be explicitly stated)</a:t>
            </a:r>
          </a:p>
          <a:p>
            <a:pPr lvl="1"/>
            <a:r>
              <a:rPr lang="en-US" altLang="en-US" sz="2400" smtClean="0"/>
              <a:t>duplicate columns eliminated from the result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3175000"/>
            <a:ext cx="534828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/>
              <a:t> (</a:t>
            </a:r>
            <a:r>
              <a:rPr lang="en-US" sz="2400" i="1"/>
              <a:t>StudId,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 i="1"/>
              <a:t>, Grade</a:t>
            </a:r>
            <a:r>
              <a:rPr lang="en-US" sz="2400"/>
              <a:t>)</a:t>
            </a:r>
          </a:p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(</a:t>
            </a:r>
            <a:r>
              <a:rPr lang="en-US" sz="2400" i="1"/>
              <a:t>ProfId,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/>
              <a:t>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36562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 i="1"/>
              <a:t>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514600" y="4267200"/>
            <a:ext cx="174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sz="2800" i="1"/>
              <a:t> =</a:t>
            </a:r>
            <a:r>
              <a:rPr lang="en-US" sz="3200"/>
              <a:t> 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09600" y="4697413"/>
            <a:ext cx="5311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sym typeface="Symbol" pitchFamily="18" charset="2"/>
              </a:rPr>
              <a:t></a:t>
            </a:r>
            <a:r>
              <a:rPr lang="en-US" altLang="en-US" sz="2400" i="1" baseline="-25000">
                <a:sym typeface="Symbol" pitchFamily="18" charset="2"/>
              </a:rPr>
              <a:t>StudId, Transcript.</a:t>
            </a:r>
            <a:r>
              <a:rPr lang="en-US" altLang="en-US" sz="2400" i="1" baseline="-25000">
                <a:solidFill>
                  <a:srgbClr val="990033"/>
                </a:solidFill>
                <a:sym typeface="Symbol" pitchFamily="18" charset="2"/>
              </a:rPr>
              <a:t>CrsCode</a:t>
            </a:r>
            <a:r>
              <a:rPr lang="en-US" altLang="en-US" sz="2400" i="1" baseline="-25000">
                <a:sym typeface="Symbol" pitchFamily="18" charset="2"/>
              </a:rPr>
              <a:t>, Transcript.</a:t>
            </a:r>
            <a:r>
              <a:rPr lang="en-US" altLang="en-US" sz="2400" i="1" baseline="-25000">
                <a:solidFill>
                  <a:srgbClr val="008000"/>
                </a:solidFill>
                <a:sym typeface="Symbol" pitchFamily="18" charset="2"/>
              </a:rPr>
              <a:t>Sem</a:t>
            </a:r>
            <a:r>
              <a:rPr lang="en-US" altLang="en-US" sz="2400" i="1" baseline="-25000">
                <a:sym typeface="Symbol" pitchFamily="18" charset="2"/>
              </a:rPr>
              <a:t>, Grade, ProfId</a:t>
            </a:r>
            <a:r>
              <a:rPr lang="en-US" altLang="en-US" sz="2800" i="1" baseline="-25000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 i="1">
                <a:sym typeface="Symbol" pitchFamily="18" charset="2"/>
              </a:rPr>
              <a:t>         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Transcript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 i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276600" y="51054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i="1" baseline="-25000"/>
              <a:t>         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 </a:t>
            </a:r>
            <a:r>
              <a:rPr lang="en-US" altLang="en-US" sz="2400" baseline="-25000"/>
              <a:t>AND</a:t>
            </a:r>
            <a:r>
              <a:rPr lang="en-US" altLang="en-US" sz="2400" i="1" baseline="-25000"/>
              <a:t> </a:t>
            </a:r>
            <a:r>
              <a:rPr lang="en-US" altLang="en-US" sz="2400" i="1" baseline="-25000">
                <a:solidFill>
                  <a:srgbClr val="008000"/>
                </a:solidFill>
              </a:rPr>
              <a:t>Sem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Sem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</a:t>
            </a:r>
            <a:r>
              <a:rPr lang="en-US" altLang="en-US" sz="2800"/>
              <a:t>)</a:t>
            </a:r>
            <a:endParaRPr lang="en-US" altLang="en-US" sz="2800" i="1"/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2743200" y="5562600"/>
            <a:ext cx="5438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    [</a:t>
            </a:r>
            <a:r>
              <a:rPr lang="en-US" altLang="en-US" sz="2400" i="1">
                <a:sym typeface="Symbol" pitchFamily="18" charset="2"/>
              </a:rPr>
              <a:t>StudId, CrsCode, Sem, Grade, ProfId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/>
              <a:t>]</a:t>
            </a:r>
          </a:p>
        </p:txBody>
      </p:sp>
      <p:grpSp>
        <p:nvGrpSpPr>
          <p:cNvPr id="24587" name="Group 16"/>
          <p:cNvGrpSpPr>
            <a:grpSpLocks/>
          </p:cNvGrpSpPr>
          <p:nvPr/>
        </p:nvGrpSpPr>
        <p:grpSpPr bwMode="auto">
          <a:xfrm>
            <a:off x="3200400" y="5334000"/>
            <a:ext cx="457200" cy="152400"/>
            <a:chOff x="2352" y="2064"/>
            <a:chExt cx="288" cy="96"/>
          </a:xfrm>
        </p:grpSpPr>
        <p:sp>
          <p:nvSpPr>
            <p:cNvPr id="24591" name="AutoShape 17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2" name="AutoShape 18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  <p:grpSp>
        <p:nvGrpSpPr>
          <p:cNvPr id="24588" name="Group 19"/>
          <p:cNvGrpSpPr>
            <a:grpSpLocks/>
          </p:cNvGrpSpPr>
          <p:nvPr/>
        </p:nvGrpSpPr>
        <p:grpSpPr bwMode="auto">
          <a:xfrm>
            <a:off x="1905000" y="4495800"/>
            <a:ext cx="457200" cy="152400"/>
            <a:chOff x="2352" y="2064"/>
            <a:chExt cx="288" cy="96"/>
          </a:xfrm>
        </p:grpSpPr>
        <p:sp>
          <p:nvSpPr>
            <p:cNvPr id="24589" name="AutoShape 20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0" name="AutoShape 21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6045905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08BAA4-3EC0-48B1-86E7-A9D91D07111F}" type="slidenum">
              <a:rPr lang="en-US" altLang="en-US" sz="1400"/>
              <a:pPr/>
              <a:t>49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Division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5105400"/>
          </a:xfrm>
        </p:spPr>
        <p:txBody>
          <a:bodyPr/>
          <a:lstStyle/>
          <a:p>
            <a:r>
              <a:rPr lang="en-US" altLang="en-US" smtClean="0"/>
              <a:t>Goal: Produce the tuples in one relation, r, that match </a:t>
            </a:r>
            <a:r>
              <a:rPr lang="en-US" altLang="en-US" i="1" smtClean="0"/>
              <a:t>all </a:t>
            </a:r>
            <a:r>
              <a:rPr lang="en-US" altLang="en-US" smtClean="0"/>
              <a:t>tuples in another relation, s</a:t>
            </a:r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i="1" smtClean="0"/>
              <a:t> (A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…A</a:t>
            </a:r>
            <a:r>
              <a:rPr lang="en-US" altLang="en-US" i="1" baseline="-25000" smtClean="0"/>
              <a:t>n</a:t>
            </a:r>
            <a:r>
              <a:rPr lang="en-US" altLang="en-US" i="1" smtClean="0"/>
              <a:t>, B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…B</a:t>
            </a:r>
            <a:r>
              <a:rPr lang="en-US" altLang="en-US" i="1" baseline="-25000" smtClean="0"/>
              <a:t>m</a:t>
            </a:r>
            <a:r>
              <a:rPr lang="en-US" altLang="en-US" i="1" smtClean="0"/>
              <a:t>)</a:t>
            </a:r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i="1" smtClean="0"/>
              <a:t> (B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 …B</a:t>
            </a:r>
            <a:r>
              <a:rPr lang="en-US" altLang="en-US" i="1" baseline="-25000" smtClean="0"/>
              <a:t>m</a:t>
            </a:r>
            <a:r>
              <a:rPr lang="en-US" altLang="en-US" i="1" smtClean="0"/>
              <a:t>)</a:t>
            </a:r>
            <a:endParaRPr lang="en-US" altLang="en-US" smtClean="0"/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i="1" smtClean="0"/>
              <a:t>/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mtClean="0"/>
              <a:t>, with attributes </a:t>
            </a:r>
            <a:r>
              <a:rPr lang="en-US" altLang="en-US" i="1" smtClean="0"/>
              <a:t>A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…A</a:t>
            </a:r>
            <a:r>
              <a:rPr lang="en-US" altLang="en-US" i="1" baseline="-25000" smtClean="0"/>
              <a:t>n</a:t>
            </a:r>
            <a:r>
              <a:rPr lang="en-US" altLang="en-US" smtClean="0"/>
              <a:t>, is the set of all tuples </a:t>
            </a:r>
            <a:r>
              <a:rPr lang="en-US" altLang="en-US" i="1" smtClean="0"/>
              <a:t>&lt;a&gt;</a:t>
            </a:r>
            <a:r>
              <a:rPr lang="en-US" altLang="en-US" smtClean="0"/>
              <a:t> such that for every tuple </a:t>
            </a:r>
            <a:r>
              <a:rPr lang="en-US" altLang="en-US" i="1" smtClean="0"/>
              <a:t>&lt;b&gt;</a:t>
            </a:r>
            <a:r>
              <a:rPr lang="en-US" altLang="en-US" smtClean="0"/>
              <a:t> in</a:t>
            </a:r>
            <a:r>
              <a:rPr lang="en-US" altLang="en-US" i="1" smtClean="0"/>
              <a:t>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i="1" smtClean="0"/>
              <a:t>,</a:t>
            </a:r>
            <a:r>
              <a:rPr lang="en-US" altLang="en-US" smtClean="0"/>
              <a:t> </a:t>
            </a:r>
            <a:r>
              <a:rPr lang="en-US" altLang="en-US" i="1" smtClean="0"/>
              <a:t>&lt;a,b&gt;</a:t>
            </a:r>
            <a:r>
              <a:rPr lang="en-US" altLang="en-US" smtClean="0"/>
              <a:t> is in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altLang="en-US" smtClean="0"/>
              <a:t>Can be expressed in terms of projection, set difference, and cross-product</a:t>
            </a:r>
          </a:p>
        </p:txBody>
      </p:sp>
    </p:spTree>
    <p:extLst>
      <p:ext uri="{BB962C8B-B14F-4D97-AF65-F5344CB8AC3E}">
        <p14:creationId xmlns:p14="http://schemas.microsoft.com/office/powerpoint/2010/main" val="194289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C0DFE88-030C-40B6-8416-D708F977F490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What is a Database?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3581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mtClean="0"/>
              <a:t>Collection of data central to some enterprise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Essential to operation of enterprise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Contains the only record of enterprise activity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An asset in its own right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Historical data can guide enterprise strategy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Of interest to other enterprises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State of database mirrors state of enterprise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Database is persistent</a:t>
            </a:r>
          </a:p>
          <a:p>
            <a:pPr>
              <a:lnSpc>
                <a:spcPct val="90000"/>
              </a:lnSpc>
            </a:pPr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31245283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8D5F47-4D38-4C79-9707-610FF6F1CF33}" type="slidenum">
              <a:rPr lang="en-US" altLang="en-US" sz="1400"/>
              <a:pPr/>
              <a:t>50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1676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SQL provides </a:t>
            </a:r>
            <a:r>
              <a:rPr lang="en-US" altLang="en-US" sz="2800" smtClean="0">
                <a:latin typeface="Century Gothic" pitchFamily="34" charset="0"/>
              </a:rPr>
              <a:t>UNION, EXCEPT</a:t>
            </a:r>
            <a:r>
              <a:rPr lang="en-US" altLang="en-US" sz="2800" smtClean="0"/>
              <a:t> (set difference), and </a:t>
            </a:r>
            <a:r>
              <a:rPr lang="en-US" altLang="en-US" sz="2800" smtClean="0">
                <a:latin typeface="Century Gothic" pitchFamily="34" charset="0"/>
              </a:rPr>
              <a:t>INTERSECT </a:t>
            </a:r>
            <a:r>
              <a:rPr lang="en-US" altLang="en-US" sz="2800" smtClean="0"/>
              <a:t> for union compatible tables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Example:  Find all professors in the CS Department and all professors that have taught CS courses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57200" y="3352800"/>
            <a:ext cx="8120063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(</a:t>
            </a:r>
            <a:r>
              <a:rPr lang="en-US" altLang="en-US" sz="2800">
                <a:latin typeface="Century Gothic" pitchFamily="34" charset="0"/>
              </a:rPr>
              <a:t>SELECT </a:t>
            </a:r>
            <a:r>
              <a:rPr lang="en-US" altLang="en-US" sz="2800"/>
              <a:t> 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</a:t>
            </a:r>
            <a:r>
              <a:rPr lang="en-US" altLang="en-US" sz="2800"/>
              <a:t>  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P,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800"/>
              <a:t> T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Id</a:t>
            </a:r>
            <a:r>
              <a:rPr lang="en-US" altLang="en-US" sz="2800"/>
              <a:t>=T.</a:t>
            </a:r>
            <a:r>
              <a:rPr lang="en-US" altLang="en-US" sz="2800" i="1"/>
              <a:t>ProfId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AND</a:t>
            </a:r>
            <a:r>
              <a:rPr lang="en-US" altLang="en-US" sz="2800"/>
              <a:t> T.</a:t>
            </a:r>
            <a:r>
              <a:rPr lang="en-US" altLang="en-US" sz="2800" i="1"/>
              <a:t>CrsCode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LIKE </a:t>
            </a:r>
            <a:r>
              <a:rPr lang="en-US" altLang="en-US" sz="2800"/>
              <a:t>‘CS%’)</a:t>
            </a:r>
          </a:p>
          <a:p>
            <a:r>
              <a:rPr lang="en-US" altLang="en-US" sz="2800">
                <a:solidFill>
                  <a:schemeClr val="accent2"/>
                </a:solidFill>
                <a:latin typeface="Century Gothic" pitchFamily="34" charset="0"/>
              </a:rPr>
              <a:t>UNION</a:t>
            </a:r>
          </a:p>
          <a:p>
            <a:r>
              <a:rPr lang="en-US" altLang="en-US" sz="2800">
                <a:latin typeface="Century Gothic" pitchFamily="34" charset="0"/>
              </a:rPr>
              <a:t>(SELECT </a:t>
            </a:r>
            <a:r>
              <a:rPr lang="en-US" altLang="en-US" sz="2800"/>
              <a:t>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 </a:t>
            </a:r>
            <a:r>
              <a:rPr lang="en-US" altLang="en-US" sz="2800"/>
              <a:t>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DeptId</a:t>
            </a:r>
            <a:r>
              <a:rPr lang="en-US" altLang="en-US" sz="2800"/>
              <a:t> = ‘CS’)</a:t>
            </a:r>
          </a:p>
        </p:txBody>
      </p:sp>
    </p:spTree>
    <p:extLst>
      <p:ext uri="{BB962C8B-B14F-4D97-AF65-F5344CB8AC3E}">
        <p14:creationId xmlns:p14="http://schemas.microsoft.com/office/powerpoint/2010/main" val="11315249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B88546-4770-447A-821C-C5F1922A0909}" type="slidenum">
              <a:rPr lang="en-US" altLang="en-US" sz="1400"/>
              <a:pPr/>
              <a:t>51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Division in SQL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9248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 smtClean="0"/>
              <a:t>Query type</a:t>
            </a:r>
            <a:r>
              <a:rPr lang="en-US" altLang="en-US" sz="2800" smtClean="0"/>
              <a:t>: Find the subset of items in one set that are related to </a:t>
            </a:r>
            <a:r>
              <a:rPr lang="en-US" altLang="en-US" sz="2800" i="1" smtClean="0"/>
              <a:t>all</a:t>
            </a:r>
            <a:r>
              <a:rPr lang="en-US" altLang="en-US" sz="2800" smtClean="0"/>
              <a:t> items in another set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/>
              <a:t>Example</a:t>
            </a:r>
            <a:r>
              <a:rPr lang="en-US" altLang="en-US" sz="2800" smtClean="0"/>
              <a:t>: Find professors who taught courses in </a:t>
            </a:r>
            <a:r>
              <a:rPr lang="en-US" altLang="en-US" sz="2800" i="1" smtClean="0"/>
              <a:t>all</a:t>
            </a:r>
            <a:r>
              <a:rPr lang="en-US" altLang="en-US" sz="2800" smtClean="0"/>
              <a:t> departments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Why does this involve division?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3200400" y="3657600"/>
            <a:ext cx="21336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3276600" y="32004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ProfId</a:t>
            </a:r>
            <a:r>
              <a:rPr lang="en-US" altLang="en-US"/>
              <a:t>       </a:t>
            </a:r>
            <a:r>
              <a:rPr lang="en-US" altLang="en-US" i="1"/>
              <a:t>DeptId</a:t>
            </a:r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5486400" y="36576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5486400" y="3200400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DeptId</a:t>
            </a: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6629400" y="3581400"/>
            <a:ext cx="2084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All department Ids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609600" y="3505200"/>
            <a:ext cx="201136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Contains row</a:t>
            </a:r>
          </a:p>
          <a:p>
            <a:r>
              <a:rPr lang="en-US" altLang="en-US"/>
              <a:t>&lt;</a:t>
            </a:r>
            <a:r>
              <a:rPr lang="en-US" altLang="en-US" i="1"/>
              <a:t>p,d</a:t>
            </a:r>
            <a:r>
              <a:rPr lang="en-US" altLang="en-US"/>
              <a:t>&gt; if professor</a:t>
            </a:r>
          </a:p>
          <a:p>
            <a:r>
              <a:rPr lang="en-US" altLang="en-US" i="1"/>
              <a:t>p</a:t>
            </a:r>
            <a:r>
              <a:rPr lang="en-US" altLang="en-US"/>
              <a:t> taught a</a:t>
            </a:r>
          </a:p>
          <a:p>
            <a:r>
              <a:rPr lang="en-US" altLang="en-US"/>
              <a:t>course in </a:t>
            </a:r>
          </a:p>
          <a:p>
            <a:r>
              <a:rPr lang="en-US" altLang="en-US"/>
              <a:t>department </a:t>
            </a:r>
            <a:r>
              <a:rPr lang="en-US" altLang="en-US" i="1"/>
              <a:t>d</a:t>
            </a:r>
          </a:p>
        </p:txBody>
      </p:sp>
      <p:sp>
        <p:nvSpPr>
          <p:cNvPr id="41995" name="Line 10"/>
          <p:cNvSpPr>
            <a:spLocks noChangeShapeType="1"/>
          </p:cNvSpPr>
          <p:nvPr/>
        </p:nvSpPr>
        <p:spPr bwMode="auto">
          <a:xfrm>
            <a:off x="4343400" y="3657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2133600" y="4495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6553200" y="4038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1143000" y="5715000"/>
            <a:ext cx="736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>
                <a:sym typeface="Symbol" pitchFamily="18" charset="2"/>
              </a:rPr>
              <a:t>     </a:t>
            </a:r>
            <a:r>
              <a:rPr lang="en-US" altLang="en-US" sz="2400" baseline="-25000">
                <a:sym typeface="Symbol" pitchFamily="18" charset="2"/>
              </a:rPr>
              <a:t>ProfId,DeptId</a:t>
            </a:r>
            <a:r>
              <a:rPr lang="en-US" altLang="en-US" sz="2400">
                <a:sym typeface="Symbol" pitchFamily="18" charset="2"/>
              </a:rPr>
              <a:t>(Teaching       Course)  /  </a:t>
            </a:r>
            <a:r>
              <a:rPr lang="en-US" altLang="en-US" sz="2400" baseline="-25000">
                <a:sym typeface="Symbol" pitchFamily="18" charset="2"/>
              </a:rPr>
              <a:t>DeptId</a:t>
            </a:r>
            <a:r>
              <a:rPr lang="en-US" altLang="en-US" sz="2400">
                <a:sym typeface="Symbol" pitchFamily="18" charset="2"/>
              </a:rPr>
              <a:t>(Department)</a:t>
            </a:r>
            <a:endParaRPr lang="en-US" altLang="en-US" sz="2400"/>
          </a:p>
        </p:txBody>
      </p:sp>
      <p:grpSp>
        <p:nvGrpSpPr>
          <p:cNvPr id="41999" name="Group 15"/>
          <p:cNvGrpSpPr>
            <a:grpSpLocks/>
          </p:cNvGrpSpPr>
          <p:nvPr/>
        </p:nvGrpSpPr>
        <p:grpSpPr bwMode="auto">
          <a:xfrm>
            <a:off x="4267200" y="5867400"/>
            <a:ext cx="304800" cy="152400"/>
            <a:chOff x="2352" y="2064"/>
            <a:chExt cx="288" cy="96"/>
          </a:xfrm>
        </p:grpSpPr>
        <p:sp>
          <p:nvSpPr>
            <p:cNvPr id="42000" name="AutoShape 16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42001" name="AutoShape 17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40000453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3DC25B4-64A2-4C9D-B8E5-7C76247E3B61}" type="slidenum">
              <a:rPr lang="en-US" altLang="en-US" sz="1400"/>
              <a:pPr/>
              <a:t>52</a:t>
            </a:fld>
            <a:endParaRPr lang="en-US" altLang="en-US" sz="14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Aggregates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2362200"/>
          </a:xfrm>
        </p:spPr>
        <p:txBody>
          <a:bodyPr/>
          <a:lstStyle/>
          <a:p>
            <a:r>
              <a:rPr lang="en-US" altLang="en-US" sz="2800" smtClean="0"/>
              <a:t>Functions that operate on sets:</a:t>
            </a:r>
          </a:p>
          <a:p>
            <a:pPr lvl="1"/>
            <a:r>
              <a:rPr lang="en-US" altLang="en-US" sz="2400" smtClean="0">
                <a:latin typeface="Century Gothic" pitchFamily="34" charset="0"/>
              </a:rPr>
              <a:t>COUNT, SUM, AVG, MAX, MIN</a:t>
            </a:r>
            <a:endParaRPr lang="en-US" altLang="en-US" sz="2400" smtClean="0"/>
          </a:p>
          <a:p>
            <a:r>
              <a:rPr lang="en-US" altLang="en-US" sz="2800" smtClean="0"/>
              <a:t>Produce numbers (not tables)</a:t>
            </a:r>
          </a:p>
          <a:p>
            <a:r>
              <a:rPr lang="en-US" altLang="en-US" sz="2800" smtClean="0"/>
              <a:t>Not part of relational algebra (but not hard to add)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85800" y="4800600"/>
            <a:ext cx="35242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>
                <a:latin typeface="Century Gothic" pitchFamily="34" charset="0"/>
              </a:rPr>
              <a:t>SELECT </a:t>
            </a:r>
            <a:r>
              <a:rPr lang="en-US" altLang="en-US" sz="3200">
                <a:solidFill>
                  <a:srgbClr val="990033"/>
                </a:solidFill>
                <a:latin typeface="Century Gothic" pitchFamily="34" charset="0"/>
              </a:rPr>
              <a:t>COUNT</a:t>
            </a:r>
            <a:r>
              <a:rPr lang="en-US" altLang="en-US" sz="3200">
                <a:latin typeface="Century Gothic" pitchFamily="34" charset="0"/>
              </a:rPr>
              <a:t>(*)</a:t>
            </a:r>
          </a:p>
          <a:p>
            <a:r>
              <a:rPr lang="en-US" altLang="en-US" sz="3200">
                <a:latin typeface="Century Gothic" pitchFamily="34" charset="0"/>
              </a:rPr>
              <a:t>FROM  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3200"/>
              <a:t> P</a:t>
            </a:r>
            <a:endParaRPr lang="en-US" altLang="en-US" sz="3200">
              <a:latin typeface="Century Gothic" pitchFamily="34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937125" y="4813300"/>
            <a:ext cx="3979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latin typeface="Century Gothic" pitchFamily="34" charset="0"/>
              </a:rPr>
              <a:t>SELECT </a:t>
            </a:r>
            <a:r>
              <a:rPr lang="en-US" sz="3200">
                <a:solidFill>
                  <a:srgbClr val="990033"/>
                </a:solidFill>
                <a:latin typeface="Century Gothic" pitchFamily="34" charset="0"/>
              </a:rPr>
              <a:t>MAX</a:t>
            </a:r>
            <a:r>
              <a:rPr lang="en-US" sz="3200"/>
              <a:t> (</a:t>
            </a:r>
            <a:r>
              <a:rPr lang="en-US" sz="3200" i="1"/>
              <a:t>Salary</a:t>
            </a:r>
            <a:r>
              <a:rPr lang="en-US" sz="3200"/>
              <a:t>)</a:t>
            </a:r>
          </a:p>
          <a:p>
            <a:pPr>
              <a:defRPr/>
            </a:pPr>
            <a:r>
              <a:rPr lang="en-US" sz="3200">
                <a:latin typeface="Century Gothic" pitchFamily="34" charset="0"/>
              </a:rPr>
              <a:t>FROM</a:t>
            </a:r>
            <a:r>
              <a:rPr lang="en-US" sz="3200"/>
              <a:t> 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Employee</a:t>
            </a:r>
            <a:r>
              <a:rPr lang="en-US" sz="3200"/>
              <a:t> E</a:t>
            </a:r>
          </a:p>
        </p:txBody>
      </p:sp>
    </p:spTree>
    <p:extLst>
      <p:ext uri="{BB962C8B-B14F-4D97-AF65-F5344CB8AC3E}">
        <p14:creationId xmlns:p14="http://schemas.microsoft.com/office/powerpoint/2010/main" val="5400801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B48ED2-0DDB-4BE5-B9CF-2BDA70CA40F1}" type="slidenum">
              <a:rPr lang="en-US" altLang="en-US" sz="1400"/>
              <a:pPr/>
              <a:t>53</a:t>
            </a:fld>
            <a:endParaRPr lang="en-US" altLang="en-US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Grouping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5410200"/>
          </a:xfrm>
        </p:spPr>
        <p:txBody>
          <a:bodyPr/>
          <a:lstStyle/>
          <a:p>
            <a:r>
              <a:rPr lang="en-US" altLang="en-US" smtClean="0"/>
              <a:t>But how do we compute the number of courses taught in S2000 </a:t>
            </a:r>
            <a:r>
              <a:rPr lang="en-US" altLang="en-US" i="1" smtClean="0"/>
              <a:t>per professor</a:t>
            </a:r>
            <a:r>
              <a:rPr lang="en-US" altLang="en-US" smtClean="0"/>
              <a:t>?</a:t>
            </a:r>
          </a:p>
          <a:p>
            <a:pPr lvl="1"/>
            <a:r>
              <a:rPr lang="en-US" altLang="en-US" smtClean="0"/>
              <a:t>Strategy 1:  Fire off a separate query for </a:t>
            </a:r>
            <a:r>
              <a:rPr lang="en-US" altLang="en-US" u="sng" smtClean="0"/>
              <a:t>each</a:t>
            </a:r>
            <a:r>
              <a:rPr lang="en-US" altLang="en-US" smtClean="0"/>
              <a:t> professor: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SELECT   COUNT(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CrsCode</a:t>
            </a:r>
            <a:r>
              <a:rPr lang="en-US" altLang="en-US" sz="2000" smtClean="0">
                <a:latin typeface="Century Gothic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FROM    </a:t>
            </a:r>
            <a:r>
              <a:rPr lang="en-US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000" smtClean="0"/>
              <a:t> 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WHERE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Semester</a:t>
            </a:r>
            <a:r>
              <a:rPr lang="en-US" altLang="en-US" sz="2000" smtClean="0"/>
              <a:t> = ‘S2000’ </a:t>
            </a:r>
            <a:r>
              <a:rPr lang="en-US" altLang="en-US" sz="1800" smtClean="0"/>
              <a:t>AND</a:t>
            </a:r>
            <a:r>
              <a:rPr lang="en-US" altLang="en-US" sz="2000" smtClean="0"/>
              <a:t> T.</a:t>
            </a:r>
            <a:r>
              <a:rPr lang="en-US" altLang="en-US" sz="2000" i="1" smtClean="0"/>
              <a:t>ProfId</a:t>
            </a:r>
            <a:r>
              <a:rPr lang="en-US" altLang="en-US" sz="2000" smtClean="0"/>
              <a:t> = 123456789</a:t>
            </a:r>
          </a:p>
          <a:p>
            <a:pPr lvl="2">
              <a:spcBef>
                <a:spcPct val="0"/>
              </a:spcBef>
            </a:pPr>
            <a:r>
              <a:rPr lang="en-US" altLang="en-US" sz="2000" smtClean="0"/>
              <a:t>Cumbersome</a:t>
            </a:r>
          </a:p>
          <a:p>
            <a:pPr lvl="2">
              <a:spcBef>
                <a:spcPct val="0"/>
              </a:spcBef>
            </a:pPr>
            <a:r>
              <a:rPr lang="en-US" altLang="en-US" sz="2000" smtClean="0"/>
              <a:t>What if the number of professors changes?  Add another query?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Strategy 2:  define a special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grouping operator</a:t>
            </a:r>
            <a:r>
              <a:rPr lang="en-US" altLang="en-US" smtClean="0"/>
              <a:t>: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SELECT   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ProfId</a:t>
            </a:r>
            <a:r>
              <a:rPr lang="en-US" altLang="en-US" sz="2000" smtClean="0">
                <a:latin typeface="Century Gothic" pitchFamily="34" charset="0"/>
              </a:rPr>
              <a:t>,  COUNT(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CrsCode</a:t>
            </a:r>
            <a:r>
              <a:rPr lang="en-US" altLang="en-US" sz="2000" smtClean="0">
                <a:latin typeface="Century Gothic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FROM       </a:t>
            </a:r>
            <a:r>
              <a:rPr lang="en-US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000" smtClean="0"/>
              <a:t>  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WHERE    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Semester</a:t>
            </a:r>
            <a:r>
              <a:rPr lang="en-US" altLang="en-US" sz="2000" smtClean="0"/>
              <a:t> = ‘S2000’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			</a:t>
            </a:r>
            <a:r>
              <a:rPr lang="en-US" altLang="en-US" sz="1800" smtClean="0">
                <a:solidFill>
                  <a:srgbClr val="990033"/>
                </a:solidFill>
              </a:rPr>
              <a:t>GROUP BY</a:t>
            </a:r>
            <a:r>
              <a:rPr lang="en-US" altLang="en-US" sz="2000" smtClean="0"/>
              <a:t>  </a:t>
            </a:r>
            <a:r>
              <a:rPr lang="en-US" altLang="en-US" sz="2000" smtClean="0">
                <a:solidFill>
                  <a:srgbClr val="008000"/>
                </a:solidFill>
              </a:rPr>
              <a:t>T.</a:t>
            </a:r>
            <a:r>
              <a:rPr lang="en-US" altLang="en-US" sz="2000" i="1" smtClean="0">
                <a:solidFill>
                  <a:srgbClr val="008000"/>
                </a:solidFill>
              </a:rPr>
              <a:t>ProfId</a:t>
            </a:r>
            <a:endParaRPr lang="en-US" altLang="en-US" i="1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183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2F4521-C10A-4AC8-9AFC-A10C0BF66485}" type="slidenum">
              <a:rPr lang="en-US" altLang="en-US" sz="1400"/>
              <a:pPr/>
              <a:t>54</a:t>
            </a:fld>
            <a:endParaRPr lang="en-US" altLang="en-US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>
                <a:latin typeface="Century Gothic" pitchFamily="34" charset="0"/>
              </a:rPr>
              <a:t>HAVING</a:t>
            </a:r>
            <a:r>
              <a:rPr lang="en-US" altLang="en-US" smtClean="0"/>
              <a:t> Clause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Eliminates unwanted groups (analogous to</a:t>
            </a:r>
            <a:r>
              <a:rPr lang="en-US" altLang="en-US" sz="2800" smtClean="0">
                <a:latin typeface="Century Gothic" pitchFamily="34" charset="0"/>
              </a:rPr>
              <a:t> WHERE </a:t>
            </a:r>
            <a:r>
              <a:rPr lang="en-US" altLang="en-US" sz="2800" smtClean="0"/>
              <a:t>clause, but works on groups instead of individual tuples</a:t>
            </a:r>
            <a:r>
              <a:rPr lang="en-US" altLang="en-US" sz="2800" smtClean="0">
                <a:latin typeface="Century Gothic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latin typeface="Century Gothic" pitchFamily="34" charset="0"/>
              </a:rPr>
              <a:t>HAVING </a:t>
            </a:r>
            <a:r>
              <a:rPr lang="en-US" altLang="en-US" sz="2800" smtClean="0"/>
              <a:t>condition is constructed from attributes of </a:t>
            </a:r>
            <a:r>
              <a:rPr lang="en-US" altLang="en-US" sz="2800" smtClean="0">
                <a:latin typeface="Century Gothic" pitchFamily="34" charset="0"/>
              </a:rPr>
              <a:t>GROUP BY</a:t>
            </a:r>
            <a:r>
              <a:rPr lang="en-US" altLang="en-US" sz="2800" smtClean="0"/>
              <a:t> list and aggregates on attributes not in that list</a:t>
            </a:r>
            <a:endParaRPr lang="en-US" altLang="en-US" sz="2800" smtClean="0">
              <a:latin typeface="Century Gothic" pitchFamily="34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371600" y="3581400"/>
            <a:ext cx="52720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>
                <a:latin typeface="Century Gothic" pitchFamily="34" charset="0"/>
              </a:rPr>
              <a:t>SELECT  </a:t>
            </a:r>
            <a:r>
              <a:rPr lang="en-US" altLang="en-US" sz="2400"/>
              <a:t>T.</a:t>
            </a:r>
            <a:r>
              <a:rPr lang="en-US" altLang="en-US" sz="2400" i="1"/>
              <a:t>StudId</a:t>
            </a:r>
            <a:r>
              <a:rPr lang="en-US" altLang="en-US" sz="2400">
                <a:latin typeface="Century Gothic" pitchFamily="34" charset="0"/>
              </a:rPr>
              <a:t>, </a:t>
            </a:r>
          </a:p>
          <a:p>
            <a:r>
              <a:rPr lang="en-US" altLang="en-US" sz="2400">
                <a:latin typeface="Century Gothic" pitchFamily="34" charset="0"/>
              </a:rPr>
              <a:t>              AVG</a:t>
            </a:r>
            <a:r>
              <a:rPr lang="en-US" altLang="en-US" sz="2400"/>
              <a:t>(T.</a:t>
            </a:r>
            <a:r>
              <a:rPr lang="en-US" altLang="en-US" sz="2400" i="1"/>
              <a:t>Grade</a:t>
            </a:r>
            <a:r>
              <a:rPr lang="en-US" altLang="en-US" sz="2400"/>
              <a:t>) </a:t>
            </a:r>
            <a:r>
              <a:rPr lang="en-US" altLang="en-US" sz="2400">
                <a:latin typeface="Century Gothic" pitchFamily="34" charset="0"/>
              </a:rPr>
              <a:t> AS  </a:t>
            </a:r>
            <a:r>
              <a:rPr lang="en-US" altLang="en-US" sz="2400" i="1"/>
              <a:t>CumGpa</a:t>
            </a:r>
            <a:r>
              <a:rPr lang="en-US" altLang="en-US" sz="2400"/>
              <a:t>, 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              COUNT (*)  AS  </a:t>
            </a:r>
            <a:r>
              <a:rPr lang="en-US" altLang="en-US" sz="2400" i="1"/>
              <a:t>NumCrs</a:t>
            </a:r>
            <a:endParaRPr lang="en-US" altLang="en-US" sz="2400" i="1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FROM  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 </a:t>
            </a:r>
            <a:r>
              <a:rPr lang="en-US" altLang="en-US" sz="2400"/>
              <a:t> T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WHERE   </a:t>
            </a:r>
            <a:r>
              <a:rPr lang="en-US" altLang="en-US" sz="2400"/>
              <a:t>T.</a:t>
            </a:r>
            <a:r>
              <a:rPr lang="en-US" altLang="en-US" sz="2400" i="1"/>
              <a:t>CrsCode </a:t>
            </a:r>
            <a:r>
              <a:rPr lang="en-US" altLang="en-US" sz="2400">
                <a:latin typeface="Century Gothic" pitchFamily="34" charset="0"/>
              </a:rPr>
              <a:t> LIKE  </a:t>
            </a:r>
            <a:r>
              <a:rPr lang="en-US" altLang="en-US" sz="2400"/>
              <a:t>‘CS%’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GROUP BY  </a:t>
            </a:r>
            <a:r>
              <a:rPr lang="en-US" altLang="en-US" sz="2400"/>
              <a:t>T.</a:t>
            </a:r>
            <a:r>
              <a:rPr lang="en-US" altLang="en-US" sz="2400" i="1"/>
              <a:t>StudId</a:t>
            </a:r>
          </a:p>
          <a:p>
            <a:r>
              <a:rPr lang="en-US" altLang="en-US" sz="2400">
                <a:solidFill>
                  <a:srgbClr val="990033"/>
                </a:solidFill>
                <a:latin typeface="Century Gothic" pitchFamily="34" charset="0"/>
              </a:rPr>
              <a:t>HAVING</a:t>
            </a:r>
            <a:r>
              <a:rPr lang="en-US" altLang="en-US" sz="2400">
                <a:latin typeface="Century Gothic" pitchFamily="34" charset="0"/>
              </a:rPr>
              <a:t>  AVG </a:t>
            </a:r>
            <a:r>
              <a:rPr lang="en-US" altLang="en-US" sz="2400"/>
              <a:t>(T.</a:t>
            </a:r>
            <a:r>
              <a:rPr lang="en-US" altLang="en-US" sz="2400" i="1"/>
              <a:t>Grade</a:t>
            </a:r>
            <a:r>
              <a:rPr lang="en-US" altLang="en-US" sz="2400"/>
              <a:t>) &gt; 3.5</a:t>
            </a:r>
          </a:p>
        </p:txBody>
      </p:sp>
    </p:spTree>
    <p:extLst>
      <p:ext uri="{BB962C8B-B14F-4D97-AF65-F5344CB8AC3E}">
        <p14:creationId xmlns:p14="http://schemas.microsoft.com/office/powerpoint/2010/main" val="8396426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87618D5-396F-4531-A8D9-A2370AFA1AF5}" type="slidenum">
              <a:rPr lang="en-US" altLang="en-US" sz="1400"/>
              <a:pPr/>
              <a:t>55</a:t>
            </a:fld>
            <a:endParaRPr lang="en-US" altLang="en-US" sz="140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>
                <a:latin typeface="Century Gothic" pitchFamily="34" charset="0"/>
              </a:rPr>
              <a:t>ORDER BY</a:t>
            </a:r>
            <a:r>
              <a:rPr lang="en-US" altLang="en-US" smtClean="0"/>
              <a:t> Clause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1143000"/>
          </a:xfrm>
        </p:spPr>
        <p:txBody>
          <a:bodyPr/>
          <a:lstStyle/>
          <a:p>
            <a:r>
              <a:rPr lang="en-US" altLang="en-US" smtClean="0"/>
              <a:t>Causes rows to be output in a specified order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67437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>
                <a:latin typeface="Century Gothic" pitchFamily="34" charset="0"/>
              </a:rPr>
              <a:t>SELECT  </a:t>
            </a:r>
            <a:r>
              <a:rPr lang="en-US" altLang="en-US" sz="2800"/>
              <a:t>T.</a:t>
            </a:r>
            <a:r>
              <a:rPr lang="en-US" altLang="en-US" sz="2800" i="1"/>
              <a:t>StudId</a:t>
            </a:r>
            <a:r>
              <a:rPr lang="en-US" altLang="en-US" sz="2800">
                <a:latin typeface="Century Gothic" pitchFamily="34" charset="0"/>
              </a:rPr>
              <a:t>, COUNT (*) AS </a:t>
            </a:r>
            <a:r>
              <a:rPr lang="en-US" altLang="en-US" sz="2800" i="1"/>
              <a:t>NumCrs</a:t>
            </a:r>
            <a:r>
              <a:rPr lang="en-US" altLang="en-US" sz="2800"/>
              <a:t>,</a:t>
            </a:r>
            <a:r>
              <a:rPr lang="en-US" altLang="en-US" sz="2800">
                <a:latin typeface="Century Gothic" pitchFamily="34" charset="0"/>
              </a:rPr>
              <a:t> </a:t>
            </a:r>
          </a:p>
          <a:p>
            <a:r>
              <a:rPr lang="en-US" altLang="en-US" sz="2800">
                <a:latin typeface="Century Gothic" pitchFamily="34" charset="0"/>
              </a:rPr>
              <a:t>              AVG</a:t>
            </a:r>
            <a:r>
              <a:rPr lang="en-US" altLang="en-US" sz="2800"/>
              <a:t>(T.</a:t>
            </a:r>
            <a:r>
              <a:rPr lang="en-US" altLang="en-US" sz="2800" i="1"/>
              <a:t>Grade</a:t>
            </a:r>
            <a:r>
              <a:rPr lang="en-US" altLang="en-US" sz="2800"/>
              <a:t>)</a:t>
            </a:r>
            <a:r>
              <a:rPr lang="en-US" altLang="en-US" sz="2800">
                <a:latin typeface="Century Gothic" pitchFamily="34" charset="0"/>
              </a:rPr>
              <a:t> AS </a:t>
            </a:r>
            <a:r>
              <a:rPr lang="en-US" altLang="en-US" sz="2800" i="1"/>
              <a:t>CumGpa</a:t>
            </a:r>
          </a:p>
          <a:p>
            <a:r>
              <a:rPr lang="en-US" altLang="en-US" sz="2800">
                <a:latin typeface="Century Gothic" pitchFamily="34" charset="0"/>
              </a:rPr>
              <a:t>FROM  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 sz="2800"/>
              <a:t> T</a:t>
            </a:r>
          </a:p>
          <a:p>
            <a:r>
              <a:rPr lang="en-US" altLang="en-US" sz="2800">
                <a:latin typeface="Century Gothic" pitchFamily="34" charset="0"/>
              </a:rPr>
              <a:t>WHERE  </a:t>
            </a:r>
            <a:r>
              <a:rPr lang="en-US" altLang="en-US" sz="2800"/>
              <a:t>T.</a:t>
            </a:r>
            <a:r>
              <a:rPr lang="en-US" altLang="en-US" sz="2800" i="1"/>
              <a:t>CrsCode</a:t>
            </a:r>
            <a:r>
              <a:rPr lang="en-US" altLang="en-US" sz="2800">
                <a:latin typeface="Century Gothic" pitchFamily="34" charset="0"/>
              </a:rPr>
              <a:t> LIKE </a:t>
            </a:r>
            <a:r>
              <a:rPr lang="en-US" altLang="en-US" sz="2800"/>
              <a:t>‘CS%’</a:t>
            </a:r>
          </a:p>
          <a:p>
            <a:r>
              <a:rPr lang="en-US" altLang="en-US" sz="2800">
                <a:latin typeface="Century Gothic" pitchFamily="34" charset="0"/>
              </a:rPr>
              <a:t>GROUP BY  </a:t>
            </a:r>
            <a:r>
              <a:rPr lang="en-US" altLang="en-US" sz="2800"/>
              <a:t>T.</a:t>
            </a:r>
            <a:r>
              <a:rPr lang="en-US" altLang="en-US" sz="2800" i="1"/>
              <a:t>StudId</a:t>
            </a:r>
          </a:p>
          <a:p>
            <a:r>
              <a:rPr lang="en-US" altLang="en-US" sz="2800">
                <a:latin typeface="Century Gothic" pitchFamily="34" charset="0"/>
              </a:rPr>
              <a:t>HAVING  AVG </a:t>
            </a:r>
            <a:r>
              <a:rPr lang="en-US" altLang="en-US" sz="2800"/>
              <a:t>(T.</a:t>
            </a:r>
            <a:r>
              <a:rPr lang="en-US" altLang="en-US" sz="2800" i="1"/>
              <a:t>Grade</a:t>
            </a:r>
            <a:r>
              <a:rPr lang="en-US" altLang="en-US" sz="2800"/>
              <a:t>) &gt; 3.5</a:t>
            </a:r>
          </a:p>
          <a:p>
            <a:r>
              <a:rPr lang="en-US" altLang="en-US" sz="2800">
                <a:solidFill>
                  <a:srgbClr val="990033"/>
                </a:solidFill>
                <a:latin typeface="Century Gothic" pitchFamily="34" charset="0"/>
              </a:rPr>
              <a:t>ORDER BY</a:t>
            </a:r>
            <a:r>
              <a:rPr lang="en-US" altLang="en-US" sz="2800">
                <a:latin typeface="Century Gothic" pitchFamily="34" charset="0"/>
              </a:rPr>
              <a:t>  </a:t>
            </a:r>
            <a:r>
              <a:rPr lang="en-US" altLang="en-US" sz="2800">
                <a:solidFill>
                  <a:srgbClr val="008000"/>
                </a:solidFill>
                <a:latin typeface="Century Gothic" pitchFamily="34" charset="0"/>
              </a:rPr>
              <a:t>DESC</a:t>
            </a:r>
            <a:r>
              <a:rPr lang="en-US" altLang="en-US" sz="2800">
                <a:latin typeface="Century Gothic" pitchFamily="34" charset="0"/>
              </a:rPr>
              <a:t>  </a:t>
            </a:r>
            <a:r>
              <a:rPr lang="en-US" altLang="en-US" sz="2800" i="1"/>
              <a:t>CumGpa</a:t>
            </a:r>
            <a:r>
              <a:rPr lang="en-US" altLang="en-US" sz="2800"/>
              <a:t>,  </a:t>
            </a:r>
            <a:r>
              <a:rPr lang="en-US" altLang="en-US" sz="2800">
                <a:solidFill>
                  <a:srgbClr val="008000"/>
                </a:solidFill>
                <a:latin typeface="Century Gothic" pitchFamily="34" charset="0"/>
              </a:rPr>
              <a:t>ASC</a:t>
            </a:r>
            <a:r>
              <a:rPr lang="en-US" altLang="en-US" sz="2800"/>
              <a:t> </a:t>
            </a:r>
            <a:r>
              <a:rPr lang="en-US" altLang="en-US" sz="2800" i="1"/>
              <a:t>StudId</a:t>
            </a:r>
            <a:endParaRPr lang="en-US" altLang="en-US" sz="3200" i="1"/>
          </a:p>
        </p:txBody>
      </p:sp>
      <p:sp>
        <p:nvSpPr>
          <p:cNvPr id="54278" name="AutoShape 5"/>
          <p:cNvSpPr>
            <a:spLocks noChangeArrowheads="1"/>
          </p:cNvSpPr>
          <p:nvPr/>
        </p:nvSpPr>
        <p:spPr bwMode="auto">
          <a:xfrm>
            <a:off x="1524000" y="5791200"/>
            <a:ext cx="1371600" cy="381000"/>
          </a:xfrm>
          <a:prstGeom prst="wedgeRoundRectCallout">
            <a:avLst>
              <a:gd name="adj1" fmla="val 98611"/>
              <a:gd name="adj2" fmla="val -188750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 i="1">
                <a:solidFill>
                  <a:schemeClr val="accent2"/>
                </a:solidFill>
              </a:rPr>
              <a:t>Descending</a:t>
            </a:r>
            <a:endParaRPr lang="en-US" altLang="en-US" sz="1400" i="1"/>
          </a:p>
        </p:txBody>
      </p:sp>
      <p:sp>
        <p:nvSpPr>
          <p:cNvPr id="54279" name="AutoShape 6"/>
          <p:cNvSpPr>
            <a:spLocks noChangeArrowheads="1"/>
          </p:cNvSpPr>
          <p:nvPr/>
        </p:nvSpPr>
        <p:spPr bwMode="auto">
          <a:xfrm>
            <a:off x="6477000" y="5867400"/>
            <a:ext cx="1371600" cy="381000"/>
          </a:xfrm>
          <a:prstGeom prst="wedgeRoundRectCallout">
            <a:avLst>
              <a:gd name="adj1" fmla="val -83681"/>
              <a:gd name="adj2" fmla="val -210000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 i="1">
                <a:solidFill>
                  <a:schemeClr val="accent2"/>
                </a:solidFill>
              </a:rPr>
              <a:t>Ascending</a:t>
            </a:r>
            <a:endParaRPr lang="en-US" altLang="en-US" sz="1400" i="1"/>
          </a:p>
        </p:txBody>
      </p:sp>
    </p:spTree>
    <p:extLst>
      <p:ext uri="{BB962C8B-B14F-4D97-AF65-F5344CB8AC3E}">
        <p14:creationId xmlns:p14="http://schemas.microsoft.com/office/powerpoint/2010/main" val="2423397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28B4ADD-0A5C-40F4-8446-83D7C5D1413D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What is a Database Management System?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Database Management System (DBMS) is a program that manages a database:</a:t>
            </a:r>
          </a:p>
          <a:p>
            <a:pPr lvl="1"/>
            <a:r>
              <a:rPr lang="en-US" altLang="en-US" smtClean="0"/>
              <a:t>Supports a high-level access language (e.g. SQL).</a:t>
            </a:r>
          </a:p>
          <a:p>
            <a:pPr lvl="1"/>
            <a:r>
              <a:rPr lang="en-US" altLang="en-US" smtClean="0"/>
              <a:t>Application describes database accesses using that language.</a:t>
            </a:r>
          </a:p>
          <a:p>
            <a:pPr lvl="1"/>
            <a:r>
              <a:rPr lang="en-US" altLang="en-US" smtClean="0"/>
              <a:t>DBMS interprets statements of language to perform requested database access.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2312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051E483-31CC-40B2-927A-B7F3A77FC6EF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What is a Transaction Processing System?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Transaction execution is controlled by a TP monitor</a:t>
            </a:r>
          </a:p>
          <a:p>
            <a:pPr lvl="1"/>
            <a:r>
              <a:rPr lang="en-US" altLang="en-US" smtClean="0"/>
              <a:t>Creates the abstraction of a transaction, analogous to the way an operating system creates the abstraction of a process</a:t>
            </a:r>
          </a:p>
          <a:p>
            <a:pPr lvl="1"/>
            <a:r>
              <a:rPr lang="en-US" altLang="en-US" smtClean="0"/>
              <a:t>TP monitor and DBMS together guarantee the special properties of transactions</a:t>
            </a:r>
          </a:p>
          <a:p>
            <a:r>
              <a:rPr lang="en-US" altLang="en-US" smtClean="0"/>
              <a:t>A Transaction Processing System consists of TP monitor, databases, and transactions</a:t>
            </a:r>
          </a:p>
        </p:txBody>
      </p:sp>
    </p:spTree>
    <p:extLst>
      <p:ext uri="{BB962C8B-B14F-4D97-AF65-F5344CB8AC3E}">
        <p14:creationId xmlns:p14="http://schemas.microsoft.com/office/powerpoint/2010/main" val="4269308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2 The Big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models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tables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Insertion, deletion, update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Union, join Cartesian product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Properties of Transactions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51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70B16C-E97C-4F23-8933-D66C75C8291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Database Models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Hierarchical Model.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Network Model.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Relational Model. 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Object/Relational Model.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Object-Oriented Model.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Semistructured Model.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Associative Model, EAV Model, Context Model, Concept-oriented Model, Multi-dimensional Model, Star Schema Model, etc.</a:t>
            </a:r>
          </a:p>
        </p:txBody>
      </p:sp>
    </p:spTree>
    <p:extLst>
      <p:ext uri="{BB962C8B-B14F-4D97-AF65-F5344CB8AC3E}">
        <p14:creationId xmlns:p14="http://schemas.microsoft.com/office/powerpoint/2010/main" val="31943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2820</Words>
  <Application>Microsoft Office PowerPoint</Application>
  <PresentationFormat>On-screen Show (4:3)</PresentationFormat>
  <Paragraphs>587</Paragraphs>
  <Slides>55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4" baseType="lpstr">
      <vt:lpstr>宋体</vt:lpstr>
      <vt:lpstr>Arial</vt:lpstr>
      <vt:lpstr>Arial Narrow</vt:lpstr>
      <vt:lpstr>Calibri</vt:lpstr>
      <vt:lpstr>Century Gothic</vt:lpstr>
      <vt:lpstr>Symbol</vt:lpstr>
      <vt:lpstr>Times New Roman</vt:lpstr>
      <vt:lpstr>Office Theme</vt:lpstr>
      <vt:lpstr>Image</vt:lpstr>
      <vt:lpstr>CSCI 4333 Database Design and Implementation Review for Midterm Exam I</vt:lpstr>
      <vt:lpstr>Review</vt:lpstr>
      <vt:lpstr>Review (cont'd)</vt:lpstr>
      <vt:lpstr>Chapter 1 Overview of Databases and Transaction Processing</vt:lpstr>
      <vt:lpstr>What is a Database?</vt:lpstr>
      <vt:lpstr>What is a Database Management System?</vt:lpstr>
      <vt:lpstr>What is a Transaction Processing System?</vt:lpstr>
      <vt:lpstr>Chapter 2 The Big Picture</vt:lpstr>
      <vt:lpstr>Database Models</vt:lpstr>
      <vt:lpstr>Table</vt:lpstr>
      <vt:lpstr>Operations</vt:lpstr>
      <vt:lpstr>Structured Query Language (SQL)</vt:lpstr>
      <vt:lpstr>Transactions</vt:lpstr>
      <vt:lpstr>Chapter 3 Relational Data Model</vt:lpstr>
      <vt:lpstr>Levels of Abstraction</vt:lpstr>
      <vt:lpstr>Data Model</vt:lpstr>
      <vt:lpstr>Key Constraint</vt:lpstr>
      <vt:lpstr>Foreign Key Constraint (Example)</vt:lpstr>
      <vt:lpstr>Inclusion Dependency</vt:lpstr>
      <vt:lpstr>Table Declaration</vt:lpstr>
      <vt:lpstr>Primary/Candidate Keys</vt:lpstr>
      <vt:lpstr>Null</vt:lpstr>
      <vt:lpstr>Default Value</vt:lpstr>
      <vt:lpstr>Semantic Constraints (cont’d)</vt:lpstr>
      <vt:lpstr>Assertion</vt:lpstr>
      <vt:lpstr>Domains</vt:lpstr>
      <vt:lpstr>Foreign Key Constraint</vt:lpstr>
      <vt:lpstr>Triggers</vt:lpstr>
      <vt:lpstr>Views</vt:lpstr>
      <vt:lpstr>Chapter 4 Database Design I: The Entity-Relationship Model</vt:lpstr>
      <vt:lpstr>Entities</vt:lpstr>
      <vt:lpstr>Entity Type (con’t)</vt:lpstr>
      <vt:lpstr>Relationships</vt:lpstr>
      <vt:lpstr>Attributes and Roles</vt:lpstr>
      <vt:lpstr>Relationship Type</vt:lpstr>
      <vt:lpstr>IsA</vt:lpstr>
      <vt:lpstr>Single-role Key Constraint</vt:lpstr>
      <vt:lpstr>Participation Constraint</vt:lpstr>
      <vt:lpstr>Participation and Key Constraint</vt:lpstr>
      <vt:lpstr>Cardinality Constraints</vt:lpstr>
      <vt:lpstr>Chapter 5 Relational Algebra and SQL</vt:lpstr>
      <vt:lpstr>Select Operator</vt:lpstr>
      <vt:lpstr>Project Operator</vt:lpstr>
      <vt:lpstr>Set Operators</vt:lpstr>
      <vt:lpstr>Union Compatible Relations</vt:lpstr>
      <vt:lpstr>Cartesian Product</vt:lpstr>
      <vt:lpstr> Derived Operation: Join</vt:lpstr>
      <vt:lpstr>Natural Join</vt:lpstr>
      <vt:lpstr>Division</vt:lpstr>
      <vt:lpstr>Set Operators</vt:lpstr>
      <vt:lpstr>Division in SQL</vt:lpstr>
      <vt:lpstr>Aggregates</vt:lpstr>
      <vt:lpstr>Grouping</vt:lpstr>
      <vt:lpstr>HAVING Clause</vt:lpstr>
      <vt:lpstr>ORDER BY Clause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Review for Midterm Exam I</dc:title>
  <dc:creator>Xiang Lian</dc:creator>
  <cp:lastModifiedBy>Xiang Lian</cp:lastModifiedBy>
  <cp:revision>38</cp:revision>
  <dcterms:created xsi:type="dcterms:W3CDTF">2006-08-16T00:00:00Z</dcterms:created>
  <dcterms:modified xsi:type="dcterms:W3CDTF">2015-08-31T14:52:27Z</dcterms:modified>
</cp:coreProperties>
</file>