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7" r:id="rId2"/>
    <p:sldId id="259" r:id="rId3"/>
    <p:sldId id="260" r:id="rId4"/>
    <p:sldId id="340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6" r:id="rId14"/>
    <p:sldId id="312" r:id="rId15"/>
    <p:sldId id="316" r:id="rId16"/>
    <p:sldId id="317" r:id="rId17"/>
    <p:sldId id="319" r:id="rId18"/>
    <p:sldId id="320" r:id="rId19"/>
    <p:sldId id="323" r:id="rId20"/>
    <p:sldId id="324" r:id="rId21"/>
    <p:sldId id="325" r:id="rId22"/>
    <p:sldId id="336" r:id="rId23"/>
    <p:sldId id="363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4" r:id="rId47"/>
    <p:sldId id="365" r:id="rId48"/>
    <p:sldId id="366" r:id="rId49"/>
    <p:sldId id="367" r:id="rId50"/>
    <p:sldId id="368" r:id="rId51"/>
    <p:sldId id="370" r:id="rId52"/>
    <p:sldId id="371" r:id="rId53"/>
    <p:sldId id="369" r:id="rId54"/>
    <p:sldId id="372" r:id="rId55"/>
    <p:sldId id="373" r:id="rId56"/>
    <p:sldId id="374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FFF"/>
    <a:srgbClr val="FFC1FF"/>
    <a:srgbClr val="FFFF99"/>
    <a:srgbClr val="FFE5FF"/>
    <a:srgbClr val="E5F4D4"/>
    <a:srgbClr val="FFD5D5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A4720-7C7B-48F4-85FA-308D51AE3A1F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AD6D4-4FC8-46D0-9C00-7AED90DAF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9CD-5327-4BC0-AE1E-CE04559C4226}" type="datetime1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AE9D-92A5-44A8-B844-7415C9FC4C30}" type="datetime1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00A-F392-4639-9493-237D7A79DEB1}" type="datetime1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B82F4-9D06-4891-A113-19A2460CBCFE}" type="datetime1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8C35-750C-4BD2-98F4-B7A5B097A633}" type="datetime1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ECF-F8A2-4B4C-AAC9-7B569CF42B56}" type="datetime1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26EDB-195E-492D-AD8A-76BD6A8894BD}" type="datetime1">
              <a:rPr lang="en-US" smtClean="0"/>
              <a:t>11/25/2015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4B4-3762-45C7-9604-845DADF20705}" type="datetime1">
              <a:rPr lang="en-US" smtClean="0"/>
              <a:t>11/25/2015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5385-048C-4AA6-8FD4-C4DC5F3E93C9}" type="datetime1">
              <a:rPr lang="en-US" smtClean="0"/>
              <a:t>11/25/2015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4218-35FD-45FD-8354-B4545F9D0BAF}" type="datetime1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BC-EBF4-409B-BB3C-130BC8AAD728}" type="datetime1">
              <a:rPr lang="en-US" smtClean="0"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9E94-BC4F-47F6-873F-EEAF107982D5}" type="datetime1">
              <a:rPr lang="en-US" smtClean="0"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Review for Final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Rio Grande Valley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xiang.lian@utrgv.edu</a:t>
            </a:r>
            <a:endParaRPr lang="en-US" alt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2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042063-30B8-457F-B3F2-758E3B1EFCE5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Cartesian Product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6962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and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are two relations,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is the set of all concatenated tuples </a:t>
            </a:r>
            <a:r>
              <a:rPr lang="en-US" altLang="en-US" sz="2800" i="1" smtClean="0"/>
              <a:t>&lt;x,y&gt;,</a:t>
            </a:r>
            <a:r>
              <a:rPr lang="en-US" altLang="en-US" sz="2800" smtClean="0"/>
              <a:t> where </a:t>
            </a:r>
            <a:r>
              <a:rPr lang="en-US" altLang="en-US" sz="2800" i="1" smtClean="0"/>
              <a:t>x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/>
              <a:t> and </a:t>
            </a:r>
            <a:r>
              <a:rPr lang="en-US" altLang="en-US" sz="2800" i="1" smtClean="0"/>
              <a:t>y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400" smtClean="0"/>
              <a:t> and </a:t>
            </a: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400" smtClean="0"/>
              <a:t> need not be union compatible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 is </a:t>
            </a:r>
            <a:r>
              <a:rPr lang="en-US" altLang="en-US" sz="2800" u="sng" smtClean="0"/>
              <a:t>expensive to compute</a:t>
            </a:r>
            <a:r>
              <a:rPr lang="en-US" altLang="en-US" sz="28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Factor of two in the size of each row</a:t>
            </a:r>
            <a:endParaRPr lang="en-US" altLang="en-US" sz="2400" smtClean="0">
              <a:latin typeface="Arial Narrow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Quadratic in the number of rows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4038600"/>
            <a:ext cx="5824538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/>
              <a:t>  </a:t>
            </a:r>
            <a:r>
              <a:rPr lang="en-US" sz="2800" i="1"/>
              <a:t>A     B       C    D             A    B    C   D</a:t>
            </a:r>
          </a:p>
          <a:p>
            <a:pPr>
              <a:defRPr/>
            </a:pPr>
            <a:r>
              <a:rPr lang="en-US" sz="2800"/>
              <a:t> x1   x2       y1   y2           x1  x2  y1  y2</a:t>
            </a:r>
          </a:p>
          <a:p>
            <a:pPr>
              <a:defRPr/>
            </a:pPr>
            <a:r>
              <a:rPr lang="en-US" sz="2800"/>
              <a:t> x3   x4       y3   y4           x1  x2  y3  y4</a:t>
            </a:r>
          </a:p>
          <a:p>
            <a:pPr>
              <a:defRPr/>
            </a:pPr>
            <a:r>
              <a:rPr lang="en-US" sz="2800"/>
              <a:t>                                         x3  x4  y1  y2</a:t>
            </a:r>
          </a:p>
          <a:p>
            <a:pPr>
              <a:defRPr/>
            </a:pPr>
            <a:r>
              <a:rPr lang="en-US" sz="2800"/>
              <a:t>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/>
              <a:t>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2800"/>
              <a:t>                x3  x4  y3  y4</a:t>
            </a:r>
          </a:p>
          <a:p>
            <a:pPr>
              <a:lnSpc>
                <a:spcPct val="110000"/>
              </a:lnSpc>
              <a:defRPr/>
            </a:pPr>
            <a:r>
              <a:rPr lang="en-US" sz="2800"/>
              <a:t>                                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400" i="1">
                <a:sym typeface="Symbol" pitchFamily="18" charset="2"/>
              </a:rPr>
              <a:t></a:t>
            </a:r>
            <a:r>
              <a:rPr lang="en-US" sz="2800" i="1"/>
              <a:t>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295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46482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25"/>
          <p:cNvSpPr>
            <a:spLocks noChangeShapeType="1"/>
          </p:cNvSpPr>
          <p:nvPr/>
        </p:nvSpPr>
        <p:spPr bwMode="auto">
          <a:xfrm>
            <a:off x="4648200" y="4495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26"/>
          <p:cNvSpPr>
            <a:spLocks noChangeShapeType="1"/>
          </p:cNvSpPr>
          <p:nvPr/>
        </p:nvSpPr>
        <p:spPr bwMode="auto">
          <a:xfrm>
            <a:off x="4648200" y="6248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27"/>
          <p:cNvSpPr>
            <a:spLocks noChangeShapeType="1"/>
          </p:cNvSpPr>
          <p:nvPr/>
        </p:nvSpPr>
        <p:spPr bwMode="auto">
          <a:xfrm>
            <a:off x="67818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28"/>
          <p:cNvSpPr>
            <a:spLocks noChangeShapeType="1"/>
          </p:cNvSpPr>
          <p:nvPr/>
        </p:nvSpPr>
        <p:spPr bwMode="auto">
          <a:xfrm>
            <a:off x="2514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29"/>
          <p:cNvSpPr>
            <a:spLocks noChangeShapeType="1"/>
          </p:cNvSpPr>
          <p:nvPr/>
        </p:nvSpPr>
        <p:spPr bwMode="auto">
          <a:xfrm>
            <a:off x="2895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30"/>
          <p:cNvSpPr>
            <a:spLocks noChangeShapeType="1"/>
          </p:cNvSpPr>
          <p:nvPr/>
        </p:nvSpPr>
        <p:spPr bwMode="auto">
          <a:xfrm>
            <a:off x="4038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31"/>
          <p:cNvSpPr>
            <a:spLocks noChangeShapeType="1"/>
          </p:cNvSpPr>
          <p:nvPr/>
        </p:nvSpPr>
        <p:spPr bwMode="auto">
          <a:xfrm>
            <a:off x="1295400" y="5410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32"/>
          <p:cNvSpPr>
            <a:spLocks noChangeShapeType="1"/>
          </p:cNvSpPr>
          <p:nvPr/>
        </p:nvSpPr>
        <p:spPr bwMode="auto">
          <a:xfrm>
            <a:off x="2895600" y="4495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33"/>
          <p:cNvSpPr>
            <a:spLocks noChangeShapeType="1"/>
          </p:cNvSpPr>
          <p:nvPr/>
        </p:nvSpPr>
        <p:spPr bwMode="auto">
          <a:xfrm>
            <a:off x="28956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61F0996-7A34-44E3-AC60-47B250CA6CB6}" type="slidenum">
              <a:rPr lang="en-US" altLang="en-US" sz="1400"/>
              <a:pPr/>
              <a:t>11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 </a:t>
            </a:r>
            <a:r>
              <a:rPr lang="en-US" altLang="en-US" sz="4000" smtClean="0"/>
              <a:t>Derived Operation: Join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33400" y="10668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A (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general</a:t>
            </a:r>
            <a:r>
              <a:rPr lang="en-US" altLang="en-US" sz="2800"/>
              <a:t> or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theta</a:t>
            </a:r>
            <a:r>
              <a:rPr lang="en-US" altLang="en-US" sz="2800"/>
              <a:t>) 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join </a:t>
            </a:r>
            <a:r>
              <a:rPr lang="en-US" altLang="en-US" sz="2800"/>
              <a:t> of 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 </a:t>
            </a:r>
            <a:r>
              <a:rPr lang="en-US" altLang="en-US" sz="2800">
                <a:sym typeface="Symbol" pitchFamily="18" charset="2"/>
              </a:rPr>
              <a:t>is the</a:t>
            </a:r>
            <a:r>
              <a:rPr lang="en-US" altLang="en-US" sz="2800"/>
              <a:t> expression </a:t>
            </a:r>
          </a:p>
          <a:p>
            <a:r>
              <a:rPr lang="en-US" altLang="en-US" sz="2800"/>
              <a:t>	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     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</a:t>
            </a:r>
            <a:r>
              <a:rPr lang="en-US" altLang="en-US" sz="2800" i="1">
                <a:sym typeface="Symbol" pitchFamily="18" charset="2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is a </a:t>
            </a:r>
            <a:r>
              <a:rPr lang="en-US" altLang="en-US" sz="2800" i="1">
                <a:sym typeface="Symbol" pitchFamily="18" charset="2"/>
              </a:rPr>
              <a:t>conjunction</a:t>
            </a:r>
            <a:r>
              <a:rPr lang="en-US" altLang="en-US" sz="2800">
                <a:sym typeface="Symbol" pitchFamily="18" charset="2"/>
              </a:rPr>
              <a:t> of terms:</a:t>
            </a:r>
          </a:p>
          <a:p>
            <a:r>
              <a:rPr lang="en-US" altLang="en-US" sz="2800">
                <a:sym typeface="Symbol" pitchFamily="18" charset="2"/>
              </a:rPr>
              <a:t>         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 i="1">
                <a:sym typeface="Symbol" pitchFamily="18" charset="2"/>
              </a:rPr>
              <a:t>  oper 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endParaRPr lang="en-US" altLang="en-US" sz="2800" i="1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in which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 </a:t>
            </a:r>
            <a:r>
              <a:rPr lang="en-US" altLang="en-US" sz="2800">
                <a:sym typeface="Symbol" pitchFamily="18" charset="2"/>
              </a:rPr>
              <a:t>is an attribute of </a:t>
            </a:r>
            <a:r>
              <a:rPr lang="en-US" altLang="en-US" sz="2800" i="1">
                <a:sym typeface="Symbol" pitchFamily="18" charset="2"/>
              </a:rPr>
              <a:t>R;</a:t>
            </a:r>
            <a:r>
              <a:rPr lang="en-US" altLang="en-US" sz="2800">
                <a:sym typeface="Symbol" pitchFamily="18" charset="2"/>
              </a:rPr>
              <a:t>  </a:t>
            </a:r>
            <a:r>
              <a:rPr lang="en-US" altLang="en-US" sz="2800" i="1">
                <a:sym typeface="Symbol" pitchFamily="18" charset="2"/>
              </a:rPr>
              <a:t>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>
                <a:sym typeface="Symbol" pitchFamily="18" charset="2"/>
              </a:rPr>
              <a:t> is an attribute of </a:t>
            </a:r>
            <a:r>
              <a:rPr lang="en-US" altLang="en-US" sz="2800" i="1">
                <a:sym typeface="Symbol" pitchFamily="18" charset="2"/>
              </a:rPr>
              <a:t>S; </a:t>
            </a:r>
            <a:r>
              <a:rPr lang="en-US" altLang="en-US" sz="2800">
                <a:sym typeface="Symbol" pitchFamily="18" charset="2"/>
              </a:rPr>
              <a:t>and </a:t>
            </a:r>
            <a:r>
              <a:rPr lang="en-US" altLang="en-US" sz="2800" i="1">
                <a:sym typeface="Symbol" pitchFamily="18" charset="2"/>
              </a:rPr>
              <a:t>oper </a:t>
            </a:r>
            <a:r>
              <a:rPr lang="en-US" altLang="en-US" sz="2800">
                <a:sym typeface="Symbol" pitchFamily="18" charset="2"/>
              </a:rPr>
              <a:t>is one of =, &lt;, &gt;,  , . </a:t>
            </a:r>
          </a:p>
          <a:p>
            <a:endParaRPr lang="en-US" altLang="en-US" sz="2800">
              <a:sym typeface="Symbol" pitchFamily="18" charset="2"/>
            </a:endParaRPr>
          </a:p>
          <a:p>
            <a:r>
              <a:rPr lang="en-US" altLang="en-US" sz="2400">
                <a:sym typeface="Symbol" pitchFamily="18" charset="2"/>
              </a:rPr>
              <a:t>The meaning  is:</a:t>
            </a:r>
          </a:p>
          <a:p>
            <a:r>
              <a:rPr lang="en-US" altLang="en-US" sz="2800" i="1">
                <a:sym typeface="Symbol" pitchFamily="18" charset="2"/>
              </a:rPr>
              <a:t>	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3600" b="1" i="1" baseline="-25000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R </a:t>
            </a:r>
            <a:r>
              <a:rPr lang="en-US" altLang="en-US" sz="2800">
                <a:sym typeface="Symbol" pitchFamily="18" charset="2"/>
              </a:rPr>
              <a:t></a:t>
            </a:r>
            <a:r>
              <a:rPr lang="en-US" altLang="en-US" sz="2800" i="1">
                <a:sym typeface="Symbol" pitchFamily="18" charset="2"/>
              </a:rPr>
              <a:t> S</a:t>
            </a:r>
            <a:r>
              <a:rPr lang="en-US" altLang="en-US" sz="2800">
                <a:sym typeface="Symbol" pitchFamily="18" charset="2"/>
              </a:rPr>
              <a:t>)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3200" i="1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>
                <a:sym typeface="Symbol" pitchFamily="18" charset="2"/>
              </a:rPr>
              <a:t> are the same, except for possible renamings of attributes (next)</a:t>
            </a:r>
          </a:p>
        </p:txBody>
      </p:sp>
      <p:grpSp>
        <p:nvGrpSpPr>
          <p:cNvPr id="20485" name="Group 8"/>
          <p:cNvGrpSpPr>
            <a:grpSpLocks/>
          </p:cNvGrpSpPr>
          <p:nvPr/>
        </p:nvGrpSpPr>
        <p:grpSpPr bwMode="auto">
          <a:xfrm>
            <a:off x="1905000" y="1676400"/>
            <a:ext cx="457200" cy="152400"/>
            <a:chOff x="2352" y="2064"/>
            <a:chExt cx="288" cy="96"/>
          </a:xfrm>
        </p:grpSpPr>
        <p:sp>
          <p:nvSpPr>
            <p:cNvPr id="20486" name="AutoShape 9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0487" name="AutoShape 10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20296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5443B2-9B81-402E-BF94-A6EB99A04237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Natural Join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1981200"/>
          </a:xfrm>
        </p:spPr>
        <p:txBody>
          <a:bodyPr>
            <a:normAutofit lnSpcReduction="10000"/>
          </a:bodyPr>
          <a:lstStyle/>
          <a:p>
            <a:r>
              <a:rPr lang="en-US" altLang="en-US" sz="2800" smtClean="0"/>
              <a:t>Special case of equijoin: </a:t>
            </a:r>
          </a:p>
          <a:p>
            <a:pPr lvl="1"/>
            <a:r>
              <a:rPr lang="en-US" altLang="en-US" sz="2400" smtClean="0"/>
              <a:t>join condition equates </a:t>
            </a:r>
            <a:r>
              <a:rPr lang="en-US" altLang="en-US" sz="2400" i="1" smtClean="0"/>
              <a:t>all</a:t>
            </a:r>
            <a:r>
              <a:rPr lang="en-US" altLang="en-US" sz="2400" smtClean="0"/>
              <a:t> and </a:t>
            </a:r>
            <a:r>
              <a:rPr lang="en-US" altLang="en-US" sz="2400" i="1" smtClean="0"/>
              <a:t>only</a:t>
            </a:r>
            <a:r>
              <a:rPr lang="en-US" altLang="en-US" sz="2400" smtClean="0"/>
              <a:t> those attributes with the same name (condition doesn’t have to be explicitly stated)</a:t>
            </a:r>
          </a:p>
          <a:p>
            <a:pPr lvl="1"/>
            <a:r>
              <a:rPr lang="en-US" altLang="en-US" sz="2400" smtClean="0"/>
              <a:t>duplicate columns eliminated from the result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3175000"/>
            <a:ext cx="53482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/>
              <a:t> (</a:t>
            </a:r>
            <a:r>
              <a:rPr lang="en-US" sz="2400" i="1"/>
              <a:t>StudId,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 i="1"/>
              <a:t>, Grade</a:t>
            </a:r>
            <a:r>
              <a:rPr lang="en-US" sz="2400"/>
              <a:t>)</a:t>
            </a:r>
          </a:p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(</a:t>
            </a:r>
            <a:r>
              <a:rPr lang="en-US" sz="2400" i="1"/>
              <a:t>ProfId,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/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36562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 i="1"/>
              <a:t>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514600" y="4267200"/>
            <a:ext cx="174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sz="2800" i="1"/>
              <a:t> =</a:t>
            </a:r>
            <a:r>
              <a:rPr lang="en-US" sz="3200"/>
              <a:t> 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09600" y="4697413"/>
            <a:ext cx="5311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sym typeface="Symbol" pitchFamily="18" charset="2"/>
              </a:rPr>
              <a:t></a:t>
            </a:r>
            <a:r>
              <a:rPr lang="en-US" altLang="en-US" sz="2400" i="1" baseline="-25000">
                <a:sym typeface="Symbol" pitchFamily="18" charset="2"/>
              </a:rPr>
              <a:t>StudId, Transcript.</a:t>
            </a:r>
            <a:r>
              <a:rPr lang="en-US" altLang="en-US" sz="2400" i="1" baseline="-25000">
                <a:solidFill>
                  <a:srgbClr val="990033"/>
                </a:solidFill>
                <a:sym typeface="Symbol" pitchFamily="18" charset="2"/>
              </a:rPr>
              <a:t>CrsCode</a:t>
            </a:r>
            <a:r>
              <a:rPr lang="en-US" altLang="en-US" sz="2400" i="1" baseline="-25000">
                <a:sym typeface="Symbol" pitchFamily="18" charset="2"/>
              </a:rPr>
              <a:t>, Transcript.</a:t>
            </a:r>
            <a:r>
              <a:rPr lang="en-US" altLang="en-US" sz="2400" i="1" baseline="-25000">
                <a:solidFill>
                  <a:srgbClr val="008000"/>
                </a:solidFill>
                <a:sym typeface="Symbol" pitchFamily="18" charset="2"/>
              </a:rPr>
              <a:t>Sem</a:t>
            </a:r>
            <a:r>
              <a:rPr lang="en-US" altLang="en-US" sz="2400" i="1" baseline="-25000">
                <a:sym typeface="Symbol" pitchFamily="18" charset="2"/>
              </a:rPr>
              <a:t>, Grade, ProfId</a:t>
            </a:r>
            <a:r>
              <a:rPr lang="en-US" altLang="en-US" sz="2800" i="1" baseline="-25000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 i="1">
                <a:sym typeface="Symbol" pitchFamily="18" charset="2"/>
              </a:rPr>
              <a:t>         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Transcript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 i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276600" y="51054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i="1" baseline="-25000"/>
              <a:t>         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 </a:t>
            </a:r>
            <a:r>
              <a:rPr lang="en-US" altLang="en-US" sz="2400" baseline="-25000"/>
              <a:t>AND</a:t>
            </a:r>
            <a:r>
              <a:rPr lang="en-US" altLang="en-US" sz="2400" i="1" baseline="-25000"/>
              <a:t> </a:t>
            </a:r>
            <a:r>
              <a:rPr lang="en-US" altLang="en-US" sz="2400" i="1" baseline="-25000">
                <a:solidFill>
                  <a:srgbClr val="008000"/>
                </a:solidFill>
              </a:rPr>
              <a:t>Sem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Sem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</a:t>
            </a:r>
            <a:r>
              <a:rPr lang="en-US" altLang="en-US" sz="2800"/>
              <a:t>)</a:t>
            </a:r>
            <a:endParaRPr lang="en-US" altLang="en-US" sz="2800" i="1"/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2743200" y="5562600"/>
            <a:ext cx="5438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    [</a:t>
            </a:r>
            <a:r>
              <a:rPr lang="en-US" altLang="en-US" sz="2400" i="1">
                <a:sym typeface="Symbol" pitchFamily="18" charset="2"/>
              </a:rPr>
              <a:t>StudId, CrsCode, Sem, Grade, ProfId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/>
              <a:t>]</a:t>
            </a:r>
          </a:p>
        </p:txBody>
      </p:sp>
      <p:grpSp>
        <p:nvGrpSpPr>
          <p:cNvPr id="24587" name="Group 16"/>
          <p:cNvGrpSpPr>
            <a:grpSpLocks/>
          </p:cNvGrpSpPr>
          <p:nvPr/>
        </p:nvGrpSpPr>
        <p:grpSpPr bwMode="auto">
          <a:xfrm>
            <a:off x="3200400" y="5334000"/>
            <a:ext cx="457200" cy="152400"/>
            <a:chOff x="2352" y="2064"/>
            <a:chExt cx="288" cy="96"/>
          </a:xfrm>
        </p:grpSpPr>
        <p:sp>
          <p:nvSpPr>
            <p:cNvPr id="24591" name="AutoShape 17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2" name="AutoShape 18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  <p:grpSp>
        <p:nvGrpSpPr>
          <p:cNvPr id="24588" name="Group 19"/>
          <p:cNvGrpSpPr>
            <a:grpSpLocks/>
          </p:cNvGrpSpPr>
          <p:nvPr/>
        </p:nvGrpSpPr>
        <p:grpSpPr bwMode="auto">
          <a:xfrm>
            <a:off x="1905000" y="4495800"/>
            <a:ext cx="457200" cy="152400"/>
            <a:chOff x="2352" y="2064"/>
            <a:chExt cx="288" cy="96"/>
          </a:xfrm>
        </p:grpSpPr>
        <p:sp>
          <p:nvSpPr>
            <p:cNvPr id="24589" name="AutoShape 20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0" name="AutoShape 21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604590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8D5F47-4D38-4C79-9707-610FF6F1CF33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1676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SQL provides </a:t>
            </a:r>
            <a:r>
              <a:rPr lang="en-US" altLang="en-US" sz="2800" smtClean="0">
                <a:latin typeface="Century Gothic" pitchFamily="34" charset="0"/>
              </a:rPr>
              <a:t>UNION, EXCEPT</a:t>
            </a:r>
            <a:r>
              <a:rPr lang="en-US" altLang="en-US" sz="2800" smtClean="0"/>
              <a:t> (set difference), and </a:t>
            </a:r>
            <a:r>
              <a:rPr lang="en-US" altLang="en-US" sz="2800" smtClean="0">
                <a:latin typeface="Century Gothic" pitchFamily="34" charset="0"/>
              </a:rPr>
              <a:t>INTERSECT </a:t>
            </a:r>
            <a:r>
              <a:rPr lang="en-US" altLang="en-US" sz="2800" smtClean="0"/>
              <a:t> for union compatible tables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Example:  Find all professors in the CS Department and all professors that have taught CS courses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57200" y="3352800"/>
            <a:ext cx="8120063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(</a:t>
            </a:r>
            <a:r>
              <a:rPr lang="en-US" altLang="en-US" sz="2800">
                <a:latin typeface="Century Gothic" pitchFamily="34" charset="0"/>
              </a:rPr>
              <a:t>SELECT </a:t>
            </a:r>
            <a:r>
              <a:rPr lang="en-US" altLang="en-US" sz="2800"/>
              <a:t> 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</a:t>
            </a:r>
            <a:r>
              <a:rPr lang="en-US" altLang="en-US" sz="2800"/>
              <a:t>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P,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Id</a:t>
            </a:r>
            <a:r>
              <a:rPr lang="en-US" altLang="en-US" sz="2800"/>
              <a:t>=T.</a:t>
            </a:r>
            <a:r>
              <a:rPr lang="en-US" altLang="en-US" sz="2800" i="1"/>
              <a:t>ProfId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AND</a:t>
            </a:r>
            <a:r>
              <a:rPr lang="en-US" altLang="en-US" sz="2800"/>
              <a:t> T.</a:t>
            </a:r>
            <a:r>
              <a:rPr lang="en-US" altLang="en-US" sz="2800" i="1"/>
              <a:t>CrsCode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LIKE </a:t>
            </a:r>
            <a:r>
              <a:rPr lang="en-US" altLang="en-US" sz="2800"/>
              <a:t>‘CS%’)</a:t>
            </a:r>
          </a:p>
          <a:p>
            <a:r>
              <a:rPr lang="en-US" altLang="en-US" sz="2800">
                <a:solidFill>
                  <a:schemeClr val="accent2"/>
                </a:solidFill>
                <a:latin typeface="Century Gothic" pitchFamily="34" charset="0"/>
              </a:rPr>
              <a:t>UNION</a:t>
            </a:r>
          </a:p>
          <a:p>
            <a:r>
              <a:rPr lang="en-US" altLang="en-US" sz="2800">
                <a:latin typeface="Century Gothic" pitchFamily="34" charset="0"/>
              </a:rPr>
              <a:t>(SELECT </a:t>
            </a:r>
            <a:r>
              <a:rPr lang="en-US" altLang="en-US" sz="2800"/>
              <a:t>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 </a:t>
            </a:r>
            <a:r>
              <a:rPr lang="en-US" altLang="en-US" sz="2800"/>
              <a:t>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DeptId</a:t>
            </a:r>
            <a:r>
              <a:rPr lang="en-US" altLang="en-US" sz="2800"/>
              <a:t> = ‘CS’)</a:t>
            </a:r>
          </a:p>
        </p:txBody>
      </p:sp>
    </p:spTree>
    <p:extLst>
      <p:ext uri="{BB962C8B-B14F-4D97-AF65-F5344CB8AC3E}">
        <p14:creationId xmlns:p14="http://schemas.microsoft.com/office/powerpoint/2010/main" val="113152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 Relational Normalization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Normalization theory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dependencies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 closure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Lossless decomposition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Conditions? R =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…    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preserving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Conditions? F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(F1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F2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 ... 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4267200" y="3886200"/>
            <a:ext cx="149225" cy="111125"/>
            <a:chOff x="3796" y="2889"/>
            <a:chExt cx="468" cy="240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954588" y="3883422"/>
            <a:ext cx="149225" cy="111125"/>
            <a:chOff x="3796" y="2889"/>
            <a:chExt cx="468" cy="240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5564188" y="3877866"/>
            <a:ext cx="149225" cy="111125"/>
            <a:chOff x="3796" y="2889"/>
            <a:chExt cx="468" cy="240"/>
          </a:xfrm>
        </p:grpSpPr>
        <p:sp>
          <p:nvSpPr>
            <p:cNvPr id="12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216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2C7-0164-44CF-98DE-9B73A294D76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Functional Dependencies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z="2800" b="1"/>
              <a:t>Definition: </a:t>
            </a:r>
            <a:r>
              <a:rPr lang="en-US" altLang="en-US" sz="2800"/>
              <a:t>A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functional dependency</a:t>
            </a:r>
            <a:r>
              <a:rPr lang="en-US" altLang="en-US" sz="2800"/>
              <a:t> (FD) on a relation schema </a:t>
            </a:r>
            <a:r>
              <a:rPr lang="en-US" altLang="en-US" sz="2800" b="1"/>
              <a:t>R</a:t>
            </a:r>
            <a:r>
              <a:rPr lang="en-US" altLang="en-US" sz="2800"/>
              <a:t> is a </a:t>
            </a:r>
            <a:r>
              <a:rPr lang="en-US" altLang="en-US" sz="2800" u="sng"/>
              <a:t>constraint</a:t>
            </a:r>
            <a:r>
              <a:rPr lang="en-US" altLang="en-US" sz="2800"/>
              <a:t> of the form </a:t>
            </a:r>
          </a:p>
          <a:p>
            <a:pPr>
              <a:buFontTx/>
              <a:buNone/>
            </a:pPr>
            <a:r>
              <a:rPr lang="en-US" altLang="en-US" sz="2800" b="1" i="1"/>
              <a:t>X </a:t>
            </a:r>
            <a:r>
              <a:rPr lang="en-US" altLang="en-US" sz="2800">
                <a:sym typeface="Symbol" pitchFamily="18" charset="2"/>
              </a:rPr>
              <a:t></a:t>
            </a:r>
            <a:r>
              <a:rPr lang="en-US" altLang="en-US" sz="2800" b="1" i="1">
                <a:sym typeface="Symbol" pitchFamily="18" charset="2"/>
              </a:rPr>
              <a:t> Y</a:t>
            </a:r>
            <a:r>
              <a:rPr lang="en-US" altLang="en-US" sz="2800" b="1">
                <a:sym typeface="Symbol" pitchFamily="18" charset="2"/>
              </a:rPr>
              <a:t>, </a:t>
            </a: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800" i="1">
                <a:sym typeface="Symbol" pitchFamily="18" charset="2"/>
              </a:rPr>
              <a:t>X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Y </a:t>
            </a:r>
            <a:r>
              <a:rPr lang="en-US" altLang="en-US" sz="2800">
                <a:sym typeface="Symbol" pitchFamily="18" charset="2"/>
              </a:rPr>
              <a:t>are subsets of attributes of </a:t>
            </a:r>
            <a:r>
              <a:rPr lang="en-US" altLang="en-US" sz="2800" b="1">
                <a:sym typeface="Symbol" pitchFamily="18" charset="2"/>
              </a:rPr>
              <a:t>R.</a:t>
            </a:r>
          </a:p>
          <a:p>
            <a:r>
              <a:rPr lang="en-US" altLang="en-US" sz="2800" b="1">
                <a:sym typeface="Symbol" pitchFamily="18" charset="2"/>
              </a:rPr>
              <a:t>Definition</a:t>
            </a:r>
            <a:r>
              <a:rPr lang="en-US" altLang="en-US" sz="2800">
                <a:sym typeface="Symbol" pitchFamily="18" charset="2"/>
              </a:rPr>
              <a:t>: An FD </a:t>
            </a:r>
            <a:r>
              <a:rPr lang="en-US" altLang="en-US" sz="2800" b="1" i="1"/>
              <a:t>X </a:t>
            </a:r>
            <a:r>
              <a:rPr lang="en-US" altLang="en-US" sz="2800">
                <a:sym typeface="Symbol" pitchFamily="18" charset="2"/>
              </a:rPr>
              <a:t></a:t>
            </a:r>
            <a:r>
              <a:rPr lang="en-US" altLang="en-US" sz="2800" b="1" i="1">
                <a:sym typeface="Symbol" pitchFamily="18" charset="2"/>
              </a:rPr>
              <a:t> Y </a:t>
            </a:r>
            <a:r>
              <a:rPr lang="en-US" altLang="en-US" sz="2800">
                <a:sym typeface="Symbol" pitchFamily="18" charset="2"/>
              </a:rPr>
              <a:t>is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satisfied</a:t>
            </a:r>
            <a:r>
              <a:rPr lang="en-US" altLang="en-US" sz="2800">
                <a:sym typeface="Symbol" pitchFamily="18" charset="2"/>
              </a:rPr>
              <a:t> in an instance </a:t>
            </a:r>
            <a:r>
              <a:rPr lang="en-US" altLang="en-US" sz="2800" b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of  </a:t>
            </a:r>
            <a:r>
              <a:rPr lang="en-US" altLang="en-US" sz="2800" b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if for </a:t>
            </a:r>
            <a:r>
              <a:rPr lang="en-US" altLang="en-US" sz="2800" u="sng">
                <a:sym typeface="Symbol" pitchFamily="18" charset="2"/>
              </a:rPr>
              <a:t>every</a:t>
            </a:r>
            <a:r>
              <a:rPr lang="en-US" altLang="en-US" sz="2800">
                <a:sym typeface="Symbol" pitchFamily="18" charset="2"/>
              </a:rPr>
              <a:t> pair of tuples, </a:t>
            </a:r>
            <a:r>
              <a:rPr lang="en-US" altLang="en-US" sz="2800" i="1">
                <a:sym typeface="Symbol" pitchFamily="18" charset="2"/>
              </a:rPr>
              <a:t>t</a:t>
            </a:r>
            <a:r>
              <a:rPr lang="en-US" altLang="en-US" sz="2800">
                <a:sym typeface="Symbol" pitchFamily="18" charset="2"/>
              </a:rPr>
              <a:t> and s:  if </a:t>
            </a:r>
            <a:r>
              <a:rPr lang="en-US" altLang="en-US" sz="2800" i="1">
                <a:sym typeface="Symbol" pitchFamily="18" charset="2"/>
              </a:rPr>
              <a:t>t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</a:t>
            </a:r>
            <a:r>
              <a:rPr lang="en-US" altLang="en-US" sz="2800">
                <a:sym typeface="Symbol" pitchFamily="18" charset="2"/>
              </a:rPr>
              <a:t> agree on all attributes in </a:t>
            </a:r>
            <a:r>
              <a:rPr lang="en-US" altLang="en-US" sz="2800" i="1">
                <a:sym typeface="Symbol" pitchFamily="18" charset="2"/>
              </a:rPr>
              <a:t>X </a:t>
            </a:r>
            <a:r>
              <a:rPr lang="en-US" altLang="en-US" sz="2800">
                <a:sym typeface="Symbol" pitchFamily="18" charset="2"/>
              </a:rPr>
              <a:t>then they must agree on all attributes in </a:t>
            </a:r>
            <a:r>
              <a:rPr lang="en-US" altLang="en-US" sz="2800" i="1">
                <a:sym typeface="Symbol" pitchFamily="18" charset="2"/>
              </a:rPr>
              <a:t>Y</a:t>
            </a:r>
            <a:endParaRPr lang="en-US" altLang="en-US" sz="2800">
              <a:sym typeface="Symbol" pitchFamily="18" charset="2"/>
            </a:endParaRPr>
          </a:p>
          <a:p>
            <a:pPr lvl="1"/>
            <a:r>
              <a:rPr lang="en-US" altLang="en-US" sz="2400">
                <a:sym typeface="Symbol" pitchFamily="18" charset="2"/>
              </a:rPr>
              <a:t>Key constraint is a special kind of functional dependency:  all attributes of relation occur on the right-hand side of the FD:</a:t>
            </a:r>
          </a:p>
          <a:p>
            <a:pPr lvl="2"/>
            <a:r>
              <a:rPr lang="en-US" altLang="en-US" sz="2000" i="1"/>
              <a:t>SSN </a:t>
            </a:r>
            <a:r>
              <a:rPr lang="en-US" altLang="en-US" sz="2000" i="1">
                <a:sym typeface="Symbol" pitchFamily="18" charset="2"/>
              </a:rPr>
              <a:t> SSN, Name, Address</a:t>
            </a:r>
            <a:r>
              <a:rPr lang="en-US" altLang="en-U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5233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8F70-C33E-40B9-8B18-5A6FF82818A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Armstrong’s Axioms for FDs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This is the </a:t>
            </a:r>
            <a:r>
              <a:rPr lang="en-US" altLang="en-US" i="1"/>
              <a:t>syntactic</a:t>
            </a:r>
            <a:r>
              <a:rPr lang="en-US" altLang="en-US"/>
              <a:t> way of computing/testing the various properties of FDs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Reflexivity</a:t>
            </a:r>
            <a:r>
              <a:rPr lang="en-US" altLang="en-US"/>
              <a:t>:  If </a:t>
            </a:r>
            <a:r>
              <a:rPr lang="en-US" altLang="en-US" i="1"/>
              <a:t>Y </a:t>
            </a:r>
            <a:r>
              <a:rPr lang="en-US" altLang="en-US">
                <a:sym typeface="Symbol" pitchFamily="18" charset="2"/>
              </a:rPr>
              <a:t></a:t>
            </a:r>
            <a:r>
              <a:rPr lang="en-US" altLang="en-US" i="1">
                <a:sym typeface="Symbol" pitchFamily="18" charset="2"/>
              </a:rPr>
              <a:t> X</a:t>
            </a:r>
            <a:r>
              <a:rPr lang="en-US" altLang="en-US">
                <a:sym typeface="Symbol" pitchFamily="18" charset="2"/>
              </a:rPr>
              <a:t> then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(trivial FD)</a:t>
            </a:r>
          </a:p>
          <a:p>
            <a:pPr lvl="1">
              <a:lnSpc>
                <a:spcPct val="90000"/>
              </a:lnSpc>
            </a:pPr>
            <a:r>
              <a:rPr lang="en-US" altLang="en-US" i="1">
                <a:sym typeface="Symbol" pitchFamily="18" charset="2"/>
              </a:rPr>
              <a:t>Name, Address</a:t>
            </a:r>
            <a:r>
              <a:rPr lang="en-US" altLang="en-US">
                <a:sym typeface="Symbol" pitchFamily="18" charset="2"/>
              </a:rPr>
              <a:t> </a:t>
            </a:r>
            <a:r>
              <a:rPr lang="en-US" altLang="en-US" i="1">
                <a:sym typeface="Symbol" pitchFamily="18" charset="2"/>
              </a:rPr>
              <a:t> Name</a:t>
            </a:r>
            <a:endParaRPr lang="en-US" altLang="en-US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ym typeface="Symbol" pitchFamily="18" charset="2"/>
              </a:rPr>
              <a:t>Augmentation</a:t>
            </a:r>
            <a:r>
              <a:rPr lang="en-US" altLang="en-US">
                <a:sym typeface="Symbol" pitchFamily="18" charset="2"/>
              </a:rPr>
              <a:t>:  If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then </a:t>
            </a:r>
            <a:r>
              <a:rPr lang="en-US" altLang="en-US" i="1">
                <a:sym typeface="Symbol" pitchFamily="18" charset="2"/>
              </a:rPr>
              <a:t> X Z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YZ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Symbol" pitchFamily="18" charset="2"/>
              </a:rPr>
              <a:t>If </a:t>
            </a:r>
            <a:r>
              <a:rPr lang="en-US" altLang="en-US" i="1">
                <a:sym typeface="Symbol" pitchFamily="18" charset="2"/>
              </a:rPr>
              <a:t>Town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Zip </a:t>
            </a:r>
            <a:r>
              <a:rPr lang="en-US" altLang="en-US">
                <a:sym typeface="Symbol" pitchFamily="18" charset="2"/>
              </a:rPr>
              <a:t>then </a:t>
            </a:r>
            <a:r>
              <a:rPr lang="en-US" altLang="en-US" i="1">
                <a:sym typeface="Symbol" pitchFamily="18" charset="2"/>
              </a:rPr>
              <a:t>Town, Name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Zip, Name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ym typeface="Symbol" pitchFamily="18" charset="2"/>
              </a:rPr>
              <a:t>Transitivity</a:t>
            </a:r>
            <a:r>
              <a:rPr lang="en-US" altLang="en-US">
                <a:sym typeface="Symbol" pitchFamily="18" charset="2"/>
              </a:rPr>
              <a:t>: If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and </a:t>
            </a:r>
            <a:r>
              <a:rPr lang="en-US" altLang="en-US" i="1">
                <a:sym typeface="Symbol" pitchFamily="18" charset="2"/>
              </a:rPr>
              <a:t>Y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 </a:t>
            </a:r>
            <a:r>
              <a:rPr lang="en-US" altLang="en-US">
                <a:sym typeface="Symbol" pitchFamily="18" charset="2"/>
              </a:rPr>
              <a:t>then 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</a:t>
            </a:r>
          </a:p>
        </p:txBody>
      </p:sp>
    </p:spTree>
    <p:extLst>
      <p:ext uri="{BB962C8B-B14F-4D97-AF65-F5344CB8AC3E}">
        <p14:creationId xmlns:p14="http://schemas.microsoft.com/office/powerpoint/2010/main" val="1386959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2D34-F5AB-402E-BE63-77C27551E73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/>
          <a:lstStyle/>
          <a:p>
            <a:r>
              <a:rPr lang="en-US" altLang="en-US" sz="3600"/>
              <a:t>Computation of Attribute Closure  </a:t>
            </a:r>
            <a:r>
              <a:rPr lang="en-US" altLang="en-US" sz="3600" i="1"/>
              <a:t>X</a:t>
            </a:r>
            <a:r>
              <a:rPr lang="en-US" altLang="en-US" sz="3600" i="1" baseline="30000"/>
              <a:t>+</a:t>
            </a:r>
            <a:r>
              <a:rPr lang="en-US" altLang="en-US" sz="3600" b="1" i="1" baseline="-25000"/>
              <a:t>F</a:t>
            </a:r>
            <a:endParaRPr lang="en-US" altLang="en-US" sz="3600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605713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/>
              <a:t>closure := X;               // since </a:t>
            </a:r>
            <a:r>
              <a:rPr lang="en-US" altLang="en-US" sz="3200"/>
              <a:t> </a:t>
            </a:r>
            <a:r>
              <a:rPr lang="en-US" altLang="en-US" sz="3200" i="1"/>
              <a:t>X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</a:t>
            </a:r>
            <a:r>
              <a:rPr lang="en-US" altLang="en-US" sz="3200" i="1"/>
              <a:t>X</a:t>
            </a:r>
            <a:r>
              <a:rPr lang="en-US" altLang="en-US" sz="3200" i="1" baseline="30000"/>
              <a:t>+</a:t>
            </a:r>
            <a:r>
              <a:rPr lang="en-US" altLang="en-US" sz="3200" b="1" i="1" baseline="-25000"/>
              <a:t>F</a:t>
            </a:r>
            <a:endParaRPr lang="en-US" altLang="en-US" sz="3200" b="1"/>
          </a:p>
          <a:p>
            <a:r>
              <a:rPr lang="en-US" altLang="en-US" sz="3200" b="1"/>
              <a:t>repeat</a:t>
            </a:r>
            <a:endParaRPr lang="en-US" altLang="en-US" sz="3200"/>
          </a:p>
          <a:p>
            <a:r>
              <a:rPr lang="en-US" altLang="en-US" sz="3200"/>
              <a:t>   </a:t>
            </a:r>
            <a:r>
              <a:rPr lang="en-US" altLang="en-US" sz="3200" i="1"/>
              <a:t>old := closure;</a:t>
            </a:r>
            <a:endParaRPr lang="en-US" altLang="en-US" sz="3200"/>
          </a:p>
          <a:p>
            <a:r>
              <a:rPr lang="en-US" altLang="en-US" sz="3200"/>
              <a:t>   </a:t>
            </a:r>
            <a:r>
              <a:rPr lang="en-US" altLang="en-US" sz="3200" b="1"/>
              <a:t>if</a:t>
            </a:r>
            <a:r>
              <a:rPr lang="en-US" altLang="en-US" sz="3200"/>
              <a:t> there is an FD  </a:t>
            </a:r>
            <a:r>
              <a:rPr lang="en-US" altLang="en-US" sz="3200" i="1"/>
              <a:t>Z </a:t>
            </a:r>
            <a:r>
              <a:rPr lang="en-US" altLang="en-US" sz="3200">
                <a:sym typeface="Symbol" pitchFamily="18" charset="2"/>
              </a:rPr>
              <a:t></a:t>
            </a:r>
            <a:r>
              <a:rPr lang="en-US" altLang="en-US" sz="3200" i="1">
                <a:sym typeface="Symbol" pitchFamily="18" charset="2"/>
              </a:rPr>
              <a:t> V </a:t>
            </a:r>
            <a:r>
              <a:rPr lang="en-US" altLang="en-US" sz="3200">
                <a:sym typeface="Symbol" pitchFamily="18" charset="2"/>
              </a:rPr>
              <a:t>in</a:t>
            </a:r>
            <a:r>
              <a:rPr lang="en-US" altLang="en-US" sz="3200" i="1">
                <a:sym typeface="Symbol" pitchFamily="18" charset="2"/>
              </a:rPr>
              <a:t> </a:t>
            </a:r>
            <a:r>
              <a:rPr lang="en-US" altLang="en-US" sz="3200" b="1" i="1">
                <a:sym typeface="Symbol" pitchFamily="18" charset="2"/>
              </a:rPr>
              <a:t>F</a:t>
            </a:r>
            <a:r>
              <a:rPr lang="en-US" altLang="en-US" sz="3200" i="1">
                <a:sym typeface="Symbol" pitchFamily="18" charset="2"/>
              </a:rPr>
              <a:t> </a:t>
            </a:r>
            <a:r>
              <a:rPr lang="en-US" altLang="en-US" sz="3200">
                <a:sym typeface="Symbol" pitchFamily="18" charset="2"/>
              </a:rPr>
              <a:t>such that  </a:t>
            </a:r>
          </a:p>
          <a:p>
            <a:r>
              <a:rPr lang="en-US" altLang="en-US" sz="3200">
                <a:sym typeface="Symbol" pitchFamily="18" charset="2"/>
              </a:rPr>
              <a:t>              </a:t>
            </a:r>
            <a:r>
              <a:rPr lang="en-US" altLang="en-US" sz="3200" i="1">
                <a:sym typeface="Symbol" pitchFamily="18" charset="2"/>
              </a:rPr>
              <a:t>Z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closure </a:t>
            </a:r>
            <a:r>
              <a:rPr lang="en-US" altLang="en-US" sz="3200" b="1">
                <a:sym typeface="Symbol" pitchFamily="18" charset="2"/>
              </a:rPr>
              <a:t>and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 sz="3200" i="1">
                <a:sym typeface="Symbol" pitchFamily="18" charset="2"/>
              </a:rPr>
              <a:t>V</a:t>
            </a:r>
            <a:r>
              <a:rPr lang="en-US" altLang="en-US" sz="3200">
                <a:sym typeface="Symbol" pitchFamily="18" charset="2"/>
              </a:rPr>
              <a:t> </a:t>
            </a:r>
            <a:r>
              <a:rPr lang="en-US" altLang="en-US" sz="3200" i="1">
                <a:sym typeface="Symbol" pitchFamily="18" charset="2"/>
              </a:rPr>
              <a:t>  closure</a:t>
            </a:r>
            <a:endParaRPr lang="en-US" altLang="en-US" sz="3200">
              <a:sym typeface="Symbol" pitchFamily="18" charset="2"/>
            </a:endParaRPr>
          </a:p>
          <a:p>
            <a:r>
              <a:rPr lang="en-US" altLang="en-US" sz="3200">
                <a:sym typeface="Symbol" pitchFamily="18" charset="2"/>
              </a:rPr>
              <a:t>       </a:t>
            </a:r>
            <a:r>
              <a:rPr lang="en-US" altLang="en-US" sz="3200" b="1">
                <a:sym typeface="Symbol" pitchFamily="18" charset="2"/>
              </a:rPr>
              <a:t>then</a:t>
            </a:r>
            <a:r>
              <a:rPr lang="en-US" altLang="en-US" sz="3200">
                <a:sym typeface="Symbol" pitchFamily="18" charset="2"/>
              </a:rPr>
              <a:t>  </a:t>
            </a:r>
            <a:r>
              <a:rPr lang="en-US" altLang="en-US" sz="3200" i="1">
                <a:sym typeface="Symbol" pitchFamily="18" charset="2"/>
              </a:rPr>
              <a:t>closure := closure </a:t>
            </a:r>
            <a:r>
              <a:rPr lang="en-US" altLang="en-US" sz="3200">
                <a:sym typeface="Symbol" pitchFamily="18" charset="2"/>
              </a:rPr>
              <a:t></a:t>
            </a:r>
            <a:r>
              <a:rPr lang="en-US" altLang="en-US" sz="3200" i="1">
                <a:sym typeface="Symbol" pitchFamily="18" charset="2"/>
              </a:rPr>
              <a:t>  V</a:t>
            </a:r>
            <a:endParaRPr lang="en-US" altLang="en-US" sz="3200">
              <a:sym typeface="Symbol" pitchFamily="18" charset="2"/>
            </a:endParaRPr>
          </a:p>
          <a:p>
            <a:r>
              <a:rPr lang="en-US" altLang="en-US" sz="3200" b="1">
                <a:sym typeface="Symbol" pitchFamily="18" charset="2"/>
              </a:rPr>
              <a:t>until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 sz="3200" i="1">
                <a:sym typeface="Symbol" pitchFamily="18" charset="2"/>
              </a:rPr>
              <a:t>old = closure</a:t>
            </a:r>
            <a:r>
              <a:rPr lang="en-US" altLang="en-US" sz="3200">
                <a:sym typeface="Symbol" pitchFamily="18" charset="2"/>
              </a:rPr>
              <a:t> </a:t>
            </a:r>
          </a:p>
          <a:p>
            <a:endParaRPr lang="en-US" altLang="en-US">
              <a:sym typeface="Symbol" pitchFamily="18" charset="2"/>
            </a:endParaRPr>
          </a:p>
          <a:p>
            <a:r>
              <a:rPr lang="en-US" altLang="en-US" sz="3200">
                <a:sym typeface="Symbol" pitchFamily="18" charset="2"/>
              </a:rPr>
              <a:t>–  If </a:t>
            </a:r>
            <a:r>
              <a:rPr lang="en-US" altLang="en-US" sz="3200" i="1">
                <a:sym typeface="Symbol" pitchFamily="18" charset="2"/>
              </a:rPr>
              <a:t>T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closure </a:t>
            </a:r>
            <a:r>
              <a:rPr lang="en-US" altLang="en-US" sz="3200">
                <a:sym typeface="Symbol" pitchFamily="18" charset="2"/>
              </a:rPr>
              <a:t>then </a:t>
            </a:r>
            <a:r>
              <a:rPr lang="en-US" altLang="en-US" sz="3200" i="1">
                <a:sym typeface="Symbol" pitchFamily="18" charset="2"/>
              </a:rPr>
              <a:t>X </a:t>
            </a:r>
            <a:r>
              <a:rPr lang="en-US" altLang="en-US" sz="3200">
                <a:sym typeface="Symbol" pitchFamily="18" charset="2"/>
              </a:rPr>
              <a:t></a:t>
            </a:r>
            <a:r>
              <a:rPr lang="en-US" altLang="en-US" sz="3200" i="1">
                <a:sym typeface="Symbol" pitchFamily="18" charset="2"/>
              </a:rPr>
              <a:t> T </a:t>
            </a:r>
            <a:r>
              <a:rPr lang="en-US" altLang="en-US" sz="3200">
                <a:sym typeface="Symbol" pitchFamily="18" charset="2"/>
              </a:rPr>
              <a:t> is entailed by </a:t>
            </a:r>
            <a:r>
              <a:rPr lang="en-US" altLang="en-US" sz="3200" b="1" i="1">
                <a:sym typeface="Symbol" pitchFamily="18" charset="2"/>
              </a:rPr>
              <a:t>F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56388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28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ACB8-7C00-42B7-B798-CEA0927B6D3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914400"/>
          </a:xfrm>
        </p:spPr>
        <p:txBody>
          <a:bodyPr/>
          <a:lstStyle/>
          <a:p>
            <a:r>
              <a:rPr lang="en-US" altLang="en-US" sz="3600"/>
              <a:t>Example: Computation of Attribute Closure</a:t>
            </a:r>
          </a:p>
        </p:txBody>
      </p:sp>
      <p:sp>
        <p:nvSpPr>
          <p:cNvPr id="74756" name="Text Box 1028"/>
          <p:cNvSpPr txBox="1">
            <a:spLocks noChangeArrowheads="1"/>
          </p:cNvSpPr>
          <p:nvPr/>
        </p:nvSpPr>
        <p:spPr bwMode="auto">
          <a:xfrm>
            <a:off x="4876800" y="2590800"/>
            <a:ext cx="27098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i="1"/>
              <a:t>   AB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    </a:t>
            </a:r>
            <a:r>
              <a:rPr lang="en-US" altLang="en-US" sz="2400">
                <a:sym typeface="Symbol" pitchFamily="18" charset="2"/>
              </a:rPr>
              <a:t>(a)         </a:t>
            </a:r>
          </a:p>
          <a:p>
            <a:r>
              <a:rPr lang="en-US" altLang="en-US" sz="2400" i="1">
                <a:sym typeface="Symbol" pitchFamily="18" charset="2"/>
              </a:rPr>
              <a:t>    A  D      </a:t>
            </a:r>
            <a:r>
              <a:rPr lang="en-US" altLang="en-US" sz="2400">
                <a:sym typeface="Symbol" pitchFamily="18" charset="2"/>
              </a:rPr>
              <a:t>(b)</a:t>
            </a:r>
          </a:p>
          <a:p>
            <a:r>
              <a:rPr lang="en-US" altLang="en-US" sz="2400" i="1">
                <a:sym typeface="Symbol" pitchFamily="18" charset="2"/>
              </a:rPr>
              <a:t>    D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      </a:t>
            </a:r>
            <a:r>
              <a:rPr lang="en-US" altLang="en-US" sz="2400">
                <a:sym typeface="Symbol" pitchFamily="18" charset="2"/>
              </a:rPr>
              <a:t>(c)</a:t>
            </a:r>
          </a:p>
          <a:p>
            <a:r>
              <a:rPr lang="en-US" altLang="en-US" sz="2400" i="1">
                <a:sym typeface="Symbol" pitchFamily="18" charset="2"/>
              </a:rPr>
              <a:t>    AC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    </a:t>
            </a:r>
            <a:r>
              <a:rPr lang="en-US" altLang="en-US" sz="2400">
                <a:sym typeface="Symbol" pitchFamily="18" charset="2"/>
              </a:rPr>
              <a:t>(d)</a:t>
            </a:r>
          </a:p>
        </p:txBody>
      </p:sp>
      <p:sp>
        <p:nvSpPr>
          <p:cNvPr id="74757" name="Text Box 1029"/>
          <p:cNvSpPr txBox="1">
            <a:spLocks noChangeArrowheads="1"/>
          </p:cNvSpPr>
          <p:nvPr/>
        </p:nvSpPr>
        <p:spPr bwMode="auto">
          <a:xfrm>
            <a:off x="914400" y="2057400"/>
            <a:ext cx="76041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Problem</a:t>
            </a:r>
            <a:r>
              <a:rPr lang="en-US" altLang="en-US" sz="2800"/>
              <a:t>: Compute the attribute closure of </a:t>
            </a:r>
            <a:r>
              <a:rPr lang="en-US" altLang="en-US" sz="2800" i="1"/>
              <a:t>AB</a:t>
            </a:r>
            <a:r>
              <a:rPr lang="en-US" altLang="en-US" sz="2800"/>
              <a:t> with </a:t>
            </a:r>
          </a:p>
          <a:p>
            <a:r>
              <a:rPr lang="en-US" altLang="en-US" sz="2800"/>
              <a:t>respect to the set of FDs </a:t>
            </a:r>
            <a:r>
              <a:rPr lang="en-US" altLang="en-US" sz="2800" i="1"/>
              <a:t>:</a:t>
            </a:r>
          </a:p>
        </p:txBody>
      </p:sp>
      <p:sp>
        <p:nvSpPr>
          <p:cNvPr id="74758" name="Text Box 1030"/>
          <p:cNvSpPr txBox="1">
            <a:spLocks noChangeArrowheads="1"/>
          </p:cNvSpPr>
          <p:nvPr/>
        </p:nvSpPr>
        <p:spPr bwMode="auto">
          <a:xfrm>
            <a:off x="2667000" y="4572000"/>
            <a:ext cx="3884613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Initially </a:t>
            </a:r>
            <a:r>
              <a:rPr lang="en-US" altLang="en-US" sz="2400" i="1"/>
              <a:t>closure = {AB}</a:t>
            </a:r>
          </a:p>
          <a:p>
            <a:r>
              <a:rPr lang="en-US" altLang="en-US" sz="2400"/>
              <a:t>Using (a) </a:t>
            </a:r>
            <a:r>
              <a:rPr lang="en-US" altLang="en-US" sz="2400" i="1"/>
              <a:t>closure = {ABC}</a:t>
            </a:r>
          </a:p>
          <a:p>
            <a:r>
              <a:rPr lang="en-US" altLang="en-US" sz="2400"/>
              <a:t>Using (b) </a:t>
            </a:r>
            <a:r>
              <a:rPr lang="en-US" altLang="en-US" sz="2400" i="1"/>
              <a:t>closure = {ABCD}</a:t>
            </a:r>
          </a:p>
          <a:p>
            <a:r>
              <a:rPr lang="en-US" altLang="en-US" sz="2400"/>
              <a:t>Using (c) </a:t>
            </a:r>
            <a:r>
              <a:rPr lang="en-US" altLang="en-US" sz="2400" i="1"/>
              <a:t>closure = {ABCDE}</a:t>
            </a:r>
          </a:p>
          <a:p>
            <a:endParaRPr lang="en-US" altLang="en-US" i="1"/>
          </a:p>
        </p:txBody>
      </p:sp>
      <p:sp>
        <p:nvSpPr>
          <p:cNvPr id="74759" name="Text Box 1031"/>
          <p:cNvSpPr txBox="1">
            <a:spLocks noChangeArrowheads="1"/>
          </p:cNvSpPr>
          <p:nvPr/>
        </p:nvSpPr>
        <p:spPr bwMode="auto">
          <a:xfrm>
            <a:off x="898525" y="4029075"/>
            <a:ext cx="154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Solution</a:t>
            </a:r>
            <a:r>
              <a:rPr lang="en-US" altLang="en-US" sz="280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30675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2894-1F9F-45B5-85A6-0536E61BB02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Lossless Schema Decomposition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decomposition should not lose information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decomposition (</a:t>
            </a:r>
            <a:r>
              <a:rPr lang="en-US" altLang="en-US" b="1"/>
              <a:t>R</a:t>
            </a:r>
            <a:r>
              <a:rPr lang="en-US" altLang="en-US" i="1" baseline="-25000"/>
              <a:t>1</a:t>
            </a:r>
            <a:r>
              <a:rPr lang="en-US" altLang="en-US"/>
              <a:t>,…,</a:t>
            </a:r>
            <a:r>
              <a:rPr lang="en-US" altLang="en-US" b="1"/>
              <a:t>R</a:t>
            </a:r>
            <a:r>
              <a:rPr lang="en-US" altLang="en-US" i="1" baseline="-25000"/>
              <a:t>n</a:t>
            </a:r>
            <a:r>
              <a:rPr lang="en-US" altLang="en-US"/>
              <a:t>) of a schema, </a:t>
            </a:r>
            <a:r>
              <a:rPr lang="en-US" altLang="en-US" b="1"/>
              <a:t>R</a:t>
            </a:r>
            <a:r>
              <a:rPr lang="en-US" altLang="en-US"/>
              <a:t>, is </a:t>
            </a: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lossless</a:t>
            </a:r>
            <a:r>
              <a:rPr lang="en-US" altLang="en-US" i="1"/>
              <a:t> </a:t>
            </a:r>
            <a:r>
              <a:rPr lang="en-US" altLang="en-US"/>
              <a:t>if every valid instance, </a:t>
            </a:r>
            <a:r>
              <a:rPr lang="en-US" altLang="en-US" b="1"/>
              <a:t>r</a:t>
            </a:r>
            <a:r>
              <a:rPr lang="en-US" altLang="en-US"/>
              <a:t>, of </a:t>
            </a:r>
            <a:r>
              <a:rPr lang="en-US" altLang="en-US" b="1"/>
              <a:t>R</a:t>
            </a:r>
            <a:r>
              <a:rPr lang="en-US" altLang="en-US"/>
              <a:t> can be reconstructed from its components: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where each  </a:t>
            </a:r>
            <a:r>
              <a:rPr lang="en-US" altLang="en-US" b="1"/>
              <a:t>r</a:t>
            </a:r>
            <a:r>
              <a:rPr lang="en-US" altLang="en-US" baseline="-25000"/>
              <a:t>i</a:t>
            </a:r>
            <a:r>
              <a:rPr lang="en-US" altLang="en-US"/>
              <a:t> = </a:t>
            </a:r>
            <a:r>
              <a:rPr lang="en-US" altLang="en-US">
                <a:sym typeface="Symbol" pitchFamily="18" charset="2"/>
              </a:rPr>
              <a:t></a:t>
            </a:r>
            <a:r>
              <a:rPr lang="en-US" altLang="en-US" b="1" baseline="-25000">
                <a:sym typeface="Symbol" pitchFamily="18" charset="2"/>
              </a:rPr>
              <a:t>R</a:t>
            </a:r>
            <a:r>
              <a:rPr lang="en-US" altLang="en-US" i="1" baseline="-25000">
                <a:sym typeface="Symbol" pitchFamily="18" charset="2"/>
              </a:rPr>
              <a:t>i</a:t>
            </a:r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>
                <a:sym typeface="Symbol" pitchFamily="18" charset="2"/>
              </a:rPr>
              <a:t>)</a:t>
            </a:r>
            <a:endParaRPr lang="en-US" alt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219200" y="4438650"/>
            <a:ext cx="1157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/>
              <a:t> = </a:t>
            </a:r>
            <a:r>
              <a:rPr lang="en-US" altLang="en-US" sz="3200" b="1"/>
              <a:t>r</a:t>
            </a:r>
            <a:r>
              <a:rPr lang="en-US" altLang="en-US" sz="3200" i="1" baseline="-25000"/>
              <a:t>1</a:t>
            </a:r>
            <a:endParaRPr lang="en-US" altLang="en-US" sz="32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140075" y="4419600"/>
            <a:ext cx="498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 baseline="-25000"/>
              <a:t>2</a:t>
            </a:r>
            <a:endParaRPr lang="en-US" altLang="en-US" sz="3200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629400" y="4438650"/>
            <a:ext cx="498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 baseline="-25000"/>
              <a:t>n</a:t>
            </a:r>
            <a:endParaRPr lang="en-US" altLang="en-US" sz="3200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24400" y="4438650"/>
            <a:ext cx="908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/>
              <a:t>……</a:t>
            </a:r>
          </a:p>
        </p:txBody>
      </p:sp>
      <p:sp>
        <p:nvSpPr>
          <p:cNvPr id="26639" name="Freeform 15"/>
          <p:cNvSpPr>
            <a:spLocks/>
          </p:cNvSpPr>
          <p:nvPr/>
        </p:nvSpPr>
        <p:spPr bwMode="auto">
          <a:xfrm>
            <a:off x="60960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Freeform 16"/>
          <p:cNvSpPr>
            <a:spLocks/>
          </p:cNvSpPr>
          <p:nvPr/>
        </p:nvSpPr>
        <p:spPr bwMode="auto">
          <a:xfrm>
            <a:off x="38862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Freeform 17"/>
          <p:cNvSpPr>
            <a:spLocks/>
          </p:cNvSpPr>
          <p:nvPr/>
        </p:nvSpPr>
        <p:spPr bwMode="auto">
          <a:xfrm>
            <a:off x="25908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3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Review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Chapters 5, 6, 9, and 10 in your textbook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slides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In-class exercises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Assignments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Projects</a:t>
            </a:r>
          </a:p>
          <a:p>
            <a:pPr lvl="1" algn="just" eaLnBrk="1" hangingPunct="1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535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ABC1-66F5-44A5-B6AC-DCACCD3284A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Testing for Losslessness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(binary) decomposition of  </a:t>
            </a:r>
            <a:r>
              <a:rPr lang="en-US" altLang="en-US" b="1"/>
              <a:t>R</a:t>
            </a:r>
            <a:r>
              <a:rPr lang="en-US" altLang="en-US"/>
              <a:t> = (</a:t>
            </a:r>
            <a:r>
              <a:rPr lang="en-US" altLang="en-US" i="1"/>
              <a:t>R, </a:t>
            </a:r>
            <a:r>
              <a:rPr lang="en-US" altLang="en-US" b="1" i="1"/>
              <a:t>F</a:t>
            </a:r>
            <a:r>
              <a:rPr lang="en-US" altLang="en-US"/>
              <a:t>)</a:t>
            </a:r>
            <a:r>
              <a:rPr lang="en-US" altLang="en-US" i="1"/>
              <a:t> </a:t>
            </a:r>
            <a:r>
              <a:rPr lang="en-US" altLang="en-US"/>
              <a:t>into </a:t>
            </a:r>
            <a:r>
              <a:rPr lang="en-US" altLang="en-US" b="1"/>
              <a:t>R</a:t>
            </a:r>
            <a:r>
              <a:rPr lang="en-US" altLang="en-US" baseline="-25000"/>
              <a:t>1</a:t>
            </a:r>
            <a:r>
              <a:rPr lang="en-US" altLang="en-US"/>
              <a:t> = (</a:t>
            </a:r>
            <a:r>
              <a:rPr lang="en-US" altLang="en-US" i="1"/>
              <a:t>R</a:t>
            </a:r>
            <a:r>
              <a:rPr lang="en-US" altLang="en-US" i="1" baseline="-25000"/>
              <a:t>1</a:t>
            </a:r>
            <a:r>
              <a:rPr lang="en-US" altLang="en-US" i="1"/>
              <a:t>, </a:t>
            </a:r>
            <a:r>
              <a:rPr lang="en-US" altLang="en-US" b="1" i="1"/>
              <a:t>F</a:t>
            </a:r>
            <a:r>
              <a:rPr lang="en-US" altLang="en-US" i="1" baseline="-25000"/>
              <a:t>1</a:t>
            </a:r>
            <a:r>
              <a:rPr lang="en-US" altLang="en-US"/>
              <a:t>) and </a:t>
            </a:r>
            <a:r>
              <a:rPr lang="en-US" altLang="en-US" b="1"/>
              <a:t>R</a:t>
            </a:r>
            <a:r>
              <a:rPr lang="en-US" altLang="en-US" baseline="-25000"/>
              <a:t>2</a:t>
            </a:r>
            <a:r>
              <a:rPr lang="en-US" altLang="en-US"/>
              <a:t> = (</a:t>
            </a:r>
            <a:r>
              <a:rPr lang="en-US" altLang="en-US" i="1"/>
              <a:t>R</a:t>
            </a:r>
            <a:r>
              <a:rPr lang="en-US" altLang="en-US" i="1" baseline="-25000"/>
              <a:t>2</a:t>
            </a:r>
            <a:r>
              <a:rPr lang="en-US" altLang="en-US" i="1"/>
              <a:t>, </a:t>
            </a:r>
            <a:r>
              <a:rPr lang="en-US" altLang="en-US" b="1" i="1"/>
              <a:t>F</a:t>
            </a:r>
            <a:r>
              <a:rPr lang="en-US" altLang="en-US" i="1" baseline="-25000"/>
              <a:t>2</a:t>
            </a:r>
            <a:r>
              <a:rPr lang="en-US" altLang="en-US"/>
              <a:t>) is lossless </a:t>
            </a:r>
            <a:r>
              <a:rPr lang="en-US" altLang="en-US" i="1"/>
              <a:t>if and only if</a:t>
            </a:r>
            <a:r>
              <a:rPr lang="en-US" altLang="en-US"/>
              <a:t> :</a:t>
            </a:r>
          </a:p>
          <a:p>
            <a:pPr lvl="1"/>
            <a:r>
              <a:rPr lang="en-US" altLang="en-US"/>
              <a:t>either the FD</a:t>
            </a:r>
          </a:p>
          <a:p>
            <a:pPr lvl="2"/>
            <a:r>
              <a:rPr lang="en-US" altLang="en-US"/>
              <a:t>(</a:t>
            </a:r>
            <a:r>
              <a:rPr lang="en-US" altLang="en-US" i="1"/>
              <a:t>R</a:t>
            </a:r>
            <a:r>
              <a:rPr lang="en-US" altLang="en-US" i="1" baseline="-25000"/>
              <a:t>1</a:t>
            </a:r>
            <a:r>
              <a:rPr lang="en-US" altLang="en-US" i="1"/>
              <a:t> </a:t>
            </a:r>
            <a:r>
              <a:rPr lang="en-US" altLang="en-US">
                <a:sym typeface="Symbol" pitchFamily="18" charset="2"/>
              </a:rPr>
              <a:t></a:t>
            </a:r>
            <a:r>
              <a:rPr lang="en-US" altLang="en-US" i="1">
                <a:sym typeface="Symbol" pitchFamily="18" charset="2"/>
              </a:rPr>
              <a:t>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  R</a:t>
            </a:r>
            <a:r>
              <a:rPr lang="en-US" altLang="en-US" i="1" baseline="-25000">
                <a:sym typeface="Symbol" pitchFamily="18" charset="2"/>
              </a:rPr>
              <a:t>1</a:t>
            </a:r>
            <a:r>
              <a:rPr lang="en-US" altLang="en-US" i="1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is in  </a:t>
            </a:r>
            <a:r>
              <a:rPr lang="en-US" altLang="en-US" b="1" i="1">
                <a:sym typeface="Symbol" pitchFamily="18" charset="2"/>
              </a:rPr>
              <a:t>F</a:t>
            </a:r>
            <a:r>
              <a:rPr lang="en-US" altLang="en-US" i="1" baseline="30000">
                <a:sym typeface="Symbol" pitchFamily="18" charset="2"/>
              </a:rPr>
              <a:t>+</a:t>
            </a:r>
            <a:r>
              <a:rPr lang="en-US" altLang="en-US" baseline="30000">
                <a:sym typeface="Symbol" pitchFamily="18" charset="2"/>
              </a:rPr>
              <a:t> </a:t>
            </a:r>
          </a:p>
          <a:p>
            <a:pPr lvl="1"/>
            <a:r>
              <a:rPr lang="en-US" altLang="en-US">
                <a:sym typeface="Symbol" pitchFamily="18" charset="2"/>
              </a:rPr>
              <a:t>or the FD</a:t>
            </a:r>
          </a:p>
          <a:p>
            <a:pPr lvl="2"/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i="1">
                <a:sym typeface="Symbol" pitchFamily="18" charset="2"/>
              </a:rPr>
              <a:t>R</a:t>
            </a:r>
            <a:r>
              <a:rPr lang="en-US" altLang="en-US" i="1" baseline="-25000">
                <a:sym typeface="Symbol" pitchFamily="18" charset="2"/>
              </a:rPr>
              <a:t>1 </a:t>
            </a:r>
            <a:r>
              <a:rPr lang="en-US" altLang="en-US">
                <a:sym typeface="Symbol" pitchFamily="18" charset="2"/>
              </a:rPr>
              <a:t></a:t>
            </a:r>
            <a:r>
              <a:rPr lang="en-US" altLang="en-US" i="1">
                <a:sym typeface="Symbol" pitchFamily="18" charset="2"/>
              </a:rPr>
              <a:t>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 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is in  </a:t>
            </a:r>
            <a:r>
              <a:rPr lang="en-US" altLang="en-US" b="1" i="1">
                <a:sym typeface="Symbol" pitchFamily="18" charset="2"/>
              </a:rPr>
              <a:t>F</a:t>
            </a:r>
            <a:r>
              <a:rPr lang="en-US" altLang="en-US" i="1" baseline="30000">
                <a:sym typeface="Symbol" pitchFamily="18" charset="2"/>
              </a:rPr>
              <a:t>+</a:t>
            </a:r>
            <a:endParaRPr lang="en-US" altLang="en-US" i="1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64580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CA0-D7FF-44FB-B519-55EC1465E62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Dependency Preservation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Consider a decomposition of </a:t>
            </a:r>
            <a:r>
              <a:rPr lang="en-US" altLang="en-US" sz="2800" b="1" dirty="0"/>
              <a:t>R</a:t>
            </a:r>
            <a:r>
              <a:rPr lang="en-US" altLang="en-US" sz="2800" dirty="0"/>
              <a:t> = (</a:t>
            </a:r>
            <a:r>
              <a:rPr lang="en-US" altLang="en-US" sz="2800" i="1" dirty="0"/>
              <a:t>R, </a:t>
            </a:r>
            <a:r>
              <a:rPr lang="en-US" altLang="en-US" sz="2800" b="1" i="1" dirty="0"/>
              <a:t>F</a:t>
            </a:r>
            <a:r>
              <a:rPr lang="en-US" altLang="en-US" sz="2800" dirty="0"/>
              <a:t>) into </a:t>
            </a:r>
            <a:r>
              <a:rPr lang="en-US" altLang="en-US" sz="2800" b="1" dirty="0"/>
              <a:t>R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= (</a:t>
            </a:r>
            <a:r>
              <a:rPr lang="en-US" altLang="en-US" sz="2800" i="1" dirty="0"/>
              <a:t>R</a:t>
            </a:r>
            <a:r>
              <a:rPr lang="en-US" altLang="en-US" sz="2800" i="1" baseline="-25000" dirty="0"/>
              <a:t>1</a:t>
            </a:r>
            <a:r>
              <a:rPr lang="en-US" altLang="en-US" sz="2800" i="1" dirty="0"/>
              <a:t>, </a:t>
            </a:r>
            <a:r>
              <a:rPr lang="en-US" altLang="en-US" sz="2800" b="1" i="1" dirty="0"/>
              <a:t>F</a:t>
            </a:r>
            <a:r>
              <a:rPr lang="en-US" altLang="en-US" sz="2800" i="1" baseline="-25000" dirty="0"/>
              <a:t>1</a:t>
            </a:r>
            <a:r>
              <a:rPr lang="en-US" altLang="en-US" sz="2800" dirty="0"/>
              <a:t>) and </a:t>
            </a:r>
            <a:r>
              <a:rPr lang="en-US" altLang="en-US" sz="2800" b="1" dirty="0"/>
              <a:t>R</a:t>
            </a:r>
            <a:r>
              <a:rPr lang="en-US" altLang="en-US" sz="2800" baseline="-25000" dirty="0"/>
              <a:t>2</a:t>
            </a:r>
            <a:r>
              <a:rPr lang="en-US" altLang="en-US" sz="2800" i="1" dirty="0"/>
              <a:t> = (R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, </a:t>
            </a:r>
            <a:r>
              <a:rPr lang="en-US" altLang="en-US" sz="2800" b="1" i="1" dirty="0"/>
              <a:t>F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 FD 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</a:t>
            </a:r>
            <a:r>
              <a:rPr lang="en-US" altLang="en-US" i="1" dirty="0">
                <a:sym typeface="Symbol" pitchFamily="18" charset="2"/>
              </a:rPr>
              <a:t> Y</a:t>
            </a:r>
            <a:r>
              <a:rPr lang="en-US" altLang="en-US" dirty="0">
                <a:sym typeface="Symbol" pitchFamily="18" charset="2"/>
              </a:rPr>
              <a:t> of 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b="1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is in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i  </a:t>
            </a:r>
            <a:r>
              <a:rPr lang="en-US" altLang="en-US" dirty="0" err="1">
                <a:sym typeface="Symbol" pitchFamily="18" charset="2"/>
              </a:rPr>
              <a:t>iff</a:t>
            </a:r>
            <a:r>
              <a:rPr lang="en-US" altLang="en-US" dirty="0">
                <a:sym typeface="Symbol" pitchFamily="18" charset="2"/>
              </a:rPr>
              <a:t>  </a:t>
            </a:r>
            <a:r>
              <a:rPr lang="en-US" altLang="en-US" i="1" dirty="0">
                <a:sym typeface="Symbol" pitchFamily="18" charset="2"/>
              </a:rPr>
              <a:t>X </a:t>
            </a:r>
            <a:r>
              <a:rPr lang="en-US" altLang="en-US" dirty="0">
                <a:sym typeface="Symbol" pitchFamily="18" charset="2"/>
              </a:rPr>
              <a:t></a:t>
            </a:r>
            <a:r>
              <a:rPr lang="en-US" altLang="en-US" i="1" dirty="0">
                <a:sym typeface="Symbol" pitchFamily="18" charset="2"/>
              </a:rPr>
              <a:t> Y </a:t>
            </a:r>
            <a:r>
              <a:rPr lang="en-US" altLang="en-US" dirty="0">
                <a:sym typeface="Symbol" pitchFamily="18" charset="2"/>
              </a:rPr>
              <a:t>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i="1" dirty="0" err="1">
                <a:sym typeface="Symbol" pitchFamily="18" charset="2"/>
              </a:rPr>
              <a:t>R</a:t>
            </a:r>
            <a:r>
              <a:rPr lang="en-US" altLang="en-US" i="1" baseline="-25000" dirty="0" err="1">
                <a:sym typeface="Symbol" pitchFamily="18" charset="2"/>
              </a:rPr>
              <a:t>i</a:t>
            </a:r>
            <a:endParaRPr lang="en-US" altLang="en-US" i="1" baseline="-250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/>
              <a:t>An FD,  </a:t>
            </a:r>
            <a:r>
              <a:rPr lang="en-US" altLang="en-US" i="1" dirty="0"/>
              <a:t>f </a:t>
            </a:r>
            <a:r>
              <a:rPr lang="en-US" altLang="en-US" dirty="0">
                <a:sym typeface="Symbol" pitchFamily="18" charset="2"/>
              </a:rPr>
              <a:t>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b="1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may be in neither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, nor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2</a:t>
            </a:r>
            <a:r>
              <a:rPr lang="en-US" altLang="en-US" i="1" dirty="0">
                <a:sym typeface="Symbol" pitchFamily="18" charset="2"/>
              </a:rPr>
              <a:t>, </a:t>
            </a:r>
            <a:r>
              <a:rPr lang="en-US" altLang="en-US" dirty="0">
                <a:sym typeface="Symbol" pitchFamily="18" charset="2"/>
              </a:rPr>
              <a:t>nor even </a:t>
            </a:r>
            <a:r>
              <a:rPr lang="en-US" altLang="en-US" sz="2400" dirty="0">
                <a:sym typeface="Symbol" pitchFamily="18" charset="2"/>
              </a:rPr>
              <a:t>(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i="1" dirty="0">
                <a:sym typeface="Symbol" pitchFamily="18" charset="2"/>
              </a:rPr>
              <a:t> </a:t>
            </a:r>
            <a:r>
              <a:rPr lang="en-US" altLang="en-US" sz="2400" dirty="0">
                <a:sym typeface="Symbol" pitchFamily="18" charset="2"/>
              </a:rPr>
              <a:t></a:t>
            </a:r>
            <a:r>
              <a:rPr lang="en-US" altLang="en-US" sz="2400" i="1" dirty="0">
                <a:sym typeface="Symbol" pitchFamily="18" charset="2"/>
              </a:rPr>
              <a:t>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dirty="0">
                <a:sym typeface="Symbol" pitchFamily="18" charset="2"/>
              </a:rPr>
              <a:t>)</a:t>
            </a:r>
            <a:r>
              <a:rPr lang="en-US" altLang="en-US" sz="2400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Symbol" pitchFamily="18" charset="2"/>
              </a:rPr>
              <a:t>Checking that  </a:t>
            </a:r>
            <a:r>
              <a:rPr lang="en-US" altLang="en-US" i="1" dirty="0">
                <a:sym typeface="Symbol" pitchFamily="18" charset="2"/>
              </a:rPr>
              <a:t>f </a:t>
            </a:r>
            <a:r>
              <a:rPr lang="en-US" altLang="en-US" dirty="0">
                <a:sym typeface="Symbol" pitchFamily="18" charset="2"/>
              </a:rPr>
              <a:t> is true in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 or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 is (relatively) easy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Symbol" pitchFamily="18" charset="2"/>
              </a:rPr>
              <a:t>Checking  </a:t>
            </a:r>
            <a:r>
              <a:rPr lang="en-US" altLang="en-US" i="1" dirty="0">
                <a:sym typeface="Symbol" pitchFamily="18" charset="2"/>
              </a:rPr>
              <a:t>f </a:t>
            </a:r>
            <a:r>
              <a:rPr lang="en-US" altLang="en-US" dirty="0">
                <a:sym typeface="Symbol" pitchFamily="18" charset="2"/>
              </a:rPr>
              <a:t> in 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1 </a:t>
            </a:r>
            <a:r>
              <a:rPr lang="en-US" altLang="en-US" dirty="0">
                <a:sym typeface="Symbol" pitchFamily="18" charset="2"/>
              </a:rPr>
              <a:t>    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baseline="-25000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is harder – requires a join</a:t>
            </a:r>
          </a:p>
          <a:p>
            <a:pPr lvl="2">
              <a:lnSpc>
                <a:spcPct val="90000"/>
              </a:lnSpc>
            </a:pPr>
            <a:r>
              <a:rPr lang="en-US" altLang="en-US" i="1" dirty="0">
                <a:sym typeface="Symbol" pitchFamily="18" charset="2"/>
              </a:rPr>
              <a:t>Ideally</a:t>
            </a:r>
            <a:r>
              <a:rPr lang="en-US" altLang="en-US" dirty="0">
                <a:sym typeface="Symbol" pitchFamily="18" charset="2"/>
              </a:rPr>
              <a:t>: 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want to check FDs </a:t>
            </a:r>
            <a:r>
              <a:rPr lang="en-US" altLang="en-US" u="sng" dirty="0">
                <a:solidFill>
                  <a:schemeClr val="accent2"/>
                </a:solidFill>
                <a:sym typeface="Symbol" pitchFamily="18" charset="2"/>
              </a:rPr>
              <a:t>locally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, in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and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2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, and have a guarantee that every </a:t>
            </a:r>
            <a:r>
              <a:rPr lang="en-US" altLang="en-US" i="1" dirty="0">
                <a:solidFill>
                  <a:schemeClr val="accent2"/>
                </a:solidFill>
              </a:rPr>
              <a:t>f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altLang="en-US" i="1" dirty="0">
                <a:solidFill>
                  <a:schemeClr val="accent2"/>
                </a:solidFill>
                <a:sym typeface="Symbol" pitchFamily="18" charset="2"/>
              </a:rPr>
              <a:t>F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holds in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1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    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</a:t>
            </a:r>
            <a:endParaRPr lang="en-US" altLang="en-US" baseline="-250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Symbol" pitchFamily="18" charset="2"/>
              </a:rPr>
              <a:t>The decomposition is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dependency preserving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iff</a:t>
            </a:r>
            <a:r>
              <a:rPr lang="en-US" altLang="en-US" sz="2800" dirty="0">
                <a:sym typeface="Symbol" pitchFamily="18" charset="2"/>
              </a:rPr>
              <a:t> the sets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dirty="0">
                <a:sym typeface="Symbol" pitchFamily="18" charset="2"/>
              </a:rPr>
              <a:t> and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i="1" baseline="-25000" dirty="0">
                <a:sym typeface="Symbol" pitchFamily="18" charset="2"/>
              </a:rPr>
              <a:t>1</a:t>
            </a:r>
            <a:r>
              <a:rPr lang="en-US" altLang="en-US" sz="2800" i="1" dirty="0">
                <a:sym typeface="Symbol" pitchFamily="18" charset="2"/>
              </a:rPr>
              <a:t> </a:t>
            </a:r>
            <a:r>
              <a:rPr lang="en-US" altLang="en-US" sz="2800" dirty="0">
                <a:sym typeface="Symbol" pitchFamily="18" charset="2"/>
              </a:rPr>
              <a:t></a:t>
            </a:r>
            <a:r>
              <a:rPr lang="en-US" altLang="en-US" sz="2800" i="1" dirty="0">
                <a:sym typeface="Symbol" pitchFamily="18" charset="2"/>
              </a:rPr>
              <a:t>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i="1" baseline="-25000" dirty="0">
                <a:sym typeface="Symbol" pitchFamily="18" charset="2"/>
              </a:rPr>
              <a:t>2</a:t>
            </a:r>
            <a:r>
              <a:rPr lang="en-US" altLang="en-US" sz="2800" dirty="0">
                <a:sym typeface="Symbol" pitchFamily="18" charset="2"/>
              </a:rPr>
              <a:t> are equivalent:  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30000" dirty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 = (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-25000" dirty="0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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-25000" dirty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)</a:t>
            </a:r>
            <a:r>
              <a:rPr lang="en-US" altLang="en-US" sz="2800" i="1" baseline="30000" dirty="0">
                <a:solidFill>
                  <a:srgbClr val="FF0000"/>
                </a:solidFill>
                <a:sym typeface="Symbol" pitchFamily="18" charset="2"/>
              </a:rPr>
              <a:t>+</a:t>
            </a:r>
            <a:endParaRPr lang="en-US" altLang="en-US" sz="2800" dirty="0">
              <a:solidFill>
                <a:srgbClr val="FF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ym typeface="Symbol" pitchFamily="18" charset="2"/>
              </a:rPr>
              <a:t>Then checking all FDs in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dirty="0">
                <a:sym typeface="Symbol" pitchFamily="18" charset="2"/>
              </a:rPr>
              <a:t>,</a:t>
            </a:r>
            <a:r>
              <a:rPr lang="en-US" altLang="en-US" sz="2400" dirty="0">
                <a:sym typeface="Symbol" pitchFamily="18" charset="2"/>
              </a:rPr>
              <a:t> as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and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baseline="-25000" dirty="0">
                <a:sym typeface="Symbol" pitchFamily="18" charset="2"/>
              </a:rPr>
              <a:t> </a:t>
            </a:r>
            <a:r>
              <a:rPr lang="en-US" altLang="en-US" sz="2400" dirty="0">
                <a:sym typeface="Symbol" pitchFamily="18" charset="2"/>
              </a:rPr>
              <a:t>are updated, can  be done by checking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in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and </a:t>
            </a:r>
            <a:r>
              <a:rPr lang="en-US" altLang="en-US" sz="2400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dirty="0">
                <a:sym typeface="Symbol" pitchFamily="18" charset="2"/>
              </a:rPr>
              <a:t> in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</a:p>
        </p:txBody>
      </p:sp>
      <p:sp>
        <p:nvSpPr>
          <p:cNvPr id="30725" name="Freeform 5"/>
          <p:cNvSpPr>
            <a:spLocks/>
          </p:cNvSpPr>
          <p:nvPr/>
        </p:nvSpPr>
        <p:spPr bwMode="auto">
          <a:xfrm>
            <a:off x="3733800" y="36576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Freeform 6"/>
          <p:cNvSpPr>
            <a:spLocks/>
          </p:cNvSpPr>
          <p:nvPr/>
        </p:nvSpPr>
        <p:spPr bwMode="auto">
          <a:xfrm>
            <a:off x="6324600" y="44196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52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8 Physical Data Organization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Heap file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Sorted file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file containing index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rows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Clustered index vs.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unclustered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index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Dense index vs sparse index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Concrete indices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ISAM (Index-Sequential Access Method)</a:t>
            </a:r>
          </a:p>
          <a:p>
            <a:pPr lvl="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Multilevel index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B+ tree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8 Physical Data Organization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Indexing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Clustered index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unclustered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index</a:t>
            </a:r>
          </a:p>
          <a:p>
            <a:pPr lvl="1">
              <a:lnSpc>
                <a:spcPct val="9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clustered and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unclustered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indices?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I/O cost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accessing data files and indices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 index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handle insertion?</a:t>
            </a:r>
          </a:p>
          <a:p>
            <a:pPr lvl="2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leaf node is full, split nodes, re-distribute tuples, promote the index entry to the index node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 index</a:t>
            </a: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Extendable hash index</a:t>
            </a:r>
          </a:p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BEA388-0218-4015-97C1-DCFF99FB36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Heap Files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Rows appended to end of file as they are inserted  </a:t>
            </a:r>
          </a:p>
          <a:p>
            <a:pPr lvl="1"/>
            <a:r>
              <a:rPr lang="en-US" altLang="en-US" smtClean="0"/>
              <a:t>Hence the file is unordered</a:t>
            </a:r>
          </a:p>
          <a:p>
            <a:r>
              <a:rPr lang="en-US" altLang="en-US" smtClean="0"/>
              <a:t>Deleted rows create gaps in file</a:t>
            </a:r>
          </a:p>
          <a:p>
            <a:pPr lvl="1"/>
            <a:r>
              <a:rPr lang="en-US" altLang="en-US" smtClean="0"/>
              <a:t>File must be periodically compacted to recover space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3717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374315-FF90-44A4-9ECB-4107D7CBE72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Transcript Stored as a Heap File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1905000" y="1143000"/>
            <a:ext cx="594995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666666      MGT123    F1994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123456      CS305        S1996    4.0         page 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987654      CS305        F1995    2.0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717171      CS315        S1997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666666      EE101        S1998    3.0         page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765432      MAT123    S1996    2.0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515151      EE101        F1995    3.0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234567      CS305        S1999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                                                        page 2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878787      MGT123    S1996    3.0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1905000" y="11430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324600" y="114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10"/>
          <p:cNvSpPr>
            <a:spLocks noChangeShapeType="1"/>
          </p:cNvSpPr>
          <p:nvPr/>
        </p:nvSpPr>
        <p:spPr bwMode="auto">
          <a:xfrm>
            <a:off x="1905000" y="2743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11"/>
          <p:cNvSpPr>
            <a:spLocks noChangeShapeType="1"/>
          </p:cNvSpPr>
          <p:nvPr/>
        </p:nvSpPr>
        <p:spPr bwMode="auto">
          <a:xfrm>
            <a:off x="1905000" y="2971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2"/>
          <p:cNvSpPr>
            <a:spLocks noChangeShapeType="1"/>
          </p:cNvSpPr>
          <p:nvPr/>
        </p:nvSpPr>
        <p:spPr bwMode="auto">
          <a:xfrm>
            <a:off x="1905000" y="4495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3"/>
          <p:cNvSpPr>
            <a:spLocks noChangeShapeType="1"/>
          </p:cNvSpPr>
          <p:nvPr/>
        </p:nvSpPr>
        <p:spPr bwMode="auto">
          <a:xfrm>
            <a:off x="1905000" y="48006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4"/>
          <p:cNvSpPr>
            <a:spLocks noChangeShapeType="1"/>
          </p:cNvSpPr>
          <p:nvPr/>
        </p:nvSpPr>
        <p:spPr bwMode="auto">
          <a:xfrm>
            <a:off x="1905000" y="6400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5"/>
          <p:cNvSpPr>
            <a:spLocks noChangeShapeType="1"/>
          </p:cNvSpPr>
          <p:nvPr/>
        </p:nvSpPr>
        <p:spPr bwMode="auto">
          <a:xfrm>
            <a:off x="6324600" y="2971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6"/>
          <p:cNvSpPr>
            <a:spLocks noChangeShapeType="1"/>
          </p:cNvSpPr>
          <p:nvPr/>
        </p:nvSpPr>
        <p:spPr bwMode="auto">
          <a:xfrm>
            <a:off x="6324600" y="4800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7"/>
          <p:cNvSpPr>
            <a:spLocks noChangeShapeType="1"/>
          </p:cNvSpPr>
          <p:nvPr/>
        </p:nvSpPr>
        <p:spPr bwMode="auto">
          <a:xfrm>
            <a:off x="1905000" y="114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8"/>
          <p:cNvSpPr>
            <a:spLocks noChangeShapeType="1"/>
          </p:cNvSpPr>
          <p:nvPr/>
        </p:nvSpPr>
        <p:spPr bwMode="auto">
          <a:xfrm>
            <a:off x="1905000" y="2971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9"/>
          <p:cNvSpPr>
            <a:spLocks noChangeShapeType="1"/>
          </p:cNvSpPr>
          <p:nvPr/>
        </p:nvSpPr>
        <p:spPr bwMode="auto">
          <a:xfrm>
            <a:off x="1905000" y="4800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19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3A26E3-FD71-4787-B18F-B9085327A79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Sorted File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077200" cy="3886200"/>
          </a:xfrm>
        </p:spPr>
        <p:txBody>
          <a:bodyPr/>
          <a:lstStyle/>
          <a:p>
            <a:r>
              <a:rPr lang="en-US" altLang="en-US" sz="2400" smtClean="0"/>
              <a:t>Rows are sorted  based on some attribute(s)</a:t>
            </a:r>
          </a:p>
          <a:p>
            <a:pPr lvl="1"/>
            <a:r>
              <a:rPr lang="en-US" altLang="en-US" sz="2400" smtClean="0"/>
              <a:t>Access path is binary search</a:t>
            </a:r>
          </a:p>
          <a:p>
            <a:pPr lvl="1"/>
            <a:r>
              <a:rPr lang="en-US" altLang="en-US" sz="2400" smtClean="0"/>
              <a:t>Equality or range query based on that attribute has cost </a:t>
            </a:r>
            <a:r>
              <a:rPr lang="en-US" altLang="en-US" sz="2400" i="1" smtClean="0"/>
              <a:t>log</a:t>
            </a:r>
            <a:r>
              <a:rPr lang="en-US" altLang="en-US" sz="2400" i="1" baseline="-25000" smtClean="0"/>
              <a:t>2</a:t>
            </a:r>
            <a:r>
              <a:rPr lang="en-US" altLang="en-US" sz="2400" i="1" smtClean="0"/>
              <a:t>F</a:t>
            </a:r>
            <a:r>
              <a:rPr lang="en-US" altLang="en-US" sz="2400" smtClean="0"/>
              <a:t> to retrieve page containing first row</a:t>
            </a:r>
          </a:p>
          <a:p>
            <a:pPr lvl="1"/>
            <a:r>
              <a:rPr lang="en-US" altLang="en-US" sz="2400" smtClean="0"/>
              <a:t>Successive rows are in same (or successive) page(s) and cache hits are likely</a:t>
            </a:r>
          </a:p>
          <a:p>
            <a:pPr lvl="1"/>
            <a:r>
              <a:rPr lang="en-US" altLang="en-US" sz="2400" smtClean="0"/>
              <a:t>By storing all pages on the same track, seek time can be minimized</a:t>
            </a:r>
          </a:p>
          <a:p>
            <a:r>
              <a:rPr lang="en-US" altLang="en-US" sz="2400" smtClean="0"/>
              <a:t>Example – Transcript sorted on </a:t>
            </a:r>
            <a:r>
              <a:rPr lang="en-US" altLang="en-US" sz="2400" i="1" smtClean="0"/>
              <a:t>StudId</a:t>
            </a:r>
            <a:r>
              <a:rPr lang="en-US" altLang="en-US" sz="2400" smtClean="0"/>
              <a:t> :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09600" y="4953000"/>
            <a:ext cx="3962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SELECT</a:t>
            </a:r>
            <a:r>
              <a:rPr lang="en-US" altLang="en-US"/>
              <a:t>  T.</a:t>
            </a:r>
            <a:r>
              <a:rPr lang="en-US" altLang="en-US" i="1"/>
              <a:t>Course</a:t>
            </a:r>
            <a:r>
              <a:rPr lang="en-US" altLang="en-US"/>
              <a:t>, T.</a:t>
            </a:r>
            <a:r>
              <a:rPr lang="en-US" altLang="en-US" i="1"/>
              <a:t>Grade</a:t>
            </a: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FROM</a:t>
            </a:r>
            <a:r>
              <a:rPr lang="en-US" altLang="en-US"/>
              <a:t> 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/>
              <a:t> T                             </a:t>
            </a: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WHERE</a:t>
            </a:r>
            <a:r>
              <a:rPr lang="en-US" altLang="en-US"/>
              <a:t>  T.</a:t>
            </a:r>
            <a:r>
              <a:rPr lang="en-US" altLang="en-US" i="1"/>
              <a:t>StudId</a:t>
            </a:r>
            <a:r>
              <a:rPr lang="en-US" altLang="en-US"/>
              <a:t> = 123456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648200" y="4953000"/>
            <a:ext cx="42592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SELECT </a:t>
            </a:r>
            <a:r>
              <a:rPr lang="en-US" altLang="en-US"/>
              <a:t> T.</a:t>
            </a:r>
            <a:r>
              <a:rPr lang="en-US" altLang="en-US" i="1"/>
              <a:t>Course</a:t>
            </a:r>
            <a:r>
              <a:rPr lang="en-US" altLang="en-US"/>
              <a:t>, T.</a:t>
            </a:r>
            <a:r>
              <a:rPr lang="en-US" altLang="en-US" i="1"/>
              <a:t>Grade</a:t>
            </a:r>
            <a:endParaRPr lang="en-US" altLang="en-US" i="1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FROM</a:t>
            </a:r>
            <a:r>
              <a:rPr lang="en-US" altLang="en-US"/>
              <a:t> 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/>
              <a:t> T</a:t>
            </a:r>
            <a:endParaRPr lang="en-US" altLang="en-US"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WHERE </a:t>
            </a:r>
            <a:r>
              <a:rPr lang="en-US" altLang="en-US"/>
              <a:t>T.</a:t>
            </a:r>
            <a:r>
              <a:rPr lang="en-US" altLang="en-US" i="1"/>
              <a:t>StudId</a:t>
            </a:r>
            <a:r>
              <a:rPr lang="en-US" altLang="en-US"/>
              <a:t> </a:t>
            </a:r>
            <a:r>
              <a:rPr lang="en-US" altLang="en-US" sz="2000">
                <a:latin typeface="Century Gothic" panose="020B0502020202020204" pitchFamily="34" charset="0"/>
              </a:rPr>
              <a:t>BETWEEN</a:t>
            </a:r>
            <a:r>
              <a:rPr lang="en-US" altLang="en-US">
                <a:latin typeface="Century Gothic" panose="020B0502020202020204" pitchFamily="34" charset="0"/>
              </a:rPr>
              <a:t> </a:t>
            </a:r>
          </a:p>
          <a:p>
            <a:pPr>
              <a:defRPr/>
            </a:pPr>
            <a:r>
              <a:rPr lang="en-US" altLang="en-US">
                <a:latin typeface="Century Gothic" panose="020B0502020202020204" pitchFamily="34" charset="0"/>
              </a:rPr>
              <a:t>                  </a:t>
            </a:r>
            <a:r>
              <a:rPr lang="en-US" altLang="en-US"/>
              <a:t>111111</a:t>
            </a:r>
            <a:r>
              <a:rPr lang="en-US" altLang="en-US">
                <a:latin typeface="Century Gothic" panose="020B0502020202020204" pitchFamily="34" charset="0"/>
              </a:rPr>
              <a:t> </a:t>
            </a:r>
            <a:r>
              <a:rPr lang="en-US" altLang="en-US" sz="2000">
                <a:latin typeface="Century Gothic" panose="020B0502020202020204" pitchFamily="34" charset="0"/>
              </a:rPr>
              <a:t>AND</a:t>
            </a:r>
            <a:r>
              <a:rPr lang="en-US" altLang="en-US">
                <a:latin typeface="Century Gothic" panose="020B0502020202020204" pitchFamily="34" charset="0"/>
              </a:rPr>
              <a:t> </a:t>
            </a:r>
            <a:r>
              <a:rPr lang="en-US" altLang="en-US"/>
              <a:t>199999</a:t>
            </a:r>
          </a:p>
        </p:txBody>
      </p:sp>
    </p:spTree>
    <p:extLst>
      <p:ext uri="{BB962C8B-B14F-4D97-AF65-F5344CB8AC3E}">
        <p14:creationId xmlns:p14="http://schemas.microsoft.com/office/powerpoint/2010/main" val="3680261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90B7F1-35B8-4F59-AB4A-35BC7FAD6D5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Transcript Stored as a Sorted File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1905000" y="1143000"/>
            <a:ext cx="594995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111111      MGT123    F1994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111111      CS305        S1996    4.0         page 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123456      CS305        F1995    2.0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123456      CS315        S1997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123456      EE101        S1998    3.0         page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232323      MAT123    S1996    2.0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234567      EE101        F1995    3.0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234567      CS305        S1999    4.0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                                                        page 2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313131      MGT123    S1996    3.0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</a:t>
            </a:r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>
            <a:off x="1905000" y="11430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6324600" y="114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905000" y="26670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1905000" y="2971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1905000" y="4495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905000" y="48006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1905000" y="64008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6324600" y="2971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324600" y="4800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1905000" y="1219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1905000" y="2971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1905000" y="4800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42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1DC54C-8C3F-4DA4-B7A7-E0D8960E22A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Index Structure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Contains: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/>
              <a:t>Index entries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Can contain the data tuple itself (index and table are </a:t>
            </a:r>
            <a:r>
              <a:rPr lang="en-US" altLang="en-US" sz="2000" i="1" smtClean="0"/>
              <a:t>integrated</a:t>
            </a:r>
            <a:r>
              <a:rPr lang="en-US" altLang="en-US" sz="2000" smtClean="0"/>
              <a:t> in this case); or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Search key value and a pointer to a row having that value; table stored separately in this case – </a:t>
            </a:r>
            <a:r>
              <a:rPr lang="en-US" altLang="en-US" sz="2000" i="1" smtClean="0"/>
              <a:t>unintegrated</a:t>
            </a:r>
            <a:r>
              <a:rPr lang="en-US" altLang="en-US" sz="2000" smtClean="0"/>
              <a:t> index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/>
              <a:t>Location mechanism</a:t>
            </a:r>
            <a:r>
              <a:rPr lang="en-US" altLang="en-US" sz="24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Algorithm + data structure for locating an index entry with a given search key value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Index entries are stored in accordance with the search key value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Entries with the same search key value are stored together (hash, B- tree)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/>
              <a:t>Entries may be sorted on search key value (B-tree)</a:t>
            </a:r>
          </a:p>
        </p:txBody>
      </p:sp>
    </p:spTree>
    <p:extLst>
      <p:ext uri="{BB962C8B-B14F-4D97-AF65-F5344CB8AC3E}">
        <p14:creationId xmlns:p14="http://schemas.microsoft.com/office/powerpoint/2010/main" val="2558876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5D8EF8-6EC9-492B-96B5-AE64F35CB2B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Index Structure</a:t>
            </a: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4419600" y="2057400"/>
            <a:ext cx="37338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Location Mechanism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3352800" y="3657600"/>
            <a:ext cx="5562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7894" name="Text Box 7"/>
          <p:cNvSpPr txBox="1">
            <a:spLocks noChangeArrowheads="1"/>
          </p:cNvSpPr>
          <p:nvPr/>
        </p:nvSpPr>
        <p:spPr bwMode="auto">
          <a:xfrm>
            <a:off x="5334000" y="3733800"/>
            <a:ext cx="176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Index entries</a:t>
            </a:r>
          </a:p>
        </p:txBody>
      </p:sp>
      <p:sp>
        <p:nvSpPr>
          <p:cNvPr id="37895" name="Line 8"/>
          <p:cNvSpPr>
            <a:spLocks noChangeShapeType="1"/>
          </p:cNvSpPr>
          <p:nvPr/>
        </p:nvSpPr>
        <p:spPr bwMode="auto">
          <a:xfrm>
            <a:off x="37338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41148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Line 10"/>
          <p:cNvSpPr>
            <a:spLocks noChangeShapeType="1"/>
          </p:cNvSpPr>
          <p:nvPr/>
        </p:nvSpPr>
        <p:spPr bwMode="auto">
          <a:xfrm>
            <a:off x="44958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Line 11"/>
          <p:cNvSpPr>
            <a:spLocks noChangeShapeType="1"/>
          </p:cNvSpPr>
          <p:nvPr/>
        </p:nvSpPr>
        <p:spPr bwMode="auto">
          <a:xfrm>
            <a:off x="86106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Text Box 12"/>
          <p:cNvSpPr txBox="1">
            <a:spLocks noChangeArrowheads="1"/>
          </p:cNvSpPr>
          <p:nvPr/>
        </p:nvSpPr>
        <p:spPr bwMode="auto">
          <a:xfrm>
            <a:off x="4724400" y="1219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37900" name="Text Box 13"/>
          <p:cNvSpPr txBox="1">
            <a:spLocks noChangeArrowheads="1"/>
          </p:cNvSpPr>
          <p:nvPr/>
        </p:nvSpPr>
        <p:spPr bwMode="auto">
          <a:xfrm>
            <a:off x="1676400" y="1524000"/>
            <a:ext cx="1290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i="1"/>
              <a:t>Search key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i="1"/>
              <a:t>value</a:t>
            </a:r>
          </a:p>
        </p:txBody>
      </p:sp>
      <p:sp>
        <p:nvSpPr>
          <p:cNvPr id="37901" name="Line 14"/>
          <p:cNvSpPr>
            <a:spLocks noChangeShapeType="1"/>
          </p:cNvSpPr>
          <p:nvPr/>
        </p:nvSpPr>
        <p:spPr bwMode="auto">
          <a:xfrm>
            <a:off x="5029200" y="1676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6"/>
          <p:cNvSpPr>
            <a:spLocks noChangeShapeType="1"/>
          </p:cNvSpPr>
          <p:nvPr/>
        </p:nvSpPr>
        <p:spPr bwMode="auto">
          <a:xfrm flipV="1">
            <a:off x="3124200" y="16002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Line 17"/>
          <p:cNvSpPr>
            <a:spLocks noChangeShapeType="1"/>
          </p:cNvSpPr>
          <p:nvPr/>
        </p:nvSpPr>
        <p:spPr bwMode="auto">
          <a:xfrm>
            <a:off x="6172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Text Box 18"/>
          <p:cNvSpPr txBox="1">
            <a:spLocks noChangeArrowheads="1"/>
          </p:cNvSpPr>
          <p:nvPr/>
        </p:nvSpPr>
        <p:spPr bwMode="auto">
          <a:xfrm>
            <a:off x="746125" y="2757488"/>
            <a:ext cx="22923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Location mechanism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facilitates finding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index entry for S</a:t>
            </a:r>
          </a:p>
        </p:txBody>
      </p:sp>
      <p:sp>
        <p:nvSpPr>
          <p:cNvPr id="37905" name="Line 19"/>
          <p:cNvSpPr>
            <a:spLocks noChangeShapeType="1"/>
          </p:cNvSpPr>
          <p:nvPr/>
        </p:nvSpPr>
        <p:spPr bwMode="auto">
          <a:xfrm>
            <a:off x="3505200" y="3200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Text Box 21"/>
          <p:cNvSpPr txBox="1">
            <a:spLocks noChangeArrowheads="1"/>
          </p:cNvSpPr>
          <p:nvPr/>
        </p:nvSpPr>
        <p:spPr bwMode="auto">
          <a:xfrm>
            <a:off x="4114800" y="3733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</a:t>
            </a:r>
          </a:p>
        </p:txBody>
      </p:sp>
      <p:sp>
        <p:nvSpPr>
          <p:cNvPr id="37907" name="Rectangle 22"/>
          <p:cNvSpPr>
            <a:spLocks noChangeArrowheads="1"/>
          </p:cNvSpPr>
          <p:nvPr/>
        </p:nvSpPr>
        <p:spPr bwMode="auto">
          <a:xfrm>
            <a:off x="4191000" y="50292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4191000" y="5029200"/>
            <a:ext cx="1192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S, …….</a:t>
            </a:r>
          </a:p>
        </p:txBody>
      </p:sp>
      <p:sp>
        <p:nvSpPr>
          <p:cNvPr id="37909" name="Text Box 24"/>
          <p:cNvSpPr txBox="1">
            <a:spLocks noChangeArrowheads="1"/>
          </p:cNvSpPr>
          <p:nvPr/>
        </p:nvSpPr>
        <p:spPr bwMode="auto">
          <a:xfrm>
            <a:off x="609600" y="4586288"/>
            <a:ext cx="2362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Once index entry is found, the row can be directly accessed</a:t>
            </a:r>
          </a:p>
        </p:txBody>
      </p:sp>
      <p:sp>
        <p:nvSpPr>
          <p:cNvPr id="37910" name="Line 25"/>
          <p:cNvSpPr>
            <a:spLocks noChangeShapeType="1"/>
          </p:cNvSpPr>
          <p:nvPr/>
        </p:nvSpPr>
        <p:spPr bwMode="auto">
          <a:xfrm>
            <a:off x="4267200" y="4191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1" name="Line 26"/>
          <p:cNvSpPr>
            <a:spLocks noChangeShapeType="1"/>
          </p:cNvSpPr>
          <p:nvPr/>
        </p:nvSpPr>
        <p:spPr bwMode="auto">
          <a:xfrm>
            <a:off x="2971800" y="4800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3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Review (cont'd)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 Types</a:t>
            </a:r>
          </a:p>
          <a:p>
            <a:pPr lvl="1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Q/A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Relational algebra &amp; SQL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Normalization theory</a:t>
            </a:r>
          </a:p>
          <a:p>
            <a:pPr lvl="3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attribute closure, lossless decomposition, dependency preserving</a:t>
            </a:r>
          </a:p>
          <a:p>
            <a:pPr lvl="2" algn="just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Physical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organization &amp; indexing</a:t>
            </a:r>
          </a:p>
          <a:p>
            <a:pPr lvl="3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Heap file, sorted file, (un)clustered index, B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-tree, hash index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Query Processing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Questions (100 points) + 1 Bonus Question (20 extra points)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68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08795A-CD6B-48D5-B584-2933071FE49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Storage Structure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Structure of file containing a table</a:t>
            </a:r>
          </a:p>
          <a:p>
            <a:pPr lvl="1"/>
            <a:r>
              <a:rPr lang="en-US" altLang="en-US" dirty="0" smtClean="0"/>
              <a:t>Heap file (no index, not integrated)</a:t>
            </a:r>
          </a:p>
          <a:p>
            <a:pPr lvl="1"/>
            <a:r>
              <a:rPr lang="en-US" altLang="en-US" dirty="0" smtClean="0"/>
              <a:t>Sorted file (no index, not integrated)</a:t>
            </a:r>
          </a:p>
          <a:p>
            <a:pPr lvl="1"/>
            <a:r>
              <a:rPr lang="en-US" altLang="en-US" dirty="0" smtClean="0"/>
              <a:t>Integrated file containing index and rows (index entries contain rows in this case)</a:t>
            </a:r>
          </a:p>
          <a:p>
            <a:pPr lvl="2"/>
            <a:r>
              <a:rPr lang="en-US" altLang="en-US" dirty="0" smtClean="0"/>
              <a:t>ISAM (Index-Sequential Access Method)</a:t>
            </a:r>
          </a:p>
          <a:p>
            <a:pPr lvl="3"/>
            <a:r>
              <a:rPr lang="en-US" altLang="en-US" dirty="0" smtClean="0"/>
              <a:t>Multilevel index</a:t>
            </a:r>
          </a:p>
          <a:p>
            <a:pPr lvl="2"/>
            <a:r>
              <a:rPr lang="en-US" altLang="en-US" dirty="0" smtClean="0"/>
              <a:t>B</a:t>
            </a:r>
            <a:r>
              <a:rPr lang="en-US" altLang="en-US" baseline="30000" dirty="0" smtClean="0"/>
              <a:t>+</a:t>
            </a:r>
            <a:r>
              <a:rPr lang="en-US" altLang="en-US" dirty="0" smtClean="0"/>
              <a:t> tree</a:t>
            </a:r>
          </a:p>
          <a:p>
            <a:pPr lvl="2"/>
            <a:r>
              <a:rPr lang="en-US" altLang="en-US" dirty="0" smtClean="0"/>
              <a:t>Hash</a:t>
            </a:r>
          </a:p>
        </p:txBody>
      </p:sp>
    </p:spTree>
    <p:extLst>
      <p:ext uri="{BB962C8B-B14F-4D97-AF65-F5344CB8AC3E}">
        <p14:creationId xmlns:p14="http://schemas.microsoft.com/office/powerpoint/2010/main" val="977694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15989C-7F29-4F50-976B-AC85A73EE48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Clustered Main Index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228600" y="2181225"/>
            <a:ext cx="2925763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Storage structure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contains table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and (main) index;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rows are contained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in index entries</a:t>
            </a:r>
          </a:p>
        </p:txBody>
      </p:sp>
      <p:pic>
        <p:nvPicPr>
          <p:cNvPr id="44037" name="Picture 4" descr="INDEXS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95488"/>
            <a:ext cx="5791200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0200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37A085-C118-45E1-8FC6-260AFB7671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Clustered Secondary Index</a:t>
            </a:r>
          </a:p>
        </p:txBody>
      </p:sp>
      <p:pic>
        <p:nvPicPr>
          <p:cNvPr id="45060" name="Picture 4" descr="INDEX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6300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34778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91D55D-FFAA-4B91-AA2F-9B27DCA14BB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Unclustered Secondary Index</a:t>
            </a:r>
          </a:p>
        </p:txBody>
      </p:sp>
      <p:pic>
        <p:nvPicPr>
          <p:cNvPr id="47108" name="Picture 3" descr="UNCLU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25500"/>
            <a:ext cx="6858000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7268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AAFD41-526C-4489-8E7A-58C69EBBC79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altLang="en-US" smtClean="0"/>
              <a:t>Example – Cost of Range Search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Data file has 10,000 pages, 100 rows in search range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Page transfers </a:t>
            </a:r>
            <a:r>
              <a:rPr lang="en-US" altLang="en-US" sz="2800" u="sng" smtClean="0"/>
              <a:t>for table rows</a:t>
            </a:r>
            <a:r>
              <a:rPr lang="en-US" altLang="en-US" sz="2800" smtClean="0"/>
              <a:t> </a:t>
            </a:r>
            <a:r>
              <a:rPr lang="en-US" altLang="en-US" smtClean="0"/>
              <a:t>(assume 20 rows/page):</a:t>
            </a:r>
            <a:endParaRPr lang="en-US" altLang="en-US" sz="2800" smtClean="0"/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Heap:  10,000 (entire file must be scanned)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File sorted on search key: log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10000 + (5 or 6) </a:t>
            </a:r>
            <a:r>
              <a:rPr lang="en-US" altLang="en-US" sz="2400" smtClean="0">
                <a:sym typeface="Symbol" pitchFamily="-76" charset="2"/>
              </a:rPr>
              <a:t> 19</a:t>
            </a:r>
            <a:endParaRPr lang="en-US" altLang="en-US" sz="2400" smtClean="0"/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Unclustered index:  </a:t>
            </a:r>
            <a:r>
              <a:rPr lang="en-US" altLang="en-US" sz="2400" smtClean="0">
                <a:sym typeface="Symbol" pitchFamily="-76" charset="2"/>
              </a:rPr>
              <a:t></a:t>
            </a:r>
            <a:r>
              <a:rPr lang="en-US" altLang="en-US" sz="2400" smtClean="0"/>
              <a:t> 100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Clustered index:  5 or 6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Page transfers </a:t>
            </a:r>
            <a:r>
              <a:rPr lang="en-US" altLang="en-US" sz="2800" u="sng" smtClean="0"/>
              <a:t>for index entries</a:t>
            </a:r>
            <a:r>
              <a:rPr lang="en-US" altLang="en-US" sz="2800" smtClean="0"/>
              <a:t> </a:t>
            </a:r>
            <a:r>
              <a:rPr lang="en-US" altLang="en-US" smtClean="0"/>
              <a:t>(assume 200 entries/page)</a:t>
            </a:r>
            <a:endParaRPr lang="en-US" altLang="en-US" sz="2800" smtClean="0"/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Heap and sorted: 0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Unclustered secondary index:  1 or 2 (all index entries for the rows in the range must be read)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Clustered secondary index:  1 (only first entry must be read)</a:t>
            </a:r>
          </a:p>
        </p:txBody>
      </p:sp>
    </p:spTree>
    <p:extLst>
      <p:ext uri="{BB962C8B-B14F-4D97-AF65-F5344CB8AC3E}">
        <p14:creationId xmlns:p14="http://schemas.microsoft.com/office/powerpoint/2010/main" val="32373958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D02072-2997-47B8-9DC2-D20C45C901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Sparse vs. Dense Index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Dense index</a:t>
            </a:r>
            <a:r>
              <a:rPr lang="en-US" altLang="en-US" smtClean="0"/>
              <a:t>:  has index entry for each data record  </a:t>
            </a:r>
          </a:p>
          <a:p>
            <a:pPr lvl="1">
              <a:defRPr/>
            </a:pPr>
            <a:r>
              <a:rPr lang="en-US" altLang="en-US" smtClean="0"/>
              <a:t>Unclustered index </a:t>
            </a:r>
            <a:r>
              <a:rPr lang="en-US" altLang="en-US" i="1" smtClean="0"/>
              <a:t>must</a:t>
            </a:r>
            <a:r>
              <a:rPr lang="en-US" altLang="en-US" smtClean="0"/>
              <a:t> be dense</a:t>
            </a:r>
          </a:p>
          <a:p>
            <a:pPr lvl="1">
              <a:defRPr/>
            </a:pPr>
            <a:r>
              <a:rPr lang="en-US" altLang="en-US" smtClean="0"/>
              <a:t>Clustered index need not be dense</a:t>
            </a:r>
          </a:p>
          <a:p>
            <a:pPr>
              <a:defRPr/>
            </a:pP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Sparse index</a:t>
            </a:r>
            <a:r>
              <a:rPr lang="en-US" altLang="en-US" smtClean="0"/>
              <a:t>: has index entry for each page of data file</a:t>
            </a:r>
          </a:p>
        </p:txBody>
      </p:sp>
    </p:spTree>
    <p:extLst>
      <p:ext uri="{BB962C8B-B14F-4D97-AF65-F5344CB8AC3E}">
        <p14:creationId xmlns:p14="http://schemas.microsoft.com/office/powerpoint/2010/main" val="35206286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C4C2BD-C1EE-4DFC-9A7A-B7D8BF5AEC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Sparse Vs. Dense Index</a:t>
            </a:r>
          </a:p>
        </p:txBody>
      </p:sp>
      <p:pic>
        <p:nvPicPr>
          <p:cNvPr id="51204" name="Picture 3" descr="SPA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917575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Text Box 4"/>
          <p:cNvSpPr txBox="1">
            <a:spLocks noChangeArrowheads="1"/>
          </p:cNvSpPr>
          <p:nvPr/>
        </p:nvSpPr>
        <p:spPr bwMode="auto">
          <a:xfrm>
            <a:off x="228600" y="3783013"/>
            <a:ext cx="14303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Sparse,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clustered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index sorted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on Id</a:t>
            </a: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7010400" y="5354638"/>
            <a:ext cx="14303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Dense,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unclustered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index sorted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on Name</a:t>
            </a:r>
          </a:p>
        </p:txBody>
      </p:sp>
      <p:sp>
        <p:nvSpPr>
          <p:cNvPr id="51207" name="Text Box 6"/>
          <p:cNvSpPr txBox="1">
            <a:spLocks noChangeArrowheads="1"/>
          </p:cNvSpPr>
          <p:nvPr/>
        </p:nvSpPr>
        <p:spPr bwMode="auto">
          <a:xfrm>
            <a:off x="2743200" y="5334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Data file sorted on Id</a:t>
            </a:r>
          </a:p>
        </p:txBody>
      </p:sp>
      <p:sp>
        <p:nvSpPr>
          <p:cNvPr id="51208" name="Text Box 7"/>
          <p:cNvSpPr txBox="1">
            <a:spLocks noChangeArrowheads="1"/>
          </p:cNvSpPr>
          <p:nvPr/>
        </p:nvSpPr>
        <p:spPr bwMode="auto">
          <a:xfrm>
            <a:off x="2895600" y="1524000"/>
            <a:ext cx="303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/>
              <a:t>Id</a:t>
            </a:r>
            <a:r>
              <a:rPr lang="en-US" altLang="en-US" sz="2400"/>
              <a:t>          </a:t>
            </a:r>
            <a:r>
              <a:rPr lang="en-US" altLang="en-US" sz="2400" i="1"/>
              <a:t>Name</a:t>
            </a:r>
            <a:r>
              <a:rPr lang="en-US" altLang="en-US" sz="2400"/>
              <a:t>       </a:t>
            </a:r>
            <a:r>
              <a:rPr lang="en-US" altLang="en-US" sz="2400" i="1"/>
              <a:t>Dept</a:t>
            </a:r>
          </a:p>
        </p:txBody>
      </p:sp>
    </p:spTree>
    <p:extLst>
      <p:ext uri="{BB962C8B-B14F-4D97-AF65-F5344CB8AC3E}">
        <p14:creationId xmlns:p14="http://schemas.microsoft.com/office/powerpoint/2010/main" val="27537405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A60BE-1025-45E6-AC1A-CC55B2B1374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Two-Level Index</a:t>
            </a:r>
          </a:p>
        </p:txBody>
      </p:sp>
      <p:pic>
        <p:nvPicPr>
          <p:cNvPr id="55300" name="Picture 3" descr="MUL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1295400"/>
            <a:ext cx="885825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04800" y="4114800"/>
            <a:ext cx="8534400" cy="173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– </a:t>
            </a:r>
            <a:r>
              <a:rPr lang="en-US" altLang="en-US" sz="2000" i="1"/>
              <a:t>Separator level</a:t>
            </a:r>
            <a:r>
              <a:rPr lang="en-US" altLang="en-US" sz="2400" i="1"/>
              <a:t> </a:t>
            </a:r>
            <a:r>
              <a:rPr lang="en-US" altLang="en-US" sz="2000"/>
              <a:t> is a sparse index over pages of index entries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i="1"/>
              <a:t>– Leaf level</a:t>
            </a:r>
            <a:r>
              <a:rPr lang="en-US" altLang="en-US" sz="2000"/>
              <a:t> contains index entries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– Cost of searching the separator level &lt;&lt; cost of searching index level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   since separator level is sparse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–  Cost or retrieving row once index entry is found is 0 (if integrated)  or 1 (if not)</a:t>
            </a:r>
          </a:p>
        </p:txBody>
      </p:sp>
    </p:spTree>
    <p:extLst>
      <p:ext uri="{BB962C8B-B14F-4D97-AF65-F5344CB8AC3E}">
        <p14:creationId xmlns:p14="http://schemas.microsoft.com/office/powerpoint/2010/main" val="6558811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464E83-8F59-4370-8DED-CCCD1744D27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Multilevel Index</a:t>
            </a:r>
          </a:p>
        </p:txBody>
      </p:sp>
      <p:pic>
        <p:nvPicPr>
          <p:cNvPr id="56324" name="Picture 3" descr="MULT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1066800"/>
            <a:ext cx="9112250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Text Box 4"/>
          <p:cNvSpPr txBox="1">
            <a:spLocks noChangeArrowheads="1"/>
          </p:cNvSpPr>
          <p:nvPr/>
        </p:nvSpPr>
        <p:spPr bwMode="auto">
          <a:xfrm>
            <a:off x="228600" y="4876800"/>
            <a:ext cx="838993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– </a:t>
            </a:r>
            <a:r>
              <a:rPr lang="en-US" altLang="en-US" sz="2800"/>
              <a:t>Search cost = number of levels in tree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– If </a:t>
            </a:r>
            <a:r>
              <a:rPr lang="en-US" altLang="en-US" sz="2800" i="1">
                <a:sym typeface="Symbol" pitchFamily="-76" charset="2"/>
              </a:rPr>
              <a:t></a:t>
            </a:r>
            <a:r>
              <a:rPr lang="en-US" altLang="en-US" sz="2800"/>
              <a:t> is the fanout of a separator page, cost is </a:t>
            </a:r>
            <a:r>
              <a:rPr lang="en-US" altLang="en-US" sz="2800" i="1"/>
              <a:t>log</a:t>
            </a:r>
            <a:r>
              <a:rPr lang="en-US" altLang="en-US" sz="2800" baseline="-25000">
                <a:sym typeface="Symbol" pitchFamily="-76" charset="2"/>
              </a:rPr>
              <a:t></a:t>
            </a:r>
            <a:r>
              <a:rPr lang="en-US" altLang="en-US" sz="2800" i="1" baseline="-25000"/>
              <a:t> </a:t>
            </a:r>
            <a:r>
              <a:rPr lang="en-US" altLang="en-US" sz="2800" i="1"/>
              <a:t>Q + 1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– </a:t>
            </a:r>
            <a:r>
              <a:rPr lang="en-US" altLang="en-US" sz="2800"/>
              <a:t>Example: if </a:t>
            </a:r>
            <a:r>
              <a:rPr lang="en-US" altLang="en-US" sz="2800" i="1">
                <a:sym typeface="Symbol" pitchFamily="-76" charset="2"/>
              </a:rPr>
              <a:t></a:t>
            </a:r>
            <a:r>
              <a:rPr lang="en-US" altLang="en-US" sz="2800" i="1"/>
              <a:t> = </a:t>
            </a:r>
            <a:r>
              <a:rPr lang="en-US" altLang="en-US" sz="2800"/>
              <a:t>100 and </a:t>
            </a:r>
            <a:r>
              <a:rPr lang="en-US" altLang="en-US" sz="2800" i="1"/>
              <a:t>Q </a:t>
            </a:r>
            <a:r>
              <a:rPr lang="en-US" altLang="en-US" sz="2800"/>
              <a:t>= 10,000, cost = 3</a:t>
            </a: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 </a:t>
            </a:r>
            <a:r>
              <a:rPr lang="en-US" altLang="en-US" sz="2800"/>
              <a:t>(reduced to 2 if root is kept in main memory)</a:t>
            </a:r>
          </a:p>
        </p:txBody>
      </p:sp>
    </p:spTree>
    <p:extLst>
      <p:ext uri="{BB962C8B-B14F-4D97-AF65-F5344CB8AC3E}">
        <p14:creationId xmlns:p14="http://schemas.microsoft.com/office/powerpoint/2010/main" val="21142134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0C64AF-6FFB-49FE-8441-56E4357C5E2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85800"/>
          </a:xfrm>
        </p:spPr>
        <p:txBody>
          <a:bodyPr>
            <a:normAutofit fontScale="90000"/>
          </a:bodyPr>
          <a:lstStyle/>
          <a:p>
            <a:r>
              <a:rPr lang="en-US" altLang="en-US" sz="4000" smtClean="0"/>
              <a:t>Index Sequential Access Method (ISAM)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696200" cy="3200400"/>
          </a:xfrm>
        </p:spPr>
        <p:txBody>
          <a:bodyPr>
            <a:normAutofit lnSpcReduction="10000"/>
          </a:bodyPr>
          <a:lstStyle/>
          <a:p>
            <a:r>
              <a:rPr lang="en-US" altLang="en-US" smtClean="0"/>
              <a:t>Generally an integrated storage structure</a:t>
            </a:r>
          </a:p>
          <a:p>
            <a:pPr lvl="1"/>
            <a:r>
              <a:rPr lang="en-US" altLang="en-US" smtClean="0"/>
              <a:t>Clustered, index entries contain rows</a:t>
            </a:r>
          </a:p>
          <a:p>
            <a:r>
              <a:rPr lang="en-US" altLang="en-US" smtClean="0"/>
              <a:t>Separator entry = (</a:t>
            </a:r>
            <a:r>
              <a:rPr lang="en-US" altLang="en-US" i="1" smtClean="0"/>
              <a:t>k</a:t>
            </a:r>
            <a:r>
              <a:rPr lang="en-US" altLang="en-US" i="1" baseline="-25000" smtClean="0"/>
              <a:t>i </a:t>
            </a:r>
            <a:r>
              <a:rPr lang="en-US" altLang="en-US" i="1" smtClean="0"/>
              <a:t>, p</a:t>
            </a:r>
            <a:r>
              <a:rPr lang="en-US" altLang="en-US" i="1" baseline="-25000" smtClean="0"/>
              <a:t>i</a:t>
            </a:r>
            <a:r>
              <a:rPr lang="en-US" altLang="en-US" smtClean="0"/>
              <a:t>); </a:t>
            </a:r>
            <a:r>
              <a:rPr lang="en-US" altLang="en-US" i="1" smtClean="0"/>
              <a:t>k</a:t>
            </a:r>
            <a:r>
              <a:rPr lang="en-US" altLang="en-US" i="1" baseline="-25000" smtClean="0"/>
              <a:t>i </a:t>
            </a:r>
            <a:r>
              <a:rPr lang="en-US" altLang="en-US" smtClean="0"/>
              <a:t>is a search key value;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i</a:t>
            </a:r>
            <a:r>
              <a:rPr lang="en-US" altLang="en-US" smtClean="0"/>
              <a:t> is a pointer to a lower level page</a:t>
            </a:r>
          </a:p>
          <a:p>
            <a:r>
              <a:rPr lang="en-US" altLang="en-US" i="1" smtClean="0"/>
              <a:t>k</a:t>
            </a:r>
            <a:r>
              <a:rPr lang="en-US" altLang="en-US" i="1" baseline="-25000" smtClean="0"/>
              <a:t>i </a:t>
            </a:r>
            <a:r>
              <a:rPr lang="en-US" altLang="en-US" smtClean="0"/>
              <a:t>separates set of search key values in the two subtrees pointed at by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i-1</a:t>
            </a:r>
            <a:r>
              <a:rPr lang="en-US" altLang="en-US" smtClean="0"/>
              <a:t> and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i.</a:t>
            </a:r>
          </a:p>
        </p:txBody>
      </p:sp>
      <p:pic>
        <p:nvPicPr>
          <p:cNvPr id="57349" name="Picture 4" descr="ISAM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244975"/>
            <a:ext cx="6629400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56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Time, Location, and Event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Time</a:t>
            </a:r>
          </a:p>
          <a:p>
            <a:pPr lvl="1" algn="just"/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10:15am ~ 12:00pm,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Dec.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16 (Wednesday)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Place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alt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ENGR1.290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(classroom)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Event</a:t>
            </a:r>
          </a:p>
          <a:p>
            <a:pPr lvl="1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Closed-book exam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2635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D71649-2F4D-4571-A2F0-31310DA4426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B</a:t>
            </a:r>
            <a:r>
              <a:rPr lang="en-US" altLang="en-US" baseline="30000" smtClean="0"/>
              <a:t>+</a:t>
            </a:r>
            <a:r>
              <a:rPr lang="en-US" altLang="en-US" smtClean="0"/>
              <a:t> Tree Structure</a:t>
            </a:r>
          </a:p>
        </p:txBody>
      </p:sp>
      <p:pic>
        <p:nvPicPr>
          <p:cNvPr id="62468" name="Picture 3" descr="BTSCH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8140700" cy="370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685800" y="4876800"/>
            <a:ext cx="75453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– Leaf level is a (sorted) linked list of index entries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– Sibling pointers support range searches in spite of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  allocation and deallocation of leaf pages (but leaf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  pages might not be physically contiguous on disk)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2307148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050AB3-B534-490E-BC58-79094471D45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Insertion and Deletion in B</a:t>
            </a:r>
            <a:r>
              <a:rPr lang="en-US" altLang="en-US" baseline="30000" smtClean="0"/>
              <a:t>+</a:t>
            </a:r>
            <a:r>
              <a:rPr lang="en-US" altLang="en-US" smtClean="0"/>
              <a:t> Tree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Structure of tree changes to handle row insertion and deletion – </a:t>
            </a:r>
            <a:r>
              <a:rPr lang="en-US" altLang="en-US" i="1" smtClean="0"/>
              <a:t>no</a:t>
            </a:r>
            <a:r>
              <a:rPr lang="en-US" altLang="en-US" smtClean="0"/>
              <a:t> overflow chains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Tree remains </a:t>
            </a:r>
            <a:r>
              <a:rPr lang="en-US" altLang="en-US" i="1" smtClean="0"/>
              <a:t>balanced</a:t>
            </a:r>
            <a:r>
              <a:rPr lang="en-US" altLang="en-US" smtClean="0"/>
              <a:t>:  all paths from root to index entries have same length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Algorithm guarantees that the number of separator entries in an index page is between </a:t>
            </a:r>
            <a:r>
              <a:rPr lang="en-US" altLang="en-US" i="1" smtClean="0">
                <a:sym typeface="Symbol" pitchFamily="-76" charset="2"/>
              </a:rPr>
              <a:t></a:t>
            </a:r>
            <a:r>
              <a:rPr lang="en-US" altLang="en-US" i="1" smtClean="0"/>
              <a:t>/2</a:t>
            </a:r>
            <a:r>
              <a:rPr lang="en-US" altLang="en-US" smtClean="0"/>
              <a:t> and </a:t>
            </a:r>
            <a:r>
              <a:rPr lang="en-US" altLang="en-US" i="1" smtClean="0">
                <a:sym typeface="Symbol" pitchFamily="-76" charset="2"/>
              </a:rPr>
              <a:t></a:t>
            </a:r>
            <a:r>
              <a:rPr lang="en-US" altLang="en-US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Hence the maximum search cost is </a:t>
            </a:r>
            <a:r>
              <a:rPr lang="en-US" altLang="en-US" i="1" smtClean="0"/>
              <a:t>log</a:t>
            </a:r>
            <a:r>
              <a:rPr lang="en-US" altLang="en-US" i="1" baseline="-25000" smtClean="0">
                <a:sym typeface="Symbol" pitchFamily="-76" charset="2"/>
              </a:rPr>
              <a:t></a:t>
            </a:r>
            <a:r>
              <a:rPr lang="en-US" altLang="en-US" i="1" baseline="-25000" smtClean="0"/>
              <a:t>/2</a:t>
            </a:r>
            <a:r>
              <a:rPr lang="en-US" altLang="en-US" i="1" smtClean="0"/>
              <a:t>Q + </a:t>
            </a:r>
            <a:r>
              <a:rPr lang="en-US" altLang="en-US" smtClean="0"/>
              <a:t>1</a:t>
            </a:r>
            <a:r>
              <a:rPr lang="en-US" altLang="en-US" i="1" smtClean="0"/>
              <a:t> </a:t>
            </a:r>
            <a:r>
              <a:rPr lang="en-US" altLang="en-US" smtClean="0"/>
              <a:t>(with ISAM search cost depends on length of overflow chain)</a:t>
            </a:r>
          </a:p>
        </p:txBody>
      </p:sp>
    </p:spTree>
    <p:extLst>
      <p:ext uri="{BB962C8B-B14F-4D97-AF65-F5344CB8AC3E}">
        <p14:creationId xmlns:p14="http://schemas.microsoft.com/office/powerpoint/2010/main" val="14089107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3D156B-2736-4850-BD43-112472D6147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Handling Insertions (cont’d)</a:t>
            </a:r>
          </a:p>
        </p:txBody>
      </p:sp>
      <p:pic>
        <p:nvPicPr>
          <p:cNvPr id="65540" name="Picture 3" descr="BTRE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97163"/>
            <a:ext cx="6248400" cy="40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6956425" cy="197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–</a:t>
            </a:r>
            <a:r>
              <a:rPr lang="en-US" altLang="en-US" sz="2800"/>
              <a:t> </a:t>
            </a:r>
            <a:r>
              <a:rPr lang="en-US" altLang="en-US" sz="2400"/>
              <a:t>Insert “vera”:  Since there is no room in leaf page: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1. Create new leaf page, 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2. Split index entries between B and C (but maintain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sorted order)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3. Add separator entry at parent level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1576131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BB3E6-1C4C-4F05-9A4B-273649967B5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Hash Index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562600"/>
          </a:xfrm>
        </p:spPr>
        <p:txBody>
          <a:bodyPr/>
          <a:lstStyle/>
          <a:p>
            <a:r>
              <a:rPr lang="en-US" altLang="en-US" sz="2800" smtClean="0"/>
              <a:t>Index entries partitioned into </a:t>
            </a:r>
            <a:r>
              <a:rPr lang="en-US" altLang="en-US" sz="2800" i="1" smtClean="0"/>
              <a:t>buckets </a:t>
            </a:r>
            <a:r>
              <a:rPr lang="en-US" altLang="en-US" sz="2800" smtClean="0"/>
              <a:t>in accordance with a </a:t>
            </a:r>
            <a:r>
              <a:rPr lang="en-US" altLang="en-US" sz="2800" i="1" smtClean="0"/>
              <a:t>hash function</a:t>
            </a:r>
            <a:r>
              <a:rPr lang="en-US" altLang="en-US" sz="2800" smtClean="0"/>
              <a:t>,  </a:t>
            </a:r>
            <a:r>
              <a:rPr lang="en-US" altLang="en-US" sz="2800" i="1" smtClean="0"/>
              <a:t>h(v), </a:t>
            </a:r>
            <a:r>
              <a:rPr lang="en-US" altLang="en-US" sz="2800" smtClean="0"/>
              <a:t>where </a:t>
            </a:r>
            <a:r>
              <a:rPr lang="en-US" altLang="en-US" sz="2800" i="1" smtClean="0"/>
              <a:t>v</a:t>
            </a:r>
            <a:r>
              <a:rPr lang="en-US" altLang="en-US" sz="2800" smtClean="0"/>
              <a:t> ranges over search key values</a:t>
            </a:r>
          </a:p>
          <a:p>
            <a:pPr lvl="1"/>
            <a:r>
              <a:rPr lang="en-US" altLang="en-US" smtClean="0"/>
              <a:t>Each bucket is identified by an address, </a:t>
            </a:r>
            <a:r>
              <a:rPr lang="en-US" altLang="en-US" i="1" smtClean="0"/>
              <a:t>a </a:t>
            </a:r>
          </a:p>
          <a:p>
            <a:pPr lvl="1"/>
            <a:r>
              <a:rPr lang="en-US" altLang="en-US" smtClean="0"/>
              <a:t>Bucket at address </a:t>
            </a:r>
            <a:r>
              <a:rPr lang="en-US" altLang="en-US" i="1" smtClean="0"/>
              <a:t>a</a:t>
            </a:r>
            <a:r>
              <a:rPr lang="en-US" altLang="en-US" smtClean="0"/>
              <a:t> contains all index entries with search key </a:t>
            </a:r>
            <a:r>
              <a:rPr lang="en-US" altLang="en-US" i="1" smtClean="0"/>
              <a:t>v</a:t>
            </a:r>
            <a:r>
              <a:rPr lang="en-US" altLang="en-US" smtClean="0"/>
              <a:t> such that </a:t>
            </a:r>
            <a:r>
              <a:rPr lang="en-US" altLang="en-US" i="1" smtClean="0"/>
              <a:t>h(v) = a</a:t>
            </a:r>
          </a:p>
          <a:p>
            <a:r>
              <a:rPr lang="en-US" altLang="en-US" sz="2800" smtClean="0"/>
              <a:t>Each bucket is stored in a page (with possible overflow chain)</a:t>
            </a:r>
          </a:p>
          <a:p>
            <a:r>
              <a:rPr lang="en-US" altLang="en-US" sz="2800" smtClean="0"/>
              <a:t>If index entries contain rows, set of buckets forms an integrated storage structure; else set of buckets forms an (unclustered) secondary index</a:t>
            </a:r>
          </a:p>
        </p:txBody>
      </p:sp>
    </p:spTree>
    <p:extLst>
      <p:ext uri="{BB962C8B-B14F-4D97-AF65-F5344CB8AC3E}">
        <p14:creationId xmlns:p14="http://schemas.microsoft.com/office/powerpoint/2010/main" val="41876848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1F2357-DF4D-4971-BEF3-B2FADF52718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Extendable Hashing – Example</a:t>
            </a:r>
          </a:p>
        </p:txBody>
      </p:sp>
      <p:pic>
        <p:nvPicPr>
          <p:cNvPr id="74756" name="Picture 3" descr="DHAS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5867400" cy="309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Text Box 4"/>
          <p:cNvSpPr txBox="1">
            <a:spLocks noChangeArrowheads="1"/>
          </p:cNvSpPr>
          <p:nvPr/>
        </p:nvSpPr>
        <p:spPr bwMode="auto">
          <a:xfrm>
            <a:off x="5775325" y="1946275"/>
            <a:ext cx="248602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</a:t>
            </a:r>
            <a:r>
              <a:rPr lang="en-US" altLang="en-US" sz="2400" i="1"/>
              <a:t>v             h</a:t>
            </a:r>
            <a:r>
              <a:rPr lang="en-US" altLang="en-US" sz="2400"/>
              <a:t>(</a:t>
            </a:r>
            <a:r>
              <a:rPr lang="en-US" altLang="en-US" sz="2400" i="1"/>
              <a:t>v</a:t>
            </a:r>
            <a:r>
              <a:rPr lang="en-US" altLang="en-US" sz="2400"/>
              <a:t>) </a:t>
            </a:r>
            <a:r>
              <a:rPr lang="en-US" altLang="en-US" sz="2400" i="1"/>
              <a:t>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pete        11010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mary       00000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jane        11110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bill          00000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john        01001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vince      10101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karen      10111</a:t>
            </a:r>
          </a:p>
        </p:txBody>
      </p:sp>
      <p:sp>
        <p:nvSpPr>
          <p:cNvPr id="74758" name="Line 5"/>
          <p:cNvSpPr>
            <a:spLocks noChangeShapeType="1"/>
          </p:cNvSpPr>
          <p:nvPr/>
        </p:nvSpPr>
        <p:spPr bwMode="auto">
          <a:xfrm>
            <a:off x="5867400" y="2362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9" name="Text Box 6"/>
          <p:cNvSpPr txBox="1">
            <a:spLocks noChangeArrowheads="1"/>
          </p:cNvSpPr>
          <p:nvPr/>
        </p:nvSpPr>
        <p:spPr bwMode="auto">
          <a:xfrm>
            <a:off x="762000" y="4953000"/>
            <a:ext cx="75469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Extendable hashing uses a directory  (level of indirection) to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accommodate family of hash functions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Suppose next action is to insert sol, where </a:t>
            </a:r>
            <a:r>
              <a:rPr lang="en-US" altLang="en-US" sz="2400" i="1"/>
              <a:t>h</a:t>
            </a:r>
            <a:r>
              <a:rPr lang="en-US" altLang="en-US" sz="2400"/>
              <a:t>(</a:t>
            </a:r>
            <a:r>
              <a:rPr lang="en-US" altLang="en-US" sz="2400" i="1"/>
              <a:t>sol</a:t>
            </a:r>
            <a:r>
              <a:rPr lang="en-US" altLang="en-US" sz="2400"/>
              <a:t>)</a:t>
            </a:r>
            <a:r>
              <a:rPr lang="en-US" altLang="en-US" sz="2400" i="1"/>
              <a:t> = 10001.</a:t>
            </a: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Problem</a:t>
            </a:r>
            <a:r>
              <a:rPr lang="en-US" altLang="en-US" sz="2400"/>
              <a:t>:  This causes overflow in </a:t>
            </a:r>
            <a:r>
              <a:rPr lang="en-US" altLang="en-US" sz="2400" i="1"/>
              <a:t>B</a:t>
            </a:r>
            <a:r>
              <a:rPr lang="en-US" altLang="en-US" sz="2400" i="1" baseline="-25000"/>
              <a:t>1 </a:t>
            </a: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4760" name="Text Box 7"/>
          <p:cNvSpPr txBox="1">
            <a:spLocks noChangeArrowheads="1"/>
          </p:cNvSpPr>
          <p:nvPr/>
        </p:nvSpPr>
        <p:spPr bwMode="auto">
          <a:xfrm>
            <a:off x="1066800" y="4191000"/>
            <a:ext cx="1338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Location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mechanism</a:t>
            </a:r>
          </a:p>
        </p:txBody>
      </p:sp>
      <p:sp>
        <p:nvSpPr>
          <p:cNvPr id="74761" name="Line 8"/>
          <p:cNvSpPr>
            <a:spLocks noChangeShapeType="1"/>
          </p:cNvSpPr>
          <p:nvPr/>
        </p:nvSpPr>
        <p:spPr bwMode="auto">
          <a:xfrm>
            <a:off x="9906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299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0837A1-5A5B-4F93-A4D7-A9B4F4D5CEB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40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Example (cont’d)</a:t>
            </a:r>
          </a:p>
        </p:txBody>
      </p:sp>
      <p:pic>
        <p:nvPicPr>
          <p:cNvPr id="75780" name="Picture 3" descr="DHAS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5486400" cy="381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5318125" y="194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5013325" y="1066800"/>
            <a:ext cx="413067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Solution</a:t>
            </a:r>
            <a:r>
              <a:rPr lang="en-US" altLang="en-US" sz="2400"/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1. Switch  to </a:t>
            </a:r>
            <a:r>
              <a:rPr lang="en-US" altLang="en-US" sz="2400" i="1"/>
              <a:t>h</a:t>
            </a:r>
            <a:r>
              <a:rPr lang="en-US" altLang="en-US" sz="2400" i="1" baseline="-25000"/>
              <a:t>3</a:t>
            </a:r>
            <a:endParaRPr lang="en-US" altLang="en-US" sz="2400" i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/>
              <a:t>   </a:t>
            </a:r>
            <a:r>
              <a:rPr lang="en-US" altLang="en-US" sz="2400"/>
              <a:t>2. Concatenate copy of old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directory to new directory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3. Split overflowed bucket, </a:t>
            </a:r>
            <a:r>
              <a:rPr lang="en-US" altLang="en-US" sz="2400" i="1"/>
              <a:t>B</a:t>
            </a:r>
            <a:r>
              <a:rPr lang="en-US" altLang="en-US" sz="2400"/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into </a:t>
            </a:r>
            <a:r>
              <a:rPr lang="en-US" altLang="en-US" sz="2400" i="1"/>
              <a:t>B</a:t>
            </a:r>
            <a:r>
              <a:rPr lang="en-US" altLang="en-US" sz="2400"/>
              <a:t> and </a:t>
            </a:r>
            <a:r>
              <a:rPr lang="en-US" altLang="en-US" sz="2400" i="1"/>
              <a:t>B</a:t>
            </a:r>
            <a:r>
              <a:rPr lang="en-US" altLang="en-US" sz="2400" i="1">
                <a:sym typeface="Symbol" pitchFamily="-76" charset="2"/>
              </a:rPr>
              <a:t></a:t>
            </a:r>
            <a:r>
              <a:rPr lang="en-US" altLang="en-US" sz="2400" i="1"/>
              <a:t>, </a:t>
            </a:r>
            <a:r>
              <a:rPr lang="en-US" altLang="en-US" sz="2400"/>
              <a:t>dividing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entries in </a:t>
            </a:r>
            <a:r>
              <a:rPr lang="en-US" altLang="en-US" sz="2400" i="1"/>
              <a:t>B</a:t>
            </a:r>
            <a:r>
              <a:rPr lang="en-US" altLang="en-US" sz="2400"/>
              <a:t> between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two using </a:t>
            </a:r>
            <a:r>
              <a:rPr lang="en-US" altLang="en-US" sz="2400" i="1"/>
              <a:t>h</a:t>
            </a:r>
            <a:r>
              <a:rPr lang="en-US" altLang="en-US" sz="2400" i="1" baseline="-25000"/>
              <a:t>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baseline="-25000"/>
              <a:t>     </a:t>
            </a:r>
            <a:r>
              <a:rPr lang="en-US" altLang="en-US" sz="2400"/>
              <a:t>4. Pointer to </a:t>
            </a:r>
            <a:r>
              <a:rPr lang="en-US" altLang="en-US" sz="2400" i="1"/>
              <a:t>B </a:t>
            </a:r>
            <a:r>
              <a:rPr lang="en-US" altLang="en-US" sz="2400"/>
              <a:t>in directory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copy replaced by pointer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to </a:t>
            </a:r>
            <a:r>
              <a:rPr lang="en-US" altLang="en-US" sz="2400" i="1"/>
              <a:t>B</a:t>
            </a:r>
            <a:r>
              <a:rPr lang="en-US" altLang="en-US" sz="2400" i="1">
                <a:sym typeface="Symbol" pitchFamily="-76" charset="2"/>
              </a:rPr>
              <a:t></a:t>
            </a:r>
            <a:endParaRPr lang="en-US" altLang="en-US" sz="2400" i="1"/>
          </a:p>
        </p:txBody>
      </p:sp>
      <p:sp>
        <p:nvSpPr>
          <p:cNvPr id="75783" name="Text Box 6"/>
          <p:cNvSpPr txBox="1">
            <a:spLocks noChangeArrowheads="1"/>
          </p:cNvSpPr>
          <p:nvPr/>
        </p:nvSpPr>
        <p:spPr bwMode="auto">
          <a:xfrm>
            <a:off x="914400" y="5251450"/>
            <a:ext cx="79009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Note: Except for </a:t>
            </a:r>
            <a:r>
              <a:rPr lang="en-US" altLang="en-US" sz="2400" i="1"/>
              <a:t>B</a:t>
            </a:r>
            <a:r>
              <a:rPr lang="en-US" altLang="en-US" sz="2400" i="1">
                <a:sym typeface="Symbol" pitchFamily="-76" charset="2"/>
              </a:rPr>
              <a:t></a:t>
            </a:r>
            <a:r>
              <a:rPr lang="en-US" altLang="en-US" sz="2400"/>
              <a:t> , pointers in directory copy refer to original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   buckets.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          </a:t>
            </a:r>
            <a:r>
              <a:rPr lang="en-US" altLang="en-US" sz="2400" i="1"/>
              <a:t>current_hash </a:t>
            </a:r>
            <a:r>
              <a:rPr lang="en-US" altLang="en-US" sz="2400"/>
              <a:t> identifies current hash  function.</a:t>
            </a:r>
          </a:p>
        </p:txBody>
      </p:sp>
    </p:spTree>
    <p:extLst>
      <p:ext uri="{BB962C8B-B14F-4D97-AF65-F5344CB8AC3E}">
        <p14:creationId xmlns:p14="http://schemas.microsoft.com/office/powerpoint/2010/main" val="15286417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9 Query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Sorting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Block-Nested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Join*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Index-Nested Loop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Join*</a:t>
            </a:r>
          </a:p>
          <a:p>
            <a:pPr lvl="1"/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Sort-Merge </a:t>
            </a:r>
            <a:r>
              <a:rPr lang="en-US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Hash-Join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I/O costs of the sorting/join operations above?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0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FC82-8D7E-43F5-8B82-AE4A9D19CAFD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Simple Sort Algorithm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205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i="1"/>
              <a:t>M</a:t>
            </a:r>
            <a:r>
              <a:rPr lang="en-US" altLang="en-US" sz="2800"/>
              <a:t> = number of main memory page buffers</a:t>
            </a:r>
          </a:p>
          <a:p>
            <a:pPr>
              <a:lnSpc>
                <a:spcPct val="80000"/>
              </a:lnSpc>
            </a:pPr>
            <a:r>
              <a:rPr lang="en-US" altLang="en-US" sz="2800" i="1"/>
              <a:t>F</a:t>
            </a:r>
            <a:r>
              <a:rPr lang="en-US" altLang="en-US" sz="2800"/>
              <a:t> = number of pages in file to be sorted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Typical algorithm has two phases: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Partial sort phase</a:t>
            </a:r>
            <a:r>
              <a:rPr lang="en-US" altLang="en-US" sz="2400"/>
              <a:t>: sort </a:t>
            </a:r>
            <a:r>
              <a:rPr lang="en-US" altLang="en-US" sz="2400" i="1"/>
              <a:t>M</a:t>
            </a:r>
            <a:r>
              <a:rPr lang="en-US" altLang="en-US" sz="2400"/>
              <a:t> pages at a time; create </a:t>
            </a:r>
            <a:r>
              <a:rPr lang="en-US" altLang="en-US" sz="2400" i="1"/>
              <a:t>F/M </a:t>
            </a:r>
            <a:r>
              <a:rPr lang="en-US" altLang="en-US" sz="2400"/>
              <a:t>sorted 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runs</a:t>
            </a:r>
            <a:r>
              <a:rPr lang="en-US" altLang="en-US" sz="2400" i="1"/>
              <a:t> </a:t>
            </a:r>
            <a:r>
              <a:rPr lang="en-US" altLang="en-US" sz="2400"/>
              <a:t>on mass store, cost = </a:t>
            </a:r>
            <a:r>
              <a:rPr lang="en-US" altLang="en-US" sz="2400" i="1"/>
              <a:t>2F</a:t>
            </a:r>
            <a:endParaRPr lang="en-US" altLang="en-US" i="1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505200" y="6019800"/>
            <a:ext cx="311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Example:  </a:t>
            </a:r>
            <a:r>
              <a:rPr lang="en-US" altLang="en-US" i="1"/>
              <a:t>M = 2, F = 7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74725" y="6518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4104" name="AutoShape 8"/>
          <p:cNvSpPr>
            <a:spLocks/>
          </p:cNvSpPr>
          <p:nvPr/>
        </p:nvSpPr>
        <p:spPr bwMode="auto">
          <a:xfrm rot="-5400000">
            <a:off x="1371600" y="4876800"/>
            <a:ext cx="152400" cy="1828800"/>
          </a:xfrm>
          <a:prstGeom prst="lef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219200" y="586740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run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7315200" y="2971800"/>
            <a:ext cx="1600200" cy="381000"/>
          </a:xfrm>
          <a:prstGeom prst="wedgeRoundRectCallout">
            <a:avLst>
              <a:gd name="adj1" fmla="val -201093"/>
              <a:gd name="adj2" fmla="val 134583"/>
              <a:gd name="adj3" fmla="val 16667"/>
            </a:avLst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>
                <a:solidFill>
                  <a:schemeClr val="accent2"/>
                </a:solidFill>
              </a:rPr>
              <a:t>Original file</a:t>
            </a: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6934200" y="4419600"/>
            <a:ext cx="1981200" cy="381000"/>
          </a:xfrm>
          <a:prstGeom prst="wedgeRoundRectCallout">
            <a:avLst>
              <a:gd name="adj1" fmla="val -117389"/>
              <a:gd name="adj2" fmla="val 102083"/>
              <a:gd name="adj3" fmla="val 16667"/>
            </a:avLst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>
                <a:solidFill>
                  <a:schemeClr val="accent2"/>
                </a:solidFill>
              </a:rPr>
              <a:t>Partially sorted file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533400" y="3810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6096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15240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2514600" y="3810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25908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35052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4495800" y="3810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45720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54864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6477000" y="3810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6553200" y="38862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730250" y="3886200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5      3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6002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2      6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26670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1    10  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5814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15     7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46482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20   11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55626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  8     4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6629400" y="38862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  7     5</a:t>
            </a:r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533400" y="5105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6096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15240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2514600" y="5105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" name="Rectangle 41"/>
          <p:cNvSpPr>
            <a:spLocks noChangeArrowheads="1"/>
          </p:cNvSpPr>
          <p:nvPr/>
        </p:nvSpPr>
        <p:spPr bwMode="auto">
          <a:xfrm>
            <a:off x="25908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8" name="Rectangle 42"/>
          <p:cNvSpPr>
            <a:spLocks noChangeArrowheads="1"/>
          </p:cNvSpPr>
          <p:nvPr/>
        </p:nvSpPr>
        <p:spPr bwMode="auto">
          <a:xfrm>
            <a:off x="35052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4495800" y="5105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54864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6477000" y="5105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6553200" y="51816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730250" y="5181600"/>
            <a:ext cx="641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2      3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16002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5      6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26670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1      7  </a:t>
            </a:r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35814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10   15</a:t>
            </a: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46482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4     8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55626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 11  20</a:t>
            </a:r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6629400" y="5181600"/>
            <a:ext cx="609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200" b="1"/>
              <a:t>  5     7</a:t>
            </a:r>
          </a:p>
        </p:txBody>
      </p:sp>
      <p:sp>
        <p:nvSpPr>
          <p:cNvPr id="4151" name="Line 55"/>
          <p:cNvSpPr>
            <a:spLocks noChangeShapeType="1"/>
          </p:cNvSpPr>
          <p:nvPr/>
        </p:nvSpPr>
        <p:spPr bwMode="auto">
          <a:xfrm>
            <a:off x="4267200" y="4343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0D3D-8DE5-4302-BB45-8B59816F313B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Simple Sort Algorithm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362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i="1">
                <a:cs typeface="Times New Roman" pitchFamily="18" charset="0"/>
              </a:rPr>
              <a:t>– </a:t>
            </a:r>
            <a:r>
              <a:rPr lang="en-US" altLang="en-US" b="1">
                <a:cs typeface="Times New Roman" pitchFamily="18" charset="0"/>
              </a:rPr>
              <a:t>Merge Phase</a:t>
            </a:r>
            <a:r>
              <a:rPr lang="en-US" altLang="en-US" i="1">
                <a:cs typeface="Times New Roman" pitchFamily="18" charset="0"/>
              </a:rPr>
              <a:t>: </a:t>
            </a:r>
            <a:r>
              <a:rPr lang="en-US" altLang="en-US"/>
              <a:t>merge all runs into a single run using </a:t>
            </a:r>
            <a:r>
              <a:rPr lang="en-US" altLang="en-US" i="1"/>
              <a:t>M-1</a:t>
            </a:r>
            <a:r>
              <a:rPr lang="en-US" altLang="en-US"/>
              <a:t> buffers for input and 1 output buffer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cs typeface="Times New Roman" pitchFamily="18" charset="0"/>
              </a:rPr>
              <a:t>• </a:t>
            </a:r>
            <a:r>
              <a:rPr lang="en-US" altLang="en-US" sz="2400"/>
              <a:t>Merge step: divide runs into groups of size </a:t>
            </a:r>
            <a:r>
              <a:rPr lang="en-US" altLang="en-US" sz="2400" i="1"/>
              <a:t>M-1</a:t>
            </a:r>
            <a:r>
              <a:rPr lang="en-US" altLang="en-US" sz="2400"/>
              <a:t> and merge each group into a run; cost = 2</a:t>
            </a:r>
            <a:r>
              <a:rPr lang="en-US" altLang="en-US" sz="2400" i="1"/>
              <a:t>F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i="1"/>
              <a:t>		       </a:t>
            </a:r>
            <a:r>
              <a:rPr lang="en-US" altLang="en-US" sz="2000" i="1"/>
              <a:t>each step reduces number of runs by a factor of   M-1</a:t>
            </a:r>
            <a:endParaRPr lang="en-US" altLang="en-US" sz="2000"/>
          </a:p>
        </p:txBody>
      </p:sp>
      <p:pic>
        <p:nvPicPr>
          <p:cNvPr id="5124" name="Picture 4" descr="ch12-merge-schemati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962400"/>
            <a:ext cx="847725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343400" y="41910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i="1"/>
              <a:t>M</a:t>
            </a:r>
            <a:r>
              <a:rPr lang="en-US" altLang="en-US" sz="1800"/>
              <a:t>  pages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6553200" y="3962400"/>
            <a:ext cx="914400" cy="381000"/>
          </a:xfrm>
          <a:prstGeom prst="wedgeRoundRectCallout">
            <a:avLst>
              <a:gd name="adj1" fmla="val -170662"/>
              <a:gd name="adj2" fmla="val 54167"/>
              <a:gd name="adj3" fmla="val 16667"/>
            </a:avLst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800" i="1">
                <a:solidFill>
                  <a:schemeClr val="accent2"/>
                </a:solidFill>
              </a:rPr>
              <a:t>Buffer</a:t>
            </a:r>
            <a:r>
              <a:rPr lang="en-US" altLang="en-US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DF56-E1DF-40B8-943A-40AFCFA4B83C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 Sort Algorithm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Cost of merge phase:  </a:t>
            </a:r>
          </a:p>
          <a:p>
            <a:pPr lvl="1"/>
            <a:r>
              <a:rPr lang="en-US" altLang="en-US" dirty="0"/>
              <a:t>(</a:t>
            </a:r>
            <a:r>
              <a:rPr lang="en-US" altLang="en-US" i="1" dirty="0"/>
              <a:t>F/M</a:t>
            </a:r>
            <a:r>
              <a:rPr lang="en-US" altLang="en-US" dirty="0"/>
              <a:t>)/(</a:t>
            </a:r>
            <a:r>
              <a:rPr lang="en-US" altLang="en-US" i="1" dirty="0"/>
              <a:t>M-1</a:t>
            </a:r>
            <a:r>
              <a:rPr lang="en-US" altLang="en-US" dirty="0"/>
              <a:t>)</a:t>
            </a:r>
            <a:r>
              <a:rPr lang="en-US" altLang="en-US" i="1" baseline="30000" dirty="0"/>
              <a:t>k</a:t>
            </a:r>
            <a:r>
              <a:rPr lang="en-US" altLang="en-US" i="1" dirty="0"/>
              <a:t>  </a:t>
            </a:r>
            <a:r>
              <a:rPr lang="en-US" altLang="en-US" dirty="0"/>
              <a:t>runs after </a:t>
            </a:r>
            <a:r>
              <a:rPr lang="en-US" altLang="en-US" i="1" dirty="0"/>
              <a:t>k </a:t>
            </a:r>
            <a:r>
              <a:rPr lang="en-US" altLang="en-US" dirty="0"/>
              <a:t>merge steps</a:t>
            </a:r>
          </a:p>
          <a:p>
            <a:pPr lvl="1"/>
            <a:r>
              <a:rPr lang="en-US" altLang="en-US" dirty="0">
                <a:sym typeface="Symbol" pitchFamily="-76" charset="2"/>
              </a:rPr>
              <a:t></a:t>
            </a:r>
            <a:r>
              <a:rPr lang="en-US" altLang="en-US" dirty="0"/>
              <a:t>Log </a:t>
            </a:r>
            <a:r>
              <a:rPr lang="en-US" altLang="en-US" i="1" baseline="-25000" dirty="0"/>
              <a:t>M-1</a:t>
            </a:r>
            <a:r>
              <a:rPr lang="en-US" altLang="en-US" dirty="0"/>
              <a:t>(</a:t>
            </a:r>
            <a:r>
              <a:rPr lang="en-US" altLang="en-US" i="1" dirty="0"/>
              <a:t>F</a:t>
            </a:r>
            <a:r>
              <a:rPr lang="en-US" altLang="en-US" dirty="0"/>
              <a:t>/</a:t>
            </a:r>
            <a:r>
              <a:rPr lang="en-US" altLang="en-US" i="1" dirty="0"/>
              <a:t>M</a:t>
            </a:r>
            <a:r>
              <a:rPr lang="en-US" altLang="en-US" dirty="0"/>
              <a:t>)</a:t>
            </a:r>
            <a:r>
              <a:rPr lang="en-US" altLang="en-US" dirty="0">
                <a:sym typeface="Symbol" pitchFamily="-76" charset="2"/>
              </a:rPr>
              <a:t></a:t>
            </a:r>
            <a:r>
              <a:rPr lang="en-US" altLang="en-US" dirty="0"/>
              <a:t> merge steps needed to merge an initial set of </a:t>
            </a:r>
            <a:r>
              <a:rPr lang="en-US" altLang="en-US" i="1" dirty="0"/>
              <a:t>F</a:t>
            </a:r>
            <a:r>
              <a:rPr lang="en-US" altLang="en-US" dirty="0"/>
              <a:t>/</a:t>
            </a:r>
            <a:r>
              <a:rPr lang="en-US" altLang="en-US" i="1" dirty="0"/>
              <a:t>M </a:t>
            </a:r>
            <a:r>
              <a:rPr lang="en-US" altLang="en-US" dirty="0"/>
              <a:t>sorted runs</a:t>
            </a:r>
          </a:p>
          <a:p>
            <a:pPr lvl="1"/>
            <a:r>
              <a:rPr lang="en-US" altLang="en-US" i="1" dirty="0"/>
              <a:t>cost</a:t>
            </a:r>
            <a:r>
              <a:rPr lang="en-US" altLang="en-US" dirty="0"/>
              <a:t> = </a:t>
            </a:r>
            <a:r>
              <a:rPr lang="en-US" altLang="en-US" dirty="0">
                <a:sym typeface="Symbol" pitchFamily="-76" charset="2"/>
              </a:rPr>
              <a:t></a:t>
            </a:r>
            <a:r>
              <a:rPr lang="en-US" altLang="en-US" dirty="0"/>
              <a:t> </a:t>
            </a:r>
            <a:r>
              <a:rPr lang="en-US" altLang="en-US" i="1" dirty="0"/>
              <a:t>2F</a:t>
            </a:r>
            <a:r>
              <a:rPr lang="en-US" altLang="en-US" dirty="0"/>
              <a:t> Log </a:t>
            </a:r>
            <a:r>
              <a:rPr lang="en-US" altLang="en-US" i="1" baseline="-25000" dirty="0"/>
              <a:t>M-1</a:t>
            </a:r>
            <a:r>
              <a:rPr lang="en-US" altLang="en-US" dirty="0"/>
              <a:t>(</a:t>
            </a:r>
            <a:r>
              <a:rPr lang="en-US" altLang="en-US" i="1" dirty="0"/>
              <a:t>F/M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-76" charset="2"/>
              </a:rPr>
              <a:t></a:t>
            </a:r>
            <a:r>
              <a:rPr lang="en-US" altLang="en-US" dirty="0"/>
              <a:t> </a:t>
            </a:r>
            <a:r>
              <a:rPr lang="en-US" altLang="en-US" i="1" dirty="0">
                <a:sym typeface="Symbol" pitchFamily="-76" charset="2"/>
              </a:rPr>
              <a:t> </a:t>
            </a:r>
            <a:r>
              <a:rPr lang="en-US" altLang="en-US" i="1" dirty="0"/>
              <a:t>2F</a:t>
            </a:r>
            <a:r>
              <a:rPr lang="en-US" altLang="en-US" dirty="0"/>
              <a:t>(Log </a:t>
            </a:r>
            <a:r>
              <a:rPr lang="en-US" altLang="en-US" i="1" baseline="-25000" dirty="0"/>
              <a:t>M-1</a:t>
            </a:r>
            <a:r>
              <a:rPr lang="en-US" altLang="en-US" i="1" dirty="0"/>
              <a:t>F -1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Total cost = cost of partial sort phase + cost of merge phase </a:t>
            </a:r>
            <a:r>
              <a:rPr lang="en-US" altLang="en-US" i="1" dirty="0"/>
              <a:t> </a:t>
            </a:r>
            <a:r>
              <a:rPr lang="en-US" altLang="en-US" i="1" dirty="0">
                <a:sym typeface="Symbol" pitchFamily="-76" charset="2"/>
              </a:rPr>
              <a:t>  </a:t>
            </a:r>
            <a:r>
              <a:rPr lang="en-US" altLang="en-US" i="1" dirty="0">
                <a:solidFill>
                  <a:srgbClr val="FF0000"/>
                </a:solidFill>
              </a:rPr>
              <a:t>2F</a:t>
            </a:r>
            <a:r>
              <a:rPr lang="en-US" altLang="en-US" dirty="0">
                <a:solidFill>
                  <a:srgbClr val="FF0000"/>
                </a:solidFill>
              </a:rPr>
              <a:t> Log </a:t>
            </a:r>
            <a:r>
              <a:rPr lang="en-US" altLang="en-US" i="1" baseline="-25000" dirty="0">
                <a:solidFill>
                  <a:srgbClr val="FF0000"/>
                </a:solidFill>
              </a:rPr>
              <a:t>M-1</a:t>
            </a:r>
            <a:r>
              <a:rPr lang="en-US" altLang="en-US" i="1" dirty="0">
                <a:solidFill>
                  <a:srgbClr val="FF0000"/>
                </a:solidFill>
              </a:rPr>
              <a:t>F</a:t>
            </a:r>
            <a:endParaRPr lang="en-US" altLang="en-US" dirty="0">
              <a:solidFill>
                <a:srgbClr val="FF0000"/>
              </a:solidFill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2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Select, project, set operators, union,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cartesian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product, (natural) join, division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for operators above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 … Having</a:t>
            </a:r>
          </a:p>
          <a:p>
            <a:pPr lvl="1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by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758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A72F-E2AC-4F40-8F46-A3F528E04527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altLang="en-US"/>
              <a:t>Computing Joins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6962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cost of joining two relations makes the choice of a join algorithm crucial</a:t>
            </a:r>
          </a:p>
          <a:p>
            <a:pPr>
              <a:lnSpc>
                <a:spcPct val="90000"/>
              </a:lnSpc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Simple</a:t>
            </a: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 block-nested loops</a:t>
            </a:r>
            <a:r>
              <a:rPr lang="en-US" altLang="en-US"/>
              <a:t> join algorithm for computing  </a:t>
            </a:r>
            <a:r>
              <a:rPr lang="en-US" altLang="en-US" b="1">
                <a:solidFill>
                  <a:schemeClr val="accent2"/>
                </a:solidFill>
              </a:rPr>
              <a:t>r</a:t>
            </a:r>
            <a:r>
              <a:rPr lang="en-US" altLang="en-US"/>
              <a:t>        </a:t>
            </a:r>
            <a:r>
              <a:rPr lang="en-US" altLang="en-US" baseline="-25000"/>
              <a:t>A=B </a:t>
            </a:r>
            <a:r>
              <a:rPr lang="en-US" altLang="en-US" b="1">
                <a:solidFill>
                  <a:srgbClr val="00CC00"/>
                </a:solidFill>
              </a:rPr>
              <a:t>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828800" y="4038600"/>
            <a:ext cx="4114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/>
              <a:t>foreach </a:t>
            </a:r>
            <a:r>
              <a:rPr lang="en-US" altLang="en-US">
                <a:solidFill>
                  <a:srgbClr val="CC3300"/>
                </a:solidFill>
              </a:rPr>
              <a:t>page</a:t>
            </a:r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p</a:t>
            </a:r>
            <a:r>
              <a:rPr lang="en-US" altLang="en-US" b="1" baseline="-25000">
                <a:solidFill>
                  <a:schemeClr val="accent2"/>
                </a:solidFill>
              </a:rPr>
              <a:t>r</a:t>
            </a:r>
            <a:r>
              <a:rPr lang="en-US" altLang="en-US"/>
              <a:t> in r </a:t>
            </a:r>
            <a:r>
              <a:rPr lang="en-US" altLang="en-US" b="1"/>
              <a:t>do</a:t>
            </a:r>
            <a:endParaRPr lang="en-US" altLang="en-US"/>
          </a:p>
          <a:p>
            <a:r>
              <a:rPr lang="en-US" altLang="en-US"/>
              <a:t>     </a:t>
            </a:r>
            <a:r>
              <a:rPr lang="en-US" altLang="en-US" b="1"/>
              <a:t>foreach </a:t>
            </a:r>
            <a:r>
              <a:rPr lang="en-US" altLang="en-US">
                <a:solidFill>
                  <a:srgbClr val="CC3300"/>
                </a:solidFill>
              </a:rPr>
              <a:t>page</a:t>
            </a:r>
            <a:r>
              <a:rPr lang="en-US" altLang="en-US"/>
              <a:t> </a:t>
            </a:r>
            <a:r>
              <a:rPr lang="en-US" altLang="en-US">
                <a:solidFill>
                  <a:srgbClr val="00CC00"/>
                </a:solidFill>
              </a:rPr>
              <a:t>p</a:t>
            </a:r>
            <a:r>
              <a:rPr lang="en-US" altLang="en-US" b="1" baseline="-25000">
                <a:solidFill>
                  <a:srgbClr val="00CC00"/>
                </a:solidFill>
              </a:rPr>
              <a:t>s</a:t>
            </a:r>
            <a:r>
              <a:rPr lang="en-US" altLang="en-US"/>
              <a:t> in </a:t>
            </a:r>
            <a:r>
              <a:rPr lang="en-US" altLang="en-US" b="1">
                <a:solidFill>
                  <a:srgbClr val="00CC00"/>
                </a:solidFill>
              </a:rPr>
              <a:t>s</a:t>
            </a:r>
            <a:r>
              <a:rPr lang="en-US" altLang="en-US"/>
              <a:t> </a:t>
            </a:r>
            <a:r>
              <a:rPr lang="en-US" altLang="en-US" b="1"/>
              <a:t>do</a:t>
            </a:r>
            <a:endParaRPr lang="en-US" altLang="en-US"/>
          </a:p>
          <a:p>
            <a:r>
              <a:rPr lang="en-US" altLang="en-US"/>
              <a:t>         output </a:t>
            </a:r>
            <a:r>
              <a:rPr lang="en-US" altLang="en-US">
                <a:solidFill>
                  <a:schemeClr val="accent2"/>
                </a:solidFill>
              </a:rPr>
              <a:t>p</a:t>
            </a:r>
            <a:r>
              <a:rPr lang="en-US" altLang="en-US" b="1" baseline="-25000">
                <a:solidFill>
                  <a:schemeClr val="accent2"/>
                </a:solidFill>
              </a:rPr>
              <a:t>r  </a:t>
            </a:r>
            <a:r>
              <a:rPr lang="en-US" altLang="en-US" b="1">
                <a:solidFill>
                  <a:schemeClr val="accent2"/>
                </a:solidFill>
              </a:rPr>
              <a:t>         </a:t>
            </a:r>
            <a:r>
              <a:rPr lang="en-US" altLang="en-US" baseline="-25000"/>
              <a:t>A=B  </a:t>
            </a:r>
            <a:r>
              <a:rPr lang="en-US" altLang="en-US">
                <a:solidFill>
                  <a:srgbClr val="00CC00"/>
                </a:solidFill>
              </a:rPr>
              <a:t>p</a:t>
            </a:r>
            <a:r>
              <a:rPr lang="en-US" altLang="en-US" b="1" baseline="-25000">
                <a:solidFill>
                  <a:srgbClr val="00CC00"/>
                </a:solidFill>
              </a:rPr>
              <a:t>s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 rot="5400000">
            <a:off x="3964782" y="3198018"/>
            <a:ext cx="228600" cy="233363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 rot="16200000" flipH="1">
            <a:off x="4229100" y="3162300"/>
            <a:ext cx="228600" cy="304800"/>
          </a:xfrm>
          <a:prstGeom prst="triangle">
            <a:avLst>
              <a:gd name="adj" fmla="val 499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 rot="5400000">
            <a:off x="3812382" y="4950618"/>
            <a:ext cx="228600" cy="233363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 rot="16200000" flipH="1">
            <a:off x="4229100" y="3162300"/>
            <a:ext cx="228600" cy="304800"/>
          </a:xfrm>
          <a:prstGeom prst="triangle">
            <a:avLst>
              <a:gd name="adj" fmla="val 499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 rot="16200000" flipH="1">
            <a:off x="4076700" y="4914900"/>
            <a:ext cx="228600" cy="304800"/>
          </a:xfrm>
          <a:prstGeom prst="triangle">
            <a:avLst>
              <a:gd name="adj" fmla="val 499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796CD-5E44-4048-A331-B4ED54BC8238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Block-Nested Loops Join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r>
              <a:rPr lang="en-US" altLang="en-US" dirty="0"/>
              <a:t>If </a:t>
            </a:r>
            <a:r>
              <a:rPr lang="en-US" altLang="en-US" dirty="0">
                <a:sym typeface="Symbol" pitchFamily="-76" charset="2"/>
              </a:rPr>
              <a:t>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 and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  <a:r>
              <a:rPr lang="en-US" altLang="en-US" dirty="0">
                <a:sym typeface="Symbol" pitchFamily="-76" charset="2"/>
              </a:rPr>
              <a:t> are the number of pages in r and s, the cost of algorithm is </a:t>
            </a:r>
            <a:endParaRPr lang="en-US" altLang="en-US" sz="2000" dirty="0">
              <a:sym typeface="Symbol" pitchFamily="-76" charset="2"/>
            </a:endParaRPr>
          </a:p>
          <a:p>
            <a:pPr lvl="2">
              <a:buFontTx/>
              <a:buNone/>
            </a:pPr>
            <a:r>
              <a:rPr lang="en-US" altLang="en-US" sz="1600" dirty="0">
                <a:sym typeface="Symbol" pitchFamily="-76" charset="2"/>
              </a:rPr>
              <a:t>                  </a:t>
            </a:r>
          </a:p>
          <a:p>
            <a:pPr lvl="2"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sym typeface="Symbol" pitchFamily="-76" charset="2"/>
              </a:rPr>
              <a:t>          </a:t>
            </a:r>
            <a:r>
              <a:rPr lang="en-US" altLang="en-US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dirty="0">
                <a:solidFill>
                  <a:srgbClr val="FF0000"/>
                </a:solidFill>
                <a:sym typeface="Symbol" pitchFamily="-76" charset="2"/>
              </a:rPr>
              <a:t>  +  </a:t>
            </a:r>
            <a:r>
              <a:rPr lang="en-US" altLang="en-US" b="1" baseline="-25000" dirty="0">
                <a:solidFill>
                  <a:srgbClr val="FF0000"/>
                </a:solidFill>
                <a:sym typeface="Symbol" pitchFamily="-76" charset="2"/>
              </a:rPr>
              <a:t>r </a:t>
            </a:r>
            <a:r>
              <a:rPr lang="en-US" altLang="en-US" dirty="0">
                <a:solidFill>
                  <a:srgbClr val="FF0000"/>
                </a:solidFill>
                <a:sym typeface="Symbol" pitchFamily="-76" charset="2"/>
              </a:rPr>
              <a:t>  </a:t>
            </a:r>
            <a:r>
              <a:rPr lang="en-US" altLang="en-US" b="1" baseline="-25000" dirty="0">
                <a:solidFill>
                  <a:srgbClr val="FF0000"/>
                </a:solidFill>
                <a:sym typeface="Symbol" pitchFamily="-76" charset="2"/>
              </a:rPr>
              <a:t>s  </a:t>
            </a:r>
            <a:r>
              <a:rPr lang="en-US" altLang="en-US" dirty="0">
                <a:solidFill>
                  <a:srgbClr val="FF0000"/>
                </a:solidFill>
                <a:sym typeface="Symbol" pitchFamily="-76" charset="2"/>
              </a:rPr>
              <a:t>+  </a:t>
            </a:r>
            <a:r>
              <a:rPr lang="en-US" altLang="en-US" i="1" dirty="0">
                <a:solidFill>
                  <a:srgbClr val="FF0000"/>
                </a:solidFill>
                <a:sym typeface="Symbol" pitchFamily="-76" charset="2"/>
              </a:rPr>
              <a:t>cost of outputting final result</a:t>
            </a:r>
          </a:p>
          <a:p>
            <a:pPr lvl="2">
              <a:buFontTx/>
              <a:buNone/>
            </a:pPr>
            <a:endParaRPr lang="en-US" altLang="en-US" sz="1800" baseline="-25000" dirty="0">
              <a:sym typeface="Symbol" pitchFamily="-76" charset="2"/>
            </a:endParaRPr>
          </a:p>
          <a:p>
            <a:pPr lvl="1"/>
            <a:r>
              <a:rPr lang="en-US" altLang="en-US" dirty="0"/>
              <a:t>If  </a:t>
            </a:r>
            <a:r>
              <a:rPr lang="en-US" altLang="en-US" b="1" dirty="0"/>
              <a:t>r</a:t>
            </a:r>
            <a:r>
              <a:rPr lang="en-US" altLang="en-US" dirty="0"/>
              <a:t>  and  </a:t>
            </a:r>
            <a:r>
              <a:rPr lang="en-US" altLang="en-US" b="1" dirty="0"/>
              <a:t>s</a:t>
            </a:r>
            <a:r>
              <a:rPr lang="en-US" altLang="en-US" dirty="0"/>
              <a:t>  have 10</a:t>
            </a:r>
            <a:r>
              <a:rPr lang="en-US" altLang="en-US" baseline="30000" dirty="0"/>
              <a:t>3</a:t>
            </a:r>
            <a:r>
              <a:rPr lang="en-US" altLang="en-US" dirty="0"/>
              <a:t> pages each,</a:t>
            </a:r>
          </a:p>
          <a:p>
            <a:pPr lvl="1">
              <a:buFontTx/>
              <a:buNone/>
            </a:pPr>
            <a:r>
              <a:rPr lang="en-US" altLang="en-US" dirty="0"/>
              <a:t>	cost is 10</a:t>
            </a:r>
            <a:r>
              <a:rPr lang="en-US" altLang="en-US" baseline="30000" dirty="0"/>
              <a:t>3</a:t>
            </a:r>
            <a:r>
              <a:rPr lang="en-US" altLang="en-US" dirty="0"/>
              <a:t> + 10</a:t>
            </a:r>
            <a:r>
              <a:rPr lang="en-US" altLang="en-US" baseline="30000" dirty="0"/>
              <a:t>3 </a:t>
            </a:r>
            <a:r>
              <a:rPr lang="en-US" altLang="en-US" dirty="0"/>
              <a:t>*</a:t>
            </a:r>
            <a:r>
              <a:rPr lang="en-US" altLang="en-US" baseline="30000" dirty="0"/>
              <a:t> </a:t>
            </a:r>
            <a:r>
              <a:rPr lang="en-US" altLang="en-US" dirty="0"/>
              <a:t>10</a:t>
            </a:r>
            <a:r>
              <a:rPr lang="en-US" altLang="en-US" baseline="30000" dirty="0"/>
              <a:t>3</a:t>
            </a:r>
            <a:endParaRPr lang="en-US" altLang="en-US" dirty="0"/>
          </a:p>
          <a:p>
            <a:pPr lvl="1"/>
            <a:r>
              <a:rPr lang="en-US" altLang="en-US" i="1" dirty="0"/>
              <a:t>Choose smaller relation for the outer loop</a:t>
            </a:r>
            <a:r>
              <a:rPr lang="en-US" altLang="en-US" dirty="0"/>
              <a:t>:</a:t>
            </a:r>
          </a:p>
          <a:p>
            <a:pPr lvl="2"/>
            <a:r>
              <a:rPr lang="en-US" altLang="en-US" dirty="0"/>
              <a:t>If </a:t>
            </a:r>
            <a:r>
              <a:rPr lang="en-US" altLang="en-US" dirty="0">
                <a:sym typeface="Symbol" pitchFamily="-76" charset="2"/>
              </a:rPr>
              <a:t>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 &lt;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  <a:r>
              <a:rPr lang="en-US" altLang="en-US" dirty="0">
                <a:sym typeface="Symbol" pitchFamily="-76" charset="2"/>
              </a:rPr>
              <a:t>  then 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 + 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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  <a:r>
              <a:rPr lang="en-US" altLang="en-US" baseline="-25000" dirty="0">
                <a:sym typeface="Symbol" pitchFamily="-76" charset="2"/>
              </a:rPr>
              <a:t>  </a:t>
            </a:r>
            <a:r>
              <a:rPr lang="en-US" altLang="en-US" dirty="0">
                <a:sym typeface="Symbol" pitchFamily="-76" charset="2"/>
              </a:rPr>
              <a:t>&lt; 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  <a:r>
              <a:rPr lang="en-US" altLang="en-US" dirty="0">
                <a:sym typeface="Symbol" pitchFamily="-76" charset="2"/>
              </a:rPr>
              <a:t> + </a:t>
            </a:r>
            <a:r>
              <a:rPr lang="en-US" altLang="en-US" b="1" baseline="-25000" dirty="0">
                <a:sym typeface="Symbol" pitchFamily="-76" charset="2"/>
              </a:rPr>
              <a:t>r</a:t>
            </a:r>
            <a:r>
              <a:rPr lang="en-US" altLang="en-US" dirty="0">
                <a:sym typeface="Symbol" pitchFamily="-76" charset="2"/>
              </a:rPr>
              <a:t> </a:t>
            </a:r>
            <a:r>
              <a:rPr lang="en-US" altLang="en-US" b="1" baseline="-25000" dirty="0">
                <a:sym typeface="Symbol" pitchFamily="-76" charset="2"/>
              </a:rPr>
              <a:t>s</a:t>
            </a:r>
          </a:p>
        </p:txBody>
      </p:sp>
      <p:sp>
        <p:nvSpPr>
          <p:cNvPr id="16388" name="Freeform 4"/>
          <p:cNvSpPr>
            <a:spLocks/>
          </p:cNvSpPr>
          <p:nvPr/>
        </p:nvSpPr>
        <p:spPr bwMode="auto">
          <a:xfrm>
            <a:off x="3048000" y="2743200"/>
            <a:ext cx="579438" cy="569913"/>
          </a:xfrm>
          <a:custGeom>
            <a:avLst/>
            <a:gdLst>
              <a:gd name="T0" fmla="*/ 229 w 365"/>
              <a:gd name="T1" fmla="*/ 36 h 359"/>
              <a:gd name="T2" fmla="*/ 110 w 365"/>
              <a:gd name="T3" fmla="*/ 0 h 359"/>
              <a:gd name="T4" fmla="*/ 0 w 365"/>
              <a:gd name="T5" fmla="*/ 100 h 359"/>
              <a:gd name="T6" fmla="*/ 10 w 365"/>
              <a:gd name="T7" fmla="*/ 247 h 359"/>
              <a:gd name="T8" fmla="*/ 138 w 365"/>
              <a:gd name="T9" fmla="*/ 329 h 359"/>
              <a:gd name="T10" fmla="*/ 311 w 365"/>
              <a:gd name="T11" fmla="*/ 210 h 359"/>
              <a:gd name="T12" fmla="*/ 284 w 365"/>
              <a:gd name="T13" fmla="*/ 192 h 359"/>
              <a:gd name="T14" fmla="*/ 229 w 365"/>
              <a:gd name="T15" fmla="*/ 36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59">
                <a:moveTo>
                  <a:pt x="229" y="36"/>
                </a:moveTo>
                <a:cubicBezTo>
                  <a:pt x="189" y="20"/>
                  <a:pt x="150" y="13"/>
                  <a:pt x="110" y="0"/>
                </a:cubicBezTo>
                <a:cubicBezTo>
                  <a:pt x="47" y="27"/>
                  <a:pt x="23" y="37"/>
                  <a:pt x="0" y="100"/>
                </a:cubicBezTo>
                <a:cubicBezTo>
                  <a:pt x="3" y="149"/>
                  <a:pt x="2" y="199"/>
                  <a:pt x="10" y="247"/>
                </a:cubicBezTo>
                <a:cubicBezTo>
                  <a:pt x="17" y="291"/>
                  <a:pt x="103" y="320"/>
                  <a:pt x="138" y="329"/>
                </a:cubicBezTo>
                <a:cubicBezTo>
                  <a:pt x="261" y="323"/>
                  <a:pt x="365" y="359"/>
                  <a:pt x="311" y="210"/>
                </a:cubicBezTo>
                <a:cubicBezTo>
                  <a:pt x="307" y="200"/>
                  <a:pt x="293" y="198"/>
                  <a:pt x="284" y="192"/>
                </a:cubicBezTo>
                <a:cubicBezTo>
                  <a:pt x="228" y="109"/>
                  <a:pt x="251" y="159"/>
                  <a:pt x="229" y="36"/>
                </a:cubicBezTo>
                <a:close/>
              </a:path>
            </a:pathLst>
          </a:custGeom>
          <a:noFill/>
          <a:ln w="9525" cap="flat">
            <a:solidFill>
              <a:srgbClr val="CC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7010400" y="1981200"/>
            <a:ext cx="1905000" cy="609600"/>
          </a:xfrm>
          <a:prstGeom prst="wedgeRoundRectCallout">
            <a:avLst>
              <a:gd name="adj1" fmla="val -242833"/>
              <a:gd name="adj2" fmla="val 75259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/>
              <a:t>Number of scans of relation</a:t>
            </a:r>
            <a:r>
              <a:rPr lang="en-US" altLang="en-US" sz="1600"/>
              <a:t>  </a:t>
            </a:r>
            <a:r>
              <a:rPr lang="en-US" altLang="en-US" sz="1800" b="1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1233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B88D-C8D9-433E-A0B8-5A8D6B924449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Block-Nested Loops Join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152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sz="2800" dirty="0"/>
              <a:t>Cost can be reduced to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dirty="0">
                <a:sym typeface="Symbol" pitchFamily="-76" charset="2"/>
              </a:rPr>
              <a:t>          </a:t>
            </a:r>
            <a:r>
              <a:rPr lang="en-US" altLang="en-US" sz="2800" dirty="0">
                <a:solidFill>
                  <a:srgbClr val="FF0000"/>
                </a:solidFill>
                <a:sym typeface="Symbol" pitchFamily="-76" charset="2"/>
              </a:rPr>
              <a:t></a:t>
            </a:r>
            <a:r>
              <a:rPr lang="en-US" altLang="en-US" sz="2800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800" dirty="0">
                <a:solidFill>
                  <a:srgbClr val="FF0000"/>
                </a:solidFill>
                <a:sym typeface="Symbol" pitchFamily="-76" charset="2"/>
              </a:rPr>
              <a:t>  +  (</a:t>
            </a:r>
            <a:r>
              <a:rPr lang="en-US" altLang="en-US" sz="2800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800" dirty="0">
                <a:solidFill>
                  <a:srgbClr val="FF0000"/>
                </a:solidFill>
                <a:sym typeface="Symbol" pitchFamily="-76" charset="2"/>
              </a:rPr>
              <a:t>/(M-2))     </a:t>
            </a:r>
            <a:r>
              <a:rPr lang="en-US" altLang="en-US" sz="2800" b="1" baseline="-25000" dirty="0">
                <a:solidFill>
                  <a:srgbClr val="FF0000"/>
                </a:solidFill>
                <a:sym typeface="Symbol" pitchFamily="-76" charset="2"/>
              </a:rPr>
              <a:t>s</a:t>
            </a:r>
            <a:r>
              <a:rPr lang="en-US" altLang="en-US" sz="2800" baseline="-25000" dirty="0">
                <a:solidFill>
                  <a:srgbClr val="FF0000"/>
                </a:solidFill>
                <a:sym typeface="Symbol" pitchFamily="-76" charset="2"/>
              </a:rPr>
              <a:t>  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-76" charset="2"/>
              </a:rPr>
              <a:t>+ </a:t>
            </a:r>
            <a:r>
              <a:rPr lang="en-US" altLang="en-US" sz="2400" i="1" dirty="0">
                <a:solidFill>
                  <a:srgbClr val="FF0000"/>
                </a:solidFill>
                <a:sym typeface="Symbol" pitchFamily="-76" charset="2"/>
              </a:rPr>
              <a:t>cost of outputting final result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dirty="0"/>
              <a:t>    by using M buffer pages instead of 1.</a:t>
            </a:r>
          </a:p>
        </p:txBody>
      </p:sp>
      <p:pic>
        <p:nvPicPr>
          <p:cNvPr id="17412" name="Picture 4" descr="ch12-block-jo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3171825"/>
            <a:ext cx="8372475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781800" y="1066800"/>
            <a:ext cx="1828800" cy="609600"/>
          </a:xfrm>
          <a:prstGeom prst="wedgeRoundRectCallout">
            <a:avLst>
              <a:gd name="adj1" fmla="val -225694"/>
              <a:gd name="adj2" fmla="val 77606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>
                <a:solidFill>
                  <a:schemeClr val="accent2"/>
                </a:solidFill>
              </a:rPr>
              <a:t>Number of scans of relation </a:t>
            </a:r>
            <a:r>
              <a:rPr lang="en-US" altLang="en-US" sz="1600">
                <a:solidFill>
                  <a:schemeClr val="accent2"/>
                </a:solidFill>
              </a:rPr>
              <a:t> </a:t>
            </a:r>
            <a:r>
              <a:rPr lang="en-US" altLang="en-US" sz="1800" b="1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1981200" y="1752600"/>
            <a:ext cx="1600200" cy="612775"/>
          </a:xfrm>
          <a:custGeom>
            <a:avLst/>
            <a:gdLst>
              <a:gd name="T0" fmla="*/ 696 w 1023"/>
              <a:gd name="T1" fmla="*/ 38 h 386"/>
              <a:gd name="T2" fmla="*/ 559 w 1023"/>
              <a:gd name="T3" fmla="*/ 11 h 386"/>
              <a:gd name="T4" fmla="*/ 84 w 1023"/>
              <a:gd name="T5" fmla="*/ 121 h 386"/>
              <a:gd name="T6" fmla="*/ 29 w 1023"/>
              <a:gd name="T7" fmla="*/ 230 h 386"/>
              <a:gd name="T8" fmla="*/ 166 w 1023"/>
              <a:gd name="T9" fmla="*/ 377 h 386"/>
              <a:gd name="T10" fmla="*/ 952 w 1023"/>
              <a:gd name="T11" fmla="*/ 386 h 386"/>
              <a:gd name="T12" fmla="*/ 1007 w 1023"/>
              <a:gd name="T13" fmla="*/ 377 h 386"/>
              <a:gd name="T14" fmla="*/ 1016 w 1023"/>
              <a:gd name="T15" fmla="*/ 349 h 386"/>
              <a:gd name="T16" fmla="*/ 943 w 1023"/>
              <a:gd name="T17" fmla="*/ 75 h 386"/>
              <a:gd name="T18" fmla="*/ 797 w 1023"/>
              <a:gd name="T19" fmla="*/ 2 h 386"/>
              <a:gd name="T20" fmla="*/ 696 w 1023"/>
              <a:gd name="T21" fmla="*/ 38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3" h="386">
                <a:moveTo>
                  <a:pt x="696" y="38"/>
                </a:moveTo>
                <a:cubicBezTo>
                  <a:pt x="577" y="18"/>
                  <a:pt x="621" y="32"/>
                  <a:pt x="559" y="11"/>
                </a:cubicBezTo>
                <a:cubicBezTo>
                  <a:pt x="416" y="16"/>
                  <a:pt x="198" y="0"/>
                  <a:pt x="84" y="121"/>
                </a:cubicBezTo>
                <a:cubicBezTo>
                  <a:pt x="70" y="158"/>
                  <a:pt x="51" y="197"/>
                  <a:pt x="29" y="230"/>
                </a:cubicBezTo>
                <a:cubicBezTo>
                  <a:pt x="0" y="320"/>
                  <a:pt x="81" y="375"/>
                  <a:pt x="166" y="377"/>
                </a:cubicBezTo>
                <a:cubicBezTo>
                  <a:pt x="428" y="383"/>
                  <a:pt x="690" y="383"/>
                  <a:pt x="952" y="386"/>
                </a:cubicBezTo>
                <a:cubicBezTo>
                  <a:pt x="970" y="383"/>
                  <a:pt x="991" y="386"/>
                  <a:pt x="1007" y="377"/>
                </a:cubicBezTo>
                <a:cubicBezTo>
                  <a:pt x="1015" y="372"/>
                  <a:pt x="1016" y="359"/>
                  <a:pt x="1016" y="349"/>
                </a:cubicBezTo>
                <a:cubicBezTo>
                  <a:pt x="1016" y="270"/>
                  <a:pt x="1023" y="128"/>
                  <a:pt x="943" y="75"/>
                </a:cubicBezTo>
                <a:cubicBezTo>
                  <a:pt x="911" y="28"/>
                  <a:pt x="852" y="13"/>
                  <a:pt x="797" y="2"/>
                </a:cubicBezTo>
                <a:cubicBezTo>
                  <a:pt x="726" y="11"/>
                  <a:pt x="733" y="1"/>
                  <a:pt x="696" y="38"/>
                </a:cubicBezTo>
                <a:close/>
              </a:path>
            </a:pathLst>
          </a:custGeom>
          <a:noFill/>
          <a:ln w="9525" cap="flat">
            <a:solidFill>
              <a:srgbClr val="CC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86FF-150D-45D6-8E29-2E13790DEFA0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3505200" y="2438400"/>
            <a:ext cx="762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9" name="Rectangle 35"/>
          <p:cNvSpPr>
            <a:spLocks noChangeArrowheads="1"/>
          </p:cNvSpPr>
          <p:nvPr/>
        </p:nvSpPr>
        <p:spPr bwMode="auto">
          <a:xfrm>
            <a:off x="3505200" y="2438400"/>
            <a:ext cx="7620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/>
              <a:t>Block-Nested Loop Illustrated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838200" y="2362200"/>
            <a:ext cx="16764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17526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12954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21336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295400" y="3733800"/>
            <a:ext cx="762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6764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3048000" y="2057400"/>
            <a:ext cx="22860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4572000" y="3733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3886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6" name="AutoShape 22"/>
          <p:cNvSpPr>
            <a:spLocks noChangeArrowheads="1"/>
          </p:cNvSpPr>
          <p:nvPr/>
        </p:nvSpPr>
        <p:spPr bwMode="auto">
          <a:xfrm rot="-5400000">
            <a:off x="4076700" y="3086100"/>
            <a:ext cx="228600" cy="3048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 flipV="1">
            <a:off x="3657600" y="3429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3733800" y="2819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4419600" y="3352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0" name="AutoShape 26"/>
          <p:cNvSpPr>
            <a:spLocks noChangeArrowheads="1"/>
          </p:cNvSpPr>
          <p:nvPr/>
        </p:nvSpPr>
        <p:spPr bwMode="auto">
          <a:xfrm>
            <a:off x="1219200" y="42672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AutoShape 27"/>
          <p:cNvSpPr>
            <a:spLocks noChangeArrowheads="1"/>
          </p:cNvSpPr>
          <p:nvPr/>
        </p:nvSpPr>
        <p:spPr bwMode="auto">
          <a:xfrm>
            <a:off x="1600200" y="42672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AutoShape 28"/>
          <p:cNvSpPr>
            <a:spLocks noChangeArrowheads="1"/>
          </p:cNvSpPr>
          <p:nvPr/>
        </p:nvSpPr>
        <p:spPr bwMode="auto">
          <a:xfrm>
            <a:off x="1981200" y="42672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AutoShape 29"/>
          <p:cNvSpPr>
            <a:spLocks noChangeArrowheads="1"/>
          </p:cNvSpPr>
          <p:nvPr/>
        </p:nvSpPr>
        <p:spPr bwMode="auto">
          <a:xfrm>
            <a:off x="2438400" y="28956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AutoShape 30"/>
          <p:cNvSpPr>
            <a:spLocks noChangeArrowheads="1"/>
          </p:cNvSpPr>
          <p:nvPr/>
        </p:nvSpPr>
        <p:spPr bwMode="auto">
          <a:xfrm>
            <a:off x="1676400" y="28956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AutoShape 31"/>
          <p:cNvSpPr>
            <a:spLocks noChangeArrowheads="1"/>
          </p:cNvSpPr>
          <p:nvPr/>
        </p:nvSpPr>
        <p:spPr bwMode="auto">
          <a:xfrm>
            <a:off x="762000" y="2895600"/>
            <a:ext cx="152400" cy="228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Rectangle 32"/>
          <p:cNvSpPr>
            <a:spLocks noChangeArrowheads="1"/>
          </p:cNvSpPr>
          <p:nvPr/>
        </p:nvSpPr>
        <p:spPr bwMode="auto">
          <a:xfrm>
            <a:off x="3352800" y="3733800"/>
            <a:ext cx="274638" cy="304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Rectangle 33"/>
          <p:cNvSpPr>
            <a:spLocks noChangeArrowheads="1"/>
          </p:cNvSpPr>
          <p:nvPr/>
        </p:nvSpPr>
        <p:spPr bwMode="auto">
          <a:xfrm>
            <a:off x="3563938" y="3733800"/>
            <a:ext cx="182562" cy="304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>
            <a:off x="4572000" y="3733800"/>
            <a:ext cx="381000" cy="304800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AutoShape 36"/>
          <p:cNvSpPr>
            <a:spLocks noChangeArrowheads="1"/>
          </p:cNvSpPr>
          <p:nvPr/>
        </p:nvSpPr>
        <p:spPr bwMode="auto">
          <a:xfrm>
            <a:off x="5867400" y="5715000"/>
            <a:ext cx="914400" cy="609600"/>
          </a:xfrm>
          <a:prstGeom prst="wedgeRoundRectCallout">
            <a:avLst>
              <a:gd name="adj1" fmla="val -147569"/>
              <a:gd name="adj2" fmla="val -311718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>
                <a:solidFill>
                  <a:schemeClr val="accent2"/>
                </a:solidFill>
              </a:rPr>
              <a:t>Output buffer</a:t>
            </a:r>
          </a:p>
        </p:txBody>
      </p:sp>
      <p:sp>
        <p:nvSpPr>
          <p:cNvPr id="47141" name="Text Box 37"/>
          <p:cNvSpPr txBox="1">
            <a:spLocks noChangeArrowheads="1"/>
          </p:cNvSpPr>
          <p:nvPr/>
        </p:nvSpPr>
        <p:spPr bwMode="auto">
          <a:xfrm>
            <a:off x="762000" y="3505200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s</a:t>
            </a:r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381000" y="19812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r</a:t>
            </a:r>
          </a:p>
        </p:txBody>
      </p:sp>
      <p:sp>
        <p:nvSpPr>
          <p:cNvPr id="47143" name="AutoShape 39"/>
          <p:cNvSpPr>
            <a:spLocks noChangeArrowheads="1"/>
          </p:cNvSpPr>
          <p:nvPr/>
        </p:nvSpPr>
        <p:spPr bwMode="auto">
          <a:xfrm>
            <a:off x="1752600" y="5715000"/>
            <a:ext cx="1981200" cy="457200"/>
          </a:xfrm>
          <a:prstGeom prst="wedgeRoundRectCallout">
            <a:avLst>
              <a:gd name="adj1" fmla="val 45273"/>
              <a:gd name="adj2" fmla="val -398958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800" i="1">
                <a:solidFill>
                  <a:schemeClr val="accent2"/>
                </a:solidFill>
              </a:rPr>
              <a:t>Input buffer for</a:t>
            </a:r>
            <a:r>
              <a:rPr lang="en-US" altLang="en-US" sz="1800" i="1"/>
              <a:t>  </a:t>
            </a:r>
            <a:r>
              <a:rPr lang="en-US" altLang="en-US" sz="2000" b="1"/>
              <a:t>s</a:t>
            </a:r>
          </a:p>
        </p:txBody>
      </p:sp>
      <p:sp>
        <p:nvSpPr>
          <p:cNvPr id="47144" name="AutoShape 40"/>
          <p:cNvSpPr>
            <a:spLocks noChangeArrowheads="1"/>
          </p:cNvSpPr>
          <p:nvPr/>
        </p:nvSpPr>
        <p:spPr bwMode="auto">
          <a:xfrm>
            <a:off x="4876800" y="1219200"/>
            <a:ext cx="1981200" cy="457200"/>
          </a:xfrm>
          <a:prstGeom prst="wedgeRoundRectCallout">
            <a:avLst>
              <a:gd name="adj1" fmla="val -77963"/>
              <a:gd name="adj2" fmla="val 168056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800" i="1">
                <a:solidFill>
                  <a:schemeClr val="accent2"/>
                </a:solidFill>
              </a:rPr>
              <a:t>Input buffer for</a:t>
            </a:r>
            <a:r>
              <a:rPr lang="en-US" altLang="en-US" sz="1800" i="1"/>
              <a:t>  </a:t>
            </a:r>
            <a:r>
              <a:rPr lang="en-US" altLang="en-US" sz="2000" b="1"/>
              <a:t>r</a:t>
            </a:r>
          </a:p>
        </p:txBody>
      </p:sp>
      <p:sp>
        <p:nvSpPr>
          <p:cNvPr id="47145" name="Rectangle 41"/>
          <p:cNvSpPr>
            <a:spLocks noChangeArrowheads="1"/>
          </p:cNvSpPr>
          <p:nvPr/>
        </p:nvSpPr>
        <p:spPr bwMode="auto">
          <a:xfrm>
            <a:off x="57150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6" name="Rectangle 42"/>
          <p:cNvSpPr>
            <a:spLocks noChangeArrowheads="1"/>
          </p:cNvSpPr>
          <p:nvPr/>
        </p:nvSpPr>
        <p:spPr bwMode="auto">
          <a:xfrm>
            <a:off x="60198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7" name="Rectangle 43"/>
          <p:cNvSpPr>
            <a:spLocks noChangeArrowheads="1"/>
          </p:cNvSpPr>
          <p:nvPr/>
        </p:nvSpPr>
        <p:spPr bwMode="auto">
          <a:xfrm>
            <a:off x="63246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8" name="Rectangle 44"/>
          <p:cNvSpPr>
            <a:spLocks noChangeArrowheads="1"/>
          </p:cNvSpPr>
          <p:nvPr/>
        </p:nvSpPr>
        <p:spPr bwMode="auto">
          <a:xfrm>
            <a:off x="66294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9" name="Rectangle 45"/>
          <p:cNvSpPr>
            <a:spLocks noChangeArrowheads="1"/>
          </p:cNvSpPr>
          <p:nvPr/>
        </p:nvSpPr>
        <p:spPr bwMode="auto">
          <a:xfrm>
            <a:off x="69342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0" name="Rectangle 46"/>
          <p:cNvSpPr>
            <a:spLocks noChangeArrowheads="1"/>
          </p:cNvSpPr>
          <p:nvPr/>
        </p:nvSpPr>
        <p:spPr bwMode="auto">
          <a:xfrm>
            <a:off x="72390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1" name="Rectangle 47"/>
          <p:cNvSpPr>
            <a:spLocks noChangeArrowheads="1"/>
          </p:cNvSpPr>
          <p:nvPr/>
        </p:nvSpPr>
        <p:spPr bwMode="auto">
          <a:xfrm>
            <a:off x="75438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2" name="Rectangle 48"/>
          <p:cNvSpPr>
            <a:spLocks noChangeArrowheads="1"/>
          </p:cNvSpPr>
          <p:nvPr/>
        </p:nvSpPr>
        <p:spPr bwMode="auto">
          <a:xfrm>
            <a:off x="7848600" y="2971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4" name="Text Box 50"/>
          <p:cNvSpPr txBox="1">
            <a:spLocks noChangeArrowheads="1"/>
          </p:cNvSpPr>
          <p:nvPr/>
        </p:nvSpPr>
        <p:spPr bwMode="auto">
          <a:xfrm>
            <a:off x="6156325" y="4057650"/>
            <a:ext cx="2124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 </a:t>
            </a:r>
            <a:r>
              <a:rPr lang="en-US" altLang="en-US" sz="3200"/>
              <a:t>and so on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3352800" y="37338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55" name="Text Box 51"/>
          <p:cNvSpPr txBox="1">
            <a:spLocks noChangeArrowheads="1"/>
          </p:cNvSpPr>
          <p:nvPr/>
        </p:nvSpPr>
        <p:spPr bwMode="auto">
          <a:xfrm>
            <a:off x="7620000" y="2362200"/>
            <a:ext cx="936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r</a:t>
            </a:r>
            <a:r>
              <a:rPr lang="en-US" altLang="en-US"/>
              <a:t>      </a:t>
            </a:r>
            <a:r>
              <a:rPr lang="en-US" altLang="en-US" sz="2800" b="1"/>
              <a:t>s</a:t>
            </a:r>
          </a:p>
        </p:txBody>
      </p:sp>
      <p:sp>
        <p:nvSpPr>
          <p:cNvPr id="47156" name="AutoShape 52"/>
          <p:cNvSpPr>
            <a:spLocks noChangeArrowheads="1"/>
          </p:cNvSpPr>
          <p:nvPr/>
        </p:nvSpPr>
        <p:spPr bwMode="auto">
          <a:xfrm rot="-5400000">
            <a:off x="7978775" y="2486025"/>
            <a:ext cx="228600" cy="3048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7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0BE1-97ED-4BE9-B6D9-37D4211C46CB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Index-Nested Loop Join  </a:t>
            </a:r>
            <a:r>
              <a:rPr lang="en-US" altLang="en-US" sz="4000" b="1" dirty="0"/>
              <a:t>r</a:t>
            </a:r>
            <a:r>
              <a:rPr lang="en-US" altLang="en-US" sz="4000" dirty="0"/>
              <a:t>       </a:t>
            </a:r>
            <a:r>
              <a:rPr lang="en-US" altLang="en-US" sz="3600" baseline="-25000" dirty="0"/>
              <a:t>A=</a:t>
            </a:r>
            <a:r>
              <a:rPr lang="en-US" altLang="en-US" sz="3200" baseline="-25000" dirty="0"/>
              <a:t>B </a:t>
            </a:r>
            <a:r>
              <a:rPr lang="en-US" altLang="en-US" sz="4000" b="1" dirty="0"/>
              <a:t>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848600" cy="3505200"/>
          </a:xfrm>
        </p:spPr>
        <p:txBody>
          <a:bodyPr/>
          <a:lstStyle/>
          <a:p>
            <a:r>
              <a:rPr lang="en-US" altLang="en-US" sz="2800" dirty="0"/>
              <a:t>Use an index on </a:t>
            </a:r>
            <a:r>
              <a:rPr lang="en-US" altLang="en-US" sz="2800" b="1" dirty="0"/>
              <a:t>s</a:t>
            </a:r>
            <a:r>
              <a:rPr lang="en-US" altLang="en-US" sz="2800" dirty="0"/>
              <a:t> with search key B (instead of scanning </a:t>
            </a:r>
            <a:r>
              <a:rPr lang="en-US" altLang="en-US" sz="2800" b="1" dirty="0"/>
              <a:t>s</a:t>
            </a:r>
            <a:r>
              <a:rPr lang="en-US" altLang="en-US" sz="2800" dirty="0"/>
              <a:t>) to find rows of </a:t>
            </a:r>
            <a:r>
              <a:rPr lang="en-US" altLang="en-US" sz="2800" b="1" dirty="0"/>
              <a:t>s</a:t>
            </a:r>
            <a:r>
              <a:rPr lang="en-US" altLang="en-US" sz="2800" dirty="0"/>
              <a:t> that match </a:t>
            </a:r>
            <a:r>
              <a:rPr lang="en-US" altLang="en-US" sz="2800" dirty="0" err="1"/>
              <a:t>t</a:t>
            </a:r>
            <a:r>
              <a:rPr lang="en-US" altLang="en-US" sz="2800" b="1" baseline="-25000" dirty="0" err="1"/>
              <a:t>r</a:t>
            </a:r>
            <a:endParaRPr lang="en-US" altLang="en-US" sz="2800" b="1" dirty="0"/>
          </a:p>
          <a:p>
            <a:pPr lvl="1"/>
            <a:r>
              <a:rPr lang="en-US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Cost </a:t>
            </a:r>
            <a:r>
              <a:rPr lang="en-US" altLang="en-US" sz="2400" dirty="0">
                <a:solidFill>
                  <a:srgbClr val="FF0000"/>
                </a:solidFill>
              </a:rPr>
              <a:t> =  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</a:t>
            </a:r>
            <a:r>
              <a:rPr lang="en-US" altLang="en-US" sz="2400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+ </a:t>
            </a:r>
            <a:r>
              <a:rPr lang="en-US" altLang="en-US" sz="2400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  + </a:t>
            </a:r>
            <a:r>
              <a:rPr lang="en-US" altLang="en-US" sz="2400" i="1" dirty="0">
                <a:solidFill>
                  <a:srgbClr val="FF0000"/>
                </a:solidFill>
                <a:sym typeface="Symbol" pitchFamily="-76" charset="2"/>
              </a:rPr>
              <a:t>cost of outputting final result</a:t>
            </a:r>
          </a:p>
          <a:p>
            <a:pPr lvl="1">
              <a:buFontTx/>
              <a:buNone/>
            </a:pPr>
            <a:endParaRPr lang="en-US" altLang="en-US" sz="2400" b="1" dirty="0">
              <a:sym typeface="Symbol" pitchFamily="-76" charset="2"/>
            </a:endParaRPr>
          </a:p>
          <a:p>
            <a:pPr lvl="1">
              <a:buFontTx/>
              <a:buNone/>
            </a:pPr>
            <a:endParaRPr lang="en-US" altLang="en-US" sz="3200" b="1" dirty="0">
              <a:sym typeface="Symbol" pitchFamily="-76" charset="2"/>
            </a:endParaRPr>
          </a:p>
          <a:p>
            <a:pPr lvl="1">
              <a:lnSpc>
                <a:spcPct val="110000"/>
              </a:lnSpc>
            </a:pPr>
            <a:r>
              <a:rPr lang="en-US" altLang="en-US" sz="2400" dirty="0"/>
              <a:t>Effective if number of rows of </a:t>
            </a:r>
            <a:r>
              <a:rPr lang="en-US" altLang="en-US" sz="2400" b="1" dirty="0"/>
              <a:t>s</a:t>
            </a:r>
            <a:r>
              <a:rPr lang="en-US" altLang="en-US" sz="2400" dirty="0"/>
              <a:t> that match tuples in </a:t>
            </a:r>
            <a:r>
              <a:rPr lang="en-US" altLang="en-US" sz="2400" b="1" dirty="0"/>
              <a:t>r</a:t>
            </a:r>
            <a:r>
              <a:rPr lang="en-US" altLang="en-US" sz="2400" dirty="0"/>
              <a:t> is small (i.e., </a:t>
            </a:r>
            <a:r>
              <a:rPr lang="en-US" altLang="en-US" sz="2400" dirty="0">
                <a:sym typeface="Symbol" pitchFamily="-76" charset="2"/>
              </a:rPr>
              <a:t>  is small)</a:t>
            </a:r>
            <a:r>
              <a:rPr lang="en-US" altLang="en-US" sz="2400" dirty="0"/>
              <a:t> and index is </a:t>
            </a:r>
            <a:r>
              <a:rPr lang="en-US" altLang="en-US" sz="2400" u="sng" dirty="0"/>
              <a:t>clustered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14400" y="4953000"/>
            <a:ext cx="76469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/>
              <a:t>foreach</a:t>
            </a:r>
            <a:r>
              <a:rPr lang="en-US" altLang="en-US"/>
              <a:t> tuple t</a:t>
            </a:r>
            <a:r>
              <a:rPr lang="en-US" altLang="en-US" b="1" baseline="-25000"/>
              <a:t>r</a:t>
            </a:r>
            <a:r>
              <a:rPr lang="en-US" altLang="en-US"/>
              <a:t>  in  </a:t>
            </a:r>
            <a:r>
              <a:rPr lang="en-US" altLang="en-US" b="1"/>
              <a:t>r</a:t>
            </a:r>
            <a:r>
              <a:rPr lang="en-US" altLang="en-US"/>
              <a:t>   </a:t>
            </a:r>
            <a:r>
              <a:rPr lang="en-US" altLang="en-US" b="1"/>
              <a:t>do  {</a:t>
            </a:r>
            <a:endParaRPr lang="en-US" altLang="en-US"/>
          </a:p>
          <a:p>
            <a:r>
              <a:rPr lang="en-US" altLang="en-US"/>
              <a:t>      </a:t>
            </a:r>
            <a:r>
              <a:rPr lang="en-US" altLang="en-US" i="1"/>
              <a:t>use index to find</a:t>
            </a:r>
            <a:r>
              <a:rPr lang="en-US" altLang="en-US"/>
              <a:t> all tuples t</a:t>
            </a:r>
            <a:r>
              <a:rPr lang="en-US" altLang="en-US" b="1" baseline="-25000"/>
              <a:t>s</a:t>
            </a:r>
            <a:r>
              <a:rPr lang="en-US" altLang="en-US" baseline="-25000"/>
              <a:t> </a:t>
            </a:r>
            <a:r>
              <a:rPr lang="en-US" altLang="en-US"/>
              <a:t>in </a:t>
            </a:r>
            <a:r>
              <a:rPr lang="en-US" altLang="en-US" b="1"/>
              <a:t>s</a:t>
            </a:r>
            <a:r>
              <a:rPr lang="en-US" altLang="en-US" baseline="-25000"/>
              <a:t> </a:t>
            </a:r>
            <a:r>
              <a:rPr lang="en-US" altLang="en-US"/>
              <a:t>satisfying t</a:t>
            </a:r>
            <a:r>
              <a:rPr lang="en-US" altLang="en-US" b="1" baseline="-25000"/>
              <a:t>r</a:t>
            </a:r>
            <a:r>
              <a:rPr lang="en-US" altLang="en-US"/>
              <a:t>.A=t</a:t>
            </a:r>
            <a:r>
              <a:rPr lang="en-US" altLang="en-US" b="1" baseline="-25000"/>
              <a:t>s</a:t>
            </a:r>
            <a:r>
              <a:rPr lang="en-US" altLang="en-US"/>
              <a:t>.B;</a:t>
            </a:r>
          </a:p>
          <a:p>
            <a:r>
              <a:rPr lang="en-US" altLang="en-US"/>
              <a:t>      </a:t>
            </a:r>
            <a:r>
              <a:rPr lang="en-US" altLang="en-US" i="1"/>
              <a:t>output</a:t>
            </a:r>
            <a:r>
              <a:rPr lang="en-US" altLang="en-US"/>
              <a:t> (t</a:t>
            </a:r>
            <a:r>
              <a:rPr lang="en-US" altLang="en-US" b="1" baseline="-25000"/>
              <a:t>r</a:t>
            </a:r>
            <a:r>
              <a:rPr lang="en-US" altLang="en-US"/>
              <a:t>, t</a:t>
            </a:r>
            <a:r>
              <a:rPr lang="en-US" altLang="en-US" b="1" baseline="-25000"/>
              <a:t>s</a:t>
            </a:r>
            <a:r>
              <a:rPr lang="en-US" altLang="en-US"/>
              <a:t>) </a:t>
            </a:r>
          </a:p>
          <a:p>
            <a:r>
              <a:rPr lang="en-US" altLang="en-US"/>
              <a:t>}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 rot="5400000">
            <a:off x="6517482" y="721518"/>
            <a:ext cx="228600" cy="309563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 rot="16200000" flipH="1">
            <a:off x="6819900" y="72390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28600" y="3048000"/>
            <a:ext cx="1371600" cy="609600"/>
          </a:xfrm>
          <a:prstGeom prst="wedgeRoundRectCallout">
            <a:avLst>
              <a:gd name="adj1" fmla="val 147338"/>
              <a:gd name="adj2" fmla="val -9844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/>
              <a:t>Number of rows in </a:t>
            </a:r>
            <a:r>
              <a:rPr lang="en-US" altLang="en-US" sz="1600" b="1"/>
              <a:t> r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5715000" y="2819400"/>
            <a:ext cx="3124200" cy="762000"/>
          </a:xfrm>
          <a:prstGeom prst="wedgeRoundRectCallout">
            <a:avLst>
              <a:gd name="adj1" fmla="val -112653"/>
              <a:gd name="adj2" fmla="val -65625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 algn="ctr">
              <a:spcBef>
                <a:spcPct val="20000"/>
              </a:spcBef>
            </a:pPr>
            <a:r>
              <a:rPr lang="en-US" altLang="en-US" sz="1800">
                <a:sym typeface="Symbol" pitchFamily="-76" charset="2"/>
              </a:rPr>
              <a:t>avg cost of retrieving </a:t>
            </a:r>
            <a:r>
              <a:rPr lang="en-US" altLang="en-US" sz="1800" i="1">
                <a:sym typeface="Symbol" pitchFamily="-76" charset="2"/>
              </a:rPr>
              <a:t>all </a:t>
            </a:r>
            <a:r>
              <a:rPr lang="en-US" altLang="en-US" sz="1800">
                <a:sym typeface="Symbol" pitchFamily="-76" charset="2"/>
              </a:rPr>
              <a:t>rows in  </a:t>
            </a:r>
            <a:r>
              <a:rPr lang="en-US" altLang="en-US" sz="1800" b="1">
                <a:sym typeface="Symbol" pitchFamily="-76" charset="2"/>
              </a:rPr>
              <a:t>s </a:t>
            </a:r>
            <a:r>
              <a:rPr lang="en-US" altLang="en-US" sz="1800">
                <a:sym typeface="Symbol" pitchFamily="-76" charset="2"/>
              </a:rPr>
              <a:t> that match  t</a:t>
            </a:r>
            <a:r>
              <a:rPr lang="en-US" altLang="en-US" sz="1800" b="1" baseline="-25000">
                <a:sym typeface="Symbol" pitchFamily="-76" charset="2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94562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3D11-706F-4B3D-A8CE-86C9083DDE46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/>
              <a:t>Cost of Sort-Merge Join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Cost</a:t>
            </a:r>
            <a:r>
              <a:rPr lang="en-US" altLang="en-US" sz="2800" dirty="0"/>
              <a:t> of </a:t>
            </a:r>
            <a:r>
              <a:rPr lang="en-US" altLang="en-US" sz="2800" i="1" dirty="0"/>
              <a:t>sorting</a:t>
            </a:r>
            <a:r>
              <a:rPr lang="en-US" altLang="en-US" sz="2800" dirty="0"/>
              <a:t> assuming </a:t>
            </a:r>
            <a:r>
              <a:rPr lang="en-US" altLang="en-US" sz="2800" i="1" dirty="0"/>
              <a:t>M</a:t>
            </a:r>
            <a:r>
              <a:rPr lang="en-US" altLang="en-US" sz="2800" dirty="0"/>
              <a:t> buffers: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</a:t>
            </a:r>
            <a:r>
              <a:rPr lang="en-US" altLang="en-US" sz="2400" dirty="0">
                <a:solidFill>
                  <a:srgbClr val="FF0000"/>
                </a:solidFill>
              </a:rPr>
              <a:t>2 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</a:t>
            </a:r>
            <a:r>
              <a:rPr lang="en-US" altLang="en-US" sz="2400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400" baseline="-25000" dirty="0">
                <a:solidFill>
                  <a:srgbClr val="FF0000"/>
                </a:solidFill>
                <a:sym typeface="Symbol" pitchFamily="-76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log </a:t>
            </a:r>
            <a:r>
              <a:rPr lang="en-US" altLang="en-US" sz="2400" i="1" baseline="-25000" dirty="0">
                <a:solidFill>
                  <a:srgbClr val="FF0000"/>
                </a:solidFill>
                <a:sym typeface="Symbol" pitchFamily="-76" charset="2"/>
              </a:rPr>
              <a:t>M-1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</a:t>
            </a:r>
            <a:r>
              <a:rPr lang="en-US" altLang="en-US" sz="2400" b="1" baseline="-25000" dirty="0">
                <a:solidFill>
                  <a:srgbClr val="FF0000"/>
                </a:solidFill>
                <a:sym typeface="Symbol" pitchFamily="-76" charset="2"/>
              </a:rPr>
              <a:t>r</a:t>
            </a:r>
            <a:r>
              <a:rPr lang="en-US" altLang="en-US" sz="2400" dirty="0">
                <a:solidFill>
                  <a:srgbClr val="FF0000"/>
                </a:solidFill>
              </a:rPr>
              <a:t>  +  2 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</a:t>
            </a:r>
            <a:r>
              <a:rPr lang="en-US" altLang="en-US" sz="2400" b="1" baseline="-25000" dirty="0">
                <a:solidFill>
                  <a:srgbClr val="FF0000"/>
                </a:solidFill>
                <a:sym typeface="Symbol" pitchFamily="-76" charset="2"/>
              </a:rPr>
              <a:t>s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log </a:t>
            </a:r>
            <a:r>
              <a:rPr lang="en-US" altLang="en-US" sz="2400" i="1" baseline="-25000" dirty="0">
                <a:solidFill>
                  <a:srgbClr val="FF0000"/>
                </a:solidFill>
                <a:sym typeface="Symbol" pitchFamily="-76" charset="2"/>
              </a:rPr>
              <a:t>M-1</a:t>
            </a:r>
            <a:r>
              <a:rPr lang="en-US" altLang="en-US" sz="2400" dirty="0">
                <a:solidFill>
                  <a:srgbClr val="FF0000"/>
                </a:solidFill>
                <a:sym typeface="Symbol" pitchFamily="-76" charset="2"/>
              </a:rPr>
              <a:t> </a:t>
            </a:r>
            <a:r>
              <a:rPr lang="en-US" altLang="en-US" sz="2400" b="1" baseline="-25000" dirty="0">
                <a:solidFill>
                  <a:srgbClr val="FF0000"/>
                </a:solidFill>
                <a:sym typeface="Symbol" pitchFamily="-76" charset="2"/>
              </a:rPr>
              <a:t>s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endParaRPr lang="en-US" altLang="en-US" sz="2400" i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Cost</a:t>
            </a:r>
            <a:r>
              <a:rPr lang="en-US" altLang="en-US" sz="2800" dirty="0"/>
              <a:t> of </a:t>
            </a:r>
            <a:r>
              <a:rPr lang="en-US" altLang="en-US" sz="2800" i="1" dirty="0"/>
              <a:t>merging: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Scanning</a:t>
            </a:r>
            <a:r>
              <a:rPr lang="en-US" altLang="en-US" sz="2400" i="1" dirty="0"/>
              <a:t> </a:t>
            </a:r>
            <a:r>
              <a:rPr lang="en-US" altLang="en-US" sz="1800" dirty="0">
                <a:sym typeface="Symbol" pitchFamily="-76" charset="2"/>
              </a:rPr>
              <a:t></a:t>
            </a:r>
            <a:r>
              <a:rPr lang="en-US" altLang="en-US" sz="1800" baseline="-25000" dirty="0">
                <a:sym typeface="Symbol" pitchFamily="-76" charset="2"/>
              </a:rPr>
              <a:t>A=c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r</a:t>
            </a:r>
            <a:r>
              <a:rPr lang="en-US" altLang="en-US" sz="1800" dirty="0">
                <a:sym typeface="Symbol" pitchFamily="-76" charset="2"/>
              </a:rPr>
              <a:t>)</a:t>
            </a:r>
            <a:r>
              <a:rPr lang="en-US" altLang="en-US" sz="2400" dirty="0"/>
              <a:t> and </a:t>
            </a:r>
            <a:r>
              <a:rPr lang="en-US" altLang="en-US" sz="1800" dirty="0">
                <a:sym typeface="Symbol" pitchFamily="-76" charset="2"/>
              </a:rPr>
              <a:t></a:t>
            </a:r>
            <a:r>
              <a:rPr lang="en-US" altLang="en-US" sz="1800" baseline="-25000" dirty="0">
                <a:sym typeface="Symbol" pitchFamily="-76" charset="2"/>
              </a:rPr>
              <a:t>B=c 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s</a:t>
            </a:r>
            <a:r>
              <a:rPr lang="en-US" altLang="en-US" sz="1800" dirty="0">
                <a:sym typeface="Symbol" pitchFamily="-76" charset="2"/>
              </a:rPr>
              <a:t>) </a:t>
            </a:r>
            <a:r>
              <a:rPr lang="en-US" altLang="en-US" sz="2400" dirty="0">
                <a:sym typeface="Symbol" pitchFamily="-76" charset="2"/>
              </a:rPr>
              <a:t>can be combined with the last step of sorting of </a:t>
            </a:r>
            <a:r>
              <a:rPr lang="en-US" altLang="en-US" sz="2400" b="1" dirty="0">
                <a:sym typeface="Symbol" pitchFamily="-76" charset="2"/>
              </a:rPr>
              <a:t>r</a:t>
            </a:r>
            <a:r>
              <a:rPr lang="en-US" altLang="en-US" sz="2400" dirty="0">
                <a:sym typeface="Symbol" pitchFamily="-76" charset="2"/>
              </a:rPr>
              <a:t> and </a:t>
            </a:r>
            <a:r>
              <a:rPr lang="en-US" altLang="en-US" sz="2400" b="1" dirty="0">
                <a:sym typeface="Symbol" pitchFamily="-76" charset="2"/>
              </a:rPr>
              <a:t>s </a:t>
            </a:r>
            <a:r>
              <a:rPr lang="en-US" altLang="en-US" sz="2400" dirty="0">
                <a:sym typeface="Symbol" pitchFamily="-76" charset="2"/>
              </a:rPr>
              <a:t>--- costs nothing</a:t>
            </a:r>
            <a:endParaRPr lang="en-US" altLang="en-US" sz="3200" i="1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Cost of </a:t>
            </a:r>
            <a:r>
              <a:rPr lang="en-US" altLang="en-US" sz="2000" dirty="0">
                <a:sym typeface="Symbol" pitchFamily="-76" charset="2"/>
              </a:rPr>
              <a:t></a:t>
            </a:r>
            <a:r>
              <a:rPr lang="en-US" altLang="en-US" sz="2000" baseline="-25000" dirty="0">
                <a:sym typeface="Symbol" pitchFamily="-76" charset="2"/>
              </a:rPr>
              <a:t>A=c</a:t>
            </a:r>
            <a:r>
              <a:rPr lang="en-US" altLang="en-US" sz="2000" dirty="0">
                <a:sym typeface="Symbol" pitchFamily="-76" charset="2"/>
              </a:rPr>
              <a:t>(</a:t>
            </a:r>
            <a:r>
              <a:rPr lang="en-US" altLang="en-US" sz="2000" b="1" dirty="0">
                <a:sym typeface="Symbol" pitchFamily="-76" charset="2"/>
              </a:rPr>
              <a:t>r</a:t>
            </a:r>
            <a:r>
              <a:rPr lang="en-US" altLang="en-US" sz="2000" dirty="0">
                <a:sym typeface="Symbol" pitchFamily="-76" charset="2"/>
              </a:rPr>
              <a:t>)</a:t>
            </a:r>
            <a:r>
              <a:rPr lang="en-US" altLang="en-US" sz="2000" baseline="-25000" dirty="0">
                <a:sym typeface="Symbol" pitchFamily="-76" charset="2"/>
              </a:rPr>
              <a:t>B=c </a:t>
            </a:r>
            <a:r>
              <a:rPr lang="en-US" altLang="en-US" sz="2000" dirty="0">
                <a:sym typeface="Symbol" pitchFamily="-76" charset="2"/>
              </a:rPr>
              <a:t>(</a:t>
            </a:r>
            <a:r>
              <a:rPr lang="en-US" altLang="en-US" sz="2000" b="1" dirty="0">
                <a:sym typeface="Symbol" pitchFamily="-76" charset="2"/>
              </a:rPr>
              <a:t>s</a:t>
            </a:r>
            <a:r>
              <a:rPr lang="en-US" altLang="en-US" sz="2000" dirty="0">
                <a:sym typeface="Symbol" pitchFamily="-76" charset="2"/>
              </a:rPr>
              <a:t>) </a:t>
            </a:r>
            <a:r>
              <a:rPr lang="en-US" altLang="en-US" sz="2400" dirty="0"/>
              <a:t>depends on whether </a:t>
            </a:r>
            <a:r>
              <a:rPr lang="en-US" altLang="en-US" sz="1800" dirty="0">
                <a:sym typeface="Symbol" pitchFamily="-76" charset="2"/>
              </a:rPr>
              <a:t></a:t>
            </a:r>
            <a:r>
              <a:rPr lang="en-US" altLang="en-US" sz="1800" baseline="-25000" dirty="0">
                <a:sym typeface="Symbol" pitchFamily="-76" charset="2"/>
              </a:rPr>
              <a:t>A=c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r</a:t>
            </a:r>
            <a:r>
              <a:rPr lang="en-US" altLang="en-US" sz="1800" dirty="0">
                <a:sym typeface="Symbol" pitchFamily="-76" charset="2"/>
              </a:rPr>
              <a:t>)</a:t>
            </a:r>
            <a:r>
              <a:rPr lang="en-US" altLang="en-US" sz="2400" dirty="0"/>
              <a:t> can fit in the buffer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If yes, this step costs 0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In no, each </a:t>
            </a:r>
            <a:r>
              <a:rPr lang="en-US" altLang="en-US" sz="1800" dirty="0">
                <a:sym typeface="Symbol" pitchFamily="-76" charset="2"/>
              </a:rPr>
              <a:t></a:t>
            </a:r>
            <a:r>
              <a:rPr lang="en-US" altLang="en-US" sz="1800" baseline="-25000" dirty="0">
                <a:sym typeface="Symbol" pitchFamily="-76" charset="2"/>
              </a:rPr>
              <a:t>A=c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r</a:t>
            </a:r>
            <a:r>
              <a:rPr lang="en-US" altLang="en-US" sz="1800" dirty="0">
                <a:sym typeface="Symbol" pitchFamily="-76" charset="2"/>
              </a:rPr>
              <a:t>)</a:t>
            </a:r>
            <a:r>
              <a:rPr lang="en-US" altLang="en-US" sz="1800" baseline="-25000" dirty="0">
                <a:sym typeface="Symbol" pitchFamily="-76" charset="2"/>
              </a:rPr>
              <a:t>B=c </a:t>
            </a:r>
            <a:r>
              <a:rPr lang="en-US" altLang="en-US" sz="1800" dirty="0">
                <a:sym typeface="Symbol" pitchFamily="-76" charset="2"/>
              </a:rPr>
              <a:t>(</a:t>
            </a:r>
            <a:r>
              <a:rPr lang="en-US" altLang="en-US" sz="1800" b="1" dirty="0">
                <a:sym typeface="Symbol" pitchFamily="-76" charset="2"/>
              </a:rPr>
              <a:t>s</a:t>
            </a:r>
            <a:r>
              <a:rPr lang="en-US" altLang="en-US" sz="1800" dirty="0">
                <a:sym typeface="Symbol" pitchFamily="-76" charset="2"/>
              </a:rPr>
              <a:t>) </a:t>
            </a:r>
            <a:r>
              <a:rPr lang="en-US" altLang="en-US" sz="2000" dirty="0">
                <a:sym typeface="Symbol" pitchFamily="-76" charset="2"/>
              </a:rPr>
              <a:t>is computed using </a:t>
            </a:r>
            <a:r>
              <a:rPr lang="en-US" altLang="en-US" sz="2000" i="1" dirty="0">
                <a:sym typeface="Symbol" pitchFamily="-76" charset="2"/>
              </a:rPr>
              <a:t>block-nested</a:t>
            </a:r>
            <a:r>
              <a:rPr lang="en-US" altLang="en-US" sz="2000" dirty="0">
                <a:sym typeface="Symbol" pitchFamily="-76" charset="2"/>
              </a:rPr>
              <a:t>  join, so the cost is the cost of the join</a:t>
            </a:r>
            <a:r>
              <a:rPr lang="en-US" altLang="en-US" sz="1800" dirty="0">
                <a:sym typeface="Symbol" pitchFamily="-76" charset="2"/>
              </a:rPr>
              <a:t>.  </a:t>
            </a:r>
            <a:r>
              <a:rPr lang="en-US" altLang="en-US" sz="2000" dirty="0">
                <a:sym typeface="Symbol" pitchFamily="-76" charset="2"/>
              </a:rPr>
              <a:t>(Think why indexed methods or sort-merge are inapplicable to Cartesian product.)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Cost of  outputting the </a:t>
            </a:r>
            <a:r>
              <a:rPr lang="en-US" altLang="en-US" sz="2400" i="1" dirty="0"/>
              <a:t>final result </a:t>
            </a:r>
            <a:r>
              <a:rPr lang="en-US" altLang="en-US" sz="2400" dirty="0"/>
              <a:t>depends on the size of the result</a:t>
            </a:r>
          </a:p>
        </p:txBody>
      </p:sp>
    </p:spTree>
    <p:extLst>
      <p:ext uri="{BB962C8B-B14F-4D97-AF65-F5344CB8AC3E}">
        <p14:creationId xmlns:p14="http://schemas.microsoft.com/office/powerpoint/2010/main" val="39185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Good Luck!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Q/A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5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C2BDF3-E15C-451A-934B-A52EC8EEF556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Select Operator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2192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Produce table containing subset of rows of argument table satisfying condition</a:t>
            </a:r>
          </a:p>
          <a:p>
            <a:pPr>
              <a:buFontTx/>
              <a:buNone/>
              <a:defRPr/>
            </a:pPr>
            <a:r>
              <a:rPr lang="en-US" smtClean="0"/>
              <a:t>		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condition </a:t>
            </a:r>
            <a:r>
              <a:rPr lang="en-US" smtClean="0">
                <a:sym typeface="Symbol" pitchFamily="18" charset="2"/>
              </a:rPr>
              <a:t>(</a:t>
            </a:r>
            <a:r>
              <a:rPr lang="en-US" i="1" smtClean="0">
                <a:sym typeface="Symbol" pitchFamily="18" charset="2"/>
              </a:rPr>
              <a:t>relation</a:t>
            </a:r>
            <a:r>
              <a:rPr lang="en-US" smtClean="0">
                <a:sym typeface="Symbol" pitchFamily="18" charset="2"/>
              </a:rPr>
              <a:t>)</a:t>
            </a:r>
          </a:p>
          <a:p>
            <a:pPr>
              <a:defRPr/>
            </a:pPr>
            <a:r>
              <a:rPr lang="en-US" smtClean="0"/>
              <a:t>Example:</a:t>
            </a: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en-US" smtClean="0"/>
              <a:t>	  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Person                                   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Hobby</a:t>
            </a:r>
            <a:r>
              <a:rPr lang="en-US" baseline="-25000" smtClean="0">
                <a:sym typeface="Symbol" pitchFamily="18" charset="2"/>
              </a:rPr>
              <a:t>=‘stamps’</a:t>
            </a:r>
            <a:r>
              <a:rPr lang="en-US" sz="2800" smtClean="0">
                <a:sym typeface="Symbol" pitchFamily="18" charset="2"/>
              </a:rPr>
              <a:t>(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sz="2800" smtClean="0">
                <a:sym typeface="Symbol" pitchFamily="18" charset="2"/>
              </a:rPr>
              <a:t>)</a:t>
            </a:r>
          </a:p>
          <a:p>
            <a:pPr>
              <a:lnSpc>
                <a:spcPct val="7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304800" y="4697413"/>
            <a:ext cx="39338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123 Main       stamps</a:t>
            </a:r>
          </a:p>
          <a:p>
            <a:r>
              <a:rPr lang="en-US" altLang="en-US"/>
              <a:t>1123     John     123 Main       coins</a:t>
            </a:r>
          </a:p>
          <a:p>
            <a:r>
              <a:rPr lang="en-US" altLang="en-US"/>
              <a:t>5556     Mary    7 Lake Dr      hiking</a:t>
            </a:r>
          </a:p>
          <a:p>
            <a:r>
              <a:rPr lang="en-US" altLang="en-US"/>
              <a:t>9876     Bart      5 Pine St       stamps</a:t>
            </a:r>
          </a:p>
        </p:txBody>
      </p:sp>
      <p:sp>
        <p:nvSpPr>
          <p:cNvPr id="8198" name="Line 12"/>
          <p:cNvSpPr>
            <a:spLocks noChangeShapeType="1"/>
          </p:cNvSpPr>
          <p:nvPr/>
        </p:nvSpPr>
        <p:spPr bwMode="auto">
          <a:xfrm>
            <a:off x="304800" y="4724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304800" y="6248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3048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5"/>
          <p:cNvSpPr>
            <a:spLocks noChangeShapeType="1"/>
          </p:cNvSpPr>
          <p:nvPr/>
        </p:nvSpPr>
        <p:spPr bwMode="auto">
          <a:xfrm flipH="1">
            <a:off x="44196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7"/>
          <p:cNvSpPr>
            <a:spLocks noChangeArrowheads="1"/>
          </p:cNvSpPr>
          <p:nvPr/>
        </p:nvSpPr>
        <p:spPr bwMode="auto">
          <a:xfrm>
            <a:off x="4648200" y="4697413"/>
            <a:ext cx="39544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 123 Main      stamps</a:t>
            </a:r>
          </a:p>
          <a:p>
            <a:r>
              <a:rPr lang="en-US" altLang="en-US"/>
              <a:t>9876     Bart       5 Pine St       stamps</a:t>
            </a:r>
          </a:p>
        </p:txBody>
      </p:sp>
      <p:sp>
        <p:nvSpPr>
          <p:cNvPr id="8203" name="Line 21"/>
          <p:cNvSpPr>
            <a:spLocks noChangeShapeType="1"/>
          </p:cNvSpPr>
          <p:nvPr/>
        </p:nvSpPr>
        <p:spPr bwMode="auto">
          <a:xfrm>
            <a:off x="4648200" y="4724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22"/>
          <p:cNvSpPr>
            <a:spLocks noChangeShapeType="1"/>
          </p:cNvSpPr>
          <p:nvPr/>
        </p:nvSpPr>
        <p:spPr bwMode="auto">
          <a:xfrm>
            <a:off x="4648200" y="5410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26"/>
          <p:cNvSpPr>
            <a:spLocks noChangeShapeType="1"/>
          </p:cNvSpPr>
          <p:nvPr/>
        </p:nvSpPr>
        <p:spPr bwMode="auto">
          <a:xfrm>
            <a:off x="304800" y="4343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27"/>
          <p:cNvSpPr>
            <a:spLocks noChangeShapeType="1"/>
          </p:cNvSpPr>
          <p:nvPr/>
        </p:nvSpPr>
        <p:spPr bwMode="auto">
          <a:xfrm>
            <a:off x="44196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28"/>
          <p:cNvSpPr>
            <a:spLocks noChangeShapeType="1"/>
          </p:cNvSpPr>
          <p:nvPr/>
        </p:nvSpPr>
        <p:spPr bwMode="auto">
          <a:xfrm>
            <a:off x="3048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40"/>
          <p:cNvSpPr txBox="1">
            <a:spLocks noChangeArrowheads="1"/>
          </p:cNvSpPr>
          <p:nvPr/>
        </p:nvSpPr>
        <p:spPr bwMode="auto">
          <a:xfrm>
            <a:off x="365125" y="4210050"/>
            <a:ext cx="3868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/>
              <a:t> </a:t>
            </a:r>
            <a:r>
              <a:rPr lang="en-US" altLang="en-US" sz="2400"/>
              <a:t> </a:t>
            </a:r>
            <a:r>
              <a:rPr lang="en-US" altLang="en-US" i="1"/>
              <a:t>Id      Name     Address        Hobby</a:t>
            </a:r>
            <a:endParaRPr lang="en-US" altLang="en-US" sz="2400" i="1"/>
          </a:p>
        </p:txBody>
      </p:sp>
      <p:sp>
        <p:nvSpPr>
          <p:cNvPr id="8209" name="Line 41"/>
          <p:cNvSpPr>
            <a:spLocks noChangeShapeType="1"/>
          </p:cNvSpPr>
          <p:nvPr/>
        </p:nvSpPr>
        <p:spPr bwMode="auto">
          <a:xfrm>
            <a:off x="4648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42"/>
          <p:cNvSpPr>
            <a:spLocks noChangeShapeType="1"/>
          </p:cNvSpPr>
          <p:nvPr/>
        </p:nvSpPr>
        <p:spPr bwMode="auto">
          <a:xfrm>
            <a:off x="4648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43"/>
          <p:cNvSpPr>
            <a:spLocks noChangeShapeType="1"/>
          </p:cNvSpPr>
          <p:nvPr/>
        </p:nvSpPr>
        <p:spPr bwMode="auto">
          <a:xfrm>
            <a:off x="8839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44"/>
          <p:cNvSpPr txBox="1">
            <a:spLocks noChangeArrowheads="1"/>
          </p:cNvSpPr>
          <p:nvPr/>
        </p:nvSpPr>
        <p:spPr bwMode="auto">
          <a:xfrm>
            <a:off x="4708525" y="4357688"/>
            <a:ext cx="3817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Id         Name    Address        Hobby</a:t>
            </a:r>
          </a:p>
        </p:txBody>
      </p:sp>
    </p:spTree>
    <p:extLst>
      <p:ext uri="{BB962C8B-B14F-4D97-AF65-F5344CB8AC3E}">
        <p14:creationId xmlns:p14="http://schemas.microsoft.com/office/powerpoint/2010/main" val="2903310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316E1D-763A-43FD-9E55-32E3029A921F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 smtClean="0"/>
              <a:t>Project Operator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mtClean="0"/>
              <a:t>Produces table containing subset of columns of argument table </a:t>
            </a:r>
          </a:p>
          <a:p>
            <a:pPr lvl="1">
              <a:buFontTx/>
              <a:buNone/>
            </a:pPr>
            <a:r>
              <a:rPr lang="en-US" altLang="en-US" smtClean="0"/>
              <a:t>			 </a:t>
            </a:r>
            <a:r>
              <a:rPr lang="en-US" altLang="en-US" smtClean="0">
                <a:sym typeface="Symbol" pitchFamily="18" charset="2"/>
              </a:rPr>
              <a:t></a:t>
            </a:r>
            <a:r>
              <a:rPr lang="en-US" altLang="en-US" i="1" baseline="-25000" smtClean="0">
                <a:sym typeface="Symbol" pitchFamily="18" charset="2"/>
              </a:rPr>
              <a:t>attribute list</a:t>
            </a:r>
            <a:r>
              <a:rPr lang="en-US" altLang="en-US" smtClean="0">
                <a:sym typeface="Symbol" pitchFamily="18" charset="2"/>
              </a:rPr>
              <a:t>(</a:t>
            </a:r>
            <a:r>
              <a:rPr lang="en-US" altLang="en-US" i="1" smtClean="0">
                <a:sym typeface="Symbol" pitchFamily="18" charset="2"/>
              </a:rPr>
              <a:t>relation</a:t>
            </a:r>
            <a:r>
              <a:rPr lang="en-US" altLang="en-US" smtClean="0">
                <a:sym typeface="Symbol" pitchFamily="18" charset="2"/>
              </a:rPr>
              <a:t>)</a:t>
            </a:r>
          </a:p>
          <a:p>
            <a:r>
              <a:rPr lang="en-US" altLang="en-US" smtClean="0">
                <a:sym typeface="Symbol" pitchFamily="18" charset="2"/>
              </a:rPr>
              <a:t>Example:</a:t>
            </a:r>
            <a:endParaRPr lang="en-US" altLang="en-US" sz="2800" smtClean="0">
              <a:sym typeface="Symbol" pitchFamily="18" charset="2"/>
            </a:endParaRP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altLang="en-US" sz="2400" smtClean="0">
                <a:sym typeface="Symbol" pitchFamily="18" charset="2"/>
              </a:rPr>
              <a:t>           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                                      </a:t>
            </a:r>
            <a:r>
              <a:rPr lang="en-US" altLang="en-US" sz="2400" i="1" baseline="-25000" smtClean="0">
                <a:sym typeface="Symbol" pitchFamily="18" charset="2"/>
              </a:rPr>
              <a:t>Name,Hobby</a:t>
            </a:r>
            <a:r>
              <a:rPr lang="en-US" altLang="en-US" sz="2400" smtClean="0">
                <a:sym typeface="Symbol" pitchFamily="18" charset="2"/>
              </a:rPr>
              <a:t>(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)</a:t>
            </a:r>
          </a:p>
          <a:p>
            <a:endParaRPr lang="en-US" altLang="en-US" smtClean="0">
              <a:sym typeface="Symbol" pitchFamily="18" charset="2"/>
            </a:endParaRP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4572000"/>
            <a:ext cx="41021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1123   John   123 Main   stamps</a:t>
            </a:r>
          </a:p>
          <a:p>
            <a:r>
              <a:rPr lang="en-US" altLang="en-US" sz="2400"/>
              <a:t>1123   John   123 Main   coins</a:t>
            </a:r>
          </a:p>
          <a:p>
            <a:r>
              <a:rPr lang="en-US" altLang="en-US" sz="2400"/>
              <a:t>5556   Mary  7 Lake Dr  hiking</a:t>
            </a:r>
          </a:p>
          <a:p>
            <a:r>
              <a:rPr lang="en-US" altLang="en-US" sz="2400"/>
              <a:t>9876   Bart    5 Pine St    stamps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85800" y="4495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685800" y="6172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858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0292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927725" y="4537075"/>
            <a:ext cx="18589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John   stamps</a:t>
            </a:r>
          </a:p>
          <a:p>
            <a:r>
              <a:rPr lang="en-US" altLang="en-US" sz="2400"/>
              <a:t>John   coins</a:t>
            </a:r>
          </a:p>
          <a:p>
            <a:r>
              <a:rPr lang="en-US" altLang="en-US" sz="2400"/>
              <a:t>Mary  hiking</a:t>
            </a:r>
          </a:p>
          <a:p>
            <a:r>
              <a:rPr lang="en-US" altLang="en-US" sz="2400"/>
              <a:t>Bart    stamps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943600" y="4495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5943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7848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943600" y="6172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6858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685800" y="4038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50292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23"/>
          <p:cNvSpPr>
            <a:spLocks noChangeShapeType="1"/>
          </p:cNvSpPr>
          <p:nvPr/>
        </p:nvSpPr>
        <p:spPr bwMode="auto">
          <a:xfrm flipV="1">
            <a:off x="5943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24"/>
          <p:cNvSpPr>
            <a:spLocks noChangeShapeType="1"/>
          </p:cNvSpPr>
          <p:nvPr/>
        </p:nvSpPr>
        <p:spPr bwMode="auto">
          <a:xfrm flipV="1">
            <a:off x="7848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25"/>
          <p:cNvSpPr>
            <a:spLocks noChangeShapeType="1"/>
          </p:cNvSpPr>
          <p:nvPr/>
        </p:nvSpPr>
        <p:spPr bwMode="auto">
          <a:xfrm flipH="1">
            <a:off x="5943600" y="4038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669925" y="4003675"/>
            <a:ext cx="700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  </a:t>
            </a:r>
            <a:r>
              <a:rPr lang="en-US" altLang="en-US" i="1"/>
              <a:t>Id</a:t>
            </a:r>
            <a:r>
              <a:rPr lang="en-US" altLang="en-US" sz="2400"/>
              <a:t>       </a:t>
            </a:r>
            <a:r>
              <a:rPr lang="en-US" altLang="en-US" i="1"/>
              <a:t>Name  </a:t>
            </a:r>
            <a:r>
              <a:rPr lang="en-US" altLang="en-US" sz="2400"/>
              <a:t>  </a:t>
            </a:r>
            <a:r>
              <a:rPr lang="en-US" altLang="en-US" i="1"/>
              <a:t>Address</a:t>
            </a:r>
            <a:r>
              <a:rPr lang="en-US" altLang="en-US" sz="2400"/>
              <a:t>      </a:t>
            </a:r>
            <a:r>
              <a:rPr lang="en-US" altLang="en-US" i="1"/>
              <a:t>Hobby</a:t>
            </a:r>
            <a:r>
              <a:rPr lang="en-US" altLang="en-US" sz="2400"/>
              <a:t>                     </a:t>
            </a:r>
            <a:r>
              <a:rPr lang="en-US" altLang="en-US" i="1"/>
              <a:t>Name</a:t>
            </a:r>
            <a:r>
              <a:rPr lang="en-US" altLang="en-US" sz="2400"/>
              <a:t>   </a:t>
            </a:r>
            <a:r>
              <a:rPr lang="en-US" altLang="en-US" i="1"/>
              <a:t>Hobby</a:t>
            </a:r>
          </a:p>
        </p:txBody>
      </p:sp>
    </p:spTree>
    <p:extLst>
      <p:ext uri="{BB962C8B-B14F-4D97-AF65-F5344CB8AC3E}">
        <p14:creationId xmlns:p14="http://schemas.microsoft.com/office/powerpoint/2010/main" val="1823013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2F5B77-0952-4FC0-AF68-ED4D6C2AAEAA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Relation is a set of tuples, so set operations should apply:  </a:t>
            </a:r>
            <a:r>
              <a:rPr lang="en-US" altLang="en-US" smtClean="0">
                <a:sym typeface="Symbol" pitchFamily="18" charset="2"/>
              </a:rPr>
              <a:t>, ,  (set difference)</a:t>
            </a:r>
            <a:endParaRPr lang="en-US" altLang="en-US" smtClean="0"/>
          </a:p>
          <a:p>
            <a:r>
              <a:rPr lang="en-US" altLang="en-US" smtClean="0"/>
              <a:t>Result of combining two relations with a set operator is a relation =&gt; all its elements must be tuples having same structure</a:t>
            </a:r>
          </a:p>
          <a:p>
            <a:r>
              <a:rPr lang="en-US" altLang="en-US" smtClean="0"/>
              <a:t>Hence, scope of set operations limited to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 relations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157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502A34-2649-49C2-BA6E-00C02CA49DE3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 Compatible Relations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Two relations are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</a:t>
            </a:r>
            <a:r>
              <a:rPr lang="en-US" smtClean="0"/>
              <a:t> if</a:t>
            </a:r>
          </a:p>
          <a:p>
            <a:pPr lvl="1">
              <a:defRPr/>
            </a:pPr>
            <a:r>
              <a:rPr lang="en-US" smtClean="0"/>
              <a:t>Both have same number of columns</a:t>
            </a:r>
          </a:p>
          <a:p>
            <a:pPr lvl="1">
              <a:defRPr/>
            </a:pPr>
            <a:r>
              <a:rPr lang="en-US" smtClean="0"/>
              <a:t>Names of attributes are the same in both</a:t>
            </a:r>
          </a:p>
          <a:p>
            <a:pPr lvl="1">
              <a:defRPr/>
            </a:pPr>
            <a:r>
              <a:rPr lang="en-US" smtClean="0"/>
              <a:t>Attributes with the same name in both relations have the same domain</a:t>
            </a:r>
          </a:p>
          <a:p>
            <a:pPr>
              <a:defRPr/>
            </a:pPr>
            <a:r>
              <a:rPr lang="en-US" smtClean="0"/>
              <a:t>Union compatible relations can be combined using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</a:t>
            </a:r>
            <a:r>
              <a:rPr lang="en-US" smtClean="0"/>
              <a:t>,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intersection</a:t>
            </a:r>
            <a:r>
              <a:rPr lang="en-US" smtClean="0"/>
              <a:t>, and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set</a:t>
            </a:r>
            <a:r>
              <a:rPr lang="en-US" smtClean="0"/>
              <a:t>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2357894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3320</Words>
  <Application>Microsoft Office PowerPoint</Application>
  <PresentationFormat>On-screen Show (4:3)</PresentationFormat>
  <Paragraphs>551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Arial</vt:lpstr>
      <vt:lpstr>Arial Narrow</vt:lpstr>
      <vt:lpstr>Calibri</vt:lpstr>
      <vt:lpstr>Century Gothic</vt:lpstr>
      <vt:lpstr>Symbol</vt:lpstr>
      <vt:lpstr>Times New Roman</vt:lpstr>
      <vt:lpstr>Office Theme</vt:lpstr>
      <vt:lpstr>CSCI 4333 Database Design and Implementation Review for Final Exam</vt:lpstr>
      <vt:lpstr>Review</vt:lpstr>
      <vt:lpstr>Review (cont'd)</vt:lpstr>
      <vt:lpstr>Time, Location, and Event</vt:lpstr>
      <vt:lpstr>Chapter 5 Relational Algebra and SQL</vt:lpstr>
      <vt:lpstr>Select Operator</vt:lpstr>
      <vt:lpstr>Project Operator</vt:lpstr>
      <vt:lpstr>Set Operators</vt:lpstr>
      <vt:lpstr>Union Compatible Relations</vt:lpstr>
      <vt:lpstr>Cartesian Product</vt:lpstr>
      <vt:lpstr> Derived Operation: Join</vt:lpstr>
      <vt:lpstr>Natural Join</vt:lpstr>
      <vt:lpstr>Set Operators</vt:lpstr>
      <vt:lpstr>Chapter 6 Relational Normalization Theory</vt:lpstr>
      <vt:lpstr>Functional Dependencies</vt:lpstr>
      <vt:lpstr>Armstrong’s Axioms for FDs</vt:lpstr>
      <vt:lpstr>Computation of Attribute Closure  X+F</vt:lpstr>
      <vt:lpstr>Example: Computation of Attribute Closure</vt:lpstr>
      <vt:lpstr>Lossless Schema Decomposition</vt:lpstr>
      <vt:lpstr>Testing for Losslessness</vt:lpstr>
      <vt:lpstr>Dependency Preservation</vt:lpstr>
      <vt:lpstr>Chapter 8 Physical Data Organization and Indexing</vt:lpstr>
      <vt:lpstr>Chapter 8 Physical Data Organization and Indexing (cont'd)</vt:lpstr>
      <vt:lpstr>Heap Files</vt:lpstr>
      <vt:lpstr>Transcript Stored as a Heap File</vt:lpstr>
      <vt:lpstr>Sorted File</vt:lpstr>
      <vt:lpstr>Transcript Stored as a Sorted File</vt:lpstr>
      <vt:lpstr>Index Structure</vt:lpstr>
      <vt:lpstr>Index Structure</vt:lpstr>
      <vt:lpstr>Storage Structure</vt:lpstr>
      <vt:lpstr>Clustered Main Index</vt:lpstr>
      <vt:lpstr>Clustered Secondary Index</vt:lpstr>
      <vt:lpstr>Unclustered Secondary Index</vt:lpstr>
      <vt:lpstr>Example – Cost of Range Search</vt:lpstr>
      <vt:lpstr>Sparse vs. Dense Index</vt:lpstr>
      <vt:lpstr>Sparse Vs. Dense Index</vt:lpstr>
      <vt:lpstr>Two-Level Index</vt:lpstr>
      <vt:lpstr>Multilevel Index</vt:lpstr>
      <vt:lpstr>Index Sequential Access Method (ISAM)</vt:lpstr>
      <vt:lpstr>B+ Tree Structure</vt:lpstr>
      <vt:lpstr>Insertion and Deletion in B+ Tree</vt:lpstr>
      <vt:lpstr>Handling Insertions (cont’d)</vt:lpstr>
      <vt:lpstr>Hash Index</vt:lpstr>
      <vt:lpstr>Extendable Hashing – Example</vt:lpstr>
      <vt:lpstr>Example (cont’d)</vt:lpstr>
      <vt:lpstr>Chapter 9 Query Processing</vt:lpstr>
      <vt:lpstr>Simple Sort Algorithm</vt:lpstr>
      <vt:lpstr>Simple Sort Algorithm</vt:lpstr>
      <vt:lpstr>Simple Sort Algorithm</vt:lpstr>
      <vt:lpstr>Computing Joins</vt:lpstr>
      <vt:lpstr>Block-Nested Loops Join</vt:lpstr>
      <vt:lpstr>Block-Nested Loops Join</vt:lpstr>
      <vt:lpstr>Block-Nested Loop Illustrated</vt:lpstr>
      <vt:lpstr>Index-Nested Loop Join  r       A=B s</vt:lpstr>
      <vt:lpstr>Cost of Sort-Merge Join</vt:lpstr>
      <vt:lpstr>Good Luck!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Review for Midterm Exam I</dc:title>
  <dc:creator>Xiang Lian</dc:creator>
  <cp:lastModifiedBy>Xiang Lian</cp:lastModifiedBy>
  <cp:revision>110</cp:revision>
  <dcterms:created xsi:type="dcterms:W3CDTF">2006-08-16T00:00:00Z</dcterms:created>
  <dcterms:modified xsi:type="dcterms:W3CDTF">2015-11-25T19:12:02Z</dcterms:modified>
</cp:coreProperties>
</file>