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62" r:id="rId3"/>
    <p:sldId id="265" r:id="rId4"/>
    <p:sldId id="263" r:id="rId5"/>
    <p:sldId id="264" r:id="rId6"/>
    <p:sldId id="269" r:id="rId7"/>
    <p:sldId id="270" r:id="rId8"/>
    <p:sldId id="266" r:id="rId9"/>
    <p:sldId id="271" r:id="rId10"/>
    <p:sldId id="272" r:id="rId11"/>
    <p:sldId id="26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189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EFB0BC-D3D5-4F37-81F8-F3A9CDD1DE0D}" type="datetimeFigureOut">
              <a:rPr lang="en-US" smtClean="0"/>
              <a:t>11/22/2014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2B52BB-824D-4D16-8C80-0E5ED64D7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3808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CSCI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4333 Database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Design and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Implementation – Exercise (5)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Xiang Lian</a:t>
            </a:r>
          </a:p>
          <a:p>
            <a:r>
              <a:rPr lang="en-US" alt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University of Texas – Pan American</a:t>
            </a:r>
          </a:p>
          <a:p>
            <a:r>
              <a:rPr lang="en-US" alt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Edinburg, TX 78539</a:t>
            </a:r>
          </a:p>
          <a:p>
            <a:r>
              <a:rPr lang="en-US" alt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lianx@utpa.edu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961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Extendible Hash Index (3)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Insert 19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84950" y="6282096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10</a:t>
            </a:fld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Box 22"/>
          <p:cNvSpPr txBox="1">
            <a:spLocks noChangeArrowheads="1"/>
          </p:cNvSpPr>
          <p:nvPr/>
        </p:nvSpPr>
        <p:spPr bwMode="auto">
          <a:xfrm>
            <a:off x="833438" y="2177534"/>
            <a:ext cx="2187575" cy="41088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i="1" dirty="0" smtClean="0"/>
              <a:t>h</a:t>
            </a:r>
            <a:r>
              <a:rPr lang="en-US" altLang="en-US" dirty="0" smtClean="0"/>
              <a:t>(1)   = 000</a:t>
            </a:r>
            <a:r>
              <a:rPr lang="en-US" altLang="en-US" b="1" dirty="0" smtClean="0"/>
              <a:t>01</a:t>
            </a:r>
          </a:p>
          <a:p>
            <a:pPr>
              <a:spcBef>
                <a:spcPct val="50000"/>
              </a:spcBef>
            </a:pPr>
            <a:r>
              <a:rPr lang="en-US" altLang="en-US" i="1" dirty="0" smtClean="0"/>
              <a:t>h</a:t>
            </a:r>
            <a:r>
              <a:rPr lang="en-US" altLang="en-US" dirty="0" smtClean="0"/>
              <a:t>(2)   </a:t>
            </a:r>
            <a:r>
              <a:rPr lang="en-US" altLang="en-US" dirty="0"/>
              <a:t>= </a:t>
            </a:r>
            <a:r>
              <a:rPr lang="en-US" altLang="en-US" dirty="0" smtClean="0"/>
              <a:t>000</a:t>
            </a:r>
            <a:r>
              <a:rPr lang="en-US" altLang="en-US" b="1" dirty="0" smtClean="0"/>
              <a:t>10</a:t>
            </a:r>
            <a:endParaRPr lang="en-US" altLang="en-US" i="1" dirty="0"/>
          </a:p>
          <a:p>
            <a:pPr>
              <a:spcBef>
                <a:spcPct val="50000"/>
              </a:spcBef>
            </a:pPr>
            <a:r>
              <a:rPr lang="en-US" altLang="en-US" i="1" dirty="0" smtClean="0"/>
              <a:t>h</a:t>
            </a:r>
            <a:r>
              <a:rPr lang="en-US" altLang="en-US" dirty="0" smtClean="0"/>
              <a:t>(3)   </a:t>
            </a:r>
            <a:r>
              <a:rPr lang="en-US" altLang="en-US" dirty="0"/>
              <a:t>= </a:t>
            </a:r>
            <a:r>
              <a:rPr lang="en-US" altLang="en-US" dirty="0" smtClean="0"/>
              <a:t>000</a:t>
            </a:r>
            <a:r>
              <a:rPr lang="en-US" altLang="en-US" b="1" dirty="0" smtClean="0"/>
              <a:t>11</a:t>
            </a:r>
            <a:endParaRPr lang="en-US" altLang="en-US" i="1" dirty="0"/>
          </a:p>
          <a:p>
            <a:pPr>
              <a:spcBef>
                <a:spcPct val="50000"/>
              </a:spcBef>
            </a:pPr>
            <a:r>
              <a:rPr lang="en-US" altLang="en-US" i="1" dirty="0" smtClean="0"/>
              <a:t>h</a:t>
            </a:r>
            <a:r>
              <a:rPr lang="en-US" altLang="en-US" dirty="0" smtClean="0"/>
              <a:t>(7)   </a:t>
            </a:r>
            <a:r>
              <a:rPr lang="en-US" altLang="en-US" dirty="0"/>
              <a:t>= </a:t>
            </a:r>
            <a:r>
              <a:rPr lang="en-US" altLang="en-US" dirty="0" smtClean="0"/>
              <a:t>001</a:t>
            </a:r>
            <a:r>
              <a:rPr lang="en-US" altLang="en-US" b="1" dirty="0" smtClean="0"/>
              <a:t>11</a:t>
            </a:r>
            <a:endParaRPr lang="en-US" altLang="en-US" i="1" dirty="0"/>
          </a:p>
          <a:p>
            <a:pPr>
              <a:spcBef>
                <a:spcPct val="50000"/>
              </a:spcBef>
            </a:pPr>
            <a:r>
              <a:rPr lang="en-US" altLang="en-US" i="1" dirty="0" smtClean="0"/>
              <a:t>h</a:t>
            </a:r>
            <a:r>
              <a:rPr lang="en-US" altLang="en-US" dirty="0" smtClean="0"/>
              <a:t>(16) </a:t>
            </a:r>
            <a:r>
              <a:rPr lang="en-US" altLang="en-US" dirty="0"/>
              <a:t>= </a:t>
            </a:r>
            <a:r>
              <a:rPr lang="en-US" altLang="en-US" dirty="0" smtClean="0"/>
              <a:t>100</a:t>
            </a:r>
            <a:r>
              <a:rPr lang="en-US" altLang="en-US" b="1" dirty="0" smtClean="0"/>
              <a:t>00</a:t>
            </a:r>
            <a:endParaRPr lang="en-US" altLang="en-US" i="1" dirty="0" smtClean="0"/>
          </a:p>
          <a:p>
            <a:pPr>
              <a:spcBef>
                <a:spcPct val="50000"/>
              </a:spcBef>
            </a:pPr>
            <a:r>
              <a:rPr lang="en-US" altLang="en-US" i="1" dirty="0" smtClean="0"/>
              <a:t>h</a:t>
            </a:r>
            <a:r>
              <a:rPr lang="en-US" altLang="en-US" dirty="0" smtClean="0"/>
              <a:t>(18) </a:t>
            </a:r>
            <a:r>
              <a:rPr lang="en-US" altLang="en-US" dirty="0"/>
              <a:t>= </a:t>
            </a:r>
            <a:r>
              <a:rPr lang="en-US" altLang="en-US" dirty="0" smtClean="0"/>
              <a:t>100</a:t>
            </a:r>
            <a:r>
              <a:rPr lang="en-US" altLang="en-US" b="1" dirty="0" smtClean="0"/>
              <a:t>10</a:t>
            </a:r>
            <a:endParaRPr lang="en-US" altLang="en-US" i="1" dirty="0" smtClean="0"/>
          </a:p>
          <a:p>
            <a:pPr>
              <a:spcBef>
                <a:spcPct val="50000"/>
              </a:spcBef>
            </a:pPr>
            <a:r>
              <a:rPr lang="en-US" altLang="en-US" i="1" dirty="0" smtClean="0"/>
              <a:t>h</a:t>
            </a:r>
            <a:r>
              <a:rPr lang="en-US" altLang="en-US" dirty="0" smtClean="0"/>
              <a:t>(19) </a:t>
            </a:r>
            <a:r>
              <a:rPr lang="en-US" altLang="en-US" dirty="0"/>
              <a:t>= </a:t>
            </a:r>
            <a:r>
              <a:rPr lang="en-US" altLang="en-US" dirty="0" smtClean="0"/>
              <a:t>100</a:t>
            </a:r>
            <a:r>
              <a:rPr lang="en-US" altLang="en-US" b="1" dirty="0" smtClean="0"/>
              <a:t>11</a:t>
            </a:r>
          </a:p>
          <a:p>
            <a:pPr>
              <a:spcBef>
                <a:spcPct val="50000"/>
              </a:spcBef>
            </a:pPr>
            <a:r>
              <a:rPr lang="en-US" altLang="en-US" i="1" dirty="0" smtClean="0"/>
              <a:t>h</a:t>
            </a:r>
            <a:r>
              <a:rPr lang="en-US" altLang="en-US" dirty="0" smtClean="0"/>
              <a:t>(20) </a:t>
            </a:r>
            <a:r>
              <a:rPr lang="en-US" altLang="en-US" dirty="0"/>
              <a:t>= </a:t>
            </a:r>
            <a:r>
              <a:rPr lang="en-US" altLang="en-US" dirty="0" smtClean="0"/>
              <a:t>101</a:t>
            </a:r>
            <a:r>
              <a:rPr lang="en-US" altLang="en-US" b="1" dirty="0" smtClean="0"/>
              <a:t>00</a:t>
            </a:r>
            <a:endParaRPr lang="en-US" altLang="en-US" b="1" dirty="0"/>
          </a:p>
          <a:p>
            <a:pPr>
              <a:spcBef>
                <a:spcPct val="50000"/>
              </a:spcBef>
            </a:pPr>
            <a:endParaRPr lang="en-US" altLang="en-US" dirty="0" smtClean="0"/>
          </a:p>
          <a:p>
            <a:pPr>
              <a:spcBef>
                <a:spcPct val="50000"/>
              </a:spcBef>
            </a:pPr>
            <a:endParaRPr lang="en-US" altLang="en-US" dirty="0"/>
          </a:p>
        </p:txBody>
      </p: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4191000" y="2025650"/>
            <a:ext cx="838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4191000" y="2482850"/>
            <a:ext cx="838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4191000" y="2940050"/>
            <a:ext cx="838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Rectangle 7"/>
          <p:cNvSpPr>
            <a:spLocks noChangeArrowheads="1"/>
          </p:cNvSpPr>
          <p:nvPr/>
        </p:nvSpPr>
        <p:spPr bwMode="auto">
          <a:xfrm>
            <a:off x="4191000" y="3397250"/>
            <a:ext cx="838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Rectangle 8"/>
          <p:cNvSpPr>
            <a:spLocks noChangeArrowheads="1"/>
          </p:cNvSpPr>
          <p:nvPr/>
        </p:nvSpPr>
        <p:spPr bwMode="auto">
          <a:xfrm>
            <a:off x="4191000" y="1644650"/>
            <a:ext cx="457200" cy="381000"/>
          </a:xfrm>
          <a:prstGeom prst="rect">
            <a:avLst/>
          </a:prstGeom>
          <a:solidFill>
            <a:srgbClr val="99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dirty="0" smtClean="0"/>
              <a:t>3</a:t>
            </a:r>
            <a:endParaRPr lang="en-US" altLang="en-US" dirty="0"/>
          </a:p>
        </p:txBody>
      </p:sp>
      <p:sp>
        <p:nvSpPr>
          <p:cNvPr id="18" name="Text Box 9"/>
          <p:cNvSpPr txBox="1">
            <a:spLocks noChangeArrowheads="1"/>
          </p:cNvSpPr>
          <p:nvPr/>
        </p:nvSpPr>
        <p:spPr bwMode="auto">
          <a:xfrm>
            <a:off x="3599765" y="2539940"/>
            <a:ext cx="57419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dirty="0" smtClean="0"/>
              <a:t>001</a:t>
            </a:r>
            <a:endParaRPr lang="en-US" altLang="en-US" dirty="0"/>
          </a:p>
        </p:txBody>
      </p: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3599765" y="2082740"/>
            <a:ext cx="57419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dirty="0" smtClean="0"/>
              <a:t>000</a:t>
            </a:r>
            <a:endParaRPr lang="en-US" altLang="en-US" dirty="0"/>
          </a:p>
        </p:txBody>
      </p:sp>
      <p:sp>
        <p:nvSpPr>
          <p:cNvPr id="20" name="Text Box 11"/>
          <p:cNvSpPr txBox="1">
            <a:spLocks noChangeArrowheads="1"/>
          </p:cNvSpPr>
          <p:nvPr/>
        </p:nvSpPr>
        <p:spPr bwMode="auto">
          <a:xfrm>
            <a:off x="3599765" y="3454340"/>
            <a:ext cx="57419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dirty="0" smtClean="0"/>
              <a:t>011</a:t>
            </a:r>
            <a:endParaRPr lang="en-US" altLang="en-US" dirty="0"/>
          </a:p>
        </p:txBody>
      </p:sp>
      <p:sp>
        <p:nvSpPr>
          <p:cNvPr id="21" name="Text Box 12"/>
          <p:cNvSpPr txBox="1">
            <a:spLocks noChangeArrowheads="1"/>
          </p:cNvSpPr>
          <p:nvPr/>
        </p:nvSpPr>
        <p:spPr bwMode="auto">
          <a:xfrm>
            <a:off x="3599765" y="3013015"/>
            <a:ext cx="57419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dirty="0" smtClean="0"/>
              <a:t>010</a:t>
            </a:r>
            <a:endParaRPr lang="en-US" altLang="en-US" dirty="0"/>
          </a:p>
        </p:txBody>
      </p:sp>
      <p:sp>
        <p:nvSpPr>
          <p:cNvPr id="22" name="Rectangle 13"/>
          <p:cNvSpPr>
            <a:spLocks noChangeArrowheads="1"/>
          </p:cNvSpPr>
          <p:nvPr/>
        </p:nvSpPr>
        <p:spPr bwMode="auto">
          <a:xfrm>
            <a:off x="6781800" y="141605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16</a:t>
            </a:r>
          </a:p>
        </p:txBody>
      </p:sp>
      <p:sp>
        <p:nvSpPr>
          <p:cNvPr id="23" name="Rectangle 14"/>
          <p:cNvSpPr>
            <a:spLocks noChangeArrowheads="1"/>
          </p:cNvSpPr>
          <p:nvPr/>
        </p:nvSpPr>
        <p:spPr bwMode="auto">
          <a:xfrm>
            <a:off x="7391400" y="141605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20</a:t>
            </a:r>
          </a:p>
        </p:txBody>
      </p:sp>
      <p:sp>
        <p:nvSpPr>
          <p:cNvPr id="24" name="Rectangle 15"/>
          <p:cNvSpPr>
            <a:spLocks noChangeArrowheads="1"/>
          </p:cNvSpPr>
          <p:nvPr/>
        </p:nvSpPr>
        <p:spPr bwMode="auto">
          <a:xfrm>
            <a:off x="6781800" y="1035050"/>
            <a:ext cx="457200" cy="381000"/>
          </a:xfrm>
          <a:prstGeom prst="rect">
            <a:avLst/>
          </a:prstGeom>
          <a:solidFill>
            <a:srgbClr val="99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2</a:t>
            </a:r>
          </a:p>
        </p:txBody>
      </p:sp>
      <p:sp>
        <p:nvSpPr>
          <p:cNvPr id="25" name="Rectangle 16"/>
          <p:cNvSpPr>
            <a:spLocks noChangeArrowheads="1"/>
          </p:cNvSpPr>
          <p:nvPr/>
        </p:nvSpPr>
        <p:spPr bwMode="auto">
          <a:xfrm>
            <a:off x="6781800" y="263525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1</a:t>
            </a:r>
          </a:p>
        </p:txBody>
      </p:sp>
      <p:sp>
        <p:nvSpPr>
          <p:cNvPr id="26" name="Rectangle 17"/>
          <p:cNvSpPr>
            <a:spLocks noChangeArrowheads="1"/>
          </p:cNvSpPr>
          <p:nvPr/>
        </p:nvSpPr>
        <p:spPr bwMode="auto">
          <a:xfrm>
            <a:off x="7391400" y="263525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u-HU" altLang="en-US"/>
          </a:p>
        </p:txBody>
      </p:sp>
      <p:sp>
        <p:nvSpPr>
          <p:cNvPr id="27" name="Rectangle 18"/>
          <p:cNvSpPr>
            <a:spLocks noChangeArrowheads="1"/>
          </p:cNvSpPr>
          <p:nvPr/>
        </p:nvSpPr>
        <p:spPr bwMode="auto">
          <a:xfrm>
            <a:off x="6781800" y="2254250"/>
            <a:ext cx="457200" cy="381000"/>
          </a:xfrm>
          <a:prstGeom prst="rect">
            <a:avLst/>
          </a:prstGeom>
          <a:solidFill>
            <a:srgbClr val="99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2</a:t>
            </a:r>
          </a:p>
        </p:txBody>
      </p:sp>
      <p:sp>
        <p:nvSpPr>
          <p:cNvPr id="28" name="Rectangle 19"/>
          <p:cNvSpPr>
            <a:spLocks noChangeArrowheads="1"/>
          </p:cNvSpPr>
          <p:nvPr/>
        </p:nvSpPr>
        <p:spPr bwMode="auto">
          <a:xfrm>
            <a:off x="6781800" y="377825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u-HU" altLang="en-US"/>
          </a:p>
        </p:txBody>
      </p:sp>
      <p:sp>
        <p:nvSpPr>
          <p:cNvPr id="29" name="Rectangle 20"/>
          <p:cNvSpPr>
            <a:spLocks noChangeArrowheads="1"/>
          </p:cNvSpPr>
          <p:nvPr/>
        </p:nvSpPr>
        <p:spPr bwMode="auto">
          <a:xfrm>
            <a:off x="7391400" y="377825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dirty="0" smtClean="0"/>
              <a:t>2</a:t>
            </a:r>
            <a:endParaRPr lang="hu-HU" altLang="en-US" dirty="0"/>
          </a:p>
        </p:txBody>
      </p:sp>
      <p:sp>
        <p:nvSpPr>
          <p:cNvPr id="30" name="Rectangle 21"/>
          <p:cNvSpPr>
            <a:spLocks noChangeArrowheads="1"/>
          </p:cNvSpPr>
          <p:nvPr/>
        </p:nvSpPr>
        <p:spPr bwMode="auto">
          <a:xfrm>
            <a:off x="6781800" y="3397250"/>
            <a:ext cx="457200" cy="381000"/>
          </a:xfrm>
          <a:prstGeom prst="rect">
            <a:avLst/>
          </a:prstGeom>
          <a:solidFill>
            <a:srgbClr val="99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2</a:t>
            </a:r>
          </a:p>
        </p:txBody>
      </p:sp>
      <p:sp>
        <p:nvSpPr>
          <p:cNvPr id="31" name="Line 23"/>
          <p:cNvSpPr>
            <a:spLocks noChangeShapeType="1"/>
          </p:cNvSpPr>
          <p:nvPr/>
        </p:nvSpPr>
        <p:spPr bwMode="auto">
          <a:xfrm flipV="1">
            <a:off x="4800600" y="1644650"/>
            <a:ext cx="1905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Line 24"/>
          <p:cNvSpPr>
            <a:spLocks noChangeShapeType="1"/>
          </p:cNvSpPr>
          <p:nvPr/>
        </p:nvSpPr>
        <p:spPr bwMode="auto">
          <a:xfrm>
            <a:off x="4800600" y="271145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Line 25"/>
          <p:cNvSpPr>
            <a:spLocks noChangeShapeType="1"/>
          </p:cNvSpPr>
          <p:nvPr/>
        </p:nvSpPr>
        <p:spPr bwMode="auto">
          <a:xfrm>
            <a:off x="4800600" y="3168650"/>
            <a:ext cx="1905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Text Box 26"/>
          <p:cNvSpPr txBox="1">
            <a:spLocks noChangeArrowheads="1"/>
          </p:cNvSpPr>
          <p:nvPr/>
        </p:nvSpPr>
        <p:spPr bwMode="auto">
          <a:xfrm>
            <a:off x="4191000" y="5826697"/>
            <a:ext cx="1403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/>
              <a:t>Directory</a:t>
            </a:r>
          </a:p>
        </p:txBody>
      </p:sp>
      <p:sp>
        <p:nvSpPr>
          <p:cNvPr id="35" name="Text Box 27"/>
          <p:cNvSpPr txBox="1">
            <a:spLocks noChangeArrowheads="1"/>
          </p:cNvSpPr>
          <p:nvPr/>
        </p:nvSpPr>
        <p:spPr bwMode="auto">
          <a:xfrm>
            <a:off x="6790899" y="6466303"/>
            <a:ext cx="12684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/>
              <a:t>Buckets</a:t>
            </a:r>
          </a:p>
        </p:txBody>
      </p:sp>
      <p:sp>
        <p:nvSpPr>
          <p:cNvPr id="36" name="Rectangle 32"/>
          <p:cNvSpPr>
            <a:spLocks noChangeArrowheads="1"/>
          </p:cNvSpPr>
          <p:nvPr/>
        </p:nvSpPr>
        <p:spPr bwMode="auto">
          <a:xfrm>
            <a:off x="6781800" y="492125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altLang="en-US" dirty="0"/>
          </a:p>
        </p:txBody>
      </p:sp>
      <p:sp>
        <p:nvSpPr>
          <p:cNvPr id="37" name="Rectangle 33"/>
          <p:cNvSpPr>
            <a:spLocks noChangeArrowheads="1"/>
          </p:cNvSpPr>
          <p:nvPr/>
        </p:nvSpPr>
        <p:spPr bwMode="auto">
          <a:xfrm>
            <a:off x="7391400" y="492125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altLang="en-US" dirty="0"/>
          </a:p>
        </p:txBody>
      </p:sp>
      <p:sp>
        <p:nvSpPr>
          <p:cNvPr id="38" name="Rectangle 34"/>
          <p:cNvSpPr>
            <a:spLocks noChangeArrowheads="1"/>
          </p:cNvSpPr>
          <p:nvPr/>
        </p:nvSpPr>
        <p:spPr bwMode="auto">
          <a:xfrm>
            <a:off x="6781800" y="4540250"/>
            <a:ext cx="457200" cy="381000"/>
          </a:xfrm>
          <a:prstGeom prst="rect">
            <a:avLst/>
          </a:prstGeom>
          <a:solidFill>
            <a:srgbClr val="99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dirty="0" smtClean="0"/>
              <a:t>3</a:t>
            </a:r>
            <a:endParaRPr lang="en-US" altLang="en-US" dirty="0"/>
          </a:p>
        </p:txBody>
      </p:sp>
      <p:sp>
        <p:nvSpPr>
          <p:cNvPr id="39" name="Line 35"/>
          <p:cNvSpPr>
            <a:spLocks noChangeShapeType="1"/>
          </p:cNvSpPr>
          <p:nvPr/>
        </p:nvSpPr>
        <p:spPr bwMode="auto">
          <a:xfrm>
            <a:off x="4800600" y="3625850"/>
            <a:ext cx="19050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" name="Group 41"/>
          <p:cNvGrpSpPr>
            <a:grpSpLocks/>
          </p:cNvGrpSpPr>
          <p:nvPr/>
        </p:nvGrpSpPr>
        <p:grpSpPr bwMode="auto">
          <a:xfrm>
            <a:off x="8382000" y="1487488"/>
            <a:ext cx="349250" cy="3952875"/>
            <a:chOff x="5280" y="1197"/>
            <a:chExt cx="220" cy="2490"/>
          </a:xfrm>
        </p:grpSpPr>
        <p:sp>
          <p:nvSpPr>
            <p:cNvPr id="9" name="Text Box 37"/>
            <p:cNvSpPr txBox="1">
              <a:spLocks noChangeArrowheads="1"/>
            </p:cNvSpPr>
            <p:nvPr/>
          </p:nvSpPr>
          <p:spPr bwMode="auto">
            <a:xfrm>
              <a:off x="5280" y="1197"/>
              <a:ext cx="21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800"/>
                <a:t>A</a:t>
              </a:r>
            </a:p>
          </p:txBody>
        </p:sp>
        <p:sp>
          <p:nvSpPr>
            <p:cNvPr id="10" name="Text Box 38"/>
            <p:cNvSpPr txBox="1">
              <a:spLocks noChangeArrowheads="1"/>
            </p:cNvSpPr>
            <p:nvPr/>
          </p:nvSpPr>
          <p:spPr bwMode="auto">
            <a:xfrm>
              <a:off x="5280" y="1929"/>
              <a:ext cx="21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800"/>
                <a:t>B</a:t>
              </a:r>
            </a:p>
          </p:txBody>
        </p:sp>
        <p:sp>
          <p:nvSpPr>
            <p:cNvPr id="11" name="Text Box 39"/>
            <p:cNvSpPr txBox="1">
              <a:spLocks noChangeArrowheads="1"/>
            </p:cNvSpPr>
            <p:nvPr/>
          </p:nvSpPr>
          <p:spPr bwMode="auto">
            <a:xfrm>
              <a:off x="5280" y="2697"/>
              <a:ext cx="22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800"/>
                <a:t>C</a:t>
              </a:r>
            </a:p>
          </p:txBody>
        </p:sp>
        <p:sp>
          <p:nvSpPr>
            <p:cNvPr id="12" name="Text Box 40"/>
            <p:cNvSpPr txBox="1">
              <a:spLocks noChangeArrowheads="1"/>
            </p:cNvSpPr>
            <p:nvPr/>
          </p:nvSpPr>
          <p:spPr bwMode="auto">
            <a:xfrm>
              <a:off x="5280" y="3456"/>
              <a:ext cx="22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800"/>
                <a:t>D</a:t>
              </a:r>
            </a:p>
          </p:txBody>
        </p:sp>
      </p:grpSp>
      <p:sp>
        <p:nvSpPr>
          <p:cNvPr id="40" name="Text Box 43"/>
          <p:cNvSpPr txBox="1">
            <a:spLocks noChangeArrowheads="1"/>
          </p:cNvSpPr>
          <p:nvPr/>
        </p:nvSpPr>
        <p:spPr bwMode="auto">
          <a:xfrm>
            <a:off x="6781800" y="3854450"/>
            <a:ext cx="523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18</a:t>
            </a:r>
          </a:p>
        </p:txBody>
      </p:sp>
      <p:sp>
        <p:nvSpPr>
          <p:cNvPr id="41" name="Rectangle 4"/>
          <p:cNvSpPr>
            <a:spLocks noChangeArrowheads="1"/>
          </p:cNvSpPr>
          <p:nvPr/>
        </p:nvSpPr>
        <p:spPr bwMode="auto">
          <a:xfrm>
            <a:off x="4191000" y="3846513"/>
            <a:ext cx="838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Rectangle 5"/>
          <p:cNvSpPr>
            <a:spLocks noChangeArrowheads="1"/>
          </p:cNvSpPr>
          <p:nvPr/>
        </p:nvSpPr>
        <p:spPr bwMode="auto">
          <a:xfrm>
            <a:off x="4191000" y="4303713"/>
            <a:ext cx="838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Rectangle 6"/>
          <p:cNvSpPr>
            <a:spLocks noChangeArrowheads="1"/>
          </p:cNvSpPr>
          <p:nvPr/>
        </p:nvSpPr>
        <p:spPr bwMode="auto">
          <a:xfrm>
            <a:off x="4191000" y="4760913"/>
            <a:ext cx="838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Rectangle 7"/>
          <p:cNvSpPr>
            <a:spLocks noChangeArrowheads="1"/>
          </p:cNvSpPr>
          <p:nvPr/>
        </p:nvSpPr>
        <p:spPr bwMode="auto">
          <a:xfrm>
            <a:off x="4191000" y="5218113"/>
            <a:ext cx="838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" name="Text Box 9"/>
          <p:cNvSpPr txBox="1">
            <a:spLocks noChangeArrowheads="1"/>
          </p:cNvSpPr>
          <p:nvPr/>
        </p:nvSpPr>
        <p:spPr bwMode="auto">
          <a:xfrm>
            <a:off x="3578866" y="4364338"/>
            <a:ext cx="57419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dirty="0" smtClean="0"/>
              <a:t>101</a:t>
            </a:r>
            <a:endParaRPr lang="en-US" altLang="en-US" dirty="0"/>
          </a:p>
        </p:txBody>
      </p:sp>
      <p:sp>
        <p:nvSpPr>
          <p:cNvPr id="46" name="Text Box 10"/>
          <p:cNvSpPr txBox="1">
            <a:spLocks noChangeArrowheads="1"/>
          </p:cNvSpPr>
          <p:nvPr/>
        </p:nvSpPr>
        <p:spPr bwMode="auto">
          <a:xfrm>
            <a:off x="3578866" y="3907138"/>
            <a:ext cx="57419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dirty="0" smtClean="0"/>
              <a:t>100</a:t>
            </a:r>
            <a:endParaRPr lang="en-US" altLang="en-US" dirty="0"/>
          </a:p>
        </p:txBody>
      </p:sp>
      <p:sp>
        <p:nvSpPr>
          <p:cNvPr id="47" name="Text Box 11"/>
          <p:cNvSpPr txBox="1">
            <a:spLocks noChangeArrowheads="1"/>
          </p:cNvSpPr>
          <p:nvPr/>
        </p:nvSpPr>
        <p:spPr bwMode="auto">
          <a:xfrm>
            <a:off x="3578866" y="5278738"/>
            <a:ext cx="57419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dirty="0" smtClean="0"/>
              <a:t>111</a:t>
            </a:r>
            <a:endParaRPr lang="en-US" altLang="en-US" dirty="0"/>
          </a:p>
        </p:txBody>
      </p:sp>
      <p:sp>
        <p:nvSpPr>
          <p:cNvPr id="48" name="Text Box 12"/>
          <p:cNvSpPr txBox="1">
            <a:spLocks noChangeArrowheads="1"/>
          </p:cNvSpPr>
          <p:nvPr/>
        </p:nvSpPr>
        <p:spPr bwMode="auto">
          <a:xfrm>
            <a:off x="3578866" y="4837413"/>
            <a:ext cx="57419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dirty="0" smtClean="0"/>
              <a:t>110</a:t>
            </a:r>
            <a:endParaRPr lang="en-US" altLang="en-US" dirty="0"/>
          </a:p>
        </p:txBody>
      </p:sp>
      <p:sp>
        <p:nvSpPr>
          <p:cNvPr id="49" name="Line 24"/>
          <p:cNvSpPr>
            <a:spLocks noChangeShapeType="1"/>
          </p:cNvSpPr>
          <p:nvPr/>
        </p:nvSpPr>
        <p:spPr bwMode="auto">
          <a:xfrm flipV="1">
            <a:off x="4800600" y="1854198"/>
            <a:ext cx="1905000" cy="222986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" name="Line 24"/>
          <p:cNvSpPr>
            <a:spLocks noChangeShapeType="1"/>
          </p:cNvSpPr>
          <p:nvPr/>
        </p:nvSpPr>
        <p:spPr bwMode="auto">
          <a:xfrm flipV="1">
            <a:off x="4783561" y="2871660"/>
            <a:ext cx="1895052" cy="170865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" name="Line 24"/>
          <p:cNvSpPr>
            <a:spLocks noChangeShapeType="1"/>
          </p:cNvSpPr>
          <p:nvPr/>
        </p:nvSpPr>
        <p:spPr bwMode="auto">
          <a:xfrm flipV="1">
            <a:off x="4783561" y="4082034"/>
            <a:ext cx="1895052" cy="96937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" name="Line 24"/>
          <p:cNvSpPr>
            <a:spLocks noChangeShapeType="1"/>
          </p:cNvSpPr>
          <p:nvPr/>
        </p:nvSpPr>
        <p:spPr bwMode="auto">
          <a:xfrm>
            <a:off x="4783560" y="5495879"/>
            <a:ext cx="1953789" cy="69854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" name="Rectangle 32"/>
          <p:cNvSpPr>
            <a:spLocks noChangeArrowheads="1"/>
          </p:cNvSpPr>
          <p:nvPr/>
        </p:nvSpPr>
        <p:spPr bwMode="auto">
          <a:xfrm>
            <a:off x="6781800" y="5951832"/>
            <a:ext cx="609600" cy="50701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altLang="en-US" dirty="0"/>
          </a:p>
        </p:txBody>
      </p:sp>
      <p:sp>
        <p:nvSpPr>
          <p:cNvPr id="57" name="Rectangle 33"/>
          <p:cNvSpPr>
            <a:spLocks noChangeArrowheads="1"/>
          </p:cNvSpPr>
          <p:nvPr/>
        </p:nvSpPr>
        <p:spPr bwMode="auto">
          <a:xfrm>
            <a:off x="7391400" y="5951832"/>
            <a:ext cx="609600" cy="50701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altLang="en-US" dirty="0"/>
          </a:p>
        </p:txBody>
      </p:sp>
      <p:sp>
        <p:nvSpPr>
          <p:cNvPr id="58" name="Rectangle 34"/>
          <p:cNvSpPr>
            <a:spLocks noChangeArrowheads="1"/>
          </p:cNvSpPr>
          <p:nvPr/>
        </p:nvSpPr>
        <p:spPr bwMode="auto">
          <a:xfrm>
            <a:off x="6781800" y="5582223"/>
            <a:ext cx="457200" cy="362156"/>
          </a:xfrm>
          <a:prstGeom prst="rect">
            <a:avLst/>
          </a:prstGeom>
          <a:solidFill>
            <a:srgbClr val="99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dirty="0" smtClean="0"/>
              <a:t>3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99351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11</a:t>
            </a:fld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2546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I/O Cost of Accessing Files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Assume that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data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file has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500 pages </a:t>
            </a:r>
          </a:p>
          <a:p>
            <a:pPr algn="just"/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Each page can store 50 index entries or 10 tuples</a:t>
            </a:r>
          </a:p>
          <a:p>
            <a:pPr algn="just"/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range query returns 20 tuples</a:t>
            </a:r>
          </a:p>
          <a:p>
            <a:pPr algn="just"/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is the I/O cost of accessing files/index? (assuming log</a:t>
            </a:r>
            <a:r>
              <a:rPr lang="en-US" sz="26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500 = 9)</a:t>
            </a:r>
          </a:p>
          <a:p>
            <a:pPr lvl="1" algn="just"/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Heap file</a:t>
            </a:r>
          </a:p>
          <a:p>
            <a:pPr lvl="2" algn="just"/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I/O cost for index entries:</a:t>
            </a:r>
          </a:p>
          <a:p>
            <a:pPr lvl="2" algn="just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I/O cost for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tuples:</a:t>
            </a:r>
          </a:p>
          <a:p>
            <a:pPr lvl="1" algn="just"/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Sorted file</a:t>
            </a:r>
          </a:p>
          <a:p>
            <a:pPr lvl="1" algn="just"/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Unclustered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index</a:t>
            </a:r>
          </a:p>
          <a:p>
            <a:pPr lvl="1" algn="just"/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Clustered index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2</a:t>
            </a:fld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4390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Sparse Index vs Dense Index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Content Placeholder 2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Which is space index? Which is dense index?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3</a:t>
            </a:fld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7751844"/>
              </p:ext>
            </p:extLst>
          </p:nvPr>
        </p:nvGraphicFramePr>
        <p:xfrm>
          <a:off x="4241082" y="3748190"/>
          <a:ext cx="3501577" cy="281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1" name="文件" r:id="rId3" imgW="3095640" imgH="3102480" progId="Word.Document.8">
                  <p:embed/>
                </p:oleObj>
              </mc:Choice>
              <mc:Fallback>
                <p:oleObj name="文件" r:id="rId3" imgW="3095640" imgH="310248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41082" y="3748190"/>
                        <a:ext cx="3501577" cy="281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4453622"/>
              </p:ext>
            </p:extLst>
          </p:nvPr>
        </p:nvGraphicFramePr>
        <p:xfrm>
          <a:off x="1219200" y="2514600"/>
          <a:ext cx="2215581" cy="11420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2" name="文件" r:id="rId5" imgW="1705680" imgH="1129680" progId="Word.Document.8">
                  <p:embed/>
                </p:oleObj>
              </mc:Choice>
              <mc:Fallback>
                <p:oleObj name="文件" r:id="rId5" imgW="1705680" imgH="112968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2514600"/>
                        <a:ext cx="2215581" cy="114209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Line 7"/>
          <p:cNvSpPr>
            <a:spLocks noChangeShapeType="1"/>
          </p:cNvSpPr>
          <p:nvPr/>
        </p:nvSpPr>
        <p:spPr bwMode="auto">
          <a:xfrm>
            <a:off x="2942059" y="2611540"/>
            <a:ext cx="1401152" cy="129837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Line 8"/>
          <p:cNvSpPr>
            <a:spLocks noChangeShapeType="1"/>
          </p:cNvSpPr>
          <p:nvPr/>
        </p:nvSpPr>
        <p:spPr bwMode="auto">
          <a:xfrm>
            <a:off x="2942060" y="2968310"/>
            <a:ext cx="1401152" cy="182194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>
            <a:off x="2942058" y="3306282"/>
            <a:ext cx="1404587" cy="252405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5" name="Group 24"/>
          <p:cNvGrpSpPr/>
          <p:nvPr/>
        </p:nvGrpSpPr>
        <p:grpSpPr>
          <a:xfrm>
            <a:off x="1095177" y="3927076"/>
            <a:ext cx="3145904" cy="2238872"/>
            <a:chOff x="1449631" y="3376668"/>
            <a:chExt cx="3145904" cy="2238872"/>
          </a:xfrm>
        </p:grpSpPr>
        <p:graphicFrame>
          <p:nvGraphicFramePr>
            <p:cNvPr id="16" name="Object 1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78850023"/>
                </p:ext>
              </p:extLst>
            </p:nvPr>
          </p:nvGraphicFramePr>
          <p:xfrm>
            <a:off x="1449631" y="3441906"/>
            <a:ext cx="1683168" cy="18264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53" name="文件" r:id="rId7" imgW="2531160" imgH="2552760" progId="Word.Document.8">
                    <p:embed/>
                  </p:oleObj>
                </mc:Choice>
                <mc:Fallback>
                  <p:oleObj name="文件" r:id="rId7" imgW="2531160" imgH="2552760" progId="Word.Document.8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49631" y="3441906"/>
                          <a:ext cx="1683168" cy="182645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7" name="Line 20"/>
            <p:cNvSpPr>
              <a:spLocks noChangeShapeType="1"/>
            </p:cNvSpPr>
            <p:nvPr/>
          </p:nvSpPr>
          <p:spPr bwMode="auto">
            <a:xfrm flipV="1">
              <a:off x="3136232" y="3376668"/>
              <a:ext cx="1455871" cy="2004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Line 21"/>
            <p:cNvSpPr>
              <a:spLocks noChangeShapeType="1"/>
            </p:cNvSpPr>
            <p:nvPr/>
          </p:nvSpPr>
          <p:spPr bwMode="auto">
            <a:xfrm flipV="1">
              <a:off x="3136232" y="3779877"/>
              <a:ext cx="1455872" cy="6759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Line 22"/>
            <p:cNvSpPr>
              <a:spLocks noChangeShapeType="1"/>
            </p:cNvSpPr>
            <p:nvPr/>
          </p:nvSpPr>
          <p:spPr bwMode="auto">
            <a:xfrm>
              <a:off x="3136232" y="4117848"/>
              <a:ext cx="1455872" cy="990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Line 23"/>
            <p:cNvSpPr>
              <a:spLocks noChangeShapeType="1"/>
            </p:cNvSpPr>
            <p:nvPr/>
          </p:nvSpPr>
          <p:spPr bwMode="auto">
            <a:xfrm>
              <a:off x="3148314" y="4379029"/>
              <a:ext cx="1431707" cy="14438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Line 24"/>
            <p:cNvSpPr>
              <a:spLocks noChangeShapeType="1"/>
            </p:cNvSpPr>
            <p:nvPr/>
          </p:nvSpPr>
          <p:spPr bwMode="auto">
            <a:xfrm>
              <a:off x="3132799" y="4596613"/>
              <a:ext cx="1447222" cy="6717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Line 25"/>
            <p:cNvSpPr>
              <a:spLocks noChangeShapeType="1"/>
            </p:cNvSpPr>
            <p:nvPr/>
          </p:nvSpPr>
          <p:spPr bwMode="auto">
            <a:xfrm>
              <a:off x="3148314" y="4866989"/>
              <a:ext cx="1447221" cy="7485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157910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-Tree Index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Insert tuples with key 23*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4</a:t>
            </a:fld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34" name="Group 7"/>
          <p:cNvGrpSpPr>
            <a:grpSpLocks/>
          </p:cNvGrpSpPr>
          <p:nvPr/>
        </p:nvGrpSpPr>
        <p:grpSpPr bwMode="auto">
          <a:xfrm>
            <a:off x="304800" y="2667000"/>
            <a:ext cx="8201025" cy="2282825"/>
            <a:chOff x="218" y="2207"/>
            <a:chExt cx="5166" cy="1438"/>
          </a:xfrm>
        </p:grpSpPr>
        <p:sp>
          <p:nvSpPr>
            <p:cNvPr id="235" name="Freeform 8"/>
            <p:cNvSpPr>
              <a:spLocks/>
            </p:cNvSpPr>
            <p:nvPr/>
          </p:nvSpPr>
          <p:spPr bwMode="auto">
            <a:xfrm>
              <a:off x="2061" y="2506"/>
              <a:ext cx="351" cy="293"/>
            </a:xfrm>
            <a:custGeom>
              <a:avLst/>
              <a:gdLst>
                <a:gd name="T0" fmla="*/ 0 w 351"/>
                <a:gd name="T1" fmla="*/ 292 h 293"/>
                <a:gd name="T2" fmla="*/ 0 w 351"/>
                <a:gd name="T3" fmla="*/ 0 h 293"/>
                <a:gd name="T4" fmla="*/ 350 w 351"/>
                <a:gd name="T5" fmla="*/ 0 h 293"/>
                <a:gd name="T6" fmla="*/ 350 w 351"/>
                <a:gd name="T7" fmla="*/ 292 h 293"/>
                <a:gd name="T8" fmla="*/ 0 w 351"/>
                <a:gd name="T9" fmla="*/ 292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1" h="293">
                  <a:moveTo>
                    <a:pt x="0" y="292"/>
                  </a:moveTo>
                  <a:lnTo>
                    <a:pt x="0" y="0"/>
                  </a:lnTo>
                  <a:lnTo>
                    <a:pt x="350" y="0"/>
                  </a:lnTo>
                  <a:lnTo>
                    <a:pt x="350" y="292"/>
                  </a:lnTo>
                  <a:lnTo>
                    <a:pt x="0" y="29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" name="Freeform 9"/>
            <p:cNvSpPr>
              <a:spLocks/>
            </p:cNvSpPr>
            <p:nvPr/>
          </p:nvSpPr>
          <p:spPr bwMode="auto">
            <a:xfrm>
              <a:off x="2120" y="2506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7" name="Freeform 10"/>
            <p:cNvSpPr>
              <a:spLocks/>
            </p:cNvSpPr>
            <p:nvPr/>
          </p:nvSpPr>
          <p:spPr bwMode="auto">
            <a:xfrm>
              <a:off x="2411" y="2506"/>
              <a:ext cx="353" cy="293"/>
            </a:xfrm>
            <a:custGeom>
              <a:avLst/>
              <a:gdLst>
                <a:gd name="T0" fmla="*/ 0 w 353"/>
                <a:gd name="T1" fmla="*/ 292 h 293"/>
                <a:gd name="T2" fmla="*/ 0 w 353"/>
                <a:gd name="T3" fmla="*/ 0 h 293"/>
                <a:gd name="T4" fmla="*/ 352 w 353"/>
                <a:gd name="T5" fmla="*/ 0 h 293"/>
                <a:gd name="T6" fmla="*/ 352 w 353"/>
                <a:gd name="T7" fmla="*/ 292 h 293"/>
                <a:gd name="T8" fmla="*/ 0 w 353"/>
                <a:gd name="T9" fmla="*/ 292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3" h="293">
                  <a:moveTo>
                    <a:pt x="0" y="292"/>
                  </a:moveTo>
                  <a:lnTo>
                    <a:pt x="0" y="0"/>
                  </a:lnTo>
                  <a:lnTo>
                    <a:pt x="352" y="0"/>
                  </a:lnTo>
                  <a:lnTo>
                    <a:pt x="352" y="292"/>
                  </a:lnTo>
                  <a:lnTo>
                    <a:pt x="0" y="29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8" name="Freeform 11"/>
            <p:cNvSpPr>
              <a:spLocks/>
            </p:cNvSpPr>
            <p:nvPr/>
          </p:nvSpPr>
          <p:spPr bwMode="auto">
            <a:xfrm>
              <a:off x="2471" y="2506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9" name="Freeform 12"/>
            <p:cNvSpPr>
              <a:spLocks/>
            </p:cNvSpPr>
            <p:nvPr/>
          </p:nvSpPr>
          <p:spPr bwMode="auto">
            <a:xfrm>
              <a:off x="2763" y="2506"/>
              <a:ext cx="352" cy="293"/>
            </a:xfrm>
            <a:custGeom>
              <a:avLst/>
              <a:gdLst>
                <a:gd name="T0" fmla="*/ 0 w 352"/>
                <a:gd name="T1" fmla="*/ 292 h 293"/>
                <a:gd name="T2" fmla="*/ 0 w 352"/>
                <a:gd name="T3" fmla="*/ 0 h 293"/>
                <a:gd name="T4" fmla="*/ 351 w 352"/>
                <a:gd name="T5" fmla="*/ 0 h 293"/>
                <a:gd name="T6" fmla="*/ 351 w 352"/>
                <a:gd name="T7" fmla="*/ 292 h 293"/>
                <a:gd name="T8" fmla="*/ 0 w 352"/>
                <a:gd name="T9" fmla="*/ 292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2" h="293">
                  <a:moveTo>
                    <a:pt x="0" y="292"/>
                  </a:moveTo>
                  <a:lnTo>
                    <a:pt x="0" y="0"/>
                  </a:lnTo>
                  <a:lnTo>
                    <a:pt x="351" y="0"/>
                  </a:lnTo>
                  <a:lnTo>
                    <a:pt x="351" y="292"/>
                  </a:lnTo>
                  <a:lnTo>
                    <a:pt x="0" y="29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0" name="Freeform 13"/>
            <p:cNvSpPr>
              <a:spLocks/>
            </p:cNvSpPr>
            <p:nvPr/>
          </p:nvSpPr>
          <p:spPr bwMode="auto">
            <a:xfrm>
              <a:off x="2822" y="2506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1" name="Freeform 14"/>
            <p:cNvSpPr>
              <a:spLocks/>
            </p:cNvSpPr>
            <p:nvPr/>
          </p:nvSpPr>
          <p:spPr bwMode="auto">
            <a:xfrm>
              <a:off x="3114" y="2506"/>
              <a:ext cx="353" cy="293"/>
            </a:xfrm>
            <a:custGeom>
              <a:avLst/>
              <a:gdLst>
                <a:gd name="T0" fmla="*/ 0 w 353"/>
                <a:gd name="T1" fmla="*/ 292 h 293"/>
                <a:gd name="T2" fmla="*/ 0 w 353"/>
                <a:gd name="T3" fmla="*/ 0 h 293"/>
                <a:gd name="T4" fmla="*/ 352 w 353"/>
                <a:gd name="T5" fmla="*/ 0 h 293"/>
                <a:gd name="T6" fmla="*/ 352 w 353"/>
                <a:gd name="T7" fmla="*/ 292 h 293"/>
                <a:gd name="T8" fmla="*/ 0 w 353"/>
                <a:gd name="T9" fmla="*/ 292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3" h="293">
                  <a:moveTo>
                    <a:pt x="0" y="292"/>
                  </a:moveTo>
                  <a:lnTo>
                    <a:pt x="0" y="0"/>
                  </a:lnTo>
                  <a:lnTo>
                    <a:pt x="352" y="0"/>
                  </a:lnTo>
                  <a:lnTo>
                    <a:pt x="352" y="292"/>
                  </a:lnTo>
                  <a:lnTo>
                    <a:pt x="0" y="29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2" name="Freeform 15"/>
            <p:cNvSpPr>
              <a:spLocks/>
            </p:cNvSpPr>
            <p:nvPr/>
          </p:nvSpPr>
          <p:spPr bwMode="auto">
            <a:xfrm>
              <a:off x="3172" y="2506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3" name="Freeform 16"/>
            <p:cNvSpPr>
              <a:spLocks/>
            </p:cNvSpPr>
            <p:nvPr/>
          </p:nvSpPr>
          <p:spPr bwMode="auto">
            <a:xfrm>
              <a:off x="3466" y="2506"/>
              <a:ext cx="59" cy="293"/>
            </a:xfrm>
            <a:custGeom>
              <a:avLst/>
              <a:gdLst>
                <a:gd name="T0" fmla="*/ 0 w 59"/>
                <a:gd name="T1" fmla="*/ 292 h 293"/>
                <a:gd name="T2" fmla="*/ 0 w 59"/>
                <a:gd name="T3" fmla="*/ 0 h 293"/>
                <a:gd name="T4" fmla="*/ 58 w 59"/>
                <a:gd name="T5" fmla="*/ 0 h 293"/>
                <a:gd name="T6" fmla="*/ 58 w 59"/>
                <a:gd name="T7" fmla="*/ 292 h 293"/>
                <a:gd name="T8" fmla="*/ 0 w 59"/>
                <a:gd name="T9" fmla="*/ 292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" h="293">
                  <a:moveTo>
                    <a:pt x="0" y="292"/>
                  </a:moveTo>
                  <a:lnTo>
                    <a:pt x="0" y="0"/>
                  </a:lnTo>
                  <a:lnTo>
                    <a:pt x="58" y="0"/>
                  </a:lnTo>
                  <a:lnTo>
                    <a:pt x="58" y="292"/>
                  </a:lnTo>
                  <a:lnTo>
                    <a:pt x="0" y="29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4" name="Freeform 17"/>
            <p:cNvSpPr>
              <a:spLocks/>
            </p:cNvSpPr>
            <p:nvPr/>
          </p:nvSpPr>
          <p:spPr bwMode="auto">
            <a:xfrm>
              <a:off x="4431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" name="Freeform 18"/>
            <p:cNvSpPr>
              <a:spLocks/>
            </p:cNvSpPr>
            <p:nvPr/>
          </p:nvSpPr>
          <p:spPr bwMode="auto">
            <a:xfrm>
              <a:off x="4665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" name="Freeform 19"/>
            <p:cNvSpPr>
              <a:spLocks/>
            </p:cNvSpPr>
            <p:nvPr/>
          </p:nvSpPr>
          <p:spPr bwMode="auto">
            <a:xfrm>
              <a:off x="4899" y="3410"/>
              <a:ext cx="236" cy="235"/>
            </a:xfrm>
            <a:custGeom>
              <a:avLst/>
              <a:gdLst>
                <a:gd name="T0" fmla="*/ 0 w 236"/>
                <a:gd name="T1" fmla="*/ 234 h 235"/>
                <a:gd name="T2" fmla="*/ 0 w 236"/>
                <a:gd name="T3" fmla="*/ 0 h 235"/>
                <a:gd name="T4" fmla="*/ 235 w 236"/>
                <a:gd name="T5" fmla="*/ 0 h 235"/>
                <a:gd name="T6" fmla="*/ 235 w 236"/>
                <a:gd name="T7" fmla="*/ 234 h 235"/>
                <a:gd name="T8" fmla="*/ 0 w 236"/>
                <a:gd name="T9" fmla="*/ 234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6" h="235">
                  <a:moveTo>
                    <a:pt x="0" y="234"/>
                  </a:moveTo>
                  <a:lnTo>
                    <a:pt x="0" y="0"/>
                  </a:lnTo>
                  <a:lnTo>
                    <a:pt x="235" y="0"/>
                  </a:lnTo>
                  <a:lnTo>
                    <a:pt x="235" y="234"/>
                  </a:lnTo>
                  <a:lnTo>
                    <a:pt x="0" y="23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7" name="Freeform 20"/>
            <p:cNvSpPr>
              <a:spLocks/>
            </p:cNvSpPr>
            <p:nvPr/>
          </p:nvSpPr>
          <p:spPr bwMode="auto">
            <a:xfrm>
              <a:off x="5134" y="3410"/>
              <a:ext cx="234" cy="235"/>
            </a:xfrm>
            <a:custGeom>
              <a:avLst/>
              <a:gdLst>
                <a:gd name="T0" fmla="*/ 0 w 234"/>
                <a:gd name="T1" fmla="*/ 234 h 235"/>
                <a:gd name="T2" fmla="*/ 0 w 234"/>
                <a:gd name="T3" fmla="*/ 0 h 235"/>
                <a:gd name="T4" fmla="*/ 233 w 234"/>
                <a:gd name="T5" fmla="*/ 0 h 235"/>
                <a:gd name="T6" fmla="*/ 233 w 234"/>
                <a:gd name="T7" fmla="*/ 234 h 235"/>
                <a:gd name="T8" fmla="*/ 0 w 234"/>
                <a:gd name="T9" fmla="*/ 234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" h="235">
                  <a:moveTo>
                    <a:pt x="0" y="234"/>
                  </a:moveTo>
                  <a:lnTo>
                    <a:pt x="0" y="0"/>
                  </a:lnTo>
                  <a:lnTo>
                    <a:pt x="233" y="0"/>
                  </a:lnTo>
                  <a:lnTo>
                    <a:pt x="233" y="234"/>
                  </a:lnTo>
                  <a:lnTo>
                    <a:pt x="0" y="23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8" name="Freeform 21"/>
            <p:cNvSpPr>
              <a:spLocks/>
            </p:cNvSpPr>
            <p:nvPr/>
          </p:nvSpPr>
          <p:spPr bwMode="auto">
            <a:xfrm>
              <a:off x="218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9" name="Freeform 22"/>
            <p:cNvSpPr>
              <a:spLocks/>
            </p:cNvSpPr>
            <p:nvPr/>
          </p:nvSpPr>
          <p:spPr bwMode="auto">
            <a:xfrm>
              <a:off x="452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0" name="Freeform 23"/>
            <p:cNvSpPr>
              <a:spLocks/>
            </p:cNvSpPr>
            <p:nvPr/>
          </p:nvSpPr>
          <p:spPr bwMode="auto">
            <a:xfrm>
              <a:off x="686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1" name="Freeform 24"/>
            <p:cNvSpPr>
              <a:spLocks/>
            </p:cNvSpPr>
            <p:nvPr/>
          </p:nvSpPr>
          <p:spPr bwMode="auto">
            <a:xfrm>
              <a:off x="920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2" name="Freeform 25"/>
            <p:cNvSpPr>
              <a:spLocks/>
            </p:cNvSpPr>
            <p:nvPr/>
          </p:nvSpPr>
          <p:spPr bwMode="auto">
            <a:xfrm>
              <a:off x="1271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3" name="Freeform 26"/>
            <p:cNvSpPr>
              <a:spLocks/>
            </p:cNvSpPr>
            <p:nvPr/>
          </p:nvSpPr>
          <p:spPr bwMode="auto">
            <a:xfrm>
              <a:off x="1505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4" name="Freeform 27"/>
            <p:cNvSpPr>
              <a:spLocks/>
            </p:cNvSpPr>
            <p:nvPr/>
          </p:nvSpPr>
          <p:spPr bwMode="auto">
            <a:xfrm>
              <a:off x="1739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5" name="Freeform 28"/>
            <p:cNvSpPr>
              <a:spLocks/>
            </p:cNvSpPr>
            <p:nvPr/>
          </p:nvSpPr>
          <p:spPr bwMode="auto">
            <a:xfrm>
              <a:off x="1973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" name="Freeform 29"/>
            <p:cNvSpPr>
              <a:spLocks/>
            </p:cNvSpPr>
            <p:nvPr/>
          </p:nvSpPr>
          <p:spPr bwMode="auto">
            <a:xfrm>
              <a:off x="2324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7" name="Freeform 30"/>
            <p:cNvSpPr>
              <a:spLocks/>
            </p:cNvSpPr>
            <p:nvPr/>
          </p:nvSpPr>
          <p:spPr bwMode="auto">
            <a:xfrm>
              <a:off x="2558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8" name="Freeform 31"/>
            <p:cNvSpPr>
              <a:spLocks/>
            </p:cNvSpPr>
            <p:nvPr/>
          </p:nvSpPr>
          <p:spPr bwMode="auto">
            <a:xfrm>
              <a:off x="2792" y="3410"/>
              <a:ext cx="236" cy="235"/>
            </a:xfrm>
            <a:custGeom>
              <a:avLst/>
              <a:gdLst>
                <a:gd name="T0" fmla="*/ 0 w 236"/>
                <a:gd name="T1" fmla="*/ 234 h 235"/>
                <a:gd name="T2" fmla="*/ 0 w 236"/>
                <a:gd name="T3" fmla="*/ 0 h 235"/>
                <a:gd name="T4" fmla="*/ 235 w 236"/>
                <a:gd name="T5" fmla="*/ 0 h 235"/>
                <a:gd name="T6" fmla="*/ 235 w 236"/>
                <a:gd name="T7" fmla="*/ 234 h 235"/>
                <a:gd name="T8" fmla="*/ 0 w 236"/>
                <a:gd name="T9" fmla="*/ 234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6" h="235">
                  <a:moveTo>
                    <a:pt x="0" y="234"/>
                  </a:moveTo>
                  <a:lnTo>
                    <a:pt x="0" y="0"/>
                  </a:lnTo>
                  <a:lnTo>
                    <a:pt x="235" y="0"/>
                  </a:lnTo>
                  <a:lnTo>
                    <a:pt x="235" y="234"/>
                  </a:lnTo>
                  <a:lnTo>
                    <a:pt x="0" y="23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9" name="Freeform 32"/>
            <p:cNvSpPr>
              <a:spLocks/>
            </p:cNvSpPr>
            <p:nvPr/>
          </p:nvSpPr>
          <p:spPr bwMode="auto">
            <a:xfrm>
              <a:off x="3027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0" name="Freeform 33"/>
            <p:cNvSpPr>
              <a:spLocks/>
            </p:cNvSpPr>
            <p:nvPr/>
          </p:nvSpPr>
          <p:spPr bwMode="auto">
            <a:xfrm>
              <a:off x="3377" y="3410"/>
              <a:ext cx="236" cy="235"/>
            </a:xfrm>
            <a:custGeom>
              <a:avLst/>
              <a:gdLst>
                <a:gd name="T0" fmla="*/ 0 w 236"/>
                <a:gd name="T1" fmla="*/ 234 h 235"/>
                <a:gd name="T2" fmla="*/ 0 w 236"/>
                <a:gd name="T3" fmla="*/ 0 h 235"/>
                <a:gd name="T4" fmla="*/ 235 w 236"/>
                <a:gd name="T5" fmla="*/ 0 h 235"/>
                <a:gd name="T6" fmla="*/ 235 w 236"/>
                <a:gd name="T7" fmla="*/ 234 h 235"/>
                <a:gd name="T8" fmla="*/ 0 w 236"/>
                <a:gd name="T9" fmla="*/ 234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6" h="235">
                  <a:moveTo>
                    <a:pt x="0" y="234"/>
                  </a:moveTo>
                  <a:lnTo>
                    <a:pt x="0" y="0"/>
                  </a:lnTo>
                  <a:lnTo>
                    <a:pt x="235" y="0"/>
                  </a:lnTo>
                  <a:lnTo>
                    <a:pt x="235" y="234"/>
                  </a:lnTo>
                  <a:lnTo>
                    <a:pt x="0" y="23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1" name="Freeform 34"/>
            <p:cNvSpPr>
              <a:spLocks/>
            </p:cNvSpPr>
            <p:nvPr/>
          </p:nvSpPr>
          <p:spPr bwMode="auto">
            <a:xfrm>
              <a:off x="3612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2" name="Freeform 35"/>
            <p:cNvSpPr>
              <a:spLocks/>
            </p:cNvSpPr>
            <p:nvPr/>
          </p:nvSpPr>
          <p:spPr bwMode="auto">
            <a:xfrm>
              <a:off x="3846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3" name="Freeform 36"/>
            <p:cNvSpPr>
              <a:spLocks/>
            </p:cNvSpPr>
            <p:nvPr/>
          </p:nvSpPr>
          <p:spPr bwMode="auto">
            <a:xfrm>
              <a:off x="4080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4" name="Freeform 37"/>
            <p:cNvSpPr>
              <a:spLocks/>
            </p:cNvSpPr>
            <p:nvPr/>
          </p:nvSpPr>
          <p:spPr bwMode="auto">
            <a:xfrm>
              <a:off x="693" y="2761"/>
              <a:ext cx="1398" cy="636"/>
            </a:xfrm>
            <a:custGeom>
              <a:avLst/>
              <a:gdLst>
                <a:gd name="T0" fmla="*/ 1397 w 1398"/>
                <a:gd name="T1" fmla="*/ 0 h 636"/>
                <a:gd name="T2" fmla="*/ 0 w 1398"/>
                <a:gd name="T3" fmla="*/ 635 h 636"/>
                <a:gd name="T4" fmla="*/ 1397 w 1398"/>
                <a:gd name="T5" fmla="*/ 0 h 6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98" h="636">
                  <a:moveTo>
                    <a:pt x="1397" y="0"/>
                  </a:moveTo>
                  <a:lnTo>
                    <a:pt x="0" y="635"/>
                  </a:lnTo>
                  <a:lnTo>
                    <a:pt x="1397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5" name="Freeform 38"/>
            <p:cNvSpPr>
              <a:spLocks/>
            </p:cNvSpPr>
            <p:nvPr/>
          </p:nvSpPr>
          <p:spPr bwMode="auto">
            <a:xfrm>
              <a:off x="693" y="3349"/>
              <a:ext cx="75" cy="48"/>
            </a:xfrm>
            <a:custGeom>
              <a:avLst/>
              <a:gdLst>
                <a:gd name="T0" fmla="*/ 74 w 75"/>
                <a:gd name="T1" fmla="*/ 33 h 48"/>
                <a:gd name="T2" fmla="*/ 0 w 75"/>
                <a:gd name="T3" fmla="*/ 47 h 48"/>
                <a:gd name="T4" fmla="*/ 59 w 75"/>
                <a:gd name="T5" fmla="*/ 0 h 48"/>
                <a:gd name="T6" fmla="*/ 74 w 75"/>
                <a:gd name="T7" fmla="*/ 33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48">
                  <a:moveTo>
                    <a:pt x="74" y="33"/>
                  </a:moveTo>
                  <a:lnTo>
                    <a:pt x="0" y="47"/>
                  </a:lnTo>
                  <a:lnTo>
                    <a:pt x="59" y="0"/>
                  </a:lnTo>
                  <a:lnTo>
                    <a:pt x="74" y="33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" name="Freeform 39"/>
            <p:cNvSpPr>
              <a:spLocks/>
            </p:cNvSpPr>
            <p:nvPr/>
          </p:nvSpPr>
          <p:spPr bwMode="auto">
            <a:xfrm>
              <a:off x="1739" y="2769"/>
              <a:ext cx="696" cy="628"/>
            </a:xfrm>
            <a:custGeom>
              <a:avLst/>
              <a:gdLst>
                <a:gd name="T0" fmla="*/ 695 w 696"/>
                <a:gd name="T1" fmla="*/ 0 h 628"/>
                <a:gd name="T2" fmla="*/ 0 w 696"/>
                <a:gd name="T3" fmla="*/ 627 h 628"/>
                <a:gd name="T4" fmla="*/ 695 w 696"/>
                <a:gd name="T5" fmla="*/ 0 h 6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6" h="628">
                  <a:moveTo>
                    <a:pt x="695" y="0"/>
                  </a:moveTo>
                  <a:lnTo>
                    <a:pt x="0" y="627"/>
                  </a:lnTo>
                  <a:lnTo>
                    <a:pt x="695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7" name="Freeform 40"/>
            <p:cNvSpPr>
              <a:spLocks/>
            </p:cNvSpPr>
            <p:nvPr/>
          </p:nvSpPr>
          <p:spPr bwMode="auto">
            <a:xfrm>
              <a:off x="1739" y="3333"/>
              <a:ext cx="68" cy="64"/>
            </a:xfrm>
            <a:custGeom>
              <a:avLst/>
              <a:gdLst>
                <a:gd name="T0" fmla="*/ 67 w 68"/>
                <a:gd name="T1" fmla="*/ 27 h 64"/>
                <a:gd name="T2" fmla="*/ 0 w 68"/>
                <a:gd name="T3" fmla="*/ 63 h 64"/>
                <a:gd name="T4" fmla="*/ 42 w 68"/>
                <a:gd name="T5" fmla="*/ 0 h 64"/>
                <a:gd name="T6" fmla="*/ 67 w 68"/>
                <a:gd name="T7" fmla="*/ 27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8" h="64">
                  <a:moveTo>
                    <a:pt x="67" y="27"/>
                  </a:moveTo>
                  <a:lnTo>
                    <a:pt x="0" y="63"/>
                  </a:lnTo>
                  <a:lnTo>
                    <a:pt x="42" y="0"/>
                  </a:lnTo>
                  <a:lnTo>
                    <a:pt x="67" y="2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8" name="Freeform 41"/>
            <p:cNvSpPr>
              <a:spLocks/>
            </p:cNvSpPr>
            <p:nvPr/>
          </p:nvSpPr>
          <p:spPr bwMode="auto">
            <a:xfrm>
              <a:off x="2785" y="2769"/>
              <a:ext cx="1" cy="621"/>
            </a:xfrm>
            <a:custGeom>
              <a:avLst/>
              <a:gdLst>
                <a:gd name="T0" fmla="*/ 0 w 1"/>
                <a:gd name="T1" fmla="*/ 0 h 621"/>
                <a:gd name="T2" fmla="*/ 0 w 1"/>
                <a:gd name="T3" fmla="*/ 620 h 621"/>
                <a:gd name="T4" fmla="*/ 0 w 1"/>
                <a:gd name="T5" fmla="*/ 0 h 6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621">
                  <a:moveTo>
                    <a:pt x="0" y="0"/>
                  </a:moveTo>
                  <a:lnTo>
                    <a:pt x="0" y="62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9" name="Freeform 42"/>
            <p:cNvSpPr>
              <a:spLocks/>
            </p:cNvSpPr>
            <p:nvPr/>
          </p:nvSpPr>
          <p:spPr bwMode="auto">
            <a:xfrm>
              <a:off x="2766" y="3315"/>
              <a:ext cx="38" cy="75"/>
            </a:xfrm>
            <a:custGeom>
              <a:avLst/>
              <a:gdLst>
                <a:gd name="T0" fmla="*/ 37 w 38"/>
                <a:gd name="T1" fmla="*/ 0 h 75"/>
                <a:gd name="T2" fmla="*/ 19 w 38"/>
                <a:gd name="T3" fmla="*/ 74 h 75"/>
                <a:gd name="T4" fmla="*/ 0 w 38"/>
                <a:gd name="T5" fmla="*/ 0 h 75"/>
                <a:gd name="T6" fmla="*/ 37 w 38"/>
                <a:gd name="T7" fmla="*/ 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75">
                  <a:moveTo>
                    <a:pt x="37" y="0"/>
                  </a:moveTo>
                  <a:lnTo>
                    <a:pt x="19" y="74"/>
                  </a:lnTo>
                  <a:lnTo>
                    <a:pt x="0" y="0"/>
                  </a:lnTo>
                  <a:lnTo>
                    <a:pt x="37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0" name="Freeform 43"/>
            <p:cNvSpPr>
              <a:spLocks/>
            </p:cNvSpPr>
            <p:nvPr/>
          </p:nvSpPr>
          <p:spPr bwMode="auto">
            <a:xfrm>
              <a:off x="3143" y="2761"/>
              <a:ext cx="689" cy="629"/>
            </a:xfrm>
            <a:custGeom>
              <a:avLst/>
              <a:gdLst>
                <a:gd name="T0" fmla="*/ 0 w 689"/>
                <a:gd name="T1" fmla="*/ 0 h 629"/>
                <a:gd name="T2" fmla="*/ 688 w 689"/>
                <a:gd name="T3" fmla="*/ 628 h 629"/>
                <a:gd name="T4" fmla="*/ 0 w 689"/>
                <a:gd name="T5" fmla="*/ 0 h 6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9" h="629">
                  <a:moveTo>
                    <a:pt x="0" y="0"/>
                  </a:moveTo>
                  <a:lnTo>
                    <a:pt x="688" y="628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1" name="Freeform 44"/>
            <p:cNvSpPr>
              <a:spLocks/>
            </p:cNvSpPr>
            <p:nvPr/>
          </p:nvSpPr>
          <p:spPr bwMode="auto">
            <a:xfrm>
              <a:off x="3765" y="3326"/>
              <a:ext cx="67" cy="64"/>
            </a:xfrm>
            <a:custGeom>
              <a:avLst/>
              <a:gdLst>
                <a:gd name="T0" fmla="*/ 25 w 67"/>
                <a:gd name="T1" fmla="*/ 0 h 64"/>
                <a:gd name="T2" fmla="*/ 66 w 67"/>
                <a:gd name="T3" fmla="*/ 63 h 64"/>
                <a:gd name="T4" fmla="*/ 0 w 67"/>
                <a:gd name="T5" fmla="*/ 27 h 64"/>
                <a:gd name="T6" fmla="*/ 25 w 67"/>
                <a:gd name="T7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64">
                  <a:moveTo>
                    <a:pt x="25" y="0"/>
                  </a:moveTo>
                  <a:lnTo>
                    <a:pt x="66" y="63"/>
                  </a:lnTo>
                  <a:lnTo>
                    <a:pt x="0" y="27"/>
                  </a:lnTo>
                  <a:lnTo>
                    <a:pt x="25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2" name="Freeform 45"/>
            <p:cNvSpPr>
              <a:spLocks/>
            </p:cNvSpPr>
            <p:nvPr/>
          </p:nvSpPr>
          <p:spPr bwMode="auto">
            <a:xfrm>
              <a:off x="3495" y="2753"/>
              <a:ext cx="1398" cy="637"/>
            </a:xfrm>
            <a:custGeom>
              <a:avLst/>
              <a:gdLst>
                <a:gd name="T0" fmla="*/ 0 w 1398"/>
                <a:gd name="T1" fmla="*/ 0 h 637"/>
                <a:gd name="T2" fmla="*/ 1397 w 1398"/>
                <a:gd name="T3" fmla="*/ 636 h 637"/>
                <a:gd name="T4" fmla="*/ 0 w 1398"/>
                <a:gd name="T5" fmla="*/ 0 h 6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98" h="637">
                  <a:moveTo>
                    <a:pt x="0" y="0"/>
                  </a:moveTo>
                  <a:lnTo>
                    <a:pt x="1397" y="636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3" name="Freeform 46"/>
            <p:cNvSpPr>
              <a:spLocks/>
            </p:cNvSpPr>
            <p:nvPr/>
          </p:nvSpPr>
          <p:spPr bwMode="auto">
            <a:xfrm>
              <a:off x="4818" y="3341"/>
              <a:ext cx="75" cy="49"/>
            </a:xfrm>
            <a:custGeom>
              <a:avLst/>
              <a:gdLst>
                <a:gd name="T0" fmla="*/ 15 w 75"/>
                <a:gd name="T1" fmla="*/ 0 h 49"/>
                <a:gd name="T2" fmla="*/ 74 w 75"/>
                <a:gd name="T3" fmla="*/ 48 h 49"/>
                <a:gd name="T4" fmla="*/ 0 w 75"/>
                <a:gd name="T5" fmla="*/ 34 h 49"/>
                <a:gd name="T6" fmla="*/ 15 w 75"/>
                <a:gd name="T7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49">
                  <a:moveTo>
                    <a:pt x="15" y="0"/>
                  </a:moveTo>
                  <a:lnTo>
                    <a:pt x="74" y="48"/>
                  </a:lnTo>
                  <a:lnTo>
                    <a:pt x="0" y="34"/>
                  </a:lnTo>
                  <a:lnTo>
                    <a:pt x="15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4" name="Rectangle 47"/>
            <p:cNvSpPr>
              <a:spLocks noChangeArrowheads="1"/>
            </p:cNvSpPr>
            <p:nvPr/>
          </p:nvSpPr>
          <p:spPr bwMode="auto">
            <a:xfrm>
              <a:off x="1762" y="2207"/>
              <a:ext cx="37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400" b="1">
                  <a:solidFill>
                    <a:srgbClr val="000000"/>
                  </a:solidFill>
                </a:rPr>
                <a:t>Root</a:t>
              </a:r>
            </a:p>
          </p:txBody>
        </p:sp>
        <p:sp>
          <p:nvSpPr>
            <p:cNvPr id="275" name="Rectangle 48"/>
            <p:cNvSpPr>
              <a:spLocks noChangeArrowheads="1"/>
            </p:cNvSpPr>
            <p:nvPr/>
          </p:nvSpPr>
          <p:spPr bwMode="auto">
            <a:xfrm>
              <a:off x="2493" y="2551"/>
              <a:ext cx="224" cy="1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 dirty="0" smtClean="0">
                  <a:solidFill>
                    <a:srgbClr val="000000"/>
                  </a:solidFill>
                </a:rPr>
                <a:t>19</a:t>
              </a:r>
              <a:endParaRPr lang="en-US" altLang="en-US" sz="1300" b="1" dirty="0">
                <a:solidFill>
                  <a:srgbClr val="000000"/>
                </a:solidFill>
              </a:endParaRPr>
            </a:p>
          </p:txBody>
        </p:sp>
        <p:sp>
          <p:nvSpPr>
            <p:cNvPr id="276" name="Rectangle 49"/>
            <p:cNvSpPr>
              <a:spLocks noChangeArrowheads="1"/>
            </p:cNvSpPr>
            <p:nvPr/>
          </p:nvSpPr>
          <p:spPr bwMode="auto">
            <a:xfrm>
              <a:off x="2844" y="2550"/>
              <a:ext cx="232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>
                  <a:solidFill>
                    <a:srgbClr val="000000"/>
                  </a:solidFill>
                </a:rPr>
                <a:t>24</a:t>
              </a:r>
            </a:p>
          </p:txBody>
        </p:sp>
        <p:sp>
          <p:nvSpPr>
            <p:cNvPr id="277" name="Rectangle 50"/>
            <p:cNvSpPr>
              <a:spLocks noChangeArrowheads="1"/>
            </p:cNvSpPr>
            <p:nvPr/>
          </p:nvSpPr>
          <p:spPr bwMode="auto">
            <a:xfrm>
              <a:off x="3203" y="2543"/>
              <a:ext cx="224" cy="1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 dirty="0" smtClean="0">
                  <a:solidFill>
                    <a:srgbClr val="000000"/>
                  </a:solidFill>
                </a:rPr>
                <a:t>33</a:t>
              </a:r>
              <a:endParaRPr lang="en-US" altLang="en-US" sz="1300" b="1" dirty="0">
                <a:solidFill>
                  <a:srgbClr val="000000"/>
                </a:solidFill>
              </a:endParaRPr>
            </a:p>
          </p:txBody>
        </p:sp>
        <p:sp>
          <p:nvSpPr>
            <p:cNvPr id="278" name="Rectangle 51"/>
            <p:cNvSpPr>
              <a:spLocks noChangeArrowheads="1"/>
            </p:cNvSpPr>
            <p:nvPr/>
          </p:nvSpPr>
          <p:spPr bwMode="auto">
            <a:xfrm>
              <a:off x="218" y="3419"/>
              <a:ext cx="214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>
                  <a:solidFill>
                    <a:srgbClr val="000000"/>
                  </a:solidFill>
                </a:rPr>
                <a:t>2*</a:t>
              </a:r>
            </a:p>
          </p:txBody>
        </p:sp>
        <p:sp>
          <p:nvSpPr>
            <p:cNvPr id="279" name="Rectangle 52"/>
            <p:cNvSpPr>
              <a:spLocks noChangeArrowheads="1"/>
            </p:cNvSpPr>
            <p:nvPr/>
          </p:nvSpPr>
          <p:spPr bwMode="auto">
            <a:xfrm>
              <a:off x="458" y="3412"/>
              <a:ext cx="214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>
                  <a:solidFill>
                    <a:srgbClr val="000000"/>
                  </a:solidFill>
                </a:rPr>
                <a:t>3*</a:t>
              </a:r>
            </a:p>
          </p:txBody>
        </p:sp>
        <p:sp>
          <p:nvSpPr>
            <p:cNvPr id="280" name="Rectangle 53"/>
            <p:cNvSpPr>
              <a:spLocks noChangeArrowheads="1"/>
            </p:cNvSpPr>
            <p:nvPr/>
          </p:nvSpPr>
          <p:spPr bwMode="auto">
            <a:xfrm>
              <a:off x="693" y="3412"/>
              <a:ext cx="214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>
                  <a:solidFill>
                    <a:srgbClr val="000000"/>
                  </a:solidFill>
                </a:rPr>
                <a:t>5*</a:t>
              </a:r>
            </a:p>
          </p:txBody>
        </p:sp>
        <p:sp>
          <p:nvSpPr>
            <p:cNvPr id="281" name="Rectangle 54"/>
            <p:cNvSpPr>
              <a:spLocks noChangeArrowheads="1"/>
            </p:cNvSpPr>
            <p:nvPr/>
          </p:nvSpPr>
          <p:spPr bwMode="auto">
            <a:xfrm>
              <a:off x="927" y="3419"/>
              <a:ext cx="214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>
                  <a:solidFill>
                    <a:srgbClr val="000000"/>
                  </a:solidFill>
                </a:rPr>
                <a:t>7*</a:t>
              </a:r>
            </a:p>
          </p:txBody>
        </p:sp>
        <p:sp>
          <p:nvSpPr>
            <p:cNvPr id="282" name="Rectangle 55"/>
            <p:cNvSpPr>
              <a:spLocks noChangeArrowheads="1"/>
            </p:cNvSpPr>
            <p:nvPr/>
          </p:nvSpPr>
          <p:spPr bwMode="auto">
            <a:xfrm>
              <a:off x="1264" y="3419"/>
              <a:ext cx="272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>
                  <a:solidFill>
                    <a:srgbClr val="000000"/>
                  </a:solidFill>
                </a:rPr>
                <a:t>14*</a:t>
              </a:r>
            </a:p>
          </p:txBody>
        </p:sp>
        <p:sp>
          <p:nvSpPr>
            <p:cNvPr id="283" name="Rectangle 56"/>
            <p:cNvSpPr>
              <a:spLocks noChangeArrowheads="1"/>
            </p:cNvSpPr>
            <p:nvPr/>
          </p:nvSpPr>
          <p:spPr bwMode="auto">
            <a:xfrm>
              <a:off x="1491" y="3419"/>
              <a:ext cx="272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>
                  <a:solidFill>
                    <a:srgbClr val="000000"/>
                  </a:solidFill>
                </a:rPr>
                <a:t>16*</a:t>
              </a:r>
            </a:p>
          </p:txBody>
        </p:sp>
        <p:sp>
          <p:nvSpPr>
            <p:cNvPr id="284" name="Rectangle 57"/>
            <p:cNvSpPr>
              <a:spLocks noChangeArrowheads="1"/>
            </p:cNvSpPr>
            <p:nvPr/>
          </p:nvSpPr>
          <p:spPr bwMode="auto">
            <a:xfrm>
              <a:off x="2332" y="3412"/>
              <a:ext cx="272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>
                  <a:solidFill>
                    <a:srgbClr val="000000"/>
                  </a:solidFill>
                </a:rPr>
                <a:t>19*</a:t>
              </a:r>
            </a:p>
          </p:txBody>
        </p:sp>
        <p:sp>
          <p:nvSpPr>
            <p:cNvPr id="285" name="Rectangle 58"/>
            <p:cNvSpPr>
              <a:spLocks noChangeArrowheads="1"/>
            </p:cNvSpPr>
            <p:nvPr/>
          </p:nvSpPr>
          <p:spPr bwMode="auto">
            <a:xfrm>
              <a:off x="2551" y="3412"/>
              <a:ext cx="272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>
                  <a:solidFill>
                    <a:srgbClr val="000000"/>
                  </a:solidFill>
                </a:rPr>
                <a:t>20*</a:t>
              </a:r>
            </a:p>
          </p:txBody>
        </p:sp>
        <p:sp>
          <p:nvSpPr>
            <p:cNvPr id="286" name="Rectangle 59"/>
            <p:cNvSpPr>
              <a:spLocks noChangeArrowheads="1"/>
            </p:cNvSpPr>
            <p:nvPr/>
          </p:nvSpPr>
          <p:spPr bwMode="auto">
            <a:xfrm>
              <a:off x="2779" y="3411"/>
              <a:ext cx="272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>
                  <a:solidFill>
                    <a:srgbClr val="000000"/>
                  </a:solidFill>
                </a:rPr>
                <a:t>22*</a:t>
              </a:r>
            </a:p>
          </p:txBody>
        </p:sp>
        <p:sp>
          <p:nvSpPr>
            <p:cNvPr id="287" name="Rectangle 60"/>
            <p:cNvSpPr>
              <a:spLocks noChangeArrowheads="1"/>
            </p:cNvSpPr>
            <p:nvPr/>
          </p:nvSpPr>
          <p:spPr bwMode="auto">
            <a:xfrm>
              <a:off x="3363" y="3411"/>
              <a:ext cx="272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>
                  <a:solidFill>
                    <a:srgbClr val="000000"/>
                  </a:solidFill>
                </a:rPr>
                <a:t>24*</a:t>
              </a:r>
            </a:p>
          </p:txBody>
        </p:sp>
        <p:sp>
          <p:nvSpPr>
            <p:cNvPr id="288" name="Rectangle 61"/>
            <p:cNvSpPr>
              <a:spLocks noChangeArrowheads="1"/>
            </p:cNvSpPr>
            <p:nvPr/>
          </p:nvSpPr>
          <p:spPr bwMode="auto">
            <a:xfrm>
              <a:off x="3605" y="3411"/>
              <a:ext cx="272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>
                  <a:solidFill>
                    <a:srgbClr val="000000"/>
                  </a:solidFill>
                </a:rPr>
                <a:t>27*</a:t>
              </a:r>
            </a:p>
          </p:txBody>
        </p:sp>
        <p:sp>
          <p:nvSpPr>
            <p:cNvPr id="289" name="Rectangle 62"/>
            <p:cNvSpPr>
              <a:spLocks noChangeArrowheads="1"/>
            </p:cNvSpPr>
            <p:nvPr/>
          </p:nvSpPr>
          <p:spPr bwMode="auto">
            <a:xfrm>
              <a:off x="3824" y="3418"/>
              <a:ext cx="272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>
                  <a:solidFill>
                    <a:srgbClr val="000000"/>
                  </a:solidFill>
                </a:rPr>
                <a:t>29*</a:t>
              </a:r>
            </a:p>
          </p:txBody>
        </p:sp>
        <p:sp>
          <p:nvSpPr>
            <p:cNvPr id="290" name="Rectangle 63"/>
            <p:cNvSpPr>
              <a:spLocks noChangeArrowheads="1"/>
            </p:cNvSpPr>
            <p:nvPr/>
          </p:nvSpPr>
          <p:spPr bwMode="auto">
            <a:xfrm>
              <a:off x="4417" y="3418"/>
              <a:ext cx="272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>
                  <a:solidFill>
                    <a:srgbClr val="000000"/>
                  </a:solidFill>
                </a:rPr>
                <a:t>33*</a:t>
              </a:r>
            </a:p>
          </p:txBody>
        </p:sp>
        <p:sp>
          <p:nvSpPr>
            <p:cNvPr id="291" name="Rectangle 64"/>
            <p:cNvSpPr>
              <a:spLocks noChangeArrowheads="1"/>
            </p:cNvSpPr>
            <p:nvPr/>
          </p:nvSpPr>
          <p:spPr bwMode="auto">
            <a:xfrm>
              <a:off x="4652" y="3418"/>
              <a:ext cx="272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>
                  <a:solidFill>
                    <a:srgbClr val="000000"/>
                  </a:solidFill>
                </a:rPr>
                <a:t>34*</a:t>
              </a:r>
            </a:p>
          </p:txBody>
        </p:sp>
        <p:sp>
          <p:nvSpPr>
            <p:cNvPr id="292" name="Rectangle 65"/>
            <p:cNvSpPr>
              <a:spLocks noChangeArrowheads="1"/>
            </p:cNvSpPr>
            <p:nvPr/>
          </p:nvSpPr>
          <p:spPr bwMode="auto">
            <a:xfrm>
              <a:off x="4878" y="3411"/>
              <a:ext cx="272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>
                  <a:solidFill>
                    <a:srgbClr val="000000"/>
                  </a:solidFill>
                </a:rPr>
                <a:t>38*</a:t>
              </a:r>
            </a:p>
          </p:txBody>
        </p:sp>
        <p:sp>
          <p:nvSpPr>
            <p:cNvPr id="293" name="Rectangle 66"/>
            <p:cNvSpPr>
              <a:spLocks noChangeArrowheads="1"/>
            </p:cNvSpPr>
            <p:nvPr/>
          </p:nvSpPr>
          <p:spPr bwMode="auto">
            <a:xfrm>
              <a:off x="5112" y="3404"/>
              <a:ext cx="272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>
                  <a:solidFill>
                    <a:srgbClr val="000000"/>
                  </a:solidFill>
                </a:rPr>
                <a:t>39*</a:t>
              </a:r>
            </a:p>
          </p:txBody>
        </p:sp>
        <p:sp>
          <p:nvSpPr>
            <p:cNvPr id="294" name="Rectangle 67"/>
            <p:cNvSpPr>
              <a:spLocks noChangeArrowheads="1"/>
            </p:cNvSpPr>
            <p:nvPr/>
          </p:nvSpPr>
          <p:spPr bwMode="auto">
            <a:xfrm>
              <a:off x="2157" y="2551"/>
              <a:ext cx="224" cy="1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 dirty="0" smtClean="0">
                  <a:solidFill>
                    <a:srgbClr val="000000"/>
                  </a:solidFill>
                </a:rPr>
                <a:t>14</a:t>
              </a:r>
              <a:endParaRPr lang="en-US" altLang="en-US" sz="1300" b="1" dirty="0">
                <a:solidFill>
                  <a:srgbClr val="000000"/>
                </a:solidFill>
              </a:endParaRPr>
            </a:p>
          </p:txBody>
        </p:sp>
        <p:sp>
          <p:nvSpPr>
            <p:cNvPr id="295" name="Line 68"/>
            <p:cNvSpPr>
              <a:spLocks noChangeShapeType="1"/>
            </p:cNvSpPr>
            <p:nvPr/>
          </p:nvSpPr>
          <p:spPr bwMode="auto">
            <a:xfrm>
              <a:off x="2304" y="2208"/>
              <a:ext cx="24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6" name="Arc 69"/>
            <p:cNvSpPr>
              <a:spLocks/>
            </p:cNvSpPr>
            <p:nvPr/>
          </p:nvSpPr>
          <p:spPr bwMode="auto">
            <a:xfrm rot="19020000">
              <a:off x="2160" y="3265"/>
              <a:ext cx="240" cy="24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" name="Arc 70"/>
            <p:cNvSpPr>
              <a:spLocks/>
            </p:cNvSpPr>
            <p:nvPr/>
          </p:nvSpPr>
          <p:spPr bwMode="auto">
            <a:xfrm rot="19020000">
              <a:off x="1056" y="3265"/>
              <a:ext cx="240" cy="24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" name="Arc 71"/>
            <p:cNvSpPr>
              <a:spLocks/>
            </p:cNvSpPr>
            <p:nvPr/>
          </p:nvSpPr>
          <p:spPr bwMode="auto">
            <a:xfrm rot="19020000">
              <a:off x="3168" y="3265"/>
              <a:ext cx="240" cy="24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9" name="Arc 72"/>
            <p:cNvSpPr>
              <a:spLocks/>
            </p:cNvSpPr>
            <p:nvPr/>
          </p:nvSpPr>
          <p:spPr bwMode="auto">
            <a:xfrm rot="19020000">
              <a:off x="4224" y="3265"/>
              <a:ext cx="240" cy="24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879365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-Tree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Index (cont'd)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Insert tuples with key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</a:p>
          <a:p>
            <a:pPr marL="0" indent="0" algn="just">
              <a:buNone/>
            </a:pP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5</a:t>
            </a:fld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0" name="Group 207"/>
          <p:cNvGrpSpPr>
            <a:grpSpLocks/>
          </p:cNvGrpSpPr>
          <p:nvPr/>
        </p:nvGrpSpPr>
        <p:grpSpPr bwMode="auto">
          <a:xfrm>
            <a:off x="485775" y="2721768"/>
            <a:ext cx="8201025" cy="2282825"/>
            <a:chOff x="288" y="2736"/>
            <a:chExt cx="5166" cy="1438"/>
          </a:xfrm>
        </p:grpSpPr>
        <p:grpSp>
          <p:nvGrpSpPr>
            <p:cNvPr id="61" name="Group 206"/>
            <p:cNvGrpSpPr>
              <a:grpSpLocks/>
            </p:cNvGrpSpPr>
            <p:nvPr/>
          </p:nvGrpSpPr>
          <p:grpSpPr bwMode="auto">
            <a:xfrm>
              <a:off x="288" y="2736"/>
              <a:ext cx="5166" cy="1438"/>
              <a:chOff x="288" y="2736"/>
              <a:chExt cx="5166" cy="1438"/>
            </a:xfrm>
          </p:grpSpPr>
          <p:sp>
            <p:nvSpPr>
              <p:cNvPr id="63" name="Freeform 74"/>
              <p:cNvSpPr>
                <a:spLocks/>
              </p:cNvSpPr>
              <p:nvPr/>
            </p:nvSpPr>
            <p:spPr bwMode="auto">
              <a:xfrm>
                <a:off x="2131" y="3035"/>
                <a:ext cx="351" cy="293"/>
              </a:xfrm>
              <a:custGeom>
                <a:avLst/>
                <a:gdLst>
                  <a:gd name="T0" fmla="*/ 0 w 351"/>
                  <a:gd name="T1" fmla="*/ 292 h 293"/>
                  <a:gd name="T2" fmla="*/ 0 w 351"/>
                  <a:gd name="T3" fmla="*/ 0 h 293"/>
                  <a:gd name="T4" fmla="*/ 350 w 351"/>
                  <a:gd name="T5" fmla="*/ 0 h 293"/>
                  <a:gd name="T6" fmla="*/ 350 w 351"/>
                  <a:gd name="T7" fmla="*/ 292 h 293"/>
                  <a:gd name="T8" fmla="*/ 0 w 351"/>
                  <a:gd name="T9" fmla="*/ 292 h 2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51" h="293">
                    <a:moveTo>
                      <a:pt x="0" y="292"/>
                    </a:moveTo>
                    <a:lnTo>
                      <a:pt x="0" y="0"/>
                    </a:lnTo>
                    <a:lnTo>
                      <a:pt x="350" y="0"/>
                    </a:lnTo>
                    <a:lnTo>
                      <a:pt x="350" y="292"/>
                    </a:lnTo>
                    <a:lnTo>
                      <a:pt x="0" y="292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" name="Freeform 75"/>
              <p:cNvSpPr>
                <a:spLocks/>
              </p:cNvSpPr>
              <p:nvPr/>
            </p:nvSpPr>
            <p:spPr bwMode="auto">
              <a:xfrm>
                <a:off x="2190" y="3035"/>
                <a:ext cx="1" cy="293"/>
              </a:xfrm>
              <a:custGeom>
                <a:avLst/>
                <a:gdLst>
                  <a:gd name="T0" fmla="*/ 0 w 1"/>
                  <a:gd name="T1" fmla="*/ 0 h 293"/>
                  <a:gd name="T2" fmla="*/ 0 w 1"/>
                  <a:gd name="T3" fmla="*/ 292 h 293"/>
                  <a:gd name="T4" fmla="*/ 0 w 1"/>
                  <a:gd name="T5" fmla="*/ 0 h 2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293">
                    <a:moveTo>
                      <a:pt x="0" y="0"/>
                    </a:moveTo>
                    <a:lnTo>
                      <a:pt x="0" y="292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" name="Freeform 76"/>
              <p:cNvSpPr>
                <a:spLocks/>
              </p:cNvSpPr>
              <p:nvPr/>
            </p:nvSpPr>
            <p:spPr bwMode="auto">
              <a:xfrm>
                <a:off x="2481" y="3035"/>
                <a:ext cx="353" cy="293"/>
              </a:xfrm>
              <a:custGeom>
                <a:avLst/>
                <a:gdLst>
                  <a:gd name="T0" fmla="*/ 0 w 353"/>
                  <a:gd name="T1" fmla="*/ 292 h 293"/>
                  <a:gd name="T2" fmla="*/ 0 w 353"/>
                  <a:gd name="T3" fmla="*/ 0 h 293"/>
                  <a:gd name="T4" fmla="*/ 352 w 353"/>
                  <a:gd name="T5" fmla="*/ 0 h 293"/>
                  <a:gd name="T6" fmla="*/ 352 w 353"/>
                  <a:gd name="T7" fmla="*/ 292 h 293"/>
                  <a:gd name="T8" fmla="*/ 0 w 353"/>
                  <a:gd name="T9" fmla="*/ 292 h 2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53" h="293">
                    <a:moveTo>
                      <a:pt x="0" y="292"/>
                    </a:moveTo>
                    <a:lnTo>
                      <a:pt x="0" y="0"/>
                    </a:lnTo>
                    <a:lnTo>
                      <a:pt x="352" y="0"/>
                    </a:lnTo>
                    <a:lnTo>
                      <a:pt x="352" y="292"/>
                    </a:lnTo>
                    <a:lnTo>
                      <a:pt x="0" y="292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" name="Freeform 77"/>
              <p:cNvSpPr>
                <a:spLocks/>
              </p:cNvSpPr>
              <p:nvPr/>
            </p:nvSpPr>
            <p:spPr bwMode="auto">
              <a:xfrm>
                <a:off x="2541" y="3035"/>
                <a:ext cx="1" cy="293"/>
              </a:xfrm>
              <a:custGeom>
                <a:avLst/>
                <a:gdLst>
                  <a:gd name="T0" fmla="*/ 0 w 1"/>
                  <a:gd name="T1" fmla="*/ 0 h 293"/>
                  <a:gd name="T2" fmla="*/ 0 w 1"/>
                  <a:gd name="T3" fmla="*/ 292 h 293"/>
                  <a:gd name="T4" fmla="*/ 0 w 1"/>
                  <a:gd name="T5" fmla="*/ 0 h 2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293">
                    <a:moveTo>
                      <a:pt x="0" y="0"/>
                    </a:moveTo>
                    <a:lnTo>
                      <a:pt x="0" y="292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" name="Freeform 78"/>
              <p:cNvSpPr>
                <a:spLocks/>
              </p:cNvSpPr>
              <p:nvPr/>
            </p:nvSpPr>
            <p:spPr bwMode="auto">
              <a:xfrm>
                <a:off x="2833" y="3035"/>
                <a:ext cx="352" cy="293"/>
              </a:xfrm>
              <a:custGeom>
                <a:avLst/>
                <a:gdLst>
                  <a:gd name="T0" fmla="*/ 0 w 352"/>
                  <a:gd name="T1" fmla="*/ 292 h 293"/>
                  <a:gd name="T2" fmla="*/ 0 w 352"/>
                  <a:gd name="T3" fmla="*/ 0 h 293"/>
                  <a:gd name="T4" fmla="*/ 351 w 352"/>
                  <a:gd name="T5" fmla="*/ 0 h 293"/>
                  <a:gd name="T6" fmla="*/ 351 w 352"/>
                  <a:gd name="T7" fmla="*/ 292 h 293"/>
                  <a:gd name="T8" fmla="*/ 0 w 352"/>
                  <a:gd name="T9" fmla="*/ 292 h 2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52" h="293">
                    <a:moveTo>
                      <a:pt x="0" y="292"/>
                    </a:moveTo>
                    <a:lnTo>
                      <a:pt x="0" y="0"/>
                    </a:lnTo>
                    <a:lnTo>
                      <a:pt x="351" y="0"/>
                    </a:lnTo>
                    <a:lnTo>
                      <a:pt x="351" y="292"/>
                    </a:lnTo>
                    <a:lnTo>
                      <a:pt x="0" y="292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" name="Freeform 79"/>
              <p:cNvSpPr>
                <a:spLocks/>
              </p:cNvSpPr>
              <p:nvPr/>
            </p:nvSpPr>
            <p:spPr bwMode="auto">
              <a:xfrm>
                <a:off x="2892" y="3035"/>
                <a:ext cx="1" cy="293"/>
              </a:xfrm>
              <a:custGeom>
                <a:avLst/>
                <a:gdLst>
                  <a:gd name="T0" fmla="*/ 0 w 1"/>
                  <a:gd name="T1" fmla="*/ 0 h 293"/>
                  <a:gd name="T2" fmla="*/ 0 w 1"/>
                  <a:gd name="T3" fmla="*/ 292 h 293"/>
                  <a:gd name="T4" fmla="*/ 0 w 1"/>
                  <a:gd name="T5" fmla="*/ 0 h 2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293">
                    <a:moveTo>
                      <a:pt x="0" y="0"/>
                    </a:moveTo>
                    <a:lnTo>
                      <a:pt x="0" y="292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" name="Freeform 80"/>
              <p:cNvSpPr>
                <a:spLocks/>
              </p:cNvSpPr>
              <p:nvPr/>
            </p:nvSpPr>
            <p:spPr bwMode="auto">
              <a:xfrm>
                <a:off x="3184" y="3035"/>
                <a:ext cx="353" cy="293"/>
              </a:xfrm>
              <a:custGeom>
                <a:avLst/>
                <a:gdLst>
                  <a:gd name="T0" fmla="*/ 0 w 353"/>
                  <a:gd name="T1" fmla="*/ 292 h 293"/>
                  <a:gd name="T2" fmla="*/ 0 w 353"/>
                  <a:gd name="T3" fmla="*/ 0 h 293"/>
                  <a:gd name="T4" fmla="*/ 352 w 353"/>
                  <a:gd name="T5" fmla="*/ 0 h 293"/>
                  <a:gd name="T6" fmla="*/ 352 w 353"/>
                  <a:gd name="T7" fmla="*/ 292 h 293"/>
                  <a:gd name="T8" fmla="*/ 0 w 353"/>
                  <a:gd name="T9" fmla="*/ 292 h 2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53" h="293">
                    <a:moveTo>
                      <a:pt x="0" y="292"/>
                    </a:moveTo>
                    <a:lnTo>
                      <a:pt x="0" y="0"/>
                    </a:lnTo>
                    <a:lnTo>
                      <a:pt x="352" y="0"/>
                    </a:lnTo>
                    <a:lnTo>
                      <a:pt x="352" y="292"/>
                    </a:lnTo>
                    <a:lnTo>
                      <a:pt x="0" y="292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" name="Freeform 81"/>
              <p:cNvSpPr>
                <a:spLocks/>
              </p:cNvSpPr>
              <p:nvPr/>
            </p:nvSpPr>
            <p:spPr bwMode="auto">
              <a:xfrm>
                <a:off x="3242" y="3035"/>
                <a:ext cx="1" cy="293"/>
              </a:xfrm>
              <a:custGeom>
                <a:avLst/>
                <a:gdLst>
                  <a:gd name="T0" fmla="*/ 0 w 1"/>
                  <a:gd name="T1" fmla="*/ 0 h 293"/>
                  <a:gd name="T2" fmla="*/ 0 w 1"/>
                  <a:gd name="T3" fmla="*/ 292 h 293"/>
                  <a:gd name="T4" fmla="*/ 0 w 1"/>
                  <a:gd name="T5" fmla="*/ 0 h 2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293">
                    <a:moveTo>
                      <a:pt x="0" y="0"/>
                    </a:moveTo>
                    <a:lnTo>
                      <a:pt x="0" y="292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" name="Freeform 82"/>
              <p:cNvSpPr>
                <a:spLocks/>
              </p:cNvSpPr>
              <p:nvPr/>
            </p:nvSpPr>
            <p:spPr bwMode="auto">
              <a:xfrm>
                <a:off x="3536" y="3035"/>
                <a:ext cx="59" cy="293"/>
              </a:xfrm>
              <a:custGeom>
                <a:avLst/>
                <a:gdLst>
                  <a:gd name="T0" fmla="*/ 0 w 59"/>
                  <a:gd name="T1" fmla="*/ 292 h 293"/>
                  <a:gd name="T2" fmla="*/ 0 w 59"/>
                  <a:gd name="T3" fmla="*/ 0 h 293"/>
                  <a:gd name="T4" fmla="*/ 58 w 59"/>
                  <a:gd name="T5" fmla="*/ 0 h 293"/>
                  <a:gd name="T6" fmla="*/ 58 w 59"/>
                  <a:gd name="T7" fmla="*/ 292 h 293"/>
                  <a:gd name="T8" fmla="*/ 0 w 59"/>
                  <a:gd name="T9" fmla="*/ 292 h 2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9" h="293">
                    <a:moveTo>
                      <a:pt x="0" y="292"/>
                    </a:moveTo>
                    <a:lnTo>
                      <a:pt x="0" y="0"/>
                    </a:lnTo>
                    <a:lnTo>
                      <a:pt x="58" y="0"/>
                    </a:lnTo>
                    <a:lnTo>
                      <a:pt x="58" y="292"/>
                    </a:lnTo>
                    <a:lnTo>
                      <a:pt x="0" y="292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" name="Freeform 83"/>
              <p:cNvSpPr>
                <a:spLocks/>
              </p:cNvSpPr>
              <p:nvPr/>
            </p:nvSpPr>
            <p:spPr bwMode="auto">
              <a:xfrm>
                <a:off x="4501" y="3939"/>
                <a:ext cx="235" cy="235"/>
              </a:xfrm>
              <a:custGeom>
                <a:avLst/>
                <a:gdLst>
                  <a:gd name="T0" fmla="*/ 0 w 235"/>
                  <a:gd name="T1" fmla="*/ 234 h 235"/>
                  <a:gd name="T2" fmla="*/ 0 w 235"/>
                  <a:gd name="T3" fmla="*/ 0 h 235"/>
                  <a:gd name="T4" fmla="*/ 234 w 235"/>
                  <a:gd name="T5" fmla="*/ 0 h 235"/>
                  <a:gd name="T6" fmla="*/ 234 w 235"/>
                  <a:gd name="T7" fmla="*/ 234 h 235"/>
                  <a:gd name="T8" fmla="*/ 0 w 235"/>
                  <a:gd name="T9" fmla="*/ 234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5" h="235">
                    <a:moveTo>
                      <a:pt x="0" y="234"/>
                    </a:moveTo>
                    <a:lnTo>
                      <a:pt x="0" y="0"/>
                    </a:lnTo>
                    <a:lnTo>
                      <a:pt x="234" y="0"/>
                    </a:lnTo>
                    <a:lnTo>
                      <a:pt x="234" y="234"/>
                    </a:lnTo>
                    <a:lnTo>
                      <a:pt x="0" y="23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" name="Freeform 84"/>
              <p:cNvSpPr>
                <a:spLocks/>
              </p:cNvSpPr>
              <p:nvPr/>
            </p:nvSpPr>
            <p:spPr bwMode="auto">
              <a:xfrm>
                <a:off x="4735" y="3939"/>
                <a:ext cx="235" cy="235"/>
              </a:xfrm>
              <a:custGeom>
                <a:avLst/>
                <a:gdLst>
                  <a:gd name="T0" fmla="*/ 0 w 235"/>
                  <a:gd name="T1" fmla="*/ 234 h 235"/>
                  <a:gd name="T2" fmla="*/ 0 w 235"/>
                  <a:gd name="T3" fmla="*/ 0 h 235"/>
                  <a:gd name="T4" fmla="*/ 234 w 235"/>
                  <a:gd name="T5" fmla="*/ 0 h 235"/>
                  <a:gd name="T6" fmla="*/ 234 w 235"/>
                  <a:gd name="T7" fmla="*/ 234 h 235"/>
                  <a:gd name="T8" fmla="*/ 0 w 235"/>
                  <a:gd name="T9" fmla="*/ 234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5" h="235">
                    <a:moveTo>
                      <a:pt x="0" y="234"/>
                    </a:moveTo>
                    <a:lnTo>
                      <a:pt x="0" y="0"/>
                    </a:lnTo>
                    <a:lnTo>
                      <a:pt x="234" y="0"/>
                    </a:lnTo>
                    <a:lnTo>
                      <a:pt x="234" y="234"/>
                    </a:lnTo>
                    <a:lnTo>
                      <a:pt x="0" y="23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" name="Freeform 85"/>
              <p:cNvSpPr>
                <a:spLocks/>
              </p:cNvSpPr>
              <p:nvPr/>
            </p:nvSpPr>
            <p:spPr bwMode="auto">
              <a:xfrm>
                <a:off x="4969" y="3939"/>
                <a:ext cx="236" cy="235"/>
              </a:xfrm>
              <a:custGeom>
                <a:avLst/>
                <a:gdLst>
                  <a:gd name="T0" fmla="*/ 0 w 236"/>
                  <a:gd name="T1" fmla="*/ 234 h 235"/>
                  <a:gd name="T2" fmla="*/ 0 w 236"/>
                  <a:gd name="T3" fmla="*/ 0 h 235"/>
                  <a:gd name="T4" fmla="*/ 235 w 236"/>
                  <a:gd name="T5" fmla="*/ 0 h 235"/>
                  <a:gd name="T6" fmla="*/ 235 w 236"/>
                  <a:gd name="T7" fmla="*/ 234 h 235"/>
                  <a:gd name="T8" fmla="*/ 0 w 236"/>
                  <a:gd name="T9" fmla="*/ 234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6" h="235">
                    <a:moveTo>
                      <a:pt x="0" y="234"/>
                    </a:moveTo>
                    <a:lnTo>
                      <a:pt x="0" y="0"/>
                    </a:lnTo>
                    <a:lnTo>
                      <a:pt x="235" y="0"/>
                    </a:lnTo>
                    <a:lnTo>
                      <a:pt x="235" y="234"/>
                    </a:lnTo>
                    <a:lnTo>
                      <a:pt x="0" y="23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" name="Freeform 86"/>
              <p:cNvSpPr>
                <a:spLocks/>
              </p:cNvSpPr>
              <p:nvPr/>
            </p:nvSpPr>
            <p:spPr bwMode="auto">
              <a:xfrm>
                <a:off x="5204" y="3939"/>
                <a:ext cx="234" cy="235"/>
              </a:xfrm>
              <a:custGeom>
                <a:avLst/>
                <a:gdLst>
                  <a:gd name="T0" fmla="*/ 0 w 234"/>
                  <a:gd name="T1" fmla="*/ 234 h 235"/>
                  <a:gd name="T2" fmla="*/ 0 w 234"/>
                  <a:gd name="T3" fmla="*/ 0 h 235"/>
                  <a:gd name="T4" fmla="*/ 233 w 234"/>
                  <a:gd name="T5" fmla="*/ 0 h 235"/>
                  <a:gd name="T6" fmla="*/ 233 w 234"/>
                  <a:gd name="T7" fmla="*/ 234 h 235"/>
                  <a:gd name="T8" fmla="*/ 0 w 234"/>
                  <a:gd name="T9" fmla="*/ 234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4" h="235">
                    <a:moveTo>
                      <a:pt x="0" y="234"/>
                    </a:moveTo>
                    <a:lnTo>
                      <a:pt x="0" y="0"/>
                    </a:lnTo>
                    <a:lnTo>
                      <a:pt x="233" y="0"/>
                    </a:lnTo>
                    <a:lnTo>
                      <a:pt x="233" y="234"/>
                    </a:lnTo>
                    <a:lnTo>
                      <a:pt x="0" y="23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" name="Freeform 87"/>
              <p:cNvSpPr>
                <a:spLocks/>
              </p:cNvSpPr>
              <p:nvPr/>
            </p:nvSpPr>
            <p:spPr bwMode="auto">
              <a:xfrm>
                <a:off x="288" y="3939"/>
                <a:ext cx="235" cy="235"/>
              </a:xfrm>
              <a:custGeom>
                <a:avLst/>
                <a:gdLst>
                  <a:gd name="T0" fmla="*/ 0 w 235"/>
                  <a:gd name="T1" fmla="*/ 234 h 235"/>
                  <a:gd name="T2" fmla="*/ 0 w 235"/>
                  <a:gd name="T3" fmla="*/ 0 h 235"/>
                  <a:gd name="T4" fmla="*/ 234 w 235"/>
                  <a:gd name="T5" fmla="*/ 0 h 235"/>
                  <a:gd name="T6" fmla="*/ 234 w 235"/>
                  <a:gd name="T7" fmla="*/ 234 h 235"/>
                  <a:gd name="T8" fmla="*/ 0 w 235"/>
                  <a:gd name="T9" fmla="*/ 234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5" h="235">
                    <a:moveTo>
                      <a:pt x="0" y="234"/>
                    </a:moveTo>
                    <a:lnTo>
                      <a:pt x="0" y="0"/>
                    </a:lnTo>
                    <a:lnTo>
                      <a:pt x="234" y="0"/>
                    </a:lnTo>
                    <a:lnTo>
                      <a:pt x="234" y="234"/>
                    </a:lnTo>
                    <a:lnTo>
                      <a:pt x="0" y="23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" name="Freeform 88"/>
              <p:cNvSpPr>
                <a:spLocks/>
              </p:cNvSpPr>
              <p:nvPr/>
            </p:nvSpPr>
            <p:spPr bwMode="auto">
              <a:xfrm>
                <a:off x="522" y="3939"/>
                <a:ext cx="235" cy="235"/>
              </a:xfrm>
              <a:custGeom>
                <a:avLst/>
                <a:gdLst>
                  <a:gd name="T0" fmla="*/ 0 w 235"/>
                  <a:gd name="T1" fmla="*/ 234 h 235"/>
                  <a:gd name="T2" fmla="*/ 0 w 235"/>
                  <a:gd name="T3" fmla="*/ 0 h 235"/>
                  <a:gd name="T4" fmla="*/ 234 w 235"/>
                  <a:gd name="T5" fmla="*/ 0 h 235"/>
                  <a:gd name="T6" fmla="*/ 234 w 235"/>
                  <a:gd name="T7" fmla="*/ 234 h 235"/>
                  <a:gd name="T8" fmla="*/ 0 w 235"/>
                  <a:gd name="T9" fmla="*/ 234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5" h="235">
                    <a:moveTo>
                      <a:pt x="0" y="234"/>
                    </a:moveTo>
                    <a:lnTo>
                      <a:pt x="0" y="0"/>
                    </a:lnTo>
                    <a:lnTo>
                      <a:pt x="234" y="0"/>
                    </a:lnTo>
                    <a:lnTo>
                      <a:pt x="234" y="234"/>
                    </a:lnTo>
                    <a:lnTo>
                      <a:pt x="0" y="23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" name="Freeform 89"/>
              <p:cNvSpPr>
                <a:spLocks/>
              </p:cNvSpPr>
              <p:nvPr/>
            </p:nvSpPr>
            <p:spPr bwMode="auto">
              <a:xfrm>
                <a:off x="756" y="3939"/>
                <a:ext cx="235" cy="235"/>
              </a:xfrm>
              <a:custGeom>
                <a:avLst/>
                <a:gdLst>
                  <a:gd name="T0" fmla="*/ 0 w 235"/>
                  <a:gd name="T1" fmla="*/ 234 h 235"/>
                  <a:gd name="T2" fmla="*/ 0 w 235"/>
                  <a:gd name="T3" fmla="*/ 0 h 235"/>
                  <a:gd name="T4" fmla="*/ 234 w 235"/>
                  <a:gd name="T5" fmla="*/ 0 h 235"/>
                  <a:gd name="T6" fmla="*/ 234 w 235"/>
                  <a:gd name="T7" fmla="*/ 234 h 235"/>
                  <a:gd name="T8" fmla="*/ 0 w 235"/>
                  <a:gd name="T9" fmla="*/ 234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5" h="235">
                    <a:moveTo>
                      <a:pt x="0" y="234"/>
                    </a:moveTo>
                    <a:lnTo>
                      <a:pt x="0" y="0"/>
                    </a:lnTo>
                    <a:lnTo>
                      <a:pt x="234" y="0"/>
                    </a:lnTo>
                    <a:lnTo>
                      <a:pt x="234" y="234"/>
                    </a:lnTo>
                    <a:lnTo>
                      <a:pt x="0" y="23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" name="Freeform 90"/>
              <p:cNvSpPr>
                <a:spLocks/>
              </p:cNvSpPr>
              <p:nvPr/>
            </p:nvSpPr>
            <p:spPr bwMode="auto">
              <a:xfrm>
                <a:off x="990" y="3939"/>
                <a:ext cx="235" cy="235"/>
              </a:xfrm>
              <a:custGeom>
                <a:avLst/>
                <a:gdLst>
                  <a:gd name="T0" fmla="*/ 0 w 235"/>
                  <a:gd name="T1" fmla="*/ 234 h 235"/>
                  <a:gd name="T2" fmla="*/ 0 w 235"/>
                  <a:gd name="T3" fmla="*/ 0 h 235"/>
                  <a:gd name="T4" fmla="*/ 234 w 235"/>
                  <a:gd name="T5" fmla="*/ 0 h 235"/>
                  <a:gd name="T6" fmla="*/ 234 w 235"/>
                  <a:gd name="T7" fmla="*/ 234 h 235"/>
                  <a:gd name="T8" fmla="*/ 0 w 235"/>
                  <a:gd name="T9" fmla="*/ 234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5" h="235">
                    <a:moveTo>
                      <a:pt x="0" y="234"/>
                    </a:moveTo>
                    <a:lnTo>
                      <a:pt x="0" y="0"/>
                    </a:lnTo>
                    <a:lnTo>
                      <a:pt x="234" y="0"/>
                    </a:lnTo>
                    <a:lnTo>
                      <a:pt x="234" y="234"/>
                    </a:lnTo>
                    <a:lnTo>
                      <a:pt x="0" y="23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" name="Freeform 91"/>
              <p:cNvSpPr>
                <a:spLocks/>
              </p:cNvSpPr>
              <p:nvPr/>
            </p:nvSpPr>
            <p:spPr bwMode="auto">
              <a:xfrm>
                <a:off x="1341" y="3939"/>
                <a:ext cx="235" cy="235"/>
              </a:xfrm>
              <a:custGeom>
                <a:avLst/>
                <a:gdLst>
                  <a:gd name="T0" fmla="*/ 0 w 235"/>
                  <a:gd name="T1" fmla="*/ 234 h 235"/>
                  <a:gd name="T2" fmla="*/ 0 w 235"/>
                  <a:gd name="T3" fmla="*/ 0 h 235"/>
                  <a:gd name="T4" fmla="*/ 234 w 235"/>
                  <a:gd name="T5" fmla="*/ 0 h 235"/>
                  <a:gd name="T6" fmla="*/ 234 w 235"/>
                  <a:gd name="T7" fmla="*/ 234 h 235"/>
                  <a:gd name="T8" fmla="*/ 0 w 235"/>
                  <a:gd name="T9" fmla="*/ 234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5" h="235">
                    <a:moveTo>
                      <a:pt x="0" y="234"/>
                    </a:moveTo>
                    <a:lnTo>
                      <a:pt x="0" y="0"/>
                    </a:lnTo>
                    <a:lnTo>
                      <a:pt x="234" y="0"/>
                    </a:lnTo>
                    <a:lnTo>
                      <a:pt x="234" y="234"/>
                    </a:lnTo>
                    <a:lnTo>
                      <a:pt x="0" y="23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" name="Freeform 92"/>
              <p:cNvSpPr>
                <a:spLocks/>
              </p:cNvSpPr>
              <p:nvPr/>
            </p:nvSpPr>
            <p:spPr bwMode="auto">
              <a:xfrm>
                <a:off x="1575" y="3939"/>
                <a:ext cx="235" cy="235"/>
              </a:xfrm>
              <a:custGeom>
                <a:avLst/>
                <a:gdLst>
                  <a:gd name="T0" fmla="*/ 0 w 235"/>
                  <a:gd name="T1" fmla="*/ 234 h 235"/>
                  <a:gd name="T2" fmla="*/ 0 w 235"/>
                  <a:gd name="T3" fmla="*/ 0 h 235"/>
                  <a:gd name="T4" fmla="*/ 234 w 235"/>
                  <a:gd name="T5" fmla="*/ 0 h 235"/>
                  <a:gd name="T6" fmla="*/ 234 w 235"/>
                  <a:gd name="T7" fmla="*/ 234 h 235"/>
                  <a:gd name="T8" fmla="*/ 0 w 235"/>
                  <a:gd name="T9" fmla="*/ 234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5" h="235">
                    <a:moveTo>
                      <a:pt x="0" y="234"/>
                    </a:moveTo>
                    <a:lnTo>
                      <a:pt x="0" y="0"/>
                    </a:lnTo>
                    <a:lnTo>
                      <a:pt x="234" y="0"/>
                    </a:lnTo>
                    <a:lnTo>
                      <a:pt x="234" y="234"/>
                    </a:lnTo>
                    <a:lnTo>
                      <a:pt x="0" y="23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" name="Freeform 93"/>
              <p:cNvSpPr>
                <a:spLocks/>
              </p:cNvSpPr>
              <p:nvPr/>
            </p:nvSpPr>
            <p:spPr bwMode="auto">
              <a:xfrm>
                <a:off x="1809" y="3939"/>
                <a:ext cx="235" cy="235"/>
              </a:xfrm>
              <a:custGeom>
                <a:avLst/>
                <a:gdLst>
                  <a:gd name="T0" fmla="*/ 0 w 235"/>
                  <a:gd name="T1" fmla="*/ 234 h 235"/>
                  <a:gd name="T2" fmla="*/ 0 w 235"/>
                  <a:gd name="T3" fmla="*/ 0 h 235"/>
                  <a:gd name="T4" fmla="*/ 234 w 235"/>
                  <a:gd name="T5" fmla="*/ 0 h 235"/>
                  <a:gd name="T6" fmla="*/ 234 w 235"/>
                  <a:gd name="T7" fmla="*/ 234 h 235"/>
                  <a:gd name="T8" fmla="*/ 0 w 235"/>
                  <a:gd name="T9" fmla="*/ 234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5" h="235">
                    <a:moveTo>
                      <a:pt x="0" y="234"/>
                    </a:moveTo>
                    <a:lnTo>
                      <a:pt x="0" y="0"/>
                    </a:lnTo>
                    <a:lnTo>
                      <a:pt x="234" y="0"/>
                    </a:lnTo>
                    <a:lnTo>
                      <a:pt x="234" y="234"/>
                    </a:lnTo>
                    <a:lnTo>
                      <a:pt x="0" y="23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" name="Freeform 94"/>
              <p:cNvSpPr>
                <a:spLocks/>
              </p:cNvSpPr>
              <p:nvPr/>
            </p:nvSpPr>
            <p:spPr bwMode="auto">
              <a:xfrm>
                <a:off x="2043" y="3939"/>
                <a:ext cx="235" cy="235"/>
              </a:xfrm>
              <a:custGeom>
                <a:avLst/>
                <a:gdLst>
                  <a:gd name="T0" fmla="*/ 0 w 235"/>
                  <a:gd name="T1" fmla="*/ 234 h 235"/>
                  <a:gd name="T2" fmla="*/ 0 w 235"/>
                  <a:gd name="T3" fmla="*/ 0 h 235"/>
                  <a:gd name="T4" fmla="*/ 234 w 235"/>
                  <a:gd name="T5" fmla="*/ 0 h 235"/>
                  <a:gd name="T6" fmla="*/ 234 w 235"/>
                  <a:gd name="T7" fmla="*/ 234 h 235"/>
                  <a:gd name="T8" fmla="*/ 0 w 235"/>
                  <a:gd name="T9" fmla="*/ 234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5" h="235">
                    <a:moveTo>
                      <a:pt x="0" y="234"/>
                    </a:moveTo>
                    <a:lnTo>
                      <a:pt x="0" y="0"/>
                    </a:lnTo>
                    <a:lnTo>
                      <a:pt x="234" y="0"/>
                    </a:lnTo>
                    <a:lnTo>
                      <a:pt x="234" y="234"/>
                    </a:lnTo>
                    <a:lnTo>
                      <a:pt x="0" y="23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" name="Freeform 95"/>
              <p:cNvSpPr>
                <a:spLocks/>
              </p:cNvSpPr>
              <p:nvPr/>
            </p:nvSpPr>
            <p:spPr bwMode="auto">
              <a:xfrm>
                <a:off x="2394" y="3939"/>
                <a:ext cx="235" cy="235"/>
              </a:xfrm>
              <a:custGeom>
                <a:avLst/>
                <a:gdLst>
                  <a:gd name="T0" fmla="*/ 0 w 235"/>
                  <a:gd name="T1" fmla="*/ 234 h 235"/>
                  <a:gd name="T2" fmla="*/ 0 w 235"/>
                  <a:gd name="T3" fmla="*/ 0 h 235"/>
                  <a:gd name="T4" fmla="*/ 234 w 235"/>
                  <a:gd name="T5" fmla="*/ 0 h 235"/>
                  <a:gd name="T6" fmla="*/ 234 w 235"/>
                  <a:gd name="T7" fmla="*/ 234 h 235"/>
                  <a:gd name="T8" fmla="*/ 0 w 235"/>
                  <a:gd name="T9" fmla="*/ 234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5" h="235">
                    <a:moveTo>
                      <a:pt x="0" y="234"/>
                    </a:moveTo>
                    <a:lnTo>
                      <a:pt x="0" y="0"/>
                    </a:lnTo>
                    <a:lnTo>
                      <a:pt x="234" y="0"/>
                    </a:lnTo>
                    <a:lnTo>
                      <a:pt x="234" y="234"/>
                    </a:lnTo>
                    <a:lnTo>
                      <a:pt x="0" y="23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" name="Freeform 96"/>
              <p:cNvSpPr>
                <a:spLocks/>
              </p:cNvSpPr>
              <p:nvPr/>
            </p:nvSpPr>
            <p:spPr bwMode="auto">
              <a:xfrm>
                <a:off x="2628" y="3939"/>
                <a:ext cx="235" cy="235"/>
              </a:xfrm>
              <a:custGeom>
                <a:avLst/>
                <a:gdLst>
                  <a:gd name="T0" fmla="*/ 0 w 235"/>
                  <a:gd name="T1" fmla="*/ 234 h 235"/>
                  <a:gd name="T2" fmla="*/ 0 w 235"/>
                  <a:gd name="T3" fmla="*/ 0 h 235"/>
                  <a:gd name="T4" fmla="*/ 234 w 235"/>
                  <a:gd name="T5" fmla="*/ 0 h 235"/>
                  <a:gd name="T6" fmla="*/ 234 w 235"/>
                  <a:gd name="T7" fmla="*/ 234 h 235"/>
                  <a:gd name="T8" fmla="*/ 0 w 235"/>
                  <a:gd name="T9" fmla="*/ 234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5" h="235">
                    <a:moveTo>
                      <a:pt x="0" y="234"/>
                    </a:moveTo>
                    <a:lnTo>
                      <a:pt x="0" y="0"/>
                    </a:lnTo>
                    <a:lnTo>
                      <a:pt x="234" y="0"/>
                    </a:lnTo>
                    <a:lnTo>
                      <a:pt x="234" y="234"/>
                    </a:lnTo>
                    <a:lnTo>
                      <a:pt x="0" y="23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" name="Freeform 97"/>
              <p:cNvSpPr>
                <a:spLocks/>
              </p:cNvSpPr>
              <p:nvPr/>
            </p:nvSpPr>
            <p:spPr bwMode="auto">
              <a:xfrm>
                <a:off x="2862" y="3939"/>
                <a:ext cx="236" cy="235"/>
              </a:xfrm>
              <a:custGeom>
                <a:avLst/>
                <a:gdLst>
                  <a:gd name="T0" fmla="*/ 0 w 236"/>
                  <a:gd name="T1" fmla="*/ 234 h 235"/>
                  <a:gd name="T2" fmla="*/ 0 w 236"/>
                  <a:gd name="T3" fmla="*/ 0 h 235"/>
                  <a:gd name="T4" fmla="*/ 235 w 236"/>
                  <a:gd name="T5" fmla="*/ 0 h 235"/>
                  <a:gd name="T6" fmla="*/ 235 w 236"/>
                  <a:gd name="T7" fmla="*/ 234 h 235"/>
                  <a:gd name="T8" fmla="*/ 0 w 236"/>
                  <a:gd name="T9" fmla="*/ 234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6" h="235">
                    <a:moveTo>
                      <a:pt x="0" y="234"/>
                    </a:moveTo>
                    <a:lnTo>
                      <a:pt x="0" y="0"/>
                    </a:lnTo>
                    <a:lnTo>
                      <a:pt x="235" y="0"/>
                    </a:lnTo>
                    <a:lnTo>
                      <a:pt x="235" y="234"/>
                    </a:lnTo>
                    <a:lnTo>
                      <a:pt x="0" y="23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" name="Freeform 98"/>
              <p:cNvSpPr>
                <a:spLocks/>
              </p:cNvSpPr>
              <p:nvPr/>
            </p:nvSpPr>
            <p:spPr bwMode="auto">
              <a:xfrm>
                <a:off x="3097" y="3939"/>
                <a:ext cx="235" cy="235"/>
              </a:xfrm>
              <a:custGeom>
                <a:avLst/>
                <a:gdLst>
                  <a:gd name="T0" fmla="*/ 0 w 235"/>
                  <a:gd name="T1" fmla="*/ 234 h 235"/>
                  <a:gd name="T2" fmla="*/ 0 w 235"/>
                  <a:gd name="T3" fmla="*/ 0 h 235"/>
                  <a:gd name="T4" fmla="*/ 234 w 235"/>
                  <a:gd name="T5" fmla="*/ 0 h 235"/>
                  <a:gd name="T6" fmla="*/ 234 w 235"/>
                  <a:gd name="T7" fmla="*/ 234 h 235"/>
                  <a:gd name="T8" fmla="*/ 0 w 235"/>
                  <a:gd name="T9" fmla="*/ 234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5" h="235">
                    <a:moveTo>
                      <a:pt x="0" y="234"/>
                    </a:moveTo>
                    <a:lnTo>
                      <a:pt x="0" y="0"/>
                    </a:lnTo>
                    <a:lnTo>
                      <a:pt x="234" y="0"/>
                    </a:lnTo>
                    <a:lnTo>
                      <a:pt x="234" y="234"/>
                    </a:lnTo>
                    <a:lnTo>
                      <a:pt x="0" y="23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" name="Freeform 99"/>
              <p:cNvSpPr>
                <a:spLocks/>
              </p:cNvSpPr>
              <p:nvPr/>
            </p:nvSpPr>
            <p:spPr bwMode="auto">
              <a:xfrm>
                <a:off x="3447" y="3939"/>
                <a:ext cx="236" cy="235"/>
              </a:xfrm>
              <a:custGeom>
                <a:avLst/>
                <a:gdLst>
                  <a:gd name="T0" fmla="*/ 0 w 236"/>
                  <a:gd name="T1" fmla="*/ 234 h 235"/>
                  <a:gd name="T2" fmla="*/ 0 w 236"/>
                  <a:gd name="T3" fmla="*/ 0 h 235"/>
                  <a:gd name="T4" fmla="*/ 235 w 236"/>
                  <a:gd name="T5" fmla="*/ 0 h 235"/>
                  <a:gd name="T6" fmla="*/ 235 w 236"/>
                  <a:gd name="T7" fmla="*/ 234 h 235"/>
                  <a:gd name="T8" fmla="*/ 0 w 236"/>
                  <a:gd name="T9" fmla="*/ 234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6" h="235">
                    <a:moveTo>
                      <a:pt x="0" y="234"/>
                    </a:moveTo>
                    <a:lnTo>
                      <a:pt x="0" y="0"/>
                    </a:lnTo>
                    <a:lnTo>
                      <a:pt x="235" y="0"/>
                    </a:lnTo>
                    <a:lnTo>
                      <a:pt x="235" y="234"/>
                    </a:lnTo>
                    <a:lnTo>
                      <a:pt x="0" y="23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" name="Freeform 100"/>
              <p:cNvSpPr>
                <a:spLocks/>
              </p:cNvSpPr>
              <p:nvPr/>
            </p:nvSpPr>
            <p:spPr bwMode="auto">
              <a:xfrm>
                <a:off x="3682" y="3939"/>
                <a:ext cx="235" cy="235"/>
              </a:xfrm>
              <a:custGeom>
                <a:avLst/>
                <a:gdLst>
                  <a:gd name="T0" fmla="*/ 0 w 235"/>
                  <a:gd name="T1" fmla="*/ 234 h 235"/>
                  <a:gd name="T2" fmla="*/ 0 w 235"/>
                  <a:gd name="T3" fmla="*/ 0 h 235"/>
                  <a:gd name="T4" fmla="*/ 234 w 235"/>
                  <a:gd name="T5" fmla="*/ 0 h 235"/>
                  <a:gd name="T6" fmla="*/ 234 w 235"/>
                  <a:gd name="T7" fmla="*/ 234 h 235"/>
                  <a:gd name="T8" fmla="*/ 0 w 235"/>
                  <a:gd name="T9" fmla="*/ 234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5" h="235">
                    <a:moveTo>
                      <a:pt x="0" y="234"/>
                    </a:moveTo>
                    <a:lnTo>
                      <a:pt x="0" y="0"/>
                    </a:lnTo>
                    <a:lnTo>
                      <a:pt x="234" y="0"/>
                    </a:lnTo>
                    <a:lnTo>
                      <a:pt x="234" y="234"/>
                    </a:lnTo>
                    <a:lnTo>
                      <a:pt x="0" y="23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" name="Freeform 101"/>
              <p:cNvSpPr>
                <a:spLocks/>
              </p:cNvSpPr>
              <p:nvPr/>
            </p:nvSpPr>
            <p:spPr bwMode="auto">
              <a:xfrm>
                <a:off x="3916" y="3939"/>
                <a:ext cx="235" cy="235"/>
              </a:xfrm>
              <a:custGeom>
                <a:avLst/>
                <a:gdLst>
                  <a:gd name="T0" fmla="*/ 0 w 235"/>
                  <a:gd name="T1" fmla="*/ 234 h 235"/>
                  <a:gd name="T2" fmla="*/ 0 w 235"/>
                  <a:gd name="T3" fmla="*/ 0 h 235"/>
                  <a:gd name="T4" fmla="*/ 234 w 235"/>
                  <a:gd name="T5" fmla="*/ 0 h 235"/>
                  <a:gd name="T6" fmla="*/ 234 w 235"/>
                  <a:gd name="T7" fmla="*/ 234 h 235"/>
                  <a:gd name="T8" fmla="*/ 0 w 235"/>
                  <a:gd name="T9" fmla="*/ 234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5" h="235">
                    <a:moveTo>
                      <a:pt x="0" y="234"/>
                    </a:moveTo>
                    <a:lnTo>
                      <a:pt x="0" y="0"/>
                    </a:lnTo>
                    <a:lnTo>
                      <a:pt x="234" y="0"/>
                    </a:lnTo>
                    <a:lnTo>
                      <a:pt x="234" y="234"/>
                    </a:lnTo>
                    <a:lnTo>
                      <a:pt x="0" y="23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" name="Freeform 102"/>
              <p:cNvSpPr>
                <a:spLocks/>
              </p:cNvSpPr>
              <p:nvPr/>
            </p:nvSpPr>
            <p:spPr bwMode="auto">
              <a:xfrm>
                <a:off x="4150" y="3939"/>
                <a:ext cx="235" cy="235"/>
              </a:xfrm>
              <a:custGeom>
                <a:avLst/>
                <a:gdLst>
                  <a:gd name="T0" fmla="*/ 0 w 235"/>
                  <a:gd name="T1" fmla="*/ 234 h 235"/>
                  <a:gd name="T2" fmla="*/ 0 w 235"/>
                  <a:gd name="T3" fmla="*/ 0 h 235"/>
                  <a:gd name="T4" fmla="*/ 234 w 235"/>
                  <a:gd name="T5" fmla="*/ 0 h 235"/>
                  <a:gd name="T6" fmla="*/ 234 w 235"/>
                  <a:gd name="T7" fmla="*/ 234 h 235"/>
                  <a:gd name="T8" fmla="*/ 0 w 235"/>
                  <a:gd name="T9" fmla="*/ 234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5" h="235">
                    <a:moveTo>
                      <a:pt x="0" y="234"/>
                    </a:moveTo>
                    <a:lnTo>
                      <a:pt x="0" y="0"/>
                    </a:lnTo>
                    <a:lnTo>
                      <a:pt x="234" y="0"/>
                    </a:lnTo>
                    <a:lnTo>
                      <a:pt x="234" y="234"/>
                    </a:lnTo>
                    <a:lnTo>
                      <a:pt x="0" y="23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" name="Freeform 103"/>
              <p:cNvSpPr>
                <a:spLocks/>
              </p:cNvSpPr>
              <p:nvPr/>
            </p:nvSpPr>
            <p:spPr bwMode="auto">
              <a:xfrm>
                <a:off x="763" y="3290"/>
                <a:ext cx="1398" cy="636"/>
              </a:xfrm>
              <a:custGeom>
                <a:avLst/>
                <a:gdLst>
                  <a:gd name="T0" fmla="*/ 1397 w 1398"/>
                  <a:gd name="T1" fmla="*/ 0 h 636"/>
                  <a:gd name="T2" fmla="*/ 0 w 1398"/>
                  <a:gd name="T3" fmla="*/ 635 h 636"/>
                  <a:gd name="T4" fmla="*/ 1397 w 1398"/>
                  <a:gd name="T5" fmla="*/ 0 h 6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398" h="636">
                    <a:moveTo>
                      <a:pt x="1397" y="0"/>
                    </a:moveTo>
                    <a:lnTo>
                      <a:pt x="0" y="635"/>
                    </a:lnTo>
                    <a:lnTo>
                      <a:pt x="1397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" name="Freeform 104"/>
              <p:cNvSpPr>
                <a:spLocks/>
              </p:cNvSpPr>
              <p:nvPr/>
            </p:nvSpPr>
            <p:spPr bwMode="auto">
              <a:xfrm>
                <a:off x="763" y="3878"/>
                <a:ext cx="75" cy="48"/>
              </a:xfrm>
              <a:custGeom>
                <a:avLst/>
                <a:gdLst>
                  <a:gd name="T0" fmla="*/ 74 w 75"/>
                  <a:gd name="T1" fmla="*/ 33 h 48"/>
                  <a:gd name="T2" fmla="*/ 0 w 75"/>
                  <a:gd name="T3" fmla="*/ 47 h 48"/>
                  <a:gd name="T4" fmla="*/ 59 w 75"/>
                  <a:gd name="T5" fmla="*/ 0 h 48"/>
                  <a:gd name="T6" fmla="*/ 74 w 75"/>
                  <a:gd name="T7" fmla="*/ 33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5" h="48">
                    <a:moveTo>
                      <a:pt x="74" y="33"/>
                    </a:moveTo>
                    <a:lnTo>
                      <a:pt x="0" y="47"/>
                    </a:lnTo>
                    <a:lnTo>
                      <a:pt x="59" y="0"/>
                    </a:lnTo>
                    <a:lnTo>
                      <a:pt x="74" y="33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" name="Freeform 105"/>
              <p:cNvSpPr>
                <a:spLocks/>
              </p:cNvSpPr>
              <p:nvPr/>
            </p:nvSpPr>
            <p:spPr bwMode="auto">
              <a:xfrm>
                <a:off x="1809" y="3298"/>
                <a:ext cx="696" cy="628"/>
              </a:xfrm>
              <a:custGeom>
                <a:avLst/>
                <a:gdLst>
                  <a:gd name="T0" fmla="*/ 695 w 696"/>
                  <a:gd name="T1" fmla="*/ 0 h 628"/>
                  <a:gd name="T2" fmla="*/ 0 w 696"/>
                  <a:gd name="T3" fmla="*/ 627 h 628"/>
                  <a:gd name="T4" fmla="*/ 695 w 696"/>
                  <a:gd name="T5" fmla="*/ 0 h 6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96" h="628">
                    <a:moveTo>
                      <a:pt x="695" y="0"/>
                    </a:moveTo>
                    <a:lnTo>
                      <a:pt x="0" y="627"/>
                    </a:lnTo>
                    <a:lnTo>
                      <a:pt x="695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5" name="Freeform 106"/>
              <p:cNvSpPr>
                <a:spLocks/>
              </p:cNvSpPr>
              <p:nvPr/>
            </p:nvSpPr>
            <p:spPr bwMode="auto">
              <a:xfrm>
                <a:off x="1809" y="3862"/>
                <a:ext cx="68" cy="64"/>
              </a:xfrm>
              <a:custGeom>
                <a:avLst/>
                <a:gdLst>
                  <a:gd name="T0" fmla="*/ 67 w 68"/>
                  <a:gd name="T1" fmla="*/ 27 h 64"/>
                  <a:gd name="T2" fmla="*/ 0 w 68"/>
                  <a:gd name="T3" fmla="*/ 63 h 64"/>
                  <a:gd name="T4" fmla="*/ 42 w 68"/>
                  <a:gd name="T5" fmla="*/ 0 h 64"/>
                  <a:gd name="T6" fmla="*/ 67 w 68"/>
                  <a:gd name="T7" fmla="*/ 27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8" h="64">
                    <a:moveTo>
                      <a:pt x="67" y="27"/>
                    </a:moveTo>
                    <a:lnTo>
                      <a:pt x="0" y="63"/>
                    </a:lnTo>
                    <a:lnTo>
                      <a:pt x="42" y="0"/>
                    </a:lnTo>
                    <a:lnTo>
                      <a:pt x="67" y="27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" name="Freeform 107"/>
              <p:cNvSpPr>
                <a:spLocks/>
              </p:cNvSpPr>
              <p:nvPr/>
            </p:nvSpPr>
            <p:spPr bwMode="auto">
              <a:xfrm>
                <a:off x="2855" y="3298"/>
                <a:ext cx="1" cy="621"/>
              </a:xfrm>
              <a:custGeom>
                <a:avLst/>
                <a:gdLst>
                  <a:gd name="T0" fmla="*/ 0 w 1"/>
                  <a:gd name="T1" fmla="*/ 0 h 621"/>
                  <a:gd name="T2" fmla="*/ 0 w 1"/>
                  <a:gd name="T3" fmla="*/ 620 h 621"/>
                  <a:gd name="T4" fmla="*/ 0 w 1"/>
                  <a:gd name="T5" fmla="*/ 0 h 6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621">
                    <a:moveTo>
                      <a:pt x="0" y="0"/>
                    </a:moveTo>
                    <a:lnTo>
                      <a:pt x="0" y="620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" name="Freeform 108"/>
              <p:cNvSpPr>
                <a:spLocks/>
              </p:cNvSpPr>
              <p:nvPr/>
            </p:nvSpPr>
            <p:spPr bwMode="auto">
              <a:xfrm>
                <a:off x="2836" y="3844"/>
                <a:ext cx="38" cy="75"/>
              </a:xfrm>
              <a:custGeom>
                <a:avLst/>
                <a:gdLst>
                  <a:gd name="T0" fmla="*/ 37 w 38"/>
                  <a:gd name="T1" fmla="*/ 0 h 75"/>
                  <a:gd name="T2" fmla="*/ 19 w 38"/>
                  <a:gd name="T3" fmla="*/ 74 h 75"/>
                  <a:gd name="T4" fmla="*/ 0 w 38"/>
                  <a:gd name="T5" fmla="*/ 0 h 75"/>
                  <a:gd name="T6" fmla="*/ 37 w 38"/>
                  <a:gd name="T7" fmla="*/ 0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8" h="75">
                    <a:moveTo>
                      <a:pt x="37" y="0"/>
                    </a:moveTo>
                    <a:lnTo>
                      <a:pt x="19" y="74"/>
                    </a:lnTo>
                    <a:lnTo>
                      <a:pt x="0" y="0"/>
                    </a:lnTo>
                    <a:lnTo>
                      <a:pt x="37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" name="Freeform 109"/>
              <p:cNvSpPr>
                <a:spLocks/>
              </p:cNvSpPr>
              <p:nvPr/>
            </p:nvSpPr>
            <p:spPr bwMode="auto">
              <a:xfrm>
                <a:off x="3213" y="3290"/>
                <a:ext cx="689" cy="629"/>
              </a:xfrm>
              <a:custGeom>
                <a:avLst/>
                <a:gdLst>
                  <a:gd name="T0" fmla="*/ 0 w 689"/>
                  <a:gd name="T1" fmla="*/ 0 h 629"/>
                  <a:gd name="T2" fmla="*/ 688 w 689"/>
                  <a:gd name="T3" fmla="*/ 628 h 629"/>
                  <a:gd name="T4" fmla="*/ 0 w 689"/>
                  <a:gd name="T5" fmla="*/ 0 h 6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89" h="629">
                    <a:moveTo>
                      <a:pt x="0" y="0"/>
                    </a:moveTo>
                    <a:lnTo>
                      <a:pt x="688" y="628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9" name="Freeform 110"/>
              <p:cNvSpPr>
                <a:spLocks/>
              </p:cNvSpPr>
              <p:nvPr/>
            </p:nvSpPr>
            <p:spPr bwMode="auto">
              <a:xfrm>
                <a:off x="3835" y="3855"/>
                <a:ext cx="67" cy="64"/>
              </a:xfrm>
              <a:custGeom>
                <a:avLst/>
                <a:gdLst>
                  <a:gd name="T0" fmla="*/ 25 w 67"/>
                  <a:gd name="T1" fmla="*/ 0 h 64"/>
                  <a:gd name="T2" fmla="*/ 66 w 67"/>
                  <a:gd name="T3" fmla="*/ 63 h 64"/>
                  <a:gd name="T4" fmla="*/ 0 w 67"/>
                  <a:gd name="T5" fmla="*/ 27 h 64"/>
                  <a:gd name="T6" fmla="*/ 25 w 67"/>
                  <a:gd name="T7" fmla="*/ 0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64">
                    <a:moveTo>
                      <a:pt x="25" y="0"/>
                    </a:moveTo>
                    <a:lnTo>
                      <a:pt x="66" y="63"/>
                    </a:lnTo>
                    <a:lnTo>
                      <a:pt x="0" y="27"/>
                    </a:lnTo>
                    <a:lnTo>
                      <a:pt x="25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0" name="Freeform 111"/>
              <p:cNvSpPr>
                <a:spLocks/>
              </p:cNvSpPr>
              <p:nvPr/>
            </p:nvSpPr>
            <p:spPr bwMode="auto">
              <a:xfrm>
                <a:off x="3565" y="3282"/>
                <a:ext cx="1398" cy="637"/>
              </a:xfrm>
              <a:custGeom>
                <a:avLst/>
                <a:gdLst>
                  <a:gd name="T0" fmla="*/ 0 w 1398"/>
                  <a:gd name="T1" fmla="*/ 0 h 637"/>
                  <a:gd name="T2" fmla="*/ 1397 w 1398"/>
                  <a:gd name="T3" fmla="*/ 636 h 637"/>
                  <a:gd name="T4" fmla="*/ 0 w 1398"/>
                  <a:gd name="T5" fmla="*/ 0 h 6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398" h="637">
                    <a:moveTo>
                      <a:pt x="0" y="0"/>
                    </a:moveTo>
                    <a:lnTo>
                      <a:pt x="1397" y="636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1" name="Freeform 112"/>
              <p:cNvSpPr>
                <a:spLocks/>
              </p:cNvSpPr>
              <p:nvPr/>
            </p:nvSpPr>
            <p:spPr bwMode="auto">
              <a:xfrm>
                <a:off x="4888" y="3870"/>
                <a:ext cx="75" cy="49"/>
              </a:xfrm>
              <a:custGeom>
                <a:avLst/>
                <a:gdLst>
                  <a:gd name="T0" fmla="*/ 15 w 75"/>
                  <a:gd name="T1" fmla="*/ 0 h 49"/>
                  <a:gd name="T2" fmla="*/ 74 w 75"/>
                  <a:gd name="T3" fmla="*/ 48 h 49"/>
                  <a:gd name="T4" fmla="*/ 0 w 75"/>
                  <a:gd name="T5" fmla="*/ 34 h 49"/>
                  <a:gd name="T6" fmla="*/ 15 w 75"/>
                  <a:gd name="T7" fmla="*/ 0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5" h="49">
                    <a:moveTo>
                      <a:pt x="15" y="0"/>
                    </a:moveTo>
                    <a:lnTo>
                      <a:pt x="74" y="48"/>
                    </a:lnTo>
                    <a:lnTo>
                      <a:pt x="0" y="34"/>
                    </a:lnTo>
                    <a:lnTo>
                      <a:pt x="15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" name="Rectangle 113"/>
              <p:cNvSpPr>
                <a:spLocks noChangeArrowheads="1"/>
              </p:cNvSpPr>
              <p:nvPr/>
            </p:nvSpPr>
            <p:spPr bwMode="auto">
              <a:xfrm>
                <a:off x="1832" y="2736"/>
                <a:ext cx="370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altLang="en-US" sz="1400" b="1">
                    <a:solidFill>
                      <a:srgbClr val="000000"/>
                    </a:solidFill>
                  </a:rPr>
                  <a:t>Root</a:t>
                </a:r>
              </a:p>
            </p:txBody>
          </p:sp>
          <p:sp>
            <p:nvSpPr>
              <p:cNvPr id="103" name="Rectangle 114"/>
              <p:cNvSpPr>
                <a:spLocks noChangeArrowheads="1"/>
              </p:cNvSpPr>
              <p:nvPr/>
            </p:nvSpPr>
            <p:spPr bwMode="auto">
              <a:xfrm>
                <a:off x="2563" y="3080"/>
                <a:ext cx="224" cy="18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altLang="en-US" sz="1300" b="1" dirty="0" smtClean="0">
                    <a:solidFill>
                      <a:srgbClr val="000000"/>
                    </a:solidFill>
                  </a:rPr>
                  <a:t>19</a:t>
                </a:r>
                <a:endParaRPr lang="en-US" altLang="en-US" sz="1300" b="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4" name="Rectangle 115"/>
              <p:cNvSpPr>
                <a:spLocks noChangeArrowheads="1"/>
              </p:cNvSpPr>
              <p:nvPr/>
            </p:nvSpPr>
            <p:spPr bwMode="auto">
              <a:xfrm>
                <a:off x="2914" y="3079"/>
                <a:ext cx="232" cy="1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altLang="en-US" sz="1300" b="1" dirty="0">
                    <a:solidFill>
                      <a:srgbClr val="000000"/>
                    </a:solidFill>
                  </a:rPr>
                  <a:t>24</a:t>
                </a:r>
              </a:p>
            </p:txBody>
          </p:sp>
          <p:sp>
            <p:nvSpPr>
              <p:cNvPr id="105" name="Rectangle 116"/>
              <p:cNvSpPr>
                <a:spLocks noChangeArrowheads="1"/>
              </p:cNvSpPr>
              <p:nvPr/>
            </p:nvSpPr>
            <p:spPr bwMode="auto">
              <a:xfrm>
                <a:off x="3273" y="3072"/>
                <a:ext cx="224" cy="18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altLang="en-US" sz="1300" b="1" dirty="0" smtClean="0">
                    <a:solidFill>
                      <a:srgbClr val="000000"/>
                    </a:solidFill>
                  </a:rPr>
                  <a:t>33</a:t>
                </a:r>
                <a:endParaRPr lang="en-US" altLang="en-US" sz="1300" b="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6" name="Rectangle 117"/>
              <p:cNvSpPr>
                <a:spLocks noChangeArrowheads="1"/>
              </p:cNvSpPr>
              <p:nvPr/>
            </p:nvSpPr>
            <p:spPr bwMode="auto">
              <a:xfrm>
                <a:off x="288" y="3948"/>
                <a:ext cx="214" cy="1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altLang="en-US" sz="1300" b="1">
                    <a:solidFill>
                      <a:srgbClr val="000000"/>
                    </a:solidFill>
                  </a:rPr>
                  <a:t>2*</a:t>
                </a:r>
              </a:p>
            </p:txBody>
          </p:sp>
          <p:sp>
            <p:nvSpPr>
              <p:cNvPr id="107" name="Rectangle 118"/>
              <p:cNvSpPr>
                <a:spLocks noChangeArrowheads="1"/>
              </p:cNvSpPr>
              <p:nvPr/>
            </p:nvSpPr>
            <p:spPr bwMode="auto">
              <a:xfrm>
                <a:off x="528" y="3941"/>
                <a:ext cx="214" cy="1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altLang="en-US" sz="1300" b="1">
                    <a:solidFill>
                      <a:srgbClr val="000000"/>
                    </a:solidFill>
                  </a:rPr>
                  <a:t>3*</a:t>
                </a:r>
              </a:p>
            </p:txBody>
          </p:sp>
          <p:sp>
            <p:nvSpPr>
              <p:cNvPr id="108" name="Rectangle 119"/>
              <p:cNvSpPr>
                <a:spLocks noChangeArrowheads="1"/>
              </p:cNvSpPr>
              <p:nvPr/>
            </p:nvSpPr>
            <p:spPr bwMode="auto">
              <a:xfrm>
                <a:off x="763" y="3941"/>
                <a:ext cx="214" cy="1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altLang="en-US" sz="1300" b="1">
                    <a:solidFill>
                      <a:srgbClr val="000000"/>
                    </a:solidFill>
                  </a:rPr>
                  <a:t>5*</a:t>
                </a:r>
              </a:p>
            </p:txBody>
          </p:sp>
          <p:sp>
            <p:nvSpPr>
              <p:cNvPr id="109" name="Rectangle 120"/>
              <p:cNvSpPr>
                <a:spLocks noChangeArrowheads="1"/>
              </p:cNvSpPr>
              <p:nvPr/>
            </p:nvSpPr>
            <p:spPr bwMode="auto">
              <a:xfrm>
                <a:off x="997" y="3948"/>
                <a:ext cx="214" cy="1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altLang="en-US" sz="1300" b="1">
                    <a:solidFill>
                      <a:srgbClr val="000000"/>
                    </a:solidFill>
                  </a:rPr>
                  <a:t>7*</a:t>
                </a:r>
              </a:p>
            </p:txBody>
          </p:sp>
          <p:sp>
            <p:nvSpPr>
              <p:cNvPr id="110" name="Rectangle 121"/>
              <p:cNvSpPr>
                <a:spLocks noChangeArrowheads="1"/>
              </p:cNvSpPr>
              <p:nvPr/>
            </p:nvSpPr>
            <p:spPr bwMode="auto">
              <a:xfrm>
                <a:off x="1334" y="3948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altLang="en-US" sz="1300" b="1">
                    <a:solidFill>
                      <a:srgbClr val="000000"/>
                    </a:solidFill>
                  </a:rPr>
                  <a:t>14*</a:t>
                </a:r>
              </a:p>
            </p:txBody>
          </p:sp>
          <p:sp>
            <p:nvSpPr>
              <p:cNvPr id="111" name="Rectangle 122"/>
              <p:cNvSpPr>
                <a:spLocks noChangeArrowheads="1"/>
              </p:cNvSpPr>
              <p:nvPr/>
            </p:nvSpPr>
            <p:spPr bwMode="auto">
              <a:xfrm>
                <a:off x="1561" y="3948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altLang="en-US" sz="1300" b="1">
                    <a:solidFill>
                      <a:srgbClr val="000000"/>
                    </a:solidFill>
                  </a:rPr>
                  <a:t>16*</a:t>
                </a:r>
              </a:p>
            </p:txBody>
          </p:sp>
          <p:sp>
            <p:nvSpPr>
              <p:cNvPr id="112" name="Rectangle 123"/>
              <p:cNvSpPr>
                <a:spLocks noChangeArrowheads="1"/>
              </p:cNvSpPr>
              <p:nvPr/>
            </p:nvSpPr>
            <p:spPr bwMode="auto">
              <a:xfrm>
                <a:off x="2402" y="3941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altLang="en-US" sz="1300" b="1">
                    <a:solidFill>
                      <a:srgbClr val="000000"/>
                    </a:solidFill>
                  </a:rPr>
                  <a:t>19*</a:t>
                </a:r>
              </a:p>
            </p:txBody>
          </p:sp>
          <p:sp>
            <p:nvSpPr>
              <p:cNvPr id="113" name="Rectangle 124"/>
              <p:cNvSpPr>
                <a:spLocks noChangeArrowheads="1"/>
              </p:cNvSpPr>
              <p:nvPr/>
            </p:nvSpPr>
            <p:spPr bwMode="auto">
              <a:xfrm>
                <a:off x="2621" y="3941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altLang="en-US" sz="1300" b="1">
                    <a:solidFill>
                      <a:srgbClr val="000000"/>
                    </a:solidFill>
                  </a:rPr>
                  <a:t>20*</a:t>
                </a:r>
              </a:p>
            </p:txBody>
          </p:sp>
          <p:sp>
            <p:nvSpPr>
              <p:cNvPr id="114" name="Rectangle 125"/>
              <p:cNvSpPr>
                <a:spLocks noChangeArrowheads="1"/>
              </p:cNvSpPr>
              <p:nvPr/>
            </p:nvSpPr>
            <p:spPr bwMode="auto">
              <a:xfrm>
                <a:off x="2849" y="3940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altLang="en-US" sz="1300" b="1">
                    <a:solidFill>
                      <a:srgbClr val="000000"/>
                    </a:solidFill>
                  </a:rPr>
                  <a:t>22*</a:t>
                </a:r>
              </a:p>
            </p:txBody>
          </p:sp>
          <p:sp>
            <p:nvSpPr>
              <p:cNvPr id="115" name="Rectangle 126"/>
              <p:cNvSpPr>
                <a:spLocks noChangeArrowheads="1"/>
              </p:cNvSpPr>
              <p:nvPr/>
            </p:nvSpPr>
            <p:spPr bwMode="auto">
              <a:xfrm>
                <a:off x="3433" y="3940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altLang="en-US" sz="1300" b="1">
                    <a:solidFill>
                      <a:srgbClr val="000000"/>
                    </a:solidFill>
                  </a:rPr>
                  <a:t>24*</a:t>
                </a:r>
              </a:p>
            </p:txBody>
          </p:sp>
          <p:sp>
            <p:nvSpPr>
              <p:cNvPr id="116" name="Rectangle 127"/>
              <p:cNvSpPr>
                <a:spLocks noChangeArrowheads="1"/>
              </p:cNvSpPr>
              <p:nvPr/>
            </p:nvSpPr>
            <p:spPr bwMode="auto">
              <a:xfrm>
                <a:off x="3675" y="3940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altLang="en-US" sz="1300" b="1">
                    <a:solidFill>
                      <a:srgbClr val="000000"/>
                    </a:solidFill>
                  </a:rPr>
                  <a:t>27*</a:t>
                </a:r>
              </a:p>
            </p:txBody>
          </p:sp>
          <p:sp>
            <p:nvSpPr>
              <p:cNvPr id="117" name="Rectangle 128"/>
              <p:cNvSpPr>
                <a:spLocks noChangeArrowheads="1"/>
              </p:cNvSpPr>
              <p:nvPr/>
            </p:nvSpPr>
            <p:spPr bwMode="auto">
              <a:xfrm>
                <a:off x="3894" y="3947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altLang="en-US" sz="1300" b="1">
                    <a:solidFill>
                      <a:srgbClr val="000000"/>
                    </a:solidFill>
                  </a:rPr>
                  <a:t>29*</a:t>
                </a:r>
              </a:p>
            </p:txBody>
          </p:sp>
          <p:sp>
            <p:nvSpPr>
              <p:cNvPr id="118" name="Rectangle 129"/>
              <p:cNvSpPr>
                <a:spLocks noChangeArrowheads="1"/>
              </p:cNvSpPr>
              <p:nvPr/>
            </p:nvSpPr>
            <p:spPr bwMode="auto">
              <a:xfrm>
                <a:off x="4487" y="3947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altLang="en-US" sz="1300" b="1">
                    <a:solidFill>
                      <a:srgbClr val="000000"/>
                    </a:solidFill>
                  </a:rPr>
                  <a:t>33*</a:t>
                </a:r>
              </a:p>
            </p:txBody>
          </p:sp>
          <p:sp>
            <p:nvSpPr>
              <p:cNvPr id="119" name="Rectangle 130"/>
              <p:cNvSpPr>
                <a:spLocks noChangeArrowheads="1"/>
              </p:cNvSpPr>
              <p:nvPr/>
            </p:nvSpPr>
            <p:spPr bwMode="auto">
              <a:xfrm>
                <a:off x="4722" y="3947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altLang="en-US" sz="1300" b="1">
                    <a:solidFill>
                      <a:srgbClr val="000000"/>
                    </a:solidFill>
                  </a:rPr>
                  <a:t>34*</a:t>
                </a:r>
              </a:p>
            </p:txBody>
          </p:sp>
          <p:sp>
            <p:nvSpPr>
              <p:cNvPr id="120" name="Rectangle 131"/>
              <p:cNvSpPr>
                <a:spLocks noChangeArrowheads="1"/>
              </p:cNvSpPr>
              <p:nvPr/>
            </p:nvSpPr>
            <p:spPr bwMode="auto">
              <a:xfrm>
                <a:off x="4948" y="3940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altLang="en-US" sz="1300" b="1">
                    <a:solidFill>
                      <a:srgbClr val="000000"/>
                    </a:solidFill>
                  </a:rPr>
                  <a:t>38*</a:t>
                </a:r>
              </a:p>
            </p:txBody>
          </p:sp>
          <p:sp>
            <p:nvSpPr>
              <p:cNvPr id="121" name="Rectangle 132"/>
              <p:cNvSpPr>
                <a:spLocks noChangeArrowheads="1"/>
              </p:cNvSpPr>
              <p:nvPr/>
            </p:nvSpPr>
            <p:spPr bwMode="auto">
              <a:xfrm>
                <a:off x="5182" y="3933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altLang="en-US" sz="1300" b="1">
                    <a:solidFill>
                      <a:srgbClr val="000000"/>
                    </a:solidFill>
                  </a:rPr>
                  <a:t>39*</a:t>
                </a:r>
              </a:p>
            </p:txBody>
          </p:sp>
          <p:sp>
            <p:nvSpPr>
              <p:cNvPr id="122" name="Rectangle 133"/>
              <p:cNvSpPr>
                <a:spLocks noChangeArrowheads="1"/>
              </p:cNvSpPr>
              <p:nvPr/>
            </p:nvSpPr>
            <p:spPr bwMode="auto">
              <a:xfrm>
                <a:off x="2227" y="3080"/>
                <a:ext cx="224" cy="18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altLang="en-US" sz="1300" b="1" dirty="0" smtClean="0">
                    <a:solidFill>
                      <a:srgbClr val="000000"/>
                    </a:solidFill>
                  </a:rPr>
                  <a:t>14</a:t>
                </a:r>
                <a:endParaRPr lang="en-US" altLang="en-US" sz="1300" b="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23" name="Line 134"/>
              <p:cNvSpPr>
                <a:spLocks noChangeShapeType="1"/>
              </p:cNvSpPr>
              <p:nvPr/>
            </p:nvSpPr>
            <p:spPr bwMode="auto">
              <a:xfrm>
                <a:off x="2374" y="2737"/>
                <a:ext cx="240" cy="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" name="Arc 135"/>
              <p:cNvSpPr>
                <a:spLocks/>
              </p:cNvSpPr>
              <p:nvPr/>
            </p:nvSpPr>
            <p:spPr bwMode="auto">
              <a:xfrm rot="19020000">
                <a:off x="2230" y="3794"/>
                <a:ext cx="240" cy="240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stealth" w="med" len="lg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5" name="Arc 136"/>
              <p:cNvSpPr>
                <a:spLocks/>
              </p:cNvSpPr>
              <p:nvPr/>
            </p:nvSpPr>
            <p:spPr bwMode="auto">
              <a:xfrm rot="19020000">
                <a:off x="1126" y="3794"/>
                <a:ext cx="240" cy="240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stealth" w="med" len="lg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6" name="Arc 137"/>
              <p:cNvSpPr>
                <a:spLocks/>
              </p:cNvSpPr>
              <p:nvPr/>
            </p:nvSpPr>
            <p:spPr bwMode="auto">
              <a:xfrm rot="19020000">
                <a:off x="3238" y="3794"/>
                <a:ext cx="240" cy="240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stealth" w="med" len="lg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" name="Arc 138"/>
              <p:cNvSpPr>
                <a:spLocks/>
              </p:cNvSpPr>
              <p:nvPr/>
            </p:nvSpPr>
            <p:spPr bwMode="auto">
              <a:xfrm rot="19020000">
                <a:off x="4294" y="3794"/>
                <a:ext cx="240" cy="240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stealth" w="med" len="lg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2" name="Rectangle 205"/>
            <p:cNvSpPr>
              <a:spLocks noChangeArrowheads="1"/>
            </p:cNvSpPr>
            <p:nvPr/>
          </p:nvSpPr>
          <p:spPr bwMode="auto">
            <a:xfrm>
              <a:off x="3088" y="3936"/>
              <a:ext cx="272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>
                  <a:solidFill>
                    <a:srgbClr val="000000"/>
                  </a:solidFill>
                </a:rPr>
                <a:t>23*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29278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-Tree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Index (cont'd)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pPr algn="just"/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Insert tuples with key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8* (Please complete empty index entries) 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6</a:t>
            </a:fld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0" name="Group 207"/>
          <p:cNvGrpSpPr>
            <a:grpSpLocks/>
          </p:cNvGrpSpPr>
          <p:nvPr/>
        </p:nvGrpSpPr>
        <p:grpSpPr bwMode="auto">
          <a:xfrm>
            <a:off x="485775" y="1775708"/>
            <a:ext cx="8201025" cy="2282825"/>
            <a:chOff x="288" y="2736"/>
            <a:chExt cx="5166" cy="1438"/>
          </a:xfrm>
        </p:grpSpPr>
        <p:grpSp>
          <p:nvGrpSpPr>
            <p:cNvPr id="61" name="Group 206"/>
            <p:cNvGrpSpPr>
              <a:grpSpLocks/>
            </p:cNvGrpSpPr>
            <p:nvPr/>
          </p:nvGrpSpPr>
          <p:grpSpPr bwMode="auto">
            <a:xfrm>
              <a:off x="288" y="2736"/>
              <a:ext cx="5166" cy="1438"/>
              <a:chOff x="288" y="2736"/>
              <a:chExt cx="5166" cy="1438"/>
            </a:xfrm>
          </p:grpSpPr>
          <p:sp>
            <p:nvSpPr>
              <p:cNvPr id="63" name="Freeform 74"/>
              <p:cNvSpPr>
                <a:spLocks/>
              </p:cNvSpPr>
              <p:nvPr/>
            </p:nvSpPr>
            <p:spPr bwMode="auto">
              <a:xfrm>
                <a:off x="2131" y="3035"/>
                <a:ext cx="351" cy="293"/>
              </a:xfrm>
              <a:custGeom>
                <a:avLst/>
                <a:gdLst>
                  <a:gd name="T0" fmla="*/ 0 w 351"/>
                  <a:gd name="T1" fmla="*/ 292 h 293"/>
                  <a:gd name="T2" fmla="*/ 0 w 351"/>
                  <a:gd name="T3" fmla="*/ 0 h 293"/>
                  <a:gd name="T4" fmla="*/ 350 w 351"/>
                  <a:gd name="T5" fmla="*/ 0 h 293"/>
                  <a:gd name="T6" fmla="*/ 350 w 351"/>
                  <a:gd name="T7" fmla="*/ 292 h 293"/>
                  <a:gd name="T8" fmla="*/ 0 w 351"/>
                  <a:gd name="T9" fmla="*/ 292 h 2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51" h="293">
                    <a:moveTo>
                      <a:pt x="0" y="292"/>
                    </a:moveTo>
                    <a:lnTo>
                      <a:pt x="0" y="0"/>
                    </a:lnTo>
                    <a:lnTo>
                      <a:pt x="350" y="0"/>
                    </a:lnTo>
                    <a:lnTo>
                      <a:pt x="350" y="292"/>
                    </a:lnTo>
                    <a:lnTo>
                      <a:pt x="0" y="292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" name="Freeform 75"/>
              <p:cNvSpPr>
                <a:spLocks/>
              </p:cNvSpPr>
              <p:nvPr/>
            </p:nvSpPr>
            <p:spPr bwMode="auto">
              <a:xfrm>
                <a:off x="2190" y="3035"/>
                <a:ext cx="1" cy="293"/>
              </a:xfrm>
              <a:custGeom>
                <a:avLst/>
                <a:gdLst>
                  <a:gd name="T0" fmla="*/ 0 w 1"/>
                  <a:gd name="T1" fmla="*/ 0 h 293"/>
                  <a:gd name="T2" fmla="*/ 0 w 1"/>
                  <a:gd name="T3" fmla="*/ 292 h 293"/>
                  <a:gd name="T4" fmla="*/ 0 w 1"/>
                  <a:gd name="T5" fmla="*/ 0 h 2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293">
                    <a:moveTo>
                      <a:pt x="0" y="0"/>
                    </a:moveTo>
                    <a:lnTo>
                      <a:pt x="0" y="292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" name="Freeform 76"/>
              <p:cNvSpPr>
                <a:spLocks/>
              </p:cNvSpPr>
              <p:nvPr/>
            </p:nvSpPr>
            <p:spPr bwMode="auto">
              <a:xfrm>
                <a:off x="2481" y="3035"/>
                <a:ext cx="353" cy="293"/>
              </a:xfrm>
              <a:custGeom>
                <a:avLst/>
                <a:gdLst>
                  <a:gd name="T0" fmla="*/ 0 w 353"/>
                  <a:gd name="T1" fmla="*/ 292 h 293"/>
                  <a:gd name="T2" fmla="*/ 0 w 353"/>
                  <a:gd name="T3" fmla="*/ 0 h 293"/>
                  <a:gd name="T4" fmla="*/ 352 w 353"/>
                  <a:gd name="T5" fmla="*/ 0 h 293"/>
                  <a:gd name="T6" fmla="*/ 352 w 353"/>
                  <a:gd name="T7" fmla="*/ 292 h 293"/>
                  <a:gd name="T8" fmla="*/ 0 w 353"/>
                  <a:gd name="T9" fmla="*/ 292 h 2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53" h="293">
                    <a:moveTo>
                      <a:pt x="0" y="292"/>
                    </a:moveTo>
                    <a:lnTo>
                      <a:pt x="0" y="0"/>
                    </a:lnTo>
                    <a:lnTo>
                      <a:pt x="352" y="0"/>
                    </a:lnTo>
                    <a:lnTo>
                      <a:pt x="352" y="292"/>
                    </a:lnTo>
                    <a:lnTo>
                      <a:pt x="0" y="292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" name="Freeform 77"/>
              <p:cNvSpPr>
                <a:spLocks/>
              </p:cNvSpPr>
              <p:nvPr/>
            </p:nvSpPr>
            <p:spPr bwMode="auto">
              <a:xfrm>
                <a:off x="2541" y="3035"/>
                <a:ext cx="1" cy="293"/>
              </a:xfrm>
              <a:custGeom>
                <a:avLst/>
                <a:gdLst>
                  <a:gd name="T0" fmla="*/ 0 w 1"/>
                  <a:gd name="T1" fmla="*/ 0 h 293"/>
                  <a:gd name="T2" fmla="*/ 0 w 1"/>
                  <a:gd name="T3" fmla="*/ 292 h 293"/>
                  <a:gd name="T4" fmla="*/ 0 w 1"/>
                  <a:gd name="T5" fmla="*/ 0 h 2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293">
                    <a:moveTo>
                      <a:pt x="0" y="0"/>
                    </a:moveTo>
                    <a:lnTo>
                      <a:pt x="0" y="292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" name="Freeform 78"/>
              <p:cNvSpPr>
                <a:spLocks/>
              </p:cNvSpPr>
              <p:nvPr/>
            </p:nvSpPr>
            <p:spPr bwMode="auto">
              <a:xfrm>
                <a:off x="2833" y="3035"/>
                <a:ext cx="352" cy="293"/>
              </a:xfrm>
              <a:custGeom>
                <a:avLst/>
                <a:gdLst>
                  <a:gd name="T0" fmla="*/ 0 w 352"/>
                  <a:gd name="T1" fmla="*/ 292 h 293"/>
                  <a:gd name="T2" fmla="*/ 0 w 352"/>
                  <a:gd name="T3" fmla="*/ 0 h 293"/>
                  <a:gd name="T4" fmla="*/ 351 w 352"/>
                  <a:gd name="T5" fmla="*/ 0 h 293"/>
                  <a:gd name="T6" fmla="*/ 351 w 352"/>
                  <a:gd name="T7" fmla="*/ 292 h 293"/>
                  <a:gd name="T8" fmla="*/ 0 w 352"/>
                  <a:gd name="T9" fmla="*/ 292 h 2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52" h="293">
                    <a:moveTo>
                      <a:pt x="0" y="292"/>
                    </a:moveTo>
                    <a:lnTo>
                      <a:pt x="0" y="0"/>
                    </a:lnTo>
                    <a:lnTo>
                      <a:pt x="351" y="0"/>
                    </a:lnTo>
                    <a:lnTo>
                      <a:pt x="351" y="292"/>
                    </a:lnTo>
                    <a:lnTo>
                      <a:pt x="0" y="292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" name="Freeform 79"/>
              <p:cNvSpPr>
                <a:spLocks/>
              </p:cNvSpPr>
              <p:nvPr/>
            </p:nvSpPr>
            <p:spPr bwMode="auto">
              <a:xfrm>
                <a:off x="2892" y="3035"/>
                <a:ext cx="1" cy="293"/>
              </a:xfrm>
              <a:custGeom>
                <a:avLst/>
                <a:gdLst>
                  <a:gd name="T0" fmla="*/ 0 w 1"/>
                  <a:gd name="T1" fmla="*/ 0 h 293"/>
                  <a:gd name="T2" fmla="*/ 0 w 1"/>
                  <a:gd name="T3" fmla="*/ 292 h 293"/>
                  <a:gd name="T4" fmla="*/ 0 w 1"/>
                  <a:gd name="T5" fmla="*/ 0 h 2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293">
                    <a:moveTo>
                      <a:pt x="0" y="0"/>
                    </a:moveTo>
                    <a:lnTo>
                      <a:pt x="0" y="292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" name="Freeform 80"/>
              <p:cNvSpPr>
                <a:spLocks/>
              </p:cNvSpPr>
              <p:nvPr/>
            </p:nvSpPr>
            <p:spPr bwMode="auto">
              <a:xfrm>
                <a:off x="3184" y="3035"/>
                <a:ext cx="353" cy="293"/>
              </a:xfrm>
              <a:custGeom>
                <a:avLst/>
                <a:gdLst>
                  <a:gd name="T0" fmla="*/ 0 w 353"/>
                  <a:gd name="T1" fmla="*/ 292 h 293"/>
                  <a:gd name="T2" fmla="*/ 0 w 353"/>
                  <a:gd name="T3" fmla="*/ 0 h 293"/>
                  <a:gd name="T4" fmla="*/ 352 w 353"/>
                  <a:gd name="T5" fmla="*/ 0 h 293"/>
                  <a:gd name="T6" fmla="*/ 352 w 353"/>
                  <a:gd name="T7" fmla="*/ 292 h 293"/>
                  <a:gd name="T8" fmla="*/ 0 w 353"/>
                  <a:gd name="T9" fmla="*/ 292 h 2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53" h="293">
                    <a:moveTo>
                      <a:pt x="0" y="292"/>
                    </a:moveTo>
                    <a:lnTo>
                      <a:pt x="0" y="0"/>
                    </a:lnTo>
                    <a:lnTo>
                      <a:pt x="352" y="0"/>
                    </a:lnTo>
                    <a:lnTo>
                      <a:pt x="352" y="292"/>
                    </a:lnTo>
                    <a:lnTo>
                      <a:pt x="0" y="292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" name="Freeform 81"/>
              <p:cNvSpPr>
                <a:spLocks/>
              </p:cNvSpPr>
              <p:nvPr/>
            </p:nvSpPr>
            <p:spPr bwMode="auto">
              <a:xfrm>
                <a:off x="3242" y="3035"/>
                <a:ext cx="1" cy="293"/>
              </a:xfrm>
              <a:custGeom>
                <a:avLst/>
                <a:gdLst>
                  <a:gd name="T0" fmla="*/ 0 w 1"/>
                  <a:gd name="T1" fmla="*/ 0 h 293"/>
                  <a:gd name="T2" fmla="*/ 0 w 1"/>
                  <a:gd name="T3" fmla="*/ 292 h 293"/>
                  <a:gd name="T4" fmla="*/ 0 w 1"/>
                  <a:gd name="T5" fmla="*/ 0 h 2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293">
                    <a:moveTo>
                      <a:pt x="0" y="0"/>
                    </a:moveTo>
                    <a:lnTo>
                      <a:pt x="0" y="292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" name="Freeform 82"/>
              <p:cNvSpPr>
                <a:spLocks/>
              </p:cNvSpPr>
              <p:nvPr/>
            </p:nvSpPr>
            <p:spPr bwMode="auto">
              <a:xfrm>
                <a:off x="3536" y="3035"/>
                <a:ext cx="59" cy="293"/>
              </a:xfrm>
              <a:custGeom>
                <a:avLst/>
                <a:gdLst>
                  <a:gd name="T0" fmla="*/ 0 w 59"/>
                  <a:gd name="T1" fmla="*/ 292 h 293"/>
                  <a:gd name="T2" fmla="*/ 0 w 59"/>
                  <a:gd name="T3" fmla="*/ 0 h 293"/>
                  <a:gd name="T4" fmla="*/ 58 w 59"/>
                  <a:gd name="T5" fmla="*/ 0 h 293"/>
                  <a:gd name="T6" fmla="*/ 58 w 59"/>
                  <a:gd name="T7" fmla="*/ 292 h 293"/>
                  <a:gd name="T8" fmla="*/ 0 w 59"/>
                  <a:gd name="T9" fmla="*/ 292 h 2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9" h="293">
                    <a:moveTo>
                      <a:pt x="0" y="292"/>
                    </a:moveTo>
                    <a:lnTo>
                      <a:pt x="0" y="0"/>
                    </a:lnTo>
                    <a:lnTo>
                      <a:pt x="58" y="0"/>
                    </a:lnTo>
                    <a:lnTo>
                      <a:pt x="58" y="292"/>
                    </a:lnTo>
                    <a:lnTo>
                      <a:pt x="0" y="292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" name="Freeform 83"/>
              <p:cNvSpPr>
                <a:spLocks/>
              </p:cNvSpPr>
              <p:nvPr/>
            </p:nvSpPr>
            <p:spPr bwMode="auto">
              <a:xfrm>
                <a:off x="4501" y="3939"/>
                <a:ext cx="235" cy="235"/>
              </a:xfrm>
              <a:custGeom>
                <a:avLst/>
                <a:gdLst>
                  <a:gd name="T0" fmla="*/ 0 w 235"/>
                  <a:gd name="T1" fmla="*/ 234 h 235"/>
                  <a:gd name="T2" fmla="*/ 0 w 235"/>
                  <a:gd name="T3" fmla="*/ 0 h 235"/>
                  <a:gd name="T4" fmla="*/ 234 w 235"/>
                  <a:gd name="T5" fmla="*/ 0 h 235"/>
                  <a:gd name="T6" fmla="*/ 234 w 235"/>
                  <a:gd name="T7" fmla="*/ 234 h 235"/>
                  <a:gd name="T8" fmla="*/ 0 w 235"/>
                  <a:gd name="T9" fmla="*/ 234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5" h="235">
                    <a:moveTo>
                      <a:pt x="0" y="234"/>
                    </a:moveTo>
                    <a:lnTo>
                      <a:pt x="0" y="0"/>
                    </a:lnTo>
                    <a:lnTo>
                      <a:pt x="234" y="0"/>
                    </a:lnTo>
                    <a:lnTo>
                      <a:pt x="234" y="234"/>
                    </a:lnTo>
                    <a:lnTo>
                      <a:pt x="0" y="23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" name="Freeform 84"/>
              <p:cNvSpPr>
                <a:spLocks/>
              </p:cNvSpPr>
              <p:nvPr/>
            </p:nvSpPr>
            <p:spPr bwMode="auto">
              <a:xfrm>
                <a:off x="4735" y="3939"/>
                <a:ext cx="235" cy="235"/>
              </a:xfrm>
              <a:custGeom>
                <a:avLst/>
                <a:gdLst>
                  <a:gd name="T0" fmla="*/ 0 w 235"/>
                  <a:gd name="T1" fmla="*/ 234 h 235"/>
                  <a:gd name="T2" fmla="*/ 0 w 235"/>
                  <a:gd name="T3" fmla="*/ 0 h 235"/>
                  <a:gd name="T4" fmla="*/ 234 w 235"/>
                  <a:gd name="T5" fmla="*/ 0 h 235"/>
                  <a:gd name="T6" fmla="*/ 234 w 235"/>
                  <a:gd name="T7" fmla="*/ 234 h 235"/>
                  <a:gd name="T8" fmla="*/ 0 w 235"/>
                  <a:gd name="T9" fmla="*/ 234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5" h="235">
                    <a:moveTo>
                      <a:pt x="0" y="234"/>
                    </a:moveTo>
                    <a:lnTo>
                      <a:pt x="0" y="0"/>
                    </a:lnTo>
                    <a:lnTo>
                      <a:pt x="234" y="0"/>
                    </a:lnTo>
                    <a:lnTo>
                      <a:pt x="234" y="234"/>
                    </a:lnTo>
                    <a:lnTo>
                      <a:pt x="0" y="23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" name="Freeform 85"/>
              <p:cNvSpPr>
                <a:spLocks/>
              </p:cNvSpPr>
              <p:nvPr/>
            </p:nvSpPr>
            <p:spPr bwMode="auto">
              <a:xfrm>
                <a:off x="4969" y="3939"/>
                <a:ext cx="236" cy="235"/>
              </a:xfrm>
              <a:custGeom>
                <a:avLst/>
                <a:gdLst>
                  <a:gd name="T0" fmla="*/ 0 w 236"/>
                  <a:gd name="T1" fmla="*/ 234 h 235"/>
                  <a:gd name="T2" fmla="*/ 0 w 236"/>
                  <a:gd name="T3" fmla="*/ 0 h 235"/>
                  <a:gd name="T4" fmla="*/ 235 w 236"/>
                  <a:gd name="T5" fmla="*/ 0 h 235"/>
                  <a:gd name="T6" fmla="*/ 235 w 236"/>
                  <a:gd name="T7" fmla="*/ 234 h 235"/>
                  <a:gd name="T8" fmla="*/ 0 w 236"/>
                  <a:gd name="T9" fmla="*/ 234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6" h="235">
                    <a:moveTo>
                      <a:pt x="0" y="234"/>
                    </a:moveTo>
                    <a:lnTo>
                      <a:pt x="0" y="0"/>
                    </a:lnTo>
                    <a:lnTo>
                      <a:pt x="235" y="0"/>
                    </a:lnTo>
                    <a:lnTo>
                      <a:pt x="235" y="234"/>
                    </a:lnTo>
                    <a:lnTo>
                      <a:pt x="0" y="23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" name="Freeform 86"/>
              <p:cNvSpPr>
                <a:spLocks/>
              </p:cNvSpPr>
              <p:nvPr/>
            </p:nvSpPr>
            <p:spPr bwMode="auto">
              <a:xfrm>
                <a:off x="5204" y="3939"/>
                <a:ext cx="234" cy="235"/>
              </a:xfrm>
              <a:custGeom>
                <a:avLst/>
                <a:gdLst>
                  <a:gd name="T0" fmla="*/ 0 w 234"/>
                  <a:gd name="T1" fmla="*/ 234 h 235"/>
                  <a:gd name="T2" fmla="*/ 0 w 234"/>
                  <a:gd name="T3" fmla="*/ 0 h 235"/>
                  <a:gd name="T4" fmla="*/ 233 w 234"/>
                  <a:gd name="T5" fmla="*/ 0 h 235"/>
                  <a:gd name="T6" fmla="*/ 233 w 234"/>
                  <a:gd name="T7" fmla="*/ 234 h 235"/>
                  <a:gd name="T8" fmla="*/ 0 w 234"/>
                  <a:gd name="T9" fmla="*/ 234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4" h="235">
                    <a:moveTo>
                      <a:pt x="0" y="234"/>
                    </a:moveTo>
                    <a:lnTo>
                      <a:pt x="0" y="0"/>
                    </a:lnTo>
                    <a:lnTo>
                      <a:pt x="233" y="0"/>
                    </a:lnTo>
                    <a:lnTo>
                      <a:pt x="233" y="234"/>
                    </a:lnTo>
                    <a:lnTo>
                      <a:pt x="0" y="23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" name="Freeform 87"/>
              <p:cNvSpPr>
                <a:spLocks/>
              </p:cNvSpPr>
              <p:nvPr/>
            </p:nvSpPr>
            <p:spPr bwMode="auto">
              <a:xfrm>
                <a:off x="288" y="3939"/>
                <a:ext cx="235" cy="235"/>
              </a:xfrm>
              <a:custGeom>
                <a:avLst/>
                <a:gdLst>
                  <a:gd name="T0" fmla="*/ 0 w 235"/>
                  <a:gd name="T1" fmla="*/ 234 h 235"/>
                  <a:gd name="T2" fmla="*/ 0 w 235"/>
                  <a:gd name="T3" fmla="*/ 0 h 235"/>
                  <a:gd name="T4" fmla="*/ 234 w 235"/>
                  <a:gd name="T5" fmla="*/ 0 h 235"/>
                  <a:gd name="T6" fmla="*/ 234 w 235"/>
                  <a:gd name="T7" fmla="*/ 234 h 235"/>
                  <a:gd name="T8" fmla="*/ 0 w 235"/>
                  <a:gd name="T9" fmla="*/ 234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5" h="235">
                    <a:moveTo>
                      <a:pt x="0" y="234"/>
                    </a:moveTo>
                    <a:lnTo>
                      <a:pt x="0" y="0"/>
                    </a:lnTo>
                    <a:lnTo>
                      <a:pt x="234" y="0"/>
                    </a:lnTo>
                    <a:lnTo>
                      <a:pt x="234" y="234"/>
                    </a:lnTo>
                    <a:lnTo>
                      <a:pt x="0" y="23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" name="Freeform 88"/>
              <p:cNvSpPr>
                <a:spLocks/>
              </p:cNvSpPr>
              <p:nvPr/>
            </p:nvSpPr>
            <p:spPr bwMode="auto">
              <a:xfrm>
                <a:off x="522" y="3939"/>
                <a:ext cx="235" cy="235"/>
              </a:xfrm>
              <a:custGeom>
                <a:avLst/>
                <a:gdLst>
                  <a:gd name="T0" fmla="*/ 0 w 235"/>
                  <a:gd name="T1" fmla="*/ 234 h 235"/>
                  <a:gd name="T2" fmla="*/ 0 w 235"/>
                  <a:gd name="T3" fmla="*/ 0 h 235"/>
                  <a:gd name="T4" fmla="*/ 234 w 235"/>
                  <a:gd name="T5" fmla="*/ 0 h 235"/>
                  <a:gd name="T6" fmla="*/ 234 w 235"/>
                  <a:gd name="T7" fmla="*/ 234 h 235"/>
                  <a:gd name="T8" fmla="*/ 0 w 235"/>
                  <a:gd name="T9" fmla="*/ 234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5" h="235">
                    <a:moveTo>
                      <a:pt x="0" y="234"/>
                    </a:moveTo>
                    <a:lnTo>
                      <a:pt x="0" y="0"/>
                    </a:lnTo>
                    <a:lnTo>
                      <a:pt x="234" y="0"/>
                    </a:lnTo>
                    <a:lnTo>
                      <a:pt x="234" y="234"/>
                    </a:lnTo>
                    <a:lnTo>
                      <a:pt x="0" y="23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" name="Freeform 89"/>
              <p:cNvSpPr>
                <a:spLocks/>
              </p:cNvSpPr>
              <p:nvPr/>
            </p:nvSpPr>
            <p:spPr bwMode="auto">
              <a:xfrm>
                <a:off x="756" y="3939"/>
                <a:ext cx="235" cy="235"/>
              </a:xfrm>
              <a:custGeom>
                <a:avLst/>
                <a:gdLst>
                  <a:gd name="T0" fmla="*/ 0 w 235"/>
                  <a:gd name="T1" fmla="*/ 234 h 235"/>
                  <a:gd name="T2" fmla="*/ 0 w 235"/>
                  <a:gd name="T3" fmla="*/ 0 h 235"/>
                  <a:gd name="T4" fmla="*/ 234 w 235"/>
                  <a:gd name="T5" fmla="*/ 0 h 235"/>
                  <a:gd name="T6" fmla="*/ 234 w 235"/>
                  <a:gd name="T7" fmla="*/ 234 h 235"/>
                  <a:gd name="T8" fmla="*/ 0 w 235"/>
                  <a:gd name="T9" fmla="*/ 234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5" h="235">
                    <a:moveTo>
                      <a:pt x="0" y="234"/>
                    </a:moveTo>
                    <a:lnTo>
                      <a:pt x="0" y="0"/>
                    </a:lnTo>
                    <a:lnTo>
                      <a:pt x="234" y="0"/>
                    </a:lnTo>
                    <a:lnTo>
                      <a:pt x="234" y="234"/>
                    </a:lnTo>
                    <a:lnTo>
                      <a:pt x="0" y="23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" name="Freeform 90"/>
              <p:cNvSpPr>
                <a:spLocks/>
              </p:cNvSpPr>
              <p:nvPr/>
            </p:nvSpPr>
            <p:spPr bwMode="auto">
              <a:xfrm>
                <a:off x="990" y="3939"/>
                <a:ext cx="235" cy="235"/>
              </a:xfrm>
              <a:custGeom>
                <a:avLst/>
                <a:gdLst>
                  <a:gd name="T0" fmla="*/ 0 w 235"/>
                  <a:gd name="T1" fmla="*/ 234 h 235"/>
                  <a:gd name="T2" fmla="*/ 0 w 235"/>
                  <a:gd name="T3" fmla="*/ 0 h 235"/>
                  <a:gd name="T4" fmla="*/ 234 w 235"/>
                  <a:gd name="T5" fmla="*/ 0 h 235"/>
                  <a:gd name="T6" fmla="*/ 234 w 235"/>
                  <a:gd name="T7" fmla="*/ 234 h 235"/>
                  <a:gd name="T8" fmla="*/ 0 w 235"/>
                  <a:gd name="T9" fmla="*/ 234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5" h="235">
                    <a:moveTo>
                      <a:pt x="0" y="234"/>
                    </a:moveTo>
                    <a:lnTo>
                      <a:pt x="0" y="0"/>
                    </a:lnTo>
                    <a:lnTo>
                      <a:pt x="234" y="0"/>
                    </a:lnTo>
                    <a:lnTo>
                      <a:pt x="234" y="234"/>
                    </a:lnTo>
                    <a:lnTo>
                      <a:pt x="0" y="23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" name="Freeform 91"/>
              <p:cNvSpPr>
                <a:spLocks/>
              </p:cNvSpPr>
              <p:nvPr/>
            </p:nvSpPr>
            <p:spPr bwMode="auto">
              <a:xfrm>
                <a:off x="1341" y="3939"/>
                <a:ext cx="235" cy="235"/>
              </a:xfrm>
              <a:custGeom>
                <a:avLst/>
                <a:gdLst>
                  <a:gd name="T0" fmla="*/ 0 w 235"/>
                  <a:gd name="T1" fmla="*/ 234 h 235"/>
                  <a:gd name="T2" fmla="*/ 0 w 235"/>
                  <a:gd name="T3" fmla="*/ 0 h 235"/>
                  <a:gd name="T4" fmla="*/ 234 w 235"/>
                  <a:gd name="T5" fmla="*/ 0 h 235"/>
                  <a:gd name="T6" fmla="*/ 234 w 235"/>
                  <a:gd name="T7" fmla="*/ 234 h 235"/>
                  <a:gd name="T8" fmla="*/ 0 w 235"/>
                  <a:gd name="T9" fmla="*/ 234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5" h="235">
                    <a:moveTo>
                      <a:pt x="0" y="234"/>
                    </a:moveTo>
                    <a:lnTo>
                      <a:pt x="0" y="0"/>
                    </a:lnTo>
                    <a:lnTo>
                      <a:pt x="234" y="0"/>
                    </a:lnTo>
                    <a:lnTo>
                      <a:pt x="234" y="234"/>
                    </a:lnTo>
                    <a:lnTo>
                      <a:pt x="0" y="23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" name="Freeform 92"/>
              <p:cNvSpPr>
                <a:spLocks/>
              </p:cNvSpPr>
              <p:nvPr/>
            </p:nvSpPr>
            <p:spPr bwMode="auto">
              <a:xfrm>
                <a:off x="1575" y="3939"/>
                <a:ext cx="235" cy="235"/>
              </a:xfrm>
              <a:custGeom>
                <a:avLst/>
                <a:gdLst>
                  <a:gd name="T0" fmla="*/ 0 w 235"/>
                  <a:gd name="T1" fmla="*/ 234 h 235"/>
                  <a:gd name="T2" fmla="*/ 0 w 235"/>
                  <a:gd name="T3" fmla="*/ 0 h 235"/>
                  <a:gd name="T4" fmla="*/ 234 w 235"/>
                  <a:gd name="T5" fmla="*/ 0 h 235"/>
                  <a:gd name="T6" fmla="*/ 234 w 235"/>
                  <a:gd name="T7" fmla="*/ 234 h 235"/>
                  <a:gd name="T8" fmla="*/ 0 w 235"/>
                  <a:gd name="T9" fmla="*/ 234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5" h="235">
                    <a:moveTo>
                      <a:pt x="0" y="234"/>
                    </a:moveTo>
                    <a:lnTo>
                      <a:pt x="0" y="0"/>
                    </a:lnTo>
                    <a:lnTo>
                      <a:pt x="234" y="0"/>
                    </a:lnTo>
                    <a:lnTo>
                      <a:pt x="234" y="234"/>
                    </a:lnTo>
                    <a:lnTo>
                      <a:pt x="0" y="23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" name="Freeform 93"/>
              <p:cNvSpPr>
                <a:spLocks/>
              </p:cNvSpPr>
              <p:nvPr/>
            </p:nvSpPr>
            <p:spPr bwMode="auto">
              <a:xfrm>
                <a:off x="1809" y="3939"/>
                <a:ext cx="235" cy="235"/>
              </a:xfrm>
              <a:custGeom>
                <a:avLst/>
                <a:gdLst>
                  <a:gd name="T0" fmla="*/ 0 w 235"/>
                  <a:gd name="T1" fmla="*/ 234 h 235"/>
                  <a:gd name="T2" fmla="*/ 0 w 235"/>
                  <a:gd name="T3" fmla="*/ 0 h 235"/>
                  <a:gd name="T4" fmla="*/ 234 w 235"/>
                  <a:gd name="T5" fmla="*/ 0 h 235"/>
                  <a:gd name="T6" fmla="*/ 234 w 235"/>
                  <a:gd name="T7" fmla="*/ 234 h 235"/>
                  <a:gd name="T8" fmla="*/ 0 w 235"/>
                  <a:gd name="T9" fmla="*/ 234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5" h="235">
                    <a:moveTo>
                      <a:pt x="0" y="234"/>
                    </a:moveTo>
                    <a:lnTo>
                      <a:pt x="0" y="0"/>
                    </a:lnTo>
                    <a:lnTo>
                      <a:pt x="234" y="0"/>
                    </a:lnTo>
                    <a:lnTo>
                      <a:pt x="234" y="234"/>
                    </a:lnTo>
                    <a:lnTo>
                      <a:pt x="0" y="23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" name="Freeform 94"/>
              <p:cNvSpPr>
                <a:spLocks/>
              </p:cNvSpPr>
              <p:nvPr/>
            </p:nvSpPr>
            <p:spPr bwMode="auto">
              <a:xfrm>
                <a:off x="2043" y="3939"/>
                <a:ext cx="235" cy="235"/>
              </a:xfrm>
              <a:custGeom>
                <a:avLst/>
                <a:gdLst>
                  <a:gd name="T0" fmla="*/ 0 w 235"/>
                  <a:gd name="T1" fmla="*/ 234 h 235"/>
                  <a:gd name="T2" fmla="*/ 0 w 235"/>
                  <a:gd name="T3" fmla="*/ 0 h 235"/>
                  <a:gd name="T4" fmla="*/ 234 w 235"/>
                  <a:gd name="T5" fmla="*/ 0 h 235"/>
                  <a:gd name="T6" fmla="*/ 234 w 235"/>
                  <a:gd name="T7" fmla="*/ 234 h 235"/>
                  <a:gd name="T8" fmla="*/ 0 w 235"/>
                  <a:gd name="T9" fmla="*/ 234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5" h="235">
                    <a:moveTo>
                      <a:pt x="0" y="234"/>
                    </a:moveTo>
                    <a:lnTo>
                      <a:pt x="0" y="0"/>
                    </a:lnTo>
                    <a:lnTo>
                      <a:pt x="234" y="0"/>
                    </a:lnTo>
                    <a:lnTo>
                      <a:pt x="234" y="234"/>
                    </a:lnTo>
                    <a:lnTo>
                      <a:pt x="0" y="23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" name="Freeform 95"/>
              <p:cNvSpPr>
                <a:spLocks/>
              </p:cNvSpPr>
              <p:nvPr/>
            </p:nvSpPr>
            <p:spPr bwMode="auto">
              <a:xfrm>
                <a:off x="2394" y="3939"/>
                <a:ext cx="235" cy="235"/>
              </a:xfrm>
              <a:custGeom>
                <a:avLst/>
                <a:gdLst>
                  <a:gd name="T0" fmla="*/ 0 w 235"/>
                  <a:gd name="T1" fmla="*/ 234 h 235"/>
                  <a:gd name="T2" fmla="*/ 0 w 235"/>
                  <a:gd name="T3" fmla="*/ 0 h 235"/>
                  <a:gd name="T4" fmla="*/ 234 w 235"/>
                  <a:gd name="T5" fmla="*/ 0 h 235"/>
                  <a:gd name="T6" fmla="*/ 234 w 235"/>
                  <a:gd name="T7" fmla="*/ 234 h 235"/>
                  <a:gd name="T8" fmla="*/ 0 w 235"/>
                  <a:gd name="T9" fmla="*/ 234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5" h="235">
                    <a:moveTo>
                      <a:pt x="0" y="234"/>
                    </a:moveTo>
                    <a:lnTo>
                      <a:pt x="0" y="0"/>
                    </a:lnTo>
                    <a:lnTo>
                      <a:pt x="234" y="0"/>
                    </a:lnTo>
                    <a:lnTo>
                      <a:pt x="234" y="234"/>
                    </a:lnTo>
                    <a:lnTo>
                      <a:pt x="0" y="23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" name="Freeform 96"/>
              <p:cNvSpPr>
                <a:spLocks/>
              </p:cNvSpPr>
              <p:nvPr/>
            </p:nvSpPr>
            <p:spPr bwMode="auto">
              <a:xfrm>
                <a:off x="2628" y="3939"/>
                <a:ext cx="235" cy="235"/>
              </a:xfrm>
              <a:custGeom>
                <a:avLst/>
                <a:gdLst>
                  <a:gd name="T0" fmla="*/ 0 w 235"/>
                  <a:gd name="T1" fmla="*/ 234 h 235"/>
                  <a:gd name="T2" fmla="*/ 0 w 235"/>
                  <a:gd name="T3" fmla="*/ 0 h 235"/>
                  <a:gd name="T4" fmla="*/ 234 w 235"/>
                  <a:gd name="T5" fmla="*/ 0 h 235"/>
                  <a:gd name="T6" fmla="*/ 234 w 235"/>
                  <a:gd name="T7" fmla="*/ 234 h 235"/>
                  <a:gd name="T8" fmla="*/ 0 w 235"/>
                  <a:gd name="T9" fmla="*/ 234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5" h="235">
                    <a:moveTo>
                      <a:pt x="0" y="234"/>
                    </a:moveTo>
                    <a:lnTo>
                      <a:pt x="0" y="0"/>
                    </a:lnTo>
                    <a:lnTo>
                      <a:pt x="234" y="0"/>
                    </a:lnTo>
                    <a:lnTo>
                      <a:pt x="234" y="234"/>
                    </a:lnTo>
                    <a:lnTo>
                      <a:pt x="0" y="23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" name="Freeform 97"/>
              <p:cNvSpPr>
                <a:spLocks/>
              </p:cNvSpPr>
              <p:nvPr/>
            </p:nvSpPr>
            <p:spPr bwMode="auto">
              <a:xfrm>
                <a:off x="2862" y="3939"/>
                <a:ext cx="236" cy="235"/>
              </a:xfrm>
              <a:custGeom>
                <a:avLst/>
                <a:gdLst>
                  <a:gd name="T0" fmla="*/ 0 w 236"/>
                  <a:gd name="T1" fmla="*/ 234 h 235"/>
                  <a:gd name="T2" fmla="*/ 0 w 236"/>
                  <a:gd name="T3" fmla="*/ 0 h 235"/>
                  <a:gd name="T4" fmla="*/ 235 w 236"/>
                  <a:gd name="T5" fmla="*/ 0 h 235"/>
                  <a:gd name="T6" fmla="*/ 235 w 236"/>
                  <a:gd name="T7" fmla="*/ 234 h 235"/>
                  <a:gd name="T8" fmla="*/ 0 w 236"/>
                  <a:gd name="T9" fmla="*/ 234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6" h="235">
                    <a:moveTo>
                      <a:pt x="0" y="234"/>
                    </a:moveTo>
                    <a:lnTo>
                      <a:pt x="0" y="0"/>
                    </a:lnTo>
                    <a:lnTo>
                      <a:pt x="235" y="0"/>
                    </a:lnTo>
                    <a:lnTo>
                      <a:pt x="235" y="234"/>
                    </a:lnTo>
                    <a:lnTo>
                      <a:pt x="0" y="23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" name="Freeform 98"/>
              <p:cNvSpPr>
                <a:spLocks/>
              </p:cNvSpPr>
              <p:nvPr/>
            </p:nvSpPr>
            <p:spPr bwMode="auto">
              <a:xfrm>
                <a:off x="3097" y="3939"/>
                <a:ext cx="235" cy="235"/>
              </a:xfrm>
              <a:custGeom>
                <a:avLst/>
                <a:gdLst>
                  <a:gd name="T0" fmla="*/ 0 w 235"/>
                  <a:gd name="T1" fmla="*/ 234 h 235"/>
                  <a:gd name="T2" fmla="*/ 0 w 235"/>
                  <a:gd name="T3" fmla="*/ 0 h 235"/>
                  <a:gd name="T4" fmla="*/ 234 w 235"/>
                  <a:gd name="T5" fmla="*/ 0 h 235"/>
                  <a:gd name="T6" fmla="*/ 234 w 235"/>
                  <a:gd name="T7" fmla="*/ 234 h 235"/>
                  <a:gd name="T8" fmla="*/ 0 w 235"/>
                  <a:gd name="T9" fmla="*/ 234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5" h="235">
                    <a:moveTo>
                      <a:pt x="0" y="234"/>
                    </a:moveTo>
                    <a:lnTo>
                      <a:pt x="0" y="0"/>
                    </a:lnTo>
                    <a:lnTo>
                      <a:pt x="234" y="0"/>
                    </a:lnTo>
                    <a:lnTo>
                      <a:pt x="234" y="234"/>
                    </a:lnTo>
                    <a:lnTo>
                      <a:pt x="0" y="23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" name="Freeform 99"/>
              <p:cNvSpPr>
                <a:spLocks/>
              </p:cNvSpPr>
              <p:nvPr/>
            </p:nvSpPr>
            <p:spPr bwMode="auto">
              <a:xfrm>
                <a:off x="3447" y="3939"/>
                <a:ext cx="236" cy="235"/>
              </a:xfrm>
              <a:custGeom>
                <a:avLst/>
                <a:gdLst>
                  <a:gd name="T0" fmla="*/ 0 w 236"/>
                  <a:gd name="T1" fmla="*/ 234 h 235"/>
                  <a:gd name="T2" fmla="*/ 0 w 236"/>
                  <a:gd name="T3" fmla="*/ 0 h 235"/>
                  <a:gd name="T4" fmla="*/ 235 w 236"/>
                  <a:gd name="T5" fmla="*/ 0 h 235"/>
                  <a:gd name="T6" fmla="*/ 235 w 236"/>
                  <a:gd name="T7" fmla="*/ 234 h 235"/>
                  <a:gd name="T8" fmla="*/ 0 w 236"/>
                  <a:gd name="T9" fmla="*/ 234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6" h="235">
                    <a:moveTo>
                      <a:pt x="0" y="234"/>
                    </a:moveTo>
                    <a:lnTo>
                      <a:pt x="0" y="0"/>
                    </a:lnTo>
                    <a:lnTo>
                      <a:pt x="235" y="0"/>
                    </a:lnTo>
                    <a:lnTo>
                      <a:pt x="235" y="234"/>
                    </a:lnTo>
                    <a:lnTo>
                      <a:pt x="0" y="23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" name="Freeform 100"/>
              <p:cNvSpPr>
                <a:spLocks/>
              </p:cNvSpPr>
              <p:nvPr/>
            </p:nvSpPr>
            <p:spPr bwMode="auto">
              <a:xfrm>
                <a:off x="3682" y="3939"/>
                <a:ext cx="235" cy="235"/>
              </a:xfrm>
              <a:custGeom>
                <a:avLst/>
                <a:gdLst>
                  <a:gd name="T0" fmla="*/ 0 w 235"/>
                  <a:gd name="T1" fmla="*/ 234 h 235"/>
                  <a:gd name="T2" fmla="*/ 0 w 235"/>
                  <a:gd name="T3" fmla="*/ 0 h 235"/>
                  <a:gd name="T4" fmla="*/ 234 w 235"/>
                  <a:gd name="T5" fmla="*/ 0 h 235"/>
                  <a:gd name="T6" fmla="*/ 234 w 235"/>
                  <a:gd name="T7" fmla="*/ 234 h 235"/>
                  <a:gd name="T8" fmla="*/ 0 w 235"/>
                  <a:gd name="T9" fmla="*/ 234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5" h="235">
                    <a:moveTo>
                      <a:pt x="0" y="234"/>
                    </a:moveTo>
                    <a:lnTo>
                      <a:pt x="0" y="0"/>
                    </a:lnTo>
                    <a:lnTo>
                      <a:pt x="234" y="0"/>
                    </a:lnTo>
                    <a:lnTo>
                      <a:pt x="234" y="234"/>
                    </a:lnTo>
                    <a:lnTo>
                      <a:pt x="0" y="23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" name="Freeform 101"/>
              <p:cNvSpPr>
                <a:spLocks/>
              </p:cNvSpPr>
              <p:nvPr/>
            </p:nvSpPr>
            <p:spPr bwMode="auto">
              <a:xfrm>
                <a:off x="3916" y="3939"/>
                <a:ext cx="235" cy="235"/>
              </a:xfrm>
              <a:custGeom>
                <a:avLst/>
                <a:gdLst>
                  <a:gd name="T0" fmla="*/ 0 w 235"/>
                  <a:gd name="T1" fmla="*/ 234 h 235"/>
                  <a:gd name="T2" fmla="*/ 0 w 235"/>
                  <a:gd name="T3" fmla="*/ 0 h 235"/>
                  <a:gd name="T4" fmla="*/ 234 w 235"/>
                  <a:gd name="T5" fmla="*/ 0 h 235"/>
                  <a:gd name="T6" fmla="*/ 234 w 235"/>
                  <a:gd name="T7" fmla="*/ 234 h 235"/>
                  <a:gd name="T8" fmla="*/ 0 w 235"/>
                  <a:gd name="T9" fmla="*/ 234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5" h="235">
                    <a:moveTo>
                      <a:pt x="0" y="234"/>
                    </a:moveTo>
                    <a:lnTo>
                      <a:pt x="0" y="0"/>
                    </a:lnTo>
                    <a:lnTo>
                      <a:pt x="234" y="0"/>
                    </a:lnTo>
                    <a:lnTo>
                      <a:pt x="234" y="234"/>
                    </a:lnTo>
                    <a:lnTo>
                      <a:pt x="0" y="23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" name="Freeform 102"/>
              <p:cNvSpPr>
                <a:spLocks/>
              </p:cNvSpPr>
              <p:nvPr/>
            </p:nvSpPr>
            <p:spPr bwMode="auto">
              <a:xfrm>
                <a:off x="4150" y="3939"/>
                <a:ext cx="235" cy="235"/>
              </a:xfrm>
              <a:custGeom>
                <a:avLst/>
                <a:gdLst>
                  <a:gd name="T0" fmla="*/ 0 w 235"/>
                  <a:gd name="T1" fmla="*/ 234 h 235"/>
                  <a:gd name="T2" fmla="*/ 0 w 235"/>
                  <a:gd name="T3" fmla="*/ 0 h 235"/>
                  <a:gd name="T4" fmla="*/ 234 w 235"/>
                  <a:gd name="T5" fmla="*/ 0 h 235"/>
                  <a:gd name="T6" fmla="*/ 234 w 235"/>
                  <a:gd name="T7" fmla="*/ 234 h 235"/>
                  <a:gd name="T8" fmla="*/ 0 w 235"/>
                  <a:gd name="T9" fmla="*/ 234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5" h="235">
                    <a:moveTo>
                      <a:pt x="0" y="234"/>
                    </a:moveTo>
                    <a:lnTo>
                      <a:pt x="0" y="0"/>
                    </a:lnTo>
                    <a:lnTo>
                      <a:pt x="234" y="0"/>
                    </a:lnTo>
                    <a:lnTo>
                      <a:pt x="234" y="234"/>
                    </a:lnTo>
                    <a:lnTo>
                      <a:pt x="0" y="23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" name="Freeform 103"/>
              <p:cNvSpPr>
                <a:spLocks/>
              </p:cNvSpPr>
              <p:nvPr/>
            </p:nvSpPr>
            <p:spPr bwMode="auto">
              <a:xfrm>
                <a:off x="763" y="3290"/>
                <a:ext cx="1398" cy="636"/>
              </a:xfrm>
              <a:custGeom>
                <a:avLst/>
                <a:gdLst>
                  <a:gd name="T0" fmla="*/ 1397 w 1398"/>
                  <a:gd name="T1" fmla="*/ 0 h 636"/>
                  <a:gd name="T2" fmla="*/ 0 w 1398"/>
                  <a:gd name="T3" fmla="*/ 635 h 636"/>
                  <a:gd name="T4" fmla="*/ 1397 w 1398"/>
                  <a:gd name="T5" fmla="*/ 0 h 6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398" h="636">
                    <a:moveTo>
                      <a:pt x="1397" y="0"/>
                    </a:moveTo>
                    <a:lnTo>
                      <a:pt x="0" y="635"/>
                    </a:lnTo>
                    <a:lnTo>
                      <a:pt x="1397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" name="Freeform 104"/>
              <p:cNvSpPr>
                <a:spLocks/>
              </p:cNvSpPr>
              <p:nvPr/>
            </p:nvSpPr>
            <p:spPr bwMode="auto">
              <a:xfrm>
                <a:off x="763" y="3878"/>
                <a:ext cx="75" cy="48"/>
              </a:xfrm>
              <a:custGeom>
                <a:avLst/>
                <a:gdLst>
                  <a:gd name="T0" fmla="*/ 74 w 75"/>
                  <a:gd name="T1" fmla="*/ 33 h 48"/>
                  <a:gd name="T2" fmla="*/ 0 w 75"/>
                  <a:gd name="T3" fmla="*/ 47 h 48"/>
                  <a:gd name="T4" fmla="*/ 59 w 75"/>
                  <a:gd name="T5" fmla="*/ 0 h 48"/>
                  <a:gd name="T6" fmla="*/ 74 w 75"/>
                  <a:gd name="T7" fmla="*/ 33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5" h="48">
                    <a:moveTo>
                      <a:pt x="74" y="33"/>
                    </a:moveTo>
                    <a:lnTo>
                      <a:pt x="0" y="47"/>
                    </a:lnTo>
                    <a:lnTo>
                      <a:pt x="59" y="0"/>
                    </a:lnTo>
                    <a:lnTo>
                      <a:pt x="74" y="33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" name="Freeform 105"/>
              <p:cNvSpPr>
                <a:spLocks/>
              </p:cNvSpPr>
              <p:nvPr/>
            </p:nvSpPr>
            <p:spPr bwMode="auto">
              <a:xfrm>
                <a:off x="1809" y="3298"/>
                <a:ext cx="696" cy="628"/>
              </a:xfrm>
              <a:custGeom>
                <a:avLst/>
                <a:gdLst>
                  <a:gd name="T0" fmla="*/ 695 w 696"/>
                  <a:gd name="T1" fmla="*/ 0 h 628"/>
                  <a:gd name="T2" fmla="*/ 0 w 696"/>
                  <a:gd name="T3" fmla="*/ 627 h 628"/>
                  <a:gd name="T4" fmla="*/ 695 w 696"/>
                  <a:gd name="T5" fmla="*/ 0 h 6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96" h="628">
                    <a:moveTo>
                      <a:pt x="695" y="0"/>
                    </a:moveTo>
                    <a:lnTo>
                      <a:pt x="0" y="627"/>
                    </a:lnTo>
                    <a:lnTo>
                      <a:pt x="695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5" name="Freeform 106"/>
              <p:cNvSpPr>
                <a:spLocks/>
              </p:cNvSpPr>
              <p:nvPr/>
            </p:nvSpPr>
            <p:spPr bwMode="auto">
              <a:xfrm>
                <a:off x="1809" y="3862"/>
                <a:ext cx="68" cy="64"/>
              </a:xfrm>
              <a:custGeom>
                <a:avLst/>
                <a:gdLst>
                  <a:gd name="T0" fmla="*/ 67 w 68"/>
                  <a:gd name="T1" fmla="*/ 27 h 64"/>
                  <a:gd name="T2" fmla="*/ 0 w 68"/>
                  <a:gd name="T3" fmla="*/ 63 h 64"/>
                  <a:gd name="T4" fmla="*/ 42 w 68"/>
                  <a:gd name="T5" fmla="*/ 0 h 64"/>
                  <a:gd name="T6" fmla="*/ 67 w 68"/>
                  <a:gd name="T7" fmla="*/ 27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8" h="64">
                    <a:moveTo>
                      <a:pt x="67" y="27"/>
                    </a:moveTo>
                    <a:lnTo>
                      <a:pt x="0" y="63"/>
                    </a:lnTo>
                    <a:lnTo>
                      <a:pt x="42" y="0"/>
                    </a:lnTo>
                    <a:lnTo>
                      <a:pt x="67" y="27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" name="Freeform 107"/>
              <p:cNvSpPr>
                <a:spLocks/>
              </p:cNvSpPr>
              <p:nvPr/>
            </p:nvSpPr>
            <p:spPr bwMode="auto">
              <a:xfrm>
                <a:off x="2855" y="3298"/>
                <a:ext cx="1" cy="621"/>
              </a:xfrm>
              <a:custGeom>
                <a:avLst/>
                <a:gdLst>
                  <a:gd name="T0" fmla="*/ 0 w 1"/>
                  <a:gd name="T1" fmla="*/ 0 h 621"/>
                  <a:gd name="T2" fmla="*/ 0 w 1"/>
                  <a:gd name="T3" fmla="*/ 620 h 621"/>
                  <a:gd name="T4" fmla="*/ 0 w 1"/>
                  <a:gd name="T5" fmla="*/ 0 h 6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621">
                    <a:moveTo>
                      <a:pt x="0" y="0"/>
                    </a:moveTo>
                    <a:lnTo>
                      <a:pt x="0" y="620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" name="Freeform 108"/>
              <p:cNvSpPr>
                <a:spLocks/>
              </p:cNvSpPr>
              <p:nvPr/>
            </p:nvSpPr>
            <p:spPr bwMode="auto">
              <a:xfrm>
                <a:off x="2836" y="3844"/>
                <a:ext cx="38" cy="75"/>
              </a:xfrm>
              <a:custGeom>
                <a:avLst/>
                <a:gdLst>
                  <a:gd name="T0" fmla="*/ 37 w 38"/>
                  <a:gd name="T1" fmla="*/ 0 h 75"/>
                  <a:gd name="T2" fmla="*/ 19 w 38"/>
                  <a:gd name="T3" fmla="*/ 74 h 75"/>
                  <a:gd name="T4" fmla="*/ 0 w 38"/>
                  <a:gd name="T5" fmla="*/ 0 h 75"/>
                  <a:gd name="T6" fmla="*/ 37 w 38"/>
                  <a:gd name="T7" fmla="*/ 0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8" h="75">
                    <a:moveTo>
                      <a:pt x="37" y="0"/>
                    </a:moveTo>
                    <a:lnTo>
                      <a:pt x="19" y="74"/>
                    </a:lnTo>
                    <a:lnTo>
                      <a:pt x="0" y="0"/>
                    </a:lnTo>
                    <a:lnTo>
                      <a:pt x="37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" name="Freeform 109"/>
              <p:cNvSpPr>
                <a:spLocks/>
              </p:cNvSpPr>
              <p:nvPr/>
            </p:nvSpPr>
            <p:spPr bwMode="auto">
              <a:xfrm>
                <a:off x="3213" y="3290"/>
                <a:ext cx="689" cy="629"/>
              </a:xfrm>
              <a:custGeom>
                <a:avLst/>
                <a:gdLst>
                  <a:gd name="T0" fmla="*/ 0 w 689"/>
                  <a:gd name="T1" fmla="*/ 0 h 629"/>
                  <a:gd name="T2" fmla="*/ 688 w 689"/>
                  <a:gd name="T3" fmla="*/ 628 h 629"/>
                  <a:gd name="T4" fmla="*/ 0 w 689"/>
                  <a:gd name="T5" fmla="*/ 0 h 6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89" h="629">
                    <a:moveTo>
                      <a:pt x="0" y="0"/>
                    </a:moveTo>
                    <a:lnTo>
                      <a:pt x="688" y="628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9" name="Freeform 110"/>
              <p:cNvSpPr>
                <a:spLocks/>
              </p:cNvSpPr>
              <p:nvPr/>
            </p:nvSpPr>
            <p:spPr bwMode="auto">
              <a:xfrm>
                <a:off x="3835" y="3855"/>
                <a:ext cx="67" cy="64"/>
              </a:xfrm>
              <a:custGeom>
                <a:avLst/>
                <a:gdLst>
                  <a:gd name="T0" fmla="*/ 25 w 67"/>
                  <a:gd name="T1" fmla="*/ 0 h 64"/>
                  <a:gd name="T2" fmla="*/ 66 w 67"/>
                  <a:gd name="T3" fmla="*/ 63 h 64"/>
                  <a:gd name="T4" fmla="*/ 0 w 67"/>
                  <a:gd name="T5" fmla="*/ 27 h 64"/>
                  <a:gd name="T6" fmla="*/ 25 w 67"/>
                  <a:gd name="T7" fmla="*/ 0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64">
                    <a:moveTo>
                      <a:pt x="25" y="0"/>
                    </a:moveTo>
                    <a:lnTo>
                      <a:pt x="66" y="63"/>
                    </a:lnTo>
                    <a:lnTo>
                      <a:pt x="0" y="27"/>
                    </a:lnTo>
                    <a:lnTo>
                      <a:pt x="25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0" name="Freeform 111"/>
              <p:cNvSpPr>
                <a:spLocks/>
              </p:cNvSpPr>
              <p:nvPr/>
            </p:nvSpPr>
            <p:spPr bwMode="auto">
              <a:xfrm>
                <a:off x="3565" y="3282"/>
                <a:ext cx="1398" cy="637"/>
              </a:xfrm>
              <a:custGeom>
                <a:avLst/>
                <a:gdLst>
                  <a:gd name="T0" fmla="*/ 0 w 1398"/>
                  <a:gd name="T1" fmla="*/ 0 h 637"/>
                  <a:gd name="T2" fmla="*/ 1397 w 1398"/>
                  <a:gd name="T3" fmla="*/ 636 h 637"/>
                  <a:gd name="T4" fmla="*/ 0 w 1398"/>
                  <a:gd name="T5" fmla="*/ 0 h 6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398" h="637">
                    <a:moveTo>
                      <a:pt x="0" y="0"/>
                    </a:moveTo>
                    <a:lnTo>
                      <a:pt x="1397" y="636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1" name="Freeform 112"/>
              <p:cNvSpPr>
                <a:spLocks/>
              </p:cNvSpPr>
              <p:nvPr/>
            </p:nvSpPr>
            <p:spPr bwMode="auto">
              <a:xfrm>
                <a:off x="4888" y="3870"/>
                <a:ext cx="75" cy="49"/>
              </a:xfrm>
              <a:custGeom>
                <a:avLst/>
                <a:gdLst>
                  <a:gd name="T0" fmla="*/ 15 w 75"/>
                  <a:gd name="T1" fmla="*/ 0 h 49"/>
                  <a:gd name="T2" fmla="*/ 74 w 75"/>
                  <a:gd name="T3" fmla="*/ 48 h 49"/>
                  <a:gd name="T4" fmla="*/ 0 w 75"/>
                  <a:gd name="T5" fmla="*/ 34 h 49"/>
                  <a:gd name="T6" fmla="*/ 15 w 75"/>
                  <a:gd name="T7" fmla="*/ 0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5" h="49">
                    <a:moveTo>
                      <a:pt x="15" y="0"/>
                    </a:moveTo>
                    <a:lnTo>
                      <a:pt x="74" y="48"/>
                    </a:lnTo>
                    <a:lnTo>
                      <a:pt x="0" y="34"/>
                    </a:lnTo>
                    <a:lnTo>
                      <a:pt x="15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" name="Rectangle 113"/>
              <p:cNvSpPr>
                <a:spLocks noChangeArrowheads="1"/>
              </p:cNvSpPr>
              <p:nvPr/>
            </p:nvSpPr>
            <p:spPr bwMode="auto">
              <a:xfrm>
                <a:off x="1832" y="2736"/>
                <a:ext cx="370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altLang="en-US" sz="1400" b="1">
                    <a:solidFill>
                      <a:srgbClr val="000000"/>
                    </a:solidFill>
                  </a:rPr>
                  <a:t>Root</a:t>
                </a:r>
              </a:p>
            </p:txBody>
          </p:sp>
          <p:sp>
            <p:nvSpPr>
              <p:cNvPr id="103" name="Rectangle 114"/>
              <p:cNvSpPr>
                <a:spLocks noChangeArrowheads="1"/>
              </p:cNvSpPr>
              <p:nvPr/>
            </p:nvSpPr>
            <p:spPr bwMode="auto">
              <a:xfrm>
                <a:off x="2563" y="3080"/>
                <a:ext cx="224" cy="18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altLang="en-US" sz="1300" b="1" dirty="0" smtClean="0">
                    <a:solidFill>
                      <a:srgbClr val="000000"/>
                    </a:solidFill>
                  </a:rPr>
                  <a:t>19</a:t>
                </a:r>
                <a:endParaRPr lang="en-US" altLang="en-US" sz="1300" b="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4" name="Rectangle 115"/>
              <p:cNvSpPr>
                <a:spLocks noChangeArrowheads="1"/>
              </p:cNvSpPr>
              <p:nvPr/>
            </p:nvSpPr>
            <p:spPr bwMode="auto">
              <a:xfrm>
                <a:off x="2914" y="3079"/>
                <a:ext cx="232" cy="1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altLang="en-US" sz="1300" b="1" dirty="0">
                    <a:solidFill>
                      <a:srgbClr val="000000"/>
                    </a:solidFill>
                  </a:rPr>
                  <a:t>24</a:t>
                </a:r>
              </a:p>
            </p:txBody>
          </p:sp>
          <p:sp>
            <p:nvSpPr>
              <p:cNvPr id="105" name="Rectangle 116"/>
              <p:cNvSpPr>
                <a:spLocks noChangeArrowheads="1"/>
              </p:cNvSpPr>
              <p:nvPr/>
            </p:nvSpPr>
            <p:spPr bwMode="auto">
              <a:xfrm>
                <a:off x="3273" y="3072"/>
                <a:ext cx="224" cy="18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altLang="en-US" sz="1300" b="1" dirty="0" smtClean="0">
                    <a:solidFill>
                      <a:srgbClr val="000000"/>
                    </a:solidFill>
                  </a:rPr>
                  <a:t>33</a:t>
                </a:r>
                <a:endParaRPr lang="en-US" altLang="en-US" sz="1300" b="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6" name="Rectangle 117"/>
              <p:cNvSpPr>
                <a:spLocks noChangeArrowheads="1"/>
              </p:cNvSpPr>
              <p:nvPr/>
            </p:nvSpPr>
            <p:spPr bwMode="auto">
              <a:xfrm>
                <a:off x="288" y="3948"/>
                <a:ext cx="214" cy="1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altLang="en-US" sz="1300" b="1">
                    <a:solidFill>
                      <a:srgbClr val="000000"/>
                    </a:solidFill>
                  </a:rPr>
                  <a:t>2*</a:t>
                </a:r>
              </a:p>
            </p:txBody>
          </p:sp>
          <p:sp>
            <p:nvSpPr>
              <p:cNvPr id="107" name="Rectangle 118"/>
              <p:cNvSpPr>
                <a:spLocks noChangeArrowheads="1"/>
              </p:cNvSpPr>
              <p:nvPr/>
            </p:nvSpPr>
            <p:spPr bwMode="auto">
              <a:xfrm>
                <a:off x="528" y="3941"/>
                <a:ext cx="214" cy="1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altLang="en-US" sz="1300" b="1">
                    <a:solidFill>
                      <a:srgbClr val="000000"/>
                    </a:solidFill>
                  </a:rPr>
                  <a:t>3*</a:t>
                </a:r>
              </a:p>
            </p:txBody>
          </p:sp>
          <p:sp>
            <p:nvSpPr>
              <p:cNvPr id="108" name="Rectangle 119"/>
              <p:cNvSpPr>
                <a:spLocks noChangeArrowheads="1"/>
              </p:cNvSpPr>
              <p:nvPr/>
            </p:nvSpPr>
            <p:spPr bwMode="auto">
              <a:xfrm>
                <a:off x="763" y="3941"/>
                <a:ext cx="214" cy="1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altLang="en-US" sz="1300" b="1">
                    <a:solidFill>
                      <a:srgbClr val="000000"/>
                    </a:solidFill>
                  </a:rPr>
                  <a:t>5*</a:t>
                </a:r>
              </a:p>
            </p:txBody>
          </p:sp>
          <p:sp>
            <p:nvSpPr>
              <p:cNvPr id="109" name="Rectangle 120"/>
              <p:cNvSpPr>
                <a:spLocks noChangeArrowheads="1"/>
              </p:cNvSpPr>
              <p:nvPr/>
            </p:nvSpPr>
            <p:spPr bwMode="auto">
              <a:xfrm>
                <a:off x="997" y="3948"/>
                <a:ext cx="214" cy="1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altLang="en-US" sz="1300" b="1">
                    <a:solidFill>
                      <a:srgbClr val="000000"/>
                    </a:solidFill>
                  </a:rPr>
                  <a:t>7*</a:t>
                </a:r>
              </a:p>
            </p:txBody>
          </p:sp>
          <p:sp>
            <p:nvSpPr>
              <p:cNvPr id="110" name="Rectangle 121"/>
              <p:cNvSpPr>
                <a:spLocks noChangeArrowheads="1"/>
              </p:cNvSpPr>
              <p:nvPr/>
            </p:nvSpPr>
            <p:spPr bwMode="auto">
              <a:xfrm>
                <a:off x="1334" y="3948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altLang="en-US" sz="1300" b="1">
                    <a:solidFill>
                      <a:srgbClr val="000000"/>
                    </a:solidFill>
                  </a:rPr>
                  <a:t>14*</a:t>
                </a:r>
              </a:p>
            </p:txBody>
          </p:sp>
          <p:sp>
            <p:nvSpPr>
              <p:cNvPr id="111" name="Rectangle 122"/>
              <p:cNvSpPr>
                <a:spLocks noChangeArrowheads="1"/>
              </p:cNvSpPr>
              <p:nvPr/>
            </p:nvSpPr>
            <p:spPr bwMode="auto">
              <a:xfrm>
                <a:off x="1561" y="3948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altLang="en-US" sz="1300" b="1">
                    <a:solidFill>
                      <a:srgbClr val="000000"/>
                    </a:solidFill>
                  </a:rPr>
                  <a:t>16*</a:t>
                </a:r>
              </a:p>
            </p:txBody>
          </p:sp>
          <p:sp>
            <p:nvSpPr>
              <p:cNvPr id="112" name="Rectangle 123"/>
              <p:cNvSpPr>
                <a:spLocks noChangeArrowheads="1"/>
              </p:cNvSpPr>
              <p:nvPr/>
            </p:nvSpPr>
            <p:spPr bwMode="auto">
              <a:xfrm>
                <a:off x="2402" y="3941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altLang="en-US" sz="1300" b="1">
                    <a:solidFill>
                      <a:srgbClr val="000000"/>
                    </a:solidFill>
                  </a:rPr>
                  <a:t>19*</a:t>
                </a:r>
              </a:p>
            </p:txBody>
          </p:sp>
          <p:sp>
            <p:nvSpPr>
              <p:cNvPr id="113" name="Rectangle 124"/>
              <p:cNvSpPr>
                <a:spLocks noChangeArrowheads="1"/>
              </p:cNvSpPr>
              <p:nvPr/>
            </p:nvSpPr>
            <p:spPr bwMode="auto">
              <a:xfrm>
                <a:off x="2621" y="3941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altLang="en-US" sz="1300" b="1">
                    <a:solidFill>
                      <a:srgbClr val="000000"/>
                    </a:solidFill>
                  </a:rPr>
                  <a:t>20*</a:t>
                </a:r>
              </a:p>
            </p:txBody>
          </p:sp>
          <p:sp>
            <p:nvSpPr>
              <p:cNvPr id="114" name="Rectangle 125"/>
              <p:cNvSpPr>
                <a:spLocks noChangeArrowheads="1"/>
              </p:cNvSpPr>
              <p:nvPr/>
            </p:nvSpPr>
            <p:spPr bwMode="auto">
              <a:xfrm>
                <a:off x="2849" y="3940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altLang="en-US" sz="1300" b="1">
                    <a:solidFill>
                      <a:srgbClr val="000000"/>
                    </a:solidFill>
                  </a:rPr>
                  <a:t>22*</a:t>
                </a:r>
              </a:p>
            </p:txBody>
          </p:sp>
          <p:sp>
            <p:nvSpPr>
              <p:cNvPr id="115" name="Rectangle 126"/>
              <p:cNvSpPr>
                <a:spLocks noChangeArrowheads="1"/>
              </p:cNvSpPr>
              <p:nvPr/>
            </p:nvSpPr>
            <p:spPr bwMode="auto">
              <a:xfrm>
                <a:off x="3433" y="3940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altLang="en-US" sz="1300" b="1">
                    <a:solidFill>
                      <a:srgbClr val="000000"/>
                    </a:solidFill>
                  </a:rPr>
                  <a:t>24*</a:t>
                </a:r>
              </a:p>
            </p:txBody>
          </p:sp>
          <p:sp>
            <p:nvSpPr>
              <p:cNvPr id="116" name="Rectangle 127"/>
              <p:cNvSpPr>
                <a:spLocks noChangeArrowheads="1"/>
              </p:cNvSpPr>
              <p:nvPr/>
            </p:nvSpPr>
            <p:spPr bwMode="auto">
              <a:xfrm>
                <a:off x="3675" y="3940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altLang="en-US" sz="1300" b="1">
                    <a:solidFill>
                      <a:srgbClr val="000000"/>
                    </a:solidFill>
                  </a:rPr>
                  <a:t>27*</a:t>
                </a:r>
              </a:p>
            </p:txBody>
          </p:sp>
          <p:sp>
            <p:nvSpPr>
              <p:cNvPr id="117" name="Rectangle 128"/>
              <p:cNvSpPr>
                <a:spLocks noChangeArrowheads="1"/>
              </p:cNvSpPr>
              <p:nvPr/>
            </p:nvSpPr>
            <p:spPr bwMode="auto">
              <a:xfrm>
                <a:off x="3894" y="3947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altLang="en-US" sz="1300" b="1">
                    <a:solidFill>
                      <a:srgbClr val="000000"/>
                    </a:solidFill>
                  </a:rPr>
                  <a:t>29*</a:t>
                </a:r>
              </a:p>
            </p:txBody>
          </p:sp>
          <p:sp>
            <p:nvSpPr>
              <p:cNvPr id="118" name="Rectangle 129"/>
              <p:cNvSpPr>
                <a:spLocks noChangeArrowheads="1"/>
              </p:cNvSpPr>
              <p:nvPr/>
            </p:nvSpPr>
            <p:spPr bwMode="auto">
              <a:xfrm>
                <a:off x="4487" y="3947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altLang="en-US" sz="1300" b="1">
                    <a:solidFill>
                      <a:srgbClr val="000000"/>
                    </a:solidFill>
                  </a:rPr>
                  <a:t>33*</a:t>
                </a:r>
              </a:p>
            </p:txBody>
          </p:sp>
          <p:sp>
            <p:nvSpPr>
              <p:cNvPr id="119" name="Rectangle 130"/>
              <p:cNvSpPr>
                <a:spLocks noChangeArrowheads="1"/>
              </p:cNvSpPr>
              <p:nvPr/>
            </p:nvSpPr>
            <p:spPr bwMode="auto">
              <a:xfrm>
                <a:off x="4722" y="3947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altLang="en-US" sz="1300" b="1">
                    <a:solidFill>
                      <a:srgbClr val="000000"/>
                    </a:solidFill>
                  </a:rPr>
                  <a:t>34*</a:t>
                </a:r>
              </a:p>
            </p:txBody>
          </p:sp>
          <p:sp>
            <p:nvSpPr>
              <p:cNvPr id="120" name="Rectangle 131"/>
              <p:cNvSpPr>
                <a:spLocks noChangeArrowheads="1"/>
              </p:cNvSpPr>
              <p:nvPr/>
            </p:nvSpPr>
            <p:spPr bwMode="auto">
              <a:xfrm>
                <a:off x="4948" y="3940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altLang="en-US" sz="1300" b="1">
                    <a:solidFill>
                      <a:srgbClr val="000000"/>
                    </a:solidFill>
                  </a:rPr>
                  <a:t>38*</a:t>
                </a:r>
              </a:p>
            </p:txBody>
          </p:sp>
          <p:sp>
            <p:nvSpPr>
              <p:cNvPr id="121" name="Rectangle 132"/>
              <p:cNvSpPr>
                <a:spLocks noChangeArrowheads="1"/>
              </p:cNvSpPr>
              <p:nvPr/>
            </p:nvSpPr>
            <p:spPr bwMode="auto">
              <a:xfrm>
                <a:off x="5182" y="3933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altLang="en-US" sz="1300" b="1">
                    <a:solidFill>
                      <a:srgbClr val="000000"/>
                    </a:solidFill>
                  </a:rPr>
                  <a:t>39*</a:t>
                </a:r>
              </a:p>
            </p:txBody>
          </p:sp>
          <p:sp>
            <p:nvSpPr>
              <p:cNvPr id="122" name="Rectangle 133"/>
              <p:cNvSpPr>
                <a:spLocks noChangeArrowheads="1"/>
              </p:cNvSpPr>
              <p:nvPr/>
            </p:nvSpPr>
            <p:spPr bwMode="auto">
              <a:xfrm>
                <a:off x="2227" y="3080"/>
                <a:ext cx="224" cy="18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altLang="en-US" sz="1300" b="1" dirty="0" smtClean="0">
                    <a:solidFill>
                      <a:srgbClr val="000000"/>
                    </a:solidFill>
                  </a:rPr>
                  <a:t>14</a:t>
                </a:r>
                <a:endParaRPr lang="en-US" altLang="en-US" sz="1300" b="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23" name="Line 134"/>
              <p:cNvSpPr>
                <a:spLocks noChangeShapeType="1"/>
              </p:cNvSpPr>
              <p:nvPr/>
            </p:nvSpPr>
            <p:spPr bwMode="auto">
              <a:xfrm>
                <a:off x="2374" y="2737"/>
                <a:ext cx="240" cy="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" name="Arc 135"/>
              <p:cNvSpPr>
                <a:spLocks/>
              </p:cNvSpPr>
              <p:nvPr/>
            </p:nvSpPr>
            <p:spPr bwMode="auto">
              <a:xfrm rot="19020000">
                <a:off x="2230" y="3794"/>
                <a:ext cx="240" cy="240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stealth" w="med" len="lg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5" name="Arc 136"/>
              <p:cNvSpPr>
                <a:spLocks/>
              </p:cNvSpPr>
              <p:nvPr/>
            </p:nvSpPr>
            <p:spPr bwMode="auto">
              <a:xfrm rot="19020000">
                <a:off x="1126" y="3794"/>
                <a:ext cx="240" cy="240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stealth" w="med" len="lg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6" name="Arc 137"/>
              <p:cNvSpPr>
                <a:spLocks/>
              </p:cNvSpPr>
              <p:nvPr/>
            </p:nvSpPr>
            <p:spPr bwMode="auto">
              <a:xfrm rot="19020000">
                <a:off x="3238" y="3794"/>
                <a:ext cx="240" cy="240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stealth" w="med" len="lg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" name="Arc 138"/>
              <p:cNvSpPr>
                <a:spLocks/>
              </p:cNvSpPr>
              <p:nvPr/>
            </p:nvSpPr>
            <p:spPr bwMode="auto">
              <a:xfrm rot="19020000">
                <a:off x="4294" y="3794"/>
                <a:ext cx="240" cy="240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stealth" w="med" len="lg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2" name="Rectangle 205"/>
            <p:cNvSpPr>
              <a:spLocks noChangeArrowheads="1"/>
            </p:cNvSpPr>
            <p:nvPr/>
          </p:nvSpPr>
          <p:spPr bwMode="auto">
            <a:xfrm>
              <a:off x="3088" y="3936"/>
              <a:ext cx="272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>
                  <a:solidFill>
                    <a:srgbClr val="000000"/>
                  </a:solidFill>
                </a:rPr>
                <a:t>23*</a:t>
              </a:r>
            </a:p>
          </p:txBody>
        </p:sp>
      </p:grpSp>
      <p:sp>
        <p:nvSpPr>
          <p:cNvPr id="12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30" name="Group 72"/>
          <p:cNvGrpSpPr>
            <a:grpSpLocks/>
          </p:cNvGrpSpPr>
          <p:nvPr/>
        </p:nvGrpSpPr>
        <p:grpSpPr bwMode="auto">
          <a:xfrm>
            <a:off x="228600" y="4267200"/>
            <a:ext cx="8367713" cy="2368550"/>
            <a:chOff x="185" y="1056"/>
            <a:chExt cx="5271" cy="1492"/>
          </a:xfrm>
        </p:grpSpPr>
        <p:sp>
          <p:nvSpPr>
            <p:cNvPr id="131" name="Freeform 73"/>
            <p:cNvSpPr>
              <a:spLocks/>
            </p:cNvSpPr>
            <p:nvPr/>
          </p:nvSpPr>
          <p:spPr bwMode="auto">
            <a:xfrm>
              <a:off x="185" y="2338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2" name="Freeform 74"/>
            <p:cNvSpPr>
              <a:spLocks/>
            </p:cNvSpPr>
            <p:nvPr/>
          </p:nvSpPr>
          <p:spPr bwMode="auto">
            <a:xfrm>
              <a:off x="390" y="2338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" name="Freeform 75"/>
            <p:cNvSpPr>
              <a:spLocks/>
            </p:cNvSpPr>
            <p:nvPr/>
          </p:nvSpPr>
          <p:spPr bwMode="auto">
            <a:xfrm>
              <a:off x="594" y="2338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" name="Freeform 76"/>
            <p:cNvSpPr>
              <a:spLocks/>
            </p:cNvSpPr>
            <p:nvPr/>
          </p:nvSpPr>
          <p:spPr bwMode="auto">
            <a:xfrm>
              <a:off x="799" y="2338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" name="Rectangle 77"/>
            <p:cNvSpPr>
              <a:spLocks noChangeArrowheads="1"/>
            </p:cNvSpPr>
            <p:nvPr/>
          </p:nvSpPr>
          <p:spPr bwMode="auto">
            <a:xfrm>
              <a:off x="191" y="2325"/>
              <a:ext cx="117" cy="1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endParaRPr lang="en-US" altLang="en-US" sz="1300" b="1" dirty="0">
                <a:solidFill>
                  <a:srgbClr val="000000"/>
                </a:solidFill>
              </a:endParaRPr>
            </a:p>
          </p:txBody>
        </p:sp>
        <p:sp>
          <p:nvSpPr>
            <p:cNvPr id="136" name="Rectangle 78"/>
            <p:cNvSpPr>
              <a:spLocks noChangeArrowheads="1"/>
            </p:cNvSpPr>
            <p:nvPr/>
          </p:nvSpPr>
          <p:spPr bwMode="auto">
            <a:xfrm>
              <a:off x="396" y="2325"/>
              <a:ext cx="117" cy="1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endParaRPr lang="en-US" altLang="en-US" sz="1300" b="1" dirty="0">
                <a:solidFill>
                  <a:srgbClr val="000000"/>
                </a:solidFill>
              </a:endParaRPr>
            </a:p>
          </p:txBody>
        </p:sp>
        <p:sp>
          <p:nvSpPr>
            <p:cNvPr id="137" name="Freeform 79"/>
            <p:cNvSpPr>
              <a:spLocks/>
            </p:cNvSpPr>
            <p:nvPr/>
          </p:nvSpPr>
          <p:spPr bwMode="auto">
            <a:xfrm>
              <a:off x="2181" y="1319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8" name="Freeform 80"/>
            <p:cNvSpPr>
              <a:spLocks/>
            </p:cNvSpPr>
            <p:nvPr/>
          </p:nvSpPr>
          <p:spPr bwMode="auto">
            <a:xfrm>
              <a:off x="2231" y="1319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9" name="Freeform 81"/>
            <p:cNvSpPr>
              <a:spLocks/>
            </p:cNvSpPr>
            <p:nvPr/>
          </p:nvSpPr>
          <p:spPr bwMode="auto">
            <a:xfrm>
              <a:off x="2487" y="1319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" name="Freeform 82"/>
            <p:cNvSpPr>
              <a:spLocks/>
            </p:cNvSpPr>
            <p:nvPr/>
          </p:nvSpPr>
          <p:spPr bwMode="auto">
            <a:xfrm>
              <a:off x="2538" y="1319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" name="Freeform 83"/>
            <p:cNvSpPr>
              <a:spLocks/>
            </p:cNvSpPr>
            <p:nvPr/>
          </p:nvSpPr>
          <p:spPr bwMode="auto">
            <a:xfrm>
              <a:off x="2794" y="1319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2" name="Freeform 84"/>
            <p:cNvSpPr>
              <a:spLocks/>
            </p:cNvSpPr>
            <p:nvPr/>
          </p:nvSpPr>
          <p:spPr bwMode="auto">
            <a:xfrm>
              <a:off x="2845" y="1319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" name="Freeform 85"/>
            <p:cNvSpPr>
              <a:spLocks/>
            </p:cNvSpPr>
            <p:nvPr/>
          </p:nvSpPr>
          <p:spPr bwMode="auto">
            <a:xfrm>
              <a:off x="3101" y="1319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" name="Freeform 86"/>
            <p:cNvSpPr>
              <a:spLocks/>
            </p:cNvSpPr>
            <p:nvPr/>
          </p:nvSpPr>
          <p:spPr bwMode="auto">
            <a:xfrm>
              <a:off x="3152" y="1319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" name="Freeform 87"/>
            <p:cNvSpPr>
              <a:spLocks/>
            </p:cNvSpPr>
            <p:nvPr/>
          </p:nvSpPr>
          <p:spPr bwMode="auto">
            <a:xfrm>
              <a:off x="3408" y="1319"/>
              <a:ext cx="52" cy="255"/>
            </a:xfrm>
            <a:custGeom>
              <a:avLst/>
              <a:gdLst>
                <a:gd name="T0" fmla="*/ 0 w 52"/>
                <a:gd name="T1" fmla="*/ 254 h 255"/>
                <a:gd name="T2" fmla="*/ 0 w 52"/>
                <a:gd name="T3" fmla="*/ 0 h 255"/>
                <a:gd name="T4" fmla="*/ 51 w 52"/>
                <a:gd name="T5" fmla="*/ 0 h 255"/>
                <a:gd name="T6" fmla="*/ 51 w 52"/>
                <a:gd name="T7" fmla="*/ 254 h 255"/>
                <a:gd name="T8" fmla="*/ 0 w 52"/>
                <a:gd name="T9" fmla="*/ 254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" h="255">
                  <a:moveTo>
                    <a:pt x="0" y="254"/>
                  </a:moveTo>
                  <a:lnTo>
                    <a:pt x="0" y="0"/>
                  </a:lnTo>
                  <a:lnTo>
                    <a:pt x="51" y="0"/>
                  </a:lnTo>
                  <a:lnTo>
                    <a:pt x="51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6" name="Freeform 88"/>
            <p:cNvSpPr>
              <a:spLocks/>
            </p:cNvSpPr>
            <p:nvPr/>
          </p:nvSpPr>
          <p:spPr bwMode="auto">
            <a:xfrm>
              <a:off x="1937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" name="Freeform 89"/>
            <p:cNvSpPr>
              <a:spLocks/>
            </p:cNvSpPr>
            <p:nvPr/>
          </p:nvSpPr>
          <p:spPr bwMode="auto">
            <a:xfrm>
              <a:off x="2142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8" name="Freeform 90"/>
            <p:cNvSpPr>
              <a:spLocks/>
            </p:cNvSpPr>
            <p:nvPr/>
          </p:nvSpPr>
          <p:spPr bwMode="auto">
            <a:xfrm>
              <a:off x="2347" y="2343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9" name="Freeform 91"/>
            <p:cNvSpPr>
              <a:spLocks/>
            </p:cNvSpPr>
            <p:nvPr/>
          </p:nvSpPr>
          <p:spPr bwMode="auto">
            <a:xfrm>
              <a:off x="2551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0" name="Freeform 92"/>
            <p:cNvSpPr>
              <a:spLocks/>
            </p:cNvSpPr>
            <p:nvPr/>
          </p:nvSpPr>
          <p:spPr bwMode="auto">
            <a:xfrm>
              <a:off x="2826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" name="Freeform 93"/>
            <p:cNvSpPr>
              <a:spLocks/>
            </p:cNvSpPr>
            <p:nvPr/>
          </p:nvSpPr>
          <p:spPr bwMode="auto">
            <a:xfrm>
              <a:off x="3031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" name="Freeform 94"/>
            <p:cNvSpPr>
              <a:spLocks/>
            </p:cNvSpPr>
            <p:nvPr/>
          </p:nvSpPr>
          <p:spPr bwMode="auto">
            <a:xfrm>
              <a:off x="3236" y="2343"/>
              <a:ext cx="204" cy="205"/>
            </a:xfrm>
            <a:custGeom>
              <a:avLst/>
              <a:gdLst>
                <a:gd name="T0" fmla="*/ 0 w 204"/>
                <a:gd name="T1" fmla="*/ 204 h 205"/>
                <a:gd name="T2" fmla="*/ 0 w 204"/>
                <a:gd name="T3" fmla="*/ 0 h 205"/>
                <a:gd name="T4" fmla="*/ 203 w 204"/>
                <a:gd name="T5" fmla="*/ 0 h 205"/>
                <a:gd name="T6" fmla="*/ 203 w 204"/>
                <a:gd name="T7" fmla="*/ 204 h 205"/>
                <a:gd name="T8" fmla="*/ 0 w 204"/>
                <a:gd name="T9" fmla="*/ 204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4" h="205">
                  <a:moveTo>
                    <a:pt x="0" y="204"/>
                  </a:moveTo>
                  <a:lnTo>
                    <a:pt x="0" y="0"/>
                  </a:lnTo>
                  <a:lnTo>
                    <a:pt x="203" y="0"/>
                  </a:lnTo>
                  <a:lnTo>
                    <a:pt x="203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" name="Freeform 95"/>
            <p:cNvSpPr>
              <a:spLocks/>
            </p:cNvSpPr>
            <p:nvPr/>
          </p:nvSpPr>
          <p:spPr bwMode="auto">
            <a:xfrm>
              <a:off x="3439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" name="Freeform 96"/>
            <p:cNvSpPr>
              <a:spLocks/>
            </p:cNvSpPr>
            <p:nvPr/>
          </p:nvSpPr>
          <p:spPr bwMode="auto">
            <a:xfrm>
              <a:off x="3715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" name="Freeform 97"/>
            <p:cNvSpPr>
              <a:spLocks/>
            </p:cNvSpPr>
            <p:nvPr/>
          </p:nvSpPr>
          <p:spPr bwMode="auto">
            <a:xfrm>
              <a:off x="3920" y="2343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6" name="Freeform 98"/>
            <p:cNvSpPr>
              <a:spLocks/>
            </p:cNvSpPr>
            <p:nvPr/>
          </p:nvSpPr>
          <p:spPr bwMode="auto">
            <a:xfrm>
              <a:off x="4124" y="2343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" name="Freeform 99"/>
            <p:cNvSpPr>
              <a:spLocks/>
            </p:cNvSpPr>
            <p:nvPr/>
          </p:nvSpPr>
          <p:spPr bwMode="auto">
            <a:xfrm>
              <a:off x="4328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8" name="Freeform 100"/>
            <p:cNvSpPr>
              <a:spLocks/>
            </p:cNvSpPr>
            <p:nvPr/>
          </p:nvSpPr>
          <p:spPr bwMode="auto">
            <a:xfrm>
              <a:off x="4597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9" name="Freeform 101"/>
            <p:cNvSpPr>
              <a:spLocks/>
            </p:cNvSpPr>
            <p:nvPr/>
          </p:nvSpPr>
          <p:spPr bwMode="auto">
            <a:xfrm>
              <a:off x="4802" y="2343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0" name="Freeform 102"/>
            <p:cNvSpPr>
              <a:spLocks/>
            </p:cNvSpPr>
            <p:nvPr/>
          </p:nvSpPr>
          <p:spPr bwMode="auto">
            <a:xfrm>
              <a:off x="5006" y="2343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1" name="Freeform 103"/>
            <p:cNvSpPr>
              <a:spLocks/>
            </p:cNvSpPr>
            <p:nvPr/>
          </p:nvSpPr>
          <p:spPr bwMode="auto">
            <a:xfrm>
              <a:off x="5210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" name="Freeform 104"/>
            <p:cNvSpPr>
              <a:spLocks/>
            </p:cNvSpPr>
            <p:nvPr/>
          </p:nvSpPr>
          <p:spPr bwMode="auto">
            <a:xfrm>
              <a:off x="845" y="1803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" name="Freeform 105"/>
            <p:cNvSpPr>
              <a:spLocks/>
            </p:cNvSpPr>
            <p:nvPr/>
          </p:nvSpPr>
          <p:spPr bwMode="auto">
            <a:xfrm>
              <a:off x="896" y="1803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" name="Freeform 106"/>
            <p:cNvSpPr>
              <a:spLocks/>
            </p:cNvSpPr>
            <p:nvPr/>
          </p:nvSpPr>
          <p:spPr bwMode="auto">
            <a:xfrm>
              <a:off x="1151" y="1803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" name="Freeform 107"/>
            <p:cNvSpPr>
              <a:spLocks/>
            </p:cNvSpPr>
            <p:nvPr/>
          </p:nvSpPr>
          <p:spPr bwMode="auto">
            <a:xfrm>
              <a:off x="1202" y="1803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6" name="Freeform 108"/>
            <p:cNvSpPr>
              <a:spLocks/>
            </p:cNvSpPr>
            <p:nvPr/>
          </p:nvSpPr>
          <p:spPr bwMode="auto">
            <a:xfrm>
              <a:off x="1458" y="1803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" name="Freeform 109"/>
            <p:cNvSpPr>
              <a:spLocks/>
            </p:cNvSpPr>
            <p:nvPr/>
          </p:nvSpPr>
          <p:spPr bwMode="auto">
            <a:xfrm>
              <a:off x="1509" y="1803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8" name="Freeform 110"/>
            <p:cNvSpPr>
              <a:spLocks/>
            </p:cNvSpPr>
            <p:nvPr/>
          </p:nvSpPr>
          <p:spPr bwMode="auto">
            <a:xfrm>
              <a:off x="1765" y="1803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9" name="Freeform 111"/>
            <p:cNvSpPr>
              <a:spLocks/>
            </p:cNvSpPr>
            <p:nvPr/>
          </p:nvSpPr>
          <p:spPr bwMode="auto">
            <a:xfrm>
              <a:off x="1816" y="1803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" name="Freeform 112"/>
            <p:cNvSpPr>
              <a:spLocks/>
            </p:cNvSpPr>
            <p:nvPr/>
          </p:nvSpPr>
          <p:spPr bwMode="auto">
            <a:xfrm>
              <a:off x="2072" y="1803"/>
              <a:ext cx="52" cy="255"/>
            </a:xfrm>
            <a:custGeom>
              <a:avLst/>
              <a:gdLst>
                <a:gd name="T0" fmla="*/ 0 w 52"/>
                <a:gd name="T1" fmla="*/ 254 h 255"/>
                <a:gd name="T2" fmla="*/ 0 w 52"/>
                <a:gd name="T3" fmla="*/ 0 h 255"/>
                <a:gd name="T4" fmla="*/ 51 w 52"/>
                <a:gd name="T5" fmla="*/ 0 h 255"/>
                <a:gd name="T6" fmla="*/ 51 w 52"/>
                <a:gd name="T7" fmla="*/ 254 h 255"/>
                <a:gd name="T8" fmla="*/ 0 w 52"/>
                <a:gd name="T9" fmla="*/ 254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" h="255">
                  <a:moveTo>
                    <a:pt x="0" y="254"/>
                  </a:moveTo>
                  <a:lnTo>
                    <a:pt x="0" y="0"/>
                  </a:lnTo>
                  <a:lnTo>
                    <a:pt x="51" y="0"/>
                  </a:lnTo>
                  <a:lnTo>
                    <a:pt x="51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1" name="Freeform 113"/>
            <p:cNvSpPr>
              <a:spLocks/>
            </p:cNvSpPr>
            <p:nvPr/>
          </p:nvSpPr>
          <p:spPr bwMode="auto">
            <a:xfrm>
              <a:off x="3497" y="1803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" name="Freeform 114"/>
            <p:cNvSpPr>
              <a:spLocks/>
            </p:cNvSpPr>
            <p:nvPr/>
          </p:nvSpPr>
          <p:spPr bwMode="auto">
            <a:xfrm>
              <a:off x="3548" y="1803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3" name="Freeform 115"/>
            <p:cNvSpPr>
              <a:spLocks/>
            </p:cNvSpPr>
            <p:nvPr/>
          </p:nvSpPr>
          <p:spPr bwMode="auto">
            <a:xfrm>
              <a:off x="3804" y="1803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" name="Freeform 116"/>
            <p:cNvSpPr>
              <a:spLocks/>
            </p:cNvSpPr>
            <p:nvPr/>
          </p:nvSpPr>
          <p:spPr bwMode="auto">
            <a:xfrm>
              <a:off x="3855" y="1803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" name="Freeform 117"/>
            <p:cNvSpPr>
              <a:spLocks/>
            </p:cNvSpPr>
            <p:nvPr/>
          </p:nvSpPr>
          <p:spPr bwMode="auto">
            <a:xfrm>
              <a:off x="4111" y="1803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" name="Freeform 118"/>
            <p:cNvSpPr>
              <a:spLocks/>
            </p:cNvSpPr>
            <p:nvPr/>
          </p:nvSpPr>
          <p:spPr bwMode="auto">
            <a:xfrm>
              <a:off x="4162" y="1803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" name="Freeform 119"/>
            <p:cNvSpPr>
              <a:spLocks/>
            </p:cNvSpPr>
            <p:nvPr/>
          </p:nvSpPr>
          <p:spPr bwMode="auto">
            <a:xfrm>
              <a:off x="4417" y="1803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8" name="Freeform 120"/>
            <p:cNvSpPr>
              <a:spLocks/>
            </p:cNvSpPr>
            <p:nvPr/>
          </p:nvSpPr>
          <p:spPr bwMode="auto">
            <a:xfrm>
              <a:off x="4470" y="1803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9" name="Freeform 121"/>
            <p:cNvSpPr>
              <a:spLocks/>
            </p:cNvSpPr>
            <p:nvPr/>
          </p:nvSpPr>
          <p:spPr bwMode="auto">
            <a:xfrm>
              <a:off x="4724" y="1803"/>
              <a:ext cx="53" cy="255"/>
            </a:xfrm>
            <a:custGeom>
              <a:avLst/>
              <a:gdLst>
                <a:gd name="T0" fmla="*/ 0 w 53"/>
                <a:gd name="T1" fmla="*/ 254 h 255"/>
                <a:gd name="T2" fmla="*/ 0 w 53"/>
                <a:gd name="T3" fmla="*/ 0 h 255"/>
                <a:gd name="T4" fmla="*/ 52 w 53"/>
                <a:gd name="T5" fmla="*/ 0 h 255"/>
                <a:gd name="T6" fmla="*/ 52 w 53"/>
                <a:gd name="T7" fmla="*/ 254 h 255"/>
                <a:gd name="T8" fmla="*/ 0 w 53"/>
                <a:gd name="T9" fmla="*/ 254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55">
                  <a:moveTo>
                    <a:pt x="0" y="254"/>
                  </a:moveTo>
                  <a:lnTo>
                    <a:pt x="0" y="0"/>
                  </a:lnTo>
                  <a:lnTo>
                    <a:pt x="52" y="0"/>
                  </a:lnTo>
                  <a:lnTo>
                    <a:pt x="52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0" name="Freeform 122"/>
            <p:cNvSpPr>
              <a:spLocks/>
            </p:cNvSpPr>
            <p:nvPr/>
          </p:nvSpPr>
          <p:spPr bwMode="auto">
            <a:xfrm>
              <a:off x="583" y="2006"/>
              <a:ext cx="281" cy="313"/>
            </a:xfrm>
            <a:custGeom>
              <a:avLst/>
              <a:gdLst>
                <a:gd name="T0" fmla="*/ 280 w 281"/>
                <a:gd name="T1" fmla="*/ 0 h 313"/>
                <a:gd name="T2" fmla="*/ 0 w 281"/>
                <a:gd name="T3" fmla="*/ 312 h 313"/>
                <a:gd name="T4" fmla="*/ 280 w 281"/>
                <a:gd name="T5" fmla="*/ 0 h 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1" h="313">
                  <a:moveTo>
                    <a:pt x="280" y="0"/>
                  </a:moveTo>
                  <a:lnTo>
                    <a:pt x="0" y="312"/>
                  </a:lnTo>
                  <a:lnTo>
                    <a:pt x="28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1" name="Freeform 123"/>
            <p:cNvSpPr>
              <a:spLocks/>
            </p:cNvSpPr>
            <p:nvPr/>
          </p:nvSpPr>
          <p:spPr bwMode="auto">
            <a:xfrm>
              <a:off x="583" y="2260"/>
              <a:ext cx="55" cy="59"/>
            </a:xfrm>
            <a:custGeom>
              <a:avLst/>
              <a:gdLst>
                <a:gd name="T0" fmla="*/ 54 w 55"/>
                <a:gd name="T1" fmla="*/ 21 h 59"/>
                <a:gd name="T2" fmla="*/ 0 w 55"/>
                <a:gd name="T3" fmla="*/ 58 h 59"/>
                <a:gd name="T4" fmla="*/ 30 w 55"/>
                <a:gd name="T5" fmla="*/ 0 h 59"/>
                <a:gd name="T6" fmla="*/ 54 w 55"/>
                <a:gd name="T7" fmla="*/ 21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5" h="59">
                  <a:moveTo>
                    <a:pt x="54" y="21"/>
                  </a:moveTo>
                  <a:lnTo>
                    <a:pt x="0" y="58"/>
                  </a:lnTo>
                  <a:lnTo>
                    <a:pt x="30" y="0"/>
                  </a:lnTo>
                  <a:lnTo>
                    <a:pt x="54" y="2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2" name="Freeform 124"/>
            <p:cNvSpPr>
              <a:spLocks/>
            </p:cNvSpPr>
            <p:nvPr/>
          </p:nvSpPr>
          <p:spPr bwMode="auto">
            <a:xfrm>
              <a:off x="1170" y="2006"/>
              <a:ext cx="283" cy="319"/>
            </a:xfrm>
            <a:custGeom>
              <a:avLst/>
              <a:gdLst>
                <a:gd name="T0" fmla="*/ 0 w 283"/>
                <a:gd name="T1" fmla="*/ 0 h 319"/>
                <a:gd name="T2" fmla="*/ 282 w 283"/>
                <a:gd name="T3" fmla="*/ 318 h 319"/>
                <a:gd name="T4" fmla="*/ 0 w 283"/>
                <a:gd name="T5" fmla="*/ 0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3" h="319">
                  <a:moveTo>
                    <a:pt x="0" y="0"/>
                  </a:moveTo>
                  <a:lnTo>
                    <a:pt x="282" y="318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3" name="Freeform 125"/>
            <p:cNvSpPr>
              <a:spLocks/>
            </p:cNvSpPr>
            <p:nvPr/>
          </p:nvSpPr>
          <p:spPr bwMode="auto">
            <a:xfrm>
              <a:off x="1397" y="2267"/>
              <a:ext cx="56" cy="58"/>
            </a:xfrm>
            <a:custGeom>
              <a:avLst/>
              <a:gdLst>
                <a:gd name="T0" fmla="*/ 24 w 56"/>
                <a:gd name="T1" fmla="*/ 0 h 58"/>
                <a:gd name="T2" fmla="*/ 55 w 56"/>
                <a:gd name="T3" fmla="*/ 57 h 58"/>
                <a:gd name="T4" fmla="*/ 0 w 56"/>
                <a:gd name="T5" fmla="*/ 21 h 58"/>
                <a:gd name="T6" fmla="*/ 24 w 56"/>
                <a:gd name="T7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6" h="58">
                  <a:moveTo>
                    <a:pt x="24" y="0"/>
                  </a:moveTo>
                  <a:lnTo>
                    <a:pt x="55" y="57"/>
                  </a:lnTo>
                  <a:lnTo>
                    <a:pt x="0" y="21"/>
                  </a:lnTo>
                  <a:lnTo>
                    <a:pt x="24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" name="Freeform 126"/>
            <p:cNvSpPr>
              <a:spLocks/>
            </p:cNvSpPr>
            <p:nvPr/>
          </p:nvSpPr>
          <p:spPr bwMode="auto">
            <a:xfrm>
              <a:off x="1484" y="2006"/>
              <a:ext cx="838" cy="326"/>
            </a:xfrm>
            <a:custGeom>
              <a:avLst/>
              <a:gdLst>
                <a:gd name="T0" fmla="*/ 0 w 838"/>
                <a:gd name="T1" fmla="*/ 0 h 326"/>
                <a:gd name="T2" fmla="*/ 837 w 838"/>
                <a:gd name="T3" fmla="*/ 325 h 326"/>
                <a:gd name="T4" fmla="*/ 0 w 838"/>
                <a:gd name="T5" fmla="*/ 0 h 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38" h="326">
                  <a:moveTo>
                    <a:pt x="0" y="0"/>
                  </a:moveTo>
                  <a:lnTo>
                    <a:pt x="837" y="32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" name="Freeform 127"/>
            <p:cNvSpPr>
              <a:spLocks/>
            </p:cNvSpPr>
            <p:nvPr/>
          </p:nvSpPr>
          <p:spPr bwMode="auto">
            <a:xfrm>
              <a:off x="2256" y="2293"/>
              <a:ext cx="66" cy="39"/>
            </a:xfrm>
            <a:custGeom>
              <a:avLst/>
              <a:gdLst>
                <a:gd name="T0" fmla="*/ 11 w 66"/>
                <a:gd name="T1" fmla="*/ 0 h 39"/>
                <a:gd name="T2" fmla="*/ 65 w 66"/>
                <a:gd name="T3" fmla="*/ 38 h 39"/>
                <a:gd name="T4" fmla="*/ 0 w 66"/>
                <a:gd name="T5" fmla="*/ 30 h 39"/>
                <a:gd name="T6" fmla="*/ 11 w 66"/>
                <a:gd name="T7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39">
                  <a:moveTo>
                    <a:pt x="11" y="0"/>
                  </a:moveTo>
                  <a:lnTo>
                    <a:pt x="65" y="38"/>
                  </a:lnTo>
                  <a:lnTo>
                    <a:pt x="0" y="30"/>
                  </a:lnTo>
                  <a:lnTo>
                    <a:pt x="1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6" name="Freeform 128"/>
            <p:cNvSpPr>
              <a:spLocks/>
            </p:cNvSpPr>
            <p:nvPr/>
          </p:nvSpPr>
          <p:spPr bwMode="auto">
            <a:xfrm>
              <a:off x="3236" y="2019"/>
              <a:ext cx="281" cy="313"/>
            </a:xfrm>
            <a:custGeom>
              <a:avLst/>
              <a:gdLst>
                <a:gd name="T0" fmla="*/ 280 w 281"/>
                <a:gd name="T1" fmla="*/ 0 h 313"/>
                <a:gd name="T2" fmla="*/ 0 w 281"/>
                <a:gd name="T3" fmla="*/ 312 h 313"/>
                <a:gd name="T4" fmla="*/ 280 w 281"/>
                <a:gd name="T5" fmla="*/ 0 h 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1" h="313">
                  <a:moveTo>
                    <a:pt x="280" y="0"/>
                  </a:moveTo>
                  <a:lnTo>
                    <a:pt x="0" y="312"/>
                  </a:lnTo>
                  <a:lnTo>
                    <a:pt x="28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7" name="Freeform 129"/>
            <p:cNvSpPr>
              <a:spLocks/>
            </p:cNvSpPr>
            <p:nvPr/>
          </p:nvSpPr>
          <p:spPr bwMode="auto">
            <a:xfrm>
              <a:off x="3236" y="2273"/>
              <a:ext cx="55" cy="59"/>
            </a:xfrm>
            <a:custGeom>
              <a:avLst/>
              <a:gdLst>
                <a:gd name="T0" fmla="*/ 54 w 55"/>
                <a:gd name="T1" fmla="*/ 21 h 59"/>
                <a:gd name="T2" fmla="*/ 0 w 55"/>
                <a:gd name="T3" fmla="*/ 58 h 59"/>
                <a:gd name="T4" fmla="*/ 30 w 55"/>
                <a:gd name="T5" fmla="*/ 0 h 59"/>
                <a:gd name="T6" fmla="*/ 54 w 55"/>
                <a:gd name="T7" fmla="*/ 21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5" h="59">
                  <a:moveTo>
                    <a:pt x="54" y="21"/>
                  </a:moveTo>
                  <a:lnTo>
                    <a:pt x="0" y="58"/>
                  </a:lnTo>
                  <a:lnTo>
                    <a:pt x="30" y="0"/>
                  </a:lnTo>
                  <a:lnTo>
                    <a:pt x="54" y="2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8" name="Freeform 130"/>
            <p:cNvSpPr>
              <a:spLocks/>
            </p:cNvSpPr>
            <p:nvPr/>
          </p:nvSpPr>
          <p:spPr bwMode="auto">
            <a:xfrm>
              <a:off x="3823" y="2019"/>
              <a:ext cx="289" cy="300"/>
            </a:xfrm>
            <a:custGeom>
              <a:avLst/>
              <a:gdLst>
                <a:gd name="T0" fmla="*/ 0 w 289"/>
                <a:gd name="T1" fmla="*/ 0 h 300"/>
                <a:gd name="T2" fmla="*/ 288 w 289"/>
                <a:gd name="T3" fmla="*/ 299 h 300"/>
                <a:gd name="T4" fmla="*/ 0 w 289"/>
                <a:gd name="T5" fmla="*/ 0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9" h="300">
                  <a:moveTo>
                    <a:pt x="0" y="0"/>
                  </a:moveTo>
                  <a:lnTo>
                    <a:pt x="288" y="299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9" name="Freeform 131"/>
            <p:cNvSpPr>
              <a:spLocks/>
            </p:cNvSpPr>
            <p:nvPr/>
          </p:nvSpPr>
          <p:spPr bwMode="auto">
            <a:xfrm>
              <a:off x="4055" y="2261"/>
              <a:ext cx="57" cy="58"/>
            </a:xfrm>
            <a:custGeom>
              <a:avLst/>
              <a:gdLst>
                <a:gd name="T0" fmla="*/ 23 w 57"/>
                <a:gd name="T1" fmla="*/ 0 h 58"/>
                <a:gd name="T2" fmla="*/ 56 w 57"/>
                <a:gd name="T3" fmla="*/ 57 h 58"/>
                <a:gd name="T4" fmla="*/ 0 w 57"/>
                <a:gd name="T5" fmla="*/ 22 h 58"/>
                <a:gd name="T6" fmla="*/ 23 w 57"/>
                <a:gd name="T7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7" h="58">
                  <a:moveTo>
                    <a:pt x="23" y="0"/>
                  </a:moveTo>
                  <a:lnTo>
                    <a:pt x="56" y="57"/>
                  </a:lnTo>
                  <a:lnTo>
                    <a:pt x="0" y="22"/>
                  </a:lnTo>
                  <a:lnTo>
                    <a:pt x="23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0" name="Freeform 132"/>
            <p:cNvSpPr>
              <a:spLocks/>
            </p:cNvSpPr>
            <p:nvPr/>
          </p:nvSpPr>
          <p:spPr bwMode="auto">
            <a:xfrm>
              <a:off x="4130" y="2025"/>
              <a:ext cx="858" cy="300"/>
            </a:xfrm>
            <a:custGeom>
              <a:avLst/>
              <a:gdLst>
                <a:gd name="T0" fmla="*/ 0 w 858"/>
                <a:gd name="T1" fmla="*/ 0 h 300"/>
                <a:gd name="T2" fmla="*/ 857 w 858"/>
                <a:gd name="T3" fmla="*/ 299 h 300"/>
                <a:gd name="T4" fmla="*/ 0 w 858"/>
                <a:gd name="T5" fmla="*/ 0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58" h="300">
                  <a:moveTo>
                    <a:pt x="0" y="0"/>
                  </a:moveTo>
                  <a:lnTo>
                    <a:pt x="857" y="299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1" name="Freeform 133"/>
            <p:cNvSpPr>
              <a:spLocks/>
            </p:cNvSpPr>
            <p:nvPr/>
          </p:nvSpPr>
          <p:spPr bwMode="auto">
            <a:xfrm>
              <a:off x="4921" y="2288"/>
              <a:ext cx="67" cy="37"/>
            </a:xfrm>
            <a:custGeom>
              <a:avLst/>
              <a:gdLst>
                <a:gd name="T0" fmla="*/ 11 w 67"/>
                <a:gd name="T1" fmla="*/ 0 h 37"/>
                <a:gd name="T2" fmla="*/ 66 w 67"/>
                <a:gd name="T3" fmla="*/ 36 h 37"/>
                <a:gd name="T4" fmla="*/ 0 w 67"/>
                <a:gd name="T5" fmla="*/ 31 h 37"/>
                <a:gd name="T6" fmla="*/ 11 w 67"/>
                <a:gd name="T7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37">
                  <a:moveTo>
                    <a:pt x="11" y="0"/>
                  </a:moveTo>
                  <a:lnTo>
                    <a:pt x="66" y="36"/>
                  </a:lnTo>
                  <a:lnTo>
                    <a:pt x="0" y="31"/>
                  </a:lnTo>
                  <a:lnTo>
                    <a:pt x="1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2" name="Freeform 134"/>
            <p:cNvSpPr>
              <a:spLocks/>
            </p:cNvSpPr>
            <p:nvPr/>
          </p:nvSpPr>
          <p:spPr bwMode="auto">
            <a:xfrm>
              <a:off x="1458" y="1541"/>
              <a:ext cx="742" cy="250"/>
            </a:xfrm>
            <a:custGeom>
              <a:avLst/>
              <a:gdLst>
                <a:gd name="T0" fmla="*/ 741 w 742"/>
                <a:gd name="T1" fmla="*/ 0 h 250"/>
                <a:gd name="T2" fmla="*/ 0 w 742"/>
                <a:gd name="T3" fmla="*/ 249 h 250"/>
                <a:gd name="T4" fmla="*/ 741 w 742"/>
                <a:gd name="T5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42" h="250">
                  <a:moveTo>
                    <a:pt x="741" y="0"/>
                  </a:moveTo>
                  <a:lnTo>
                    <a:pt x="0" y="249"/>
                  </a:lnTo>
                  <a:lnTo>
                    <a:pt x="74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3" name="Freeform 135"/>
            <p:cNvSpPr>
              <a:spLocks/>
            </p:cNvSpPr>
            <p:nvPr/>
          </p:nvSpPr>
          <p:spPr bwMode="auto">
            <a:xfrm>
              <a:off x="1458" y="1754"/>
              <a:ext cx="67" cy="37"/>
            </a:xfrm>
            <a:custGeom>
              <a:avLst/>
              <a:gdLst>
                <a:gd name="T0" fmla="*/ 66 w 67"/>
                <a:gd name="T1" fmla="*/ 31 h 37"/>
                <a:gd name="T2" fmla="*/ 0 w 67"/>
                <a:gd name="T3" fmla="*/ 36 h 37"/>
                <a:gd name="T4" fmla="*/ 56 w 67"/>
                <a:gd name="T5" fmla="*/ 0 h 37"/>
                <a:gd name="T6" fmla="*/ 66 w 67"/>
                <a:gd name="T7" fmla="*/ 3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37">
                  <a:moveTo>
                    <a:pt x="66" y="31"/>
                  </a:moveTo>
                  <a:lnTo>
                    <a:pt x="0" y="36"/>
                  </a:lnTo>
                  <a:lnTo>
                    <a:pt x="56" y="0"/>
                  </a:lnTo>
                  <a:lnTo>
                    <a:pt x="66" y="3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" name="Freeform 136"/>
            <p:cNvSpPr>
              <a:spLocks/>
            </p:cNvSpPr>
            <p:nvPr/>
          </p:nvSpPr>
          <p:spPr bwMode="auto">
            <a:xfrm>
              <a:off x="2506" y="1547"/>
              <a:ext cx="1255" cy="244"/>
            </a:xfrm>
            <a:custGeom>
              <a:avLst/>
              <a:gdLst>
                <a:gd name="T0" fmla="*/ 0 w 1255"/>
                <a:gd name="T1" fmla="*/ 0 h 244"/>
                <a:gd name="T2" fmla="*/ 1254 w 1255"/>
                <a:gd name="T3" fmla="*/ 243 h 244"/>
                <a:gd name="T4" fmla="*/ 0 w 1255"/>
                <a:gd name="T5" fmla="*/ 0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55" h="244">
                  <a:moveTo>
                    <a:pt x="0" y="0"/>
                  </a:moveTo>
                  <a:lnTo>
                    <a:pt x="1254" y="24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5" name="Freeform 137"/>
            <p:cNvSpPr>
              <a:spLocks/>
            </p:cNvSpPr>
            <p:nvPr/>
          </p:nvSpPr>
          <p:spPr bwMode="auto">
            <a:xfrm>
              <a:off x="3694" y="1762"/>
              <a:ext cx="67" cy="32"/>
            </a:xfrm>
            <a:custGeom>
              <a:avLst/>
              <a:gdLst>
                <a:gd name="T0" fmla="*/ 6 w 67"/>
                <a:gd name="T1" fmla="*/ 0 h 32"/>
                <a:gd name="T2" fmla="*/ 66 w 67"/>
                <a:gd name="T3" fmla="*/ 28 h 32"/>
                <a:gd name="T4" fmla="*/ 0 w 67"/>
                <a:gd name="T5" fmla="*/ 31 h 32"/>
                <a:gd name="T6" fmla="*/ 6 w 67"/>
                <a:gd name="T7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32">
                  <a:moveTo>
                    <a:pt x="6" y="0"/>
                  </a:moveTo>
                  <a:lnTo>
                    <a:pt x="66" y="28"/>
                  </a:lnTo>
                  <a:lnTo>
                    <a:pt x="0" y="31"/>
                  </a:lnTo>
                  <a:lnTo>
                    <a:pt x="6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6" name="Freeform 138"/>
            <p:cNvSpPr>
              <a:spLocks/>
            </p:cNvSpPr>
            <p:nvPr/>
          </p:nvSpPr>
          <p:spPr bwMode="auto">
            <a:xfrm>
              <a:off x="1056" y="2343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7" name="Freeform 139"/>
            <p:cNvSpPr>
              <a:spLocks/>
            </p:cNvSpPr>
            <p:nvPr/>
          </p:nvSpPr>
          <p:spPr bwMode="auto">
            <a:xfrm>
              <a:off x="1260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8" name="Freeform 140"/>
            <p:cNvSpPr>
              <a:spLocks/>
            </p:cNvSpPr>
            <p:nvPr/>
          </p:nvSpPr>
          <p:spPr bwMode="auto">
            <a:xfrm>
              <a:off x="1465" y="2343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9" name="Freeform 141"/>
            <p:cNvSpPr>
              <a:spLocks/>
            </p:cNvSpPr>
            <p:nvPr/>
          </p:nvSpPr>
          <p:spPr bwMode="auto">
            <a:xfrm>
              <a:off x="1669" y="2343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0" name="Rectangle 142"/>
            <p:cNvSpPr>
              <a:spLocks noChangeArrowheads="1"/>
            </p:cNvSpPr>
            <p:nvPr/>
          </p:nvSpPr>
          <p:spPr bwMode="auto">
            <a:xfrm>
              <a:off x="1661" y="1134"/>
              <a:ext cx="37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400" b="1">
                  <a:solidFill>
                    <a:srgbClr val="000000"/>
                  </a:solidFill>
                </a:rPr>
                <a:t>Root</a:t>
              </a:r>
            </a:p>
          </p:txBody>
        </p:sp>
        <p:sp>
          <p:nvSpPr>
            <p:cNvPr id="201" name="Rectangle 143"/>
            <p:cNvSpPr>
              <a:spLocks noChangeArrowheads="1"/>
            </p:cNvSpPr>
            <p:nvPr/>
          </p:nvSpPr>
          <p:spPr bwMode="auto">
            <a:xfrm>
              <a:off x="2262" y="1337"/>
              <a:ext cx="141" cy="1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 dirty="0" smtClean="0">
                  <a:solidFill>
                    <a:srgbClr val="000000"/>
                  </a:solidFill>
                </a:rPr>
                <a:t> </a:t>
              </a:r>
              <a:endParaRPr lang="en-US" altLang="en-US" sz="1300" b="1" dirty="0">
                <a:solidFill>
                  <a:srgbClr val="000000"/>
                </a:solidFill>
              </a:endParaRPr>
            </a:p>
          </p:txBody>
        </p:sp>
        <p:sp>
          <p:nvSpPr>
            <p:cNvPr id="202" name="Rectangle 144"/>
            <p:cNvSpPr>
              <a:spLocks noChangeArrowheads="1"/>
            </p:cNvSpPr>
            <p:nvPr/>
          </p:nvSpPr>
          <p:spPr bwMode="auto">
            <a:xfrm>
              <a:off x="3566" y="1813"/>
              <a:ext cx="232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 dirty="0">
                  <a:solidFill>
                    <a:srgbClr val="000000"/>
                  </a:solidFill>
                </a:rPr>
                <a:t>24</a:t>
              </a:r>
            </a:p>
          </p:txBody>
        </p:sp>
        <p:sp>
          <p:nvSpPr>
            <p:cNvPr id="203" name="Rectangle 145"/>
            <p:cNvSpPr>
              <a:spLocks noChangeArrowheads="1"/>
            </p:cNvSpPr>
            <p:nvPr/>
          </p:nvSpPr>
          <p:spPr bwMode="auto">
            <a:xfrm>
              <a:off x="3879" y="1820"/>
              <a:ext cx="232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 dirty="0" smtClean="0">
                  <a:solidFill>
                    <a:srgbClr val="000000"/>
                  </a:solidFill>
                </a:rPr>
                <a:t>33</a:t>
              </a:r>
              <a:endParaRPr lang="en-US" altLang="en-US" sz="1300" b="1" dirty="0">
                <a:solidFill>
                  <a:srgbClr val="000000"/>
                </a:solidFill>
              </a:endParaRPr>
            </a:p>
          </p:txBody>
        </p:sp>
        <p:sp>
          <p:nvSpPr>
            <p:cNvPr id="204" name="Rectangle 146"/>
            <p:cNvSpPr>
              <a:spLocks noChangeArrowheads="1"/>
            </p:cNvSpPr>
            <p:nvPr/>
          </p:nvSpPr>
          <p:spPr bwMode="auto">
            <a:xfrm>
              <a:off x="1912" y="2342"/>
              <a:ext cx="141" cy="1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 dirty="0" smtClean="0">
                  <a:solidFill>
                    <a:srgbClr val="000000"/>
                  </a:solidFill>
                </a:rPr>
                <a:t> </a:t>
              </a:r>
              <a:endParaRPr lang="en-US" altLang="en-US" sz="1300" b="1" dirty="0">
                <a:solidFill>
                  <a:srgbClr val="000000"/>
                </a:solidFill>
              </a:endParaRPr>
            </a:p>
          </p:txBody>
        </p:sp>
        <p:sp>
          <p:nvSpPr>
            <p:cNvPr id="205" name="Rectangle 147"/>
            <p:cNvSpPr>
              <a:spLocks noChangeArrowheads="1"/>
            </p:cNvSpPr>
            <p:nvPr/>
          </p:nvSpPr>
          <p:spPr bwMode="auto">
            <a:xfrm>
              <a:off x="2116" y="2342"/>
              <a:ext cx="166" cy="1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 dirty="0" smtClean="0">
                  <a:solidFill>
                    <a:srgbClr val="000000"/>
                  </a:solidFill>
                </a:rPr>
                <a:t>  </a:t>
              </a:r>
              <a:endParaRPr lang="en-US" altLang="en-US" sz="1300" b="1" dirty="0">
                <a:solidFill>
                  <a:srgbClr val="000000"/>
                </a:solidFill>
              </a:endParaRPr>
            </a:p>
          </p:txBody>
        </p:sp>
        <p:sp>
          <p:nvSpPr>
            <p:cNvPr id="206" name="Rectangle 148"/>
            <p:cNvSpPr>
              <a:spLocks noChangeArrowheads="1"/>
            </p:cNvSpPr>
            <p:nvPr/>
          </p:nvSpPr>
          <p:spPr bwMode="auto">
            <a:xfrm>
              <a:off x="2825" y="2328"/>
              <a:ext cx="272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>
                  <a:solidFill>
                    <a:srgbClr val="000000"/>
                  </a:solidFill>
                </a:rPr>
                <a:t>19*</a:t>
              </a:r>
            </a:p>
          </p:txBody>
        </p:sp>
        <p:sp>
          <p:nvSpPr>
            <p:cNvPr id="207" name="Rectangle 149"/>
            <p:cNvSpPr>
              <a:spLocks noChangeArrowheads="1"/>
            </p:cNvSpPr>
            <p:nvPr/>
          </p:nvSpPr>
          <p:spPr bwMode="auto">
            <a:xfrm>
              <a:off x="3018" y="2328"/>
              <a:ext cx="272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>
                  <a:solidFill>
                    <a:srgbClr val="000000"/>
                  </a:solidFill>
                </a:rPr>
                <a:t>20*</a:t>
              </a:r>
            </a:p>
          </p:txBody>
        </p:sp>
        <p:sp>
          <p:nvSpPr>
            <p:cNvPr id="208" name="Rectangle 150"/>
            <p:cNvSpPr>
              <a:spLocks noChangeArrowheads="1"/>
            </p:cNvSpPr>
            <p:nvPr/>
          </p:nvSpPr>
          <p:spPr bwMode="auto">
            <a:xfrm>
              <a:off x="3216" y="2328"/>
              <a:ext cx="272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>
                  <a:solidFill>
                    <a:srgbClr val="000000"/>
                  </a:solidFill>
                </a:rPr>
                <a:t>22*</a:t>
              </a:r>
            </a:p>
          </p:txBody>
        </p:sp>
        <p:sp>
          <p:nvSpPr>
            <p:cNvPr id="209" name="Rectangle 151"/>
            <p:cNvSpPr>
              <a:spLocks noChangeArrowheads="1"/>
            </p:cNvSpPr>
            <p:nvPr/>
          </p:nvSpPr>
          <p:spPr bwMode="auto">
            <a:xfrm>
              <a:off x="3689" y="2328"/>
              <a:ext cx="272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>
                  <a:solidFill>
                    <a:srgbClr val="000000"/>
                  </a:solidFill>
                </a:rPr>
                <a:t>24*</a:t>
              </a:r>
            </a:p>
          </p:txBody>
        </p:sp>
        <p:sp>
          <p:nvSpPr>
            <p:cNvPr id="210" name="Rectangle 152"/>
            <p:cNvSpPr>
              <a:spLocks noChangeArrowheads="1"/>
            </p:cNvSpPr>
            <p:nvPr/>
          </p:nvSpPr>
          <p:spPr bwMode="auto">
            <a:xfrm>
              <a:off x="3900" y="2328"/>
              <a:ext cx="272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>
                  <a:solidFill>
                    <a:srgbClr val="000000"/>
                  </a:solidFill>
                </a:rPr>
                <a:t>27*</a:t>
              </a:r>
            </a:p>
          </p:txBody>
        </p:sp>
        <p:sp>
          <p:nvSpPr>
            <p:cNvPr id="211" name="Rectangle 153"/>
            <p:cNvSpPr>
              <a:spLocks noChangeArrowheads="1"/>
            </p:cNvSpPr>
            <p:nvPr/>
          </p:nvSpPr>
          <p:spPr bwMode="auto">
            <a:xfrm>
              <a:off x="4091" y="2335"/>
              <a:ext cx="272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>
                  <a:solidFill>
                    <a:srgbClr val="000000"/>
                  </a:solidFill>
                </a:rPr>
                <a:t>29*</a:t>
              </a:r>
            </a:p>
          </p:txBody>
        </p:sp>
        <p:sp>
          <p:nvSpPr>
            <p:cNvPr id="212" name="Rectangle 154"/>
            <p:cNvSpPr>
              <a:spLocks noChangeArrowheads="1"/>
            </p:cNvSpPr>
            <p:nvPr/>
          </p:nvSpPr>
          <p:spPr bwMode="auto">
            <a:xfrm>
              <a:off x="4577" y="2335"/>
              <a:ext cx="272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>
                  <a:solidFill>
                    <a:srgbClr val="000000"/>
                  </a:solidFill>
                </a:rPr>
                <a:t>33*</a:t>
              </a:r>
            </a:p>
          </p:txBody>
        </p:sp>
        <p:sp>
          <p:nvSpPr>
            <p:cNvPr id="213" name="Rectangle 155"/>
            <p:cNvSpPr>
              <a:spLocks noChangeArrowheads="1"/>
            </p:cNvSpPr>
            <p:nvPr/>
          </p:nvSpPr>
          <p:spPr bwMode="auto">
            <a:xfrm>
              <a:off x="4782" y="2335"/>
              <a:ext cx="272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>
                  <a:solidFill>
                    <a:srgbClr val="000000"/>
                  </a:solidFill>
                </a:rPr>
                <a:t>34*</a:t>
              </a:r>
            </a:p>
          </p:txBody>
        </p:sp>
        <p:sp>
          <p:nvSpPr>
            <p:cNvPr id="214" name="Rectangle 156"/>
            <p:cNvSpPr>
              <a:spLocks noChangeArrowheads="1"/>
            </p:cNvSpPr>
            <p:nvPr/>
          </p:nvSpPr>
          <p:spPr bwMode="auto">
            <a:xfrm>
              <a:off x="4980" y="2328"/>
              <a:ext cx="272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>
                  <a:solidFill>
                    <a:srgbClr val="000000"/>
                  </a:solidFill>
                </a:rPr>
                <a:t>38*</a:t>
              </a:r>
            </a:p>
          </p:txBody>
        </p:sp>
        <p:sp>
          <p:nvSpPr>
            <p:cNvPr id="215" name="Rectangle 157"/>
            <p:cNvSpPr>
              <a:spLocks noChangeArrowheads="1"/>
            </p:cNvSpPr>
            <p:nvPr/>
          </p:nvSpPr>
          <p:spPr bwMode="auto">
            <a:xfrm>
              <a:off x="5184" y="2322"/>
              <a:ext cx="272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>
                  <a:solidFill>
                    <a:srgbClr val="000000"/>
                  </a:solidFill>
                </a:rPr>
                <a:t>39*</a:t>
              </a:r>
            </a:p>
          </p:txBody>
        </p:sp>
        <p:sp>
          <p:nvSpPr>
            <p:cNvPr id="216" name="Rectangle 158"/>
            <p:cNvSpPr>
              <a:spLocks noChangeArrowheads="1"/>
            </p:cNvSpPr>
            <p:nvPr/>
          </p:nvSpPr>
          <p:spPr bwMode="auto">
            <a:xfrm>
              <a:off x="1220" y="1821"/>
              <a:ext cx="166" cy="1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 dirty="0" smtClean="0">
                  <a:solidFill>
                    <a:srgbClr val="000000"/>
                  </a:solidFill>
                </a:rPr>
                <a:t>  </a:t>
              </a:r>
              <a:endParaRPr lang="en-US" altLang="en-US" sz="1300" b="1" dirty="0">
                <a:solidFill>
                  <a:srgbClr val="000000"/>
                </a:solidFill>
              </a:endParaRPr>
            </a:p>
          </p:txBody>
        </p:sp>
        <p:sp>
          <p:nvSpPr>
            <p:cNvPr id="217" name="Rectangle 159"/>
            <p:cNvSpPr>
              <a:spLocks noChangeArrowheads="1"/>
            </p:cNvSpPr>
            <p:nvPr/>
          </p:nvSpPr>
          <p:spPr bwMode="auto">
            <a:xfrm>
              <a:off x="926" y="1821"/>
              <a:ext cx="166" cy="1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 dirty="0" smtClean="0">
                  <a:solidFill>
                    <a:srgbClr val="000000"/>
                  </a:solidFill>
                </a:rPr>
                <a:t>  </a:t>
              </a:r>
              <a:endParaRPr lang="en-US" altLang="en-US" sz="1300" b="1" dirty="0">
                <a:solidFill>
                  <a:srgbClr val="000000"/>
                </a:solidFill>
              </a:endParaRPr>
            </a:p>
          </p:txBody>
        </p:sp>
        <p:sp>
          <p:nvSpPr>
            <p:cNvPr id="218" name="Rectangle 160"/>
            <p:cNvSpPr>
              <a:spLocks noChangeArrowheads="1"/>
            </p:cNvSpPr>
            <p:nvPr/>
          </p:nvSpPr>
          <p:spPr bwMode="auto">
            <a:xfrm>
              <a:off x="1265" y="2329"/>
              <a:ext cx="117" cy="1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endParaRPr lang="en-US" altLang="en-US" sz="1300" b="1" dirty="0">
                <a:solidFill>
                  <a:srgbClr val="000000"/>
                </a:solidFill>
              </a:endParaRPr>
            </a:p>
          </p:txBody>
        </p:sp>
        <p:sp>
          <p:nvSpPr>
            <p:cNvPr id="219" name="Rectangle 161"/>
            <p:cNvSpPr>
              <a:spLocks noChangeArrowheads="1"/>
            </p:cNvSpPr>
            <p:nvPr/>
          </p:nvSpPr>
          <p:spPr bwMode="auto">
            <a:xfrm>
              <a:off x="1062" y="2329"/>
              <a:ext cx="117" cy="1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endParaRPr lang="en-US" altLang="en-US" sz="1300" b="1" dirty="0">
                <a:solidFill>
                  <a:srgbClr val="000000"/>
                </a:solidFill>
              </a:endParaRPr>
            </a:p>
          </p:txBody>
        </p:sp>
        <p:sp>
          <p:nvSpPr>
            <p:cNvPr id="220" name="Rectangle 162"/>
            <p:cNvSpPr>
              <a:spLocks noChangeArrowheads="1"/>
            </p:cNvSpPr>
            <p:nvPr/>
          </p:nvSpPr>
          <p:spPr bwMode="auto">
            <a:xfrm>
              <a:off x="1464" y="2329"/>
              <a:ext cx="141" cy="1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 dirty="0" smtClean="0">
                  <a:solidFill>
                    <a:srgbClr val="000000"/>
                  </a:solidFill>
                </a:rPr>
                <a:t> </a:t>
              </a:r>
              <a:endParaRPr lang="en-US" altLang="en-US" sz="1300" b="1" dirty="0">
                <a:solidFill>
                  <a:srgbClr val="000000"/>
                </a:solidFill>
              </a:endParaRPr>
            </a:p>
          </p:txBody>
        </p:sp>
        <p:sp>
          <p:nvSpPr>
            <p:cNvPr id="221" name="Line 163"/>
            <p:cNvSpPr>
              <a:spLocks noChangeShapeType="1"/>
            </p:cNvSpPr>
            <p:nvPr/>
          </p:nvSpPr>
          <p:spPr bwMode="auto">
            <a:xfrm>
              <a:off x="1920" y="1056"/>
              <a:ext cx="336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2" name="Arc 164"/>
            <p:cNvSpPr>
              <a:spLocks/>
            </p:cNvSpPr>
            <p:nvPr/>
          </p:nvSpPr>
          <p:spPr bwMode="auto">
            <a:xfrm rot="13440000">
              <a:off x="4416" y="2208"/>
              <a:ext cx="192" cy="192"/>
            </a:xfrm>
            <a:custGeom>
              <a:avLst/>
              <a:gdLst>
                <a:gd name="G0" fmla="+- 0 0 0"/>
                <a:gd name="G1" fmla="+- 0 0 0"/>
                <a:gd name="G2" fmla="+- 21600 0 0"/>
                <a:gd name="T0" fmla="*/ 21600 w 21600"/>
                <a:gd name="T1" fmla="*/ 0 h 21600"/>
                <a:gd name="T2" fmla="*/ 0 w 21600"/>
                <a:gd name="T3" fmla="*/ 21600 h 21600"/>
                <a:gd name="T4" fmla="*/ 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600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600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3" name="Arc 165"/>
            <p:cNvSpPr>
              <a:spLocks/>
            </p:cNvSpPr>
            <p:nvPr/>
          </p:nvSpPr>
          <p:spPr bwMode="auto">
            <a:xfrm rot="13440000">
              <a:off x="912" y="2208"/>
              <a:ext cx="192" cy="192"/>
            </a:xfrm>
            <a:custGeom>
              <a:avLst/>
              <a:gdLst>
                <a:gd name="G0" fmla="+- 0 0 0"/>
                <a:gd name="G1" fmla="+- 0 0 0"/>
                <a:gd name="G2" fmla="+- 21600 0 0"/>
                <a:gd name="T0" fmla="*/ 21600 w 21600"/>
                <a:gd name="T1" fmla="*/ 0 h 21600"/>
                <a:gd name="T2" fmla="*/ 0 w 21600"/>
                <a:gd name="T3" fmla="*/ 21600 h 21600"/>
                <a:gd name="T4" fmla="*/ 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600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600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4" name="Arc 166"/>
            <p:cNvSpPr>
              <a:spLocks/>
            </p:cNvSpPr>
            <p:nvPr/>
          </p:nvSpPr>
          <p:spPr bwMode="auto">
            <a:xfrm rot="13440000">
              <a:off x="1776" y="2208"/>
              <a:ext cx="192" cy="192"/>
            </a:xfrm>
            <a:custGeom>
              <a:avLst/>
              <a:gdLst>
                <a:gd name="G0" fmla="+- 0 0 0"/>
                <a:gd name="G1" fmla="+- 0 0 0"/>
                <a:gd name="G2" fmla="+- 21600 0 0"/>
                <a:gd name="T0" fmla="*/ 21600 w 21600"/>
                <a:gd name="T1" fmla="*/ 0 h 21600"/>
                <a:gd name="T2" fmla="*/ 0 w 21600"/>
                <a:gd name="T3" fmla="*/ 21600 h 21600"/>
                <a:gd name="T4" fmla="*/ 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600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600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" name="Arc 167"/>
            <p:cNvSpPr>
              <a:spLocks/>
            </p:cNvSpPr>
            <p:nvPr/>
          </p:nvSpPr>
          <p:spPr bwMode="auto">
            <a:xfrm rot="13440000">
              <a:off x="2688" y="2208"/>
              <a:ext cx="192" cy="192"/>
            </a:xfrm>
            <a:custGeom>
              <a:avLst/>
              <a:gdLst>
                <a:gd name="G0" fmla="+- 0 0 0"/>
                <a:gd name="G1" fmla="+- 0 0 0"/>
                <a:gd name="G2" fmla="+- 21600 0 0"/>
                <a:gd name="T0" fmla="*/ 21600 w 21600"/>
                <a:gd name="T1" fmla="*/ 0 h 21600"/>
                <a:gd name="T2" fmla="*/ 0 w 21600"/>
                <a:gd name="T3" fmla="*/ 21600 h 21600"/>
                <a:gd name="T4" fmla="*/ 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600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600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" name="Arc 168"/>
            <p:cNvSpPr>
              <a:spLocks/>
            </p:cNvSpPr>
            <p:nvPr/>
          </p:nvSpPr>
          <p:spPr bwMode="auto">
            <a:xfrm rot="13440000">
              <a:off x="3552" y="2208"/>
              <a:ext cx="192" cy="192"/>
            </a:xfrm>
            <a:custGeom>
              <a:avLst/>
              <a:gdLst>
                <a:gd name="G0" fmla="+- 0 0 0"/>
                <a:gd name="G1" fmla="+- 0 0 0"/>
                <a:gd name="G2" fmla="+- 21600 0 0"/>
                <a:gd name="T0" fmla="*/ 21600 w 21600"/>
                <a:gd name="T1" fmla="*/ 0 h 21600"/>
                <a:gd name="T2" fmla="*/ 0 w 21600"/>
                <a:gd name="T3" fmla="*/ 21600 h 21600"/>
                <a:gd name="T4" fmla="*/ 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600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600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767391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-Tree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Index (cont'd)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pPr algn="just"/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Insert tuples with key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</a:p>
          <a:p>
            <a:pPr marL="0" indent="0" algn="just">
              <a:buNone/>
            </a:pP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7</a:t>
            </a:fld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0" name="Group 207"/>
          <p:cNvGrpSpPr>
            <a:grpSpLocks/>
          </p:cNvGrpSpPr>
          <p:nvPr/>
        </p:nvGrpSpPr>
        <p:grpSpPr bwMode="auto">
          <a:xfrm>
            <a:off x="485775" y="1775708"/>
            <a:ext cx="8201025" cy="2282825"/>
            <a:chOff x="288" y="2736"/>
            <a:chExt cx="5166" cy="1438"/>
          </a:xfrm>
        </p:grpSpPr>
        <p:grpSp>
          <p:nvGrpSpPr>
            <p:cNvPr id="61" name="Group 206"/>
            <p:cNvGrpSpPr>
              <a:grpSpLocks/>
            </p:cNvGrpSpPr>
            <p:nvPr/>
          </p:nvGrpSpPr>
          <p:grpSpPr bwMode="auto">
            <a:xfrm>
              <a:off x="288" y="2736"/>
              <a:ext cx="5166" cy="1438"/>
              <a:chOff x="288" y="2736"/>
              <a:chExt cx="5166" cy="1438"/>
            </a:xfrm>
          </p:grpSpPr>
          <p:sp>
            <p:nvSpPr>
              <p:cNvPr id="63" name="Freeform 74"/>
              <p:cNvSpPr>
                <a:spLocks/>
              </p:cNvSpPr>
              <p:nvPr/>
            </p:nvSpPr>
            <p:spPr bwMode="auto">
              <a:xfrm>
                <a:off x="2131" y="3035"/>
                <a:ext cx="351" cy="293"/>
              </a:xfrm>
              <a:custGeom>
                <a:avLst/>
                <a:gdLst>
                  <a:gd name="T0" fmla="*/ 0 w 351"/>
                  <a:gd name="T1" fmla="*/ 292 h 293"/>
                  <a:gd name="T2" fmla="*/ 0 w 351"/>
                  <a:gd name="T3" fmla="*/ 0 h 293"/>
                  <a:gd name="T4" fmla="*/ 350 w 351"/>
                  <a:gd name="T5" fmla="*/ 0 h 293"/>
                  <a:gd name="T6" fmla="*/ 350 w 351"/>
                  <a:gd name="T7" fmla="*/ 292 h 293"/>
                  <a:gd name="T8" fmla="*/ 0 w 351"/>
                  <a:gd name="T9" fmla="*/ 292 h 2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51" h="293">
                    <a:moveTo>
                      <a:pt x="0" y="292"/>
                    </a:moveTo>
                    <a:lnTo>
                      <a:pt x="0" y="0"/>
                    </a:lnTo>
                    <a:lnTo>
                      <a:pt x="350" y="0"/>
                    </a:lnTo>
                    <a:lnTo>
                      <a:pt x="350" y="292"/>
                    </a:lnTo>
                    <a:lnTo>
                      <a:pt x="0" y="292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" name="Freeform 75"/>
              <p:cNvSpPr>
                <a:spLocks/>
              </p:cNvSpPr>
              <p:nvPr/>
            </p:nvSpPr>
            <p:spPr bwMode="auto">
              <a:xfrm>
                <a:off x="2190" y="3035"/>
                <a:ext cx="1" cy="293"/>
              </a:xfrm>
              <a:custGeom>
                <a:avLst/>
                <a:gdLst>
                  <a:gd name="T0" fmla="*/ 0 w 1"/>
                  <a:gd name="T1" fmla="*/ 0 h 293"/>
                  <a:gd name="T2" fmla="*/ 0 w 1"/>
                  <a:gd name="T3" fmla="*/ 292 h 293"/>
                  <a:gd name="T4" fmla="*/ 0 w 1"/>
                  <a:gd name="T5" fmla="*/ 0 h 2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293">
                    <a:moveTo>
                      <a:pt x="0" y="0"/>
                    </a:moveTo>
                    <a:lnTo>
                      <a:pt x="0" y="292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" name="Freeform 76"/>
              <p:cNvSpPr>
                <a:spLocks/>
              </p:cNvSpPr>
              <p:nvPr/>
            </p:nvSpPr>
            <p:spPr bwMode="auto">
              <a:xfrm>
                <a:off x="2481" y="3035"/>
                <a:ext cx="353" cy="293"/>
              </a:xfrm>
              <a:custGeom>
                <a:avLst/>
                <a:gdLst>
                  <a:gd name="T0" fmla="*/ 0 w 353"/>
                  <a:gd name="T1" fmla="*/ 292 h 293"/>
                  <a:gd name="T2" fmla="*/ 0 w 353"/>
                  <a:gd name="T3" fmla="*/ 0 h 293"/>
                  <a:gd name="T4" fmla="*/ 352 w 353"/>
                  <a:gd name="T5" fmla="*/ 0 h 293"/>
                  <a:gd name="T6" fmla="*/ 352 w 353"/>
                  <a:gd name="T7" fmla="*/ 292 h 293"/>
                  <a:gd name="T8" fmla="*/ 0 w 353"/>
                  <a:gd name="T9" fmla="*/ 292 h 2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53" h="293">
                    <a:moveTo>
                      <a:pt x="0" y="292"/>
                    </a:moveTo>
                    <a:lnTo>
                      <a:pt x="0" y="0"/>
                    </a:lnTo>
                    <a:lnTo>
                      <a:pt x="352" y="0"/>
                    </a:lnTo>
                    <a:lnTo>
                      <a:pt x="352" y="292"/>
                    </a:lnTo>
                    <a:lnTo>
                      <a:pt x="0" y="292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" name="Freeform 77"/>
              <p:cNvSpPr>
                <a:spLocks/>
              </p:cNvSpPr>
              <p:nvPr/>
            </p:nvSpPr>
            <p:spPr bwMode="auto">
              <a:xfrm>
                <a:off x="2541" y="3035"/>
                <a:ext cx="1" cy="293"/>
              </a:xfrm>
              <a:custGeom>
                <a:avLst/>
                <a:gdLst>
                  <a:gd name="T0" fmla="*/ 0 w 1"/>
                  <a:gd name="T1" fmla="*/ 0 h 293"/>
                  <a:gd name="T2" fmla="*/ 0 w 1"/>
                  <a:gd name="T3" fmla="*/ 292 h 293"/>
                  <a:gd name="T4" fmla="*/ 0 w 1"/>
                  <a:gd name="T5" fmla="*/ 0 h 2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293">
                    <a:moveTo>
                      <a:pt x="0" y="0"/>
                    </a:moveTo>
                    <a:lnTo>
                      <a:pt x="0" y="292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" name="Freeform 78"/>
              <p:cNvSpPr>
                <a:spLocks/>
              </p:cNvSpPr>
              <p:nvPr/>
            </p:nvSpPr>
            <p:spPr bwMode="auto">
              <a:xfrm>
                <a:off x="2833" y="3035"/>
                <a:ext cx="352" cy="293"/>
              </a:xfrm>
              <a:custGeom>
                <a:avLst/>
                <a:gdLst>
                  <a:gd name="T0" fmla="*/ 0 w 352"/>
                  <a:gd name="T1" fmla="*/ 292 h 293"/>
                  <a:gd name="T2" fmla="*/ 0 w 352"/>
                  <a:gd name="T3" fmla="*/ 0 h 293"/>
                  <a:gd name="T4" fmla="*/ 351 w 352"/>
                  <a:gd name="T5" fmla="*/ 0 h 293"/>
                  <a:gd name="T6" fmla="*/ 351 w 352"/>
                  <a:gd name="T7" fmla="*/ 292 h 293"/>
                  <a:gd name="T8" fmla="*/ 0 w 352"/>
                  <a:gd name="T9" fmla="*/ 292 h 2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52" h="293">
                    <a:moveTo>
                      <a:pt x="0" y="292"/>
                    </a:moveTo>
                    <a:lnTo>
                      <a:pt x="0" y="0"/>
                    </a:lnTo>
                    <a:lnTo>
                      <a:pt x="351" y="0"/>
                    </a:lnTo>
                    <a:lnTo>
                      <a:pt x="351" y="292"/>
                    </a:lnTo>
                    <a:lnTo>
                      <a:pt x="0" y="292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" name="Freeform 79"/>
              <p:cNvSpPr>
                <a:spLocks/>
              </p:cNvSpPr>
              <p:nvPr/>
            </p:nvSpPr>
            <p:spPr bwMode="auto">
              <a:xfrm>
                <a:off x="2892" y="3035"/>
                <a:ext cx="1" cy="293"/>
              </a:xfrm>
              <a:custGeom>
                <a:avLst/>
                <a:gdLst>
                  <a:gd name="T0" fmla="*/ 0 w 1"/>
                  <a:gd name="T1" fmla="*/ 0 h 293"/>
                  <a:gd name="T2" fmla="*/ 0 w 1"/>
                  <a:gd name="T3" fmla="*/ 292 h 293"/>
                  <a:gd name="T4" fmla="*/ 0 w 1"/>
                  <a:gd name="T5" fmla="*/ 0 h 2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293">
                    <a:moveTo>
                      <a:pt x="0" y="0"/>
                    </a:moveTo>
                    <a:lnTo>
                      <a:pt x="0" y="292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" name="Freeform 80"/>
              <p:cNvSpPr>
                <a:spLocks/>
              </p:cNvSpPr>
              <p:nvPr/>
            </p:nvSpPr>
            <p:spPr bwMode="auto">
              <a:xfrm>
                <a:off x="3184" y="3035"/>
                <a:ext cx="353" cy="293"/>
              </a:xfrm>
              <a:custGeom>
                <a:avLst/>
                <a:gdLst>
                  <a:gd name="T0" fmla="*/ 0 w 353"/>
                  <a:gd name="T1" fmla="*/ 292 h 293"/>
                  <a:gd name="T2" fmla="*/ 0 w 353"/>
                  <a:gd name="T3" fmla="*/ 0 h 293"/>
                  <a:gd name="T4" fmla="*/ 352 w 353"/>
                  <a:gd name="T5" fmla="*/ 0 h 293"/>
                  <a:gd name="T6" fmla="*/ 352 w 353"/>
                  <a:gd name="T7" fmla="*/ 292 h 293"/>
                  <a:gd name="T8" fmla="*/ 0 w 353"/>
                  <a:gd name="T9" fmla="*/ 292 h 2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53" h="293">
                    <a:moveTo>
                      <a:pt x="0" y="292"/>
                    </a:moveTo>
                    <a:lnTo>
                      <a:pt x="0" y="0"/>
                    </a:lnTo>
                    <a:lnTo>
                      <a:pt x="352" y="0"/>
                    </a:lnTo>
                    <a:lnTo>
                      <a:pt x="352" y="292"/>
                    </a:lnTo>
                    <a:lnTo>
                      <a:pt x="0" y="292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" name="Freeform 81"/>
              <p:cNvSpPr>
                <a:spLocks/>
              </p:cNvSpPr>
              <p:nvPr/>
            </p:nvSpPr>
            <p:spPr bwMode="auto">
              <a:xfrm>
                <a:off x="3242" y="3035"/>
                <a:ext cx="1" cy="293"/>
              </a:xfrm>
              <a:custGeom>
                <a:avLst/>
                <a:gdLst>
                  <a:gd name="T0" fmla="*/ 0 w 1"/>
                  <a:gd name="T1" fmla="*/ 0 h 293"/>
                  <a:gd name="T2" fmla="*/ 0 w 1"/>
                  <a:gd name="T3" fmla="*/ 292 h 293"/>
                  <a:gd name="T4" fmla="*/ 0 w 1"/>
                  <a:gd name="T5" fmla="*/ 0 h 2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293">
                    <a:moveTo>
                      <a:pt x="0" y="0"/>
                    </a:moveTo>
                    <a:lnTo>
                      <a:pt x="0" y="292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" name="Freeform 82"/>
              <p:cNvSpPr>
                <a:spLocks/>
              </p:cNvSpPr>
              <p:nvPr/>
            </p:nvSpPr>
            <p:spPr bwMode="auto">
              <a:xfrm>
                <a:off x="3536" y="3035"/>
                <a:ext cx="59" cy="293"/>
              </a:xfrm>
              <a:custGeom>
                <a:avLst/>
                <a:gdLst>
                  <a:gd name="T0" fmla="*/ 0 w 59"/>
                  <a:gd name="T1" fmla="*/ 292 h 293"/>
                  <a:gd name="T2" fmla="*/ 0 w 59"/>
                  <a:gd name="T3" fmla="*/ 0 h 293"/>
                  <a:gd name="T4" fmla="*/ 58 w 59"/>
                  <a:gd name="T5" fmla="*/ 0 h 293"/>
                  <a:gd name="T6" fmla="*/ 58 w 59"/>
                  <a:gd name="T7" fmla="*/ 292 h 293"/>
                  <a:gd name="T8" fmla="*/ 0 w 59"/>
                  <a:gd name="T9" fmla="*/ 292 h 2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9" h="293">
                    <a:moveTo>
                      <a:pt x="0" y="292"/>
                    </a:moveTo>
                    <a:lnTo>
                      <a:pt x="0" y="0"/>
                    </a:lnTo>
                    <a:lnTo>
                      <a:pt x="58" y="0"/>
                    </a:lnTo>
                    <a:lnTo>
                      <a:pt x="58" y="292"/>
                    </a:lnTo>
                    <a:lnTo>
                      <a:pt x="0" y="292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" name="Freeform 83"/>
              <p:cNvSpPr>
                <a:spLocks/>
              </p:cNvSpPr>
              <p:nvPr/>
            </p:nvSpPr>
            <p:spPr bwMode="auto">
              <a:xfrm>
                <a:off x="4501" y="3939"/>
                <a:ext cx="235" cy="235"/>
              </a:xfrm>
              <a:custGeom>
                <a:avLst/>
                <a:gdLst>
                  <a:gd name="T0" fmla="*/ 0 w 235"/>
                  <a:gd name="T1" fmla="*/ 234 h 235"/>
                  <a:gd name="T2" fmla="*/ 0 w 235"/>
                  <a:gd name="T3" fmla="*/ 0 h 235"/>
                  <a:gd name="T4" fmla="*/ 234 w 235"/>
                  <a:gd name="T5" fmla="*/ 0 h 235"/>
                  <a:gd name="T6" fmla="*/ 234 w 235"/>
                  <a:gd name="T7" fmla="*/ 234 h 235"/>
                  <a:gd name="T8" fmla="*/ 0 w 235"/>
                  <a:gd name="T9" fmla="*/ 234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5" h="235">
                    <a:moveTo>
                      <a:pt x="0" y="234"/>
                    </a:moveTo>
                    <a:lnTo>
                      <a:pt x="0" y="0"/>
                    </a:lnTo>
                    <a:lnTo>
                      <a:pt x="234" y="0"/>
                    </a:lnTo>
                    <a:lnTo>
                      <a:pt x="234" y="234"/>
                    </a:lnTo>
                    <a:lnTo>
                      <a:pt x="0" y="23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" name="Freeform 84"/>
              <p:cNvSpPr>
                <a:spLocks/>
              </p:cNvSpPr>
              <p:nvPr/>
            </p:nvSpPr>
            <p:spPr bwMode="auto">
              <a:xfrm>
                <a:off x="4735" y="3939"/>
                <a:ext cx="235" cy="235"/>
              </a:xfrm>
              <a:custGeom>
                <a:avLst/>
                <a:gdLst>
                  <a:gd name="T0" fmla="*/ 0 w 235"/>
                  <a:gd name="T1" fmla="*/ 234 h 235"/>
                  <a:gd name="T2" fmla="*/ 0 w 235"/>
                  <a:gd name="T3" fmla="*/ 0 h 235"/>
                  <a:gd name="T4" fmla="*/ 234 w 235"/>
                  <a:gd name="T5" fmla="*/ 0 h 235"/>
                  <a:gd name="T6" fmla="*/ 234 w 235"/>
                  <a:gd name="T7" fmla="*/ 234 h 235"/>
                  <a:gd name="T8" fmla="*/ 0 w 235"/>
                  <a:gd name="T9" fmla="*/ 234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5" h="235">
                    <a:moveTo>
                      <a:pt x="0" y="234"/>
                    </a:moveTo>
                    <a:lnTo>
                      <a:pt x="0" y="0"/>
                    </a:lnTo>
                    <a:lnTo>
                      <a:pt x="234" y="0"/>
                    </a:lnTo>
                    <a:lnTo>
                      <a:pt x="234" y="234"/>
                    </a:lnTo>
                    <a:lnTo>
                      <a:pt x="0" y="23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" name="Freeform 85"/>
              <p:cNvSpPr>
                <a:spLocks/>
              </p:cNvSpPr>
              <p:nvPr/>
            </p:nvSpPr>
            <p:spPr bwMode="auto">
              <a:xfrm>
                <a:off x="4969" y="3939"/>
                <a:ext cx="236" cy="235"/>
              </a:xfrm>
              <a:custGeom>
                <a:avLst/>
                <a:gdLst>
                  <a:gd name="T0" fmla="*/ 0 w 236"/>
                  <a:gd name="T1" fmla="*/ 234 h 235"/>
                  <a:gd name="T2" fmla="*/ 0 w 236"/>
                  <a:gd name="T3" fmla="*/ 0 h 235"/>
                  <a:gd name="T4" fmla="*/ 235 w 236"/>
                  <a:gd name="T5" fmla="*/ 0 h 235"/>
                  <a:gd name="T6" fmla="*/ 235 w 236"/>
                  <a:gd name="T7" fmla="*/ 234 h 235"/>
                  <a:gd name="T8" fmla="*/ 0 w 236"/>
                  <a:gd name="T9" fmla="*/ 234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6" h="235">
                    <a:moveTo>
                      <a:pt x="0" y="234"/>
                    </a:moveTo>
                    <a:lnTo>
                      <a:pt x="0" y="0"/>
                    </a:lnTo>
                    <a:lnTo>
                      <a:pt x="235" y="0"/>
                    </a:lnTo>
                    <a:lnTo>
                      <a:pt x="235" y="234"/>
                    </a:lnTo>
                    <a:lnTo>
                      <a:pt x="0" y="23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" name="Freeform 86"/>
              <p:cNvSpPr>
                <a:spLocks/>
              </p:cNvSpPr>
              <p:nvPr/>
            </p:nvSpPr>
            <p:spPr bwMode="auto">
              <a:xfrm>
                <a:off x="5204" y="3939"/>
                <a:ext cx="234" cy="235"/>
              </a:xfrm>
              <a:custGeom>
                <a:avLst/>
                <a:gdLst>
                  <a:gd name="T0" fmla="*/ 0 w 234"/>
                  <a:gd name="T1" fmla="*/ 234 h 235"/>
                  <a:gd name="T2" fmla="*/ 0 w 234"/>
                  <a:gd name="T3" fmla="*/ 0 h 235"/>
                  <a:gd name="T4" fmla="*/ 233 w 234"/>
                  <a:gd name="T5" fmla="*/ 0 h 235"/>
                  <a:gd name="T6" fmla="*/ 233 w 234"/>
                  <a:gd name="T7" fmla="*/ 234 h 235"/>
                  <a:gd name="T8" fmla="*/ 0 w 234"/>
                  <a:gd name="T9" fmla="*/ 234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4" h="235">
                    <a:moveTo>
                      <a:pt x="0" y="234"/>
                    </a:moveTo>
                    <a:lnTo>
                      <a:pt x="0" y="0"/>
                    </a:lnTo>
                    <a:lnTo>
                      <a:pt x="233" y="0"/>
                    </a:lnTo>
                    <a:lnTo>
                      <a:pt x="233" y="234"/>
                    </a:lnTo>
                    <a:lnTo>
                      <a:pt x="0" y="23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" name="Freeform 87"/>
              <p:cNvSpPr>
                <a:spLocks/>
              </p:cNvSpPr>
              <p:nvPr/>
            </p:nvSpPr>
            <p:spPr bwMode="auto">
              <a:xfrm>
                <a:off x="288" y="3939"/>
                <a:ext cx="235" cy="235"/>
              </a:xfrm>
              <a:custGeom>
                <a:avLst/>
                <a:gdLst>
                  <a:gd name="T0" fmla="*/ 0 w 235"/>
                  <a:gd name="T1" fmla="*/ 234 h 235"/>
                  <a:gd name="T2" fmla="*/ 0 w 235"/>
                  <a:gd name="T3" fmla="*/ 0 h 235"/>
                  <a:gd name="T4" fmla="*/ 234 w 235"/>
                  <a:gd name="T5" fmla="*/ 0 h 235"/>
                  <a:gd name="T6" fmla="*/ 234 w 235"/>
                  <a:gd name="T7" fmla="*/ 234 h 235"/>
                  <a:gd name="T8" fmla="*/ 0 w 235"/>
                  <a:gd name="T9" fmla="*/ 234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5" h="235">
                    <a:moveTo>
                      <a:pt x="0" y="234"/>
                    </a:moveTo>
                    <a:lnTo>
                      <a:pt x="0" y="0"/>
                    </a:lnTo>
                    <a:lnTo>
                      <a:pt x="234" y="0"/>
                    </a:lnTo>
                    <a:lnTo>
                      <a:pt x="234" y="234"/>
                    </a:lnTo>
                    <a:lnTo>
                      <a:pt x="0" y="23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" name="Freeform 88"/>
              <p:cNvSpPr>
                <a:spLocks/>
              </p:cNvSpPr>
              <p:nvPr/>
            </p:nvSpPr>
            <p:spPr bwMode="auto">
              <a:xfrm>
                <a:off x="522" y="3939"/>
                <a:ext cx="235" cy="235"/>
              </a:xfrm>
              <a:custGeom>
                <a:avLst/>
                <a:gdLst>
                  <a:gd name="T0" fmla="*/ 0 w 235"/>
                  <a:gd name="T1" fmla="*/ 234 h 235"/>
                  <a:gd name="T2" fmla="*/ 0 w 235"/>
                  <a:gd name="T3" fmla="*/ 0 h 235"/>
                  <a:gd name="T4" fmla="*/ 234 w 235"/>
                  <a:gd name="T5" fmla="*/ 0 h 235"/>
                  <a:gd name="T6" fmla="*/ 234 w 235"/>
                  <a:gd name="T7" fmla="*/ 234 h 235"/>
                  <a:gd name="T8" fmla="*/ 0 w 235"/>
                  <a:gd name="T9" fmla="*/ 234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5" h="235">
                    <a:moveTo>
                      <a:pt x="0" y="234"/>
                    </a:moveTo>
                    <a:lnTo>
                      <a:pt x="0" y="0"/>
                    </a:lnTo>
                    <a:lnTo>
                      <a:pt x="234" y="0"/>
                    </a:lnTo>
                    <a:lnTo>
                      <a:pt x="234" y="234"/>
                    </a:lnTo>
                    <a:lnTo>
                      <a:pt x="0" y="23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" name="Freeform 89"/>
              <p:cNvSpPr>
                <a:spLocks/>
              </p:cNvSpPr>
              <p:nvPr/>
            </p:nvSpPr>
            <p:spPr bwMode="auto">
              <a:xfrm>
                <a:off x="756" y="3939"/>
                <a:ext cx="235" cy="235"/>
              </a:xfrm>
              <a:custGeom>
                <a:avLst/>
                <a:gdLst>
                  <a:gd name="T0" fmla="*/ 0 w 235"/>
                  <a:gd name="T1" fmla="*/ 234 h 235"/>
                  <a:gd name="T2" fmla="*/ 0 w 235"/>
                  <a:gd name="T3" fmla="*/ 0 h 235"/>
                  <a:gd name="T4" fmla="*/ 234 w 235"/>
                  <a:gd name="T5" fmla="*/ 0 h 235"/>
                  <a:gd name="T6" fmla="*/ 234 w 235"/>
                  <a:gd name="T7" fmla="*/ 234 h 235"/>
                  <a:gd name="T8" fmla="*/ 0 w 235"/>
                  <a:gd name="T9" fmla="*/ 234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5" h="235">
                    <a:moveTo>
                      <a:pt x="0" y="234"/>
                    </a:moveTo>
                    <a:lnTo>
                      <a:pt x="0" y="0"/>
                    </a:lnTo>
                    <a:lnTo>
                      <a:pt x="234" y="0"/>
                    </a:lnTo>
                    <a:lnTo>
                      <a:pt x="234" y="234"/>
                    </a:lnTo>
                    <a:lnTo>
                      <a:pt x="0" y="23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" name="Freeform 90"/>
              <p:cNvSpPr>
                <a:spLocks/>
              </p:cNvSpPr>
              <p:nvPr/>
            </p:nvSpPr>
            <p:spPr bwMode="auto">
              <a:xfrm>
                <a:off x="990" y="3939"/>
                <a:ext cx="235" cy="235"/>
              </a:xfrm>
              <a:custGeom>
                <a:avLst/>
                <a:gdLst>
                  <a:gd name="T0" fmla="*/ 0 w 235"/>
                  <a:gd name="T1" fmla="*/ 234 h 235"/>
                  <a:gd name="T2" fmla="*/ 0 w 235"/>
                  <a:gd name="T3" fmla="*/ 0 h 235"/>
                  <a:gd name="T4" fmla="*/ 234 w 235"/>
                  <a:gd name="T5" fmla="*/ 0 h 235"/>
                  <a:gd name="T6" fmla="*/ 234 w 235"/>
                  <a:gd name="T7" fmla="*/ 234 h 235"/>
                  <a:gd name="T8" fmla="*/ 0 w 235"/>
                  <a:gd name="T9" fmla="*/ 234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5" h="235">
                    <a:moveTo>
                      <a:pt x="0" y="234"/>
                    </a:moveTo>
                    <a:lnTo>
                      <a:pt x="0" y="0"/>
                    </a:lnTo>
                    <a:lnTo>
                      <a:pt x="234" y="0"/>
                    </a:lnTo>
                    <a:lnTo>
                      <a:pt x="234" y="234"/>
                    </a:lnTo>
                    <a:lnTo>
                      <a:pt x="0" y="23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" name="Freeform 91"/>
              <p:cNvSpPr>
                <a:spLocks/>
              </p:cNvSpPr>
              <p:nvPr/>
            </p:nvSpPr>
            <p:spPr bwMode="auto">
              <a:xfrm>
                <a:off x="1341" y="3939"/>
                <a:ext cx="235" cy="235"/>
              </a:xfrm>
              <a:custGeom>
                <a:avLst/>
                <a:gdLst>
                  <a:gd name="T0" fmla="*/ 0 w 235"/>
                  <a:gd name="T1" fmla="*/ 234 h 235"/>
                  <a:gd name="T2" fmla="*/ 0 w 235"/>
                  <a:gd name="T3" fmla="*/ 0 h 235"/>
                  <a:gd name="T4" fmla="*/ 234 w 235"/>
                  <a:gd name="T5" fmla="*/ 0 h 235"/>
                  <a:gd name="T6" fmla="*/ 234 w 235"/>
                  <a:gd name="T7" fmla="*/ 234 h 235"/>
                  <a:gd name="T8" fmla="*/ 0 w 235"/>
                  <a:gd name="T9" fmla="*/ 234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5" h="235">
                    <a:moveTo>
                      <a:pt x="0" y="234"/>
                    </a:moveTo>
                    <a:lnTo>
                      <a:pt x="0" y="0"/>
                    </a:lnTo>
                    <a:lnTo>
                      <a:pt x="234" y="0"/>
                    </a:lnTo>
                    <a:lnTo>
                      <a:pt x="234" y="234"/>
                    </a:lnTo>
                    <a:lnTo>
                      <a:pt x="0" y="23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" name="Freeform 92"/>
              <p:cNvSpPr>
                <a:spLocks/>
              </p:cNvSpPr>
              <p:nvPr/>
            </p:nvSpPr>
            <p:spPr bwMode="auto">
              <a:xfrm>
                <a:off x="1575" y="3939"/>
                <a:ext cx="235" cy="235"/>
              </a:xfrm>
              <a:custGeom>
                <a:avLst/>
                <a:gdLst>
                  <a:gd name="T0" fmla="*/ 0 w 235"/>
                  <a:gd name="T1" fmla="*/ 234 h 235"/>
                  <a:gd name="T2" fmla="*/ 0 w 235"/>
                  <a:gd name="T3" fmla="*/ 0 h 235"/>
                  <a:gd name="T4" fmla="*/ 234 w 235"/>
                  <a:gd name="T5" fmla="*/ 0 h 235"/>
                  <a:gd name="T6" fmla="*/ 234 w 235"/>
                  <a:gd name="T7" fmla="*/ 234 h 235"/>
                  <a:gd name="T8" fmla="*/ 0 w 235"/>
                  <a:gd name="T9" fmla="*/ 234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5" h="235">
                    <a:moveTo>
                      <a:pt x="0" y="234"/>
                    </a:moveTo>
                    <a:lnTo>
                      <a:pt x="0" y="0"/>
                    </a:lnTo>
                    <a:lnTo>
                      <a:pt x="234" y="0"/>
                    </a:lnTo>
                    <a:lnTo>
                      <a:pt x="234" y="234"/>
                    </a:lnTo>
                    <a:lnTo>
                      <a:pt x="0" y="23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" name="Freeform 93"/>
              <p:cNvSpPr>
                <a:spLocks/>
              </p:cNvSpPr>
              <p:nvPr/>
            </p:nvSpPr>
            <p:spPr bwMode="auto">
              <a:xfrm>
                <a:off x="1809" y="3939"/>
                <a:ext cx="235" cy="235"/>
              </a:xfrm>
              <a:custGeom>
                <a:avLst/>
                <a:gdLst>
                  <a:gd name="T0" fmla="*/ 0 w 235"/>
                  <a:gd name="T1" fmla="*/ 234 h 235"/>
                  <a:gd name="T2" fmla="*/ 0 w 235"/>
                  <a:gd name="T3" fmla="*/ 0 h 235"/>
                  <a:gd name="T4" fmla="*/ 234 w 235"/>
                  <a:gd name="T5" fmla="*/ 0 h 235"/>
                  <a:gd name="T6" fmla="*/ 234 w 235"/>
                  <a:gd name="T7" fmla="*/ 234 h 235"/>
                  <a:gd name="T8" fmla="*/ 0 w 235"/>
                  <a:gd name="T9" fmla="*/ 234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5" h="235">
                    <a:moveTo>
                      <a:pt x="0" y="234"/>
                    </a:moveTo>
                    <a:lnTo>
                      <a:pt x="0" y="0"/>
                    </a:lnTo>
                    <a:lnTo>
                      <a:pt x="234" y="0"/>
                    </a:lnTo>
                    <a:lnTo>
                      <a:pt x="234" y="234"/>
                    </a:lnTo>
                    <a:lnTo>
                      <a:pt x="0" y="23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" name="Freeform 94"/>
              <p:cNvSpPr>
                <a:spLocks/>
              </p:cNvSpPr>
              <p:nvPr/>
            </p:nvSpPr>
            <p:spPr bwMode="auto">
              <a:xfrm>
                <a:off x="2043" y="3939"/>
                <a:ext cx="235" cy="235"/>
              </a:xfrm>
              <a:custGeom>
                <a:avLst/>
                <a:gdLst>
                  <a:gd name="T0" fmla="*/ 0 w 235"/>
                  <a:gd name="T1" fmla="*/ 234 h 235"/>
                  <a:gd name="T2" fmla="*/ 0 w 235"/>
                  <a:gd name="T3" fmla="*/ 0 h 235"/>
                  <a:gd name="T4" fmla="*/ 234 w 235"/>
                  <a:gd name="T5" fmla="*/ 0 h 235"/>
                  <a:gd name="T6" fmla="*/ 234 w 235"/>
                  <a:gd name="T7" fmla="*/ 234 h 235"/>
                  <a:gd name="T8" fmla="*/ 0 w 235"/>
                  <a:gd name="T9" fmla="*/ 234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5" h="235">
                    <a:moveTo>
                      <a:pt x="0" y="234"/>
                    </a:moveTo>
                    <a:lnTo>
                      <a:pt x="0" y="0"/>
                    </a:lnTo>
                    <a:lnTo>
                      <a:pt x="234" y="0"/>
                    </a:lnTo>
                    <a:lnTo>
                      <a:pt x="234" y="234"/>
                    </a:lnTo>
                    <a:lnTo>
                      <a:pt x="0" y="23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" name="Freeform 95"/>
              <p:cNvSpPr>
                <a:spLocks/>
              </p:cNvSpPr>
              <p:nvPr/>
            </p:nvSpPr>
            <p:spPr bwMode="auto">
              <a:xfrm>
                <a:off x="2394" y="3939"/>
                <a:ext cx="235" cy="235"/>
              </a:xfrm>
              <a:custGeom>
                <a:avLst/>
                <a:gdLst>
                  <a:gd name="T0" fmla="*/ 0 w 235"/>
                  <a:gd name="T1" fmla="*/ 234 h 235"/>
                  <a:gd name="T2" fmla="*/ 0 w 235"/>
                  <a:gd name="T3" fmla="*/ 0 h 235"/>
                  <a:gd name="T4" fmla="*/ 234 w 235"/>
                  <a:gd name="T5" fmla="*/ 0 h 235"/>
                  <a:gd name="T6" fmla="*/ 234 w 235"/>
                  <a:gd name="T7" fmla="*/ 234 h 235"/>
                  <a:gd name="T8" fmla="*/ 0 w 235"/>
                  <a:gd name="T9" fmla="*/ 234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5" h="235">
                    <a:moveTo>
                      <a:pt x="0" y="234"/>
                    </a:moveTo>
                    <a:lnTo>
                      <a:pt x="0" y="0"/>
                    </a:lnTo>
                    <a:lnTo>
                      <a:pt x="234" y="0"/>
                    </a:lnTo>
                    <a:lnTo>
                      <a:pt x="234" y="234"/>
                    </a:lnTo>
                    <a:lnTo>
                      <a:pt x="0" y="23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" name="Freeform 96"/>
              <p:cNvSpPr>
                <a:spLocks/>
              </p:cNvSpPr>
              <p:nvPr/>
            </p:nvSpPr>
            <p:spPr bwMode="auto">
              <a:xfrm>
                <a:off x="2628" y="3939"/>
                <a:ext cx="235" cy="235"/>
              </a:xfrm>
              <a:custGeom>
                <a:avLst/>
                <a:gdLst>
                  <a:gd name="T0" fmla="*/ 0 w 235"/>
                  <a:gd name="T1" fmla="*/ 234 h 235"/>
                  <a:gd name="T2" fmla="*/ 0 w 235"/>
                  <a:gd name="T3" fmla="*/ 0 h 235"/>
                  <a:gd name="T4" fmla="*/ 234 w 235"/>
                  <a:gd name="T5" fmla="*/ 0 h 235"/>
                  <a:gd name="T6" fmla="*/ 234 w 235"/>
                  <a:gd name="T7" fmla="*/ 234 h 235"/>
                  <a:gd name="T8" fmla="*/ 0 w 235"/>
                  <a:gd name="T9" fmla="*/ 234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5" h="235">
                    <a:moveTo>
                      <a:pt x="0" y="234"/>
                    </a:moveTo>
                    <a:lnTo>
                      <a:pt x="0" y="0"/>
                    </a:lnTo>
                    <a:lnTo>
                      <a:pt x="234" y="0"/>
                    </a:lnTo>
                    <a:lnTo>
                      <a:pt x="234" y="234"/>
                    </a:lnTo>
                    <a:lnTo>
                      <a:pt x="0" y="23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" name="Freeform 97"/>
              <p:cNvSpPr>
                <a:spLocks/>
              </p:cNvSpPr>
              <p:nvPr/>
            </p:nvSpPr>
            <p:spPr bwMode="auto">
              <a:xfrm>
                <a:off x="2862" y="3939"/>
                <a:ext cx="236" cy="235"/>
              </a:xfrm>
              <a:custGeom>
                <a:avLst/>
                <a:gdLst>
                  <a:gd name="T0" fmla="*/ 0 w 236"/>
                  <a:gd name="T1" fmla="*/ 234 h 235"/>
                  <a:gd name="T2" fmla="*/ 0 w 236"/>
                  <a:gd name="T3" fmla="*/ 0 h 235"/>
                  <a:gd name="T4" fmla="*/ 235 w 236"/>
                  <a:gd name="T5" fmla="*/ 0 h 235"/>
                  <a:gd name="T6" fmla="*/ 235 w 236"/>
                  <a:gd name="T7" fmla="*/ 234 h 235"/>
                  <a:gd name="T8" fmla="*/ 0 w 236"/>
                  <a:gd name="T9" fmla="*/ 234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6" h="235">
                    <a:moveTo>
                      <a:pt x="0" y="234"/>
                    </a:moveTo>
                    <a:lnTo>
                      <a:pt x="0" y="0"/>
                    </a:lnTo>
                    <a:lnTo>
                      <a:pt x="235" y="0"/>
                    </a:lnTo>
                    <a:lnTo>
                      <a:pt x="235" y="234"/>
                    </a:lnTo>
                    <a:lnTo>
                      <a:pt x="0" y="23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" name="Freeform 98"/>
              <p:cNvSpPr>
                <a:spLocks/>
              </p:cNvSpPr>
              <p:nvPr/>
            </p:nvSpPr>
            <p:spPr bwMode="auto">
              <a:xfrm>
                <a:off x="3097" y="3939"/>
                <a:ext cx="235" cy="235"/>
              </a:xfrm>
              <a:custGeom>
                <a:avLst/>
                <a:gdLst>
                  <a:gd name="T0" fmla="*/ 0 w 235"/>
                  <a:gd name="T1" fmla="*/ 234 h 235"/>
                  <a:gd name="T2" fmla="*/ 0 w 235"/>
                  <a:gd name="T3" fmla="*/ 0 h 235"/>
                  <a:gd name="T4" fmla="*/ 234 w 235"/>
                  <a:gd name="T5" fmla="*/ 0 h 235"/>
                  <a:gd name="T6" fmla="*/ 234 w 235"/>
                  <a:gd name="T7" fmla="*/ 234 h 235"/>
                  <a:gd name="T8" fmla="*/ 0 w 235"/>
                  <a:gd name="T9" fmla="*/ 234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5" h="235">
                    <a:moveTo>
                      <a:pt x="0" y="234"/>
                    </a:moveTo>
                    <a:lnTo>
                      <a:pt x="0" y="0"/>
                    </a:lnTo>
                    <a:lnTo>
                      <a:pt x="234" y="0"/>
                    </a:lnTo>
                    <a:lnTo>
                      <a:pt x="234" y="234"/>
                    </a:lnTo>
                    <a:lnTo>
                      <a:pt x="0" y="23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" name="Freeform 99"/>
              <p:cNvSpPr>
                <a:spLocks/>
              </p:cNvSpPr>
              <p:nvPr/>
            </p:nvSpPr>
            <p:spPr bwMode="auto">
              <a:xfrm>
                <a:off x="3447" y="3939"/>
                <a:ext cx="236" cy="235"/>
              </a:xfrm>
              <a:custGeom>
                <a:avLst/>
                <a:gdLst>
                  <a:gd name="T0" fmla="*/ 0 w 236"/>
                  <a:gd name="T1" fmla="*/ 234 h 235"/>
                  <a:gd name="T2" fmla="*/ 0 w 236"/>
                  <a:gd name="T3" fmla="*/ 0 h 235"/>
                  <a:gd name="T4" fmla="*/ 235 w 236"/>
                  <a:gd name="T5" fmla="*/ 0 h 235"/>
                  <a:gd name="T6" fmla="*/ 235 w 236"/>
                  <a:gd name="T7" fmla="*/ 234 h 235"/>
                  <a:gd name="T8" fmla="*/ 0 w 236"/>
                  <a:gd name="T9" fmla="*/ 234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6" h="235">
                    <a:moveTo>
                      <a:pt x="0" y="234"/>
                    </a:moveTo>
                    <a:lnTo>
                      <a:pt x="0" y="0"/>
                    </a:lnTo>
                    <a:lnTo>
                      <a:pt x="235" y="0"/>
                    </a:lnTo>
                    <a:lnTo>
                      <a:pt x="235" y="234"/>
                    </a:lnTo>
                    <a:lnTo>
                      <a:pt x="0" y="23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" name="Freeform 100"/>
              <p:cNvSpPr>
                <a:spLocks/>
              </p:cNvSpPr>
              <p:nvPr/>
            </p:nvSpPr>
            <p:spPr bwMode="auto">
              <a:xfrm>
                <a:off x="3682" y="3939"/>
                <a:ext cx="235" cy="235"/>
              </a:xfrm>
              <a:custGeom>
                <a:avLst/>
                <a:gdLst>
                  <a:gd name="T0" fmla="*/ 0 w 235"/>
                  <a:gd name="T1" fmla="*/ 234 h 235"/>
                  <a:gd name="T2" fmla="*/ 0 w 235"/>
                  <a:gd name="T3" fmla="*/ 0 h 235"/>
                  <a:gd name="T4" fmla="*/ 234 w 235"/>
                  <a:gd name="T5" fmla="*/ 0 h 235"/>
                  <a:gd name="T6" fmla="*/ 234 w 235"/>
                  <a:gd name="T7" fmla="*/ 234 h 235"/>
                  <a:gd name="T8" fmla="*/ 0 w 235"/>
                  <a:gd name="T9" fmla="*/ 234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5" h="235">
                    <a:moveTo>
                      <a:pt x="0" y="234"/>
                    </a:moveTo>
                    <a:lnTo>
                      <a:pt x="0" y="0"/>
                    </a:lnTo>
                    <a:lnTo>
                      <a:pt x="234" y="0"/>
                    </a:lnTo>
                    <a:lnTo>
                      <a:pt x="234" y="234"/>
                    </a:lnTo>
                    <a:lnTo>
                      <a:pt x="0" y="23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" name="Freeform 101"/>
              <p:cNvSpPr>
                <a:spLocks/>
              </p:cNvSpPr>
              <p:nvPr/>
            </p:nvSpPr>
            <p:spPr bwMode="auto">
              <a:xfrm>
                <a:off x="3916" y="3939"/>
                <a:ext cx="235" cy="235"/>
              </a:xfrm>
              <a:custGeom>
                <a:avLst/>
                <a:gdLst>
                  <a:gd name="T0" fmla="*/ 0 w 235"/>
                  <a:gd name="T1" fmla="*/ 234 h 235"/>
                  <a:gd name="T2" fmla="*/ 0 w 235"/>
                  <a:gd name="T3" fmla="*/ 0 h 235"/>
                  <a:gd name="T4" fmla="*/ 234 w 235"/>
                  <a:gd name="T5" fmla="*/ 0 h 235"/>
                  <a:gd name="T6" fmla="*/ 234 w 235"/>
                  <a:gd name="T7" fmla="*/ 234 h 235"/>
                  <a:gd name="T8" fmla="*/ 0 w 235"/>
                  <a:gd name="T9" fmla="*/ 234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5" h="235">
                    <a:moveTo>
                      <a:pt x="0" y="234"/>
                    </a:moveTo>
                    <a:lnTo>
                      <a:pt x="0" y="0"/>
                    </a:lnTo>
                    <a:lnTo>
                      <a:pt x="234" y="0"/>
                    </a:lnTo>
                    <a:lnTo>
                      <a:pt x="234" y="234"/>
                    </a:lnTo>
                    <a:lnTo>
                      <a:pt x="0" y="23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" name="Freeform 102"/>
              <p:cNvSpPr>
                <a:spLocks/>
              </p:cNvSpPr>
              <p:nvPr/>
            </p:nvSpPr>
            <p:spPr bwMode="auto">
              <a:xfrm>
                <a:off x="4150" y="3939"/>
                <a:ext cx="235" cy="235"/>
              </a:xfrm>
              <a:custGeom>
                <a:avLst/>
                <a:gdLst>
                  <a:gd name="T0" fmla="*/ 0 w 235"/>
                  <a:gd name="T1" fmla="*/ 234 h 235"/>
                  <a:gd name="T2" fmla="*/ 0 w 235"/>
                  <a:gd name="T3" fmla="*/ 0 h 235"/>
                  <a:gd name="T4" fmla="*/ 234 w 235"/>
                  <a:gd name="T5" fmla="*/ 0 h 235"/>
                  <a:gd name="T6" fmla="*/ 234 w 235"/>
                  <a:gd name="T7" fmla="*/ 234 h 235"/>
                  <a:gd name="T8" fmla="*/ 0 w 235"/>
                  <a:gd name="T9" fmla="*/ 234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5" h="235">
                    <a:moveTo>
                      <a:pt x="0" y="234"/>
                    </a:moveTo>
                    <a:lnTo>
                      <a:pt x="0" y="0"/>
                    </a:lnTo>
                    <a:lnTo>
                      <a:pt x="234" y="0"/>
                    </a:lnTo>
                    <a:lnTo>
                      <a:pt x="234" y="234"/>
                    </a:lnTo>
                    <a:lnTo>
                      <a:pt x="0" y="23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" name="Freeform 103"/>
              <p:cNvSpPr>
                <a:spLocks/>
              </p:cNvSpPr>
              <p:nvPr/>
            </p:nvSpPr>
            <p:spPr bwMode="auto">
              <a:xfrm>
                <a:off x="763" y="3290"/>
                <a:ext cx="1398" cy="636"/>
              </a:xfrm>
              <a:custGeom>
                <a:avLst/>
                <a:gdLst>
                  <a:gd name="T0" fmla="*/ 1397 w 1398"/>
                  <a:gd name="T1" fmla="*/ 0 h 636"/>
                  <a:gd name="T2" fmla="*/ 0 w 1398"/>
                  <a:gd name="T3" fmla="*/ 635 h 636"/>
                  <a:gd name="T4" fmla="*/ 1397 w 1398"/>
                  <a:gd name="T5" fmla="*/ 0 h 6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398" h="636">
                    <a:moveTo>
                      <a:pt x="1397" y="0"/>
                    </a:moveTo>
                    <a:lnTo>
                      <a:pt x="0" y="635"/>
                    </a:lnTo>
                    <a:lnTo>
                      <a:pt x="1397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" name="Freeform 104"/>
              <p:cNvSpPr>
                <a:spLocks/>
              </p:cNvSpPr>
              <p:nvPr/>
            </p:nvSpPr>
            <p:spPr bwMode="auto">
              <a:xfrm>
                <a:off x="763" y="3878"/>
                <a:ext cx="75" cy="48"/>
              </a:xfrm>
              <a:custGeom>
                <a:avLst/>
                <a:gdLst>
                  <a:gd name="T0" fmla="*/ 74 w 75"/>
                  <a:gd name="T1" fmla="*/ 33 h 48"/>
                  <a:gd name="T2" fmla="*/ 0 w 75"/>
                  <a:gd name="T3" fmla="*/ 47 h 48"/>
                  <a:gd name="T4" fmla="*/ 59 w 75"/>
                  <a:gd name="T5" fmla="*/ 0 h 48"/>
                  <a:gd name="T6" fmla="*/ 74 w 75"/>
                  <a:gd name="T7" fmla="*/ 33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5" h="48">
                    <a:moveTo>
                      <a:pt x="74" y="33"/>
                    </a:moveTo>
                    <a:lnTo>
                      <a:pt x="0" y="47"/>
                    </a:lnTo>
                    <a:lnTo>
                      <a:pt x="59" y="0"/>
                    </a:lnTo>
                    <a:lnTo>
                      <a:pt x="74" y="33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" name="Freeform 105"/>
              <p:cNvSpPr>
                <a:spLocks/>
              </p:cNvSpPr>
              <p:nvPr/>
            </p:nvSpPr>
            <p:spPr bwMode="auto">
              <a:xfrm>
                <a:off x="1809" y="3298"/>
                <a:ext cx="696" cy="628"/>
              </a:xfrm>
              <a:custGeom>
                <a:avLst/>
                <a:gdLst>
                  <a:gd name="T0" fmla="*/ 695 w 696"/>
                  <a:gd name="T1" fmla="*/ 0 h 628"/>
                  <a:gd name="T2" fmla="*/ 0 w 696"/>
                  <a:gd name="T3" fmla="*/ 627 h 628"/>
                  <a:gd name="T4" fmla="*/ 695 w 696"/>
                  <a:gd name="T5" fmla="*/ 0 h 6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96" h="628">
                    <a:moveTo>
                      <a:pt x="695" y="0"/>
                    </a:moveTo>
                    <a:lnTo>
                      <a:pt x="0" y="627"/>
                    </a:lnTo>
                    <a:lnTo>
                      <a:pt x="695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5" name="Freeform 106"/>
              <p:cNvSpPr>
                <a:spLocks/>
              </p:cNvSpPr>
              <p:nvPr/>
            </p:nvSpPr>
            <p:spPr bwMode="auto">
              <a:xfrm>
                <a:off x="1809" y="3862"/>
                <a:ext cx="68" cy="64"/>
              </a:xfrm>
              <a:custGeom>
                <a:avLst/>
                <a:gdLst>
                  <a:gd name="T0" fmla="*/ 67 w 68"/>
                  <a:gd name="T1" fmla="*/ 27 h 64"/>
                  <a:gd name="T2" fmla="*/ 0 w 68"/>
                  <a:gd name="T3" fmla="*/ 63 h 64"/>
                  <a:gd name="T4" fmla="*/ 42 w 68"/>
                  <a:gd name="T5" fmla="*/ 0 h 64"/>
                  <a:gd name="T6" fmla="*/ 67 w 68"/>
                  <a:gd name="T7" fmla="*/ 27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8" h="64">
                    <a:moveTo>
                      <a:pt x="67" y="27"/>
                    </a:moveTo>
                    <a:lnTo>
                      <a:pt x="0" y="63"/>
                    </a:lnTo>
                    <a:lnTo>
                      <a:pt x="42" y="0"/>
                    </a:lnTo>
                    <a:lnTo>
                      <a:pt x="67" y="27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" name="Freeform 107"/>
              <p:cNvSpPr>
                <a:spLocks/>
              </p:cNvSpPr>
              <p:nvPr/>
            </p:nvSpPr>
            <p:spPr bwMode="auto">
              <a:xfrm>
                <a:off x="2855" y="3298"/>
                <a:ext cx="1" cy="621"/>
              </a:xfrm>
              <a:custGeom>
                <a:avLst/>
                <a:gdLst>
                  <a:gd name="T0" fmla="*/ 0 w 1"/>
                  <a:gd name="T1" fmla="*/ 0 h 621"/>
                  <a:gd name="T2" fmla="*/ 0 w 1"/>
                  <a:gd name="T3" fmla="*/ 620 h 621"/>
                  <a:gd name="T4" fmla="*/ 0 w 1"/>
                  <a:gd name="T5" fmla="*/ 0 h 6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621">
                    <a:moveTo>
                      <a:pt x="0" y="0"/>
                    </a:moveTo>
                    <a:lnTo>
                      <a:pt x="0" y="620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" name="Freeform 108"/>
              <p:cNvSpPr>
                <a:spLocks/>
              </p:cNvSpPr>
              <p:nvPr/>
            </p:nvSpPr>
            <p:spPr bwMode="auto">
              <a:xfrm>
                <a:off x="2836" y="3844"/>
                <a:ext cx="38" cy="75"/>
              </a:xfrm>
              <a:custGeom>
                <a:avLst/>
                <a:gdLst>
                  <a:gd name="T0" fmla="*/ 37 w 38"/>
                  <a:gd name="T1" fmla="*/ 0 h 75"/>
                  <a:gd name="T2" fmla="*/ 19 w 38"/>
                  <a:gd name="T3" fmla="*/ 74 h 75"/>
                  <a:gd name="T4" fmla="*/ 0 w 38"/>
                  <a:gd name="T5" fmla="*/ 0 h 75"/>
                  <a:gd name="T6" fmla="*/ 37 w 38"/>
                  <a:gd name="T7" fmla="*/ 0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8" h="75">
                    <a:moveTo>
                      <a:pt x="37" y="0"/>
                    </a:moveTo>
                    <a:lnTo>
                      <a:pt x="19" y="74"/>
                    </a:lnTo>
                    <a:lnTo>
                      <a:pt x="0" y="0"/>
                    </a:lnTo>
                    <a:lnTo>
                      <a:pt x="37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" name="Freeform 109"/>
              <p:cNvSpPr>
                <a:spLocks/>
              </p:cNvSpPr>
              <p:nvPr/>
            </p:nvSpPr>
            <p:spPr bwMode="auto">
              <a:xfrm>
                <a:off x="3213" y="3290"/>
                <a:ext cx="689" cy="629"/>
              </a:xfrm>
              <a:custGeom>
                <a:avLst/>
                <a:gdLst>
                  <a:gd name="T0" fmla="*/ 0 w 689"/>
                  <a:gd name="T1" fmla="*/ 0 h 629"/>
                  <a:gd name="T2" fmla="*/ 688 w 689"/>
                  <a:gd name="T3" fmla="*/ 628 h 629"/>
                  <a:gd name="T4" fmla="*/ 0 w 689"/>
                  <a:gd name="T5" fmla="*/ 0 h 6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89" h="629">
                    <a:moveTo>
                      <a:pt x="0" y="0"/>
                    </a:moveTo>
                    <a:lnTo>
                      <a:pt x="688" y="628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9" name="Freeform 110"/>
              <p:cNvSpPr>
                <a:spLocks/>
              </p:cNvSpPr>
              <p:nvPr/>
            </p:nvSpPr>
            <p:spPr bwMode="auto">
              <a:xfrm>
                <a:off x="3835" y="3855"/>
                <a:ext cx="67" cy="64"/>
              </a:xfrm>
              <a:custGeom>
                <a:avLst/>
                <a:gdLst>
                  <a:gd name="T0" fmla="*/ 25 w 67"/>
                  <a:gd name="T1" fmla="*/ 0 h 64"/>
                  <a:gd name="T2" fmla="*/ 66 w 67"/>
                  <a:gd name="T3" fmla="*/ 63 h 64"/>
                  <a:gd name="T4" fmla="*/ 0 w 67"/>
                  <a:gd name="T5" fmla="*/ 27 h 64"/>
                  <a:gd name="T6" fmla="*/ 25 w 67"/>
                  <a:gd name="T7" fmla="*/ 0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64">
                    <a:moveTo>
                      <a:pt x="25" y="0"/>
                    </a:moveTo>
                    <a:lnTo>
                      <a:pt x="66" y="63"/>
                    </a:lnTo>
                    <a:lnTo>
                      <a:pt x="0" y="27"/>
                    </a:lnTo>
                    <a:lnTo>
                      <a:pt x="25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0" name="Freeform 111"/>
              <p:cNvSpPr>
                <a:spLocks/>
              </p:cNvSpPr>
              <p:nvPr/>
            </p:nvSpPr>
            <p:spPr bwMode="auto">
              <a:xfrm>
                <a:off x="3565" y="3282"/>
                <a:ext cx="1398" cy="637"/>
              </a:xfrm>
              <a:custGeom>
                <a:avLst/>
                <a:gdLst>
                  <a:gd name="T0" fmla="*/ 0 w 1398"/>
                  <a:gd name="T1" fmla="*/ 0 h 637"/>
                  <a:gd name="T2" fmla="*/ 1397 w 1398"/>
                  <a:gd name="T3" fmla="*/ 636 h 637"/>
                  <a:gd name="T4" fmla="*/ 0 w 1398"/>
                  <a:gd name="T5" fmla="*/ 0 h 6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398" h="637">
                    <a:moveTo>
                      <a:pt x="0" y="0"/>
                    </a:moveTo>
                    <a:lnTo>
                      <a:pt x="1397" y="636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1" name="Freeform 112"/>
              <p:cNvSpPr>
                <a:spLocks/>
              </p:cNvSpPr>
              <p:nvPr/>
            </p:nvSpPr>
            <p:spPr bwMode="auto">
              <a:xfrm>
                <a:off x="4888" y="3870"/>
                <a:ext cx="75" cy="49"/>
              </a:xfrm>
              <a:custGeom>
                <a:avLst/>
                <a:gdLst>
                  <a:gd name="T0" fmla="*/ 15 w 75"/>
                  <a:gd name="T1" fmla="*/ 0 h 49"/>
                  <a:gd name="T2" fmla="*/ 74 w 75"/>
                  <a:gd name="T3" fmla="*/ 48 h 49"/>
                  <a:gd name="T4" fmla="*/ 0 w 75"/>
                  <a:gd name="T5" fmla="*/ 34 h 49"/>
                  <a:gd name="T6" fmla="*/ 15 w 75"/>
                  <a:gd name="T7" fmla="*/ 0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5" h="49">
                    <a:moveTo>
                      <a:pt x="15" y="0"/>
                    </a:moveTo>
                    <a:lnTo>
                      <a:pt x="74" y="48"/>
                    </a:lnTo>
                    <a:lnTo>
                      <a:pt x="0" y="34"/>
                    </a:lnTo>
                    <a:lnTo>
                      <a:pt x="15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" name="Rectangle 113"/>
              <p:cNvSpPr>
                <a:spLocks noChangeArrowheads="1"/>
              </p:cNvSpPr>
              <p:nvPr/>
            </p:nvSpPr>
            <p:spPr bwMode="auto">
              <a:xfrm>
                <a:off x="1832" y="2736"/>
                <a:ext cx="370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altLang="en-US" sz="1400" b="1">
                    <a:solidFill>
                      <a:srgbClr val="000000"/>
                    </a:solidFill>
                  </a:rPr>
                  <a:t>Root</a:t>
                </a:r>
              </a:p>
            </p:txBody>
          </p:sp>
          <p:sp>
            <p:nvSpPr>
              <p:cNvPr id="103" name="Rectangle 114"/>
              <p:cNvSpPr>
                <a:spLocks noChangeArrowheads="1"/>
              </p:cNvSpPr>
              <p:nvPr/>
            </p:nvSpPr>
            <p:spPr bwMode="auto">
              <a:xfrm>
                <a:off x="2563" y="3080"/>
                <a:ext cx="224" cy="18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altLang="en-US" sz="1300" b="1" dirty="0" smtClean="0">
                    <a:solidFill>
                      <a:srgbClr val="000000"/>
                    </a:solidFill>
                  </a:rPr>
                  <a:t>19</a:t>
                </a:r>
                <a:endParaRPr lang="en-US" altLang="en-US" sz="1300" b="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4" name="Rectangle 115"/>
              <p:cNvSpPr>
                <a:spLocks noChangeArrowheads="1"/>
              </p:cNvSpPr>
              <p:nvPr/>
            </p:nvSpPr>
            <p:spPr bwMode="auto">
              <a:xfrm>
                <a:off x="2914" y="3079"/>
                <a:ext cx="232" cy="1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altLang="en-US" sz="1300" b="1" dirty="0">
                    <a:solidFill>
                      <a:srgbClr val="000000"/>
                    </a:solidFill>
                  </a:rPr>
                  <a:t>24</a:t>
                </a:r>
              </a:p>
            </p:txBody>
          </p:sp>
          <p:sp>
            <p:nvSpPr>
              <p:cNvPr id="105" name="Rectangle 116"/>
              <p:cNvSpPr>
                <a:spLocks noChangeArrowheads="1"/>
              </p:cNvSpPr>
              <p:nvPr/>
            </p:nvSpPr>
            <p:spPr bwMode="auto">
              <a:xfrm>
                <a:off x="3273" y="3072"/>
                <a:ext cx="224" cy="18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altLang="en-US" sz="1300" b="1" dirty="0" smtClean="0">
                    <a:solidFill>
                      <a:srgbClr val="000000"/>
                    </a:solidFill>
                  </a:rPr>
                  <a:t>33</a:t>
                </a:r>
                <a:endParaRPr lang="en-US" altLang="en-US" sz="1300" b="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6" name="Rectangle 117"/>
              <p:cNvSpPr>
                <a:spLocks noChangeArrowheads="1"/>
              </p:cNvSpPr>
              <p:nvPr/>
            </p:nvSpPr>
            <p:spPr bwMode="auto">
              <a:xfrm>
                <a:off x="288" y="3948"/>
                <a:ext cx="214" cy="1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altLang="en-US" sz="1300" b="1">
                    <a:solidFill>
                      <a:srgbClr val="000000"/>
                    </a:solidFill>
                  </a:rPr>
                  <a:t>2*</a:t>
                </a:r>
              </a:p>
            </p:txBody>
          </p:sp>
          <p:sp>
            <p:nvSpPr>
              <p:cNvPr id="107" name="Rectangle 118"/>
              <p:cNvSpPr>
                <a:spLocks noChangeArrowheads="1"/>
              </p:cNvSpPr>
              <p:nvPr/>
            </p:nvSpPr>
            <p:spPr bwMode="auto">
              <a:xfrm>
                <a:off x="528" y="3941"/>
                <a:ext cx="214" cy="1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altLang="en-US" sz="1300" b="1">
                    <a:solidFill>
                      <a:srgbClr val="000000"/>
                    </a:solidFill>
                  </a:rPr>
                  <a:t>3*</a:t>
                </a:r>
              </a:p>
            </p:txBody>
          </p:sp>
          <p:sp>
            <p:nvSpPr>
              <p:cNvPr id="108" name="Rectangle 119"/>
              <p:cNvSpPr>
                <a:spLocks noChangeArrowheads="1"/>
              </p:cNvSpPr>
              <p:nvPr/>
            </p:nvSpPr>
            <p:spPr bwMode="auto">
              <a:xfrm>
                <a:off x="763" y="3941"/>
                <a:ext cx="214" cy="1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altLang="en-US" sz="1300" b="1">
                    <a:solidFill>
                      <a:srgbClr val="000000"/>
                    </a:solidFill>
                  </a:rPr>
                  <a:t>5*</a:t>
                </a:r>
              </a:p>
            </p:txBody>
          </p:sp>
          <p:sp>
            <p:nvSpPr>
              <p:cNvPr id="109" name="Rectangle 120"/>
              <p:cNvSpPr>
                <a:spLocks noChangeArrowheads="1"/>
              </p:cNvSpPr>
              <p:nvPr/>
            </p:nvSpPr>
            <p:spPr bwMode="auto">
              <a:xfrm>
                <a:off x="997" y="3948"/>
                <a:ext cx="214" cy="1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altLang="en-US" sz="1300" b="1">
                    <a:solidFill>
                      <a:srgbClr val="000000"/>
                    </a:solidFill>
                  </a:rPr>
                  <a:t>7*</a:t>
                </a:r>
              </a:p>
            </p:txBody>
          </p:sp>
          <p:sp>
            <p:nvSpPr>
              <p:cNvPr id="110" name="Rectangle 121"/>
              <p:cNvSpPr>
                <a:spLocks noChangeArrowheads="1"/>
              </p:cNvSpPr>
              <p:nvPr/>
            </p:nvSpPr>
            <p:spPr bwMode="auto">
              <a:xfrm>
                <a:off x="1334" y="3948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altLang="en-US" sz="1300" b="1">
                    <a:solidFill>
                      <a:srgbClr val="000000"/>
                    </a:solidFill>
                  </a:rPr>
                  <a:t>14*</a:t>
                </a:r>
              </a:p>
            </p:txBody>
          </p:sp>
          <p:sp>
            <p:nvSpPr>
              <p:cNvPr id="111" name="Rectangle 122"/>
              <p:cNvSpPr>
                <a:spLocks noChangeArrowheads="1"/>
              </p:cNvSpPr>
              <p:nvPr/>
            </p:nvSpPr>
            <p:spPr bwMode="auto">
              <a:xfrm>
                <a:off x="1561" y="3948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altLang="en-US" sz="1300" b="1">
                    <a:solidFill>
                      <a:srgbClr val="000000"/>
                    </a:solidFill>
                  </a:rPr>
                  <a:t>16*</a:t>
                </a:r>
              </a:p>
            </p:txBody>
          </p:sp>
          <p:sp>
            <p:nvSpPr>
              <p:cNvPr id="112" name="Rectangle 123"/>
              <p:cNvSpPr>
                <a:spLocks noChangeArrowheads="1"/>
              </p:cNvSpPr>
              <p:nvPr/>
            </p:nvSpPr>
            <p:spPr bwMode="auto">
              <a:xfrm>
                <a:off x="2402" y="3941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altLang="en-US" sz="1300" b="1">
                    <a:solidFill>
                      <a:srgbClr val="000000"/>
                    </a:solidFill>
                  </a:rPr>
                  <a:t>19*</a:t>
                </a:r>
              </a:p>
            </p:txBody>
          </p:sp>
          <p:sp>
            <p:nvSpPr>
              <p:cNvPr id="113" name="Rectangle 124"/>
              <p:cNvSpPr>
                <a:spLocks noChangeArrowheads="1"/>
              </p:cNvSpPr>
              <p:nvPr/>
            </p:nvSpPr>
            <p:spPr bwMode="auto">
              <a:xfrm>
                <a:off x="2621" y="3941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altLang="en-US" sz="1300" b="1">
                    <a:solidFill>
                      <a:srgbClr val="000000"/>
                    </a:solidFill>
                  </a:rPr>
                  <a:t>20*</a:t>
                </a:r>
              </a:p>
            </p:txBody>
          </p:sp>
          <p:sp>
            <p:nvSpPr>
              <p:cNvPr id="114" name="Rectangle 125"/>
              <p:cNvSpPr>
                <a:spLocks noChangeArrowheads="1"/>
              </p:cNvSpPr>
              <p:nvPr/>
            </p:nvSpPr>
            <p:spPr bwMode="auto">
              <a:xfrm>
                <a:off x="2849" y="3940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altLang="en-US" sz="1300" b="1">
                    <a:solidFill>
                      <a:srgbClr val="000000"/>
                    </a:solidFill>
                  </a:rPr>
                  <a:t>22*</a:t>
                </a:r>
              </a:p>
            </p:txBody>
          </p:sp>
          <p:sp>
            <p:nvSpPr>
              <p:cNvPr id="115" name="Rectangle 126"/>
              <p:cNvSpPr>
                <a:spLocks noChangeArrowheads="1"/>
              </p:cNvSpPr>
              <p:nvPr/>
            </p:nvSpPr>
            <p:spPr bwMode="auto">
              <a:xfrm>
                <a:off x="3433" y="3940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altLang="en-US" sz="1300" b="1">
                    <a:solidFill>
                      <a:srgbClr val="000000"/>
                    </a:solidFill>
                  </a:rPr>
                  <a:t>24*</a:t>
                </a:r>
              </a:p>
            </p:txBody>
          </p:sp>
          <p:sp>
            <p:nvSpPr>
              <p:cNvPr id="116" name="Rectangle 127"/>
              <p:cNvSpPr>
                <a:spLocks noChangeArrowheads="1"/>
              </p:cNvSpPr>
              <p:nvPr/>
            </p:nvSpPr>
            <p:spPr bwMode="auto">
              <a:xfrm>
                <a:off x="3675" y="3940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altLang="en-US" sz="1300" b="1">
                    <a:solidFill>
                      <a:srgbClr val="000000"/>
                    </a:solidFill>
                  </a:rPr>
                  <a:t>27*</a:t>
                </a:r>
              </a:p>
            </p:txBody>
          </p:sp>
          <p:sp>
            <p:nvSpPr>
              <p:cNvPr id="117" name="Rectangle 128"/>
              <p:cNvSpPr>
                <a:spLocks noChangeArrowheads="1"/>
              </p:cNvSpPr>
              <p:nvPr/>
            </p:nvSpPr>
            <p:spPr bwMode="auto">
              <a:xfrm>
                <a:off x="3894" y="3947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altLang="en-US" sz="1300" b="1">
                    <a:solidFill>
                      <a:srgbClr val="000000"/>
                    </a:solidFill>
                  </a:rPr>
                  <a:t>29*</a:t>
                </a:r>
              </a:p>
            </p:txBody>
          </p:sp>
          <p:sp>
            <p:nvSpPr>
              <p:cNvPr id="118" name="Rectangle 129"/>
              <p:cNvSpPr>
                <a:spLocks noChangeArrowheads="1"/>
              </p:cNvSpPr>
              <p:nvPr/>
            </p:nvSpPr>
            <p:spPr bwMode="auto">
              <a:xfrm>
                <a:off x="4487" y="3947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altLang="en-US" sz="1300" b="1">
                    <a:solidFill>
                      <a:srgbClr val="000000"/>
                    </a:solidFill>
                  </a:rPr>
                  <a:t>33*</a:t>
                </a:r>
              </a:p>
            </p:txBody>
          </p:sp>
          <p:sp>
            <p:nvSpPr>
              <p:cNvPr id="119" name="Rectangle 130"/>
              <p:cNvSpPr>
                <a:spLocks noChangeArrowheads="1"/>
              </p:cNvSpPr>
              <p:nvPr/>
            </p:nvSpPr>
            <p:spPr bwMode="auto">
              <a:xfrm>
                <a:off x="4722" y="3947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altLang="en-US" sz="1300" b="1">
                    <a:solidFill>
                      <a:srgbClr val="000000"/>
                    </a:solidFill>
                  </a:rPr>
                  <a:t>34*</a:t>
                </a:r>
              </a:p>
            </p:txBody>
          </p:sp>
          <p:sp>
            <p:nvSpPr>
              <p:cNvPr id="120" name="Rectangle 131"/>
              <p:cNvSpPr>
                <a:spLocks noChangeArrowheads="1"/>
              </p:cNvSpPr>
              <p:nvPr/>
            </p:nvSpPr>
            <p:spPr bwMode="auto">
              <a:xfrm>
                <a:off x="4948" y="3940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altLang="en-US" sz="1300" b="1">
                    <a:solidFill>
                      <a:srgbClr val="000000"/>
                    </a:solidFill>
                  </a:rPr>
                  <a:t>38*</a:t>
                </a:r>
              </a:p>
            </p:txBody>
          </p:sp>
          <p:sp>
            <p:nvSpPr>
              <p:cNvPr id="121" name="Rectangle 132"/>
              <p:cNvSpPr>
                <a:spLocks noChangeArrowheads="1"/>
              </p:cNvSpPr>
              <p:nvPr/>
            </p:nvSpPr>
            <p:spPr bwMode="auto">
              <a:xfrm>
                <a:off x="5182" y="3933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altLang="en-US" sz="1300" b="1">
                    <a:solidFill>
                      <a:srgbClr val="000000"/>
                    </a:solidFill>
                  </a:rPr>
                  <a:t>39*</a:t>
                </a:r>
              </a:p>
            </p:txBody>
          </p:sp>
          <p:sp>
            <p:nvSpPr>
              <p:cNvPr id="122" name="Rectangle 133"/>
              <p:cNvSpPr>
                <a:spLocks noChangeArrowheads="1"/>
              </p:cNvSpPr>
              <p:nvPr/>
            </p:nvSpPr>
            <p:spPr bwMode="auto">
              <a:xfrm>
                <a:off x="2227" y="3080"/>
                <a:ext cx="224" cy="18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altLang="en-US" sz="1300" b="1" dirty="0" smtClean="0">
                    <a:solidFill>
                      <a:srgbClr val="000000"/>
                    </a:solidFill>
                  </a:rPr>
                  <a:t>14</a:t>
                </a:r>
                <a:endParaRPr lang="en-US" altLang="en-US" sz="1300" b="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23" name="Line 134"/>
              <p:cNvSpPr>
                <a:spLocks noChangeShapeType="1"/>
              </p:cNvSpPr>
              <p:nvPr/>
            </p:nvSpPr>
            <p:spPr bwMode="auto">
              <a:xfrm>
                <a:off x="2374" y="2737"/>
                <a:ext cx="240" cy="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" name="Arc 135"/>
              <p:cNvSpPr>
                <a:spLocks/>
              </p:cNvSpPr>
              <p:nvPr/>
            </p:nvSpPr>
            <p:spPr bwMode="auto">
              <a:xfrm rot="19020000">
                <a:off x="2230" y="3794"/>
                <a:ext cx="240" cy="240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stealth" w="med" len="lg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5" name="Arc 136"/>
              <p:cNvSpPr>
                <a:spLocks/>
              </p:cNvSpPr>
              <p:nvPr/>
            </p:nvSpPr>
            <p:spPr bwMode="auto">
              <a:xfrm rot="19020000">
                <a:off x="1126" y="3794"/>
                <a:ext cx="240" cy="240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stealth" w="med" len="lg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6" name="Arc 137"/>
              <p:cNvSpPr>
                <a:spLocks/>
              </p:cNvSpPr>
              <p:nvPr/>
            </p:nvSpPr>
            <p:spPr bwMode="auto">
              <a:xfrm rot="19020000">
                <a:off x="3238" y="3794"/>
                <a:ext cx="240" cy="240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stealth" w="med" len="lg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" name="Arc 138"/>
              <p:cNvSpPr>
                <a:spLocks/>
              </p:cNvSpPr>
              <p:nvPr/>
            </p:nvSpPr>
            <p:spPr bwMode="auto">
              <a:xfrm rot="19020000">
                <a:off x="4294" y="3794"/>
                <a:ext cx="240" cy="240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stealth" w="med" len="lg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2" name="Rectangle 205"/>
            <p:cNvSpPr>
              <a:spLocks noChangeArrowheads="1"/>
            </p:cNvSpPr>
            <p:nvPr/>
          </p:nvSpPr>
          <p:spPr bwMode="auto">
            <a:xfrm>
              <a:off x="3088" y="3936"/>
              <a:ext cx="272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>
                  <a:solidFill>
                    <a:srgbClr val="000000"/>
                  </a:solidFill>
                </a:rPr>
                <a:t>23*</a:t>
              </a:r>
            </a:p>
          </p:txBody>
        </p:sp>
      </p:grpSp>
      <p:sp>
        <p:nvSpPr>
          <p:cNvPr id="12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30" name="Group 72"/>
          <p:cNvGrpSpPr>
            <a:grpSpLocks/>
          </p:cNvGrpSpPr>
          <p:nvPr/>
        </p:nvGrpSpPr>
        <p:grpSpPr bwMode="auto">
          <a:xfrm>
            <a:off x="228600" y="4267200"/>
            <a:ext cx="8367713" cy="2368550"/>
            <a:chOff x="185" y="1056"/>
            <a:chExt cx="5271" cy="1492"/>
          </a:xfrm>
        </p:grpSpPr>
        <p:sp>
          <p:nvSpPr>
            <p:cNvPr id="131" name="Freeform 73"/>
            <p:cNvSpPr>
              <a:spLocks/>
            </p:cNvSpPr>
            <p:nvPr/>
          </p:nvSpPr>
          <p:spPr bwMode="auto">
            <a:xfrm>
              <a:off x="185" y="2338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2" name="Freeform 74"/>
            <p:cNvSpPr>
              <a:spLocks/>
            </p:cNvSpPr>
            <p:nvPr/>
          </p:nvSpPr>
          <p:spPr bwMode="auto">
            <a:xfrm>
              <a:off x="390" y="2338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" name="Freeform 75"/>
            <p:cNvSpPr>
              <a:spLocks/>
            </p:cNvSpPr>
            <p:nvPr/>
          </p:nvSpPr>
          <p:spPr bwMode="auto">
            <a:xfrm>
              <a:off x="594" y="2338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" name="Freeform 76"/>
            <p:cNvSpPr>
              <a:spLocks/>
            </p:cNvSpPr>
            <p:nvPr/>
          </p:nvSpPr>
          <p:spPr bwMode="auto">
            <a:xfrm>
              <a:off x="799" y="2338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" name="Rectangle 77"/>
            <p:cNvSpPr>
              <a:spLocks noChangeArrowheads="1"/>
            </p:cNvSpPr>
            <p:nvPr/>
          </p:nvSpPr>
          <p:spPr bwMode="auto">
            <a:xfrm>
              <a:off x="191" y="2325"/>
              <a:ext cx="223" cy="1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 dirty="0">
                  <a:solidFill>
                    <a:srgbClr val="FF0000"/>
                  </a:solidFill>
                </a:rPr>
                <a:t>2*</a:t>
              </a:r>
            </a:p>
          </p:txBody>
        </p:sp>
        <p:sp>
          <p:nvSpPr>
            <p:cNvPr id="136" name="Rectangle 78"/>
            <p:cNvSpPr>
              <a:spLocks noChangeArrowheads="1"/>
            </p:cNvSpPr>
            <p:nvPr/>
          </p:nvSpPr>
          <p:spPr bwMode="auto">
            <a:xfrm>
              <a:off x="396" y="2325"/>
              <a:ext cx="223" cy="1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 dirty="0">
                  <a:solidFill>
                    <a:srgbClr val="FF0000"/>
                  </a:solidFill>
                </a:rPr>
                <a:t>3*</a:t>
              </a:r>
            </a:p>
          </p:txBody>
        </p:sp>
        <p:sp>
          <p:nvSpPr>
            <p:cNvPr id="137" name="Freeform 79"/>
            <p:cNvSpPr>
              <a:spLocks/>
            </p:cNvSpPr>
            <p:nvPr/>
          </p:nvSpPr>
          <p:spPr bwMode="auto">
            <a:xfrm>
              <a:off x="2181" y="1319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8" name="Freeform 80"/>
            <p:cNvSpPr>
              <a:spLocks/>
            </p:cNvSpPr>
            <p:nvPr/>
          </p:nvSpPr>
          <p:spPr bwMode="auto">
            <a:xfrm>
              <a:off x="2231" y="1319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9" name="Freeform 81"/>
            <p:cNvSpPr>
              <a:spLocks/>
            </p:cNvSpPr>
            <p:nvPr/>
          </p:nvSpPr>
          <p:spPr bwMode="auto">
            <a:xfrm>
              <a:off x="2487" y="1319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" name="Freeform 82"/>
            <p:cNvSpPr>
              <a:spLocks/>
            </p:cNvSpPr>
            <p:nvPr/>
          </p:nvSpPr>
          <p:spPr bwMode="auto">
            <a:xfrm>
              <a:off x="2538" y="1319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" name="Freeform 83"/>
            <p:cNvSpPr>
              <a:spLocks/>
            </p:cNvSpPr>
            <p:nvPr/>
          </p:nvSpPr>
          <p:spPr bwMode="auto">
            <a:xfrm>
              <a:off x="2794" y="1319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2" name="Freeform 84"/>
            <p:cNvSpPr>
              <a:spLocks/>
            </p:cNvSpPr>
            <p:nvPr/>
          </p:nvSpPr>
          <p:spPr bwMode="auto">
            <a:xfrm>
              <a:off x="2845" y="1319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" name="Freeform 85"/>
            <p:cNvSpPr>
              <a:spLocks/>
            </p:cNvSpPr>
            <p:nvPr/>
          </p:nvSpPr>
          <p:spPr bwMode="auto">
            <a:xfrm>
              <a:off x="3101" y="1319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" name="Freeform 86"/>
            <p:cNvSpPr>
              <a:spLocks/>
            </p:cNvSpPr>
            <p:nvPr/>
          </p:nvSpPr>
          <p:spPr bwMode="auto">
            <a:xfrm>
              <a:off x="3152" y="1319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" name="Freeform 87"/>
            <p:cNvSpPr>
              <a:spLocks/>
            </p:cNvSpPr>
            <p:nvPr/>
          </p:nvSpPr>
          <p:spPr bwMode="auto">
            <a:xfrm>
              <a:off x="3408" y="1319"/>
              <a:ext cx="52" cy="255"/>
            </a:xfrm>
            <a:custGeom>
              <a:avLst/>
              <a:gdLst>
                <a:gd name="T0" fmla="*/ 0 w 52"/>
                <a:gd name="T1" fmla="*/ 254 h 255"/>
                <a:gd name="T2" fmla="*/ 0 w 52"/>
                <a:gd name="T3" fmla="*/ 0 h 255"/>
                <a:gd name="T4" fmla="*/ 51 w 52"/>
                <a:gd name="T5" fmla="*/ 0 h 255"/>
                <a:gd name="T6" fmla="*/ 51 w 52"/>
                <a:gd name="T7" fmla="*/ 254 h 255"/>
                <a:gd name="T8" fmla="*/ 0 w 52"/>
                <a:gd name="T9" fmla="*/ 254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" h="255">
                  <a:moveTo>
                    <a:pt x="0" y="254"/>
                  </a:moveTo>
                  <a:lnTo>
                    <a:pt x="0" y="0"/>
                  </a:lnTo>
                  <a:lnTo>
                    <a:pt x="51" y="0"/>
                  </a:lnTo>
                  <a:lnTo>
                    <a:pt x="51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6" name="Freeform 88"/>
            <p:cNvSpPr>
              <a:spLocks/>
            </p:cNvSpPr>
            <p:nvPr/>
          </p:nvSpPr>
          <p:spPr bwMode="auto">
            <a:xfrm>
              <a:off x="1937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" name="Freeform 89"/>
            <p:cNvSpPr>
              <a:spLocks/>
            </p:cNvSpPr>
            <p:nvPr/>
          </p:nvSpPr>
          <p:spPr bwMode="auto">
            <a:xfrm>
              <a:off x="2142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8" name="Freeform 90"/>
            <p:cNvSpPr>
              <a:spLocks/>
            </p:cNvSpPr>
            <p:nvPr/>
          </p:nvSpPr>
          <p:spPr bwMode="auto">
            <a:xfrm>
              <a:off x="2347" y="2343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9" name="Freeform 91"/>
            <p:cNvSpPr>
              <a:spLocks/>
            </p:cNvSpPr>
            <p:nvPr/>
          </p:nvSpPr>
          <p:spPr bwMode="auto">
            <a:xfrm>
              <a:off x="2551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0" name="Freeform 92"/>
            <p:cNvSpPr>
              <a:spLocks/>
            </p:cNvSpPr>
            <p:nvPr/>
          </p:nvSpPr>
          <p:spPr bwMode="auto">
            <a:xfrm>
              <a:off x="2826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" name="Freeform 93"/>
            <p:cNvSpPr>
              <a:spLocks/>
            </p:cNvSpPr>
            <p:nvPr/>
          </p:nvSpPr>
          <p:spPr bwMode="auto">
            <a:xfrm>
              <a:off x="3031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" name="Freeform 94"/>
            <p:cNvSpPr>
              <a:spLocks/>
            </p:cNvSpPr>
            <p:nvPr/>
          </p:nvSpPr>
          <p:spPr bwMode="auto">
            <a:xfrm>
              <a:off x="3236" y="2343"/>
              <a:ext cx="204" cy="205"/>
            </a:xfrm>
            <a:custGeom>
              <a:avLst/>
              <a:gdLst>
                <a:gd name="T0" fmla="*/ 0 w 204"/>
                <a:gd name="T1" fmla="*/ 204 h 205"/>
                <a:gd name="T2" fmla="*/ 0 w 204"/>
                <a:gd name="T3" fmla="*/ 0 h 205"/>
                <a:gd name="T4" fmla="*/ 203 w 204"/>
                <a:gd name="T5" fmla="*/ 0 h 205"/>
                <a:gd name="T6" fmla="*/ 203 w 204"/>
                <a:gd name="T7" fmla="*/ 204 h 205"/>
                <a:gd name="T8" fmla="*/ 0 w 204"/>
                <a:gd name="T9" fmla="*/ 204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4" h="205">
                  <a:moveTo>
                    <a:pt x="0" y="204"/>
                  </a:moveTo>
                  <a:lnTo>
                    <a:pt x="0" y="0"/>
                  </a:lnTo>
                  <a:lnTo>
                    <a:pt x="203" y="0"/>
                  </a:lnTo>
                  <a:lnTo>
                    <a:pt x="203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" name="Freeform 95"/>
            <p:cNvSpPr>
              <a:spLocks/>
            </p:cNvSpPr>
            <p:nvPr/>
          </p:nvSpPr>
          <p:spPr bwMode="auto">
            <a:xfrm>
              <a:off x="3439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" name="Freeform 96"/>
            <p:cNvSpPr>
              <a:spLocks/>
            </p:cNvSpPr>
            <p:nvPr/>
          </p:nvSpPr>
          <p:spPr bwMode="auto">
            <a:xfrm>
              <a:off x="3715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" name="Freeform 97"/>
            <p:cNvSpPr>
              <a:spLocks/>
            </p:cNvSpPr>
            <p:nvPr/>
          </p:nvSpPr>
          <p:spPr bwMode="auto">
            <a:xfrm>
              <a:off x="3920" y="2343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6" name="Freeform 98"/>
            <p:cNvSpPr>
              <a:spLocks/>
            </p:cNvSpPr>
            <p:nvPr/>
          </p:nvSpPr>
          <p:spPr bwMode="auto">
            <a:xfrm>
              <a:off x="4124" y="2343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" name="Freeform 99"/>
            <p:cNvSpPr>
              <a:spLocks/>
            </p:cNvSpPr>
            <p:nvPr/>
          </p:nvSpPr>
          <p:spPr bwMode="auto">
            <a:xfrm>
              <a:off x="4328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8" name="Freeform 100"/>
            <p:cNvSpPr>
              <a:spLocks/>
            </p:cNvSpPr>
            <p:nvPr/>
          </p:nvSpPr>
          <p:spPr bwMode="auto">
            <a:xfrm>
              <a:off x="4597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9" name="Freeform 101"/>
            <p:cNvSpPr>
              <a:spLocks/>
            </p:cNvSpPr>
            <p:nvPr/>
          </p:nvSpPr>
          <p:spPr bwMode="auto">
            <a:xfrm>
              <a:off x="4802" y="2343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0" name="Freeform 102"/>
            <p:cNvSpPr>
              <a:spLocks/>
            </p:cNvSpPr>
            <p:nvPr/>
          </p:nvSpPr>
          <p:spPr bwMode="auto">
            <a:xfrm>
              <a:off x="5006" y="2343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1" name="Freeform 103"/>
            <p:cNvSpPr>
              <a:spLocks/>
            </p:cNvSpPr>
            <p:nvPr/>
          </p:nvSpPr>
          <p:spPr bwMode="auto">
            <a:xfrm>
              <a:off x="5210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" name="Freeform 104"/>
            <p:cNvSpPr>
              <a:spLocks/>
            </p:cNvSpPr>
            <p:nvPr/>
          </p:nvSpPr>
          <p:spPr bwMode="auto">
            <a:xfrm>
              <a:off x="845" y="1803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" name="Freeform 105"/>
            <p:cNvSpPr>
              <a:spLocks/>
            </p:cNvSpPr>
            <p:nvPr/>
          </p:nvSpPr>
          <p:spPr bwMode="auto">
            <a:xfrm>
              <a:off x="896" y="1803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" name="Freeform 106"/>
            <p:cNvSpPr>
              <a:spLocks/>
            </p:cNvSpPr>
            <p:nvPr/>
          </p:nvSpPr>
          <p:spPr bwMode="auto">
            <a:xfrm>
              <a:off x="1151" y="1803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" name="Freeform 107"/>
            <p:cNvSpPr>
              <a:spLocks/>
            </p:cNvSpPr>
            <p:nvPr/>
          </p:nvSpPr>
          <p:spPr bwMode="auto">
            <a:xfrm>
              <a:off x="1202" y="1803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6" name="Freeform 108"/>
            <p:cNvSpPr>
              <a:spLocks/>
            </p:cNvSpPr>
            <p:nvPr/>
          </p:nvSpPr>
          <p:spPr bwMode="auto">
            <a:xfrm>
              <a:off x="1458" y="1803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" name="Freeform 109"/>
            <p:cNvSpPr>
              <a:spLocks/>
            </p:cNvSpPr>
            <p:nvPr/>
          </p:nvSpPr>
          <p:spPr bwMode="auto">
            <a:xfrm>
              <a:off x="1509" y="1803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8" name="Freeform 110"/>
            <p:cNvSpPr>
              <a:spLocks/>
            </p:cNvSpPr>
            <p:nvPr/>
          </p:nvSpPr>
          <p:spPr bwMode="auto">
            <a:xfrm>
              <a:off x="1765" y="1803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9" name="Freeform 111"/>
            <p:cNvSpPr>
              <a:spLocks/>
            </p:cNvSpPr>
            <p:nvPr/>
          </p:nvSpPr>
          <p:spPr bwMode="auto">
            <a:xfrm>
              <a:off x="1816" y="1803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" name="Freeform 112"/>
            <p:cNvSpPr>
              <a:spLocks/>
            </p:cNvSpPr>
            <p:nvPr/>
          </p:nvSpPr>
          <p:spPr bwMode="auto">
            <a:xfrm>
              <a:off x="2072" y="1803"/>
              <a:ext cx="52" cy="255"/>
            </a:xfrm>
            <a:custGeom>
              <a:avLst/>
              <a:gdLst>
                <a:gd name="T0" fmla="*/ 0 w 52"/>
                <a:gd name="T1" fmla="*/ 254 h 255"/>
                <a:gd name="T2" fmla="*/ 0 w 52"/>
                <a:gd name="T3" fmla="*/ 0 h 255"/>
                <a:gd name="T4" fmla="*/ 51 w 52"/>
                <a:gd name="T5" fmla="*/ 0 h 255"/>
                <a:gd name="T6" fmla="*/ 51 w 52"/>
                <a:gd name="T7" fmla="*/ 254 h 255"/>
                <a:gd name="T8" fmla="*/ 0 w 52"/>
                <a:gd name="T9" fmla="*/ 254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" h="255">
                  <a:moveTo>
                    <a:pt x="0" y="254"/>
                  </a:moveTo>
                  <a:lnTo>
                    <a:pt x="0" y="0"/>
                  </a:lnTo>
                  <a:lnTo>
                    <a:pt x="51" y="0"/>
                  </a:lnTo>
                  <a:lnTo>
                    <a:pt x="51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1" name="Freeform 113"/>
            <p:cNvSpPr>
              <a:spLocks/>
            </p:cNvSpPr>
            <p:nvPr/>
          </p:nvSpPr>
          <p:spPr bwMode="auto">
            <a:xfrm>
              <a:off x="3497" y="1803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" name="Freeform 114"/>
            <p:cNvSpPr>
              <a:spLocks/>
            </p:cNvSpPr>
            <p:nvPr/>
          </p:nvSpPr>
          <p:spPr bwMode="auto">
            <a:xfrm>
              <a:off x="3548" y="1803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3" name="Freeform 115"/>
            <p:cNvSpPr>
              <a:spLocks/>
            </p:cNvSpPr>
            <p:nvPr/>
          </p:nvSpPr>
          <p:spPr bwMode="auto">
            <a:xfrm>
              <a:off x="3804" y="1803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" name="Freeform 116"/>
            <p:cNvSpPr>
              <a:spLocks/>
            </p:cNvSpPr>
            <p:nvPr/>
          </p:nvSpPr>
          <p:spPr bwMode="auto">
            <a:xfrm>
              <a:off x="3855" y="1803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" name="Freeform 117"/>
            <p:cNvSpPr>
              <a:spLocks/>
            </p:cNvSpPr>
            <p:nvPr/>
          </p:nvSpPr>
          <p:spPr bwMode="auto">
            <a:xfrm>
              <a:off x="4111" y="1803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" name="Freeform 118"/>
            <p:cNvSpPr>
              <a:spLocks/>
            </p:cNvSpPr>
            <p:nvPr/>
          </p:nvSpPr>
          <p:spPr bwMode="auto">
            <a:xfrm>
              <a:off x="4162" y="1803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" name="Freeform 119"/>
            <p:cNvSpPr>
              <a:spLocks/>
            </p:cNvSpPr>
            <p:nvPr/>
          </p:nvSpPr>
          <p:spPr bwMode="auto">
            <a:xfrm>
              <a:off x="4417" y="1803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8" name="Freeform 120"/>
            <p:cNvSpPr>
              <a:spLocks/>
            </p:cNvSpPr>
            <p:nvPr/>
          </p:nvSpPr>
          <p:spPr bwMode="auto">
            <a:xfrm>
              <a:off x="4470" y="1803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9" name="Freeform 121"/>
            <p:cNvSpPr>
              <a:spLocks/>
            </p:cNvSpPr>
            <p:nvPr/>
          </p:nvSpPr>
          <p:spPr bwMode="auto">
            <a:xfrm>
              <a:off x="4724" y="1803"/>
              <a:ext cx="53" cy="255"/>
            </a:xfrm>
            <a:custGeom>
              <a:avLst/>
              <a:gdLst>
                <a:gd name="T0" fmla="*/ 0 w 53"/>
                <a:gd name="T1" fmla="*/ 254 h 255"/>
                <a:gd name="T2" fmla="*/ 0 w 53"/>
                <a:gd name="T3" fmla="*/ 0 h 255"/>
                <a:gd name="T4" fmla="*/ 52 w 53"/>
                <a:gd name="T5" fmla="*/ 0 h 255"/>
                <a:gd name="T6" fmla="*/ 52 w 53"/>
                <a:gd name="T7" fmla="*/ 254 h 255"/>
                <a:gd name="T8" fmla="*/ 0 w 53"/>
                <a:gd name="T9" fmla="*/ 254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55">
                  <a:moveTo>
                    <a:pt x="0" y="254"/>
                  </a:moveTo>
                  <a:lnTo>
                    <a:pt x="0" y="0"/>
                  </a:lnTo>
                  <a:lnTo>
                    <a:pt x="52" y="0"/>
                  </a:lnTo>
                  <a:lnTo>
                    <a:pt x="52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0" name="Freeform 122"/>
            <p:cNvSpPr>
              <a:spLocks/>
            </p:cNvSpPr>
            <p:nvPr/>
          </p:nvSpPr>
          <p:spPr bwMode="auto">
            <a:xfrm>
              <a:off x="583" y="2006"/>
              <a:ext cx="281" cy="313"/>
            </a:xfrm>
            <a:custGeom>
              <a:avLst/>
              <a:gdLst>
                <a:gd name="T0" fmla="*/ 280 w 281"/>
                <a:gd name="T1" fmla="*/ 0 h 313"/>
                <a:gd name="T2" fmla="*/ 0 w 281"/>
                <a:gd name="T3" fmla="*/ 312 h 313"/>
                <a:gd name="T4" fmla="*/ 280 w 281"/>
                <a:gd name="T5" fmla="*/ 0 h 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1" h="313">
                  <a:moveTo>
                    <a:pt x="280" y="0"/>
                  </a:moveTo>
                  <a:lnTo>
                    <a:pt x="0" y="312"/>
                  </a:lnTo>
                  <a:lnTo>
                    <a:pt x="28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1" name="Freeform 123"/>
            <p:cNvSpPr>
              <a:spLocks/>
            </p:cNvSpPr>
            <p:nvPr/>
          </p:nvSpPr>
          <p:spPr bwMode="auto">
            <a:xfrm>
              <a:off x="583" y="2260"/>
              <a:ext cx="55" cy="59"/>
            </a:xfrm>
            <a:custGeom>
              <a:avLst/>
              <a:gdLst>
                <a:gd name="T0" fmla="*/ 54 w 55"/>
                <a:gd name="T1" fmla="*/ 21 h 59"/>
                <a:gd name="T2" fmla="*/ 0 w 55"/>
                <a:gd name="T3" fmla="*/ 58 h 59"/>
                <a:gd name="T4" fmla="*/ 30 w 55"/>
                <a:gd name="T5" fmla="*/ 0 h 59"/>
                <a:gd name="T6" fmla="*/ 54 w 55"/>
                <a:gd name="T7" fmla="*/ 21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5" h="59">
                  <a:moveTo>
                    <a:pt x="54" y="21"/>
                  </a:moveTo>
                  <a:lnTo>
                    <a:pt x="0" y="58"/>
                  </a:lnTo>
                  <a:lnTo>
                    <a:pt x="30" y="0"/>
                  </a:lnTo>
                  <a:lnTo>
                    <a:pt x="54" y="2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2" name="Freeform 124"/>
            <p:cNvSpPr>
              <a:spLocks/>
            </p:cNvSpPr>
            <p:nvPr/>
          </p:nvSpPr>
          <p:spPr bwMode="auto">
            <a:xfrm>
              <a:off x="1170" y="2006"/>
              <a:ext cx="283" cy="319"/>
            </a:xfrm>
            <a:custGeom>
              <a:avLst/>
              <a:gdLst>
                <a:gd name="T0" fmla="*/ 0 w 283"/>
                <a:gd name="T1" fmla="*/ 0 h 319"/>
                <a:gd name="T2" fmla="*/ 282 w 283"/>
                <a:gd name="T3" fmla="*/ 318 h 319"/>
                <a:gd name="T4" fmla="*/ 0 w 283"/>
                <a:gd name="T5" fmla="*/ 0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3" h="319">
                  <a:moveTo>
                    <a:pt x="0" y="0"/>
                  </a:moveTo>
                  <a:lnTo>
                    <a:pt x="282" y="318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3" name="Freeform 125"/>
            <p:cNvSpPr>
              <a:spLocks/>
            </p:cNvSpPr>
            <p:nvPr/>
          </p:nvSpPr>
          <p:spPr bwMode="auto">
            <a:xfrm>
              <a:off x="1397" y="2267"/>
              <a:ext cx="56" cy="58"/>
            </a:xfrm>
            <a:custGeom>
              <a:avLst/>
              <a:gdLst>
                <a:gd name="T0" fmla="*/ 24 w 56"/>
                <a:gd name="T1" fmla="*/ 0 h 58"/>
                <a:gd name="T2" fmla="*/ 55 w 56"/>
                <a:gd name="T3" fmla="*/ 57 h 58"/>
                <a:gd name="T4" fmla="*/ 0 w 56"/>
                <a:gd name="T5" fmla="*/ 21 h 58"/>
                <a:gd name="T6" fmla="*/ 24 w 56"/>
                <a:gd name="T7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6" h="58">
                  <a:moveTo>
                    <a:pt x="24" y="0"/>
                  </a:moveTo>
                  <a:lnTo>
                    <a:pt x="55" y="57"/>
                  </a:lnTo>
                  <a:lnTo>
                    <a:pt x="0" y="21"/>
                  </a:lnTo>
                  <a:lnTo>
                    <a:pt x="24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" name="Freeform 126"/>
            <p:cNvSpPr>
              <a:spLocks/>
            </p:cNvSpPr>
            <p:nvPr/>
          </p:nvSpPr>
          <p:spPr bwMode="auto">
            <a:xfrm>
              <a:off x="1484" y="2006"/>
              <a:ext cx="838" cy="326"/>
            </a:xfrm>
            <a:custGeom>
              <a:avLst/>
              <a:gdLst>
                <a:gd name="T0" fmla="*/ 0 w 838"/>
                <a:gd name="T1" fmla="*/ 0 h 326"/>
                <a:gd name="T2" fmla="*/ 837 w 838"/>
                <a:gd name="T3" fmla="*/ 325 h 326"/>
                <a:gd name="T4" fmla="*/ 0 w 838"/>
                <a:gd name="T5" fmla="*/ 0 h 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38" h="326">
                  <a:moveTo>
                    <a:pt x="0" y="0"/>
                  </a:moveTo>
                  <a:lnTo>
                    <a:pt x="837" y="32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" name="Freeform 127"/>
            <p:cNvSpPr>
              <a:spLocks/>
            </p:cNvSpPr>
            <p:nvPr/>
          </p:nvSpPr>
          <p:spPr bwMode="auto">
            <a:xfrm>
              <a:off x="2256" y="2293"/>
              <a:ext cx="66" cy="39"/>
            </a:xfrm>
            <a:custGeom>
              <a:avLst/>
              <a:gdLst>
                <a:gd name="T0" fmla="*/ 11 w 66"/>
                <a:gd name="T1" fmla="*/ 0 h 39"/>
                <a:gd name="T2" fmla="*/ 65 w 66"/>
                <a:gd name="T3" fmla="*/ 38 h 39"/>
                <a:gd name="T4" fmla="*/ 0 w 66"/>
                <a:gd name="T5" fmla="*/ 30 h 39"/>
                <a:gd name="T6" fmla="*/ 11 w 66"/>
                <a:gd name="T7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39">
                  <a:moveTo>
                    <a:pt x="11" y="0"/>
                  </a:moveTo>
                  <a:lnTo>
                    <a:pt x="65" y="38"/>
                  </a:lnTo>
                  <a:lnTo>
                    <a:pt x="0" y="30"/>
                  </a:lnTo>
                  <a:lnTo>
                    <a:pt x="1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6" name="Freeform 128"/>
            <p:cNvSpPr>
              <a:spLocks/>
            </p:cNvSpPr>
            <p:nvPr/>
          </p:nvSpPr>
          <p:spPr bwMode="auto">
            <a:xfrm>
              <a:off x="3236" y="2019"/>
              <a:ext cx="281" cy="313"/>
            </a:xfrm>
            <a:custGeom>
              <a:avLst/>
              <a:gdLst>
                <a:gd name="T0" fmla="*/ 280 w 281"/>
                <a:gd name="T1" fmla="*/ 0 h 313"/>
                <a:gd name="T2" fmla="*/ 0 w 281"/>
                <a:gd name="T3" fmla="*/ 312 h 313"/>
                <a:gd name="T4" fmla="*/ 280 w 281"/>
                <a:gd name="T5" fmla="*/ 0 h 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1" h="313">
                  <a:moveTo>
                    <a:pt x="280" y="0"/>
                  </a:moveTo>
                  <a:lnTo>
                    <a:pt x="0" y="312"/>
                  </a:lnTo>
                  <a:lnTo>
                    <a:pt x="28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7" name="Freeform 129"/>
            <p:cNvSpPr>
              <a:spLocks/>
            </p:cNvSpPr>
            <p:nvPr/>
          </p:nvSpPr>
          <p:spPr bwMode="auto">
            <a:xfrm>
              <a:off x="3236" y="2273"/>
              <a:ext cx="55" cy="59"/>
            </a:xfrm>
            <a:custGeom>
              <a:avLst/>
              <a:gdLst>
                <a:gd name="T0" fmla="*/ 54 w 55"/>
                <a:gd name="T1" fmla="*/ 21 h 59"/>
                <a:gd name="T2" fmla="*/ 0 w 55"/>
                <a:gd name="T3" fmla="*/ 58 h 59"/>
                <a:gd name="T4" fmla="*/ 30 w 55"/>
                <a:gd name="T5" fmla="*/ 0 h 59"/>
                <a:gd name="T6" fmla="*/ 54 w 55"/>
                <a:gd name="T7" fmla="*/ 21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5" h="59">
                  <a:moveTo>
                    <a:pt x="54" y="21"/>
                  </a:moveTo>
                  <a:lnTo>
                    <a:pt x="0" y="58"/>
                  </a:lnTo>
                  <a:lnTo>
                    <a:pt x="30" y="0"/>
                  </a:lnTo>
                  <a:lnTo>
                    <a:pt x="54" y="2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8" name="Freeform 130"/>
            <p:cNvSpPr>
              <a:spLocks/>
            </p:cNvSpPr>
            <p:nvPr/>
          </p:nvSpPr>
          <p:spPr bwMode="auto">
            <a:xfrm>
              <a:off x="3823" y="2019"/>
              <a:ext cx="289" cy="300"/>
            </a:xfrm>
            <a:custGeom>
              <a:avLst/>
              <a:gdLst>
                <a:gd name="T0" fmla="*/ 0 w 289"/>
                <a:gd name="T1" fmla="*/ 0 h 300"/>
                <a:gd name="T2" fmla="*/ 288 w 289"/>
                <a:gd name="T3" fmla="*/ 299 h 300"/>
                <a:gd name="T4" fmla="*/ 0 w 289"/>
                <a:gd name="T5" fmla="*/ 0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9" h="300">
                  <a:moveTo>
                    <a:pt x="0" y="0"/>
                  </a:moveTo>
                  <a:lnTo>
                    <a:pt x="288" y="299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9" name="Freeform 131"/>
            <p:cNvSpPr>
              <a:spLocks/>
            </p:cNvSpPr>
            <p:nvPr/>
          </p:nvSpPr>
          <p:spPr bwMode="auto">
            <a:xfrm>
              <a:off x="4055" y="2261"/>
              <a:ext cx="57" cy="58"/>
            </a:xfrm>
            <a:custGeom>
              <a:avLst/>
              <a:gdLst>
                <a:gd name="T0" fmla="*/ 23 w 57"/>
                <a:gd name="T1" fmla="*/ 0 h 58"/>
                <a:gd name="T2" fmla="*/ 56 w 57"/>
                <a:gd name="T3" fmla="*/ 57 h 58"/>
                <a:gd name="T4" fmla="*/ 0 w 57"/>
                <a:gd name="T5" fmla="*/ 22 h 58"/>
                <a:gd name="T6" fmla="*/ 23 w 57"/>
                <a:gd name="T7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7" h="58">
                  <a:moveTo>
                    <a:pt x="23" y="0"/>
                  </a:moveTo>
                  <a:lnTo>
                    <a:pt x="56" y="57"/>
                  </a:lnTo>
                  <a:lnTo>
                    <a:pt x="0" y="22"/>
                  </a:lnTo>
                  <a:lnTo>
                    <a:pt x="23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0" name="Freeform 132"/>
            <p:cNvSpPr>
              <a:spLocks/>
            </p:cNvSpPr>
            <p:nvPr/>
          </p:nvSpPr>
          <p:spPr bwMode="auto">
            <a:xfrm>
              <a:off x="4130" y="2025"/>
              <a:ext cx="858" cy="300"/>
            </a:xfrm>
            <a:custGeom>
              <a:avLst/>
              <a:gdLst>
                <a:gd name="T0" fmla="*/ 0 w 858"/>
                <a:gd name="T1" fmla="*/ 0 h 300"/>
                <a:gd name="T2" fmla="*/ 857 w 858"/>
                <a:gd name="T3" fmla="*/ 299 h 300"/>
                <a:gd name="T4" fmla="*/ 0 w 858"/>
                <a:gd name="T5" fmla="*/ 0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58" h="300">
                  <a:moveTo>
                    <a:pt x="0" y="0"/>
                  </a:moveTo>
                  <a:lnTo>
                    <a:pt x="857" y="299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1" name="Freeform 133"/>
            <p:cNvSpPr>
              <a:spLocks/>
            </p:cNvSpPr>
            <p:nvPr/>
          </p:nvSpPr>
          <p:spPr bwMode="auto">
            <a:xfrm>
              <a:off x="4921" y="2288"/>
              <a:ext cx="67" cy="37"/>
            </a:xfrm>
            <a:custGeom>
              <a:avLst/>
              <a:gdLst>
                <a:gd name="T0" fmla="*/ 11 w 67"/>
                <a:gd name="T1" fmla="*/ 0 h 37"/>
                <a:gd name="T2" fmla="*/ 66 w 67"/>
                <a:gd name="T3" fmla="*/ 36 h 37"/>
                <a:gd name="T4" fmla="*/ 0 w 67"/>
                <a:gd name="T5" fmla="*/ 31 h 37"/>
                <a:gd name="T6" fmla="*/ 11 w 67"/>
                <a:gd name="T7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37">
                  <a:moveTo>
                    <a:pt x="11" y="0"/>
                  </a:moveTo>
                  <a:lnTo>
                    <a:pt x="66" y="36"/>
                  </a:lnTo>
                  <a:lnTo>
                    <a:pt x="0" y="31"/>
                  </a:lnTo>
                  <a:lnTo>
                    <a:pt x="1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2" name="Freeform 134"/>
            <p:cNvSpPr>
              <a:spLocks/>
            </p:cNvSpPr>
            <p:nvPr/>
          </p:nvSpPr>
          <p:spPr bwMode="auto">
            <a:xfrm>
              <a:off x="1458" y="1541"/>
              <a:ext cx="742" cy="250"/>
            </a:xfrm>
            <a:custGeom>
              <a:avLst/>
              <a:gdLst>
                <a:gd name="T0" fmla="*/ 741 w 742"/>
                <a:gd name="T1" fmla="*/ 0 h 250"/>
                <a:gd name="T2" fmla="*/ 0 w 742"/>
                <a:gd name="T3" fmla="*/ 249 h 250"/>
                <a:gd name="T4" fmla="*/ 741 w 742"/>
                <a:gd name="T5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42" h="250">
                  <a:moveTo>
                    <a:pt x="741" y="0"/>
                  </a:moveTo>
                  <a:lnTo>
                    <a:pt x="0" y="249"/>
                  </a:lnTo>
                  <a:lnTo>
                    <a:pt x="74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3" name="Freeform 135"/>
            <p:cNvSpPr>
              <a:spLocks/>
            </p:cNvSpPr>
            <p:nvPr/>
          </p:nvSpPr>
          <p:spPr bwMode="auto">
            <a:xfrm>
              <a:off x="1458" y="1754"/>
              <a:ext cx="67" cy="37"/>
            </a:xfrm>
            <a:custGeom>
              <a:avLst/>
              <a:gdLst>
                <a:gd name="T0" fmla="*/ 66 w 67"/>
                <a:gd name="T1" fmla="*/ 31 h 37"/>
                <a:gd name="T2" fmla="*/ 0 w 67"/>
                <a:gd name="T3" fmla="*/ 36 h 37"/>
                <a:gd name="T4" fmla="*/ 56 w 67"/>
                <a:gd name="T5" fmla="*/ 0 h 37"/>
                <a:gd name="T6" fmla="*/ 66 w 67"/>
                <a:gd name="T7" fmla="*/ 3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37">
                  <a:moveTo>
                    <a:pt x="66" y="31"/>
                  </a:moveTo>
                  <a:lnTo>
                    <a:pt x="0" y="36"/>
                  </a:lnTo>
                  <a:lnTo>
                    <a:pt x="56" y="0"/>
                  </a:lnTo>
                  <a:lnTo>
                    <a:pt x="66" y="3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" name="Freeform 136"/>
            <p:cNvSpPr>
              <a:spLocks/>
            </p:cNvSpPr>
            <p:nvPr/>
          </p:nvSpPr>
          <p:spPr bwMode="auto">
            <a:xfrm>
              <a:off x="2506" y="1547"/>
              <a:ext cx="1255" cy="244"/>
            </a:xfrm>
            <a:custGeom>
              <a:avLst/>
              <a:gdLst>
                <a:gd name="T0" fmla="*/ 0 w 1255"/>
                <a:gd name="T1" fmla="*/ 0 h 244"/>
                <a:gd name="T2" fmla="*/ 1254 w 1255"/>
                <a:gd name="T3" fmla="*/ 243 h 244"/>
                <a:gd name="T4" fmla="*/ 0 w 1255"/>
                <a:gd name="T5" fmla="*/ 0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55" h="244">
                  <a:moveTo>
                    <a:pt x="0" y="0"/>
                  </a:moveTo>
                  <a:lnTo>
                    <a:pt x="1254" y="24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5" name="Freeform 137"/>
            <p:cNvSpPr>
              <a:spLocks/>
            </p:cNvSpPr>
            <p:nvPr/>
          </p:nvSpPr>
          <p:spPr bwMode="auto">
            <a:xfrm>
              <a:off x="3694" y="1762"/>
              <a:ext cx="67" cy="32"/>
            </a:xfrm>
            <a:custGeom>
              <a:avLst/>
              <a:gdLst>
                <a:gd name="T0" fmla="*/ 6 w 67"/>
                <a:gd name="T1" fmla="*/ 0 h 32"/>
                <a:gd name="T2" fmla="*/ 66 w 67"/>
                <a:gd name="T3" fmla="*/ 28 h 32"/>
                <a:gd name="T4" fmla="*/ 0 w 67"/>
                <a:gd name="T5" fmla="*/ 31 h 32"/>
                <a:gd name="T6" fmla="*/ 6 w 67"/>
                <a:gd name="T7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32">
                  <a:moveTo>
                    <a:pt x="6" y="0"/>
                  </a:moveTo>
                  <a:lnTo>
                    <a:pt x="66" y="28"/>
                  </a:lnTo>
                  <a:lnTo>
                    <a:pt x="0" y="31"/>
                  </a:lnTo>
                  <a:lnTo>
                    <a:pt x="6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6" name="Freeform 138"/>
            <p:cNvSpPr>
              <a:spLocks/>
            </p:cNvSpPr>
            <p:nvPr/>
          </p:nvSpPr>
          <p:spPr bwMode="auto">
            <a:xfrm>
              <a:off x="1056" y="2343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7" name="Freeform 139"/>
            <p:cNvSpPr>
              <a:spLocks/>
            </p:cNvSpPr>
            <p:nvPr/>
          </p:nvSpPr>
          <p:spPr bwMode="auto">
            <a:xfrm>
              <a:off x="1260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8" name="Freeform 140"/>
            <p:cNvSpPr>
              <a:spLocks/>
            </p:cNvSpPr>
            <p:nvPr/>
          </p:nvSpPr>
          <p:spPr bwMode="auto">
            <a:xfrm>
              <a:off x="1465" y="2343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9" name="Freeform 141"/>
            <p:cNvSpPr>
              <a:spLocks/>
            </p:cNvSpPr>
            <p:nvPr/>
          </p:nvSpPr>
          <p:spPr bwMode="auto">
            <a:xfrm>
              <a:off x="1669" y="2343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0" name="Rectangle 142"/>
            <p:cNvSpPr>
              <a:spLocks noChangeArrowheads="1"/>
            </p:cNvSpPr>
            <p:nvPr/>
          </p:nvSpPr>
          <p:spPr bwMode="auto">
            <a:xfrm>
              <a:off x="1661" y="1134"/>
              <a:ext cx="37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400" b="1">
                  <a:solidFill>
                    <a:srgbClr val="000000"/>
                  </a:solidFill>
                </a:rPr>
                <a:t>Root</a:t>
              </a:r>
            </a:p>
          </p:txBody>
        </p:sp>
        <p:sp>
          <p:nvSpPr>
            <p:cNvPr id="201" name="Rectangle 143"/>
            <p:cNvSpPr>
              <a:spLocks noChangeArrowheads="1"/>
            </p:cNvSpPr>
            <p:nvPr/>
          </p:nvSpPr>
          <p:spPr bwMode="auto">
            <a:xfrm>
              <a:off x="2262" y="1337"/>
              <a:ext cx="224" cy="1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 dirty="0">
                  <a:solidFill>
                    <a:srgbClr val="FF0000"/>
                  </a:solidFill>
                </a:rPr>
                <a:t>19</a:t>
              </a:r>
            </a:p>
          </p:txBody>
        </p:sp>
        <p:sp>
          <p:nvSpPr>
            <p:cNvPr id="202" name="Rectangle 144"/>
            <p:cNvSpPr>
              <a:spLocks noChangeArrowheads="1"/>
            </p:cNvSpPr>
            <p:nvPr/>
          </p:nvSpPr>
          <p:spPr bwMode="auto">
            <a:xfrm>
              <a:off x="3566" y="1813"/>
              <a:ext cx="232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 dirty="0"/>
                <a:t>24</a:t>
              </a:r>
            </a:p>
          </p:txBody>
        </p:sp>
        <p:sp>
          <p:nvSpPr>
            <p:cNvPr id="203" name="Rectangle 145"/>
            <p:cNvSpPr>
              <a:spLocks noChangeArrowheads="1"/>
            </p:cNvSpPr>
            <p:nvPr/>
          </p:nvSpPr>
          <p:spPr bwMode="auto">
            <a:xfrm>
              <a:off x="3879" y="1820"/>
              <a:ext cx="232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 dirty="0"/>
                <a:t>33</a:t>
              </a:r>
            </a:p>
          </p:txBody>
        </p:sp>
        <p:sp>
          <p:nvSpPr>
            <p:cNvPr id="204" name="Rectangle 146"/>
            <p:cNvSpPr>
              <a:spLocks noChangeArrowheads="1"/>
            </p:cNvSpPr>
            <p:nvPr/>
          </p:nvSpPr>
          <p:spPr bwMode="auto">
            <a:xfrm>
              <a:off x="1912" y="2342"/>
              <a:ext cx="277" cy="1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 dirty="0">
                  <a:solidFill>
                    <a:srgbClr val="FF0000"/>
                  </a:solidFill>
                </a:rPr>
                <a:t>14*</a:t>
              </a:r>
            </a:p>
          </p:txBody>
        </p:sp>
        <p:sp>
          <p:nvSpPr>
            <p:cNvPr id="205" name="Rectangle 147"/>
            <p:cNvSpPr>
              <a:spLocks noChangeArrowheads="1"/>
            </p:cNvSpPr>
            <p:nvPr/>
          </p:nvSpPr>
          <p:spPr bwMode="auto">
            <a:xfrm>
              <a:off x="2116" y="2342"/>
              <a:ext cx="277" cy="1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 dirty="0">
                  <a:solidFill>
                    <a:srgbClr val="FF0000"/>
                  </a:solidFill>
                </a:rPr>
                <a:t>16*</a:t>
              </a:r>
            </a:p>
          </p:txBody>
        </p:sp>
        <p:sp>
          <p:nvSpPr>
            <p:cNvPr id="206" name="Rectangle 148"/>
            <p:cNvSpPr>
              <a:spLocks noChangeArrowheads="1"/>
            </p:cNvSpPr>
            <p:nvPr/>
          </p:nvSpPr>
          <p:spPr bwMode="auto">
            <a:xfrm>
              <a:off x="2825" y="2328"/>
              <a:ext cx="272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>
                  <a:solidFill>
                    <a:srgbClr val="000000"/>
                  </a:solidFill>
                </a:rPr>
                <a:t>19*</a:t>
              </a:r>
            </a:p>
          </p:txBody>
        </p:sp>
        <p:sp>
          <p:nvSpPr>
            <p:cNvPr id="207" name="Rectangle 149"/>
            <p:cNvSpPr>
              <a:spLocks noChangeArrowheads="1"/>
            </p:cNvSpPr>
            <p:nvPr/>
          </p:nvSpPr>
          <p:spPr bwMode="auto">
            <a:xfrm>
              <a:off x="3018" y="2328"/>
              <a:ext cx="272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>
                  <a:solidFill>
                    <a:srgbClr val="000000"/>
                  </a:solidFill>
                </a:rPr>
                <a:t>20*</a:t>
              </a:r>
            </a:p>
          </p:txBody>
        </p:sp>
        <p:sp>
          <p:nvSpPr>
            <p:cNvPr id="208" name="Rectangle 150"/>
            <p:cNvSpPr>
              <a:spLocks noChangeArrowheads="1"/>
            </p:cNvSpPr>
            <p:nvPr/>
          </p:nvSpPr>
          <p:spPr bwMode="auto">
            <a:xfrm>
              <a:off x="3216" y="2328"/>
              <a:ext cx="272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>
                  <a:solidFill>
                    <a:srgbClr val="000000"/>
                  </a:solidFill>
                </a:rPr>
                <a:t>22*</a:t>
              </a:r>
            </a:p>
          </p:txBody>
        </p:sp>
        <p:sp>
          <p:nvSpPr>
            <p:cNvPr id="209" name="Rectangle 151"/>
            <p:cNvSpPr>
              <a:spLocks noChangeArrowheads="1"/>
            </p:cNvSpPr>
            <p:nvPr/>
          </p:nvSpPr>
          <p:spPr bwMode="auto">
            <a:xfrm>
              <a:off x="3689" y="2328"/>
              <a:ext cx="272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>
                  <a:solidFill>
                    <a:srgbClr val="000000"/>
                  </a:solidFill>
                </a:rPr>
                <a:t>24*</a:t>
              </a:r>
            </a:p>
          </p:txBody>
        </p:sp>
        <p:sp>
          <p:nvSpPr>
            <p:cNvPr id="210" name="Rectangle 152"/>
            <p:cNvSpPr>
              <a:spLocks noChangeArrowheads="1"/>
            </p:cNvSpPr>
            <p:nvPr/>
          </p:nvSpPr>
          <p:spPr bwMode="auto">
            <a:xfrm>
              <a:off x="3900" y="2328"/>
              <a:ext cx="272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>
                  <a:solidFill>
                    <a:srgbClr val="000000"/>
                  </a:solidFill>
                </a:rPr>
                <a:t>27*</a:t>
              </a:r>
            </a:p>
          </p:txBody>
        </p:sp>
        <p:sp>
          <p:nvSpPr>
            <p:cNvPr id="211" name="Rectangle 153"/>
            <p:cNvSpPr>
              <a:spLocks noChangeArrowheads="1"/>
            </p:cNvSpPr>
            <p:nvPr/>
          </p:nvSpPr>
          <p:spPr bwMode="auto">
            <a:xfrm>
              <a:off x="4091" y="2335"/>
              <a:ext cx="272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>
                  <a:solidFill>
                    <a:srgbClr val="000000"/>
                  </a:solidFill>
                </a:rPr>
                <a:t>29*</a:t>
              </a:r>
            </a:p>
          </p:txBody>
        </p:sp>
        <p:sp>
          <p:nvSpPr>
            <p:cNvPr id="212" name="Rectangle 154"/>
            <p:cNvSpPr>
              <a:spLocks noChangeArrowheads="1"/>
            </p:cNvSpPr>
            <p:nvPr/>
          </p:nvSpPr>
          <p:spPr bwMode="auto">
            <a:xfrm>
              <a:off x="4577" y="2335"/>
              <a:ext cx="272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>
                  <a:solidFill>
                    <a:srgbClr val="000000"/>
                  </a:solidFill>
                </a:rPr>
                <a:t>33*</a:t>
              </a:r>
            </a:p>
          </p:txBody>
        </p:sp>
        <p:sp>
          <p:nvSpPr>
            <p:cNvPr id="213" name="Rectangle 155"/>
            <p:cNvSpPr>
              <a:spLocks noChangeArrowheads="1"/>
            </p:cNvSpPr>
            <p:nvPr/>
          </p:nvSpPr>
          <p:spPr bwMode="auto">
            <a:xfrm>
              <a:off x="4782" y="2335"/>
              <a:ext cx="272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>
                  <a:solidFill>
                    <a:srgbClr val="000000"/>
                  </a:solidFill>
                </a:rPr>
                <a:t>34*</a:t>
              </a:r>
            </a:p>
          </p:txBody>
        </p:sp>
        <p:sp>
          <p:nvSpPr>
            <p:cNvPr id="214" name="Rectangle 156"/>
            <p:cNvSpPr>
              <a:spLocks noChangeArrowheads="1"/>
            </p:cNvSpPr>
            <p:nvPr/>
          </p:nvSpPr>
          <p:spPr bwMode="auto">
            <a:xfrm>
              <a:off x="4980" y="2328"/>
              <a:ext cx="272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>
                  <a:solidFill>
                    <a:srgbClr val="000000"/>
                  </a:solidFill>
                </a:rPr>
                <a:t>38*</a:t>
              </a:r>
            </a:p>
          </p:txBody>
        </p:sp>
        <p:sp>
          <p:nvSpPr>
            <p:cNvPr id="215" name="Rectangle 157"/>
            <p:cNvSpPr>
              <a:spLocks noChangeArrowheads="1"/>
            </p:cNvSpPr>
            <p:nvPr/>
          </p:nvSpPr>
          <p:spPr bwMode="auto">
            <a:xfrm>
              <a:off x="5184" y="2322"/>
              <a:ext cx="272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>
                  <a:solidFill>
                    <a:srgbClr val="000000"/>
                  </a:solidFill>
                </a:rPr>
                <a:t>39*</a:t>
              </a:r>
            </a:p>
          </p:txBody>
        </p:sp>
        <p:sp>
          <p:nvSpPr>
            <p:cNvPr id="216" name="Rectangle 158"/>
            <p:cNvSpPr>
              <a:spLocks noChangeArrowheads="1"/>
            </p:cNvSpPr>
            <p:nvPr/>
          </p:nvSpPr>
          <p:spPr bwMode="auto">
            <a:xfrm>
              <a:off x="1220" y="1821"/>
              <a:ext cx="224" cy="1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 dirty="0">
                  <a:solidFill>
                    <a:srgbClr val="FF0000"/>
                  </a:solidFill>
                </a:rPr>
                <a:t>14</a:t>
              </a:r>
            </a:p>
          </p:txBody>
        </p:sp>
        <p:sp>
          <p:nvSpPr>
            <p:cNvPr id="217" name="Rectangle 159"/>
            <p:cNvSpPr>
              <a:spLocks noChangeArrowheads="1"/>
            </p:cNvSpPr>
            <p:nvPr/>
          </p:nvSpPr>
          <p:spPr bwMode="auto">
            <a:xfrm>
              <a:off x="926" y="1821"/>
              <a:ext cx="174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218" name="Rectangle 160"/>
            <p:cNvSpPr>
              <a:spLocks noChangeArrowheads="1"/>
            </p:cNvSpPr>
            <p:nvPr/>
          </p:nvSpPr>
          <p:spPr bwMode="auto">
            <a:xfrm>
              <a:off x="1265" y="2329"/>
              <a:ext cx="223" cy="1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 dirty="0">
                  <a:solidFill>
                    <a:srgbClr val="FF0000"/>
                  </a:solidFill>
                </a:rPr>
                <a:t>7*</a:t>
              </a:r>
            </a:p>
          </p:txBody>
        </p:sp>
        <p:sp>
          <p:nvSpPr>
            <p:cNvPr id="219" name="Rectangle 161"/>
            <p:cNvSpPr>
              <a:spLocks noChangeArrowheads="1"/>
            </p:cNvSpPr>
            <p:nvPr/>
          </p:nvSpPr>
          <p:spPr bwMode="auto">
            <a:xfrm>
              <a:off x="1062" y="2329"/>
              <a:ext cx="223" cy="1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 dirty="0">
                  <a:solidFill>
                    <a:srgbClr val="FF0000"/>
                  </a:solidFill>
                </a:rPr>
                <a:t>5*</a:t>
              </a:r>
            </a:p>
          </p:txBody>
        </p:sp>
        <p:sp>
          <p:nvSpPr>
            <p:cNvPr id="220" name="Rectangle 162"/>
            <p:cNvSpPr>
              <a:spLocks noChangeArrowheads="1"/>
            </p:cNvSpPr>
            <p:nvPr/>
          </p:nvSpPr>
          <p:spPr bwMode="auto">
            <a:xfrm>
              <a:off x="1464" y="2329"/>
              <a:ext cx="223" cy="1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 dirty="0">
                  <a:solidFill>
                    <a:srgbClr val="FF0000"/>
                  </a:solidFill>
                </a:rPr>
                <a:t>8*</a:t>
              </a:r>
            </a:p>
          </p:txBody>
        </p:sp>
        <p:sp>
          <p:nvSpPr>
            <p:cNvPr id="221" name="Line 163"/>
            <p:cNvSpPr>
              <a:spLocks noChangeShapeType="1"/>
            </p:cNvSpPr>
            <p:nvPr/>
          </p:nvSpPr>
          <p:spPr bwMode="auto">
            <a:xfrm>
              <a:off x="1920" y="1056"/>
              <a:ext cx="336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2" name="Arc 164"/>
            <p:cNvSpPr>
              <a:spLocks/>
            </p:cNvSpPr>
            <p:nvPr/>
          </p:nvSpPr>
          <p:spPr bwMode="auto">
            <a:xfrm rot="13440000">
              <a:off x="4416" y="2208"/>
              <a:ext cx="192" cy="192"/>
            </a:xfrm>
            <a:custGeom>
              <a:avLst/>
              <a:gdLst>
                <a:gd name="G0" fmla="+- 0 0 0"/>
                <a:gd name="G1" fmla="+- 0 0 0"/>
                <a:gd name="G2" fmla="+- 21600 0 0"/>
                <a:gd name="T0" fmla="*/ 21600 w 21600"/>
                <a:gd name="T1" fmla="*/ 0 h 21600"/>
                <a:gd name="T2" fmla="*/ 0 w 21600"/>
                <a:gd name="T3" fmla="*/ 21600 h 21600"/>
                <a:gd name="T4" fmla="*/ 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600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600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3" name="Arc 165"/>
            <p:cNvSpPr>
              <a:spLocks/>
            </p:cNvSpPr>
            <p:nvPr/>
          </p:nvSpPr>
          <p:spPr bwMode="auto">
            <a:xfrm rot="13440000">
              <a:off x="912" y="2208"/>
              <a:ext cx="192" cy="192"/>
            </a:xfrm>
            <a:custGeom>
              <a:avLst/>
              <a:gdLst>
                <a:gd name="G0" fmla="+- 0 0 0"/>
                <a:gd name="G1" fmla="+- 0 0 0"/>
                <a:gd name="G2" fmla="+- 21600 0 0"/>
                <a:gd name="T0" fmla="*/ 21600 w 21600"/>
                <a:gd name="T1" fmla="*/ 0 h 21600"/>
                <a:gd name="T2" fmla="*/ 0 w 21600"/>
                <a:gd name="T3" fmla="*/ 21600 h 21600"/>
                <a:gd name="T4" fmla="*/ 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600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600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4" name="Arc 166"/>
            <p:cNvSpPr>
              <a:spLocks/>
            </p:cNvSpPr>
            <p:nvPr/>
          </p:nvSpPr>
          <p:spPr bwMode="auto">
            <a:xfrm rot="13440000">
              <a:off x="1776" y="2208"/>
              <a:ext cx="192" cy="192"/>
            </a:xfrm>
            <a:custGeom>
              <a:avLst/>
              <a:gdLst>
                <a:gd name="G0" fmla="+- 0 0 0"/>
                <a:gd name="G1" fmla="+- 0 0 0"/>
                <a:gd name="G2" fmla="+- 21600 0 0"/>
                <a:gd name="T0" fmla="*/ 21600 w 21600"/>
                <a:gd name="T1" fmla="*/ 0 h 21600"/>
                <a:gd name="T2" fmla="*/ 0 w 21600"/>
                <a:gd name="T3" fmla="*/ 21600 h 21600"/>
                <a:gd name="T4" fmla="*/ 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600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600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" name="Arc 167"/>
            <p:cNvSpPr>
              <a:spLocks/>
            </p:cNvSpPr>
            <p:nvPr/>
          </p:nvSpPr>
          <p:spPr bwMode="auto">
            <a:xfrm rot="13440000">
              <a:off x="2688" y="2208"/>
              <a:ext cx="192" cy="192"/>
            </a:xfrm>
            <a:custGeom>
              <a:avLst/>
              <a:gdLst>
                <a:gd name="G0" fmla="+- 0 0 0"/>
                <a:gd name="G1" fmla="+- 0 0 0"/>
                <a:gd name="G2" fmla="+- 21600 0 0"/>
                <a:gd name="T0" fmla="*/ 21600 w 21600"/>
                <a:gd name="T1" fmla="*/ 0 h 21600"/>
                <a:gd name="T2" fmla="*/ 0 w 21600"/>
                <a:gd name="T3" fmla="*/ 21600 h 21600"/>
                <a:gd name="T4" fmla="*/ 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600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600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" name="Arc 168"/>
            <p:cNvSpPr>
              <a:spLocks/>
            </p:cNvSpPr>
            <p:nvPr/>
          </p:nvSpPr>
          <p:spPr bwMode="auto">
            <a:xfrm rot="13440000">
              <a:off x="3552" y="2208"/>
              <a:ext cx="192" cy="192"/>
            </a:xfrm>
            <a:custGeom>
              <a:avLst/>
              <a:gdLst>
                <a:gd name="G0" fmla="+- 0 0 0"/>
                <a:gd name="G1" fmla="+- 0 0 0"/>
                <a:gd name="G2" fmla="+- 21600 0 0"/>
                <a:gd name="T0" fmla="*/ 21600 w 21600"/>
                <a:gd name="T1" fmla="*/ 0 h 21600"/>
                <a:gd name="T2" fmla="*/ 0 w 21600"/>
                <a:gd name="T3" fmla="*/ 21600 h 21600"/>
                <a:gd name="T4" fmla="*/ 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600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600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140549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Extendible Hash Index (1)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Insert 2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8</a:t>
            </a:fld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Box 22"/>
          <p:cNvSpPr txBox="1">
            <a:spLocks noChangeArrowheads="1"/>
          </p:cNvSpPr>
          <p:nvPr/>
        </p:nvSpPr>
        <p:spPr bwMode="auto">
          <a:xfrm>
            <a:off x="773113" y="2217460"/>
            <a:ext cx="21875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i="1" dirty="0" smtClean="0"/>
              <a:t>h</a:t>
            </a:r>
            <a:r>
              <a:rPr lang="en-US" altLang="en-US" dirty="0" smtClean="0"/>
              <a:t>(2) </a:t>
            </a:r>
            <a:r>
              <a:rPr lang="en-US" altLang="en-US" dirty="0"/>
              <a:t>= </a:t>
            </a:r>
            <a:r>
              <a:rPr lang="en-US" altLang="en-US" dirty="0" smtClean="0"/>
              <a:t>000</a:t>
            </a:r>
            <a:r>
              <a:rPr lang="en-US" altLang="en-US" b="1" dirty="0" smtClean="0"/>
              <a:t>10</a:t>
            </a:r>
            <a:endParaRPr lang="en-US" altLang="en-US" dirty="0"/>
          </a:p>
        </p:txBody>
      </p:sp>
      <p:grpSp>
        <p:nvGrpSpPr>
          <p:cNvPr id="6" name="Group 42"/>
          <p:cNvGrpSpPr>
            <a:grpSpLocks/>
          </p:cNvGrpSpPr>
          <p:nvPr/>
        </p:nvGrpSpPr>
        <p:grpSpPr bwMode="auto">
          <a:xfrm>
            <a:off x="3702050" y="1447800"/>
            <a:ext cx="5030788" cy="4865688"/>
            <a:chOff x="2332" y="912"/>
            <a:chExt cx="3169" cy="3065"/>
          </a:xfrm>
        </p:grpSpPr>
        <p:grpSp>
          <p:nvGrpSpPr>
            <p:cNvPr id="7" name="Group 36"/>
            <p:cNvGrpSpPr>
              <a:grpSpLocks/>
            </p:cNvGrpSpPr>
            <p:nvPr/>
          </p:nvGrpSpPr>
          <p:grpSpPr bwMode="auto">
            <a:xfrm>
              <a:off x="2332" y="912"/>
              <a:ext cx="2708" cy="3065"/>
              <a:chOff x="2332" y="912"/>
              <a:chExt cx="2708" cy="3065"/>
            </a:xfrm>
          </p:grpSpPr>
          <p:sp>
            <p:nvSpPr>
              <p:cNvPr id="13" name="Rectangle 4"/>
              <p:cNvSpPr>
                <a:spLocks noChangeArrowheads="1"/>
              </p:cNvSpPr>
              <p:nvPr/>
            </p:nvSpPr>
            <p:spPr bwMode="auto">
              <a:xfrm>
                <a:off x="2640" y="1536"/>
                <a:ext cx="52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" name="Rectangle 5"/>
              <p:cNvSpPr>
                <a:spLocks noChangeArrowheads="1"/>
              </p:cNvSpPr>
              <p:nvPr/>
            </p:nvSpPr>
            <p:spPr bwMode="auto">
              <a:xfrm>
                <a:off x="2640" y="1824"/>
                <a:ext cx="52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" name="Rectangle 6"/>
              <p:cNvSpPr>
                <a:spLocks noChangeArrowheads="1"/>
              </p:cNvSpPr>
              <p:nvPr/>
            </p:nvSpPr>
            <p:spPr bwMode="auto">
              <a:xfrm>
                <a:off x="2640" y="2112"/>
                <a:ext cx="52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6" name="Rectangle 7"/>
              <p:cNvSpPr>
                <a:spLocks noChangeArrowheads="1"/>
              </p:cNvSpPr>
              <p:nvPr/>
            </p:nvSpPr>
            <p:spPr bwMode="auto">
              <a:xfrm>
                <a:off x="2640" y="2400"/>
                <a:ext cx="52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7" name="Rectangle 8"/>
              <p:cNvSpPr>
                <a:spLocks noChangeArrowheads="1"/>
              </p:cNvSpPr>
              <p:nvPr/>
            </p:nvSpPr>
            <p:spPr bwMode="auto">
              <a:xfrm>
                <a:off x="2640" y="1296"/>
                <a:ext cx="288" cy="240"/>
              </a:xfrm>
              <a:prstGeom prst="rect">
                <a:avLst/>
              </a:prstGeom>
              <a:solidFill>
                <a:srgbClr val="9999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altLang="en-US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</a:p>
            </p:txBody>
          </p:sp>
          <p:sp>
            <p:nvSpPr>
              <p:cNvPr id="18" name="Text Box 9"/>
              <p:cNvSpPr txBox="1">
                <a:spLocks noChangeArrowheads="1"/>
              </p:cNvSpPr>
              <p:nvPr/>
            </p:nvSpPr>
            <p:spPr bwMode="auto">
              <a:xfrm>
                <a:off x="2352" y="1862"/>
                <a:ext cx="278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20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01</a:t>
                </a:r>
                <a:endParaRPr lang="en-US" alt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9" name="Text Box 10"/>
              <p:cNvSpPr txBox="1">
                <a:spLocks noChangeArrowheads="1"/>
              </p:cNvSpPr>
              <p:nvPr/>
            </p:nvSpPr>
            <p:spPr bwMode="auto">
              <a:xfrm>
                <a:off x="2352" y="1574"/>
                <a:ext cx="278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20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00</a:t>
                </a:r>
                <a:endParaRPr lang="en-US" alt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0" name="Text Box 11"/>
              <p:cNvSpPr txBox="1">
                <a:spLocks noChangeArrowheads="1"/>
              </p:cNvSpPr>
              <p:nvPr/>
            </p:nvSpPr>
            <p:spPr bwMode="auto">
              <a:xfrm>
                <a:off x="2352" y="2438"/>
                <a:ext cx="272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20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11</a:t>
                </a:r>
                <a:endParaRPr lang="en-US" alt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1" name="Text Box 12"/>
              <p:cNvSpPr txBox="1">
                <a:spLocks noChangeArrowheads="1"/>
              </p:cNvSpPr>
              <p:nvPr/>
            </p:nvSpPr>
            <p:spPr bwMode="auto">
              <a:xfrm>
                <a:off x="2352" y="2160"/>
                <a:ext cx="278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20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10</a:t>
                </a:r>
                <a:endParaRPr lang="en-US" alt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2" name="Rectangle 13"/>
              <p:cNvSpPr>
                <a:spLocks noChangeArrowheads="1"/>
              </p:cNvSpPr>
              <p:nvPr/>
            </p:nvSpPr>
            <p:spPr bwMode="auto">
              <a:xfrm>
                <a:off x="4272" y="1152"/>
                <a:ext cx="384" cy="33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altLang="en-US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16</a:t>
                </a:r>
              </a:p>
            </p:txBody>
          </p:sp>
          <p:sp>
            <p:nvSpPr>
              <p:cNvPr id="23" name="Rectangle 14"/>
              <p:cNvSpPr>
                <a:spLocks noChangeArrowheads="1"/>
              </p:cNvSpPr>
              <p:nvPr/>
            </p:nvSpPr>
            <p:spPr bwMode="auto">
              <a:xfrm>
                <a:off x="4656" y="1152"/>
                <a:ext cx="384" cy="33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altLang="en-US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20</a:t>
                </a:r>
              </a:p>
            </p:txBody>
          </p:sp>
          <p:sp>
            <p:nvSpPr>
              <p:cNvPr id="24" name="Rectangle 15"/>
              <p:cNvSpPr>
                <a:spLocks noChangeArrowheads="1"/>
              </p:cNvSpPr>
              <p:nvPr/>
            </p:nvSpPr>
            <p:spPr bwMode="auto">
              <a:xfrm>
                <a:off x="4272" y="912"/>
                <a:ext cx="288" cy="240"/>
              </a:xfrm>
              <a:prstGeom prst="rect">
                <a:avLst/>
              </a:prstGeom>
              <a:solidFill>
                <a:srgbClr val="9999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altLang="en-US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</a:p>
            </p:txBody>
          </p:sp>
          <p:sp>
            <p:nvSpPr>
              <p:cNvPr id="25" name="Rectangle 16"/>
              <p:cNvSpPr>
                <a:spLocks noChangeArrowheads="1"/>
              </p:cNvSpPr>
              <p:nvPr/>
            </p:nvSpPr>
            <p:spPr bwMode="auto">
              <a:xfrm>
                <a:off x="4272" y="1920"/>
                <a:ext cx="384" cy="33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altLang="en-US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</a:p>
            </p:txBody>
          </p:sp>
          <p:sp>
            <p:nvSpPr>
              <p:cNvPr id="26" name="Rectangle 17"/>
              <p:cNvSpPr>
                <a:spLocks noChangeArrowheads="1"/>
              </p:cNvSpPr>
              <p:nvPr/>
            </p:nvSpPr>
            <p:spPr bwMode="auto">
              <a:xfrm>
                <a:off x="4656" y="1920"/>
                <a:ext cx="384" cy="33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hu-HU" alt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7" name="Rectangle 18"/>
              <p:cNvSpPr>
                <a:spLocks noChangeArrowheads="1"/>
              </p:cNvSpPr>
              <p:nvPr/>
            </p:nvSpPr>
            <p:spPr bwMode="auto">
              <a:xfrm>
                <a:off x="4272" y="1680"/>
                <a:ext cx="288" cy="240"/>
              </a:xfrm>
              <a:prstGeom prst="rect">
                <a:avLst/>
              </a:prstGeom>
              <a:solidFill>
                <a:srgbClr val="9999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altLang="en-US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</a:p>
            </p:txBody>
          </p:sp>
          <p:sp>
            <p:nvSpPr>
              <p:cNvPr id="28" name="Rectangle 19"/>
              <p:cNvSpPr>
                <a:spLocks noChangeArrowheads="1"/>
              </p:cNvSpPr>
              <p:nvPr/>
            </p:nvSpPr>
            <p:spPr bwMode="auto">
              <a:xfrm>
                <a:off x="4272" y="2640"/>
                <a:ext cx="384" cy="33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hu-HU" alt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9" name="Rectangle 20"/>
              <p:cNvSpPr>
                <a:spLocks noChangeArrowheads="1"/>
              </p:cNvSpPr>
              <p:nvPr/>
            </p:nvSpPr>
            <p:spPr bwMode="auto">
              <a:xfrm>
                <a:off x="4656" y="2640"/>
                <a:ext cx="384" cy="33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hu-HU" alt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0" name="Rectangle 21"/>
              <p:cNvSpPr>
                <a:spLocks noChangeArrowheads="1"/>
              </p:cNvSpPr>
              <p:nvPr/>
            </p:nvSpPr>
            <p:spPr bwMode="auto">
              <a:xfrm>
                <a:off x="4272" y="2400"/>
                <a:ext cx="288" cy="240"/>
              </a:xfrm>
              <a:prstGeom prst="rect">
                <a:avLst/>
              </a:prstGeom>
              <a:solidFill>
                <a:srgbClr val="9999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altLang="en-US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</a:p>
            </p:txBody>
          </p:sp>
          <p:sp>
            <p:nvSpPr>
              <p:cNvPr id="31" name="Line 23"/>
              <p:cNvSpPr>
                <a:spLocks noChangeShapeType="1"/>
              </p:cNvSpPr>
              <p:nvPr/>
            </p:nvSpPr>
            <p:spPr bwMode="auto">
              <a:xfrm flipV="1">
                <a:off x="3024" y="1296"/>
                <a:ext cx="1200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2" name="Line 24"/>
              <p:cNvSpPr>
                <a:spLocks noChangeShapeType="1"/>
              </p:cNvSpPr>
              <p:nvPr/>
            </p:nvSpPr>
            <p:spPr bwMode="auto">
              <a:xfrm>
                <a:off x="3024" y="1968"/>
                <a:ext cx="110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3" name="Line 25"/>
              <p:cNvSpPr>
                <a:spLocks noChangeShapeType="1"/>
              </p:cNvSpPr>
              <p:nvPr/>
            </p:nvSpPr>
            <p:spPr bwMode="auto">
              <a:xfrm>
                <a:off x="3024" y="2256"/>
                <a:ext cx="1200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4" name="Text Box 26"/>
              <p:cNvSpPr txBox="1">
                <a:spLocks noChangeArrowheads="1"/>
              </p:cNvSpPr>
              <p:nvPr/>
            </p:nvSpPr>
            <p:spPr bwMode="auto">
              <a:xfrm>
                <a:off x="2332" y="3408"/>
                <a:ext cx="674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Directory</a:t>
                </a:r>
              </a:p>
            </p:txBody>
          </p:sp>
          <p:sp>
            <p:nvSpPr>
              <p:cNvPr id="35" name="Text Box 27"/>
              <p:cNvSpPr txBox="1">
                <a:spLocks noChangeArrowheads="1"/>
              </p:cNvSpPr>
              <p:nvPr/>
            </p:nvSpPr>
            <p:spPr bwMode="auto">
              <a:xfrm>
                <a:off x="4224" y="3744"/>
                <a:ext cx="585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Buckets</a:t>
                </a:r>
              </a:p>
            </p:txBody>
          </p:sp>
          <p:sp>
            <p:nvSpPr>
              <p:cNvPr id="36" name="Rectangle 32"/>
              <p:cNvSpPr>
                <a:spLocks noChangeArrowheads="1"/>
              </p:cNvSpPr>
              <p:nvPr/>
            </p:nvSpPr>
            <p:spPr bwMode="auto">
              <a:xfrm>
                <a:off x="4272" y="3360"/>
                <a:ext cx="384" cy="33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altLang="en-US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</a:p>
            </p:txBody>
          </p:sp>
          <p:sp>
            <p:nvSpPr>
              <p:cNvPr id="37" name="Rectangle 33"/>
              <p:cNvSpPr>
                <a:spLocks noChangeArrowheads="1"/>
              </p:cNvSpPr>
              <p:nvPr/>
            </p:nvSpPr>
            <p:spPr bwMode="auto">
              <a:xfrm>
                <a:off x="4656" y="3360"/>
                <a:ext cx="384" cy="33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altLang="en-US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7</a:t>
                </a:r>
              </a:p>
            </p:txBody>
          </p:sp>
          <p:sp>
            <p:nvSpPr>
              <p:cNvPr id="38" name="Rectangle 34"/>
              <p:cNvSpPr>
                <a:spLocks noChangeArrowheads="1"/>
              </p:cNvSpPr>
              <p:nvPr/>
            </p:nvSpPr>
            <p:spPr bwMode="auto">
              <a:xfrm>
                <a:off x="4272" y="3120"/>
                <a:ext cx="288" cy="240"/>
              </a:xfrm>
              <a:prstGeom prst="rect">
                <a:avLst/>
              </a:prstGeom>
              <a:solidFill>
                <a:srgbClr val="9999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altLang="en-US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</a:p>
            </p:txBody>
          </p:sp>
          <p:sp>
            <p:nvSpPr>
              <p:cNvPr id="39" name="Line 35"/>
              <p:cNvSpPr>
                <a:spLocks noChangeShapeType="1"/>
              </p:cNvSpPr>
              <p:nvPr/>
            </p:nvSpPr>
            <p:spPr bwMode="auto">
              <a:xfrm>
                <a:off x="3024" y="2544"/>
                <a:ext cx="1200" cy="96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8" name="Group 41"/>
            <p:cNvGrpSpPr>
              <a:grpSpLocks/>
            </p:cNvGrpSpPr>
            <p:nvPr/>
          </p:nvGrpSpPr>
          <p:grpSpPr bwMode="auto">
            <a:xfrm>
              <a:off x="5280" y="1197"/>
              <a:ext cx="221" cy="2490"/>
              <a:chOff x="5280" y="1197"/>
              <a:chExt cx="221" cy="2490"/>
            </a:xfrm>
          </p:grpSpPr>
          <p:sp>
            <p:nvSpPr>
              <p:cNvPr id="9" name="Text Box 37"/>
              <p:cNvSpPr txBox="1">
                <a:spLocks noChangeArrowheads="1"/>
              </p:cNvSpPr>
              <p:nvPr/>
            </p:nvSpPr>
            <p:spPr bwMode="auto">
              <a:xfrm>
                <a:off x="5280" y="1197"/>
                <a:ext cx="221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18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</a:p>
            </p:txBody>
          </p:sp>
          <p:sp>
            <p:nvSpPr>
              <p:cNvPr id="10" name="Text Box 38"/>
              <p:cNvSpPr txBox="1">
                <a:spLocks noChangeArrowheads="1"/>
              </p:cNvSpPr>
              <p:nvPr/>
            </p:nvSpPr>
            <p:spPr bwMode="auto">
              <a:xfrm>
                <a:off x="5280" y="1929"/>
                <a:ext cx="21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18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</a:p>
            </p:txBody>
          </p:sp>
          <p:sp>
            <p:nvSpPr>
              <p:cNvPr id="11" name="Text Box 39"/>
              <p:cNvSpPr txBox="1">
                <a:spLocks noChangeArrowheads="1"/>
              </p:cNvSpPr>
              <p:nvPr/>
            </p:nvSpPr>
            <p:spPr bwMode="auto">
              <a:xfrm>
                <a:off x="5280" y="2697"/>
                <a:ext cx="220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18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</a:p>
            </p:txBody>
          </p:sp>
          <p:sp>
            <p:nvSpPr>
              <p:cNvPr id="12" name="Text Box 40"/>
              <p:cNvSpPr txBox="1">
                <a:spLocks noChangeArrowheads="1"/>
              </p:cNvSpPr>
              <p:nvPr/>
            </p:nvSpPr>
            <p:spPr bwMode="auto">
              <a:xfrm>
                <a:off x="5280" y="3456"/>
                <a:ext cx="220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18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</a:p>
            </p:txBody>
          </p:sp>
        </p:grpSp>
      </p:grpSp>
      <p:sp>
        <p:nvSpPr>
          <p:cNvPr id="40" name="Text Box 43"/>
          <p:cNvSpPr txBox="1">
            <a:spLocks noChangeArrowheads="1"/>
          </p:cNvSpPr>
          <p:nvPr/>
        </p:nvSpPr>
        <p:spPr bwMode="auto">
          <a:xfrm>
            <a:off x="6781800" y="4267200"/>
            <a:ext cx="523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18</a:t>
            </a:r>
          </a:p>
        </p:txBody>
      </p:sp>
    </p:spTree>
    <p:extLst>
      <p:ext uri="{BB962C8B-B14F-4D97-AF65-F5344CB8AC3E}">
        <p14:creationId xmlns:p14="http://schemas.microsoft.com/office/powerpoint/2010/main" val="3445199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Extendible Hash Index (2)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Insert 19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9</a:t>
            </a:fld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Box 22"/>
          <p:cNvSpPr txBox="1">
            <a:spLocks noChangeArrowheads="1"/>
          </p:cNvSpPr>
          <p:nvPr/>
        </p:nvSpPr>
        <p:spPr bwMode="auto">
          <a:xfrm>
            <a:off x="833438" y="2177534"/>
            <a:ext cx="2187575" cy="41088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i="1" dirty="0" smtClean="0"/>
              <a:t>h</a:t>
            </a:r>
            <a:r>
              <a:rPr lang="en-US" altLang="en-US" dirty="0" smtClean="0"/>
              <a:t>(1)   = 000</a:t>
            </a:r>
            <a:r>
              <a:rPr lang="en-US" altLang="en-US" b="1" dirty="0" smtClean="0"/>
              <a:t>01</a:t>
            </a:r>
          </a:p>
          <a:p>
            <a:pPr>
              <a:spcBef>
                <a:spcPct val="50000"/>
              </a:spcBef>
            </a:pPr>
            <a:r>
              <a:rPr lang="en-US" altLang="en-US" i="1" dirty="0" smtClean="0"/>
              <a:t>h</a:t>
            </a:r>
            <a:r>
              <a:rPr lang="en-US" altLang="en-US" dirty="0" smtClean="0"/>
              <a:t>(2)   </a:t>
            </a:r>
            <a:r>
              <a:rPr lang="en-US" altLang="en-US" dirty="0"/>
              <a:t>= </a:t>
            </a:r>
            <a:r>
              <a:rPr lang="en-US" altLang="en-US" dirty="0" smtClean="0"/>
              <a:t>000</a:t>
            </a:r>
            <a:r>
              <a:rPr lang="en-US" altLang="en-US" b="1" dirty="0" smtClean="0"/>
              <a:t>10</a:t>
            </a:r>
            <a:endParaRPr lang="en-US" altLang="en-US" i="1" dirty="0"/>
          </a:p>
          <a:p>
            <a:pPr>
              <a:spcBef>
                <a:spcPct val="50000"/>
              </a:spcBef>
            </a:pPr>
            <a:r>
              <a:rPr lang="en-US" altLang="en-US" i="1" dirty="0" smtClean="0"/>
              <a:t>h</a:t>
            </a:r>
            <a:r>
              <a:rPr lang="en-US" altLang="en-US" dirty="0" smtClean="0"/>
              <a:t>(3)   </a:t>
            </a:r>
            <a:r>
              <a:rPr lang="en-US" altLang="en-US" dirty="0"/>
              <a:t>= </a:t>
            </a:r>
            <a:r>
              <a:rPr lang="en-US" altLang="en-US" dirty="0" smtClean="0"/>
              <a:t>000</a:t>
            </a:r>
            <a:r>
              <a:rPr lang="en-US" altLang="en-US" b="1" dirty="0" smtClean="0"/>
              <a:t>11</a:t>
            </a:r>
            <a:endParaRPr lang="en-US" altLang="en-US" i="1" dirty="0"/>
          </a:p>
          <a:p>
            <a:pPr>
              <a:spcBef>
                <a:spcPct val="50000"/>
              </a:spcBef>
            </a:pPr>
            <a:r>
              <a:rPr lang="en-US" altLang="en-US" i="1" dirty="0" smtClean="0"/>
              <a:t>h</a:t>
            </a:r>
            <a:r>
              <a:rPr lang="en-US" altLang="en-US" dirty="0" smtClean="0"/>
              <a:t>(7)   </a:t>
            </a:r>
            <a:r>
              <a:rPr lang="en-US" altLang="en-US" dirty="0"/>
              <a:t>= </a:t>
            </a:r>
            <a:r>
              <a:rPr lang="en-US" altLang="en-US" dirty="0" smtClean="0"/>
              <a:t>001</a:t>
            </a:r>
            <a:r>
              <a:rPr lang="en-US" altLang="en-US" b="1" dirty="0" smtClean="0"/>
              <a:t>11</a:t>
            </a:r>
            <a:endParaRPr lang="en-US" altLang="en-US" i="1" dirty="0"/>
          </a:p>
          <a:p>
            <a:pPr>
              <a:spcBef>
                <a:spcPct val="50000"/>
              </a:spcBef>
            </a:pPr>
            <a:r>
              <a:rPr lang="en-US" altLang="en-US" i="1" dirty="0" smtClean="0"/>
              <a:t>h</a:t>
            </a:r>
            <a:r>
              <a:rPr lang="en-US" altLang="en-US" dirty="0" smtClean="0"/>
              <a:t>(16) </a:t>
            </a:r>
            <a:r>
              <a:rPr lang="en-US" altLang="en-US" dirty="0"/>
              <a:t>= </a:t>
            </a:r>
            <a:r>
              <a:rPr lang="en-US" altLang="en-US" dirty="0" smtClean="0"/>
              <a:t>100</a:t>
            </a:r>
            <a:r>
              <a:rPr lang="en-US" altLang="en-US" b="1" dirty="0" smtClean="0"/>
              <a:t>00</a:t>
            </a:r>
            <a:endParaRPr lang="en-US" altLang="en-US" i="1" dirty="0" smtClean="0"/>
          </a:p>
          <a:p>
            <a:pPr>
              <a:spcBef>
                <a:spcPct val="50000"/>
              </a:spcBef>
            </a:pPr>
            <a:r>
              <a:rPr lang="en-US" altLang="en-US" i="1" dirty="0" smtClean="0"/>
              <a:t>h</a:t>
            </a:r>
            <a:r>
              <a:rPr lang="en-US" altLang="en-US" dirty="0" smtClean="0"/>
              <a:t>(18) </a:t>
            </a:r>
            <a:r>
              <a:rPr lang="en-US" altLang="en-US" dirty="0"/>
              <a:t>= </a:t>
            </a:r>
            <a:r>
              <a:rPr lang="en-US" altLang="en-US" dirty="0" smtClean="0"/>
              <a:t>100</a:t>
            </a:r>
            <a:r>
              <a:rPr lang="en-US" altLang="en-US" b="1" dirty="0" smtClean="0"/>
              <a:t>10</a:t>
            </a:r>
            <a:endParaRPr lang="en-US" altLang="en-US" i="1" dirty="0" smtClean="0"/>
          </a:p>
          <a:p>
            <a:pPr>
              <a:spcBef>
                <a:spcPct val="50000"/>
              </a:spcBef>
            </a:pPr>
            <a:r>
              <a:rPr lang="en-US" altLang="en-US" i="1" dirty="0" smtClean="0"/>
              <a:t>h</a:t>
            </a:r>
            <a:r>
              <a:rPr lang="en-US" altLang="en-US" dirty="0" smtClean="0"/>
              <a:t>(19) </a:t>
            </a:r>
            <a:r>
              <a:rPr lang="en-US" altLang="en-US" dirty="0"/>
              <a:t>= </a:t>
            </a:r>
            <a:r>
              <a:rPr lang="en-US" altLang="en-US" dirty="0" smtClean="0"/>
              <a:t>100</a:t>
            </a:r>
            <a:r>
              <a:rPr lang="en-US" altLang="en-US" b="1" dirty="0" smtClean="0"/>
              <a:t>11</a:t>
            </a:r>
          </a:p>
          <a:p>
            <a:pPr>
              <a:spcBef>
                <a:spcPct val="50000"/>
              </a:spcBef>
            </a:pPr>
            <a:r>
              <a:rPr lang="en-US" altLang="en-US" i="1" dirty="0" smtClean="0"/>
              <a:t>h</a:t>
            </a:r>
            <a:r>
              <a:rPr lang="en-US" altLang="en-US" dirty="0" smtClean="0"/>
              <a:t>(20) </a:t>
            </a:r>
            <a:r>
              <a:rPr lang="en-US" altLang="en-US" dirty="0"/>
              <a:t>= </a:t>
            </a:r>
            <a:r>
              <a:rPr lang="en-US" altLang="en-US" dirty="0" smtClean="0"/>
              <a:t>101</a:t>
            </a:r>
            <a:r>
              <a:rPr lang="en-US" altLang="en-US" b="1" dirty="0" smtClean="0"/>
              <a:t>00</a:t>
            </a:r>
            <a:endParaRPr lang="en-US" altLang="en-US" b="1" dirty="0"/>
          </a:p>
          <a:p>
            <a:pPr>
              <a:spcBef>
                <a:spcPct val="50000"/>
              </a:spcBef>
            </a:pPr>
            <a:endParaRPr lang="en-US" altLang="en-US" dirty="0" smtClean="0"/>
          </a:p>
          <a:p>
            <a:pPr>
              <a:spcBef>
                <a:spcPct val="50000"/>
              </a:spcBef>
            </a:pPr>
            <a:endParaRPr lang="en-US" altLang="en-US" dirty="0"/>
          </a:p>
        </p:txBody>
      </p:sp>
      <p:grpSp>
        <p:nvGrpSpPr>
          <p:cNvPr id="6" name="Group 42"/>
          <p:cNvGrpSpPr>
            <a:grpSpLocks/>
          </p:cNvGrpSpPr>
          <p:nvPr/>
        </p:nvGrpSpPr>
        <p:grpSpPr bwMode="auto">
          <a:xfrm>
            <a:off x="3702050" y="1447800"/>
            <a:ext cx="5029200" cy="4953000"/>
            <a:chOff x="2332" y="912"/>
            <a:chExt cx="3168" cy="3120"/>
          </a:xfrm>
        </p:grpSpPr>
        <p:grpSp>
          <p:nvGrpSpPr>
            <p:cNvPr id="7" name="Group 36"/>
            <p:cNvGrpSpPr>
              <a:grpSpLocks/>
            </p:cNvGrpSpPr>
            <p:nvPr/>
          </p:nvGrpSpPr>
          <p:grpSpPr bwMode="auto">
            <a:xfrm>
              <a:off x="2332" y="912"/>
              <a:ext cx="2708" cy="3120"/>
              <a:chOff x="2332" y="912"/>
              <a:chExt cx="2708" cy="3120"/>
            </a:xfrm>
          </p:grpSpPr>
          <p:sp>
            <p:nvSpPr>
              <p:cNvPr id="13" name="Rectangle 4"/>
              <p:cNvSpPr>
                <a:spLocks noChangeArrowheads="1"/>
              </p:cNvSpPr>
              <p:nvPr/>
            </p:nvSpPr>
            <p:spPr bwMode="auto">
              <a:xfrm>
                <a:off x="2640" y="1536"/>
                <a:ext cx="52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Rectangle 5"/>
              <p:cNvSpPr>
                <a:spLocks noChangeArrowheads="1"/>
              </p:cNvSpPr>
              <p:nvPr/>
            </p:nvSpPr>
            <p:spPr bwMode="auto">
              <a:xfrm>
                <a:off x="2640" y="1824"/>
                <a:ext cx="52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Rectangle 6"/>
              <p:cNvSpPr>
                <a:spLocks noChangeArrowheads="1"/>
              </p:cNvSpPr>
              <p:nvPr/>
            </p:nvSpPr>
            <p:spPr bwMode="auto">
              <a:xfrm>
                <a:off x="2640" y="2112"/>
                <a:ext cx="52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" name="Rectangle 7"/>
              <p:cNvSpPr>
                <a:spLocks noChangeArrowheads="1"/>
              </p:cNvSpPr>
              <p:nvPr/>
            </p:nvSpPr>
            <p:spPr bwMode="auto">
              <a:xfrm>
                <a:off x="2640" y="2400"/>
                <a:ext cx="52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" name="Rectangle 8"/>
              <p:cNvSpPr>
                <a:spLocks noChangeArrowheads="1"/>
              </p:cNvSpPr>
              <p:nvPr/>
            </p:nvSpPr>
            <p:spPr bwMode="auto">
              <a:xfrm>
                <a:off x="2640" y="1296"/>
                <a:ext cx="288" cy="240"/>
              </a:xfrm>
              <a:prstGeom prst="rect">
                <a:avLst/>
              </a:prstGeom>
              <a:solidFill>
                <a:srgbClr val="9999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altLang="en-US"/>
                  <a:t>2</a:t>
                </a:r>
              </a:p>
            </p:txBody>
          </p:sp>
          <p:sp>
            <p:nvSpPr>
              <p:cNvPr id="18" name="Text Box 9"/>
              <p:cNvSpPr txBox="1">
                <a:spLocks noChangeArrowheads="1"/>
              </p:cNvSpPr>
              <p:nvPr/>
            </p:nvSpPr>
            <p:spPr bwMode="auto">
              <a:xfrm>
                <a:off x="2352" y="1862"/>
                <a:ext cx="294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2000"/>
                  <a:t>01</a:t>
                </a:r>
                <a:endParaRPr lang="en-US" altLang="en-US"/>
              </a:p>
            </p:txBody>
          </p:sp>
          <p:sp>
            <p:nvSpPr>
              <p:cNvPr id="19" name="Text Box 10"/>
              <p:cNvSpPr txBox="1">
                <a:spLocks noChangeArrowheads="1"/>
              </p:cNvSpPr>
              <p:nvPr/>
            </p:nvSpPr>
            <p:spPr bwMode="auto">
              <a:xfrm>
                <a:off x="2352" y="1574"/>
                <a:ext cx="294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2000"/>
                  <a:t>00</a:t>
                </a:r>
                <a:endParaRPr lang="en-US" altLang="en-US"/>
              </a:p>
            </p:txBody>
          </p:sp>
          <p:sp>
            <p:nvSpPr>
              <p:cNvPr id="20" name="Text Box 11"/>
              <p:cNvSpPr txBox="1">
                <a:spLocks noChangeArrowheads="1"/>
              </p:cNvSpPr>
              <p:nvPr/>
            </p:nvSpPr>
            <p:spPr bwMode="auto">
              <a:xfrm>
                <a:off x="2352" y="2438"/>
                <a:ext cx="294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2000"/>
                  <a:t>11</a:t>
                </a:r>
                <a:endParaRPr lang="en-US" altLang="en-US"/>
              </a:p>
            </p:txBody>
          </p:sp>
          <p:sp>
            <p:nvSpPr>
              <p:cNvPr id="21" name="Text Box 12"/>
              <p:cNvSpPr txBox="1">
                <a:spLocks noChangeArrowheads="1"/>
              </p:cNvSpPr>
              <p:nvPr/>
            </p:nvSpPr>
            <p:spPr bwMode="auto">
              <a:xfrm>
                <a:off x="2352" y="2160"/>
                <a:ext cx="294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2000"/>
                  <a:t>10</a:t>
                </a:r>
                <a:endParaRPr lang="en-US" altLang="en-US"/>
              </a:p>
            </p:txBody>
          </p:sp>
          <p:sp>
            <p:nvSpPr>
              <p:cNvPr id="22" name="Rectangle 13"/>
              <p:cNvSpPr>
                <a:spLocks noChangeArrowheads="1"/>
              </p:cNvSpPr>
              <p:nvPr/>
            </p:nvSpPr>
            <p:spPr bwMode="auto">
              <a:xfrm>
                <a:off x="4272" y="1152"/>
                <a:ext cx="384" cy="33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altLang="en-US"/>
                  <a:t>16</a:t>
                </a:r>
              </a:p>
            </p:txBody>
          </p:sp>
          <p:sp>
            <p:nvSpPr>
              <p:cNvPr id="23" name="Rectangle 14"/>
              <p:cNvSpPr>
                <a:spLocks noChangeArrowheads="1"/>
              </p:cNvSpPr>
              <p:nvPr/>
            </p:nvSpPr>
            <p:spPr bwMode="auto">
              <a:xfrm>
                <a:off x="4656" y="1152"/>
                <a:ext cx="384" cy="33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altLang="en-US"/>
                  <a:t>20</a:t>
                </a:r>
              </a:p>
            </p:txBody>
          </p:sp>
          <p:sp>
            <p:nvSpPr>
              <p:cNvPr id="24" name="Rectangle 15"/>
              <p:cNvSpPr>
                <a:spLocks noChangeArrowheads="1"/>
              </p:cNvSpPr>
              <p:nvPr/>
            </p:nvSpPr>
            <p:spPr bwMode="auto">
              <a:xfrm>
                <a:off x="4272" y="912"/>
                <a:ext cx="288" cy="240"/>
              </a:xfrm>
              <a:prstGeom prst="rect">
                <a:avLst/>
              </a:prstGeom>
              <a:solidFill>
                <a:srgbClr val="9999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altLang="en-US"/>
                  <a:t>2</a:t>
                </a:r>
              </a:p>
            </p:txBody>
          </p:sp>
          <p:sp>
            <p:nvSpPr>
              <p:cNvPr id="25" name="Rectangle 16"/>
              <p:cNvSpPr>
                <a:spLocks noChangeArrowheads="1"/>
              </p:cNvSpPr>
              <p:nvPr/>
            </p:nvSpPr>
            <p:spPr bwMode="auto">
              <a:xfrm>
                <a:off x="4272" y="1920"/>
                <a:ext cx="384" cy="33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altLang="en-US"/>
                  <a:t>1</a:t>
                </a:r>
              </a:p>
            </p:txBody>
          </p:sp>
          <p:sp>
            <p:nvSpPr>
              <p:cNvPr id="26" name="Rectangle 17"/>
              <p:cNvSpPr>
                <a:spLocks noChangeArrowheads="1"/>
              </p:cNvSpPr>
              <p:nvPr/>
            </p:nvSpPr>
            <p:spPr bwMode="auto">
              <a:xfrm>
                <a:off x="4656" y="1920"/>
                <a:ext cx="384" cy="33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hu-HU" altLang="en-US"/>
              </a:p>
            </p:txBody>
          </p:sp>
          <p:sp>
            <p:nvSpPr>
              <p:cNvPr id="27" name="Rectangle 18"/>
              <p:cNvSpPr>
                <a:spLocks noChangeArrowheads="1"/>
              </p:cNvSpPr>
              <p:nvPr/>
            </p:nvSpPr>
            <p:spPr bwMode="auto">
              <a:xfrm>
                <a:off x="4272" y="1680"/>
                <a:ext cx="288" cy="240"/>
              </a:xfrm>
              <a:prstGeom prst="rect">
                <a:avLst/>
              </a:prstGeom>
              <a:solidFill>
                <a:srgbClr val="9999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altLang="en-US"/>
                  <a:t>2</a:t>
                </a:r>
              </a:p>
            </p:txBody>
          </p:sp>
          <p:sp>
            <p:nvSpPr>
              <p:cNvPr id="28" name="Rectangle 19"/>
              <p:cNvSpPr>
                <a:spLocks noChangeArrowheads="1"/>
              </p:cNvSpPr>
              <p:nvPr/>
            </p:nvSpPr>
            <p:spPr bwMode="auto">
              <a:xfrm>
                <a:off x="4272" y="2640"/>
                <a:ext cx="384" cy="33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hu-HU" altLang="en-US"/>
              </a:p>
            </p:txBody>
          </p:sp>
          <p:sp>
            <p:nvSpPr>
              <p:cNvPr id="29" name="Rectangle 20"/>
              <p:cNvSpPr>
                <a:spLocks noChangeArrowheads="1"/>
              </p:cNvSpPr>
              <p:nvPr/>
            </p:nvSpPr>
            <p:spPr bwMode="auto">
              <a:xfrm>
                <a:off x="4656" y="2640"/>
                <a:ext cx="384" cy="33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altLang="en-US" dirty="0" smtClean="0">
                    <a:solidFill>
                      <a:srgbClr val="FF0000"/>
                    </a:solidFill>
                  </a:rPr>
                  <a:t>2</a:t>
                </a:r>
                <a:endParaRPr lang="hu-HU" altLang="en-US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30" name="Rectangle 21"/>
              <p:cNvSpPr>
                <a:spLocks noChangeArrowheads="1"/>
              </p:cNvSpPr>
              <p:nvPr/>
            </p:nvSpPr>
            <p:spPr bwMode="auto">
              <a:xfrm>
                <a:off x="4272" y="2400"/>
                <a:ext cx="288" cy="240"/>
              </a:xfrm>
              <a:prstGeom prst="rect">
                <a:avLst/>
              </a:prstGeom>
              <a:solidFill>
                <a:srgbClr val="9999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altLang="en-US"/>
                  <a:t>2</a:t>
                </a:r>
              </a:p>
            </p:txBody>
          </p:sp>
          <p:sp>
            <p:nvSpPr>
              <p:cNvPr id="31" name="Line 23"/>
              <p:cNvSpPr>
                <a:spLocks noChangeShapeType="1"/>
              </p:cNvSpPr>
              <p:nvPr/>
            </p:nvSpPr>
            <p:spPr bwMode="auto">
              <a:xfrm flipV="1">
                <a:off x="3024" y="1296"/>
                <a:ext cx="1200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" name="Line 24"/>
              <p:cNvSpPr>
                <a:spLocks noChangeShapeType="1"/>
              </p:cNvSpPr>
              <p:nvPr/>
            </p:nvSpPr>
            <p:spPr bwMode="auto">
              <a:xfrm>
                <a:off x="3024" y="1968"/>
                <a:ext cx="110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" name="Line 25"/>
              <p:cNvSpPr>
                <a:spLocks noChangeShapeType="1"/>
              </p:cNvSpPr>
              <p:nvPr/>
            </p:nvSpPr>
            <p:spPr bwMode="auto">
              <a:xfrm>
                <a:off x="3024" y="2256"/>
                <a:ext cx="1200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" name="Text Box 26"/>
              <p:cNvSpPr txBox="1">
                <a:spLocks noChangeArrowheads="1"/>
              </p:cNvSpPr>
              <p:nvPr/>
            </p:nvSpPr>
            <p:spPr bwMode="auto">
              <a:xfrm>
                <a:off x="2332" y="3408"/>
                <a:ext cx="884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/>
                  <a:t>Directory</a:t>
                </a:r>
              </a:p>
            </p:txBody>
          </p:sp>
          <p:sp>
            <p:nvSpPr>
              <p:cNvPr id="35" name="Text Box 27"/>
              <p:cNvSpPr txBox="1">
                <a:spLocks noChangeArrowheads="1"/>
              </p:cNvSpPr>
              <p:nvPr/>
            </p:nvSpPr>
            <p:spPr bwMode="auto">
              <a:xfrm>
                <a:off x="4224" y="3744"/>
                <a:ext cx="799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/>
                  <a:t>Buckets</a:t>
                </a:r>
              </a:p>
            </p:txBody>
          </p:sp>
          <p:sp>
            <p:nvSpPr>
              <p:cNvPr id="36" name="Rectangle 32"/>
              <p:cNvSpPr>
                <a:spLocks noChangeArrowheads="1"/>
              </p:cNvSpPr>
              <p:nvPr/>
            </p:nvSpPr>
            <p:spPr bwMode="auto">
              <a:xfrm>
                <a:off x="4272" y="3360"/>
                <a:ext cx="384" cy="33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altLang="en-US"/>
                  <a:t>3</a:t>
                </a:r>
              </a:p>
            </p:txBody>
          </p:sp>
          <p:sp>
            <p:nvSpPr>
              <p:cNvPr id="37" name="Rectangle 33"/>
              <p:cNvSpPr>
                <a:spLocks noChangeArrowheads="1"/>
              </p:cNvSpPr>
              <p:nvPr/>
            </p:nvSpPr>
            <p:spPr bwMode="auto">
              <a:xfrm>
                <a:off x="4656" y="3360"/>
                <a:ext cx="384" cy="33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altLang="en-US"/>
                  <a:t>7</a:t>
                </a:r>
              </a:p>
            </p:txBody>
          </p:sp>
          <p:sp>
            <p:nvSpPr>
              <p:cNvPr id="38" name="Rectangle 34"/>
              <p:cNvSpPr>
                <a:spLocks noChangeArrowheads="1"/>
              </p:cNvSpPr>
              <p:nvPr/>
            </p:nvSpPr>
            <p:spPr bwMode="auto">
              <a:xfrm>
                <a:off x="4272" y="3120"/>
                <a:ext cx="288" cy="240"/>
              </a:xfrm>
              <a:prstGeom prst="rect">
                <a:avLst/>
              </a:prstGeom>
              <a:solidFill>
                <a:srgbClr val="9999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altLang="en-US"/>
                  <a:t>2</a:t>
                </a:r>
              </a:p>
            </p:txBody>
          </p:sp>
          <p:sp>
            <p:nvSpPr>
              <p:cNvPr id="39" name="Line 35"/>
              <p:cNvSpPr>
                <a:spLocks noChangeShapeType="1"/>
              </p:cNvSpPr>
              <p:nvPr/>
            </p:nvSpPr>
            <p:spPr bwMode="auto">
              <a:xfrm>
                <a:off x="3024" y="2544"/>
                <a:ext cx="1200" cy="96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" name="Group 41"/>
            <p:cNvGrpSpPr>
              <a:grpSpLocks/>
            </p:cNvGrpSpPr>
            <p:nvPr/>
          </p:nvGrpSpPr>
          <p:grpSpPr bwMode="auto">
            <a:xfrm>
              <a:off x="5280" y="1197"/>
              <a:ext cx="220" cy="2490"/>
              <a:chOff x="5280" y="1197"/>
              <a:chExt cx="220" cy="2490"/>
            </a:xfrm>
          </p:grpSpPr>
          <p:sp>
            <p:nvSpPr>
              <p:cNvPr id="9" name="Text Box 37"/>
              <p:cNvSpPr txBox="1">
                <a:spLocks noChangeArrowheads="1"/>
              </p:cNvSpPr>
              <p:nvPr/>
            </p:nvSpPr>
            <p:spPr bwMode="auto">
              <a:xfrm>
                <a:off x="5280" y="1197"/>
                <a:ext cx="21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1800"/>
                  <a:t>A</a:t>
                </a:r>
              </a:p>
            </p:txBody>
          </p:sp>
          <p:sp>
            <p:nvSpPr>
              <p:cNvPr id="10" name="Text Box 38"/>
              <p:cNvSpPr txBox="1">
                <a:spLocks noChangeArrowheads="1"/>
              </p:cNvSpPr>
              <p:nvPr/>
            </p:nvSpPr>
            <p:spPr bwMode="auto">
              <a:xfrm>
                <a:off x="5280" y="1929"/>
                <a:ext cx="21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1800"/>
                  <a:t>B</a:t>
                </a:r>
              </a:p>
            </p:txBody>
          </p:sp>
          <p:sp>
            <p:nvSpPr>
              <p:cNvPr id="11" name="Text Box 39"/>
              <p:cNvSpPr txBox="1">
                <a:spLocks noChangeArrowheads="1"/>
              </p:cNvSpPr>
              <p:nvPr/>
            </p:nvSpPr>
            <p:spPr bwMode="auto">
              <a:xfrm>
                <a:off x="5280" y="2697"/>
                <a:ext cx="220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1800"/>
                  <a:t>C</a:t>
                </a:r>
              </a:p>
            </p:txBody>
          </p:sp>
          <p:sp>
            <p:nvSpPr>
              <p:cNvPr id="12" name="Text Box 40"/>
              <p:cNvSpPr txBox="1">
                <a:spLocks noChangeArrowheads="1"/>
              </p:cNvSpPr>
              <p:nvPr/>
            </p:nvSpPr>
            <p:spPr bwMode="auto">
              <a:xfrm>
                <a:off x="5280" y="3456"/>
                <a:ext cx="220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1800"/>
                  <a:t>D</a:t>
                </a:r>
              </a:p>
            </p:txBody>
          </p:sp>
        </p:grpSp>
      </p:grpSp>
      <p:sp>
        <p:nvSpPr>
          <p:cNvPr id="40" name="Text Box 43"/>
          <p:cNvSpPr txBox="1">
            <a:spLocks noChangeArrowheads="1"/>
          </p:cNvSpPr>
          <p:nvPr/>
        </p:nvSpPr>
        <p:spPr bwMode="auto">
          <a:xfrm>
            <a:off x="6781800" y="4267200"/>
            <a:ext cx="523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18</a:t>
            </a:r>
          </a:p>
        </p:txBody>
      </p:sp>
    </p:spTree>
    <p:extLst>
      <p:ext uri="{BB962C8B-B14F-4D97-AF65-F5344CB8AC3E}">
        <p14:creationId xmlns:p14="http://schemas.microsoft.com/office/powerpoint/2010/main" val="3443459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</TotalTime>
  <Words>553</Words>
  <Application>Microsoft Office PowerPoint</Application>
  <PresentationFormat>On-screen Show (4:3)</PresentationFormat>
  <Paragraphs>257</Paragraphs>
  <Slides>11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Office Theme</vt:lpstr>
      <vt:lpstr>文件</vt:lpstr>
      <vt:lpstr>CSCI 4333 Database Design and Implementation – Exercise (5)</vt:lpstr>
      <vt:lpstr>I/O Cost of Accessing Files</vt:lpstr>
      <vt:lpstr>Sparse Index vs Dense Index</vt:lpstr>
      <vt:lpstr>B+-Tree Index</vt:lpstr>
      <vt:lpstr>B+-Tree Index (cont'd)</vt:lpstr>
      <vt:lpstr>B+-Tree Index (cont'd)</vt:lpstr>
      <vt:lpstr>B+-Tree Index (cont'd)</vt:lpstr>
      <vt:lpstr>Extendible Hash Index (1)</vt:lpstr>
      <vt:lpstr>Extendible Hash Index (2)</vt:lpstr>
      <vt:lpstr>Extendible Hash Index (3)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CSCI 4333 Database Design and Implementation – Exercise (2)</dc:title>
  <dc:creator>Xiang Lian</dc:creator>
  <cp:lastModifiedBy>Xiang Lian</cp:lastModifiedBy>
  <cp:revision>130</cp:revision>
  <dcterms:created xsi:type="dcterms:W3CDTF">2006-08-16T00:00:00Z</dcterms:created>
  <dcterms:modified xsi:type="dcterms:W3CDTF">2014-11-23T04:14:38Z</dcterms:modified>
</cp:coreProperties>
</file>