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8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CSCI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4333 Database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Design and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– Exercise (3)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Xiang Lian</a:t>
            </a:r>
          </a:p>
          <a:p>
            <a:r>
              <a:rPr lang="en-US" alt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University of Texas – Pan American</a:t>
            </a:r>
          </a:p>
          <a:p>
            <a:r>
              <a:rPr lang="en-US" alt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Edinburg, TX 78539</a:t>
            </a:r>
          </a:p>
          <a:p>
            <a:r>
              <a:rPr lang="en-US" alt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lianx@utpa.edu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96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Functional Dependency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1" lang="en-US" altLang="zh-TW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Given a schema </a:t>
            </a:r>
            <a:r>
              <a:rPr kumimoji="1" lang="en-US" altLang="zh-TW" sz="28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R</a:t>
            </a:r>
            <a:r>
              <a:rPr kumimoji="1" lang="en-US" altLang="zh-TW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kumimoji="1" lang="en-US" altLang="zh-TW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= (A, B, C, G, H, </a:t>
            </a:r>
            <a:r>
              <a:rPr kumimoji="1" lang="en-US" altLang="zh-TW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I) and a set of functional dependencies: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kumimoji="1" lang="en-US" altLang="zh-TW" sz="28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F</a:t>
            </a:r>
            <a:r>
              <a:rPr kumimoji="1" lang="en-US" altLang="zh-TW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kumimoji="1" lang="en-US" altLang="zh-TW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= {A	</a:t>
            </a:r>
            <a:r>
              <a:rPr kumimoji="1" lang="en-US" altLang="zh-TW" sz="2800" dirty="0" smtClean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	B</a:t>
            </a:r>
            <a:r>
              <a:rPr kumimoji="1" lang="en-US" altLang="zh-TW" sz="2800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/>
            </a:r>
            <a:br>
              <a:rPr kumimoji="1" lang="en-US" altLang="zh-TW" sz="2800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</a:br>
            <a:r>
              <a:rPr kumimoji="1" lang="en-US" altLang="zh-TW" sz="2800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   	A		C</a:t>
            </a:r>
            <a:br>
              <a:rPr kumimoji="1" lang="en-US" altLang="zh-TW" sz="2800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</a:br>
            <a:r>
              <a:rPr kumimoji="1" lang="en-US" altLang="zh-TW" sz="2800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     	CG		H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kumimoji="1" lang="en-US" altLang="zh-TW" sz="2800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	CG		I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kumimoji="1" lang="en-US" altLang="zh-TW" sz="2800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      	B		H}</a:t>
            </a: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1" lang="en-US" altLang="zh-TW" sz="2800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1" lang="en-US" altLang="zh-TW" sz="2800" dirty="0" smtClean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Please prove that the following functional dependencies are in </a:t>
            </a:r>
            <a:r>
              <a:rPr kumimoji="1" lang="en-US" altLang="zh-TW" sz="2800" i="1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kumimoji="1" lang="en-US" altLang="zh-TW" sz="28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+</a:t>
            </a:r>
            <a:r>
              <a:rPr kumimoji="1" lang="en-US" altLang="zh-TW" sz="2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:</a:t>
            </a:r>
            <a:endParaRPr kumimoji="1" lang="en-US" altLang="zh-TW" sz="2800" dirty="0">
              <a:solidFill>
                <a:srgbClr val="000000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marL="457200" lvl="1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kumimoji="1" lang="en-US" altLang="zh-TW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	A		H</a:t>
            </a:r>
          </a:p>
          <a:p>
            <a:pPr marL="457200" lvl="1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kumimoji="1" lang="en-US" altLang="zh-TW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	AG		I</a:t>
            </a:r>
          </a:p>
          <a:p>
            <a:pPr marL="457200" lvl="1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kumimoji="1" lang="en-US" altLang="zh-TW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	CG		HI</a:t>
            </a:r>
            <a:r>
              <a:rPr kumimoji="1" lang="en-US" altLang="zh-TW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pPr algn="just"/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2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41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Attribute Closure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defTabSz="800100" fontAlgn="base">
              <a:spcAft>
                <a:spcPct val="0"/>
              </a:spcAft>
              <a:buFontTx/>
              <a:buChar char="•"/>
              <a:tabLst>
                <a:tab pos="1143000" algn="r"/>
                <a:tab pos="1524000" algn="r"/>
              </a:tabLst>
            </a:pPr>
            <a:r>
              <a:rPr kumimoji="1"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Given </a:t>
            </a:r>
            <a:r>
              <a:rPr kumimoji="1" lang="en-US" altLang="zh-TW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 schema </a:t>
            </a:r>
            <a:r>
              <a:rPr kumimoji="1" lang="en-US" altLang="zh-TW" sz="24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R</a:t>
            </a:r>
            <a:r>
              <a:rPr kumimoji="1" lang="en-US" altLang="zh-TW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 </a:t>
            </a:r>
            <a:r>
              <a:rPr kumimoji="1"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=  (A, B, C, G, H, I</a:t>
            </a:r>
            <a:r>
              <a:rPr kumimoji="1" lang="en-US" altLang="zh-TW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)</a:t>
            </a:r>
            <a:r>
              <a:rPr kumimoji="1" lang="en-US" altLang="zh-TW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kumimoji="1"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and a set of functional dependencies:</a:t>
            </a:r>
          </a:p>
          <a:p>
            <a:pPr marL="0" lvl="0" indent="0" defTabSz="800100" fontAlgn="base">
              <a:spcAft>
                <a:spcPct val="0"/>
              </a:spcAft>
              <a:buNone/>
              <a:tabLst>
                <a:tab pos="1143000" algn="r"/>
                <a:tab pos="1524000" algn="r"/>
              </a:tabLst>
            </a:pPr>
            <a:r>
              <a:rPr kumimoji="1" lang="en-US" altLang="zh-TW" sz="24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    F</a:t>
            </a:r>
            <a:r>
              <a:rPr kumimoji="1" lang="en-US" altLang="zh-TW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 </a:t>
            </a:r>
            <a:r>
              <a:rPr kumimoji="1"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= </a:t>
            </a:r>
            <a:r>
              <a:rPr kumimoji="1" lang="en-US" altLang="zh-TW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{</a:t>
            </a:r>
            <a:r>
              <a:rPr kumimoji="1"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	A	</a:t>
            </a:r>
            <a:r>
              <a:rPr kumimoji="1"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  <a:sym typeface="Symbol" panose="05050102010706020507" pitchFamily="18" charset="2"/>
              </a:rPr>
              <a:t>	B</a:t>
            </a:r>
            <a:br>
              <a:rPr kumimoji="1"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kumimoji="1"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  <a:sym typeface="Symbol" panose="05050102010706020507" pitchFamily="18" charset="2"/>
              </a:rPr>
              <a:t>	A		C</a:t>
            </a:r>
            <a:br>
              <a:rPr kumimoji="1"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kumimoji="1"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  <a:sym typeface="Symbol" panose="05050102010706020507" pitchFamily="18" charset="2"/>
              </a:rPr>
              <a:t>	</a:t>
            </a:r>
            <a:r>
              <a:rPr kumimoji="1" lang="en-US" altLang="zh-TW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  <a:sym typeface="Symbol" panose="05050102010706020507" pitchFamily="18" charset="2"/>
              </a:rPr>
              <a:t>   CG</a:t>
            </a:r>
            <a:r>
              <a:rPr kumimoji="1"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  <a:sym typeface="Symbol" panose="05050102010706020507" pitchFamily="18" charset="2"/>
              </a:rPr>
              <a:t>		H</a:t>
            </a:r>
            <a:br>
              <a:rPr kumimoji="1"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kumimoji="1"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  <a:sym typeface="Symbol" panose="05050102010706020507" pitchFamily="18" charset="2"/>
              </a:rPr>
              <a:t>	CG		I</a:t>
            </a:r>
            <a:br>
              <a:rPr kumimoji="1"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kumimoji="1"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  <a:sym typeface="Symbol" panose="05050102010706020507" pitchFamily="18" charset="2"/>
              </a:rPr>
              <a:t>	B		H}</a:t>
            </a: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Please compute attribute closure (AG)</a:t>
            </a:r>
            <a:r>
              <a:rPr lang="en-US" sz="2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en-US" sz="2600" b="1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AG a candidate key?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3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94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Lossless Decomposition &amp; Dependency Preserving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= (A, B, C)	F= {A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B, B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 C}</a:t>
            </a:r>
          </a:p>
          <a:p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Is the decomposition of R into R</a:t>
            </a:r>
            <a:r>
              <a:rPr lang="en-US" altLang="zh-TW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 (A, B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 and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R</a:t>
            </a:r>
            <a:r>
              <a:rPr lang="en-US" altLang="zh-TW" sz="28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= (B, C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 lossless? Dependency preserving?</a:t>
            </a:r>
          </a:p>
          <a:p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How about </a:t>
            </a:r>
            <a:r>
              <a:rPr lang="pt-BR" altLang="zh-TW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R</a:t>
            </a:r>
            <a:r>
              <a:rPr lang="pt-BR" altLang="zh-TW" sz="28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pt-BR" altLang="zh-TW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= (A, B), R</a:t>
            </a:r>
            <a:r>
              <a:rPr lang="pt-BR" altLang="zh-TW" sz="28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pt-BR" altLang="zh-TW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= (A, C</a:t>
            </a:r>
            <a:r>
              <a:rPr lang="pt-BR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)?</a:t>
            </a:r>
            <a:endParaRPr lang="pt-BR" altLang="zh-TW" sz="2800" dirty="0"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4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21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Boyce-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Normal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 (BCNF)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>
              <a:spcAft>
                <a:spcPct val="0"/>
              </a:spcAft>
              <a:buFontTx/>
              <a:buChar char="•"/>
            </a:pPr>
            <a:r>
              <a:rPr kumimoji="1" lang="en-US" altLang="zh-TW" sz="2400" i="1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R</a:t>
            </a:r>
            <a:r>
              <a:rPr kumimoji="1"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 = (A, B, C)</a:t>
            </a:r>
            <a:br>
              <a:rPr kumimoji="1"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</a:br>
            <a:r>
              <a:rPr kumimoji="1" lang="en-US" altLang="zh-TW" sz="2400" i="1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F</a:t>
            </a:r>
            <a:r>
              <a:rPr kumimoji="1"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 = {A </a:t>
            </a:r>
            <a:r>
              <a:rPr kumimoji="1"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  <a:sym typeface="Symbol" panose="05050102010706020507" pitchFamily="18" charset="2"/>
              </a:rPr>
              <a:t> B</a:t>
            </a:r>
            <a:br>
              <a:rPr kumimoji="1"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kumimoji="1"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  <a:sym typeface="Symbol" panose="05050102010706020507" pitchFamily="18" charset="2"/>
              </a:rPr>
              <a:t>	 B  </a:t>
            </a:r>
            <a:r>
              <a:rPr kumimoji="1" lang="en-US" altLang="zh-TW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  <a:sym typeface="Symbol" panose="05050102010706020507" pitchFamily="18" charset="2"/>
              </a:rPr>
              <a:t>C}</a:t>
            </a:r>
          </a:p>
          <a:p>
            <a:pPr fontAlgn="base">
              <a:spcAft>
                <a:spcPct val="0"/>
              </a:spcAft>
              <a:buFontTx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BCNF? Why? (Hint: </a:t>
            </a:r>
            <a:r>
              <a:rPr kumimoji="1"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  <a:sym typeface="Symbol" panose="05050102010706020507" pitchFamily="18" charset="2"/>
              </a:rPr>
              <a:t>Key = {A</a:t>
            </a:r>
            <a:r>
              <a:rPr kumimoji="1" lang="en-US" altLang="zh-TW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  <a:sym typeface="Symbol" panose="05050102010706020507" pitchFamily="18" charset="2"/>
              </a:rPr>
              <a:t>}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fontAlgn="base">
              <a:spcAft>
                <a:spcPct val="0"/>
              </a:spcAft>
              <a:buFontTx/>
              <a:buChar char="•"/>
            </a:pPr>
            <a:r>
              <a:rPr kumimoji="1" lang="en-US" altLang="zh-TW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  <a:sym typeface="Symbol" panose="05050102010706020507" pitchFamily="18" charset="2"/>
              </a:rPr>
              <a:t>How to decompose </a:t>
            </a:r>
            <a:r>
              <a:rPr kumimoji="1" lang="en-US" altLang="zh-TW" sz="24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  <a:sym typeface="Symbol" panose="05050102010706020507" pitchFamily="18" charset="2"/>
              </a:rPr>
              <a:t>R</a:t>
            </a:r>
            <a:r>
              <a:rPr kumimoji="1" lang="en-US" altLang="zh-TW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  <a:sym typeface="Symbol" panose="05050102010706020507" pitchFamily="18" charset="2"/>
              </a:rPr>
              <a:t> if </a:t>
            </a:r>
            <a:r>
              <a:rPr kumimoji="1" lang="en-US" altLang="zh-TW" sz="24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  <a:sym typeface="Symbol" panose="05050102010706020507" pitchFamily="18" charset="2"/>
              </a:rPr>
              <a:t>R</a:t>
            </a:r>
            <a:r>
              <a:rPr kumimoji="1" lang="en-US" altLang="zh-TW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  <a:sym typeface="Symbol" panose="05050102010706020507" pitchFamily="18" charset="2"/>
              </a:rPr>
              <a:t> is not in BCNF?</a:t>
            </a:r>
            <a:endParaRPr kumimoji="1" lang="en-US" altLang="zh-TW" sz="2400" dirty="0">
              <a:solidFill>
                <a:srgbClr val="000000"/>
              </a:solidFill>
              <a:latin typeface="Times New Roman" panose="02020603050405020304" pitchFamily="18" charset="0"/>
              <a:ea typeface="新細明體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5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97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Third Normal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 (3NF)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>
              <a:spcAft>
                <a:spcPct val="0"/>
              </a:spcAft>
            </a:pPr>
            <a:r>
              <a:rPr kumimoji="1" lang="en-US" altLang="zh-TW" sz="2800" i="1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R</a:t>
            </a:r>
            <a:r>
              <a:rPr kumimoji="1" lang="en-US" altLang="zh-TW" sz="280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 = (J, K, L)</a:t>
            </a:r>
            <a:br>
              <a:rPr kumimoji="1" lang="en-US" altLang="zh-TW" sz="280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</a:br>
            <a:r>
              <a:rPr kumimoji="1" lang="en-US" altLang="zh-TW" sz="2800" i="1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F</a:t>
            </a:r>
            <a:r>
              <a:rPr kumimoji="1" lang="en-US" altLang="zh-TW" sz="280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 = {JK </a:t>
            </a:r>
            <a:r>
              <a:rPr kumimoji="1" lang="en-US" altLang="zh-TW" sz="280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  <a:sym typeface="Symbol" panose="05050102010706020507" pitchFamily="18" charset="2"/>
              </a:rPr>
              <a:t> L, L  K}</a:t>
            </a:r>
          </a:p>
          <a:p>
            <a:pPr fontAlgn="base">
              <a:spcAft>
                <a:spcPct val="0"/>
              </a:spcAft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Aft>
                <a:spcPct val="0"/>
              </a:spcAft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3NF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Why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(Hint: </a:t>
            </a:r>
            <a:r>
              <a:rPr kumimoji="1" lang="en-US" altLang="zh-TW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  <a:sym typeface="Symbol" panose="05050102010706020507" pitchFamily="18" charset="2"/>
              </a:rPr>
              <a:t>Two </a:t>
            </a:r>
            <a:r>
              <a:rPr kumimoji="1" lang="en-US" altLang="zh-TW" sz="280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  <a:sym typeface="Symbol" panose="05050102010706020507" pitchFamily="18" charset="2"/>
              </a:rPr>
              <a:t>candidate keys: JK and </a:t>
            </a:r>
            <a:r>
              <a:rPr kumimoji="1" lang="en-US" altLang="zh-TW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  <a:sym typeface="Symbol" panose="05050102010706020507" pitchFamily="18" charset="2"/>
              </a:rPr>
              <a:t>JL)</a:t>
            </a:r>
          </a:p>
          <a:p>
            <a:pPr fontAlgn="base">
              <a:spcAft>
                <a:spcPct val="0"/>
              </a:spcAft>
            </a:pPr>
            <a:endParaRPr kumimoji="1" lang="en-US" altLang="zh-TW" sz="2800" dirty="0" smtClean="0">
              <a:solidFill>
                <a:srgbClr val="000000"/>
              </a:solidFill>
              <a:latin typeface="Times New Roman" panose="02020603050405020304" pitchFamily="18" charset="0"/>
              <a:ea typeface="新細明體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fontAlgn="base">
              <a:spcAft>
                <a:spcPct val="0"/>
              </a:spcAft>
            </a:pPr>
            <a:endParaRPr kumimoji="1" lang="en-US" altLang="zh-TW" sz="2800" dirty="0">
              <a:solidFill>
                <a:srgbClr val="000000"/>
              </a:solidFill>
              <a:latin typeface="Times New Roman" panose="02020603050405020304" pitchFamily="18" charset="0"/>
              <a:ea typeface="新細明體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6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50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Minimal Cover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Find a minimal cover of the following set of FDs:</a:t>
            </a:r>
          </a:p>
          <a:p>
            <a:pPr lvl="1"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CD</a:t>
            </a:r>
          </a:p>
          <a:p>
            <a:pPr lvl="1"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BCFG</a:t>
            </a:r>
          </a:p>
          <a:p>
            <a:pPr lvl="1"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AG</a:t>
            </a:r>
          </a:p>
          <a:p>
            <a:pPr lvl="1"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GB</a:t>
            </a:r>
          </a:p>
          <a:p>
            <a:pPr lvl="1"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CG</a:t>
            </a:r>
          </a:p>
          <a:p>
            <a:pPr algn="just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Is the decomposition of ABCDFG into ABCD and ACFG lossless? </a:t>
            </a:r>
            <a:r>
              <a:rPr lang="en-US" sz="260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Explain.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7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448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8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41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182</Words>
  <Application>Microsoft Office PowerPoint</Application>
  <PresentationFormat>On-screen Show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CSCI 4333 Database Design and Implementation – Exercise (3)</vt:lpstr>
      <vt:lpstr>Functional Dependency</vt:lpstr>
      <vt:lpstr>Attribute Closure</vt:lpstr>
      <vt:lpstr>Lossless Decomposition &amp; Dependency Preserving</vt:lpstr>
      <vt:lpstr>Boyce-Codd Normal Form (BCNF)</vt:lpstr>
      <vt:lpstr>Third Normal Form (3NF)</vt:lpstr>
      <vt:lpstr>Minimal Cover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CSCI 4333 Database Design and Implementation – Exercise (2)</dc:title>
  <dc:creator>Xiang Lian</dc:creator>
  <cp:lastModifiedBy>Xiang Lian</cp:lastModifiedBy>
  <cp:revision>74</cp:revision>
  <dcterms:created xsi:type="dcterms:W3CDTF">2006-08-16T00:00:00Z</dcterms:created>
  <dcterms:modified xsi:type="dcterms:W3CDTF">2014-10-21T14:03:53Z</dcterms:modified>
</cp:coreProperties>
</file>