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66" r:id="rId5"/>
    <p:sldId id="257" r:id="rId6"/>
    <p:sldId id="267" r:id="rId7"/>
    <p:sldId id="268"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12/10/2020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12/10/2020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12/10/2020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12/10/2020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12/10/2020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12/10/2020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kaggle.com/arashnic/covid19-hospital-treat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fontScale="90000"/>
          </a:bodyPr>
          <a:lstStyle/>
          <a:p>
            <a:pPr algn="l"/>
            <a:r>
              <a:rPr lang="en-US" sz="2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Predicting the Length of Hospital Treatment for COVID-19 Patients</a:t>
            </a:r>
            <a:endParaRPr lang="en-US" sz="4400" dirty="0">
              <a:solidFill>
                <a:srgbClr val="FFFF00"/>
              </a:solidFill>
            </a:endParaRP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6298010" y="5419246"/>
            <a:ext cx="5268177" cy="531866"/>
          </a:xfrm>
        </p:spPr>
        <p:txBody>
          <a:bodyPr>
            <a:normAutofit/>
          </a:bodyPr>
          <a:lstStyle/>
          <a:p>
            <a:pPr algn="l">
              <a:spcAft>
                <a:spcPts val="600"/>
              </a:spcAft>
            </a:pPr>
            <a:r>
              <a:rPr lang="en-US" sz="1800" dirty="0">
                <a:solidFill>
                  <a:srgbClr val="FFFFFF"/>
                </a:solidFill>
              </a:rPr>
              <a:t>Oscar A Alvarez</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1ABF-041A-431B-B591-C4B3C12DCCA7}"/>
              </a:ext>
            </a:extLst>
          </p:cNvPr>
          <p:cNvSpPr>
            <a:spLocks noGrp="1"/>
          </p:cNvSpPr>
          <p:nvPr>
            <p:ph type="title"/>
          </p:nvPr>
        </p:nvSpPr>
        <p:spPr/>
        <p:txBody>
          <a:bodyPr/>
          <a:lstStyle/>
          <a:p>
            <a:r>
              <a:rPr lang="en-US" dirty="0"/>
              <a:t>Prediction Program (4/4)</a:t>
            </a:r>
            <a:endParaRPr lang="es-MX" dirty="0"/>
          </a:p>
        </p:txBody>
      </p:sp>
      <p:pic>
        <p:nvPicPr>
          <p:cNvPr id="3" name="Picture 2">
            <a:extLst>
              <a:ext uri="{FF2B5EF4-FFF2-40B4-BE49-F238E27FC236}">
                <a16:creationId xmlns:a16="http://schemas.microsoft.com/office/drawing/2014/main" id="{0D24BC9D-A4C2-4610-B67F-796395DF68EF}"/>
              </a:ext>
            </a:extLst>
          </p:cNvPr>
          <p:cNvPicPr>
            <a:picLocks noChangeAspect="1"/>
          </p:cNvPicPr>
          <p:nvPr/>
        </p:nvPicPr>
        <p:blipFill>
          <a:blip r:embed="rId2"/>
          <a:stretch>
            <a:fillRect/>
          </a:stretch>
        </p:blipFill>
        <p:spPr>
          <a:xfrm>
            <a:off x="1371600" y="1428750"/>
            <a:ext cx="6702009" cy="3460767"/>
          </a:xfrm>
          <a:prstGeom prst="rect">
            <a:avLst/>
          </a:prstGeom>
        </p:spPr>
      </p:pic>
      <p:pic>
        <p:nvPicPr>
          <p:cNvPr id="5" name="Picture 4">
            <a:extLst>
              <a:ext uri="{FF2B5EF4-FFF2-40B4-BE49-F238E27FC236}">
                <a16:creationId xmlns:a16="http://schemas.microsoft.com/office/drawing/2014/main" id="{ACBAB22B-1F59-4490-B7FE-7BCA6C4E9241}"/>
              </a:ext>
            </a:extLst>
          </p:cNvPr>
          <p:cNvPicPr>
            <a:picLocks noChangeAspect="1"/>
          </p:cNvPicPr>
          <p:nvPr/>
        </p:nvPicPr>
        <p:blipFill>
          <a:blip r:embed="rId3"/>
          <a:stretch>
            <a:fillRect/>
          </a:stretch>
        </p:blipFill>
        <p:spPr>
          <a:xfrm>
            <a:off x="3851105" y="5052615"/>
            <a:ext cx="8078300" cy="1657992"/>
          </a:xfrm>
          <a:prstGeom prst="rect">
            <a:avLst/>
          </a:prstGeom>
        </p:spPr>
      </p:pic>
    </p:spTree>
    <p:extLst>
      <p:ext uri="{BB962C8B-B14F-4D97-AF65-F5344CB8AC3E}">
        <p14:creationId xmlns:p14="http://schemas.microsoft.com/office/powerpoint/2010/main" val="172087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F74A-E410-4F58-8221-78C50D63BDC0}"/>
              </a:ext>
            </a:extLst>
          </p:cNvPr>
          <p:cNvSpPr>
            <a:spLocks noGrp="1"/>
          </p:cNvSpPr>
          <p:nvPr>
            <p:ph type="title"/>
          </p:nvPr>
        </p:nvSpPr>
        <p:spPr/>
        <p:txBody>
          <a:bodyPr/>
          <a:lstStyle/>
          <a:p>
            <a:r>
              <a:rPr lang="en-US" dirty="0"/>
              <a:t>RESULTS &amp; CONCLUSION</a:t>
            </a:r>
            <a:endParaRPr lang="es-MX" dirty="0"/>
          </a:p>
        </p:txBody>
      </p:sp>
      <p:sp>
        <p:nvSpPr>
          <p:cNvPr id="3" name="Content Placeholder 2">
            <a:extLst>
              <a:ext uri="{FF2B5EF4-FFF2-40B4-BE49-F238E27FC236}">
                <a16:creationId xmlns:a16="http://schemas.microsoft.com/office/drawing/2014/main" id="{D0D50184-8610-4285-933D-A4CBDC446EBD}"/>
              </a:ext>
            </a:extLst>
          </p:cNvPr>
          <p:cNvSpPr>
            <a:spLocks noGrp="1"/>
          </p:cNvSpPr>
          <p:nvPr>
            <p:ph idx="1"/>
          </p:nvPr>
        </p:nvSpPr>
        <p:spPr/>
        <p:txBody>
          <a:bodyPr/>
          <a:lstStyle/>
          <a:p>
            <a:r>
              <a:rPr lang="en-US" dirty="0"/>
              <a:t>The model accuracy was 48.6% which is considered poor. </a:t>
            </a:r>
          </a:p>
          <a:p>
            <a:r>
              <a:rPr lang="en-US" dirty="0"/>
              <a:t>After running several different tests seeking to improve accuracy it was concluded that the data provided does not have a concrete pattern or boundary lines cannot be determined.</a:t>
            </a:r>
          </a:p>
          <a:p>
            <a:r>
              <a:rPr lang="en-US" dirty="0"/>
              <a:t>Test were done using only one or two of the most critical features (age &amp; illness severity) and gave an outcome of 40% to 42%</a:t>
            </a:r>
          </a:p>
          <a:p>
            <a:r>
              <a:rPr lang="en-US" dirty="0"/>
              <a:t>Conclusion: the data is not sufficient to determine the length of stay of patients.  </a:t>
            </a:r>
            <a:endParaRPr lang="es-MX" dirty="0"/>
          </a:p>
        </p:txBody>
      </p:sp>
    </p:spTree>
    <p:extLst>
      <p:ext uri="{BB962C8B-B14F-4D97-AF65-F5344CB8AC3E}">
        <p14:creationId xmlns:p14="http://schemas.microsoft.com/office/powerpoint/2010/main" val="99577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16B8-6E05-46EA-81C7-1CD842C07DE8}"/>
              </a:ext>
            </a:extLst>
          </p:cNvPr>
          <p:cNvSpPr>
            <a:spLocks noGrp="1"/>
          </p:cNvSpPr>
          <p:nvPr>
            <p:ph type="title"/>
          </p:nvPr>
        </p:nvSpPr>
        <p:spPr/>
        <p:txBody>
          <a:bodyPr/>
          <a:lstStyle/>
          <a:p>
            <a:r>
              <a:rPr lang="en-US" dirty="0"/>
              <a:t>Future Studies</a:t>
            </a:r>
            <a:endParaRPr lang="es-MX" dirty="0"/>
          </a:p>
        </p:txBody>
      </p:sp>
      <p:sp>
        <p:nvSpPr>
          <p:cNvPr id="3" name="Content Placeholder 2">
            <a:extLst>
              <a:ext uri="{FF2B5EF4-FFF2-40B4-BE49-F238E27FC236}">
                <a16:creationId xmlns:a16="http://schemas.microsoft.com/office/drawing/2014/main" id="{DE92601F-3077-4C4C-9657-58D84B144C67}"/>
              </a:ext>
            </a:extLst>
          </p:cNvPr>
          <p:cNvSpPr>
            <a:spLocks noGrp="1"/>
          </p:cNvSpPr>
          <p:nvPr>
            <p:ph idx="1"/>
          </p:nvPr>
        </p:nvSpPr>
        <p:spPr/>
        <p:txBody>
          <a:bodyPr/>
          <a:lstStyle/>
          <a:p>
            <a:r>
              <a:rPr lang="en-US" dirty="0"/>
              <a:t>This dataset could be improved if future studies detect more conditions that can impact the length of stay of patients. </a:t>
            </a:r>
          </a:p>
          <a:p>
            <a:r>
              <a:rPr lang="en-US" dirty="0"/>
              <a:t>The method can be changed to implement neural networks using the </a:t>
            </a:r>
            <a:r>
              <a:rPr lang="en-US" dirty="0" err="1"/>
              <a:t>softmax</a:t>
            </a:r>
            <a:r>
              <a:rPr lang="en-US" dirty="0"/>
              <a:t> activation function.</a:t>
            </a:r>
            <a:endParaRPr lang="es-MX" dirty="0"/>
          </a:p>
        </p:txBody>
      </p:sp>
    </p:spTree>
    <p:extLst>
      <p:ext uri="{BB962C8B-B14F-4D97-AF65-F5344CB8AC3E}">
        <p14:creationId xmlns:p14="http://schemas.microsoft.com/office/powerpoint/2010/main" val="394141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FEBE-6D9C-44F8-84C2-860E66282C3C}"/>
              </a:ext>
            </a:extLst>
          </p:cNvPr>
          <p:cNvSpPr>
            <a:spLocks noGrp="1"/>
          </p:cNvSpPr>
          <p:nvPr>
            <p:ph type="title"/>
          </p:nvPr>
        </p:nvSpPr>
        <p:spPr/>
        <p:txBody>
          <a:bodyPr/>
          <a:lstStyle/>
          <a:p>
            <a:r>
              <a:rPr lang="en-US" dirty="0"/>
              <a:t>THANK YOU!</a:t>
            </a:r>
            <a:endParaRPr lang="es-MX" dirty="0"/>
          </a:p>
        </p:txBody>
      </p:sp>
    </p:spTree>
    <p:extLst>
      <p:ext uri="{BB962C8B-B14F-4D97-AF65-F5344CB8AC3E}">
        <p14:creationId xmlns:p14="http://schemas.microsoft.com/office/powerpoint/2010/main" val="16873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326-D1F4-4032-960C-883280F8F723}"/>
              </a:ext>
            </a:extLst>
          </p:cNvPr>
          <p:cNvSpPr>
            <a:spLocks noGrp="1"/>
          </p:cNvSpPr>
          <p:nvPr>
            <p:ph type="title"/>
          </p:nvPr>
        </p:nvSpPr>
        <p:spPr>
          <a:xfrm>
            <a:off x="1371600" y="685800"/>
            <a:ext cx="9601200" cy="1485900"/>
          </a:xfrm>
        </p:spPr>
        <p:txBody>
          <a:bodyPr>
            <a:normAutofit/>
          </a:bodyPr>
          <a:lstStyle/>
          <a:p>
            <a:r>
              <a:rPr lang="en-US" dirty="0"/>
              <a:t>Context</a:t>
            </a:r>
          </a:p>
        </p:txBody>
      </p:sp>
      <p:sp>
        <p:nvSpPr>
          <p:cNvPr id="4" name="Content Placeholder 3">
            <a:extLst>
              <a:ext uri="{FF2B5EF4-FFF2-40B4-BE49-F238E27FC236}">
                <a16:creationId xmlns:a16="http://schemas.microsoft.com/office/drawing/2014/main" id="{B616929C-9226-4BDF-A582-8E012FB18E09}"/>
              </a:ext>
            </a:extLst>
          </p:cNvPr>
          <p:cNvSpPr>
            <a:spLocks noGrp="1"/>
          </p:cNvSpPr>
          <p:nvPr>
            <p:ph idx="1"/>
          </p:nvPr>
        </p:nvSpPr>
        <p:spPr/>
        <p:txBody>
          <a:bodyPr/>
          <a:lstStyle/>
          <a:p>
            <a:r>
              <a:rPr lang="en-US" dirty="0"/>
              <a:t>The COVID-19 pandemic has made a tremendous change in people lifestyles. Due to its highly contagious and, in some cases, lethal characteristics, hospitals and healthcare centers have experience one of the highest demands in history. The number of patients has grown so much to the point where the resources become insufficient, and the needed care that each patient requires it is sometimes not provided. As per today, it is strongly believed that the time of treatment provided to an individual is related to the age and special conditions of the patient. However, due to several exceptions to these rules, assuming that the severity of the disease is just related to these two conditions is highly risky and innacurate. Therefore, a study that includes more variables that could affect the outcome has been done. However, a proper model that can predict how much time of treatment would a patient need have not been defined. </a:t>
            </a:r>
            <a:endParaRPr lang="es-MX" dirty="0"/>
          </a:p>
        </p:txBody>
      </p:sp>
    </p:spTree>
    <p:extLst>
      <p:ext uri="{BB962C8B-B14F-4D97-AF65-F5344CB8AC3E}">
        <p14:creationId xmlns:p14="http://schemas.microsoft.com/office/powerpoint/2010/main" val="82441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E25A-5DBD-4505-A7D0-F2382BFA42EC}"/>
              </a:ext>
            </a:extLst>
          </p:cNvPr>
          <p:cNvSpPr>
            <a:spLocks noGrp="1"/>
          </p:cNvSpPr>
          <p:nvPr>
            <p:ph type="title"/>
          </p:nvPr>
        </p:nvSpPr>
        <p:spPr/>
        <p:txBody>
          <a:bodyPr/>
          <a:lstStyle/>
          <a:p>
            <a:r>
              <a:rPr lang="en-US" dirty="0"/>
              <a:t>Purpose</a:t>
            </a:r>
            <a:endParaRPr lang="es-MX" dirty="0"/>
          </a:p>
        </p:txBody>
      </p:sp>
      <p:sp>
        <p:nvSpPr>
          <p:cNvPr id="3" name="Content Placeholder 2">
            <a:extLst>
              <a:ext uri="{FF2B5EF4-FFF2-40B4-BE49-F238E27FC236}">
                <a16:creationId xmlns:a16="http://schemas.microsoft.com/office/drawing/2014/main" id="{B7C3C61F-11E5-4EEF-9DE7-3AAC58129F45}"/>
              </a:ext>
            </a:extLst>
          </p:cNvPr>
          <p:cNvSpPr>
            <a:spLocks noGrp="1"/>
          </p:cNvSpPr>
          <p:nvPr>
            <p:ph idx="1"/>
          </p:nvPr>
        </p:nvSpPr>
        <p:spPr/>
        <p:txBody>
          <a:bodyPr/>
          <a:lstStyle/>
          <a:p>
            <a:r>
              <a:rPr lang="en-US" dirty="0"/>
              <a:t>To define a proper software tool that can predict the length of stay for each patient entered the healthcare system based on the information provided in </a:t>
            </a:r>
            <a:r>
              <a:rPr lang="en-US" dirty="0">
                <a:hlinkClick r:id="rId2"/>
              </a:rPr>
              <a:t>Kaggle.com</a:t>
            </a:r>
            <a:r>
              <a:rPr lang="en-US" dirty="0"/>
              <a:t>.</a:t>
            </a:r>
          </a:p>
          <a:p>
            <a:r>
              <a:rPr lang="en-US" dirty="0"/>
              <a:t>This tool should assist healthcare centers to optimize the use of available resources and provide better services to patients. </a:t>
            </a:r>
            <a:endParaRPr lang="es-MX" dirty="0"/>
          </a:p>
        </p:txBody>
      </p:sp>
    </p:spTree>
    <p:extLst>
      <p:ext uri="{BB962C8B-B14F-4D97-AF65-F5344CB8AC3E}">
        <p14:creationId xmlns:p14="http://schemas.microsoft.com/office/powerpoint/2010/main" val="106843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9084-BEC8-4DD5-BB07-54E1BF99A539}"/>
              </a:ext>
            </a:extLst>
          </p:cNvPr>
          <p:cNvSpPr>
            <a:spLocks noGrp="1"/>
          </p:cNvSpPr>
          <p:nvPr>
            <p:ph type="title"/>
          </p:nvPr>
        </p:nvSpPr>
        <p:spPr>
          <a:xfrm>
            <a:off x="1371600" y="685800"/>
            <a:ext cx="3282695" cy="1485900"/>
          </a:xfrm>
        </p:spPr>
        <p:txBody>
          <a:bodyPr>
            <a:normAutofit/>
          </a:bodyPr>
          <a:lstStyle/>
          <a:p>
            <a:r>
              <a:rPr lang="en-US" dirty="0"/>
              <a:t>Dataset</a:t>
            </a:r>
            <a:endParaRPr lang="es-MX" dirty="0"/>
          </a:p>
        </p:txBody>
      </p:sp>
      <p:sp>
        <p:nvSpPr>
          <p:cNvPr id="3" name="Content Placeholder 2">
            <a:extLst>
              <a:ext uri="{FF2B5EF4-FFF2-40B4-BE49-F238E27FC236}">
                <a16:creationId xmlns:a16="http://schemas.microsoft.com/office/drawing/2014/main" id="{0B1AE0E6-11FC-4ED1-ACF0-8A585F4DA44B}"/>
              </a:ext>
            </a:extLst>
          </p:cNvPr>
          <p:cNvSpPr>
            <a:spLocks noGrp="1"/>
          </p:cNvSpPr>
          <p:nvPr>
            <p:ph idx="1"/>
          </p:nvPr>
        </p:nvSpPr>
        <p:spPr>
          <a:xfrm>
            <a:off x="1371600" y="2285999"/>
            <a:ext cx="3282694" cy="4022035"/>
          </a:xfrm>
        </p:spPr>
        <p:txBody>
          <a:bodyPr>
            <a:normAutofit lnSpcReduction="10000"/>
          </a:bodyPr>
          <a:lstStyle/>
          <a:p>
            <a:r>
              <a:rPr lang="en-US" dirty="0"/>
              <a:t>The length of stay is divided into 11 different classes ranging from zero to ten days and ending in the case where more than a hundred days are needed. </a:t>
            </a:r>
          </a:p>
          <a:p>
            <a:r>
              <a:rPr lang="en-US" dirty="0"/>
              <a:t>The dataset consists of 17 features and 11 different classes.</a:t>
            </a:r>
          </a:p>
          <a:p>
            <a:r>
              <a:rPr lang="en-US" dirty="0"/>
              <a:t>There are over 318,439 records of people who recovered from COVID-19</a:t>
            </a:r>
          </a:p>
          <a:p>
            <a:pPr marL="0" indent="0">
              <a:buNone/>
            </a:pPr>
            <a:endParaRPr lang="es-MX" dirty="0"/>
          </a:p>
        </p:txBody>
      </p:sp>
      <p:pic>
        <p:nvPicPr>
          <p:cNvPr id="5" name="Picture 4">
            <a:extLst>
              <a:ext uri="{FF2B5EF4-FFF2-40B4-BE49-F238E27FC236}">
                <a16:creationId xmlns:a16="http://schemas.microsoft.com/office/drawing/2014/main" id="{1A1E0CF6-5D5E-4382-A3F0-E6939757F854}"/>
              </a:ext>
            </a:extLst>
          </p:cNvPr>
          <p:cNvPicPr>
            <a:picLocks noChangeAspect="1"/>
          </p:cNvPicPr>
          <p:nvPr/>
        </p:nvPicPr>
        <p:blipFill>
          <a:blip r:embed="rId2"/>
          <a:stretch>
            <a:fillRect/>
          </a:stretch>
        </p:blipFill>
        <p:spPr>
          <a:xfrm>
            <a:off x="5031467" y="2014444"/>
            <a:ext cx="6517065" cy="2509070"/>
          </a:xfrm>
          <a:prstGeom prst="rect">
            <a:avLst/>
          </a:prstGeom>
        </p:spPr>
      </p:pic>
    </p:spTree>
    <p:extLst>
      <p:ext uri="{BB962C8B-B14F-4D97-AF65-F5344CB8AC3E}">
        <p14:creationId xmlns:p14="http://schemas.microsoft.com/office/powerpoint/2010/main" val="23143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23C8-AB8A-4588-9F0A-6E4EE02D46FF}"/>
              </a:ext>
            </a:extLst>
          </p:cNvPr>
          <p:cNvSpPr>
            <a:spLocks noGrp="1"/>
          </p:cNvSpPr>
          <p:nvPr>
            <p:ph type="title"/>
          </p:nvPr>
        </p:nvSpPr>
        <p:spPr/>
        <p:txBody>
          <a:bodyPr/>
          <a:lstStyle/>
          <a:p>
            <a:r>
              <a:rPr lang="en-US" dirty="0"/>
              <a:t>Method Proposed</a:t>
            </a:r>
            <a:endParaRPr lang="es-MX" dirty="0"/>
          </a:p>
        </p:txBody>
      </p:sp>
      <p:sp>
        <p:nvSpPr>
          <p:cNvPr id="3" name="Content Placeholder 2">
            <a:extLst>
              <a:ext uri="{FF2B5EF4-FFF2-40B4-BE49-F238E27FC236}">
                <a16:creationId xmlns:a16="http://schemas.microsoft.com/office/drawing/2014/main" id="{FA11BBDB-B2FD-4FD6-93B2-BF3131159809}"/>
              </a:ext>
            </a:extLst>
          </p:cNvPr>
          <p:cNvSpPr>
            <a:spLocks noGrp="1"/>
          </p:cNvSpPr>
          <p:nvPr>
            <p:ph idx="1"/>
          </p:nvPr>
        </p:nvSpPr>
        <p:spPr/>
        <p:txBody>
          <a:bodyPr/>
          <a:lstStyle/>
          <a:p>
            <a:r>
              <a:rPr lang="en-US" dirty="0"/>
              <a:t>MULTI-CLASS CLASSIFICATION USING LOGISTIC REGRESSION</a:t>
            </a:r>
            <a:endParaRPr lang="es-MX" dirty="0"/>
          </a:p>
        </p:txBody>
      </p:sp>
    </p:spTree>
    <p:extLst>
      <p:ext uri="{BB962C8B-B14F-4D97-AF65-F5344CB8AC3E}">
        <p14:creationId xmlns:p14="http://schemas.microsoft.com/office/powerpoint/2010/main" val="428714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09A5-7353-4467-B84D-325C82A0053A}"/>
              </a:ext>
            </a:extLst>
          </p:cNvPr>
          <p:cNvSpPr>
            <a:spLocks noGrp="1"/>
          </p:cNvSpPr>
          <p:nvPr>
            <p:ph type="title"/>
          </p:nvPr>
        </p:nvSpPr>
        <p:spPr>
          <a:xfrm>
            <a:off x="1371600" y="685800"/>
            <a:ext cx="3282695" cy="1485900"/>
          </a:xfrm>
        </p:spPr>
        <p:txBody>
          <a:bodyPr>
            <a:normAutofit/>
          </a:bodyPr>
          <a:lstStyle/>
          <a:p>
            <a:r>
              <a:rPr lang="en-US" dirty="0"/>
              <a:t>DATASET CLEANUP</a:t>
            </a:r>
            <a:endParaRPr lang="es-MX" dirty="0"/>
          </a:p>
        </p:txBody>
      </p:sp>
      <p:sp>
        <p:nvSpPr>
          <p:cNvPr id="3" name="Content Placeholder 2">
            <a:extLst>
              <a:ext uri="{FF2B5EF4-FFF2-40B4-BE49-F238E27FC236}">
                <a16:creationId xmlns:a16="http://schemas.microsoft.com/office/drawing/2014/main" id="{6C8FC54B-C5D8-4A3F-B7AF-5D742FF327F5}"/>
              </a:ext>
            </a:extLst>
          </p:cNvPr>
          <p:cNvSpPr>
            <a:spLocks noGrp="1"/>
          </p:cNvSpPr>
          <p:nvPr>
            <p:ph idx="1"/>
          </p:nvPr>
        </p:nvSpPr>
        <p:spPr>
          <a:xfrm>
            <a:off x="1371600" y="2286000"/>
            <a:ext cx="3282694" cy="4353952"/>
          </a:xfrm>
        </p:spPr>
        <p:txBody>
          <a:bodyPr>
            <a:normAutofit lnSpcReduction="10000"/>
          </a:bodyPr>
          <a:lstStyle/>
          <a:p>
            <a:r>
              <a:rPr lang="en-US" sz="1700" dirty="0"/>
              <a:t>The first approach ended with a low accuracy of 27%</a:t>
            </a:r>
          </a:p>
          <a:p>
            <a:r>
              <a:rPr lang="en-US" sz="1700" dirty="0"/>
              <a:t>The second approach was done by first cleaning up the dataset of information that was not considered critical for the study. Also, in order to avoid noise within code execution, numerical values were assigned to represent the different cases within the same feature.</a:t>
            </a:r>
          </a:p>
          <a:p>
            <a:r>
              <a:rPr lang="en-US" sz="1700" dirty="0"/>
              <a:t>Finally, the eleven categories were reduced to 4 were the first three are the same as before, but the fourth one consisted of length of stay longer than a month.</a:t>
            </a:r>
          </a:p>
        </p:txBody>
      </p:sp>
      <p:pic>
        <p:nvPicPr>
          <p:cNvPr id="4" name="Picture 3">
            <a:extLst>
              <a:ext uri="{FF2B5EF4-FFF2-40B4-BE49-F238E27FC236}">
                <a16:creationId xmlns:a16="http://schemas.microsoft.com/office/drawing/2014/main" id="{C087C08D-2FCF-4EF0-8B59-77A2CAD40E12}"/>
              </a:ext>
            </a:extLst>
          </p:cNvPr>
          <p:cNvPicPr>
            <a:picLocks noChangeAspect="1"/>
          </p:cNvPicPr>
          <p:nvPr/>
        </p:nvPicPr>
        <p:blipFill>
          <a:blip r:embed="rId2"/>
          <a:stretch>
            <a:fillRect/>
          </a:stretch>
        </p:blipFill>
        <p:spPr>
          <a:xfrm>
            <a:off x="5031467" y="1273128"/>
            <a:ext cx="6517065" cy="3991702"/>
          </a:xfrm>
          <a:prstGeom prst="rect">
            <a:avLst/>
          </a:prstGeom>
        </p:spPr>
      </p:pic>
      <p:sp>
        <p:nvSpPr>
          <p:cNvPr id="5" name="Content Placeholder 2">
            <a:extLst>
              <a:ext uri="{FF2B5EF4-FFF2-40B4-BE49-F238E27FC236}">
                <a16:creationId xmlns:a16="http://schemas.microsoft.com/office/drawing/2014/main" id="{E6DACE2B-7944-4A4F-BC43-DA6AEF2838A9}"/>
              </a:ext>
            </a:extLst>
          </p:cNvPr>
          <p:cNvSpPr txBox="1">
            <a:spLocks/>
          </p:cNvSpPr>
          <p:nvPr/>
        </p:nvSpPr>
        <p:spPr>
          <a:xfrm>
            <a:off x="5031466" y="5469984"/>
            <a:ext cx="6517065" cy="1169968"/>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1700" dirty="0"/>
              <a:t>Features removed were case id, hospital type, hospital city, hospital region, ward type, ward facility, patient id, city code patient, and admission deposit.</a:t>
            </a:r>
          </a:p>
          <a:p>
            <a:r>
              <a:rPr lang="en-US" sz="1700" dirty="0"/>
              <a:t>New dataset consisted of 8 features and 4 unique classes</a:t>
            </a:r>
          </a:p>
        </p:txBody>
      </p:sp>
    </p:spTree>
    <p:extLst>
      <p:ext uri="{BB962C8B-B14F-4D97-AF65-F5344CB8AC3E}">
        <p14:creationId xmlns:p14="http://schemas.microsoft.com/office/powerpoint/2010/main" val="182266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1ABF-041A-431B-B591-C4B3C12DCCA7}"/>
              </a:ext>
            </a:extLst>
          </p:cNvPr>
          <p:cNvSpPr>
            <a:spLocks noGrp="1"/>
          </p:cNvSpPr>
          <p:nvPr>
            <p:ph type="title"/>
          </p:nvPr>
        </p:nvSpPr>
        <p:spPr/>
        <p:txBody>
          <a:bodyPr/>
          <a:lstStyle/>
          <a:p>
            <a:r>
              <a:rPr lang="en-US" dirty="0"/>
              <a:t>Prediction Program (1/4)</a:t>
            </a:r>
            <a:endParaRPr lang="es-MX" dirty="0"/>
          </a:p>
        </p:txBody>
      </p:sp>
      <p:pic>
        <p:nvPicPr>
          <p:cNvPr id="4" name="Picture 3">
            <a:extLst>
              <a:ext uri="{FF2B5EF4-FFF2-40B4-BE49-F238E27FC236}">
                <a16:creationId xmlns:a16="http://schemas.microsoft.com/office/drawing/2014/main" id="{4577A313-C519-4E7C-BC4D-ACA0A0988C53}"/>
              </a:ext>
            </a:extLst>
          </p:cNvPr>
          <p:cNvPicPr>
            <a:picLocks noChangeAspect="1"/>
          </p:cNvPicPr>
          <p:nvPr/>
        </p:nvPicPr>
        <p:blipFill>
          <a:blip r:embed="rId2"/>
          <a:stretch>
            <a:fillRect/>
          </a:stretch>
        </p:blipFill>
        <p:spPr>
          <a:xfrm>
            <a:off x="1371600" y="1428750"/>
            <a:ext cx="7962900" cy="5372100"/>
          </a:xfrm>
          <a:prstGeom prst="rect">
            <a:avLst/>
          </a:prstGeom>
        </p:spPr>
      </p:pic>
    </p:spTree>
    <p:extLst>
      <p:ext uri="{BB962C8B-B14F-4D97-AF65-F5344CB8AC3E}">
        <p14:creationId xmlns:p14="http://schemas.microsoft.com/office/powerpoint/2010/main" val="198197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1ABF-041A-431B-B591-C4B3C12DCCA7}"/>
              </a:ext>
            </a:extLst>
          </p:cNvPr>
          <p:cNvSpPr>
            <a:spLocks noGrp="1"/>
          </p:cNvSpPr>
          <p:nvPr>
            <p:ph type="title"/>
          </p:nvPr>
        </p:nvSpPr>
        <p:spPr/>
        <p:txBody>
          <a:bodyPr/>
          <a:lstStyle/>
          <a:p>
            <a:r>
              <a:rPr lang="en-US" dirty="0"/>
              <a:t>Prediction Program (2/4)</a:t>
            </a:r>
            <a:endParaRPr lang="es-MX" dirty="0"/>
          </a:p>
        </p:txBody>
      </p:sp>
      <p:pic>
        <p:nvPicPr>
          <p:cNvPr id="3" name="Picture 2">
            <a:extLst>
              <a:ext uri="{FF2B5EF4-FFF2-40B4-BE49-F238E27FC236}">
                <a16:creationId xmlns:a16="http://schemas.microsoft.com/office/drawing/2014/main" id="{74BA28D9-852D-4F12-A8C6-A2F26183DD22}"/>
              </a:ext>
            </a:extLst>
          </p:cNvPr>
          <p:cNvPicPr>
            <a:picLocks noChangeAspect="1"/>
          </p:cNvPicPr>
          <p:nvPr/>
        </p:nvPicPr>
        <p:blipFill>
          <a:blip r:embed="rId2"/>
          <a:stretch>
            <a:fillRect/>
          </a:stretch>
        </p:blipFill>
        <p:spPr>
          <a:xfrm>
            <a:off x="1371600" y="1428750"/>
            <a:ext cx="8713104" cy="3257551"/>
          </a:xfrm>
          <a:prstGeom prst="rect">
            <a:avLst/>
          </a:prstGeom>
        </p:spPr>
      </p:pic>
    </p:spTree>
    <p:extLst>
      <p:ext uri="{BB962C8B-B14F-4D97-AF65-F5344CB8AC3E}">
        <p14:creationId xmlns:p14="http://schemas.microsoft.com/office/powerpoint/2010/main" val="291253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1ABF-041A-431B-B591-C4B3C12DCCA7}"/>
              </a:ext>
            </a:extLst>
          </p:cNvPr>
          <p:cNvSpPr>
            <a:spLocks noGrp="1"/>
          </p:cNvSpPr>
          <p:nvPr>
            <p:ph type="title"/>
          </p:nvPr>
        </p:nvSpPr>
        <p:spPr/>
        <p:txBody>
          <a:bodyPr/>
          <a:lstStyle/>
          <a:p>
            <a:r>
              <a:rPr lang="en-US" dirty="0"/>
              <a:t>Prediction Program (3/4)</a:t>
            </a:r>
            <a:endParaRPr lang="es-MX" dirty="0"/>
          </a:p>
        </p:txBody>
      </p:sp>
      <p:pic>
        <p:nvPicPr>
          <p:cNvPr id="4" name="Picture 3">
            <a:extLst>
              <a:ext uri="{FF2B5EF4-FFF2-40B4-BE49-F238E27FC236}">
                <a16:creationId xmlns:a16="http://schemas.microsoft.com/office/drawing/2014/main" id="{025701AE-77E8-45B8-A77A-E410CB09FB1B}"/>
              </a:ext>
            </a:extLst>
          </p:cNvPr>
          <p:cNvPicPr>
            <a:picLocks noChangeAspect="1"/>
          </p:cNvPicPr>
          <p:nvPr/>
        </p:nvPicPr>
        <p:blipFill>
          <a:blip r:embed="rId2"/>
          <a:stretch>
            <a:fillRect/>
          </a:stretch>
        </p:blipFill>
        <p:spPr>
          <a:xfrm>
            <a:off x="1371600" y="1428750"/>
            <a:ext cx="10066828" cy="2186647"/>
          </a:xfrm>
          <a:prstGeom prst="rect">
            <a:avLst/>
          </a:prstGeom>
        </p:spPr>
      </p:pic>
    </p:spTree>
    <p:extLst>
      <p:ext uri="{BB962C8B-B14F-4D97-AF65-F5344CB8AC3E}">
        <p14:creationId xmlns:p14="http://schemas.microsoft.com/office/powerpoint/2010/main" val="9624700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TotalTime>
  <Words>577</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Franklin Gothic Book</vt:lpstr>
      <vt:lpstr>Crop</vt:lpstr>
      <vt:lpstr>Predicting the Length of Hospital Treatment for COVID-19 Patients</vt:lpstr>
      <vt:lpstr>Context</vt:lpstr>
      <vt:lpstr>Purpose</vt:lpstr>
      <vt:lpstr>Dataset</vt:lpstr>
      <vt:lpstr>Method Proposed</vt:lpstr>
      <vt:lpstr>DATASET CLEANUP</vt:lpstr>
      <vt:lpstr>Prediction Program (1/4)</vt:lpstr>
      <vt:lpstr>Prediction Program (2/4)</vt:lpstr>
      <vt:lpstr>Prediction Program (3/4)</vt:lpstr>
      <vt:lpstr>Prediction Program (4/4)</vt:lpstr>
      <vt:lpstr>RESULTS &amp; CONCLUSION</vt:lpstr>
      <vt:lpstr>Future Studies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the Length of Hospital Treatment for COVID-19 Patients</dc:title>
  <dc:creator>Oscar Arturo Alvarez Reyna</dc:creator>
  <cp:lastModifiedBy>Oscar Arturo Alvarez Reyna</cp:lastModifiedBy>
  <cp:revision>9</cp:revision>
  <dcterms:created xsi:type="dcterms:W3CDTF">2020-12-10T01:55:41Z</dcterms:created>
  <dcterms:modified xsi:type="dcterms:W3CDTF">2020-12-11T05:15:15Z</dcterms:modified>
</cp:coreProperties>
</file>