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B233F-1E68-4242-ACF0-D3FA33EA0675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31C675-AF4B-4E0F-900A-754B207B2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4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7389F-B7E3-4F09-93A4-E1DE151494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E76BA3-5384-416C-8616-C64E951BD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55614-9525-4B3E-88EB-B33838D2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346-3377-4701-8264-2CC60064D3D7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F2BD7-D7F9-4510-AD29-32737CADA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F343A-651D-4C8A-88D4-03F90BF35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2D0E2-D260-4AB9-963B-E7DCCD660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2C156-B38E-443F-BF5E-FC9702DD6E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5D14E-5C57-46E8-96C7-B991C031B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92FE-A23C-47E7-9991-E8877B4687B8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A739EF-F725-46E2-8DD6-386499C59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A1F8B5-3D37-4858-9AB9-67359FD35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3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B76BE0-D131-4A78-AAB0-E73EBCEA50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E1B178-761E-4EDE-9D0B-1477044CD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11806-761D-43BA-A6E2-B25E11B2E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3AE30-6F16-4CF5-B9FF-7EDF6C4C891F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82640-1CC0-4573-AE9F-FF69B214A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55BF9-BA67-4877-83F1-4B7BD2894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71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E8651-A714-4A04-807A-D9F8DDF1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0FB43-97B6-462F-8644-92985FC4C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D0CDE-E498-4593-90D4-46F612B56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BFA30-9DBB-493F-AA33-0A18FD30179D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F439E4-6942-41EC-83DC-E646F1923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F529C1-8E7F-4000-BE19-66DA45A5B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35F25-1BA9-4ADE-8736-EC3D4C9CC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6783EC-337D-4032-A45A-888A37BBAF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667ED-89BB-4A4E-A0C7-247B7B178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978F43-825A-4421-B28F-4D60F99B8630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C2A24-8E69-4FC0-A4F7-4920C8F6C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CE74C-10AD-42CD-B5F0-8963FBACD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9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11B4-380B-4E4A-B8A1-25B632E68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3F667-6C42-4F9D-8511-FEE9B8FC1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5F4BD8-5841-44E3-A737-4F477F479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07743-1365-4083-B3C7-9C5BA9A72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EE7A-C5A0-4E57-BF8F-CD982474F123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B70848-13FA-4B10-9CDC-451B4FC9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87D513-E4E3-475B-94B8-213EB0894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0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2D5BC-A1DE-46B9-AFAE-5819F7676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6330F7-BA8F-4498-AA4E-52BB32C3C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FD4E26-58F7-4CC9-A35D-98EBF0187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5FDDF2-9060-4883-8EF4-385302606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F02D60-EDE3-47EB-960C-44E86F796B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72A41-1EDC-4C29-B78E-CCE122BDD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D713F-2E09-4FDC-ADF8-5A4E9FBD615C}" type="datetime1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D2AC4A-8074-4BE1-B8CE-714A66C1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99C84F-7ECE-4CEA-815F-3937EEBE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583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C599E-608F-4DF6-AE25-C19CC6D8A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5A80E-C3AC-4AF3-A281-34D68898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9A2AA-F2E5-4E2D-86CA-8734C71E7BCD}" type="datetime1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0DF6D-3F74-4AC7-BFF7-7FCE31A62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5987CA-6789-4C49-8EEB-ED97FDBCC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6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2B7F77-5196-4993-A7C8-0DAD44551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4CFD1-6DB3-4771-B8AD-76B36D57BBF4}" type="datetime1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CBC95F-472A-4174-A6B9-17C5437EB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D7544-DA57-4662-9D73-9E27DD539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3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6351D-0B00-4A88-A1F7-A9FD341EF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02227-F903-4E2C-AA3F-7DF396CD0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FC07D-A72A-45CC-973C-170C593B7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381B2-D907-4742-9905-FEDFCB81B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5A506-10EC-4C2C-8902-9DD506115823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515F78-31B0-46BB-8B48-7ABCA3B0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2FC77-CDF1-499B-88EA-DBA482F1D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641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E6B6C-F3F5-4852-B6AB-DCCA58E39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8E8F5B-0E60-4E80-A963-B2554B8DD3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ECDF0-0898-4853-B4BD-AB95E38334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C9C10-1DE9-4E1A-97A0-C81B92316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430-4F98-42FC-888E-23C0C39590CA}" type="datetime1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313CC-CB65-4E34-815C-35DEA66DD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8DF1D-3A0A-42B9-9523-CA5E73FF6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47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7AB30C-0847-404F-B89B-01FD0CD6C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8AB737-ACEA-40E9-BEC5-BF8C92D08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4103D-28D7-437E-A5AA-AC59B41FC9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B42F7-2C29-400A-B72F-E898F0BBAF66}" type="datetime1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F58E6-73E5-433F-A9CA-B830FD829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A3D77-1B72-4B8E-BDAC-D367571B4C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6BF95-6B96-49B5-BC7F-1A8A95726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vladislavkisin/tutorial-ml-in-chemistry-research-rdkit-mol2vec#Representation-of-chemical-data" TargetMode="External"/><Relationship Id="rId2" Type="http://schemas.openxmlformats.org/officeDocument/2006/relationships/hyperlink" Target="https://www.kaggle.com/matthewmasters/chemical-structure-and-log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tatisticshowto.com/ridge-regression/#:~:text=Ridge%20regression%20is%20a%20way,(correlations%20between%20predictor%20variables)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F1598-9948-43C0-B054-129855ABA4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Exploration of Machine Learning Framework </a:t>
            </a:r>
            <a:r>
              <a:rPr lang="en-US" dirty="0" err="1"/>
              <a:t>RDkit</a:t>
            </a:r>
            <a:r>
              <a:rPr lang="en-US" dirty="0"/>
              <a:t> for Chemistry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8F1C8-5C83-4272-BFAA-5A243360DC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ELEE 4333 – Topics in ELEE – Machine Learning</a:t>
            </a:r>
          </a:p>
          <a:p>
            <a:r>
              <a:rPr lang="en-US" dirty="0"/>
              <a:t>12/10/2020</a:t>
            </a:r>
          </a:p>
          <a:p>
            <a:r>
              <a:rPr lang="en-US" dirty="0"/>
              <a:t>By Ivan Morado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E4075F-2840-49A5-A8DC-7435583C6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4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5E4A-4301-4038-8CED-27CE14083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RDkit</a:t>
            </a:r>
            <a:r>
              <a:rPr lang="en-US" dirty="0"/>
              <a:t> Framework Cont.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15FD6-FDBE-4A51-A965-BD68AAD06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55C668-8DE9-4CA7-A859-8558EAE3804F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92135" y="1247259"/>
            <a:ext cx="6218465" cy="5060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7B8F15-B426-480E-A0AC-BAB25EA1BF79}"/>
              </a:ext>
            </a:extLst>
          </p:cNvPr>
          <p:cNvSpPr txBox="1"/>
          <p:nvPr/>
        </p:nvSpPr>
        <p:spPr>
          <a:xfrm>
            <a:off x="3581401" y="6123543"/>
            <a:ext cx="3790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5. Number of Hydrogen Atoms</a:t>
            </a:r>
          </a:p>
        </p:txBody>
      </p:sp>
    </p:spTree>
    <p:extLst>
      <p:ext uri="{BB962C8B-B14F-4D97-AF65-F5344CB8AC3E}">
        <p14:creationId xmlns:p14="http://schemas.microsoft.com/office/powerpoint/2010/main" val="170385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676A2-1C37-4389-888D-5EEF91A99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RDkit</a:t>
            </a:r>
            <a:r>
              <a:rPr lang="en-US" dirty="0"/>
              <a:t> framework cont.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B62DFD-9C5A-45B7-B9EF-254E88069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1BD120B-51C9-4377-9D63-515003AF94B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000750" y="280035"/>
            <a:ext cx="5943600" cy="596519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CC1C524-0C0B-4DD0-A63B-4F73924927A9}"/>
              </a:ext>
            </a:extLst>
          </p:cNvPr>
          <p:cNvSpPr txBox="1"/>
          <p:nvPr/>
        </p:nvSpPr>
        <p:spPr>
          <a:xfrm>
            <a:off x="6638925" y="6245225"/>
            <a:ext cx="466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6. Count of Commonly Occurring Atoms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56E994F-ACA3-4D8C-9427-AE2D8B7ED6E7}"/>
              </a:ext>
            </a:extLst>
          </p:cNvPr>
          <p:cNvSpPr txBox="1"/>
          <p:nvPr/>
        </p:nvSpPr>
        <p:spPr>
          <a:xfrm>
            <a:off x="771524" y="1690688"/>
            <a:ext cx="475297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Some linear dependence in lower row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60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3CD77-D944-4740-B247-85E17A4C1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RDKit</a:t>
            </a:r>
            <a:r>
              <a:rPr lang="en-US" dirty="0"/>
              <a:t> framework cont.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607F90-C963-4AE6-8FAD-ADEE0271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65B6B2-1A0D-44F3-9BFE-FEE73C9A806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666999" y="1337627"/>
            <a:ext cx="6600825" cy="515524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A23721B-EB37-4772-99DC-4FC878D858B4}"/>
              </a:ext>
            </a:extLst>
          </p:cNvPr>
          <p:cNvSpPr txBox="1"/>
          <p:nvPr/>
        </p:nvSpPr>
        <p:spPr>
          <a:xfrm>
            <a:off x="3581401" y="6422509"/>
            <a:ext cx="4667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7. Trained Model with Ridge Regression</a:t>
            </a:r>
          </a:p>
        </p:txBody>
      </p:sp>
    </p:spTree>
    <p:extLst>
      <p:ext uri="{BB962C8B-B14F-4D97-AF65-F5344CB8AC3E}">
        <p14:creationId xmlns:p14="http://schemas.microsoft.com/office/powerpoint/2010/main" val="19436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90A58-31AF-4138-A0A2-BA810BB52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RDkit</a:t>
            </a:r>
            <a:r>
              <a:rPr lang="en-US" dirty="0"/>
              <a:t> framework cont.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F0080A-079F-49BF-9A73-BE6D97DF4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13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6FCC95-35AD-46F2-BF62-EE40870C53D9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333625" y="1390967"/>
            <a:ext cx="6629400" cy="49653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325AC-324D-402C-B303-1C70F29AAEF3}"/>
              </a:ext>
            </a:extLst>
          </p:cNvPr>
          <p:cNvSpPr txBox="1"/>
          <p:nvPr/>
        </p:nvSpPr>
        <p:spPr>
          <a:xfrm>
            <a:off x="2419351" y="6308209"/>
            <a:ext cx="705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8. Trained Model with added Descriptors with Ridge Regression</a:t>
            </a:r>
          </a:p>
        </p:txBody>
      </p:sp>
    </p:spTree>
    <p:extLst>
      <p:ext uri="{BB962C8B-B14F-4D97-AF65-F5344CB8AC3E}">
        <p14:creationId xmlns:p14="http://schemas.microsoft.com/office/powerpoint/2010/main" val="300828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B6926-72D9-4257-8938-F1874337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CFD086-7103-49D1-B953-71E70754C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2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5B7BB-912A-4298-ACBC-6B5AE36DE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01F56-1B04-413E-920F-A2E29A46F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RDkit</a:t>
            </a:r>
            <a:r>
              <a:rPr lang="en-US" dirty="0"/>
              <a:t> can effectively work with chemical data types, SMILES and </a:t>
            </a:r>
            <a:r>
              <a:rPr lang="en-US" dirty="0" err="1"/>
              <a:t>Molfiles</a:t>
            </a:r>
            <a:endParaRPr lang="en-US" dirty="0"/>
          </a:p>
          <a:p>
            <a:r>
              <a:rPr lang="en-US" dirty="0"/>
              <a:t>We looked at a simple property prediction task, but complex tasks can be designed using built in functions</a:t>
            </a:r>
          </a:p>
          <a:p>
            <a:r>
              <a:rPr lang="en-US" dirty="0"/>
              <a:t>Can help reduce cost of experiments by predicting outcomes for effective using materials, equipment, etc.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DA900C-C9F5-4E14-B767-A2F87F48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08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4A064-3098-43CB-ACE3-DD4FED49D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706C2A-4804-4A5B-98A4-CF810A3B2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62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2852-8599-4CFD-8C65-56BB34E1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11521-148B-44A9-BBE7-0DFC72026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Kaggle Datasets: </a:t>
            </a:r>
            <a:r>
              <a:rPr lang="en-US" dirty="0" err="1"/>
              <a:t>LogP</a:t>
            </a:r>
            <a:r>
              <a:rPr lang="en-US" dirty="0"/>
              <a:t> of Chemical Structures. </a:t>
            </a:r>
            <a:r>
              <a:rPr lang="en-US" dirty="0">
                <a:hlinkClick r:id="rId2"/>
              </a:rPr>
              <a:t>https://www.kaggle.com/matthewmasters/chemical-structure-and-logp</a:t>
            </a:r>
            <a:endParaRPr lang="en-US" dirty="0"/>
          </a:p>
          <a:p>
            <a:r>
              <a:rPr lang="en-US" dirty="0">
                <a:hlinkClick r:id="rId3"/>
              </a:rPr>
              <a:t>https://www.kaggle.com/vladislavkisin/tutorial-ml-in-chemistry-research-rdkit-mol2vec#Representation-of-chemical-data</a:t>
            </a:r>
            <a:endParaRPr lang="en-US" dirty="0"/>
          </a:p>
          <a:p>
            <a:r>
              <a:rPr lang="en-US" u="sng" dirty="0">
                <a:hlinkClick r:id="rId4"/>
              </a:rPr>
              <a:t>https://www.statisticshowto.com/ridge-regression/#:~:text=Ridge%20regression%20is%20a%20way,(correlations%20between%20predictor%20variables)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C70592-55F9-4CD7-BF23-0D2D2B8F5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1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7D5AA-68F6-41B4-B1C1-2739B0EA4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7C9FD-DDF3-4351-892F-F174CA114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How a Computer Understands Chemistry</a:t>
            </a:r>
          </a:p>
          <a:p>
            <a:r>
              <a:rPr lang="en-US" dirty="0" err="1"/>
              <a:t>RDkit</a:t>
            </a:r>
            <a:r>
              <a:rPr lang="en-US" dirty="0"/>
              <a:t> for Lipophilicity</a:t>
            </a:r>
          </a:p>
          <a:p>
            <a:r>
              <a:rPr lang="en-US" dirty="0"/>
              <a:t>Conclusion</a:t>
            </a:r>
          </a:p>
          <a:p>
            <a:r>
              <a:rPr lang="en-US" dirty="0"/>
              <a:t>References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869D4F-6B59-4136-9D83-0B92D2E4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1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A7278-35A1-4C4B-AEFF-BA3C1EE19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CC8CA-89C3-4FBE-A2E6-93DB6EDF6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0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A2A36-0342-428B-BFB0-B50AD6FE3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9165C-229B-43EA-AE36-C0086624F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Machine Learning useful for classifying various chemical properties</a:t>
            </a:r>
          </a:p>
          <a:p>
            <a:r>
              <a:rPr lang="en-US" dirty="0"/>
              <a:t>Useful for investigating poorly understand structures</a:t>
            </a:r>
          </a:p>
          <a:p>
            <a:r>
              <a:rPr lang="en-US" dirty="0"/>
              <a:t>Easier than classical methods for chemistry research</a:t>
            </a:r>
          </a:p>
          <a:p>
            <a:r>
              <a:rPr lang="en-US" dirty="0"/>
              <a:t>Computers no longer a passive tool for research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C64815-93E3-4C84-B191-EBAAC450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42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C791E-B282-4619-BBE3-B48C4A4AC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Computer Understands Chemistry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EC4FBE-110A-4447-AEFB-4CC97EDEC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6" y="1881981"/>
            <a:ext cx="10515600" cy="4351338"/>
          </a:xfrm>
        </p:spPr>
        <p:txBody>
          <a:bodyPr/>
          <a:lstStyle/>
          <a:p>
            <a:r>
              <a:rPr lang="en-US" dirty="0"/>
              <a:t>SMILES (Simplified Molecular Input Line Entry System)</a:t>
            </a:r>
          </a:p>
          <a:p>
            <a:pPr lvl="1"/>
            <a:r>
              <a:rPr lang="en-US" dirty="0"/>
              <a:t>Simplest way to represent chemical data using lines, capital letters for atoms</a:t>
            </a:r>
          </a:p>
          <a:p>
            <a:pPr lvl="1"/>
            <a:r>
              <a:rPr lang="en-US" dirty="0"/>
              <a:t>Can write the information yourself </a:t>
            </a:r>
          </a:p>
          <a:p>
            <a:pPr lvl="1"/>
            <a:r>
              <a:rPr lang="en-US" dirty="0"/>
              <a:t>Can be processed as string data</a:t>
            </a:r>
          </a:p>
          <a:p>
            <a:pPr lvl="1"/>
            <a:r>
              <a:rPr lang="en-US" dirty="0"/>
              <a:t>Not accurate space info of molecule</a:t>
            </a:r>
          </a:p>
          <a:p>
            <a:pPr lvl="1"/>
            <a:r>
              <a:rPr lang="en-US" dirty="0"/>
              <a:t>Lots of formulas for single molecule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1C3017-9DAC-4F46-8C60-B76E3A4C69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075" y="2800350"/>
            <a:ext cx="5372100" cy="12573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902FA38-34D7-4E43-ADD1-7845562374AB}"/>
              </a:ext>
            </a:extLst>
          </p:cNvPr>
          <p:cNvSpPr txBox="1"/>
          <p:nvPr/>
        </p:nvSpPr>
        <p:spPr>
          <a:xfrm>
            <a:off x="7084381" y="4323425"/>
            <a:ext cx="3790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1. Representation of Molecule using SMILES data format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E8F5E-B49D-4634-936E-BF94C5A0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5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C3B37-7181-45F7-9646-34D4702B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Computer Understands Chemistry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5EAFB-7EE9-4FE0-A525-E54432B23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351338"/>
          </a:xfrm>
        </p:spPr>
        <p:txBody>
          <a:bodyPr/>
          <a:lstStyle/>
          <a:p>
            <a:r>
              <a:rPr lang="en-US" dirty="0"/>
              <a:t>MDL </a:t>
            </a:r>
            <a:r>
              <a:rPr lang="en-US" dirty="0" err="1"/>
              <a:t>Molfile</a:t>
            </a:r>
            <a:endParaRPr lang="en-US" dirty="0"/>
          </a:p>
          <a:p>
            <a:pPr lvl="1"/>
            <a:r>
              <a:rPr lang="en-US" dirty="0"/>
              <a:t>keeps information about the atoms, bonds, connectivity and coordinates of a molecule</a:t>
            </a:r>
          </a:p>
          <a:p>
            <a:pPr lvl="1"/>
            <a:r>
              <a:rPr lang="en-US" dirty="0"/>
              <a:t>the Connection Table contains atom info, bond connections and types, followed by sections for more complex information</a:t>
            </a:r>
          </a:p>
          <a:p>
            <a:pPr lvl="1"/>
            <a:r>
              <a:rPr lang="en-US" dirty="0"/>
              <a:t>Acceptable by most software</a:t>
            </a:r>
          </a:p>
          <a:p>
            <a:pPr lvl="1"/>
            <a:r>
              <a:rPr lang="en-US" dirty="0"/>
              <a:t>Represents 2D and 3D molecules</a:t>
            </a:r>
          </a:p>
          <a:p>
            <a:pPr lvl="1"/>
            <a:r>
              <a:rPr lang="en-US" dirty="0"/>
              <a:t>Larger data sets</a:t>
            </a:r>
          </a:p>
          <a:p>
            <a:pPr lvl="1"/>
            <a:r>
              <a:rPr lang="en-US" dirty="0"/>
              <a:t>Hard to write data by yourself</a:t>
            </a: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5471F1-8B78-4130-BD55-74B16A094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6721" y="3295650"/>
            <a:ext cx="4630915" cy="29479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E19216E-85B2-46CD-9F69-F411514AF0DA}"/>
              </a:ext>
            </a:extLst>
          </p:cNvPr>
          <p:cNvSpPr txBox="1"/>
          <p:nvPr/>
        </p:nvSpPr>
        <p:spPr>
          <a:xfrm>
            <a:off x="7655881" y="6133882"/>
            <a:ext cx="3790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2. Representation of Molecule using </a:t>
            </a:r>
            <a:r>
              <a:rPr lang="en-US" dirty="0" err="1"/>
              <a:t>Molfile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E6976-AFFA-47C4-8743-6B88DDD0A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0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E72F-F8EC-4645-B4F6-B912152D2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548" y="1709738"/>
            <a:ext cx="11232903" cy="2968794"/>
          </a:xfrm>
        </p:spPr>
        <p:txBody>
          <a:bodyPr/>
          <a:lstStyle/>
          <a:p>
            <a:r>
              <a:rPr lang="en-US" dirty="0" err="1"/>
              <a:t>RDkit</a:t>
            </a:r>
            <a:r>
              <a:rPr lang="en-US" dirty="0"/>
              <a:t> Framework for Lipophilicity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CEF9-DB14-4BC2-9150-C8E29502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1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F1F9-8F27-4EEF-87EF-C6D8571C80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RDkit</a:t>
            </a:r>
            <a:r>
              <a:rPr lang="en-US" dirty="0"/>
              <a:t> Framework cont.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E59A7-7C72-416D-A701-8BB093E38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RDkit</a:t>
            </a:r>
            <a:r>
              <a:rPr lang="en-US" dirty="0"/>
              <a:t> is machine learning tools written in C++ and Python for chemistry</a:t>
            </a:r>
          </a:p>
          <a:p>
            <a:r>
              <a:rPr lang="en-US" dirty="0"/>
              <a:t>Useful for many reasons, in our case property prediction task</a:t>
            </a:r>
          </a:p>
          <a:p>
            <a:r>
              <a:rPr lang="en-US" dirty="0"/>
              <a:t>Lipophilicity dataset – chemical property related to ability of a compound dissolving in lipids, oils, fats</a:t>
            </a:r>
          </a:p>
          <a:p>
            <a:r>
              <a:rPr lang="en-US" dirty="0"/>
              <a:t>Useful to design novel drugs</a:t>
            </a:r>
          </a:p>
          <a:p>
            <a:r>
              <a:rPr lang="en-US" dirty="0"/>
              <a:t>Evaluated via distribution coefficient p</a:t>
            </a:r>
          </a:p>
          <a:p>
            <a:r>
              <a:rPr lang="en-US" dirty="0"/>
              <a:t>Represented as a log</a:t>
            </a:r>
          </a:p>
          <a:p>
            <a:r>
              <a:rPr lang="en-US" dirty="0"/>
              <a:t>Experimentally expensive to find p of a chemical compound</a:t>
            </a:r>
          </a:p>
          <a:p>
            <a:r>
              <a:rPr lang="en-US" dirty="0"/>
              <a:t>Model will be trained with ridge regression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4FBED-AD77-41A4-9017-CDC4E4A56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3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216DD-8A96-4F3D-B991-5FA835C62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RDkit</a:t>
            </a:r>
            <a:r>
              <a:rPr lang="en-US" dirty="0"/>
              <a:t> Framework cont.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9C7037-BF84-4FA0-BD8E-C5AEE043B0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75" y="2410056"/>
            <a:ext cx="5419725" cy="21621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5AA2FE-2B00-48F5-B58B-D5A1290280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449" y="1690688"/>
            <a:ext cx="5959645" cy="34606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5C329C-3965-4C4E-B402-1D89DD5AA795}"/>
              </a:ext>
            </a:extLst>
          </p:cNvPr>
          <p:cNvSpPr txBox="1"/>
          <p:nvPr/>
        </p:nvSpPr>
        <p:spPr>
          <a:xfrm>
            <a:off x="1025880" y="5151325"/>
            <a:ext cx="3790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3. SMILE dataset for Lipophilicity Property Prediction Task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33F0CD-F832-4E42-AD9D-60FCAD7FF141}"/>
              </a:ext>
            </a:extLst>
          </p:cNvPr>
          <p:cNvSpPr txBox="1"/>
          <p:nvPr/>
        </p:nvSpPr>
        <p:spPr>
          <a:xfrm>
            <a:off x="6656888" y="5281625"/>
            <a:ext cx="3790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4. </a:t>
            </a:r>
            <a:r>
              <a:rPr lang="en-US" dirty="0" err="1"/>
              <a:t>RDkit</a:t>
            </a:r>
            <a:r>
              <a:rPr lang="en-US" dirty="0"/>
              <a:t> visualization of MOL Data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E06C764-201D-4D12-84F9-CDF637D72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6BF95-6B96-49B5-BC7F-1A8A95726D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6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485</Words>
  <Application>Microsoft Office PowerPoint</Application>
  <PresentationFormat>Widescreen</PresentationFormat>
  <Paragraphs>87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Exploration of Machine Learning Framework RDkit for Chemistry Research</vt:lpstr>
      <vt:lpstr>Overview</vt:lpstr>
      <vt:lpstr>Introduction</vt:lpstr>
      <vt:lpstr>Introduction </vt:lpstr>
      <vt:lpstr>How a Computer Understands Chemistry</vt:lpstr>
      <vt:lpstr>How a Computer Understands Chemistry</vt:lpstr>
      <vt:lpstr>RDkit Framework for Lipophilicity </vt:lpstr>
      <vt:lpstr>RDkit Framework cont.  </vt:lpstr>
      <vt:lpstr>RDkit Framework cont. </vt:lpstr>
      <vt:lpstr>RDkit Framework Cont. </vt:lpstr>
      <vt:lpstr>RDkit framework cont. </vt:lpstr>
      <vt:lpstr>RDKit framework cont. </vt:lpstr>
      <vt:lpstr>RDkit framework cont.</vt:lpstr>
      <vt:lpstr>Conclusion</vt:lpstr>
      <vt:lpstr>Conclusion</vt:lpstr>
      <vt:lpstr>Questions?</vt:lpstr>
      <vt:lpstr>References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Exploration of Machine Learning Frameworks for Chemistry Research</dc:title>
  <dc:creator>Ivan Morado</dc:creator>
  <cp:lastModifiedBy>Ivan Morado</cp:lastModifiedBy>
  <cp:revision>14</cp:revision>
  <dcterms:created xsi:type="dcterms:W3CDTF">2020-12-10T03:35:38Z</dcterms:created>
  <dcterms:modified xsi:type="dcterms:W3CDTF">2020-12-10T14:15:24Z</dcterms:modified>
</cp:coreProperties>
</file>