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sldIdLst>
    <p:sldId id="261" r:id="rId5"/>
    <p:sldId id="262" r:id="rId6"/>
    <p:sldId id="263" r:id="rId7"/>
    <p:sldId id="271" r:id="rId8"/>
    <p:sldId id="268" r:id="rId9"/>
    <p:sldId id="269" r:id="rId10"/>
    <p:sldId id="270" r:id="rId11"/>
    <p:sldId id="272" r:id="rId12"/>
    <p:sldId id="273" r:id="rId13"/>
    <p:sldId id="274" r:id="rId14"/>
    <p:sldId id="277" r:id="rId15"/>
    <p:sldId id="275" r:id="rId16"/>
    <p:sldId id="278" r:id="rId17"/>
    <p:sldId id="279" r:id="rId18"/>
    <p:sldId id="281" r:id="rId19"/>
    <p:sldId id="282" r:id="rId20"/>
    <p:sldId id="265" r:id="rId21"/>
    <p:sldId id="280" r:id="rId22"/>
    <p:sldId id="266" r:id="rId23"/>
    <p:sldId id="284" r:id="rId24"/>
    <p:sldId id="264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api.com/blog/wp-content/uploads/2017/11/t01a5ed8aab97b460c9.jpg" TargetMode="External"/><Relationship Id="rId2" Type="http://schemas.openxmlformats.org/officeDocument/2006/relationships/hyperlink" Target="https://newsroom.cisco.com/documents/10157/14740/facial-recognition-feature_1200x675_hero_090418.jpg/eba19a1c-4b85-413d-a1fc-2590fcd7e1ee?t=1535745284920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women-in-technology.com/hs-fs/hubfs/FACIAL-RECOGNITION-compressor.png?width=1920&amp;name=FACIAL-RECOGNITION-compressor.pn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7952226" cy="2396066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Learning: Gender Recognition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By: Javier Suarez Moreno &amp; Patrick Nnaji</a:t>
            </a:r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Visualizing Male to Female​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8366ADE-4D62-41F3-919C-B424BAF3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93" y="1639886"/>
            <a:ext cx="61150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1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Visualizing Young vs Old​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72B5D01-AAD2-43C0-A8A8-6A662199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854200"/>
            <a:ext cx="6019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6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Data Augmentation​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9A65868-2D29-4A37-85DE-A4C9D027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1780563"/>
            <a:ext cx="10388455" cy="40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31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LOSS FUNCTION GRAPH​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B4CC54FF-6C67-4591-B6FE-AB9A74EC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36" y="2423574"/>
            <a:ext cx="8907751" cy="272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3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ACCURACY PLOT​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7CC138D-75E6-4490-9DB8-4B9DC8F3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771650"/>
            <a:ext cx="107346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4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CASES WITH EXCEPTIONAL PREDICTION ACCURACY​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6978B09-D664-478D-AE9A-3C5C3DC3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9" y="2314575"/>
            <a:ext cx="31527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0D257ECF-34DB-476B-89CA-9AD2D5E6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59" y="2314575"/>
            <a:ext cx="36099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501D6DB-0CDD-4E1C-AF51-ADA97869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59" y="2314575"/>
            <a:ext cx="41243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7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dirty="0"/>
              <a:t>CASES WHERE THE NETWORK MADE THE WRONG PREDICTION​</a:t>
            </a:r>
          </a:p>
        </p:txBody>
      </p:sp>
      <p:pic>
        <p:nvPicPr>
          <p:cNvPr id="11296" name="Picture 32">
            <a:extLst>
              <a:ext uri="{FF2B5EF4-FFF2-40B4-BE49-F238E27FC236}">
                <a16:creationId xmlns:a16="http://schemas.microsoft.com/office/drawing/2014/main" id="{277BFD3F-6C4B-4B91-AB7A-D55054D9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40" y="1915825"/>
            <a:ext cx="231457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8" name="Picture 34">
            <a:extLst>
              <a:ext uri="{FF2B5EF4-FFF2-40B4-BE49-F238E27FC236}">
                <a16:creationId xmlns:a16="http://schemas.microsoft.com/office/drawing/2014/main" id="{E5E0CA63-0FD3-4299-8A05-ACDE2186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958" y="1934875"/>
            <a:ext cx="22383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0" name="Picture 36">
            <a:extLst>
              <a:ext uri="{FF2B5EF4-FFF2-40B4-BE49-F238E27FC236}">
                <a16:creationId xmlns:a16="http://schemas.microsoft.com/office/drawing/2014/main" id="{E831A313-3A43-4905-A657-D648642A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76" y="1934875"/>
            <a:ext cx="23812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>
            <a:extLst>
              <a:ext uri="{FF2B5EF4-FFF2-40B4-BE49-F238E27FC236}">
                <a16:creationId xmlns:a16="http://schemas.microsoft.com/office/drawing/2014/main" id="{57FD61B1-015E-493C-8C97-194EC55E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40" y="3772333"/>
            <a:ext cx="23336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>
            <a:extLst>
              <a:ext uri="{FF2B5EF4-FFF2-40B4-BE49-F238E27FC236}">
                <a16:creationId xmlns:a16="http://schemas.microsoft.com/office/drawing/2014/main" id="{425BF8E6-EF2A-4805-B89C-5F369323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82" y="3776229"/>
            <a:ext cx="22955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6" name="Picture 42">
            <a:extLst>
              <a:ext uri="{FF2B5EF4-FFF2-40B4-BE49-F238E27FC236}">
                <a16:creationId xmlns:a16="http://schemas.microsoft.com/office/drawing/2014/main" id="{3C6E35CE-3E3B-4CE0-B040-A6B7C0672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76" y="3765406"/>
            <a:ext cx="24574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733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7735B6-C909-4B40-938F-454CF378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How we accomplished it 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4549B-16A7-4395-9A86-D20DDD239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2249487"/>
            <a:ext cx="5894388" cy="3541714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With the help of previously made projects we had access to the following: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202,599 number of face images of various celebrities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 10,177 unique identities,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Names of identities are not given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40 binary attribute annotations per image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5 landmark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F6AD4-C569-4039-8C71-4022BD86F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7" r="10349" b="2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26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66" y="0"/>
            <a:ext cx="8907751" cy="1639886"/>
          </a:xfrm>
        </p:spPr>
        <p:txBody>
          <a:bodyPr/>
          <a:lstStyle/>
          <a:p>
            <a:r>
              <a:rPr lang="en-US" b="1" dirty="0"/>
              <a:t>THE ACCURACY ON TEST SET IS 93.6000%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5D82D6-346F-42B6-8177-5FC9C23724BE}"/>
              </a:ext>
            </a:extLst>
          </p:cNvPr>
          <p:cNvSpPr/>
          <p:nvPr/>
        </p:nvSpPr>
        <p:spPr>
          <a:xfrm>
            <a:off x="1293091" y="2050473"/>
            <a:ext cx="89077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For almost all the test set, the network was able to differentiate between a male and a female celebrity. However, in some cases as shown below, the network prediction failed.</a:t>
            </a:r>
          </a:p>
        </p:txBody>
      </p:sp>
    </p:spTree>
    <p:extLst>
      <p:ext uri="{BB962C8B-B14F-4D97-AF65-F5344CB8AC3E}">
        <p14:creationId xmlns:p14="http://schemas.microsoft.com/office/powerpoint/2010/main" val="162869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A855C-1E29-4137-B47D-81BB492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-184727"/>
            <a:ext cx="5934508" cy="1639886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F348B-873B-4569-AFFA-370BE4CA4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1847273"/>
            <a:ext cx="9757499" cy="394392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were able to obtain results with certainty percentages ranging from ~85% and ~100%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Pictures were able to be described as containing a male or a female for the most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program, however, took almost 8 hours to train and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made it a problem to deal with, since making small changes would require hours in order to determine whether the change was positive.</a:t>
            </a:r>
          </a:p>
        </p:txBody>
      </p:sp>
    </p:spTree>
    <p:extLst>
      <p:ext uri="{BB962C8B-B14F-4D97-AF65-F5344CB8AC3E}">
        <p14:creationId xmlns:p14="http://schemas.microsoft.com/office/powerpoint/2010/main" val="231647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38" name="Rectangle 237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9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42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3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6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4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5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6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7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8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9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71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2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3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3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4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5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6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7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8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9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0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1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2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3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4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5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US" sz="3200"/>
              <a:t>Overview</a:t>
            </a:r>
            <a:endParaRPr lang="en-US" sz="3200" dirty="0"/>
          </a:p>
        </p:txBody>
      </p: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34" r="-2" b="16032"/>
          <a:stretch/>
        </p:blipFill>
        <p:spPr>
          <a:xfrm>
            <a:off x="-5597" y="1"/>
            <a:ext cx="7558541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9701C-A028-4ACA-877C-21A9C85EA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13" r="-2" b="-2"/>
          <a:stretch/>
        </p:blipFill>
        <p:spPr>
          <a:xfrm>
            <a:off x="-5597" y="3427414"/>
            <a:ext cx="7558541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4520" y="1658938"/>
            <a:ext cx="3835379" cy="4132263"/>
          </a:xfrm>
        </p:spPr>
        <p:txBody>
          <a:bodyPr>
            <a:normAutofit/>
          </a:bodyPr>
          <a:lstStyle/>
          <a:p>
            <a:pPr fontAlgn="base"/>
            <a:r>
              <a:rPr lang="en-US" sz="1800" dirty="0"/>
              <a:t>In this project we seek to implement facial recognition to determine gender</a:t>
            </a:r>
          </a:p>
          <a:p>
            <a:pPr fontAlgn="base"/>
            <a:r>
              <a:rPr lang="en-US" sz="1800" dirty="0"/>
              <a:t>We will cover its importance here</a:t>
            </a:r>
          </a:p>
          <a:p>
            <a:pPr fontAlgn="base"/>
            <a:r>
              <a:rPr lang="en-US" sz="1800" dirty="0"/>
              <a:t>How we were able to accomplish this project</a:t>
            </a:r>
          </a:p>
          <a:p>
            <a:pPr fontAlgn="base"/>
            <a:r>
              <a:rPr lang="en-US" sz="1800" dirty="0"/>
              <a:t>Covering the results and our thoughts on the project</a:t>
            </a: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85E512CE-D5D0-4E0E-9FF3-E78EA78B2A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A855C-1E29-4137-B47D-81BB492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-184727"/>
            <a:ext cx="5934508" cy="1639886"/>
          </a:xfrm>
        </p:spPr>
        <p:txBody>
          <a:bodyPr/>
          <a:lstStyle/>
          <a:p>
            <a:r>
              <a:rPr lang="en-US" dirty="0"/>
              <a:t>IMPROVEMENT​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F348B-873B-4569-AFFA-370BE4CA4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1847273"/>
            <a:ext cx="9757499" cy="3943927"/>
          </a:xfrm>
        </p:spPr>
        <p:txBody>
          <a:bodyPr>
            <a:noAutofit/>
          </a:bodyPr>
          <a:lstStyle/>
          <a:p>
            <a:pPr fontAlgn="base"/>
            <a:r>
              <a:rPr lang="en-US" sz="3600" dirty="0"/>
              <a:t>INCREASE TRAIN SET TO INCREASE ACCURACY​</a:t>
            </a:r>
          </a:p>
          <a:p>
            <a:pPr fontAlgn="base"/>
            <a:r>
              <a:rPr lang="en-US" sz="3600" dirty="0"/>
              <a:t>USE DIFFERENT CNN STRUCTURE( LIMITED RESOURSES THOUGH)​</a:t>
            </a:r>
          </a:p>
          <a:p>
            <a:pPr fontAlgn="base"/>
            <a:r>
              <a:rPr lang="en-US" sz="3600" dirty="0"/>
              <a:t>DIDN’T CONSIDER NON CLOSE-UP PICTURES​</a:t>
            </a:r>
          </a:p>
          <a:p>
            <a:pPr fontAlgn="base"/>
            <a:r>
              <a:rPr lang="en-US" sz="3600" dirty="0"/>
              <a:t>DIDN'T CONSIDER MULTIPLE SUBJECTS ​</a:t>
            </a:r>
          </a:p>
          <a:p>
            <a:pPr fontAlgn="base"/>
            <a:r>
              <a:rPr lang="en-US" sz="3600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8259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6659-27DD-48FE-8325-CA8F12B9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citation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223B0-AB82-47A5-8FC5-5F1BA3B82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https://newsroom.cisco.com/documents/10157/14740/facial-recognition-feature_1200x675_hero_090418.jpg/eba19a1c-4b85-413d-a1fc-2590fcd7e1ee?t=1535745284920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https://rapidapi.com/blog/wp-content/uploads/2017/11/t01a5ed8aab97b460c9.jpg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https://www.women-in-technology.com/hs-fs/hubfs/FACIAL-RECOGNITION-compressor.png?width=1920&amp;name=FACIAL-RECOGNITION-compressor.png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35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Group 8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 useBgFill="1">
        <p:nvSpPr>
          <p:cNvPr id="129" name="Rectangle 64">
            <a:extLst>
              <a:ext uri="{FF2B5EF4-FFF2-40B4-BE49-F238E27FC236}">
                <a16:creationId xmlns:a16="http://schemas.microsoft.com/office/drawing/2014/main" id="{7A070EAD-1DCD-4F3D-BA84-799B891A0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93E52-BB90-426F-82C9-806CC386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0" y="1122363"/>
            <a:ext cx="7559039" cy="3027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Thank you for listening</a:t>
            </a:r>
          </a:p>
        </p:txBody>
      </p:sp>
      <p:grpSp>
        <p:nvGrpSpPr>
          <p:cNvPr id="130" name="Group 66">
            <a:extLst>
              <a:ext uri="{FF2B5EF4-FFF2-40B4-BE49-F238E27FC236}">
                <a16:creationId xmlns:a16="http://schemas.microsoft.com/office/drawing/2014/main" id="{DE471E13-6104-4637-8A8F-B545529B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>
                  <a:alpha val="60000"/>
                </a:schemeClr>
              </a:gs>
              <a:gs pos="100000">
                <a:schemeClr val="bg2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</p:grpSpPr>
        <p:sp>
          <p:nvSpPr>
            <p:cNvPr id="68" name="Rectangle 5">
              <a:extLst>
                <a:ext uri="{FF2B5EF4-FFF2-40B4-BE49-F238E27FC236}">
                  <a16:creationId xmlns:a16="http://schemas.microsoft.com/office/drawing/2014/main" id="{802F412D-6781-427D-AB79-09FD610CC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8471B962-D824-43CE-B5DD-704B305B2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ED60EBD3-FA75-460B-AFBD-3F234A0C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D0791244-FBF2-49D9-BDBC-E2E58C86B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EE4C4B1-195C-40F5-A78F-2EB7ED6E6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22766AF8-3850-41E4-80D0-321D9A13D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8834F8EE-AB04-42FE-AE7B-3E9C6ACA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C86BB534-4617-4275-908E-357CF2246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B6DEB58B-8D28-4BE9-9CA9-F4B3A083B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25A772BC-4720-4EC2-AD61-A7B74E915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60D6B27E-FAC5-4267-80A9-DE4D2E02B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1F39FA83-D8C8-4CE3-9C62-10375FD04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E09B4CF3-A51F-4787-81FE-F5C79BA42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6695CB35-74E4-43C0-89F5-9FDA59B3A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45450CE-FB13-4C46-825F-5BB191703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E80AA0B2-7FE7-4B75-AC25-E0F6C0FE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2E81F7C1-AD8F-41A0-91A8-E05F66CB0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F4E8A538-9FFA-4C76-BCE2-D54F56A11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3C412824-3CBA-4E74-B2FD-936EA7048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E28DC1F0-74FF-4D97-BD4D-FD42DE4AC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77CEC4FA-6FD3-4ABF-BF98-94E7947A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D4E61DA7-BFA9-48AF-BD6F-EBB15C235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57164D6A-1DD9-43AE-878F-A413DC26F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4949EBA6-53D9-4F2D-91DB-EA7AE260F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0AFEA5FA-F759-441C-A0BC-7EDC79A6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B913AE0-5DC8-4244-8C26-ED97F834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A87DB58A-25D2-46F1-85E3-06F964D01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E7AE8209-F3E7-4ACA-98D0-90B282A14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Rectangle 33">
              <a:extLst>
                <a:ext uri="{FF2B5EF4-FFF2-40B4-BE49-F238E27FC236}">
                  <a16:creationId xmlns:a16="http://schemas.microsoft.com/office/drawing/2014/main" id="{1CED7927-A7C7-444A-A8F3-6348852AE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08BEDF90-F9A6-4DE4-94B6-43E416039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6540D5F-1C77-438A-BF12-56455C472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52FC779A-BC55-40AC-8FFD-E014F8C05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63E42DE5-DC0E-4043-8A35-20C53074A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41581FA6-993A-4899-ADF1-0A83A623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33C4FDB9-01D2-4CB0-BFED-216CAC7EB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34E715AB-2B68-41C4-A61F-02C413F24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D3861C35-D060-408D-9871-4DA2D0547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B4F4F38F-33FE-48A0-986D-FB771F18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50FCFC8E-2DC3-4F27-9E02-196830E78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3A6EE414-1500-4144-B453-BA950E510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Rectangle 45">
              <a:extLst>
                <a:ext uri="{FF2B5EF4-FFF2-40B4-BE49-F238E27FC236}">
                  <a16:creationId xmlns:a16="http://schemas.microsoft.com/office/drawing/2014/main" id="{0C1A9D8A-5515-4C84-AE17-A6D51243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E8E7C8C7-FE85-4C8F-960C-3748511E0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33DF2ED7-F601-4A9F-AA50-822ED85D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FEDB3A05-6FDD-4E87-B800-8F9975244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AD6225C0-E391-49D5-9A7B-57C5ED60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0">
              <a:extLst>
                <a:ext uri="{FF2B5EF4-FFF2-40B4-BE49-F238E27FC236}">
                  <a16:creationId xmlns:a16="http://schemas.microsoft.com/office/drawing/2014/main" id="{B814B458-45E5-451C-9CBD-027E3776A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1">
              <a:extLst>
                <a:ext uri="{FF2B5EF4-FFF2-40B4-BE49-F238E27FC236}">
                  <a16:creationId xmlns:a16="http://schemas.microsoft.com/office/drawing/2014/main" id="{59167140-9A0D-4FE7-8E37-2CD613011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2">
              <a:extLst>
                <a:ext uri="{FF2B5EF4-FFF2-40B4-BE49-F238E27FC236}">
                  <a16:creationId xmlns:a16="http://schemas.microsoft.com/office/drawing/2014/main" id="{2D38B213-991B-495D-8886-04CAD44C7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3">
              <a:extLst>
                <a:ext uri="{FF2B5EF4-FFF2-40B4-BE49-F238E27FC236}">
                  <a16:creationId xmlns:a16="http://schemas.microsoft.com/office/drawing/2014/main" id="{67C1C3DA-3972-4D98-9D9E-390461B2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4">
              <a:extLst>
                <a:ext uri="{FF2B5EF4-FFF2-40B4-BE49-F238E27FC236}">
                  <a16:creationId xmlns:a16="http://schemas.microsoft.com/office/drawing/2014/main" id="{972F8941-61DB-48E1-B9C1-E7324705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5">
              <a:extLst>
                <a:ext uri="{FF2B5EF4-FFF2-40B4-BE49-F238E27FC236}">
                  <a16:creationId xmlns:a16="http://schemas.microsoft.com/office/drawing/2014/main" id="{857B495F-5C9B-435F-8D39-45CC57471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6">
              <a:extLst>
                <a:ext uri="{FF2B5EF4-FFF2-40B4-BE49-F238E27FC236}">
                  <a16:creationId xmlns:a16="http://schemas.microsoft.com/office/drawing/2014/main" id="{B607428B-B7C9-4017-84F8-19C9B2134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7">
              <a:extLst>
                <a:ext uri="{FF2B5EF4-FFF2-40B4-BE49-F238E27FC236}">
                  <a16:creationId xmlns:a16="http://schemas.microsoft.com/office/drawing/2014/main" id="{A20C5139-2108-4F5E-B892-64F1D8605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8">
              <a:extLst>
                <a:ext uri="{FF2B5EF4-FFF2-40B4-BE49-F238E27FC236}">
                  <a16:creationId xmlns:a16="http://schemas.microsoft.com/office/drawing/2014/main" id="{C2A51623-F2F3-4584-93F5-598E56A5F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60823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4" name="Rectangle 53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28672-3039-4B79-831E-9DDA76A9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Importance of Facial Recognition</a:t>
            </a:r>
            <a:br>
              <a:rPr lang="en-US" sz="2500"/>
            </a:br>
            <a:br>
              <a:rPr lang="en-US" sz="2500"/>
            </a:br>
            <a:endParaRPr lang="en-US" sz="2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93C10-C6DC-424D-9183-CEBF3E4F1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6" r="26894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9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CBDC5-F02E-4814-A44F-B12C521DF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8424" y="1692275"/>
            <a:ext cx="4598986" cy="41671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 popular component of computer vision and deep learning revolves around identifying faces</a:t>
            </a:r>
          </a:p>
          <a:p>
            <a:pPr marL="285750" indent="-22860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From logging into your phone with your face or searching through surveillance images for a particular suspect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Using facial recognition is an amazing tool for not only information gathering, but for security purposes as well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Distinguishing between a male or female can be distinctly difficult for a computer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9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For the project we are using the </a:t>
            </a:r>
            <a:r>
              <a:rPr lang="en-US" b="1" dirty="0" err="1"/>
              <a:t>CelebA</a:t>
            </a:r>
            <a:r>
              <a:rPr lang="en-US" b="1" dirty="0"/>
              <a:t> dataset consisting of 202,599 celebrity images available on Kaggle.</a:t>
            </a:r>
            <a:r>
              <a:rPr lang="en-US" dirty="0"/>
              <a:t>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0BADCB-A819-4006-9112-F36A61767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512291"/>
            <a:ext cx="7337317" cy="33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4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76" y="-360218"/>
            <a:ext cx="5934508" cy="1639886"/>
          </a:xfrm>
        </p:spPr>
        <p:txBody>
          <a:bodyPr/>
          <a:lstStyle/>
          <a:p>
            <a:r>
              <a:rPr lang="en-US" b="1" dirty="0"/>
              <a:t>list_eval_partition.csv: </a:t>
            </a:r>
            <a:r>
              <a:rPr lang="en-US" dirty="0"/>
              <a:t>​ 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768B8-38E0-442B-9F46-DFBFBFBF0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/>
              <a:t> TRAINING SET------ Images 1 – 162770(0)​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TESTING SET -------Images 162771 to 182637(1)​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TESTING SET -------Images 182638 to 202599(2)​</a:t>
            </a:r>
          </a:p>
          <a:p>
            <a:pPr fontAlgn="base"/>
            <a:r>
              <a:rPr lang="en-US" dirty="0"/>
              <a:t>​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12FA35-0F9E-472B-8D7B-E34FA2D0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35" y="1096746"/>
            <a:ext cx="1819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E8DC28B-4830-4503-995A-9D8111C3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35" y="2818209"/>
            <a:ext cx="17811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1EF5BF4-150D-4373-83CF-73921007B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35" y="4905375"/>
            <a:ext cx="1905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6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83127"/>
            <a:ext cx="5934508" cy="1639886"/>
          </a:xfrm>
        </p:spPr>
        <p:txBody>
          <a:bodyPr/>
          <a:lstStyle/>
          <a:p>
            <a:r>
              <a:rPr lang="en-US" b="1" dirty="0"/>
              <a:t>list_bbox_celeba.csv:</a:t>
            </a:r>
            <a:r>
              <a:rPr lang="en-US" dirty="0"/>
              <a:t>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768B8-38E0-442B-9F46-DFBFBFBF0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1763854"/>
            <a:ext cx="10773499" cy="3541714"/>
          </a:xfrm>
        </p:spPr>
        <p:txBody>
          <a:bodyPr>
            <a:normAutofit/>
          </a:bodyPr>
          <a:lstStyle/>
          <a:p>
            <a:pPr fontAlgn="base"/>
            <a:r>
              <a:rPr lang="en-US" sz="3200" dirty="0"/>
              <a:t>"x_1" and "y_1" represent the upper left point coordinate of bounding box.​</a:t>
            </a:r>
          </a:p>
          <a:p>
            <a:pPr fontAlgn="base"/>
            <a:r>
              <a:rPr lang="en-US" sz="3200" dirty="0"/>
              <a:t> "width" and "height" represent the width and height of bounding box​</a:t>
            </a:r>
          </a:p>
          <a:p>
            <a:pPr fontAlgn="base"/>
            <a:r>
              <a:rPr lang="en-US" sz="3200" dirty="0"/>
              <a:t>​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762992-F022-4DC4-886C-4786D713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293896"/>
            <a:ext cx="46863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4F3767A-1D8C-4A65-98CD-C57D08A8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47" y="4172093"/>
            <a:ext cx="25336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3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8907751" cy="1639886"/>
          </a:xfrm>
        </p:spPr>
        <p:txBody>
          <a:bodyPr/>
          <a:lstStyle/>
          <a:p>
            <a:r>
              <a:rPr lang="en-US" b="1" dirty="0"/>
              <a:t>list_landmarks_align_celeba.csv</a:t>
            </a:r>
            <a:r>
              <a:rPr lang="en-US" dirty="0"/>
              <a:t>:​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768B8-38E0-442B-9F46-DFBFBFBF0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944" y="2249486"/>
            <a:ext cx="5934511" cy="3541714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sz="2400" dirty="0"/>
              <a:t>Image landmarks and their respective coordinates.​</a:t>
            </a:r>
          </a:p>
          <a:p>
            <a:pPr fontAlgn="base"/>
            <a:r>
              <a:rPr lang="en-US" sz="2400" dirty="0"/>
              <a:t> There are 5 landmarks:​</a:t>
            </a:r>
          </a:p>
          <a:p>
            <a:pPr fontAlgn="base"/>
            <a:r>
              <a:rPr lang="en-US" sz="2400" dirty="0"/>
              <a:t> Left eye​</a:t>
            </a:r>
          </a:p>
          <a:p>
            <a:pPr fontAlgn="base"/>
            <a:r>
              <a:rPr lang="en-US" sz="2400" dirty="0"/>
              <a:t>Right eye​</a:t>
            </a:r>
          </a:p>
          <a:p>
            <a:pPr fontAlgn="base"/>
            <a:r>
              <a:rPr lang="en-US" sz="2400" dirty="0"/>
              <a:t>Nose​</a:t>
            </a:r>
          </a:p>
          <a:p>
            <a:pPr fontAlgn="base"/>
            <a:r>
              <a:rPr lang="en-US" sz="2400" dirty="0"/>
              <a:t>Left mouth​</a:t>
            </a:r>
          </a:p>
          <a:p>
            <a:pPr fontAlgn="base"/>
            <a:r>
              <a:rPr lang="en-US" sz="2400" dirty="0"/>
              <a:t>Right mouth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221737-4955-44A0-8E2A-E4806F1C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80" y="3618633"/>
            <a:ext cx="8601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0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8907751" cy="1639886"/>
          </a:xfrm>
        </p:spPr>
        <p:txBody>
          <a:bodyPr/>
          <a:lstStyle/>
          <a:p>
            <a:r>
              <a:rPr lang="en-US" b="1" dirty="0"/>
              <a:t>Importing dependent  libraries</a:t>
            </a:r>
            <a:r>
              <a:rPr lang="en-US" dirty="0"/>
              <a:t>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26692-1EBA-47A8-9CA1-650DF7260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1A29B9-1E1F-4ECA-BF8C-0C1C1886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49486"/>
            <a:ext cx="11049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7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B03D-A582-46CA-A6FA-580C3C1B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124" y="193964"/>
            <a:ext cx="8907751" cy="1639886"/>
          </a:xfrm>
        </p:spPr>
        <p:txBody>
          <a:bodyPr/>
          <a:lstStyle/>
          <a:p>
            <a:r>
              <a:rPr lang="en-US" dirty="0"/>
              <a:t>DATA EXPLORATION​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E41263-F975-4D33-A806-407E47974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2122" y="1833850"/>
            <a:ext cx="5934511" cy="3541714"/>
          </a:xfrm>
        </p:spPr>
        <p:txBody>
          <a:bodyPr/>
          <a:lstStyle/>
          <a:p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23CD97A-F515-4CC8-BB9A-9EE5B67E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29" y="1752601"/>
            <a:ext cx="72866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B46F8CD-CA36-4B66-BAC2-6BCE4618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77" y="1845395"/>
            <a:ext cx="313372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49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584</Words>
  <Application>Microsoft Office PowerPoint</Application>
  <PresentationFormat>Widescreen</PresentationFormat>
  <Paragraphs>70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Tw Cen MT</vt:lpstr>
      <vt:lpstr>Circuit</vt:lpstr>
      <vt:lpstr>Machine Learning: Gender Recognition  </vt:lpstr>
      <vt:lpstr>Overview</vt:lpstr>
      <vt:lpstr>Importance of Facial Recognition  </vt:lpstr>
      <vt:lpstr>For the project we are using the CelebA dataset consisting of 202,599 celebrity images available on Kaggle.​</vt:lpstr>
      <vt:lpstr>list_eval_partition.csv: ​  </vt:lpstr>
      <vt:lpstr>list_bbox_celeba.csv:​</vt:lpstr>
      <vt:lpstr>list_landmarks_align_celeba.csv:​</vt:lpstr>
      <vt:lpstr>Importing dependent  libraries​</vt:lpstr>
      <vt:lpstr>DATA EXPLORATION​</vt:lpstr>
      <vt:lpstr>Visualizing Male to Female​</vt:lpstr>
      <vt:lpstr>Visualizing Young vs Old​</vt:lpstr>
      <vt:lpstr>Data Augmentation​</vt:lpstr>
      <vt:lpstr>LOSS FUNCTION GRAPH​</vt:lpstr>
      <vt:lpstr>ACCURACY PLOT​</vt:lpstr>
      <vt:lpstr>CASES WITH EXCEPTIONAL PREDICTION ACCURACY​</vt:lpstr>
      <vt:lpstr>CASES WHERE THE NETWORK MADE THE WRONG PREDICTION​</vt:lpstr>
      <vt:lpstr>How we accomplished it  </vt:lpstr>
      <vt:lpstr>THE ACCURACY ON TEST SET IS 93.6000%</vt:lpstr>
      <vt:lpstr>Results</vt:lpstr>
      <vt:lpstr>IMPROVEMENT​</vt:lpstr>
      <vt:lpstr>Image citation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Learning: Gender Recognition</dc:title>
  <dc:creator>Javi Suarez</dc:creator>
  <cp:lastModifiedBy>Javi Suarez</cp:lastModifiedBy>
  <cp:revision>7</cp:revision>
  <dcterms:created xsi:type="dcterms:W3CDTF">2020-12-09T03:00:13Z</dcterms:created>
  <dcterms:modified xsi:type="dcterms:W3CDTF">2020-12-10T03:37:18Z</dcterms:modified>
</cp:coreProperties>
</file>