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0" autoAdjust="0"/>
    <p:restoredTop sz="87890" autoAdjust="0"/>
  </p:normalViewPr>
  <p:slideViewPr>
    <p:cSldViewPr snapToGrid="0">
      <p:cViewPr varScale="1">
        <p:scale>
          <a:sx n="94" d="100"/>
          <a:sy n="94" d="100"/>
        </p:scale>
        <p:origin x="378" y="66"/>
      </p:cViewPr>
      <p:guideLst/>
    </p:cSldViewPr>
  </p:slideViewPr>
  <p:notesTextViewPr>
    <p:cViewPr>
      <p:scale>
        <a:sx n="1" d="1"/>
        <a:sy n="1" d="1"/>
      </p:scale>
      <p:origin x="0" y="0"/>
    </p:cViewPr>
  </p:notesTextViewPr>
  <p:gridSpacing cx="118872" cy="118872"/>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F4DFF-4DDA-4D3A-9E7E-87186CA439D4}"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3078B-D202-4C4B-B1CF-A89D38DFB1C9}" type="slidenum">
              <a:rPr lang="en-US" smtClean="0"/>
              <a:t>‹#›</a:t>
            </a:fld>
            <a:endParaRPr lang="en-US"/>
          </a:p>
        </p:txBody>
      </p:sp>
    </p:spTree>
    <p:extLst>
      <p:ext uri="{BB962C8B-B14F-4D97-AF65-F5344CB8AC3E}">
        <p14:creationId xmlns:p14="http://schemas.microsoft.com/office/powerpoint/2010/main" val="3199188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13078B-D202-4C4B-B1CF-A89D38DFB1C9}" type="slidenum">
              <a:rPr lang="en-US" smtClean="0"/>
              <a:t>11</a:t>
            </a:fld>
            <a:endParaRPr lang="en-US"/>
          </a:p>
        </p:txBody>
      </p:sp>
    </p:spTree>
    <p:extLst>
      <p:ext uri="{BB962C8B-B14F-4D97-AF65-F5344CB8AC3E}">
        <p14:creationId xmlns:p14="http://schemas.microsoft.com/office/powerpoint/2010/main" val="2719618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13078B-D202-4C4B-B1CF-A89D38DFB1C9}" type="slidenum">
              <a:rPr lang="en-US" smtClean="0"/>
              <a:t>24</a:t>
            </a:fld>
            <a:endParaRPr lang="en-US"/>
          </a:p>
        </p:txBody>
      </p:sp>
    </p:spTree>
    <p:extLst>
      <p:ext uri="{BB962C8B-B14F-4D97-AF65-F5344CB8AC3E}">
        <p14:creationId xmlns:p14="http://schemas.microsoft.com/office/powerpoint/2010/main" val="1057608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A014-1737-E9EE-3CA0-9E389C5721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66E132-EFCA-AD0A-1FE9-640CEE044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151030-56B3-CFFA-C796-46F48BB5AC37}"/>
              </a:ext>
            </a:extLst>
          </p:cNvPr>
          <p:cNvSpPr>
            <a:spLocks noGrp="1"/>
          </p:cNvSpPr>
          <p:nvPr>
            <p:ph type="dt" sz="half" idx="10"/>
          </p:nvPr>
        </p:nvSpPr>
        <p:spPr/>
        <p:txBody>
          <a:bodyPr/>
          <a:lstStyle/>
          <a:p>
            <a:fld id="{C2C3A114-5457-4098-AF4A-D54AC696D716}" type="datetime1">
              <a:rPr lang="en-US" smtClean="0"/>
              <a:t>7/23/2026</a:t>
            </a:fld>
            <a:endParaRPr lang="en-US"/>
          </a:p>
        </p:txBody>
      </p:sp>
      <p:sp>
        <p:nvSpPr>
          <p:cNvPr id="5" name="Footer Placeholder 4">
            <a:extLst>
              <a:ext uri="{FF2B5EF4-FFF2-40B4-BE49-F238E27FC236}">
                <a16:creationId xmlns:a16="http://schemas.microsoft.com/office/drawing/2014/main" id="{1312B7B4-6035-927F-02A2-447970640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1283A6-CFCE-A9D8-F2D5-9393C6655101}"/>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201418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041D-04B0-F92B-49BE-F6CF2FB11C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8393D5-4FF9-7BC5-7334-1F04288744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128D32-2BA3-5019-84D0-D328B805F08B}"/>
              </a:ext>
            </a:extLst>
          </p:cNvPr>
          <p:cNvSpPr>
            <a:spLocks noGrp="1"/>
          </p:cNvSpPr>
          <p:nvPr>
            <p:ph type="dt" sz="half" idx="10"/>
          </p:nvPr>
        </p:nvSpPr>
        <p:spPr/>
        <p:txBody>
          <a:bodyPr/>
          <a:lstStyle/>
          <a:p>
            <a:fld id="{FAABF28A-D8BA-46D9-B936-BCF9A73F17BD}" type="datetime1">
              <a:rPr lang="en-US" smtClean="0"/>
              <a:t>7/23/2026</a:t>
            </a:fld>
            <a:endParaRPr lang="en-US"/>
          </a:p>
        </p:txBody>
      </p:sp>
      <p:sp>
        <p:nvSpPr>
          <p:cNvPr id="5" name="Footer Placeholder 4">
            <a:extLst>
              <a:ext uri="{FF2B5EF4-FFF2-40B4-BE49-F238E27FC236}">
                <a16:creationId xmlns:a16="http://schemas.microsoft.com/office/drawing/2014/main" id="{3C8AC835-DBAA-0B2A-9A7E-54D97D1BC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A7AEB6-2200-B5E0-FCCD-9C01E088B07B}"/>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3532066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B73288-3F34-9AC9-5708-36E6177A30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CF33C7-BA6C-A83B-18E7-560EEF0D47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10AEF6-8F21-AFF6-8213-BA920FDCEB1B}"/>
              </a:ext>
            </a:extLst>
          </p:cNvPr>
          <p:cNvSpPr>
            <a:spLocks noGrp="1"/>
          </p:cNvSpPr>
          <p:nvPr>
            <p:ph type="dt" sz="half" idx="10"/>
          </p:nvPr>
        </p:nvSpPr>
        <p:spPr/>
        <p:txBody>
          <a:bodyPr/>
          <a:lstStyle/>
          <a:p>
            <a:fld id="{87CBC8B4-D08D-44BC-BEB8-B517AA8ECB2A}" type="datetime1">
              <a:rPr lang="en-US" smtClean="0"/>
              <a:t>7/23/2026</a:t>
            </a:fld>
            <a:endParaRPr lang="en-US"/>
          </a:p>
        </p:txBody>
      </p:sp>
      <p:sp>
        <p:nvSpPr>
          <p:cNvPr id="5" name="Footer Placeholder 4">
            <a:extLst>
              <a:ext uri="{FF2B5EF4-FFF2-40B4-BE49-F238E27FC236}">
                <a16:creationId xmlns:a16="http://schemas.microsoft.com/office/drawing/2014/main" id="{F31F44EC-18C3-2648-5081-8A054C82CA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12EDDD-470A-D157-82A2-5B4B98146D3E}"/>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1672482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4705-E277-D91F-4FD2-11E7D6BB25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7924D6-9622-32B4-41C1-44DD6A09A2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13C3EB-6EB0-B7B0-BA71-FD251B0EB165}"/>
              </a:ext>
            </a:extLst>
          </p:cNvPr>
          <p:cNvSpPr>
            <a:spLocks noGrp="1"/>
          </p:cNvSpPr>
          <p:nvPr>
            <p:ph type="dt" sz="half" idx="10"/>
          </p:nvPr>
        </p:nvSpPr>
        <p:spPr/>
        <p:txBody>
          <a:bodyPr/>
          <a:lstStyle/>
          <a:p>
            <a:fld id="{27A99042-EF1A-4E9F-94C4-5A285FAE0179}" type="datetime1">
              <a:rPr lang="en-US" smtClean="0"/>
              <a:t>7/23/2026</a:t>
            </a:fld>
            <a:endParaRPr lang="en-US"/>
          </a:p>
        </p:txBody>
      </p:sp>
      <p:sp>
        <p:nvSpPr>
          <p:cNvPr id="5" name="Footer Placeholder 4">
            <a:extLst>
              <a:ext uri="{FF2B5EF4-FFF2-40B4-BE49-F238E27FC236}">
                <a16:creationId xmlns:a16="http://schemas.microsoft.com/office/drawing/2014/main" id="{452DAA80-116B-E695-55DE-F9C89F7953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E96E14-C205-D7AF-822C-BD15C40FD183}"/>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1893346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74D79-15FA-CF55-E8EF-17517D4226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46C202-116A-C3BA-5F77-A1080AEBED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23E6F4-7559-4728-5246-BA06306A3564}"/>
              </a:ext>
            </a:extLst>
          </p:cNvPr>
          <p:cNvSpPr>
            <a:spLocks noGrp="1"/>
          </p:cNvSpPr>
          <p:nvPr>
            <p:ph type="dt" sz="half" idx="10"/>
          </p:nvPr>
        </p:nvSpPr>
        <p:spPr/>
        <p:txBody>
          <a:bodyPr/>
          <a:lstStyle/>
          <a:p>
            <a:fld id="{CED862B9-B005-4D62-BDEA-65D1F598D18B}" type="datetime1">
              <a:rPr lang="en-US" smtClean="0"/>
              <a:t>7/23/2026</a:t>
            </a:fld>
            <a:endParaRPr lang="en-US"/>
          </a:p>
        </p:txBody>
      </p:sp>
      <p:sp>
        <p:nvSpPr>
          <p:cNvPr id="5" name="Footer Placeholder 4">
            <a:extLst>
              <a:ext uri="{FF2B5EF4-FFF2-40B4-BE49-F238E27FC236}">
                <a16:creationId xmlns:a16="http://schemas.microsoft.com/office/drawing/2014/main" id="{2872834F-69F8-9D87-97FF-1D76B0528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6EC94-35F2-2B33-17D4-F66C73C20221}"/>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773858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A9D5-7FE4-E34F-FFB6-16CAA37EC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553A31-B54A-EA34-33A6-B5ACB3BDEA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F324A1-C978-16CE-FE0B-4F5D0F35EF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E88E26-2B09-8C1B-1834-5AEDA385CC15}"/>
              </a:ext>
            </a:extLst>
          </p:cNvPr>
          <p:cNvSpPr>
            <a:spLocks noGrp="1"/>
          </p:cNvSpPr>
          <p:nvPr>
            <p:ph type="dt" sz="half" idx="10"/>
          </p:nvPr>
        </p:nvSpPr>
        <p:spPr/>
        <p:txBody>
          <a:bodyPr/>
          <a:lstStyle/>
          <a:p>
            <a:fld id="{7D79ACB6-6E49-4C4F-8586-923764B1D2A6}" type="datetime1">
              <a:rPr lang="en-US" smtClean="0"/>
              <a:t>7/23/2026</a:t>
            </a:fld>
            <a:endParaRPr lang="en-US"/>
          </a:p>
        </p:txBody>
      </p:sp>
      <p:sp>
        <p:nvSpPr>
          <p:cNvPr id="6" name="Footer Placeholder 5">
            <a:extLst>
              <a:ext uri="{FF2B5EF4-FFF2-40B4-BE49-F238E27FC236}">
                <a16:creationId xmlns:a16="http://schemas.microsoft.com/office/drawing/2014/main" id="{3C774BED-FF64-C0F0-BFE2-D5C55E625C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A42A03-D632-DE56-10A5-8C0F29FD2F4C}"/>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71759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5C2AA-C7CC-B84D-5D9F-E405EE166E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EBBFB6-25CB-1B36-EE7A-A37B6A2777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902A5-A4CB-6557-E84D-C548EDA998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052D39-A46B-AA19-798D-E89992B6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E7A62C-57C5-7BB1-622F-87313EC855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71810B-22B1-B4C1-A32B-3B9206708672}"/>
              </a:ext>
            </a:extLst>
          </p:cNvPr>
          <p:cNvSpPr>
            <a:spLocks noGrp="1"/>
          </p:cNvSpPr>
          <p:nvPr>
            <p:ph type="dt" sz="half" idx="10"/>
          </p:nvPr>
        </p:nvSpPr>
        <p:spPr/>
        <p:txBody>
          <a:bodyPr/>
          <a:lstStyle/>
          <a:p>
            <a:fld id="{AEB102AD-2590-4447-BF07-572CB4429FAC}" type="datetime1">
              <a:rPr lang="en-US" smtClean="0"/>
              <a:t>7/23/2026</a:t>
            </a:fld>
            <a:endParaRPr lang="en-US"/>
          </a:p>
        </p:txBody>
      </p:sp>
      <p:sp>
        <p:nvSpPr>
          <p:cNvPr id="8" name="Footer Placeholder 7">
            <a:extLst>
              <a:ext uri="{FF2B5EF4-FFF2-40B4-BE49-F238E27FC236}">
                <a16:creationId xmlns:a16="http://schemas.microsoft.com/office/drawing/2014/main" id="{79BF1F4B-5CCB-F08B-E699-816C1795CB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B18ABC-DD7B-D4D9-6053-C22804F3E725}"/>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3785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3E537-CFE1-C67E-D2B8-1B46538078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93D73A-29DD-36A3-ABC0-442255F73F8E}"/>
              </a:ext>
            </a:extLst>
          </p:cNvPr>
          <p:cNvSpPr>
            <a:spLocks noGrp="1"/>
          </p:cNvSpPr>
          <p:nvPr>
            <p:ph type="dt" sz="half" idx="10"/>
          </p:nvPr>
        </p:nvSpPr>
        <p:spPr/>
        <p:txBody>
          <a:bodyPr/>
          <a:lstStyle/>
          <a:p>
            <a:fld id="{33428160-AA53-4CFC-B09F-7B0246430289}" type="datetime1">
              <a:rPr lang="en-US" smtClean="0"/>
              <a:t>7/23/2026</a:t>
            </a:fld>
            <a:endParaRPr lang="en-US"/>
          </a:p>
        </p:txBody>
      </p:sp>
      <p:sp>
        <p:nvSpPr>
          <p:cNvPr id="4" name="Footer Placeholder 3">
            <a:extLst>
              <a:ext uri="{FF2B5EF4-FFF2-40B4-BE49-F238E27FC236}">
                <a16:creationId xmlns:a16="http://schemas.microsoft.com/office/drawing/2014/main" id="{E5753F97-B696-5249-5D36-DFCA22FFF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25DD4B-D84A-73D6-E40B-DDC6443E7A84}"/>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323876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4BFFA2-0553-B634-B578-619FC7C2A201}"/>
              </a:ext>
            </a:extLst>
          </p:cNvPr>
          <p:cNvSpPr>
            <a:spLocks noGrp="1"/>
          </p:cNvSpPr>
          <p:nvPr>
            <p:ph type="dt" sz="half" idx="10"/>
          </p:nvPr>
        </p:nvSpPr>
        <p:spPr/>
        <p:txBody>
          <a:bodyPr/>
          <a:lstStyle/>
          <a:p>
            <a:fld id="{090C1131-EB77-4F06-9528-7D6E21AEE009}" type="datetime1">
              <a:rPr lang="en-US" smtClean="0"/>
              <a:t>7/23/2026</a:t>
            </a:fld>
            <a:endParaRPr lang="en-US"/>
          </a:p>
        </p:txBody>
      </p:sp>
      <p:sp>
        <p:nvSpPr>
          <p:cNvPr id="3" name="Footer Placeholder 2">
            <a:extLst>
              <a:ext uri="{FF2B5EF4-FFF2-40B4-BE49-F238E27FC236}">
                <a16:creationId xmlns:a16="http://schemas.microsoft.com/office/drawing/2014/main" id="{96F0C539-7BF4-237A-101B-6260A3C513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CC3D8D-FD87-34A8-63EB-E6B254DCB923}"/>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360159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2E43C-7C37-AB92-54BC-1D5C127BA0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867453-4995-40D0-2402-A8C92261A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D24C48-C592-4772-3C2D-C2EAACA751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F39B7D-9C13-D6B2-FF18-5F488CDAF648}"/>
              </a:ext>
            </a:extLst>
          </p:cNvPr>
          <p:cNvSpPr>
            <a:spLocks noGrp="1"/>
          </p:cNvSpPr>
          <p:nvPr>
            <p:ph type="dt" sz="half" idx="10"/>
          </p:nvPr>
        </p:nvSpPr>
        <p:spPr/>
        <p:txBody>
          <a:bodyPr/>
          <a:lstStyle/>
          <a:p>
            <a:fld id="{DAB08720-A1AA-4DBA-BF54-E03772881F16}" type="datetime1">
              <a:rPr lang="en-US" smtClean="0"/>
              <a:t>7/23/2026</a:t>
            </a:fld>
            <a:endParaRPr lang="en-US"/>
          </a:p>
        </p:txBody>
      </p:sp>
      <p:sp>
        <p:nvSpPr>
          <p:cNvPr id="6" name="Footer Placeholder 5">
            <a:extLst>
              <a:ext uri="{FF2B5EF4-FFF2-40B4-BE49-F238E27FC236}">
                <a16:creationId xmlns:a16="http://schemas.microsoft.com/office/drawing/2014/main" id="{9AD37E25-9AB8-7A64-024A-83D7C5DDCF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74D000-2119-A8E1-C340-B1D090FF7C56}"/>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67420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7FD3-EAFB-F2E2-285D-8C676427D5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876367-2BBE-D4A3-3030-A9C95B9AF9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32D297-CBEE-F459-1F3A-23B7B23937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8640D3-1A23-AEF4-D24F-7E25BE3F079D}"/>
              </a:ext>
            </a:extLst>
          </p:cNvPr>
          <p:cNvSpPr>
            <a:spLocks noGrp="1"/>
          </p:cNvSpPr>
          <p:nvPr>
            <p:ph type="dt" sz="half" idx="10"/>
          </p:nvPr>
        </p:nvSpPr>
        <p:spPr/>
        <p:txBody>
          <a:bodyPr/>
          <a:lstStyle/>
          <a:p>
            <a:fld id="{8F3C64C8-D438-4032-BF94-FFC4B39D6B4D}" type="datetime1">
              <a:rPr lang="en-US" smtClean="0"/>
              <a:t>7/23/2026</a:t>
            </a:fld>
            <a:endParaRPr lang="en-US"/>
          </a:p>
        </p:txBody>
      </p:sp>
      <p:sp>
        <p:nvSpPr>
          <p:cNvPr id="6" name="Footer Placeholder 5">
            <a:extLst>
              <a:ext uri="{FF2B5EF4-FFF2-40B4-BE49-F238E27FC236}">
                <a16:creationId xmlns:a16="http://schemas.microsoft.com/office/drawing/2014/main" id="{5A0CADC9-F350-8144-DCE5-70A79DDCC1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D29EF2-89F1-0D3A-26B9-A35FDB7AD420}"/>
              </a:ext>
            </a:extLst>
          </p:cNvPr>
          <p:cNvSpPr>
            <a:spLocks noGrp="1"/>
          </p:cNvSpPr>
          <p:nvPr>
            <p:ph type="sldNum" sz="quarter" idx="12"/>
          </p:nvPr>
        </p:nvSpPr>
        <p:spPr/>
        <p:txBody>
          <a:bodyPr/>
          <a:lstStyle/>
          <a:p>
            <a:fld id="{57D6750F-1D76-423C-8E64-E94414A6CC72}" type="slidenum">
              <a:rPr lang="en-US" smtClean="0"/>
              <a:t>‹#›</a:t>
            </a:fld>
            <a:endParaRPr lang="en-US"/>
          </a:p>
        </p:txBody>
      </p:sp>
    </p:spTree>
    <p:extLst>
      <p:ext uri="{BB962C8B-B14F-4D97-AF65-F5344CB8AC3E}">
        <p14:creationId xmlns:p14="http://schemas.microsoft.com/office/powerpoint/2010/main" val="830926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6326B1-8C35-6063-C8F9-04F6DFDC8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F1C3C7-0D4A-9CD2-C12F-7F89D3B794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3E4F07-308B-46FE-AE6C-C13B6F12F1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2D872C-5E1A-4FFB-831A-B50A501D2FEF}" type="datetime1">
              <a:rPr lang="en-US" smtClean="0"/>
              <a:t>7/23/2026</a:t>
            </a:fld>
            <a:endParaRPr lang="en-US"/>
          </a:p>
        </p:txBody>
      </p:sp>
      <p:sp>
        <p:nvSpPr>
          <p:cNvPr id="5" name="Footer Placeholder 4">
            <a:extLst>
              <a:ext uri="{FF2B5EF4-FFF2-40B4-BE49-F238E27FC236}">
                <a16:creationId xmlns:a16="http://schemas.microsoft.com/office/drawing/2014/main" id="{728C7C1D-3148-4B6E-C615-87F8A28DD3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31C1969-49FA-45C7-D3E0-4AC34B81CFD4}"/>
              </a:ext>
            </a:extLst>
          </p:cNvPr>
          <p:cNvSpPr>
            <a:spLocks noGrp="1"/>
          </p:cNvSpPr>
          <p:nvPr>
            <p:ph type="sldNum" sz="quarter" idx="4"/>
          </p:nvPr>
        </p:nvSpPr>
        <p:spPr>
          <a:xfrm>
            <a:off x="9354312" y="85344"/>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D6750F-1D76-423C-8E64-E94414A6CC72}" type="slidenum">
              <a:rPr lang="en-US" smtClean="0"/>
              <a:t>‹#›</a:t>
            </a:fld>
            <a:endParaRPr lang="en-US"/>
          </a:p>
        </p:txBody>
      </p:sp>
      <p:pic>
        <p:nvPicPr>
          <p:cNvPr id="8" name="Picture 7">
            <a:extLst>
              <a:ext uri="{FF2B5EF4-FFF2-40B4-BE49-F238E27FC236}">
                <a16:creationId xmlns:a16="http://schemas.microsoft.com/office/drawing/2014/main" id="{3A7E6BE0-5AA9-826C-73D3-C398A8D49DF7}"/>
              </a:ext>
            </a:extLst>
          </p:cNvPr>
          <p:cNvPicPr>
            <a:picLocks noChangeAspect="1"/>
          </p:cNvPicPr>
          <p:nvPr userDrawn="1"/>
        </p:nvPicPr>
        <p:blipFill>
          <a:blip r:embed="rId13"/>
          <a:stretch>
            <a:fillRect/>
          </a:stretch>
        </p:blipFill>
        <p:spPr>
          <a:xfrm>
            <a:off x="-45915" y="0"/>
            <a:ext cx="12237916" cy="6883829"/>
          </a:xfrm>
          <a:prstGeom prst="rect">
            <a:avLst/>
          </a:prstGeom>
        </p:spPr>
      </p:pic>
    </p:spTree>
    <p:extLst>
      <p:ext uri="{BB962C8B-B14F-4D97-AF65-F5344CB8AC3E}">
        <p14:creationId xmlns:p14="http://schemas.microsoft.com/office/powerpoint/2010/main" val="1695216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hyperlink" Target="https://pjreddie.com/media/files/yolov3.weights" TargetMode="External"/><Relationship Id="rId2" Type="http://schemas.openxmlformats.org/officeDocument/2006/relationships/hyperlink" Target="https://github.com/pjreddie/darknet/blob/master/cfg/yolov3.cfg" TargetMode="External"/><Relationship Id="rId1" Type="http://schemas.openxmlformats.org/officeDocument/2006/relationships/slideLayout" Target="../slideLayouts/slideLayout2.xml"/><Relationship Id="rId4" Type="http://schemas.openxmlformats.org/officeDocument/2006/relationships/hyperlink" Target="https://github.com/pjreddie/darknet/tree/master/data"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6C37B-5C09-E81B-6BD9-28835ED196FC}"/>
              </a:ext>
            </a:extLst>
          </p:cNvPr>
          <p:cNvSpPr>
            <a:spLocks noGrp="1"/>
          </p:cNvSpPr>
          <p:nvPr>
            <p:ph type="ctrTitle"/>
          </p:nvPr>
        </p:nvSpPr>
        <p:spPr/>
        <p:txBody>
          <a:bodyPr/>
          <a:lstStyle/>
          <a:p>
            <a:r>
              <a:rPr lang="en-US" dirty="0"/>
              <a:t>Chapter 9 Object Detection </a:t>
            </a:r>
            <a:br>
              <a:rPr lang="en-US" dirty="0"/>
            </a:br>
            <a:r>
              <a:rPr lang="en-US" dirty="0"/>
              <a:t>-- YOLO</a:t>
            </a:r>
          </a:p>
        </p:txBody>
      </p:sp>
      <p:sp>
        <p:nvSpPr>
          <p:cNvPr id="3" name="Subtitle 2">
            <a:extLst>
              <a:ext uri="{FF2B5EF4-FFF2-40B4-BE49-F238E27FC236}">
                <a16:creationId xmlns:a16="http://schemas.microsoft.com/office/drawing/2014/main" id="{F4913B84-B9E6-F8FF-7638-0E6492604A88}"/>
              </a:ext>
            </a:extLst>
          </p:cNvPr>
          <p:cNvSpPr>
            <a:spLocks noGrp="1"/>
          </p:cNvSpPr>
          <p:nvPr>
            <p:ph type="subTitle" idx="1"/>
          </p:nvPr>
        </p:nvSpPr>
        <p:spPr/>
        <p:txBody>
          <a:bodyPr/>
          <a:lstStyle/>
          <a:p>
            <a:endParaRPr lang="en-US" dirty="0"/>
          </a:p>
        </p:txBody>
      </p:sp>
      <p:sp>
        <p:nvSpPr>
          <p:cNvPr id="4" name="Slide Number Placeholder 3">
            <a:extLst>
              <a:ext uri="{FF2B5EF4-FFF2-40B4-BE49-F238E27FC236}">
                <a16:creationId xmlns:a16="http://schemas.microsoft.com/office/drawing/2014/main" id="{36443814-A34E-3AB1-B620-A55879EC047B}"/>
              </a:ext>
            </a:extLst>
          </p:cNvPr>
          <p:cNvSpPr>
            <a:spLocks noGrp="1"/>
          </p:cNvSpPr>
          <p:nvPr>
            <p:ph type="sldNum" sz="quarter" idx="12"/>
          </p:nvPr>
        </p:nvSpPr>
        <p:spPr/>
        <p:txBody>
          <a:bodyPr/>
          <a:lstStyle/>
          <a:p>
            <a:fld id="{57D6750F-1D76-423C-8E64-E94414A6CC72}" type="slidenum">
              <a:rPr lang="en-US" smtClean="0"/>
              <a:t>1</a:t>
            </a:fld>
            <a:endParaRPr lang="en-US"/>
          </a:p>
        </p:txBody>
      </p:sp>
    </p:spTree>
    <p:extLst>
      <p:ext uri="{BB962C8B-B14F-4D97-AF65-F5344CB8AC3E}">
        <p14:creationId xmlns:p14="http://schemas.microsoft.com/office/powerpoint/2010/main" val="1205560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F4557-55F3-0BAA-DA1A-73B2A8FA49B9}"/>
              </a:ext>
            </a:extLst>
          </p:cNvPr>
          <p:cNvSpPr>
            <a:spLocks noGrp="1"/>
          </p:cNvSpPr>
          <p:nvPr>
            <p:ph type="title"/>
          </p:nvPr>
        </p:nvSpPr>
        <p:spPr>
          <a:xfrm>
            <a:off x="571500" y="0"/>
            <a:ext cx="10515600" cy="1325563"/>
          </a:xfrm>
        </p:spPr>
        <p:txBody>
          <a:bodyPr/>
          <a:lstStyle/>
          <a:p>
            <a:r>
              <a:rPr lang="en-US" dirty="0"/>
              <a:t>YOLO v1: localization loss function</a:t>
            </a:r>
          </a:p>
        </p:txBody>
      </p:sp>
      <p:sp>
        <p:nvSpPr>
          <p:cNvPr id="3" name="Content Placeholder 2">
            <a:extLst>
              <a:ext uri="{FF2B5EF4-FFF2-40B4-BE49-F238E27FC236}">
                <a16:creationId xmlns:a16="http://schemas.microsoft.com/office/drawing/2014/main" id="{5C0619E2-3778-DCC1-167E-197D6C04859B}"/>
              </a:ext>
            </a:extLst>
          </p:cNvPr>
          <p:cNvSpPr>
            <a:spLocks noGrp="1"/>
          </p:cNvSpPr>
          <p:nvPr>
            <p:ph idx="1"/>
          </p:nvPr>
        </p:nvSpPr>
        <p:spPr>
          <a:xfrm>
            <a:off x="733425" y="1444625"/>
            <a:ext cx="10515600" cy="4351338"/>
          </a:xfrm>
        </p:spPr>
        <p:txBody>
          <a:bodyPr/>
          <a:lstStyle/>
          <a:p>
            <a:r>
              <a:rPr lang="en-US" b="1" dirty="0"/>
              <a:t>Localization loss</a:t>
            </a:r>
            <a:r>
              <a:rPr lang="en-US" dirty="0"/>
              <a:t>: measures the errors in the predicted boundary box locations and sizes if that box is “responsible” for the ground truth box </a:t>
            </a:r>
          </a:p>
        </p:txBody>
      </p:sp>
      <p:sp>
        <p:nvSpPr>
          <p:cNvPr id="4" name="Slide Number Placeholder 3">
            <a:extLst>
              <a:ext uri="{FF2B5EF4-FFF2-40B4-BE49-F238E27FC236}">
                <a16:creationId xmlns:a16="http://schemas.microsoft.com/office/drawing/2014/main" id="{EE0A27AE-15E5-5392-42AA-6123B9B460EC}"/>
              </a:ext>
            </a:extLst>
          </p:cNvPr>
          <p:cNvSpPr>
            <a:spLocks noGrp="1"/>
          </p:cNvSpPr>
          <p:nvPr>
            <p:ph type="sldNum" sz="quarter" idx="12"/>
          </p:nvPr>
        </p:nvSpPr>
        <p:spPr/>
        <p:txBody>
          <a:bodyPr/>
          <a:lstStyle/>
          <a:p>
            <a:fld id="{57D6750F-1D76-423C-8E64-E94414A6CC72}" type="slidenum">
              <a:rPr lang="en-US" smtClean="0"/>
              <a:t>10</a:t>
            </a:fld>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B48134A-4405-C0CE-7172-7BF632F1266E}"/>
                  </a:ext>
                </a:extLst>
              </p:cNvPr>
              <p:cNvSpPr txBox="1"/>
              <p:nvPr/>
            </p:nvSpPr>
            <p:spPr>
              <a:xfrm>
                <a:off x="3050380" y="2266180"/>
                <a:ext cx="7750969" cy="2030364"/>
              </a:xfrm>
              <a:prstGeom prst="rect">
                <a:avLst/>
              </a:prstGeom>
              <a:noFill/>
            </p:spPr>
            <p:txBody>
              <a:bodyPr wrap="square">
                <a:spAutoFit/>
              </a:bodyPr>
              <a:lstStyle/>
              <a:p>
                <a:pPr marL="0" marR="0" indent="457200" algn="ctr">
                  <a:lnSpc>
                    <a:spcPct val="107000"/>
                  </a:lnSpc>
                  <a:spcAft>
                    <a:spcPts val="800"/>
                  </a:spcAft>
                  <a:buNone/>
                </a:pPr>
                <a14:m>
                  <m:oMathPara xmlns:m="http://schemas.openxmlformats.org/officeDocument/2006/math">
                    <m:oMathParaPr>
                      <m:jc m:val="centerGroup"/>
                    </m:oMathParaPr>
                    <m:oMath xmlns:m="http://schemas.openxmlformats.org/officeDocument/2006/math">
                      <m:sSub>
                        <m:sSubPr>
                          <m:ctrlPr>
                            <a:rPr lang="en-US" sz="2000" i="1" smtClean="0">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𝜆</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𝑐𝑜𝑜𝑟𝑑</m:t>
                          </m:r>
                        </m:sub>
                      </m:sSub>
                      <m:nary>
                        <m:naryPr>
                          <m:chr m:val="∑"/>
                          <m:limLoc m:val="undOv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=1</m:t>
                          </m:r>
                        </m:sub>
                        <m:sup>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𝑆</m:t>
                              </m:r>
                            </m:e>
                            <m: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2</m:t>
                              </m:r>
                            </m:sup>
                          </m:sSup>
                        </m:sup>
                        <m:e>
                          <m:nary>
                            <m:naryPr>
                              <m:chr m:val="∑"/>
                              <m:limLoc m:val="undOv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𝑗</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=1</m:t>
                              </m:r>
                            </m:sub>
                            <m: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𝐵</m:t>
                              </m:r>
                            </m:sup>
                            <m:e>
                              <m:sSubSup>
                                <m:sSub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Su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𝕀</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𝑖𝑗</m:t>
                                  </m:r>
                                </m:sub>
                                <m: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𝑜𝑏𝑗</m:t>
                                  </m:r>
                                </m:sup>
                              </m:sSubSup>
                              <m:d>
                                <m:dPr>
                                  <m:begChr m:val="["/>
                                  <m:endChr m:val="]"/>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𝑥</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limUpp>
                                                <m:limUp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limUp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𝑥</m:t>
                                                  </m:r>
                                                </m:e>
                                                <m:lim>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lim>
                                              </m:limUpp>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m:t>
                                              </m:r>
                                            </m:sub>
                                          </m:sSub>
                                        </m:e>
                                      </m:d>
                                    </m:e>
                                    <m: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2</m:t>
                                      </m:r>
                                    </m:sup>
                                  </m:s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𝑦</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limUpp>
                                                <m:limUp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limUp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𝑦</m:t>
                                                  </m:r>
                                                </m:e>
                                                <m:lim>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lim>
                                              </m:limUpp>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𝑖</m:t>
                                              </m:r>
                                            </m:sub>
                                          </m:sSub>
                                        </m:e>
                                      </m:d>
                                    </m:e>
                                    <m:sup>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2</m:t>
                                      </m:r>
                                    </m:sup>
                                  </m:sSup>
                                </m:e>
                              </m:d>
                            </m:e>
                          </m:nary>
                        </m:e>
                      </m:nary>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a:buNone/>
                </a:pPr>
                <a14:m>
                  <m:oMathPara xmlns:m="http://schemas.openxmlformats.org/officeDocument/2006/math">
                    <m:oMathParaPr>
                      <m:jc m:val="centerGroup"/>
                    </m:oMathParaPr>
                    <m:oMath xmlns:m="http://schemas.openxmlformats.org/officeDocument/2006/math">
                      <m:r>
                        <a:rPr lang="en-US" sz="1800" i="1">
                          <a:solidFill>
                            <a:srgbClr val="000000"/>
                          </a:solidFill>
                          <a:effectLst/>
                          <a:latin typeface="Cambria Math" panose="02040503050406030204" pitchFamily="18" charset="0"/>
                          <a:ea typeface="Arial Unicode MS"/>
                          <a:cs typeface="Times New Roman" panose="02020603050405020304" pitchFamily="18" charset="0"/>
                        </a:rPr>
                        <m:t>+</m:t>
                      </m:r>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𝜆</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𝑐𝑜𝑜𝑟𝑑</m:t>
                          </m:r>
                        </m:sub>
                      </m:sSub>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sSup>
                            <m:sSupPr>
                              <m:ctrlPr>
                                <a:rPr lang="en-US" i="1">
                                  <a:effectLst/>
                                  <a:latin typeface="Cambria Math" panose="02040503050406030204" pitchFamily="18" charset="0"/>
                                </a:rPr>
                              </m:ctrlPr>
                            </m:s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𝑆</m:t>
                              </m:r>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sup>
                        <m:e>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𝑗</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𝐵</m:t>
                              </m:r>
                            </m:sup>
                            <m:e>
                              <m:sSubSup>
                                <m:sSubSupPr>
                                  <m:ctrlPr>
                                    <a:rPr lang="en-US" i="1">
                                      <a:effectLst/>
                                      <a:latin typeface="Cambria Math" panose="02040503050406030204" pitchFamily="18" charset="0"/>
                                    </a:rPr>
                                  </m:ctrlPr>
                                </m:sSub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𝕀</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𝑖𝑗</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𝑜𝑏𝑗</m:t>
                                  </m:r>
                                </m:sup>
                              </m:sSubSup>
                              <m:d>
                                <m:dPr>
                                  <m:begChr m:val="["/>
                                  <m:endChr m:val="]"/>
                                  <m:ctrlPr>
                                    <a:rPr lang="en-US" sz="1800" i="1">
                                      <a:solidFill>
                                        <a:srgbClr val="000000"/>
                                      </a:solidFill>
                                      <a:effectLst/>
                                      <a:latin typeface="Cambria Math" panose="02040503050406030204" pitchFamily="18" charset="0"/>
                                    </a:rPr>
                                  </m:ctrlPr>
                                </m:dPr>
                                <m:e>
                                  <m:sSup>
                                    <m:sSupPr>
                                      <m:ctrlPr>
                                        <a:rPr lang="en-US" i="1">
                                          <a:effectLst/>
                                          <a:latin typeface="Cambria Math" panose="02040503050406030204" pitchFamily="18" charset="0"/>
                                        </a:rPr>
                                      </m:ctrlPr>
                                    </m:sSupPr>
                                    <m:e>
                                      <m:d>
                                        <m:dPr>
                                          <m:ctrlPr>
                                            <a:rPr lang="en-US" sz="1800" i="1">
                                              <a:solidFill>
                                                <a:srgbClr val="000000"/>
                                              </a:solidFill>
                                              <a:effectLst/>
                                              <a:latin typeface="Cambria Math" panose="02040503050406030204" pitchFamily="18" charset="0"/>
                                            </a:rPr>
                                          </m:ctrlPr>
                                        </m:dPr>
                                        <m:e>
                                          <m:rad>
                                            <m:radPr>
                                              <m:degHide m:val="on"/>
                                              <m:ctrlPr>
                                                <a:rPr lang="en-US" sz="1800" i="1">
                                                  <a:solidFill>
                                                    <a:srgbClr val="000000"/>
                                                  </a:solidFill>
                                                  <a:effectLst/>
                                                  <a:latin typeface="Cambria Math" panose="02040503050406030204" pitchFamily="18" charset="0"/>
                                                </a:rPr>
                                              </m:ctrlPr>
                                            </m:radPr>
                                            <m:deg/>
                                            <m:e>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𝑤</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e>
                                          </m:rad>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ad>
                                            <m:radPr>
                                              <m:degHide m:val="on"/>
                                              <m:ctrlPr>
                                                <a:rPr lang="en-US" sz="1800" i="1">
                                                  <a:solidFill>
                                                    <a:srgbClr val="000000"/>
                                                  </a:solidFill>
                                                  <a:effectLst/>
                                                  <a:latin typeface="Cambria Math" panose="02040503050406030204" pitchFamily="18" charset="0"/>
                                                </a:rPr>
                                              </m:ctrlPr>
                                            </m:radPr>
                                            <m:deg/>
                                            <m:e>
                                              <m:sSub>
                                                <m:sSubPr>
                                                  <m:ctrlPr>
                                                    <a:rPr lang="en-US" i="1">
                                                      <a:effectLst/>
                                                      <a:latin typeface="Cambria Math" panose="02040503050406030204" pitchFamily="18" charset="0"/>
                                                    </a:rPr>
                                                  </m:ctrlPr>
                                                </m:sSubPr>
                                                <m:e>
                                                  <m:limUpp>
                                                    <m:limUppPr>
                                                      <m:ctrlPr>
                                                        <a:rPr lang="en-US" i="1">
                                                          <a:effectLst/>
                                                          <a:latin typeface="Cambria Math" panose="02040503050406030204" pitchFamily="18" charset="0"/>
                                                        </a:rPr>
                                                      </m:ctrlPr>
                                                    </m:limUp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𝑤</m:t>
                                                      </m:r>
                                                    </m:e>
                                                    <m:lim>
                                                      <m:r>
                                                        <a:rPr lang="en-US" sz="1800" i="1">
                                                          <a:solidFill>
                                                            <a:srgbClr val="000000"/>
                                                          </a:solidFill>
                                                          <a:effectLst/>
                                                          <a:latin typeface="Cambria Math" panose="02040503050406030204" pitchFamily="18" charset="0"/>
                                                          <a:ea typeface="Arial Unicode MS"/>
                                                          <a:cs typeface="Times New Roman" panose="02020603050405020304" pitchFamily="18" charset="0"/>
                                                        </a:rPr>
                                                        <m:t>^</m:t>
                                                      </m:r>
                                                    </m:lim>
                                                  </m:limUpp>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e>
                                          </m:rad>
                                        </m:e>
                                      </m:d>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r>
                                    <a:rPr lang="en-US" sz="1800" i="1">
                                      <a:solidFill>
                                        <a:srgbClr val="000000"/>
                                      </a:solidFill>
                                      <a:effectLst/>
                                      <a:latin typeface="Cambria Math" panose="02040503050406030204" pitchFamily="18" charset="0"/>
                                      <a:ea typeface="Arial Unicode MS"/>
                                      <a:cs typeface="Times New Roman" panose="02020603050405020304" pitchFamily="18" charset="0"/>
                                    </a:rPr>
                                    <m:t>+</m:t>
                                  </m:r>
                                  <m:sSup>
                                    <m:sSupPr>
                                      <m:ctrlPr>
                                        <a:rPr lang="en-US" i="1">
                                          <a:effectLst/>
                                          <a:latin typeface="Cambria Math" panose="02040503050406030204" pitchFamily="18" charset="0"/>
                                        </a:rPr>
                                      </m:ctrlPr>
                                    </m:sSupPr>
                                    <m:e>
                                      <m:d>
                                        <m:dPr>
                                          <m:ctrlPr>
                                            <a:rPr lang="en-US" sz="1800" i="1">
                                              <a:solidFill>
                                                <a:srgbClr val="000000"/>
                                              </a:solidFill>
                                              <a:effectLst/>
                                              <a:latin typeface="Cambria Math" panose="02040503050406030204" pitchFamily="18" charset="0"/>
                                            </a:rPr>
                                          </m:ctrlPr>
                                        </m:dPr>
                                        <m:e>
                                          <m:rad>
                                            <m:radPr>
                                              <m:degHide m:val="on"/>
                                              <m:ctrlPr>
                                                <a:rPr lang="en-US" sz="1800" i="1">
                                                  <a:solidFill>
                                                    <a:srgbClr val="000000"/>
                                                  </a:solidFill>
                                                  <a:effectLst/>
                                                  <a:latin typeface="Cambria Math" panose="02040503050406030204" pitchFamily="18" charset="0"/>
                                                </a:rPr>
                                              </m:ctrlPr>
                                            </m:radPr>
                                            <m:deg/>
                                            <m:e>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h</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e>
                                          </m:rad>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ad>
                                            <m:radPr>
                                              <m:degHide m:val="on"/>
                                              <m:ctrlPr>
                                                <a:rPr lang="en-US" sz="1800" i="1">
                                                  <a:solidFill>
                                                    <a:srgbClr val="000000"/>
                                                  </a:solidFill>
                                                  <a:effectLst/>
                                                  <a:latin typeface="Cambria Math" panose="02040503050406030204" pitchFamily="18" charset="0"/>
                                                </a:rPr>
                                              </m:ctrlPr>
                                            </m:radPr>
                                            <m:deg/>
                                            <m:e>
                                              <m:sSub>
                                                <m:sSubPr>
                                                  <m:ctrlPr>
                                                    <a:rPr lang="en-US" i="1">
                                                      <a:effectLst/>
                                                      <a:latin typeface="Cambria Math" panose="02040503050406030204" pitchFamily="18" charset="0"/>
                                                    </a:rPr>
                                                  </m:ctrlPr>
                                                </m:sSubPr>
                                                <m:e>
                                                  <m:limUpp>
                                                    <m:limUppPr>
                                                      <m:ctrlPr>
                                                        <a:rPr lang="en-US" i="1">
                                                          <a:effectLst/>
                                                          <a:latin typeface="Cambria Math" panose="02040503050406030204" pitchFamily="18" charset="0"/>
                                                        </a:rPr>
                                                      </m:ctrlPr>
                                                    </m:limUppPr>
                                                    <m:e>
                                                      <m:r>
                                                        <a:rPr lang="en-US" sz="1800" i="1">
                                                          <a:solidFill>
                                                            <a:srgbClr val="000000"/>
                                                          </a:solidFill>
                                                          <a:effectLst/>
                                                          <a:latin typeface="Cambria Math" panose="02040503050406030204" pitchFamily="18" charset="0"/>
                                                          <a:ea typeface="Arial Unicode MS"/>
                                                          <a:cs typeface="Times New Roman" panose="02020603050405020304" pitchFamily="18" charset="0"/>
                                                        </a:rPr>
                                                        <m:t>h</m:t>
                                                      </m:r>
                                                    </m:e>
                                                    <m:lim>
                                                      <m:r>
                                                        <a:rPr lang="en-US" sz="1800" i="1">
                                                          <a:solidFill>
                                                            <a:srgbClr val="000000"/>
                                                          </a:solidFill>
                                                          <a:effectLst/>
                                                          <a:latin typeface="Cambria Math" panose="02040503050406030204" pitchFamily="18" charset="0"/>
                                                          <a:ea typeface="Arial Unicode MS"/>
                                                          <a:cs typeface="Times New Roman" panose="02020603050405020304" pitchFamily="18" charset="0"/>
                                                        </a:rPr>
                                                        <m:t>^</m:t>
                                                      </m:r>
                                                    </m:lim>
                                                  </m:limUpp>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e>
                                          </m:rad>
                                        </m:e>
                                      </m:d>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e>
                              </m:d>
                            </m:e>
                          </m:nary>
                        </m:e>
                      </m:nary>
                    </m:oMath>
                  </m:oMathPara>
                </a14:m>
                <a:endParaRPr lang="en-US" dirty="0"/>
              </a:p>
            </p:txBody>
          </p:sp>
        </mc:Choice>
        <mc:Fallback xmlns="">
          <p:sp>
            <p:nvSpPr>
              <p:cNvPr id="8" name="TextBox 7">
                <a:extLst>
                  <a:ext uri="{FF2B5EF4-FFF2-40B4-BE49-F238E27FC236}">
                    <a16:creationId xmlns:a16="http://schemas.microsoft.com/office/drawing/2014/main" id="{0B48134A-4405-C0CE-7172-7BF632F1266E}"/>
                  </a:ext>
                </a:extLst>
              </p:cNvPr>
              <p:cNvSpPr txBox="1">
                <a:spLocks noRot="1" noChangeAspect="1" noMove="1" noResize="1" noEditPoints="1" noAdjustHandles="1" noChangeArrowheads="1" noChangeShapeType="1" noTextEdit="1"/>
              </p:cNvSpPr>
              <p:nvPr/>
            </p:nvSpPr>
            <p:spPr>
              <a:xfrm>
                <a:off x="3050380" y="2266180"/>
                <a:ext cx="7750969" cy="203036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2D30841-722D-E209-4D88-3078A570ECCA}"/>
                  </a:ext>
                </a:extLst>
              </p:cNvPr>
              <p:cNvSpPr txBox="1"/>
              <p:nvPr/>
            </p:nvSpPr>
            <p:spPr>
              <a:xfrm>
                <a:off x="669131" y="4583790"/>
                <a:ext cx="11522869" cy="783869"/>
              </a:xfrm>
              <a:prstGeom prst="rect">
                <a:avLst/>
              </a:prstGeom>
              <a:noFill/>
            </p:spPr>
            <p:txBody>
              <a:bodyPr wrap="square">
                <a:spAutoFit/>
              </a:bodyPr>
              <a:lstStyle/>
              <a:p>
                <a:pPr marL="457200" marR="0" algn="just">
                  <a:lnSpc>
                    <a:spcPct val="107000"/>
                  </a:lnSpc>
                  <a:spcBef>
                    <a:spcPts val="1200"/>
                  </a:spcBef>
                  <a:spcAft>
                    <a:spcPts val="300"/>
                  </a:spcAft>
                  <a:buNone/>
                </a:pPr>
                <a14:m>
                  <m:oMath xmlns:m="http://schemas.openxmlformats.org/officeDocument/2006/math">
                    <m:sSubSup>
                      <m:sSubSupPr>
                        <m:ctrlPr>
                          <a:rPr lang="en-US" sz="2000" i="1" smtClean="0">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if the </a:t>
                </a:r>
                <a:r>
                  <a:rPr lang="en-US" sz="1800" i="1" dirty="0">
                    <a:solidFill>
                      <a:srgbClr val="000000"/>
                    </a:solidFill>
                    <a:effectLst/>
                    <a:uFill>
                      <a:solidFill>
                        <a:srgbClr val="4472C4"/>
                      </a:solidFill>
                    </a:uFill>
                    <a:latin typeface="Times New Roman" panose="02020603050405020304" pitchFamily="18" charset="0"/>
                    <a:ea typeface="Arial Unicode MS"/>
                    <a:cs typeface="Arial Unicode MS"/>
                  </a:rPr>
                  <a:t>j</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a:t>
                </a:r>
                <a:r>
                  <a:rPr lang="en-US" sz="1800" dirty="0" err="1">
                    <a:solidFill>
                      <a:srgbClr val="000000"/>
                    </a:solidFill>
                    <a:effectLst/>
                    <a:uFill>
                      <a:solidFill>
                        <a:srgbClr val="4472C4"/>
                      </a:solidFill>
                    </a:uFill>
                    <a:latin typeface="Times New Roman" panose="02020603050405020304" pitchFamily="18" charset="0"/>
                    <a:ea typeface="Arial Unicode MS"/>
                    <a:cs typeface="Arial Unicode MS"/>
                  </a:rPr>
                  <a:t>th</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bounding box in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responsible for detecting the object, otherwise 0. In other words, localization error is added to loss only for the responsible boxes.</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10" name="TextBox 9">
                <a:extLst>
                  <a:ext uri="{FF2B5EF4-FFF2-40B4-BE49-F238E27FC236}">
                    <a16:creationId xmlns:a16="http://schemas.microsoft.com/office/drawing/2014/main" id="{02D30841-722D-E209-4D88-3078A570ECCA}"/>
                  </a:ext>
                </a:extLst>
              </p:cNvPr>
              <p:cNvSpPr txBox="1">
                <a:spLocks noRot="1" noChangeAspect="1" noMove="1" noResize="1" noEditPoints="1" noAdjustHandles="1" noChangeArrowheads="1" noChangeShapeType="1" noTextEdit="1"/>
              </p:cNvSpPr>
              <p:nvPr/>
            </p:nvSpPr>
            <p:spPr>
              <a:xfrm>
                <a:off x="669131" y="4583790"/>
                <a:ext cx="11522869" cy="783869"/>
              </a:xfrm>
              <a:prstGeom prst="rect">
                <a:avLst/>
              </a:prstGeom>
              <a:blipFill>
                <a:blip r:embed="rId3"/>
                <a:stretch>
                  <a:fillRect r="-423" b="-116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FFD9FFC-9C2B-3EB5-1474-7A19AD06166F}"/>
                  </a:ext>
                </a:extLst>
              </p:cNvPr>
              <p:cNvSpPr txBox="1"/>
              <p:nvPr/>
            </p:nvSpPr>
            <p:spPr>
              <a:xfrm>
                <a:off x="628650" y="5450916"/>
                <a:ext cx="10522743" cy="1311834"/>
              </a:xfrm>
              <a:prstGeom prst="rect">
                <a:avLst/>
              </a:prstGeom>
              <a:noFill/>
            </p:spPr>
            <p:txBody>
              <a:bodyPr wrap="square">
                <a:spAutoFit/>
              </a:bodyPr>
              <a:lstStyle/>
              <a:p>
                <a:pPr marL="457200" marR="0" algn="just">
                  <a:lnSpc>
                    <a:spcPct val="107000"/>
                  </a:lnSpc>
                  <a:spcBef>
                    <a:spcPts val="1200"/>
                  </a:spcBef>
                  <a:spcAft>
                    <a:spcPts val="300"/>
                  </a:spcAft>
                  <a:buNone/>
                </a:pP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The hat over a variable indicates that the variable is a prediction (e.g.,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𝑥</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A variable without a hat is a ground truth (e.g.,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𝑥</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just">
                  <a:lnSpc>
                    <a:spcPct val="107000"/>
                  </a:lnSpc>
                  <a:spcBef>
                    <a:spcPts val="1200"/>
                  </a:spcBef>
                  <a:spcAft>
                    <a:spcPts val="300"/>
                  </a:spcAft>
                  <a:buNone/>
                </a:pP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𝑐𝑜𝑜𝑟𝑑</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(Default is set to 5) is to increase the weight for the loss from bounding box coordinates.</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12" name="TextBox 11">
                <a:extLst>
                  <a:ext uri="{FF2B5EF4-FFF2-40B4-BE49-F238E27FC236}">
                    <a16:creationId xmlns:a16="http://schemas.microsoft.com/office/drawing/2014/main" id="{0FFD9FFC-9C2B-3EB5-1474-7A19AD06166F}"/>
                  </a:ext>
                </a:extLst>
              </p:cNvPr>
              <p:cNvSpPr txBox="1">
                <a:spLocks noRot="1" noChangeAspect="1" noMove="1" noResize="1" noEditPoints="1" noAdjustHandles="1" noChangeArrowheads="1" noChangeShapeType="1" noTextEdit="1"/>
              </p:cNvSpPr>
              <p:nvPr/>
            </p:nvSpPr>
            <p:spPr>
              <a:xfrm>
                <a:off x="628650" y="5450916"/>
                <a:ext cx="10522743" cy="1311834"/>
              </a:xfrm>
              <a:prstGeom prst="rect">
                <a:avLst/>
              </a:prstGeom>
              <a:blipFill>
                <a:blip r:embed="rId4"/>
                <a:stretch>
                  <a:fillRect r="-521" b="-65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64781CD-A912-9841-7C30-1E571C7A2B28}"/>
                  </a:ext>
                </a:extLst>
              </p:cNvPr>
              <p:cNvSpPr txBox="1"/>
              <p:nvPr/>
            </p:nvSpPr>
            <p:spPr>
              <a:xfrm>
                <a:off x="2286000" y="3252787"/>
                <a:ext cx="127708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4"/>
                          </a:solidFill>
                          <a:latin typeface="Cambria Math" panose="02040503050406030204" pitchFamily="18" charset="0"/>
                        </a:rPr>
                        <m:t>𝑆</m:t>
                      </m:r>
                      <m:r>
                        <a:rPr lang="en-US" b="0" i="1" smtClean="0">
                          <a:solidFill>
                            <a:schemeClr val="accent4"/>
                          </a:solidFill>
                          <a:latin typeface="Cambria Math" panose="02040503050406030204" pitchFamily="18" charset="0"/>
                        </a:rPr>
                        <m:t>=7, </m:t>
                      </m:r>
                      <m:r>
                        <a:rPr lang="en-US" b="0" i="1" smtClean="0">
                          <a:solidFill>
                            <a:schemeClr val="accent4"/>
                          </a:solidFill>
                          <a:latin typeface="Cambria Math" panose="02040503050406030204" pitchFamily="18" charset="0"/>
                        </a:rPr>
                        <m:t>𝐵</m:t>
                      </m:r>
                      <m:r>
                        <a:rPr lang="en-US" b="0" i="1" smtClean="0">
                          <a:solidFill>
                            <a:schemeClr val="accent4"/>
                          </a:solidFill>
                          <a:latin typeface="Cambria Math" panose="02040503050406030204" pitchFamily="18" charset="0"/>
                        </a:rPr>
                        <m:t>=2</m:t>
                      </m:r>
                    </m:oMath>
                  </m:oMathPara>
                </a14:m>
                <a:endParaRPr lang="en-US" dirty="0">
                  <a:solidFill>
                    <a:schemeClr val="accent4"/>
                  </a:solidFill>
                </a:endParaRPr>
              </a:p>
            </p:txBody>
          </p:sp>
        </mc:Choice>
        <mc:Fallback xmlns="">
          <p:sp>
            <p:nvSpPr>
              <p:cNvPr id="13" name="TextBox 12">
                <a:extLst>
                  <a:ext uri="{FF2B5EF4-FFF2-40B4-BE49-F238E27FC236}">
                    <a16:creationId xmlns:a16="http://schemas.microsoft.com/office/drawing/2014/main" id="{064781CD-A912-9841-7C30-1E571C7A2B28}"/>
                  </a:ext>
                </a:extLst>
              </p:cNvPr>
              <p:cNvSpPr txBox="1">
                <a:spLocks noRot="1" noChangeAspect="1" noMove="1" noResize="1" noEditPoints="1" noAdjustHandles="1" noChangeArrowheads="1" noChangeShapeType="1" noTextEdit="1"/>
              </p:cNvSpPr>
              <p:nvPr/>
            </p:nvSpPr>
            <p:spPr>
              <a:xfrm>
                <a:off x="2286000" y="3252787"/>
                <a:ext cx="1277081" cy="276999"/>
              </a:xfrm>
              <a:prstGeom prst="rect">
                <a:avLst/>
              </a:prstGeom>
              <a:blipFill>
                <a:blip r:embed="rId5"/>
                <a:stretch>
                  <a:fillRect l="-3828" r="-4306" b="-6667"/>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692AAD78-F1B2-9B8F-9EAC-B12C1270FF25}"/>
              </a:ext>
            </a:extLst>
          </p:cNvPr>
          <p:cNvSpPr/>
          <p:nvPr/>
        </p:nvSpPr>
        <p:spPr>
          <a:xfrm>
            <a:off x="5200650" y="2343150"/>
            <a:ext cx="752475" cy="381000"/>
          </a:xfrm>
          <a:custGeom>
            <a:avLst/>
            <a:gdLst>
              <a:gd name="csX0" fmla="*/ 85725 w 752475"/>
              <a:gd name="csY0" fmla="*/ 66675 h 381000"/>
              <a:gd name="csX1" fmla="*/ 28575 w 752475"/>
              <a:gd name="csY1" fmla="*/ 142875 h 381000"/>
              <a:gd name="csX2" fmla="*/ 0 w 752475"/>
              <a:gd name="csY2" fmla="*/ 238125 h 381000"/>
              <a:gd name="csX3" fmla="*/ 19050 w 752475"/>
              <a:gd name="csY3" fmla="*/ 323850 h 381000"/>
              <a:gd name="csX4" fmla="*/ 57150 w 752475"/>
              <a:gd name="csY4" fmla="*/ 342900 h 381000"/>
              <a:gd name="csX5" fmla="*/ 95250 w 752475"/>
              <a:gd name="csY5" fmla="*/ 352425 h 381000"/>
              <a:gd name="csX6" fmla="*/ 180975 w 752475"/>
              <a:gd name="csY6" fmla="*/ 381000 h 381000"/>
              <a:gd name="csX7" fmla="*/ 533400 w 752475"/>
              <a:gd name="csY7" fmla="*/ 361950 h 381000"/>
              <a:gd name="csX8" fmla="*/ 600075 w 752475"/>
              <a:gd name="csY8" fmla="*/ 352425 h 381000"/>
              <a:gd name="csX9" fmla="*/ 695325 w 752475"/>
              <a:gd name="csY9" fmla="*/ 295275 h 381000"/>
              <a:gd name="csX10" fmla="*/ 723900 w 752475"/>
              <a:gd name="csY10" fmla="*/ 285750 h 381000"/>
              <a:gd name="csX11" fmla="*/ 752475 w 752475"/>
              <a:gd name="csY11" fmla="*/ 200025 h 381000"/>
              <a:gd name="csX12" fmla="*/ 742950 w 752475"/>
              <a:gd name="csY12" fmla="*/ 104775 h 381000"/>
              <a:gd name="csX13" fmla="*/ 685800 w 752475"/>
              <a:gd name="csY13" fmla="*/ 57150 h 381000"/>
              <a:gd name="csX14" fmla="*/ 609600 w 752475"/>
              <a:gd name="csY14" fmla="*/ 28575 h 381000"/>
              <a:gd name="csX15" fmla="*/ 447675 w 752475"/>
              <a:gd name="csY15" fmla="*/ 0 h 381000"/>
              <a:gd name="csX16" fmla="*/ 171450 w 752475"/>
              <a:gd name="csY16" fmla="*/ 9525 h 381000"/>
              <a:gd name="csX17" fmla="*/ 142875 w 752475"/>
              <a:gd name="csY17" fmla="*/ 28575 h 381000"/>
              <a:gd name="csX18" fmla="*/ 85725 w 752475"/>
              <a:gd name="csY18" fmla="*/ 66675 h 381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752475" h="381000">
                <a:moveTo>
                  <a:pt x="85725" y="66675"/>
                </a:moveTo>
                <a:cubicBezTo>
                  <a:pt x="66675" y="85725"/>
                  <a:pt x="36157" y="125816"/>
                  <a:pt x="28575" y="142875"/>
                </a:cubicBezTo>
                <a:cubicBezTo>
                  <a:pt x="15324" y="172690"/>
                  <a:pt x="7916" y="206460"/>
                  <a:pt x="0" y="238125"/>
                </a:cubicBezTo>
                <a:cubicBezTo>
                  <a:pt x="6350" y="266700"/>
                  <a:pt x="5033" y="298152"/>
                  <a:pt x="19050" y="323850"/>
                </a:cubicBezTo>
                <a:cubicBezTo>
                  <a:pt x="25849" y="336315"/>
                  <a:pt x="43855" y="337914"/>
                  <a:pt x="57150" y="342900"/>
                </a:cubicBezTo>
                <a:cubicBezTo>
                  <a:pt x="69407" y="347497"/>
                  <a:pt x="82831" y="348285"/>
                  <a:pt x="95250" y="352425"/>
                </a:cubicBezTo>
                <a:cubicBezTo>
                  <a:pt x="202853" y="388293"/>
                  <a:pt x="89672" y="358174"/>
                  <a:pt x="180975" y="381000"/>
                </a:cubicBezTo>
                <a:lnTo>
                  <a:pt x="533400" y="361950"/>
                </a:lnTo>
                <a:cubicBezTo>
                  <a:pt x="555799" y="360423"/>
                  <a:pt x="578295" y="357870"/>
                  <a:pt x="600075" y="352425"/>
                </a:cubicBezTo>
                <a:cubicBezTo>
                  <a:pt x="663907" y="336467"/>
                  <a:pt x="637522" y="331402"/>
                  <a:pt x="695325" y="295275"/>
                </a:cubicBezTo>
                <a:cubicBezTo>
                  <a:pt x="703839" y="289954"/>
                  <a:pt x="714375" y="288925"/>
                  <a:pt x="723900" y="285750"/>
                </a:cubicBezTo>
                <a:cubicBezTo>
                  <a:pt x="739394" y="254762"/>
                  <a:pt x="752475" y="236954"/>
                  <a:pt x="752475" y="200025"/>
                </a:cubicBezTo>
                <a:cubicBezTo>
                  <a:pt x="752475" y="168117"/>
                  <a:pt x="752334" y="135272"/>
                  <a:pt x="742950" y="104775"/>
                </a:cubicBezTo>
                <a:cubicBezTo>
                  <a:pt x="738747" y="91116"/>
                  <a:pt x="697991" y="64117"/>
                  <a:pt x="685800" y="57150"/>
                </a:cubicBezTo>
                <a:cubicBezTo>
                  <a:pt x="643621" y="33048"/>
                  <a:pt x="654441" y="40804"/>
                  <a:pt x="609600" y="28575"/>
                </a:cubicBezTo>
                <a:cubicBezTo>
                  <a:pt x="504924" y="27"/>
                  <a:pt x="576030" y="12835"/>
                  <a:pt x="447675" y="0"/>
                </a:cubicBezTo>
                <a:cubicBezTo>
                  <a:pt x="355600" y="3175"/>
                  <a:pt x="263178" y="926"/>
                  <a:pt x="171450" y="9525"/>
                </a:cubicBezTo>
                <a:cubicBezTo>
                  <a:pt x="160052" y="10594"/>
                  <a:pt x="153840" y="25286"/>
                  <a:pt x="142875" y="28575"/>
                </a:cubicBezTo>
                <a:cubicBezTo>
                  <a:pt x="55789" y="54701"/>
                  <a:pt x="104775" y="47625"/>
                  <a:pt x="85725" y="66675"/>
                </a:cubicBezTo>
                <a:close/>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onnector: Curved 15">
            <a:extLst>
              <a:ext uri="{FF2B5EF4-FFF2-40B4-BE49-F238E27FC236}">
                <a16:creationId xmlns:a16="http://schemas.microsoft.com/office/drawing/2014/main" id="{5DE2EA37-5657-F47D-25F3-C76B73B59804}"/>
              </a:ext>
            </a:extLst>
          </p:cNvPr>
          <p:cNvCxnSpPr>
            <a:cxnSpLocks/>
            <a:endCxn id="13" idx="0"/>
          </p:cNvCxnSpPr>
          <p:nvPr/>
        </p:nvCxnSpPr>
        <p:spPr>
          <a:xfrm rot="10800000" flipV="1">
            <a:off x="2924542" y="2438397"/>
            <a:ext cx="2295161" cy="814389"/>
          </a:xfrm>
          <a:prstGeom prst="curvedConnector2">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6279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5E923-6A19-BEFC-D6E4-5E3962055B0D}"/>
              </a:ext>
            </a:extLst>
          </p:cNvPr>
          <p:cNvSpPr>
            <a:spLocks noGrp="1"/>
          </p:cNvSpPr>
          <p:nvPr>
            <p:ph type="title"/>
          </p:nvPr>
        </p:nvSpPr>
        <p:spPr>
          <a:xfrm>
            <a:off x="600075" y="0"/>
            <a:ext cx="10515600" cy="1325563"/>
          </a:xfrm>
        </p:spPr>
        <p:txBody>
          <a:bodyPr/>
          <a:lstStyle/>
          <a:p>
            <a:r>
              <a:rPr lang="en-US" dirty="0"/>
              <a:t>YOLO v1: confidence loss</a:t>
            </a:r>
          </a:p>
        </p:txBody>
      </p:sp>
      <p:sp>
        <p:nvSpPr>
          <p:cNvPr id="4" name="Slide Number Placeholder 3">
            <a:extLst>
              <a:ext uri="{FF2B5EF4-FFF2-40B4-BE49-F238E27FC236}">
                <a16:creationId xmlns:a16="http://schemas.microsoft.com/office/drawing/2014/main" id="{B26B454E-CA1A-AAC3-2A12-564CA7DB3AA4}"/>
              </a:ext>
            </a:extLst>
          </p:cNvPr>
          <p:cNvSpPr>
            <a:spLocks noGrp="1"/>
          </p:cNvSpPr>
          <p:nvPr>
            <p:ph type="sldNum" sz="quarter" idx="12"/>
          </p:nvPr>
        </p:nvSpPr>
        <p:spPr/>
        <p:txBody>
          <a:bodyPr/>
          <a:lstStyle/>
          <a:p>
            <a:fld id="{57D6750F-1D76-423C-8E64-E94414A6CC72}" type="slidenum">
              <a:rPr lang="en-US" smtClean="0"/>
              <a:t>11</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08F7E86-D0B8-3C67-0068-E910E08B4B70}"/>
                  </a:ext>
                </a:extLst>
              </p:cNvPr>
              <p:cNvSpPr txBox="1"/>
              <p:nvPr/>
            </p:nvSpPr>
            <p:spPr>
              <a:xfrm>
                <a:off x="1221581" y="1724967"/>
                <a:ext cx="6119812" cy="94109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i="1" smtClean="0">
                              <a:latin typeface="Cambria Math" panose="02040503050406030204" pitchFamily="18" charset="0"/>
                            </a:rPr>
                          </m:ctrlPr>
                        </m:naryPr>
                        <m:sub>
                          <m:r>
                            <a:rPr lang="en-US" i="1">
                              <a:latin typeface="Cambria Math" panose="02040503050406030204" pitchFamily="18" charset="0"/>
                            </a:rPr>
                            <m:t>𝑖</m:t>
                          </m:r>
                          <m:r>
                            <a:rPr lang="en-US" i="0">
                              <a:latin typeface="Cambria Math" panose="02040503050406030204" pitchFamily="18" charset="0"/>
                            </a:rPr>
                            <m:t>=1</m:t>
                          </m:r>
                        </m:sub>
                        <m:sup>
                          <m:sSup>
                            <m:sSupPr>
                              <m:ctrlPr>
                                <a:rPr lang="en-US" i="1">
                                  <a:latin typeface="Cambria Math" panose="02040503050406030204" pitchFamily="18" charset="0"/>
                                </a:rPr>
                              </m:ctrlPr>
                            </m:sSupPr>
                            <m:e>
                              <m:r>
                                <a:rPr lang="en-US" i="1">
                                  <a:latin typeface="Cambria Math" panose="02040503050406030204" pitchFamily="18" charset="0"/>
                                </a:rPr>
                                <m:t>𝑆</m:t>
                              </m:r>
                            </m:e>
                            <m:sup>
                              <m:r>
                                <a:rPr lang="en-US" i="0">
                                  <a:latin typeface="Cambria Math" panose="02040503050406030204" pitchFamily="18" charset="0"/>
                                </a:rPr>
                                <m:t>2</m:t>
                              </m:r>
                            </m:sup>
                          </m:sSup>
                        </m:sup>
                        <m:e>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𝑗</m:t>
                              </m:r>
                              <m:r>
                                <a:rPr lang="en-US" i="0">
                                  <a:latin typeface="Cambria Math" panose="02040503050406030204" pitchFamily="18" charset="0"/>
                                </a:rPr>
                                <m:t>=1</m:t>
                              </m:r>
                            </m:sub>
                            <m:sup>
                              <m:r>
                                <a:rPr lang="en-US" i="1">
                                  <a:latin typeface="Cambria Math" panose="02040503050406030204" pitchFamily="18" charset="0"/>
                                </a:rPr>
                                <m:t>𝐵</m:t>
                              </m:r>
                            </m:sup>
                            <m:e>
                              <m:sSubSup>
                                <m:sSubSupPr>
                                  <m:ctrlPr>
                                    <a:rPr lang="en-US" i="1">
                                      <a:latin typeface="Cambria Math" panose="02040503050406030204" pitchFamily="18" charset="0"/>
                                    </a:rPr>
                                  </m:ctrlPr>
                                </m:sSubSupPr>
                                <m:e>
                                  <m:r>
                                    <a:rPr lang="en-US" i="0">
                                      <a:latin typeface="Cambria Math" panose="02040503050406030204" pitchFamily="18" charset="0"/>
                                    </a:rPr>
                                    <m:t>𝕀</m:t>
                                  </m:r>
                                </m:e>
                                <m:sub>
                                  <m:r>
                                    <a:rPr lang="en-US" i="1">
                                      <a:latin typeface="Cambria Math" panose="02040503050406030204" pitchFamily="18" charset="0"/>
                                    </a:rPr>
                                    <m:t>𝑖𝑗</m:t>
                                  </m:r>
                                </m:sub>
                                <m:sup>
                                  <m:r>
                                    <a:rPr lang="en-US" i="1">
                                      <a:latin typeface="Cambria Math" panose="02040503050406030204" pitchFamily="18" charset="0"/>
                                    </a:rPr>
                                    <m:t>𝑜𝑏𝑗</m:t>
                                  </m:r>
                                </m:sup>
                              </m:sSubSup>
                            </m:e>
                          </m:nary>
                        </m:e>
                      </m:nary>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𝑖</m:t>
                                  </m:r>
                                </m:sub>
                              </m:sSub>
                              <m:r>
                                <a:rPr lang="en-US" i="0">
                                  <a:latin typeface="Cambria Math" panose="02040503050406030204" pitchFamily="18" charset="0"/>
                                </a:rPr>
                                <m:t>−</m:t>
                              </m:r>
                              <m:sSub>
                                <m:sSubPr>
                                  <m:ctrlPr>
                                    <a:rPr lang="en-US" i="1">
                                      <a:latin typeface="Cambria Math" panose="02040503050406030204" pitchFamily="18" charset="0"/>
                                    </a:rPr>
                                  </m:ctrlPr>
                                </m:sSubPr>
                                <m:e>
                                  <m:limUpp>
                                    <m:limUppPr>
                                      <m:ctrlPr>
                                        <a:rPr lang="en-US" i="1">
                                          <a:latin typeface="Cambria Math" panose="02040503050406030204" pitchFamily="18" charset="0"/>
                                        </a:rPr>
                                      </m:ctrlPr>
                                    </m:limUppPr>
                                    <m:e>
                                      <m:r>
                                        <a:rPr lang="en-US" i="1">
                                          <a:latin typeface="Cambria Math" panose="02040503050406030204" pitchFamily="18" charset="0"/>
                                        </a:rPr>
                                        <m:t>𝐶</m:t>
                                      </m:r>
                                    </m:e>
                                    <m:lim>
                                      <m:r>
                                        <m:rPr>
                                          <m:lit/>
                                        </m:rPr>
                                        <a:rPr lang="en-US" i="0">
                                          <a:latin typeface="Cambria Math" panose="02040503050406030204" pitchFamily="18" charset="0"/>
                                        </a:rPr>
                                        <m:t>^</m:t>
                                      </m:r>
                                    </m:lim>
                                  </m:limUpp>
                                </m:e>
                                <m:sub>
                                  <m:r>
                                    <a:rPr lang="en-US" i="1">
                                      <a:latin typeface="Cambria Math" panose="02040503050406030204" pitchFamily="18" charset="0"/>
                                    </a:rPr>
                                    <m:t>𝑖</m:t>
                                  </m:r>
                                </m:sub>
                              </m:sSub>
                            </m:e>
                          </m:d>
                        </m:e>
                        <m:sup>
                          <m:r>
                            <a:rPr lang="en-US" i="0">
                              <a:latin typeface="Cambria Math" panose="02040503050406030204" pitchFamily="18" charset="0"/>
                            </a:rPr>
                            <m:t>2</m:t>
                          </m:r>
                        </m:sup>
                      </m:sSup>
                      <m:r>
                        <a:rPr lang="en-US" i="0">
                          <a:latin typeface="Cambria Math" panose="02040503050406030204" pitchFamily="18" charset="0"/>
                        </a:rPr>
                        <m:t> </m:t>
                      </m:r>
                    </m:oMath>
                  </m:oMathPara>
                </a14:m>
                <a:endParaRPr lang="en-US" dirty="0"/>
              </a:p>
            </p:txBody>
          </p:sp>
        </mc:Choice>
        <mc:Fallback xmlns="">
          <p:sp>
            <p:nvSpPr>
              <p:cNvPr id="6" name="TextBox 5">
                <a:extLst>
                  <a:ext uri="{FF2B5EF4-FFF2-40B4-BE49-F238E27FC236}">
                    <a16:creationId xmlns:a16="http://schemas.microsoft.com/office/drawing/2014/main" id="{D08F7E86-D0B8-3C67-0068-E910E08B4B70}"/>
                  </a:ext>
                </a:extLst>
              </p:cNvPr>
              <p:cNvSpPr txBox="1">
                <a:spLocks noRot="1" noChangeAspect="1" noMove="1" noResize="1" noEditPoints="1" noAdjustHandles="1" noChangeArrowheads="1" noChangeShapeType="1" noTextEdit="1"/>
              </p:cNvSpPr>
              <p:nvPr/>
            </p:nvSpPr>
            <p:spPr>
              <a:xfrm>
                <a:off x="1221581" y="1724967"/>
                <a:ext cx="6119812" cy="941091"/>
              </a:xfrm>
              <a:prstGeom prst="rect">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94A94629-8476-D537-163A-73F72885FBD1}"/>
              </a:ext>
            </a:extLst>
          </p:cNvPr>
          <p:cNvSpPr txBox="1"/>
          <p:nvPr/>
        </p:nvSpPr>
        <p:spPr>
          <a:xfrm>
            <a:off x="611981" y="1262747"/>
            <a:ext cx="10598944" cy="461665"/>
          </a:xfrm>
          <a:prstGeom prst="rect">
            <a:avLst/>
          </a:prstGeom>
          <a:noFill/>
        </p:spPr>
        <p:txBody>
          <a:bodyPr wrap="square">
            <a:spAutoFit/>
          </a:bodyPr>
          <a:lstStyle/>
          <a:p>
            <a:pPr marL="0" marR="0" algn="just">
              <a:buNone/>
            </a:pPr>
            <a:r>
              <a:rPr lang="en-US" sz="2400" dirty="0">
                <a:solidFill>
                  <a:srgbClr val="000000"/>
                </a:solidFill>
                <a:effectLst/>
                <a:latin typeface="Times New Roman" panose="02020603050405020304" pitchFamily="18" charset="0"/>
                <a:ea typeface="Arial Unicode MS"/>
              </a:rPr>
              <a:t>For the boxes that are responsible for detecting an object, the confidence loss is</a:t>
            </a:r>
            <a:endParaRPr lang="en-US" sz="2400" dirty="0">
              <a:effectLst/>
              <a:latin typeface="Times New Roman" panose="02020603050405020304" pitchFamily="18" charset="0"/>
              <a:ea typeface="Arial Unicode MS"/>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B3F59F4-3016-A35F-395A-6BBB07205083}"/>
                  </a:ext>
                </a:extLst>
              </p:cNvPr>
              <p:cNvSpPr txBox="1"/>
              <p:nvPr/>
            </p:nvSpPr>
            <p:spPr>
              <a:xfrm>
                <a:off x="497681" y="2552469"/>
                <a:ext cx="10027444" cy="1182631"/>
              </a:xfrm>
              <a:prstGeom prst="rect">
                <a:avLst/>
              </a:prstGeom>
              <a:noFill/>
            </p:spPr>
            <p:txBody>
              <a:bodyPr wrap="square">
                <a:spAutoFit/>
              </a:bodyPr>
              <a:lstStyle/>
              <a:p>
                <a:pPr marL="457200" marR="0" algn="just">
                  <a:lnSpc>
                    <a:spcPct val="107000"/>
                  </a:lnSpc>
                  <a:spcBef>
                    <a:spcPts val="600"/>
                  </a:spcBef>
                  <a:spcAft>
                    <a:spcPts val="300"/>
                  </a:spcAft>
                  <a:buNone/>
                </a:pPr>
                <a14:m>
                  <m:oMath xmlns:m="http://schemas.openxmlformats.org/officeDocument/2006/math">
                    <m:sSub>
                      <m:sSubPr>
                        <m:ctrlPr>
                          <a:rPr lang="en-US" sz="2000" i="1" smtClean="0">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the box confidence score for the box </a:t>
                </a:r>
                <a:r>
                  <a:rPr lang="en-US" sz="1800" i="1" dirty="0">
                    <a:solidFill>
                      <a:srgbClr val="000000"/>
                    </a:solidFill>
                    <a:effectLst/>
                    <a:uFill>
                      <a:solidFill>
                        <a:srgbClr val="4472C4"/>
                      </a:solidFill>
                    </a:uFill>
                    <a:latin typeface="Times New Roman" panose="02020603050405020304" pitchFamily="18" charset="0"/>
                    <a:ea typeface="Arial Unicode MS"/>
                    <a:cs typeface="Arial Unicode MS"/>
                  </a:rPr>
                  <a:t>j</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in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Note that the ground truth box confidence score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for the box with an object is defined to be </a:t>
                </a:r>
                <a14:m>
                  <m:oMath xmlns:m="http://schemas.openxmlformats.org/officeDocument/2006/math">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𝐼𝑂𝑈</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𝑝𝑟𝑒𝑑</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𝑡𝑟𝑢𝑡h</m:t>
                        </m:r>
                      </m:sup>
                    </m:sSubSup>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by the original paper. However, the ground truth confidence score is simply set to 1 in many implementation examples. </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10" name="TextBox 9">
                <a:extLst>
                  <a:ext uri="{FF2B5EF4-FFF2-40B4-BE49-F238E27FC236}">
                    <a16:creationId xmlns:a16="http://schemas.microsoft.com/office/drawing/2014/main" id="{0B3F59F4-3016-A35F-395A-6BBB07205083}"/>
                  </a:ext>
                </a:extLst>
              </p:cNvPr>
              <p:cNvSpPr txBox="1">
                <a:spLocks noRot="1" noChangeAspect="1" noMove="1" noResize="1" noEditPoints="1" noAdjustHandles="1" noChangeArrowheads="1" noChangeShapeType="1" noTextEdit="1"/>
              </p:cNvSpPr>
              <p:nvPr/>
            </p:nvSpPr>
            <p:spPr>
              <a:xfrm>
                <a:off x="497681" y="2552469"/>
                <a:ext cx="10027444" cy="1182631"/>
              </a:xfrm>
              <a:prstGeom prst="rect">
                <a:avLst/>
              </a:prstGeom>
              <a:blipFill>
                <a:blip r:embed="rId4"/>
                <a:stretch>
                  <a:fillRect r="-486" b="-72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CEF6C81-725D-15F4-22A6-03063B86B9F1}"/>
                  </a:ext>
                </a:extLst>
              </p:cNvPr>
              <p:cNvSpPr txBox="1"/>
              <p:nvPr/>
            </p:nvSpPr>
            <p:spPr>
              <a:xfrm>
                <a:off x="621505" y="3800643"/>
                <a:ext cx="10446545" cy="1310423"/>
              </a:xfrm>
              <a:prstGeom prst="rect">
                <a:avLst/>
              </a:prstGeom>
              <a:noFill/>
            </p:spPr>
            <p:txBody>
              <a:bodyPr wrap="square">
                <a:spAutoFit/>
              </a:bodyPr>
              <a:lstStyle/>
              <a:p>
                <a:pPr marL="0" marR="0" algn="just">
                  <a:buNone/>
                </a:pPr>
                <a:r>
                  <a:rPr lang="en-US" sz="2400" dirty="0">
                    <a:solidFill>
                      <a:srgbClr val="000000"/>
                    </a:solidFill>
                    <a:effectLst/>
                    <a:latin typeface="Times New Roman" panose="02020603050405020304" pitchFamily="18" charset="0"/>
                    <a:ea typeface="Arial Unicode MS"/>
                  </a:rPr>
                  <a:t>For the boxes that are not responsible for detecting an object, the confidence loss is</a:t>
                </a:r>
                <a:endParaRPr lang="en-US" sz="2400" dirty="0">
                  <a:effectLst/>
                  <a:latin typeface="Times New Roman" panose="02020603050405020304" pitchFamily="18" charset="0"/>
                  <a:ea typeface="Arial Unicode MS"/>
                </a:endParaRPr>
              </a:p>
              <a:p>
                <a:pPr>
                  <a:buNone/>
                </a:pPr>
                <a14:m>
                  <m:oMathPara xmlns:m="http://schemas.openxmlformats.org/officeDocument/2006/math">
                    <m:oMathParaPr>
                      <m:jc m:val="centerGroup"/>
                    </m:oMathParaPr>
                    <m:oMath xmlns:m="http://schemas.openxmlformats.org/officeDocument/2006/math">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𝜆</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𝑛𝑜𝑜𝑏𝑗</m:t>
                          </m:r>
                        </m:sub>
                      </m:sSub>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sSup>
                            <m:sSupPr>
                              <m:ctrlPr>
                                <a:rPr lang="en-US" i="1">
                                  <a:effectLst/>
                                  <a:latin typeface="Cambria Math" panose="02040503050406030204" pitchFamily="18" charset="0"/>
                                </a:rPr>
                              </m:ctrlPr>
                            </m:s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𝑆</m:t>
                              </m:r>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sup>
                        <m:e>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𝑗</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𝐵</m:t>
                              </m:r>
                            </m:sup>
                            <m:e>
                              <m:sSubSup>
                                <m:sSubSupPr>
                                  <m:ctrlPr>
                                    <a:rPr lang="en-US" i="1">
                                      <a:effectLst/>
                                      <a:latin typeface="Cambria Math" panose="02040503050406030204" pitchFamily="18" charset="0"/>
                                    </a:rPr>
                                  </m:ctrlPr>
                                </m:sSub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𝕀</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𝑖𝑗</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𝑛𝑜𝑜𝑏𝑗</m:t>
                                  </m:r>
                                </m:sup>
                              </m:sSubSup>
                            </m:e>
                          </m:nary>
                        </m:e>
                      </m:nary>
                      <m:sSup>
                        <m:sSupPr>
                          <m:ctrlPr>
                            <a:rPr lang="en-US" i="1">
                              <a:effectLst/>
                              <a:latin typeface="Cambria Math" panose="02040503050406030204" pitchFamily="18" charset="0"/>
                            </a:rPr>
                          </m:ctrlPr>
                        </m:sSupPr>
                        <m:e>
                          <m:d>
                            <m:dPr>
                              <m:ctrlPr>
                                <a:rPr lang="en-US" sz="1800" i="1">
                                  <a:solidFill>
                                    <a:srgbClr val="000000"/>
                                  </a:solidFill>
                                  <a:effectLst/>
                                  <a:latin typeface="Cambria Math" panose="02040503050406030204" pitchFamily="18" charset="0"/>
                                </a:rPr>
                              </m:ctrlPr>
                            </m:dPr>
                            <m:e>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𝐶</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r>
                                <a:rPr lang="en-US" sz="1800" i="1">
                                  <a:solidFill>
                                    <a:srgbClr val="000000"/>
                                  </a:solidFill>
                                  <a:effectLst/>
                                  <a:latin typeface="Cambria Math" panose="02040503050406030204" pitchFamily="18" charset="0"/>
                                  <a:ea typeface="Arial Unicode MS"/>
                                  <a:cs typeface="Times New Roman" panose="02020603050405020304" pitchFamily="18" charset="0"/>
                                </a:rPr>
                                <m:t>−</m:t>
                              </m:r>
                              <m:sSub>
                                <m:sSubPr>
                                  <m:ctrlPr>
                                    <a:rPr lang="en-US" i="1">
                                      <a:effectLst/>
                                      <a:latin typeface="Cambria Math" panose="02040503050406030204" pitchFamily="18" charset="0"/>
                                    </a:rPr>
                                  </m:ctrlPr>
                                </m:sSubPr>
                                <m:e>
                                  <m:limUpp>
                                    <m:limUppPr>
                                      <m:ctrlPr>
                                        <a:rPr lang="en-US" i="1">
                                          <a:effectLst/>
                                          <a:latin typeface="Cambria Math" panose="02040503050406030204" pitchFamily="18" charset="0"/>
                                        </a:rPr>
                                      </m:ctrlPr>
                                    </m:limUp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𝐶</m:t>
                                      </m:r>
                                    </m:e>
                                    <m:lim>
                                      <m:r>
                                        <a:rPr lang="en-US" sz="1800" i="1">
                                          <a:solidFill>
                                            <a:srgbClr val="000000"/>
                                          </a:solidFill>
                                          <a:effectLst/>
                                          <a:latin typeface="Cambria Math" panose="02040503050406030204" pitchFamily="18" charset="0"/>
                                          <a:ea typeface="Arial Unicode MS"/>
                                          <a:cs typeface="Times New Roman" panose="02020603050405020304" pitchFamily="18" charset="0"/>
                                        </a:rPr>
                                        <m:t>^</m:t>
                                      </m:r>
                                    </m:lim>
                                  </m:limUpp>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e>
                          </m:d>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r>
                        <a:rPr lang="en-US" sz="1800" i="1">
                          <a:solidFill>
                            <a:srgbClr val="000000"/>
                          </a:solidFill>
                          <a:effectLst/>
                          <a:latin typeface="Cambria Math" panose="02040503050406030204" pitchFamily="18" charset="0"/>
                          <a:ea typeface="Arial Unicode MS"/>
                          <a:cs typeface="Times New Roman" panose="02020603050405020304" pitchFamily="18" charset="0"/>
                        </a:rPr>
                        <m:t> </m:t>
                      </m:r>
                    </m:oMath>
                  </m:oMathPara>
                </a14:m>
                <a:endParaRPr lang="en-US" dirty="0"/>
              </a:p>
            </p:txBody>
          </p:sp>
        </mc:Choice>
        <mc:Fallback xmlns="">
          <p:sp>
            <p:nvSpPr>
              <p:cNvPr id="12" name="TextBox 11">
                <a:extLst>
                  <a:ext uri="{FF2B5EF4-FFF2-40B4-BE49-F238E27FC236}">
                    <a16:creationId xmlns:a16="http://schemas.microsoft.com/office/drawing/2014/main" id="{1CEF6C81-725D-15F4-22A6-03063B86B9F1}"/>
                  </a:ext>
                </a:extLst>
              </p:cNvPr>
              <p:cNvSpPr txBox="1">
                <a:spLocks noRot="1" noChangeAspect="1" noMove="1" noResize="1" noEditPoints="1" noAdjustHandles="1" noChangeArrowheads="1" noChangeShapeType="1" noTextEdit="1"/>
              </p:cNvSpPr>
              <p:nvPr/>
            </p:nvSpPr>
            <p:spPr>
              <a:xfrm>
                <a:off x="621505" y="3800643"/>
                <a:ext cx="10446545" cy="1310423"/>
              </a:xfrm>
              <a:prstGeom prst="rect">
                <a:avLst/>
              </a:prstGeom>
              <a:blipFill>
                <a:blip r:embed="rId5"/>
                <a:stretch>
                  <a:fillRect l="-933" t="-37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48ED3B1-8CEF-980B-2B8F-FEDE2807D5A7}"/>
                  </a:ext>
                </a:extLst>
              </p:cNvPr>
              <p:cNvSpPr txBox="1"/>
              <p:nvPr/>
            </p:nvSpPr>
            <p:spPr>
              <a:xfrm>
                <a:off x="219075" y="4973064"/>
                <a:ext cx="11839575" cy="2485424"/>
              </a:xfrm>
              <a:prstGeom prst="rect">
                <a:avLst/>
              </a:prstGeom>
              <a:noFill/>
            </p:spPr>
            <p:txBody>
              <a:bodyPr wrap="square">
                <a:spAutoFit/>
              </a:bodyPr>
              <a:lstStyle/>
              <a:p>
                <a:pPr marL="457200" marR="0" algn="just">
                  <a:lnSpc>
                    <a:spcPct val="107000"/>
                  </a:lnSpc>
                  <a:spcBef>
                    <a:spcPts val="1200"/>
                  </a:spcBef>
                  <a:spcAft>
                    <a:spcPts val="300"/>
                  </a:spcAft>
                  <a:buNone/>
                </a:pPr>
                <a14:m>
                  <m:oMath xmlns:m="http://schemas.openxmlformats.org/officeDocument/2006/math">
                    <m:sSubSup>
                      <m:sSubSupPr>
                        <m:ctrlPr>
                          <a:rPr lang="en-US" sz="2000" i="1" smtClean="0">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p>
                    </m:sSubSup>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the complement of  </a:t>
                </a:r>
                <a14:m>
                  <m:oMath xmlns:m="http://schemas.openxmlformats.org/officeDocument/2006/math">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i.e., that the box </a:t>
                </a:r>
                <a:r>
                  <a:rPr lang="en-US" sz="1800" i="1" dirty="0">
                    <a:solidFill>
                      <a:srgbClr val="000000"/>
                    </a:solidFill>
                    <a:effectLst/>
                    <a:uFill>
                      <a:solidFill>
                        <a:srgbClr val="4472C4"/>
                      </a:solidFill>
                    </a:uFill>
                    <a:latin typeface="Times New Roman" panose="02020603050405020304" pitchFamily="18" charset="0"/>
                    <a:ea typeface="Arial Unicode MS"/>
                    <a:cs typeface="Arial Unicode MS"/>
                  </a:rPr>
                  <a:t>j</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in grid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not responsible for detection.</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just">
                  <a:lnSpc>
                    <a:spcPct val="107000"/>
                  </a:lnSpc>
                  <a:spcBef>
                    <a:spcPts val="600"/>
                  </a:spcBef>
                  <a:spcAft>
                    <a:spcPts val="300"/>
                  </a:spcAft>
                  <a:buNone/>
                </a:pP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the box confidence score for the box </a:t>
                </a:r>
                <a:r>
                  <a:rPr lang="en-US" sz="1800" i="1" dirty="0">
                    <a:solidFill>
                      <a:srgbClr val="000000"/>
                    </a:solidFill>
                    <a:effectLst/>
                    <a:uFill>
                      <a:solidFill>
                        <a:srgbClr val="4472C4"/>
                      </a:solidFill>
                    </a:uFill>
                    <a:latin typeface="Times New Roman" panose="02020603050405020304" pitchFamily="18" charset="0"/>
                    <a:ea typeface="Arial Unicode MS"/>
                    <a:cs typeface="Arial Unicode MS"/>
                  </a:rPr>
                  <a:t>j</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in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Note that the ground truth box confidence score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for the box without an object is defined to be 0.</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just">
                  <a:lnSpc>
                    <a:spcPct val="107000"/>
                  </a:lnSpc>
                  <a:spcBef>
                    <a:spcPts val="600"/>
                  </a:spcBef>
                  <a:spcAft>
                    <a:spcPts val="300"/>
                  </a:spcAft>
                  <a:buNone/>
                </a:pP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(=0.5 by default) is to decrease the weight of the loss from confidence predictions for boxes that don’t contain objects. Since most boxes do not contain any objects, we train the model to detect background more frequently than detecting objects. To remedy this imbalance,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b>
                    </m:sSub>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used to limit the loss from background detections.</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14" name="TextBox 13">
                <a:extLst>
                  <a:ext uri="{FF2B5EF4-FFF2-40B4-BE49-F238E27FC236}">
                    <a16:creationId xmlns:a16="http://schemas.microsoft.com/office/drawing/2014/main" id="{748ED3B1-8CEF-980B-2B8F-FEDE2807D5A7}"/>
                  </a:ext>
                </a:extLst>
              </p:cNvPr>
              <p:cNvSpPr txBox="1">
                <a:spLocks noRot="1" noChangeAspect="1" noMove="1" noResize="1" noEditPoints="1" noAdjustHandles="1" noChangeArrowheads="1" noChangeShapeType="1" noTextEdit="1"/>
              </p:cNvSpPr>
              <p:nvPr/>
            </p:nvSpPr>
            <p:spPr>
              <a:xfrm>
                <a:off x="219075" y="4973064"/>
                <a:ext cx="11839575" cy="2485424"/>
              </a:xfrm>
              <a:prstGeom prst="rect">
                <a:avLst/>
              </a:prstGeom>
              <a:blipFill>
                <a:blip r:embed="rId6"/>
                <a:stretch>
                  <a:fillRect r="-412" b="-1716"/>
                </a:stretch>
              </a:blipFill>
            </p:spPr>
            <p:txBody>
              <a:bodyPr/>
              <a:lstStyle/>
              <a:p>
                <a:r>
                  <a:rPr lang="en-US">
                    <a:noFill/>
                  </a:rPr>
                  <a:t> </a:t>
                </a:r>
              </a:p>
            </p:txBody>
          </p:sp>
        </mc:Fallback>
      </mc:AlternateContent>
    </p:spTree>
    <p:extLst>
      <p:ext uri="{BB962C8B-B14F-4D97-AF65-F5344CB8AC3E}">
        <p14:creationId xmlns:p14="http://schemas.microsoft.com/office/powerpoint/2010/main" val="1102782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5DD16-9406-B6EA-501C-B25CC3E96C25}"/>
              </a:ext>
            </a:extLst>
          </p:cNvPr>
          <p:cNvSpPr>
            <a:spLocks noGrp="1"/>
          </p:cNvSpPr>
          <p:nvPr>
            <p:ph type="title"/>
          </p:nvPr>
        </p:nvSpPr>
        <p:spPr>
          <a:xfrm>
            <a:off x="571500" y="0"/>
            <a:ext cx="10515600" cy="1325563"/>
          </a:xfrm>
        </p:spPr>
        <p:txBody>
          <a:bodyPr/>
          <a:lstStyle/>
          <a:p>
            <a:r>
              <a:rPr lang="en-US" dirty="0"/>
              <a:t>YOLO v1: class probability loss</a:t>
            </a:r>
          </a:p>
        </p:txBody>
      </p:sp>
      <p:sp>
        <p:nvSpPr>
          <p:cNvPr id="4" name="Slide Number Placeholder 3">
            <a:extLst>
              <a:ext uri="{FF2B5EF4-FFF2-40B4-BE49-F238E27FC236}">
                <a16:creationId xmlns:a16="http://schemas.microsoft.com/office/drawing/2014/main" id="{E7C0E54B-F7EF-8264-264A-1803C13FEC8C}"/>
              </a:ext>
            </a:extLst>
          </p:cNvPr>
          <p:cNvSpPr>
            <a:spLocks noGrp="1"/>
          </p:cNvSpPr>
          <p:nvPr>
            <p:ph type="sldNum" sz="quarter" idx="12"/>
          </p:nvPr>
        </p:nvSpPr>
        <p:spPr/>
        <p:txBody>
          <a:bodyPr/>
          <a:lstStyle/>
          <a:p>
            <a:fld id="{57D6750F-1D76-423C-8E64-E94414A6CC72}" type="slidenum">
              <a:rPr lang="en-US" smtClean="0"/>
              <a:t>12</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266FCCC-0613-D6D6-95E5-410C6E432554}"/>
                  </a:ext>
                </a:extLst>
              </p:cNvPr>
              <p:cNvSpPr txBox="1"/>
              <p:nvPr/>
            </p:nvSpPr>
            <p:spPr>
              <a:xfrm>
                <a:off x="676275" y="1429888"/>
                <a:ext cx="9991725" cy="1463799"/>
              </a:xfrm>
              <a:prstGeom prst="rect">
                <a:avLst/>
              </a:prstGeom>
              <a:noFill/>
            </p:spPr>
            <p:txBody>
              <a:bodyPr wrap="square">
                <a:spAutoFit/>
              </a:bodyPr>
              <a:lstStyle/>
              <a:p>
                <a:pPr marL="0" marR="0" algn="just">
                  <a:spcBef>
                    <a:spcPts val="600"/>
                  </a:spcBef>
                  <a:buNone/>
                </a:pPr>
                <a:r>
                  <a:rPr lang="en-US" sz="1800" dirty="0">
                    <a:solidFill>
                      <a:srgbClr val="000000"/>
                    </a:solidFill>
                    <a:effectLst/>
                    <a:latin typeface="Times New Roman" panose="02020603050405020304" pitchFamily="18" charset="0"/>
                    <a:ea typeface="Arial Unicode MS"/>
                  </a:rPr>
                  <a:t>If an object appears in cell </a:t>
                </a:r>
                <a:r>
                  <a:rPr lang="en-US" sz="1800" i="1" dirty="0" err="1">
                    <a:solidFill>
                      <a:srgbClr val="000000"/>
                    </a:solidFill>
                    <a:effectLst/>
                    <a:latin typeface="Times New Roman" panose="02020603050405020304" pitchFamily="18" charset="0"/>
                    <a:ea typeface="Arial Unicode MS"/>
                  </a:rPr>
                  <a:t>i</a:t>
                </a:r>
                <a:r>
                  <a:rPr lang="en-US" sz="1800" dirty="0">
                    <a:solidFill>
                      <a:srgbClr val="000000"/>
                    </a:solidFill>
                    <a:effectLst/>
                    <a:latin typeface="Times New Roman" panose="02020603050405020304" pitchFamily="18" charset="0"/>
                    <a:ea typeface="Arial Unicode MS"/>
                  </a:rPr>
                  <a:t>, the sum-squared error of the predicted class conditional probabilities in cell </a:t>
                </a:r>
                <a:r>
                  <a:rPr lang="en-US" sz="1800" i="1" dirty="0" err="1">
                    <a:solidFill>
                      <a:srgbClr val="000000"/>
                    </a:solidFill>
                    <a:effectLst/>
                    <a:latin typeface="Times New Roman" panose="02020603050405020304" pitchFamily="18" charset="0"/>
                    <a:ea typeface="Arial Unicode MS"/>
                  </a:rPr>
                  <a:t>i</a:t>
                </a:r>
                <a:r>
                  <a:rPr lang="en-US" sz="1800" dirty="0">
                    <a:solidFill>
                      <a:srgbClr val="000000"/>
                    </a:solidFill>
                    <a:effectLst/>
                    <a:latin typeface="Times New Roman" panose="02020603050405020304" pitchFamily="18" charset="0"/>
                    <a:ea typeface="Arial Unicode MS"/>
                  </a:rPr>
                  <a:t> is counted for the loss function,</a:t>
                </a:r>
                <a:endParaRPr lang="en-US" sz="2000" dirty="0">
                  <a:effectLst/>
                  <a:latin typeface="Times New Roman" panose="02020603050405020304" pitchFamily="18" charset="0"/>
                  <a:ea typeface="Arial Unicode MS"/>
                </a:endParaRPr>
              </a:p>
              <a:p>
                <a:pPr>
                  <a:buNone/>
                </a:pPr>
                <a14:m>
                  <m:oMathPara xmlns:m="http://schemas.openxmlformats.org/officeDocument/2006/math">
                    <m:oMathParaPr>
                      <m:jc m:val="centerGroup"/>
                    </m:oMathParaPr>
                    <m:oMath xmlns:m="http://schemas.openxmlformats.org/officeDocument/2006/math">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sSup>
                            <m:sSupPr>
                              <m:ctrlPr>
                                <a:rPr lang="en-US" i="1">
                                  <a:effectLst/>
                                  <a:latin typeface="Cambria Math" panose="02040503050406030204" pitchFamily="18" charset="0"/>
                                </a:rPr>
                              </m:ctrlPr>
                            </m:s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𝑆</m:t>
                              </m:r>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sup>
                        <m:e>
                          <m:sSubSup>
                            <m:sSubSupPr>
                              <m:ctrlPr>
                                <a:rPr lang="en-US" i="1">
                                  <a:effectLst/>
                                  <a:latin typeface="Cambria Math" panose="02040503050406030204" pitchFamily="18" charset="0"/>
                                </a:rPr>
                              </m:ctrlPr>
                            </m:sSub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𝕀</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𝑜𝑏𝑗</m:t>
                              </m:r>
                            </m:sup>
                          </m:sSubSup>
                          <m:nary>
                            <m:naryPr>
                              <m:chr m:val="∑"/>
                              <m:limLoc m:val="undOvr"/>
                              <m:supHide m:val="on"/>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a:solidFill>
                                    <a:srgbClr val="000000"/>
                                  </a:solidFill>
                                  <a:effectLst/>
                                  <a:latin typeface="Cambria Math" panose="02040503050406030204" pitchFamily="18" charset="0"/>
                                  <a:ea typeface="Arial Unicode MS"/>
                                  <a:cs typeface="Times New Roman" panose="02020603050405020304" pitchFamily="18" charset="0"/>
                                </a:rPr>
                                <m:t>𝑐𝑙𝑎𝑠𝑠𝑒𝑠</m:t>
                              </m:r>
                            </m:sub>
                            <m:sup/>
                            <m:e>
                              <m:sSup>
                                <m:sSupPr>
                                  <m:ctrlPr>
                                    <a:rPr lang="en-US" i="1">
                                      <a:effectLst/>
                                      <a:latin typeface="Cambria Math" panose="02040503050406030204" pitchFamily="18" charset="0"/>
                                    </a:rPr>
                                  </m:ctrlPr>
                                </m:sSupPr>
                                <m:e>
                                  <m:d>
                                    <m:dPr>
                                      <m:ctrlPr>
                                        <a:rPr lang="en-US" sz="1800" i="1">
                                          <a:solidFill>
                                            <a:srgbClr val="000000"/>
                                          </a:solidFill>
                                          <a:effectLst/>
                                          <a:latin typeface="Cambria Math" panose="02040503050406030204" pitchFamily="18" charset="0"/>
                                        </a:rPr>
                                      </m:ctrlPr>
                                    </m:dPr>
                                    <m:e>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𝑝</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d>
                                        <m:dPr>
                                          <m:ctrlPr>
                                            <a:rPr lang="en-US" sz="1800" i="1">
                                              <a:solidFill>
                                                <a:srgbClr val="000000"/>
                                              </a:solidFill>
                                              <a:effectLst/>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e>
                                      </m:d>
                                      <m:r>
                                        <a:rPr lang="en-US" sz="1800" i="1">
                                          <a:solidFill>
                                            <a:srgbClr val="000000"/>
                                          </a:solidFill>
                                          <a:effectLst/>
                                          <a:latin typeface="Cambria Math" panose="02040503050406030204" pitchFamily="18" charset="0"/>
                                          <a:ea typeface="Arial Unicode MS"/>
                                          <a:cs typeface="Times New Roman" panose="02020603050405020304" pitchFamily="18" charset="0"/>
                                        </a:rPr>
                                        <m:t>−</m:t>
                                      </m:r>
                                      <m:sSub>
                                        <m:sSubPr>
                                          <m:ctrlPr>
                                            <a:rPr lang="en-US" i="1">
                                              <a:effectLst/>
                                              <a:latin typeface="Cambria Math" panose="02040503050406030204" pitchFamily="18" charset="0"/>
                                            </a:rPr>
                                          </m:ctrlPr>
                                        </m:sSubPr>
                                        <m:e>
                                          <m:limUpp>
                                            <m:limUppPr>
                                              <m:ctrlPr>
                                                <a:rPr lang="en-US" i="1">
                                                  <a:effectLst/>
                                                  <a:latin typeface="Cambria Math" panose="02040503050406030204" pitchFamily="18" charset="0"/>
                                                </a:rPr>
                                              </m:ctrlPr>
                                            </m:limUp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𝑝</m:t>
                                              </m:r>
                                            </m:e>
                                            <m:lim>
                                              <m:r>
                                                <a:rPr lang="en-US" sz="1800" i="1">
                                                  <a:solidFill>
                                                    <a:srgbClr val="000000"/>
                                                  </a:solidFill>
                                                  <a:effectLst/>
                                                  <a:latin typeface="Cambria Math" panose="02040503050406030204" pitchFamily="18" charset="0"/>
                                                  <a:ea typeface="Arial Unicode MS"/>
                                                  <a:cs typeface="Times New Roman" panose="02020603050405020304" pitchFamily="18" charset="0"/>
                                                </a:rPr>
                                                <m:t>^</m:t>
                                              </m:r>
                                            </m:lim>
                                          </m:limUpp>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d>
                                        <m:dPr>
                                          <m:ctrlPr>
                                            <a:rPr lang="en-US" sz="1800" i="1">
                                              <a:solidFill>
                                                <a:srgbClr val="000000"/>
                                              </a:solidFill>
                                              <a:effectLst/>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e>
                                      </m:d>
                                    </m:e>
                                  </m:d>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e>
                          </m:nary>
                        </m:e>
                      </m:nary>
                    </m:oMath>
                  </m:oMathPara>
                </a14:m>
                <a:endParaRPr lang="en-US" dirty="0"/>
              </a:p>
            </p:txBody>
          </p:sp>
        </mc:Choice>
        <mc:Fallback xmlns="">
          <p:sp>
            <p:nvSpPr>
              <p:cNvPr id="6" name="TextBox 5">
                <a:extLst>
                  <a:ext uri="{FF2B5EF4-FFF2-40B4-BE49-F238E27FC236}">
                    <a16:creationId xmlns:a16="http://schemas.microsoft.com/office/drawing/2014/main" id="{2266FCCC-0613-D6D6-95E5-410C6E432554}"/>
                  </a:ext>
                </a:extLst>
              </p:cNvPr>
              <p:cNvSpPr txBox="1">
                <a:spLocks noRot="1" noChangeAspect="1" noMove="1" noResize="1" noEditPoints="1" noAdjustHandles="1" noChangeArrowheads="1" noChangeShapeType="1" noTextEdit="1"/>
              </p:cNvSpPr>
              <p:nvPr/>
            </p:nvSpPr>
            <p:spPr>
              <a:xfrm>
                <a:off x="676275" y="1429888"/>
                <a:ext cx="9991725" cy="1463799"/>
              </a:xfrm>
              <a:prstGeom prst="rect">
                <a:avLst/>
              </a:prstGeom>
              <a:blipFill>
                <a:blip r:embed="rId2"/>
                <a:stretch>
                  <a:fillRect l="-549" t="-2500" r="-4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4B86BBE-5578-7433-072B-C329499C96A0}"/>
                  </a:ext>
                </a:extLst>
              </p:cNvPr>
              <p:cNvSpPr txBox="1"/>
              <p:nvPr/>
            </p:nvSpPr>
            <p:spPr>
              <a:xfrm>
                <a:off x="1240631" y="3000461"/>
                <a:ext cx="7836694" cy="1569276"/>
              </a:xfrm>
              <a:prstGeom prst="rect">
                <a:avLst/>
              </a:prstGeom>
              <a:noFill/>
            </p:spPr>
            <p:txBody>
              <a:bodyPr wrap="square">
                <a:spAutoFit/>
              </a:bodyPr>
              <a:lstStyle/>
              <a:p>
                <a:pPr marL="457200" marR="0" algn="just">
                  <a:lnSpc>
                    <a:spcPct val="107000"/>
                  </a:lnSpc>
                  <a:spcBef>
                    <a:spcPts val="1200"/>
                  </a:spcBef>
                  <a:spcAft>
                    <a:spcPts val="300"/>
                  </a:spcAft>
                  <a:buNone/>
                </a:pPr>
                <a14:m>
                  <m:oMath xmlns:m="http://schemas.openxmlformats.org/officeDocument/2006/math">
                    <m:sSubSup>
                      <m:sSubSupPr>
                        <m:ctrlPr>
                          <a:rPr lang="en-US" sz="2000" i="1" smtClean="0">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=1 if an object appears in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This implies that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𝑝</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𝑐</m:t>
                        </m:r>
                      </m:e>
                    </m:d>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is conditional.</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just">
                  <a:lnSpc>
                    <a:spcPct val="107000"/>
                  </a:lnSpc>
                  <a:spcBef>
                    <a:spcPts val="600"/>
                  </a:spcBef>
                  <a:spcAft>
                    <a:spcPts val="300"/>
                  </a:spcAft>
                  <a:buNone/>
                </a:pP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𝑝</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𝑐</m:t>
                        </m:r>
                      </m:e>
                    </m:d>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denotes the predicted conditional class probability for class c in cell </a:t>
                </a:r>
                <a:r>
                  <a:rPr lang="en-US" sz="1800"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Given that the ground truth object belongs to a class, the ground truth probability is 1.0 for that class, and 0.0 for all others.</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8" name="TextBox 7">
                <a:extLst>
                  <a:ext uri="{FF2B5EF4-FFF2-40B4-BE49-F238E27FC236}">
                    <a16:creationId xmlns:a16="http://schemas.microsoft.com/office/drawing/2014/main" id="{04B86BBE-5578-7433-072B-C329499C96A0}"/>
                  </a:ext>
                </a:extLst>
              </p:cNvPr>
              <p:cNvSpPr txBox="1">
                <a:spLocks noRot="1" noChangeAspect="1" noMove="1" noResize="1" noEditPoints="1" noAdjustHandles="1" noChangeArrowheads="1" noChangeShapeType="1" noTextEdit="1"/>
              </p:cNvSpPr>
              <p:nvPr/>
            </p:nvSpPr>
            <p:spPr>
              <a:xfrm>
                <a:off x="1240631" y="3000461"/>
                <a:ext cx="7836694" cy="1569276"/>
              </a:xfrm>
              <a:prstGeom prst="rect">
                <a:avLst/>
              </a:prstGeom>
              <a:blipFill>
                <a:blip r:embed="rId3"/>
                <a:stretch>
                  <a:fillRect r="-623" b="-5039"/>
                </a:stretch>
              </a:blipFill>
            </p:spPr>
            <p:txBody>
              <a:bodyPr/>
              <a:lstStyle/>
              <a:p>
                <a:r>
                  <a:rPr lang="en-US">
                    <a:noFill/>
                  </a:rPr>
                  <a:t> </a:t>
                </a:r>
              </a:p>
            </p:txBody>
          </p:sp>
        </mc:Fallback>
      </mc:AlternateContent>
    </p:spTree>
    <p:extLst>
      <p:ext uri="{BB962C8B-B14F-4D97-AF65-F5344CB8AC3E}">
        <p14:creationId xmlns:p14="http://schemas.microsoft.com/office/powerpoint/2010/main" val="3682808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3C565-2BB5-85D1-4D83-539DAE543380}"/>
              </a:ext>
            </a:extLst>
          </p:cNvPr>
          <p:cNvSpPr>
            <a:spLocks noGrp="1"/>
          </p:cNvSpPr>
          <p:nvPr>
            <p:ph type="title"/>
          </p:nvPr>
        </p:nvSpPr>
        <p:spPr>
          <a:xfrm>
            <a:off x="619125" y="0"/>
            <a:ext cx="10515600" cy="1325563"/>
          </a:xfrm>
        </p:spPr>
        <p:txBody>
          <a:bodyPr/>
          <a:lstStyle/>
          <a:p>
            <a:r>
              <a:rPr lang="en-US" dirty="0"/>
              <a:t>YOLO v1: total loss</a:t>
            </a:r>
          </a:p>
        </p:txBody>
      </p:sp>
      <p:sp>
        <p:nvSpPr>
          <p:cNvPr id="4" name="Slide Number Placeholder 3">
            <a:extLst>
              <a:ext uri="{FF2B5EF4-FFF2-40B4-BE49-F238E27FC236}">
                <a16:creationId xmlns:a16="http://schemas.microsoft.com/office/drawing/2014/main" id="{DC02D160-B6C7-BB58-106B-029D1981DB66}"/>
              </a:ext>
            </a:extLst>
          </p:cNvPr>
          <p:cNvSpPr>
            <a:spLocks noGrp="1"/>
          </p:cNvSpPr>
          <p:nvPr>
            <p:ph type="sldNum" sz="quarter" idx="12"/>
          </p:nvPr>
        </p:nvSpPr>
        <p:spPr/>
        <p:txBody>
          <a:bodyPr/>
          <a:lstStyle/>
          <a:p>
            <a:fld id="{57D6750F-1D76-423C-8E64-E94414A6CC72}" type="slidenum">
              <a:rPr lang="en-US" smtClean="0"/>
              <a:t>13</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629AC5F-53D8-F5F2-7F7F-9B44A04A0D0C}"/>
                  </a:ext>
                </a:extLst>
              </p:cNvPr>
              <p:cNvSpPr txBox="1"/>
              <p:nvPr/>
            </p:nvSpPr>
            <p:spPr>
              <a:xfrm>
                <a:off x="1162051" y="1967763"/>
                <a:ext cx="9744074" cy="3590278"/>
              </a:xfrm>
              <a:prstGeom prst="rect">
                <a:avLst/>
              </a:prstGeom>
              <a:noFill/>
            </p:spPr>
            <p:txBody>
              <a:bodyPr wrap="square">
                <a:spAutoFit/>
              </a:bodyPr>
              <a:lstStyle/>
              <a:p>
                <a:pPr marL="457200" marR="0" algn="just">
                  <a:lnSpc>
                    <a:spcPct val="107000"/>
                  </a:lnSpc>
                  <a:spcBef>
                    <a:spcPts val="1200"/>
                  </a:spcBef>
                  <a:spcAft>
                    <a:spcPts val="300"/>
                  </a:spcAft>
                  <a:buNone/>
                </a:pP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𝐿𝑜𝑠𝑠</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𝑐𝑜𝑜𝑟𝑑</m:t>
                        </m:r>
                      </m:sub>
                    </m:sSub>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𝑆</m:t>
                            </m:r>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sup>
                      <m:e>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𝐵</m:t>
                            </m:r>
                          </m:sup>
                          <m:e>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d>
                              <m:dPr>
                                <m:begChr m:val="["/>
                                <m:endChr m:val="]"/>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𝑥</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𝑥</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𝑦</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𝑦</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e>
                            </m:d>
                          </m:e>
                        </m:nary>
                      </m:e>
                    </m:nary>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just">
                  <a:lnSpc>
                    <a:spcPct val="107000"/>
                  </a:lnSpc>
                  <a:spcBef>
                    <a:spcPts val="1200"/>
                  </a:spcBef>
                  <a:spcAft>
                    <a:spcPts val="300"/>
                  </a:spcAft>
                  <a:buNone/>
                </a:pPr>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𝑐𝑜𝑜𝑟𝑑</m:t>
                        </m:r>
                      </m:sub>
                    </m:sSub>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𝑆</m:t>
                            </m:r>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sup>
                      <m:e>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𝐵</m:t>
                            </m:r>
                          </m:sup>
                          <m:e>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d>
                              <m:dPr>
                                <m:begChr m:val="["/>
                                <m:endChr m:val="]"/>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rad>
                                          <m:radPr>
                                            <m:degHide m:val="on"/>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radPr>
                                          <m:deg/>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𝑤</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rad>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rad>
                                          <m:radPr>
                                            <m:degHide m:val="on"/>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radPr>
                                          <m:deg/>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𝑤</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rad>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rad>
                                          <m:radPr>
                                            <m:degHide m:val="on"/>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radPr>
                                          <m:deg/>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h</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rad>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rad>
                                          <m:radPr>
                                            <m:degHide m:val="on"/>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radPr>
                                          <m:deg/>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h</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rad>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e>
                            </m:d>
                          </m:e>
                        </m:nary>
                      </m:e>
                    </m:nary>
                  </m:oMath>
                </a14:m>
                <a:r>
                  <a:rPr lang="en-US" sz="1800" dirty="0">
                    <a:solidFill>
                      <a:srgbClr val="000000"/>
                    </a:solidFill>
                    <a:effectLst/>
                    <a:uFill>
                      <a:solidFill>
                        <a:srgbClr val="4472C4"/>
                      </a:solidFill>
                    </a:uFill>
                    <a:latin typeface="Times New Roman" panose="02020603050405020304" pitchFamily="18" charset="0"/>
                    <a:ea typeface="Arial Unicode MS"/>
                    <a:cs typeface="Arial Unicode MS"/>
                  </a:rPr>
                  <a:t>  </a:t>
                </a:r>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457200" marR="0" algn="ctr">
                  <a:lnSpc>
                    <a:spcPct val="107000"/>
                  </a:lnSpc>
                  <a:spcBef>
                    <a:spcPts val="1200"/>
                  </a:spcBef>
                  <a:spcAft>
                    <a:spcPts val="300"/>
                  </a:spcAft>
                  <a:buNone/>
                </a:pPr>
                <a14:m>
                  <m:oMathPara xmlns:m="http://schemas.openxmlformats.org/officeDocument/2006/math">
                    <m:oMathParaPr>
                      <m:jc m:val="centerGroup"/>
                    </m:oMathParaPr>
                    <m:oMath xmlns:m="http://schemas.openxmlformats.org/officeDocument/2006/math">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𝑆</m:t>
                              </m:r>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sup>
                        <m:e>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𝐵</m:t>
                              </m:r>
                            </m:sup>
                            <m:e>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e>
                          </m:nary>
                        </m:e>
                      </m:nary>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b>
                      </m:sSub>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𝑆</m:t>
                              </m:r>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sup>
                        <m:e>
                          <m:nary>
                            <m:naryPr>
                              <m:chr m:val="∑"/>
                              <m:limLoc m:val="undOv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naryPr>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sz="1800" i="1">
                                  <a:solidFill>
                                    <a:srgbClr val="000000"/>
                                  </a:solidFill>
                                  <a:effectLst/>
                                  <a:uFill>
                                    <a:solidFill>
                                      <a:srgbClr val="4472C4"/>
                                    </a:solidFill>
                                  </a:uFill>
                                  <a:latin typeface="Cambria Math" panose="02040503050406030204" pitchFamily="18" charset="0"/>
                                  <a:ea typeface="Arial Unicode MS"/>
                                  <a:cs typeface="Arial Unicode MS"/>
                                </a:rPr>
                                <m:t>=1</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𝐵</m:t>
                              </m:r>
                            </m:sup>
                            <m:e>
                              <m:sSubSup>
                                <m:sSub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Su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p>
                              </m:sSubSup>
                            </m:e>
                          </m:nary>
                        </m:e>
                      </m:nary>
                      <m:sSup>
                        <m:sSu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pPr>
                        <m:e>
                          <m:d>
                            <m:dPr>
                              <m:ctrlPr>
                                <a:rPr lang="en-US" sz="1800" i="1">
                                  <a:solidFill>
                                    <a:srgbClr val="000000"/>
                                  </a:solidFill>
                                  <a:effectLst/>
                                  <a:uFill>
                                    <a:solidFill>
                                      <a:srgbClr val="4472C4"/>
                                    </a:solidFill>
                                  </a:uFill>
                                  <a:latin typeface="Cambria Math" panose="02040503050406030204" pitchFamily="18" charset="0"/>
                                  <a:ea typeface="Arial Unicode MS"/>
                                  <a:cs typeface="Arial Unicode MS"/>
                                </a:rPr>
                              </m:ctrlPr>
                            </m:dPr>
                            <m:e>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sSubPr>
                                <m:e>
                                  <m:limUpp>
                                    <m:limUppPr>
                                      <m:ctrlPr>
                                        <a:rPr lang="en-US" sz="2000" i="1">
                                          <a:solidFill>
                                            <a:srgbClr val="4472C4"/>
                                          </a:solidFill>
                                          <a:effectLst/>
                                          <a:uFill>
                                            <a:solidFill>
                                              <a:srgbClr val="4472C4"/>
                                            </a:solidFill>
                                          </a:uFill>
                                          <a:latin typeface="Cambria Math" panose="02040503050406030204" pitchFamily="18" charset="0"/>
                                          <a:ea typeface="Arial Unicode MS"/>
                                          <a:cs typeface="Arial Unicode MS"/>
                                        </a:rPr>
                                      </m:ctrlPr>
                                    </m:limUppPr>
                                    <m:e>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𝐶</m:t>
                                      </m:r>
                                    </m:e>
                                    <m:lim>
                                      <m:r>
                                        <a:rPr lang="en-US" sz="1800" i="1">
                                          <a:solidFill>
                                            <a:srgbClr val="000000"/>
                                          </a:solidFill>
                                          <a:effectLst/>
                                          <a:uFill>
                                            <a:solidFill>
                                              <a:srgbClr val="4472C4"/>
                                            </a:solidFill>
                                          </a:uFill>
                                          <a:latin typeface="Cambria Math" panose="02040503050406030204" pitchFamily="18" charset="0"/>
                                          <a:ea typeface="Arial Unicode MS"/>
                                          <a:cs typeface="Arial Unicode MS"/>
                                        </a:rPr>
                                        <m:t>^</m:t>
                                      </m:r>
                                    </m:lim>
                                  </m:limUpp>
                                </m:e>
                                <m:sub>
                                  <m:r>
                                    <a:rPr lang="en-US" sz="1800" i="1">
                                      <a:solidFill>
                                        <a:srgbClr val="000000"/>
                                      </a:solidFill>
                                      <a:effectLst/>
                                      <a:uFill>
                                        <a:solidFill>
                                          <a:srgbClr val="4472C4"/>
                                        </a:solidFill>
                                      </a:uFill>
                                      <a:latin typeface="Cambria Math" panose="02040503050406030204" pitchFamily="18" charset="0"/>
                                      <a:ea typeface="Arial Unicode MS"/>
                                      <a:cs typeface="Arial Unicode MS"/>
                                    </a:rPr>
                                    <m:t>𝑖</m:t>
                                  </m:r>
                                </m:sub>
                              </m:sSub>
                            </m:e>
                          </m:d>
                        </m:e>
                        <m:sup>
                          <m:r>
                            <a:rPr lang="en-US" sz="1800" i="1">
                              <a:solidFill>
                                <a:srgbClr val="000000"/>
                              </a:solidFill>
                              <a:effectLst/>
                              <a:uFill>
                                <a:solidFill>
                                  <a:srgbClr val="4472C4"/>
                                </a:solidFill>
                              </a:uFill>
                              <a:latin typeface="Cambria Math" panose="02040503050406030204" pitchFamily="18" charset="0"/>
                              <a:ea typeface="Arial Unicode MS"/>
                              <a:cs typeface="Arial Unicode MS"/>
                            </a:rPr>
                            <m:t>2</m:t>
                          </m:r>
                        </m:sup>
                      </m:sSup>
                    </m:oMath>
                  </m:oMathPara>
                </a14:m>
                <a:endParaRPr lang="en-US" sz="2000" dirty="0">
                  <a:solidFill>
                    <a:srgbClr val="4472C4"/>
                  </a:solidFill>
                  <a:effectLst/>
                  <a:uFill>
                    <a:solidFill>
                      <a:srgbClr val="4472C4"/>
                    </a:solidFill>
                  </a:uFill>
                  <a:latin typeface="Times New Roman" panose="02020603050405020304" pitchFamily="18" charset="0"/>
                  <a:ea typeface="Arial Unicode MS"/>
                  <a:cs typeface="Arial Unicode MS"/>
                </a:endParaRPr>
              </a:p>
              <a:p>
                <a:pPr>
                  <a:buNone/>
                </a:pPr>
                <a14:m>
                  <m:oMathPara xmlns:m="http://schemas.openxmlformats.org/officeDocument/2006/math">
                    <m:oMathParaPr>
                      <m:jc m:val="centerGroup"/>
                    </m:oMathParaPr>
                    <m:oMath xmlns:m="http://schemas.openxmlformats.org/officeDocument/2006/math">
                      <m:r>
                        <a:rPr lang="en-US" sz="1800" i="1">
                          <a:solidFill>
                            <a:srgbClr val="000000"/>
                          </a:solidFill>
                          <a:effectLst/>
                          <a:latin typeface="Cambria Math" panose="02040503050406030204" pitchFamily="18" charset="0"/>
                          <a:ea typeface="Arial Unicode MS"/>
                          <a:cs typeface="Times New Roman" panose="02020603050405020304" pitchFamily="18" charset="0"/>
                        </a:rPr>
                        <m:t>+</m:t>
                      </m:r>
                      <m:nary>
                        <m:naryPr>
                          <m:chr m:val="∑"/>
                          <m:limLoc m:val="undOvr"/>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r>
                            <a:rPr lang="en-US" sz="1800" i="1">
                              <a:solidFill>
                                <a:srgbClr val="000000"/>
                              </a:solidFill>
                              <a:effectLst/>
                              <a:latin typeface="Cambria Math" panose="02040503050406030204" pitchFamily="18" charset="0"/>
                              <a:ea typeface="Arial Unicode MS"/>
                              <a:cs typeface="Times New Roman" panose="02020603050405020304" pitchFamily="18" charset="0"/>
                            </a:rPr>
                            <m:t>=1</m:t>
                          </m:r>
                        </m:sub>
                        <m:sup>
                          <m:sSup>
                            <m:sSupPr>
                              <m:ctrlPr>
                                <a:rPr lang="en-US" i="1">
                                  <a:effectLst/>
                                  <a:latin typeface="Cambria Math" panose="02040503050406030204" pitchFamily="18" charset="0"/>
                                </a:rPr>
                              </m:ctrlPr>
                            </m:s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𝑆</m:t>
                              </m:r>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sup>
                        <m:e>
                          <m:sSubSup>
                            <m:sSubSupPr>
                              <m:ctrlPr>
                                <a:rPr lang="en-US" i="1">
                                  <a:effectLst/>
                                  <a:latin typeface="Cambria Math" panose="02040503050406030204" pitchFamily="18" charset="0"/>
                                </a:rPr>
                              </m:ctrlPr>
                            </m:sSubSu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𝕀</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up>
                              <m:r>
                                <a:rPr lang="en-US" sz="1800" i="1">
                                  <a:solidFill>
                                    <a:srgbClr val="000000"/>
                                  </a:solidFill>
                                  <a:effectLst/>
                                  <a:latin typeface="Cambria Math" panose="02040503050406030204" pitchFamily="18" charset="0"/>
                                  <a:ea typeface="Arial Unicode MS"/>
                                  <a:cs typeface="Times New Roman" panose="02020603050405020304" pitchFamily="18" charset="0"/>
                                </a:rPr>
                                <m:t>𝑜𝑏𝑗</m:t>
                              </m:r>
                            </m:sup>
                          </m:sSubSup>
                          <m:nary>
                            <m:naryPr>
                              <m:chr m:val="∑"/>
                              <m:limLoc m:val="undOvr"/>
                              <m:supHide m:val="on"/>
                              <m:ctrlPr>
                                <a:rPr lang="en-US" sz="1800" i="1">
                                  <a:solidFill>
                                    <a:srgbClr val="000000"/>
                                  </a:solidFill>
                                  <a:effectLst/>
                                  <a:latin typeface="Cambria Math" panose="02040503050406030204" pitchFamily="18" charset="0"/>
                                </a:rPr>
                              </m:ctrlPr>
                            </m:naryPr>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a:solidFill>
                                    <a:srgbClr val="000000"/>
                                  </a:solidFill>
                                  <a:effectLst/>
                                  <a:latin typeface="Cambria Math" panose="02040503050406030204" pitchFamily="18" charset="0"/>
                                  <a:ea typeface="Arial Unicode MS"/>
                                  <a:cs typeface="Times New Roman" panose="02020603050405020304" pitchFamily="18" charset="0"/>
                                </a:rPr>
                                <m:t>𝑐𝑙𝑎𝑠𝑠𝑒𝑠</m:t>
                              </m:r>
                            </m:sub>
                            <m:sup/>
                            <m:e>
                              <m:sSup>
                                <m:sSupPr>
                                  <m:ctrlPr>
                                    <a:rPr lang="en-US" i="1">
                                      <a:effectLst/>
                                      <a:latin typeface="Cambria Math" panose="02040503050406030204" pitchFamily="18" charset="0"/>
                                    </a:rPr>
                                  </m:ctrlPr>
                                </m:sSupPr>
                                <m:e>
                                  <m:d>
                                    <m:dPr>
                                      <m:ctrlPr>
                                        <a:rPr lang="en-US" sz="1800" i="1">
                                          <a:solidFill>
                                            <a:srgbClr val="000000"/>
                                          </a:solidFill>
                                          <a:effectLst/>
                                          <a:latin typeface="Cambria Math" panose="02040503050406030204" pitchFamily="18" charset="0"/>
                                        </a:rPr>
                                      </m:ctrlPr>
                                    </m:dPr>
                                    <m:e>
                                      <m:sSub>
                                        <m:sSubPr>
                                          <m:ctrlPr>
                                            <a:rPr lang="en-US" i="1">
                                              <a:effectLst/>
                                              <a:latin typeface="Cambria Math" panose="02040503050406030204" pitchFamily="18" charset="0"/>
                                            </a:rPr>
                                          </m:ctrlPr>
                                        </m:sSub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𝑝</m:t>
                                          </m:r>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d>
                                        <m:dPr>
                                          <m:ctrlPr>
                                            <a:rPr lang="en-US" sz="1800" i="1">
                                              <a:solidFill>
                                                <a:srgbClr val="000000"/>
                                              </a:solidFill>
                                              <a:effectLst/>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e>
                                      </m:d>
                                      <m:r>
                                        <a:rPr lang="en-US" sz="1800" i="1">
                                          <a:solidFill>
                                            <a:srgbClr val="000000"/>
                                          </a:solidFill>
                                          <a:effectLst/>
                                          <a:latin typeface="Cambria Math" panose="02040503050406030204" pitchFamily="18" charset="0"/>
                                          <a:ea typeface="Arial Unicode MS"/>
                                          <a:cs typeface="Times New Roman" panose="02020603050405020304" pitchFamily="18" charset="0"/>
                                        </a:rPr>
                                        <m:t>−</m:t>
                                      </m:r>
                                      <m:sSub>
                                        <m:sSubPr>
                                          <m:ctrlPr>
                                            <a:rPr lang="en-US" i="1">
                                              <a:effectLst/>
                                              <a:latin typeface="Cambria Math" panose="02040503050406030204" pitchFamily="18" charset="0"/>
                                            </a:rPr>
                                          </m:ctrlPr>
                                        </m:sSubPr>
                                        <m:e>
                                          <m:limUpp>
                                            <m:limUppPr>
                                              <m:ctrlPr>
                                                <a:rPr lang="en-US" i="1">
                                                  <a:effectLst/>
                                                  <a:latin typeface="Cambria Math" panose="02040503050406030204" pitchFamily="18" charset="0"/>
                                                </a:rPr>
                                              </m:ctrlPr>
                                            </m:limUpp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𝑝</m:t>
                                              </m:r>
                                            </m:e>
                                            <m:lim>
                                              <m:r>
                                                <a:rPr lang="en-US" sz="1800" i="1">
                                                  <a:solidFill>
                                                    <a:srgbClr val="000000"/>
                                                  </a:solidFill>
                                                  <a:effectLst/>
                                                  <a:latin typeface="Cambria Math" panose="02040503050406030204" pitchFamily="18" charset="0"/>
                                                  <a:ea typeface="Arial Unicode MS"/>
                                                  <a:cs typeface="Times New Roman" panose="02020603050405020304" pitchFamily="18" charset="0"/>
                                                </a:rPr>
                                                <m:t>^</m:t>
                                              </m:r>
                                            </m:lim>
                                          </m:limUpp>
                                        </m:e>
                                        <m:sub>
                                          <m:r>
                                            <a:rPr lang="en-US" sz="1800" i="1">
                                              <a:solidFill>
                                                <a:srgbClr val="000000"/>
                                              </a:solidFill>
                                              <a:effectLst/>
                                              <a:latin typeface="Cambria Math" panose="02040503050406030204" pitchFamily="18" charset="0"/>
                                              <a:ea typeface="Arial Unicode MS"/>
                                              <a:cs typeface="Times New Roman" panose="02020603050405020304" pitchFamily="18" charset="0"/>
                                            </a:rPr>
                                            <m:t>𝑖</m:t>
                                          </m:r>
                                        </m:sub>
                                      </m:sSub>
                                      <m:d>
                                        <m:dPr>
                                          <m:ctrlPr>
                                            <a:rPr lang="en-US" sz="1800" i="1">
                                              <a:solidFill>
                                                <a:srgbClr val="000000"/>
                                              </a:solidFill>
                                              <a:effectLst/>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𝑐</m:t>
                                          </m:r>
                                        </m:e>
                                      </m:d>
                                    </m:e>
                                  </m:d>
                                </m:e>
                                <m:sup>
                                  <m:r>
                                    <a:rPr lang="en-US" sz="1800" i="1">
                                      <a:solidFill>
                                        <a:srgbClr val="000000"/>
                                      </a:solidFill>
                                      <a:effectLst/>
                                      <a:latin typeface="Cambria Math" panose="02040503050406030204" pitchFamily="18" charset="0"/>
                                      <a:ea typeface="Arial Unicode MS"/>
                                      <a:cs typeface="Times New Roman" panose="02020603050405020304" pitchFamily="18" charset="0"/>
                                    </a:rPr>
                                    <m:t>2</m:t>
                                  </m:r>
                                </m:sup>
                              </m:sSup>
                            </m:e>
                          </m:nary>
                        </m:e>
                      </m:nary>
                    </m:oMath>
                  </m:oMathPara>
                </a14:m>
                <a:endParaRPr lang="en-US" dirty="0"/>
              </a:p>
            </p:txBody>
          </p:sp>
        </mc:Choice>
        <mc:Fallback xmlns="">
          <p:sp>
            <p:nvSpPr>
              <p:cNvPr id="6" name="TextBox 5">
                <a:extLst>
                  <a:ext uri="{FF2B5EF4-FFF2-40B4-BE49-F238E27FC236}">
                    <a16:creationId xmlns:a16="http://schemas.microsoft.com/office/drawing/2014/main" id="{4629AC5F-53D8-F5F2-7F7F-9B44A04A0D0C}"/>
                  </a:ext>
                </a:extLst>
              </p:cNvPr>
              <p:cNvSpPr txBox="1">
                <a:spLocks noRot="1" noChangeAspect="1" noMove="1" noResize="1" noEditPoints="1" noAdjustHandles="1" noChangeArrowheads="1" noChangeShapeType="1" noTextEdit="1"/>
              </p:cNvSpPr>
              <p:nvPr/>
            </p:nvSpPr>
            <p:spPr>
              <a:xfrm>
                <a:off x="1162051" y="1967763"/>
                <a:ext cx="9744074" cy="3590278"/>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1252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DCD88-B3DE-1222-A782-B680CCD287E8}"/>
              </a:ext>
            </a:extLst>
          </p:cNvPr>
          <p:cNvSpPr>
            <a:spLocks noGrp="1"/>
          </p:cNvSpPr>
          <p:nvPr>
            <p:ph type="title"/>
          </p:nvPr>
        </p:nvSpPr>
        <p:spPr>
          <a:xfrm>
            <a:off x="590550" y="0"/>
            <a:ext cx="10515600" cy="1325563"/>
          </a:xfrm>
        </p:spPr>
        <p:txBody>
          <a:bodyPr/>
          <a:lstStyle/>
          <a:p>
            <a:r>
              <a:rPr lang="en-US" dirty="0"/>
              <a:t>Inference: Non-max suppression (NMS) </a:t>
            </a:r>
          </a:p>
        </p:txBody>
      </p:sp>
      <p:sp>
        <p:nvSpPr>
          <p:cNvPr id="4" name="Slide Number Placeholder 3">
            <a:extLst>
              <a:ext uri="{FF2B5EF4-FFF2-40B4-BE49-F238E27FC236}">
                <a16:creationId xmlns:a16="http://schemas.microsoft.com/office/drawing/2014/main" id="{57F76FE7-3E4E-9274-B22E-9C48703C7BEE}"/>
              </a:ext>
            </a:extLst>
          </p:cNvPr>
          <p:cNvSpPr>
            <a:spLocks noGrp="1"/>
          </p:cNvSpPr>
          <p:nvPr>
            <p:ph type="sldNum" sz="quarter" idx="12"/>
          </p:nvPr>
        </p:nvSpPr>
        <p:spPr/>
        <p:txBody>
          <a:bodyPr/>
          <a:lstStyle/>
          <a:p>
            <a:fld id="{57D6750F-1D76-423C-8E64-E94414A6CC72}" type="slidenum">
              <a:rPr lang="en-US" smtClean="0"/>
              <a:t>14</a:t>
            </a:fld>
            <a:endParaRPr lang="en-US"/>
          </a:p>
        </p:txBody>
      </p:sp>
      <p:pic>
        <p:nvPicPr>
          <p:cNvPr id="6" name="Picture 5">
            <a:extLst>
              <a:ext uri="{FF2B5EF4-FFF2-40B4-BE49-F238E27FC236}">
                <a16:creationId xmlns:a16="http://schemas.microsoft.com/office/drawing/2014/main" id="{47D17BAC-83DA-436B-582C-B24D04FE4D5C}"/>
              </a:ext>
            </a:extLst>
          </p:cNvPr>
          <p:cNvPicPr>
            <a:picLocks noChangeAspect="1"/>
          </p:cNvPicPr>
          <p:nvPr/>
        </p:nvPicPr>
        <p:blipFill>
          <a:blip r:embed="rId2"/>
          <a:stretch>
            <a:fillRect/>
          </a:stretch>
        </p:blipFill>
        <p:spPr>
          <a:xfrm>
            <a:off x="940416" y="1613048"/>
            <a:ext cx="6291617" cy="2450804"/>
          </a:xfrm>
          <a:prstGeom prst="rect">
            <a:avLst/>
          </a:prstGeom>
        </p:spPr>
      </p:pic>
      <p:sp>
        <p:nvSpPr>
          <p:cNvPr id="7" name="TextBox 6">
            <a:extLst>
              <a:ext uri="{FF2B5EF4-FFF2-40B4-BE49-F238E27FC236}">
                <a16:creationId xmlns:a16="http://schemas.microsoft.com/office/drawing/2014/main" id="{0EC6EAF4-4296-A6D7-DB00-385CE4041845}"/>
              </a:ext>
            </a:extLst>
          </p:cNvPr>
          <p:cNvSpPr txBox="1"/>
          <p:nvPr/>
        </p:nvSpPr>
        <p:spPr>
          <a:xfrm>
            <a:off x="819150" y="1209675"/>
            <a:ext cx="235192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confidence score</a:t>
            </a:r>
          </a:p>
        </p:txBody>
      </p:sp>
      <p:cxnSp>
        <p:nvCxnSpPr>
          <p:cNvPr id="9" name="Straight Arrow Connector 8">
            <a:extLst>
              <a:ext uri="{FF2B5EF4-FFF2-40B4-BE49-F238E27FC236}">
                <a16:creationId xmlns:a16="http://schemas.microsoft.com/office/drawing/2014/main" id="{DFB6B8F3-D730-A7E2-4758-486D1EF17C72}"/>
              </a:ext>
            </a:extLst>
          </p:cNvPr>
          <p:cNvCxnSpPr>
            <a:cxnSpLocks/>
          </p:cNvCxnSpPr>
          <p:nvPr/>
        </p:nvCxnSpPr>
        <p:spPr>
          <a:xfrm>
            <a:off x="2819400" y="1552575"/>
            <a:ext cx="0" cy="4953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0BE9FF1-D280-942E-05BF-82AB69C8233B}"/>
              </a:ext>
            </a:extLst>
          </p:cNvPr>
          <p:cNvSpPr txBox="1"/>
          <p:nvPr/>
        </p:nvSpPr>
        <p:spPr>
          <a:xfrm>
            <a:off x="7915276" y="1695450"/>
            <a:ext cx="3429000" cy="1477328"/>
          </a:xfrm>
          <a:prstGeom prst="rect">
            <a:avLst/>
          </a:prstGeom>
          <a:noFill/>
        </p:spPr>
        <p:txBody>
          <a:bodyPr wrap="square" rtlCol="0">
            <a:spAutoFit/>
          </a:bodyPr>
          <a:lstStyle/>
          <a:p>
            <a:r>
              <a:rPr lang="en-US" dirty="0"/>
              <a:t>Total predicted bounding boxes: 7x7x2=98</a:t>
            </a:r>
          </a:p>
          <a:p>
            <a:r>
              <a:rPr lang="en-US" dirty="0"/>
              <a:t>Bounding boxes with confidence score above a threshold: 5</a:t>
            </a:r>
          </a:p>
          <a:p>
            <a:r>
              <a:rPr lang="en-US" dirty="0"/>
              <a:t>Cars: 2</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F3248A3-1727-A928-A06E-BBCED2B41339}"/>
                  </a:ext>
                </a:extLst>
              </p:cNvPr>
              <p:cNvSpPr txBox="1"/>
              <p:nvPr/>
            </p:nvSpPr>
            <p:spPr>
              <a:xfrm>
                <a:off x="945355" y="4077815"/>
                <a:ext cx="10608469" cy="2857129"/>
              </a:xfrm>
              <a:prstGeom prst="rect">
                <a:avLst/>
              </a:prstGeom>
              <a:solidFill>
                <a:schemeClr val="bg1"/>
              </a:solidFill>
            </p:spPr>
            <p:txBody>
              <a:bodyPr wrap="square">
                <a:spAutoFit/>
              </a:bodyPr>
              <a:lstStyle/>
              <a:p>
                <a:pPr marL="0" marR="0" indent="0" algn="just">
                  <a:lnSpc>
                    <a:spcPct val="107000"/>
                  </a:lnSpc>
                  <a:spcBef>
                    <a:spcPts val="600"/>
                  </a:spcBef>
                  <a:spcAft>
                    <a:spcPts val="800"/>
                  </a:spcAft>
                  <a:buNone/>
                </a:pPr>
                <a:r>
                  <a:rPr lang="en-US" sz="1400" b="1" dirty="0">
                    <a:ln>
                      <a:noFill/>
                    </a:ln>
                    <a:solidFill>
                      <a:srgbClr val="000000"/>
                    </a:solidFill>
                    <a:effectLst/>
                    <a:uFill>
                      <a:solidFill>
                        <a:srgbClr val="000000"/>
                      </a:solidFill>
                    </a:uFill>
                    <a:latin typeface="Times New Roman" panose="02020603050405020304" pitchFamily="18" charset="0"/>
                    <a:ea typeface="Arial Unicode MS"/>
                    <a:cs typeface="Arial Unicode MS"/>
                  </a:rPr>
                  <a:t>Algorithm</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non-max suppression for </a:t>
                </a:r>
                <a:r>
                  <a:rPr lang="fr-FR" sz="1400" b="1" dirty="0">
                    <a:ln>
                      <a:noFill/>
                    </a:ln>
                    <a:solidFill>
                      <a:srgbClr val="000000"/>
                    </a:solidFill>
                    <a:effectLst/>
                    <a:uFill>
                      <a:solidFill>
                        <a:srgbClr val="000000"/>
                      </a:solidFill>
                    </a:uFill>
                    <a:latin typeface="Times New Roman" panose="02020603050405020304" pitchFamily="18" charset="0"/>
                    <a:ea typeface="Arial Unicode MS"/>
                    <a:cs typeface="Arial Unicode MS"/>
                  </a:rPr>
                  <a:t>one class</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(An NMS </a:t>
                </a:r>
                <a:r>
                  <a:rPr lang="fr-FR" sz="14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algorithm</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r>
                  <a:rPr lang="fr-FR" sz="14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is</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r>
                  <a:rPr lang="fr-FR" sz="14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applied</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r>
                  <a:rPr lang="fr-FR" sz="14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individually</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for </a:t>
                </a:r>
                <a:r>
                  <a:rPr lang="fr-FR" sz="14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each</a:t>
                </a:r>
                <a:r>
                  <a:rPr lang="fr-FR"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class)</a:t>
                </a:r>
              </a:p>
              <a:p>
                <a:pPr marL="0" marR="0" indent="0" algn="just">
                  <a:lnSpc>
                    <a:spcPct val="107000"/>
                  </a:lnSpc>
                  <a:spcBef>
                    <a:spcPts val="600"/>
                  </a:spcBef>
                  <a:spcAft>
                    <a:spcPts val="800"/>
                  </a:spcAft>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Given:  the output tensor (i.e., a list of bounding boxes), a pre-defined threshold for confidence score, a pre-defined threshold for IOU.</a:t>
                </a:r>
              </a:p>
              <a:p>
                <a:pPr marL="0" marR="0" indent="0" algn="just">
                  <a:lnSpc>
                    <a:spcPct val="107000"/>
                  </a:lnSpc>
                  <a:spcAft>
                    <a:spcPts val="800"/>
                  </a:spcAft>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Output: a final list that consists of qualified bounding boxes.</a:t>
                </a:r>
              </a:p>
              <a:p>
                <a:pPr marL="457200" marR="0" indent="-457200">
                  <a:lnSpc>
                    <a:spcPct val="107000"/>
                  </a:lnSpc>
                  <a:spcAft>
                    <a:spcPts val="800"/>
                  </a:spcAft>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Step 1: Remove any bounding box with confidence less than a threshold (e.g., 0.6). Put the remaining boxes into a list, called </a:t>
                </a:r>
                <a:r>
                  <a:rPr lang="en-US" sz="1400"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remain_list</a:t>
                </a: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in descending order of confidence score.</a:t>
                </a:r>
              </a:p>
              <a:p>
                <a:pPr marL="0" marR="0" indent="0">
                  <a:lnSpc>
                    <a:spcPct val="107000"/>
                  </a:lnSpc>
                  <a:spcAft>
                    <a:spcPts val="800"/>
                  </a:spcAft>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Step 2: Do the following by looping over </a:t>
                </a:r>
                <a:r>
                  <a:rPr lang="en-US" sz="1400"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remain_list</a:t>
                </a: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until </a:t>
                </a:r>
                <a:r>
                  <a:rPr lang="en-US" sz="1400"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remain_list</a:t>
                </a: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is empty:</a:t>
                </a:r>
              </a:p>
              <a:p>
                <a:pPr marL="742950" marR="0" lvl="1" indent="-285750" fontAlgn="base">
                  <a:lnSpc>
                    <a:spcPct val="107000"/>
                  </a:lnSpc>
                  <a:spcBef>
                    <a:spcPts val="1200"/>
                  </a:spcBef>
                  <a:spcAft>
                    <a:spcPts val="300"/>
                  </a:spcAft>
                  <a:buFont typeface="+mj-lt"/>
                  <a:buAutoNum type="arabicPeriod"/>
                </a:pPr>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From </a:t>
                </a:r>
                <a:r>
                  <a:rPr lang="en-US" sz="1400" i="1" u="none" strike="noStrike" kern="0" spc="0" dirty="0" err="1">
                    <a:solidFill>
                      <a:srgbClr val="000000"/>
                    </a:solidFill>
                    <a:effectLst/>
                    <a:uFill>
                      <a:solidFill>
                        <a:srgbClr val="4472C4"/>
                      </a:solidFill>
                    </a:uFill>
                    <a:latin typeface="Times New Roman" panose="02020603050405020304" pitchFamily="18" charset="0"/>
                    <a:ea typeface="Arial Unicode MS"/>
                    <a:cs typeface="Arial Unicode MS"/>
                  </a:rPr>
                  <a:t>remain_list</a:t>
                </a:r>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 move the first box (i.e., one with the highest confidence), </a:t>
                </a:r>
                <a14:m>
                  <m:oMath xmlns:m="http://schemas.openxmlformats.org/officeDocument/2006/math">
                    <m:sSub>
                      <m:sSubPr>
                        <m:ctrlPr>
                          <a:rPr lang="en-US" sz="1400" i="1" u="none" strike="noStrike" kern="0" spc="0">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𝑏</m:t>
                        </m:r>
                      </m:e>
                      <m:sub>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𝑚𝑎𝑥</m:t>
                        </m:r>
                      </m:sub>
                    </m:sSub>
                  </m:oMath>
                </a14:m>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 to </a:t>
                </a:r>
                <a:r>
                  <a:rPr lang="en-US" sz="1400" i="1" u="none" strike="noStrike" kern="0" spc="0" dirty="0" err="1">
                    <a:solidFill>
                      <a:srgbClr val="000000"/>
                    </a:solidFill>
                    <a:effectLst/>
                    <a:uFill>
                      <a:solidFill>
                        <a:srgbClr val="4472C4"/>
                      </a:solidFill>
                    </a:uFill>
                    <a:latin typeface="Times New Roman" panose="02020603050405020304" pitchFamily="18" charset="0"/>
                    <a:ea typeface="Arial Unicode MS"/>
                    <a:cs typeface="Arial Unicode MS"/>
                  </a:rPr>
                  <a:t>final_list</a:t>
                </a:r>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 </a:t>
                </a:r>
                <a:endParaRPr lang="en-US" sz="1400" u="none" strike="noStrike" kern="0" spc="0"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742950" marR="0" lvl="1" indent="-285750" fontAlgn="base">
                  <a:lnSpc>
                    <a:spcPct val="107000"/>
                  </a:lnSpc>
                  <a:spcBef>
                    <a:spcPts val="1200"/>
                  </a:spcBef>
                  <a:spcAft>
                    <a:spcPts val="300"/>
                  </a:spcAft>
                  <a:buFont typeface="+mj-lt"/>
                  <a:buAutoNum type="arabicPeriod"/>
                </a:pPr>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From </a:t>
                </a:r>
                <a:r>
                  <a:rPr lang="en-US" sz="1400" i="1" u="none" strike="noStrike" kern="0" spc="0" dirty="0" err="1">
                    <a:solidFill>
                      <a:srgbClr val="000000"/>
                    </a:solidFill>
                    <a:effectLst/>
                    <a:uFill>
                      <a:solidFill>
                        <a:srgbClr val="4472C4"/>
                      </a:solidFill>
                    </a:uFill>
                    <a:latin typeface="Times New Roman" panose="02020603050405020304" pitchFamily="18" charset="0"/>
                    <a:ea typeface="Arial Unicode MS"/>
                    <a:cs typeface="Arial Unicode MS"/>
                  </a:rPr>
                  <a:t>remain_list</a:t>
                </a:r>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 delete any remaining box (for the same class as  </a:t>
                </a:r>
                <a14:m>
                  <m:oMath xmlns:m="http://schemas.openxmlformats.org/officeDocument/2006/math">
                    <m:sSub>
                      <m:sSubPr>
                        <m:ctrlPr>
                          <a:rPr lang="en-US" sz="1400" i="1" u="none" strike="noStrike" kern="0" spc="0">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𝑏</m:t>
                        </m:r>
                      </m:e>
                      <m:sub>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𝑚𝑎𝑥</m:t>
                        </m:r>
                      </m:sub>
                    </m:sSub>
                  </m:oMath>
                </a14:m>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 with IOU≥ a threshold (e.g. 0.5) with the output box, </a:t>
                </a:r>
                <a14:m>
                  <m:oMath xmlns:m="http://schemas.openxmlformats.org/officeDocument/2006/math">
                    <m:sSub>
                      <m:sSubPr>
                        <m:ctrlPr>
                          <a:rPr lang="en-US" sz="1400" i="1" u="none" strike="noStrike" kern="0" spc="0">
                            <a:solidFill>
                              <a:srgbClr val="4472C4"/>
                            </a:solidFill>
                            <a:effectLst/>
                            <a:uFill>
                              <a:solidFill>
                                <a:srgbClr val="4472C4"/>
                              </a:solidFill>
                            </a:uFill>
                            <a:latin typeface="Cambria Math" panose="02040503050406030204" pitchFamily="18" charset="0"/>
                            <a:ea typeface="Arial Unicode MS"/>
                            <a:cs typeface="Arial Unicode MS"/>
                          </a:rPr>
                        </m:ctrlPr>
                      </m:sSubPr>
                      <m:e>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𝑏</m:t>
                        </m:r>
                      </m:e>
                      <m:sub>
                        <m:r>
                          <a:rPr lang="en-US" sz="1400" i="1" u="none" strike="noStrike" kern="0" spc="0">
                            <a:solidFill>
                              <a:srgbClr val="000000"/>
                            </a:solidFill>
                            <a:effectLst/>
                            <a:uFill>
                              <a:solidFill>
                                <a:srgbClr val="4472C4"/>
                              </a:solidFill>
                            </a:uFill>
                            <a:latin typeface="Cambria Math" panose="02040503050406030204" pitchFamily="18" charset="0"/>
                            <a:ea typeface="Arial Unicode MS"/>
                            <a:cs typeface="Arial Unicode MS"/>
                          </a:rPr>
                          <m:t>𝑚𝑎𝑥</m:t>
                        </m:r>
                      </m:sub>
                    </m:sSub>
                  </m:oMath>
                </a14:m>
                <a:r>
                  <a:rPr lang="en-US" sz="1400"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a:t>
                </a:r>
                <a:endParaRPr lang="en-US" sz="1400" u="none" strike="noStrike" kern="0" spc="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xmlns="">
          <p:sp>
            <p:nvSpPr>
              <p:cNvPr id="16" name="TextBox 15">
                <a:extLst>
                  <a:ext uri="{FF2B5EF4-FFF2-40B4-BE49-F238E27FC236}">
                    <a16:creationId xmlns:a16="http://schemas.microsoft.com/office/drawing/2014/main" id="{AF3248A3-1727-A928-A06E-BBCED2B41339}"/>
                  </a:ext>
                </a:extLst>
              </p:cNvPr>
              <p:cNvSpPr txBox="1">
                <a:spLocks noRot="1" noChangeAspect="1" noMove="1" noResize="1" noEditPoints="1" noAdjustHandles="1" noChangeArrowheads="1" noChangeShapeType="1" noTextEdit="1"/>
              </p:cNvSpPr>
              <p:nvPr/>
            </p:nvSpPr>
            <p:spPr>
              <a:xfrm>
                <a:off x="945355" y="4077815"/>
                <a:ext cx="10608469" cy="2857129"/>
              </a:xfrm>
              <a:prstGeom prst="rect">
                <a:avLst/>
              </a:prstGeom>
              <a:blipFill>
                <a:blip r:embed="rId3"/>
                <a:stretch>
                  <a:fillRect l="-172" t="-426" b="-1066"/>
                </a:stretch>
              </a:blipFill>
            </p:spPr>
            <p:txBody>
              <a:bodyPr/>
              <a:lstStyle/>
              <a:p>
                <a:r>
                  <a:rPr lang="en-US">
                    <a:noFill/>
                  </a:rPr>
                  <a:t> </a:t>
                </a:r>
              </a:p>
            </p:txBody>
          </p:sp>
        </mc:Fallback>
      </mc:AlternateContent>
    </p:spTree>
    <p:extLst>
      <p:ext uri="{BB962C8B-B14F-4D97-AF65-F5344CB8AC3E}">
        <p14:creationId xmlns:p14="http://schemas.microsoft.com/office/powerpoint/2010/main" val="1272793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4E07-8261-79BA-C37C-33F632DE4F94}"/>
              </a:ext>
            </a:extLst>
          </p:cNvPr>
          <p:cNvSpPr>
            <a:spLocks noGrp="1"/>
          </p:cNvSpPr>
          <p:nvPr>
            <p:ph type="title"/>
          </p:nvPr>
        </p:nvSpPr>
        <p:spPr>
          <a:xfrm>
            <a:off x="542925" y="0"/>
            <a:ext cx="10515600" cy="1325563"/>
          </a:xfrm>
        </p:spPr>
        <p:txBody>
          <a:bodyPr/>
          <a:lstStyle/>
          <a:p>
            <a:r>
              <a:rPr lang="en-US" dirty="0"/>
              <a:t>YOLO v2: improvements</a:t>
            </a:r>
          </a:p>
        </p:txBody>
      </p:sp>
      <p:sp>
        <p:nvSpPr>
          <p:cNvPr id="3" name="Content Placeholder 2">
            <a:extLst>
              <a:ext uri="{FF2B5EF4-FFF2-40B4-BE49-F238E27FC236}">
                <a16:creationId xmlns:a16="http://schemas.microsoft.com/office/drawing/2014/main" id="{B7B1FC95-C4B1-23BC-B947-14AEB9270A1C}"/>
              </a:ext>
            </a:extLst>
          </p:cNvPr>
          <p:cNvSpPr>
            <a:spLocks noGrp="1"/>
          </p:cNvSpPr>
          <p:nvPr>
            <p:ph idx="1"/>
          </p:nvPr>
        </p:nvSpPr>
        <p:spPr>
          <a:xfrm>
            <a:off x="876300" y="1406525"/>
            <a:ext cx="10515600" cy="4351338"/>
          </a:xfrm>
        </p:spPr>
        <p:txBody>
          <a:bodyPr/>
          <a:lstStyle/>
          <a:p>
            <a:r>
              <a:rPr lang="en-US" dirty="0"/>
              <a:t>Major improvements</a:t>
            </a:r>
          </a:p>
          <a:p>
            <a:pPr lvl="1"/>
            <a:r>
              <a:rPr lang="en-US" dirty="0"/>
              <a:t>Batch normalization is added to all convolutional layers in YOLO v2.</a:t>
            </a:r>
          </a:p>
          <a:p>
            <a:pPr lvl="1"/>
            <a:r>
              <a:rPr lang="en-US" dirty="0"/>
              <a:t>Architecture for fine-grained features (i.e., more grids) and more bounding boxes per grid cell. </a:t>
            </a:r>
          </a:p>
          <a:p>
            <a:pPr lvl="1"/>
            <a:r>
              <a:rPr lang="en-US" dirty="0"/>
              <a:t>Anchor boxes (not directly predict the bounding boxes)</a:t>
            </a:r>
          </a:p>
          <a:p>
            <a:pPr lvl="1"/>
            <a:r>
              <a:rPr lang="en-US" dirty="0"/>
              <a:t>Multi-scale training for accuracy.</a:t>
            </a:r>
          </a:p>
          <a:p>
            <a:pPr lvl="1"/>
            <a:endParaRPr lang="en-US" dirty="0"/>
          </a:p>
        </p:txBody>
      </p:sp>
      <p:sp>
        <p:nvSpPr>
          <p:cNvPr id="4" name="Slide Number Placeholder 3">
            <a:extLst>
              <a:ext uri="{FF2B5EF4-FFF2-40B4-BE49-F238E27FC236}">
                <a16:creationId xmlns:a16="http://schemas.microsoft.com/office/drawing/2014/main" id="{5886C01F-2996-8FE9-F5A2-1E179AFE9824}"/>
              </a:ext>
            </a:extLst>
          </p:cNvPr>
          <p:cNvSpPr>
            <a:spLocks noGrp="1"/>
          </p:cNvSpPr>
          <p:nvPr>
            <p:ph type="sldNum" sz="quarter" idx="12"/>
          </p:nvPr>
        </p:nvSpPr>
        <p:spPr/>
        <p:txBody>
          <a:bodyPr/>
          <a:lstStyle/>
          <a:p>
            <a:fld id="{57D6750F-1D76-423C-8E64-E94414A6CC72}" type="slidenum">
              <a:rPr lang="en-US" smtClean="0"/>
              <a:t>15</a:t>
            </a:fld>
            <a:endParaRPr lang="en-US"/>
          </a:p>
        </p:txBody>
      </p:sp>
    </p:spTree>
    <p:extLst>
      <p:ext uri="{BB962C8B-B14F-4D97-AF65-F5344CB8AC3E}">
        <p14:creationId xmlns:p14="http://schemas.microsoft.com/office/powerpoint/2010/main" val="3522262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16F0-049F-8D3B-869D-C1C37D03B85A}"/>
              </a:ext>
            </a:extLst>
          </p:cNvPr>
          <p:cNvSpPr>
            <a:spLocks noGrp="1"/>
          </p:cNvSpPr>
          <p:nvPr>
            <p:ph type="title"/>
          </p:nvPr>
        </p:nvSpPr>
        <p:spPr>
          <a:xfrm>
            <a:off x="552450" y="0"/>
            <a:ext cx="5572125" cy="1325563"/>
          </a:xfrm>
        </p:spPr>
        <p:txBody>
          <a:bodyPr/>
          <a:lstStyle/>
          <a:p>
            <a:r>
              <a:rPr lang="en-US" dirty="0"/>
              <a:t>YOLO v2 architecture</a:t>
            </a:r>
          </a:p>
        </p:txBody>
      </p:sp>
      <p:sp>
        <p:nvSpPr>
          <p:cNvPr id="3" name="Content Placeholder 2">
            <a:extLst>
              <a:ext uri="{FF2B5EF4-FFF2-40B4-BE49-F238E27FC236}">
                <a16:creationId xmlns:a16="http://schemas.microsoft.com/office/drawing/2014/main" id="{EB6278F6-B235-2D9F-2CD3-73A3901CB05B}"/>
              </a:ext>
            </a:extLst>
          </p:cNvPr>
          <p:cNvSpPr>
            <a:spLocks noGrp="1"/>
          </p:cNvSpPr>
          <p:nvPr>
            <p:ph idx="1"/>
          </p:nvPr>
        </p:nvSpPr>
        <p:spPr>
          <a:xfrm>
            <a:off x="628650" y="1425575"/>
            <a:ext cx="4705350" cy="4351338"/>
          </a:xfrm>
        </p:spPr>
        <p:txBody>
          <a:bodyPr/>
          <a:lstStyle/>
          <a:p>
            <a:r>
              <a:rPr lang="en-US" dirty="0"/>
              <a:t>Backbone: darkent-19</a:t>
            </a:r>
          </a:p>
          <a:p>
            <a:r>
              <a:rPr lang="en-US" dirty="0"/>
              <a:t>Input: [3, 416, 416]</a:t>
            </a:r>
          </a:p>
          <a:p>
            <a:r>
              <a:rPr lang="en-US" dirty="0"/>
              <a:t>Output: [13, 13, 125]</a:t>
            </a:r>
          </a:p>
          <a:p>
            <a:r>
              <a:rPr lang="en-US" dirty="0"/>
              <a:t>Predict:</a:t>
            </a:r>
          </a:p>
          <a:p>
            <a:pPr lvl="1"/>
            <a:r>
              <a:rPr lang="en-US" dirty="0"/>
              <a:t>13x13 grids</a:t>
            </a:r>
          </a:p>
          <a:p>
            <a:pPr lvl="1"/>
            <a:r>
              <a:rPr lang="en-US" dirty="0"/>
              <a:t>For each grid, 5 bounding boxes</a:t>
            </a:r>
          </a:p>
          <a:p>
            <a:pPr lvl="1"/>
            <a:r>
              <a:rPr lang="en-US" dirty="0"/>
              <a:t>For each  bounding box, 25 elements (5 for box location, 20 for class probabilities)</a:t>
            </a:r>
          </a:p>
        </p:txBody>
      </p:sp>
      <p:sp>
        <p:nvSpPr>
          <p:cNvPr id="4" name="Slide Number Placeholder 3">
            <a:extLst>
              <a:ext uri="{FF2B5EF4-FFF2-40B4-BE49-F238E27FC236}">
                <a16:creationId xmlns:a16="http://schemas.microsoft.com/office/drawing/2014/main" id="{F67ACFAC-0DB0-5867-95DD-50076AF2096F}"/>
              </a:ext>
            </a:extLst>
          </p:cNvPr>
          <p:cNvSpPr>
            <a:spLocks noGrp="1"/>
          </p:cNvSpPr>
          <p:nvPr>
            <p:ph type="sldNum" sz="quarter" idx="12"/>
          </p:nvPr>
        </p:nvSpPr>
        <p:spPr/>
        <p:txBody>
          <a:bodyPr/>
          <a:lstStyle/>
          <a:p>
            <a:fld id="{57D6750F-1D76-423C-8E64-E94414A6CC72}" type="slidenum">
              <a:rPr lang="en-US" smtClean="0"/>
              <a:t>16</a:t>
            </a:fld>
            <a:endParaRPr lang="en-US"/>
          </a:p>
        </p:txBody>
      </p:sp>
      <p:pic>
        <p:nvPicPr>
          <p:cNvPr id="6" name="Picture 5">
            <a:extLst>
              <a:ext uri="{FF2B5EF4-FFF2-40B4-BE49-F238E27FC236}">
                <a16:creationId xmlns:a16="http://schemas.microsoft.com/office/drawing/2014/main" id="{7D15F11C-6A45-E3CF-49E6-1E0B492AEF64}"/>
              </a:ext>
            </a:extLst>
          </p:cNvPr>
          <p:cNvPicPr>
            <a:picLocks noChangeAspect="1"/>
          </p:cNvPicPr>
          <p:nvPr/>
        </p:nvPicPr>
        <p:blipFill>
          <a:blip r:embed="rId2"/>
          <a:stretch>
            <a:fillRect/>
          </a:stretch>
        </p:blipFill>
        <p:spPr>
          <a:xfrm>
            <a:off x="5727192" y="411268"/>
            <a:ext cx="6464808" cy="6446732"/>
          </a:xfrm>
          <a:prstGeom prst="rect">
            <a:avLst/>
          </a:prstGeom>
          <a:solidFill>
            <a:schemeClr val="bg1"/>
          </a:solidFill>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2153892-E210-CFE6-2563-4DF157F2F3F0}"/>
                  </a:ext>
                </a:extLst>
              </p:cNvPr>
              <p:cNvSpPr txBox="1"/>
              <p:nvPr/>
            </p:nvSpPr>
            <p:spPr>
              <a:xfrm>
                <a:off x="6143624" y="0"/>
                <a:ext cx="5626893" cy="307392"/>
              </a:xfrm>
              <a:prstGeom prst="rect">
                <a:avLst/>
              </a:prstGeom>
              <a:noFill/>
            </p:spPr>
            <p:txBody>
              <a:bodyPr wrap="square">
                <a:spAutoFit/>
              </a:bodyPr>
              <a:lstStyle/>
              <a:p>
                <a:pPr marL="457200" marR="0" algn="ctr">
                  <a:lnSpc>
                    <a:spcPct val="107000"/>
                  </a:lnSpc>
                  <a:spcBef>
                    <a:spcPts val="1200"/>
                  </a:spcBef>
                  <a:spcAft>
                    <a:spcPts val="800"/>
                  </a:spcAft>
                  <a:buNone/>
                  <a:tabLst>
                    <a:tab pos="4460875" algn="l"/>
                  </a:tabLst>
                </a:pPr>
                <a:r>
                  <a:rPr lang="en-US" sz="1400" dirty="0">
                    <a:effectLst/>
                    <a:latin typeface="Times New Roman" panose="02020603050405020304" pitchFamily="18" charset="0"/>
                    <a:ea typeface="Calibri" panose="020F0502020204030204" pitchFamily="34" charset="0"/>
                  </a:rPr>
                  <a:t>Table 9.2 YOLO v2 architecture (input image size: </a:t>
                </a:r>
                <a14:m>
                  <m:oMath xmlns:m="http://schemas.openxmlformats.org/officeDocument/2006/math">
                    <m:r>
                      <a:rPr lang="en-US" sz="1400" i="1">
                        <a:effectLst/>
                        <a:latin typeface="Cambria Math" panose="02040503050406030204" pitchFamily="18" charset="0"/>
                        <a:ea typeface="Calibri" panose="020F0502020204030204" pitchFamily="34" charset="0"/>
                      </a:rPr>
                      <m:t>416×416×3</m:t>
                    </m:r>
                  </m:oMath>
                </a14:m>
                <a:r>
                  <a:rPr lang="en-US" sz="1400" dirty="0">
                    <a:effectLst/>
                    <a:latin typeface="Times New Roman" panose="02020603050405020304" pitchFamily="18" charset="0"/>
                    <a:ea typeface="Calibri" panose="020F0502020204030204" pitchFamily="34" charset="0"/>
                  </a:rPr>
                  <a:t>)</a:t>
                </a:r>
                <a:endParaRPr lang="en-US" sz="1400" dirty="0">
                  <a:effectLst/>
                  <a:latin typeface="Times New Roman" panose="02020603050405020304" pitchFamily="18" charset="0"/>
                  <a:ea typeface="Arial Unicode MS"/>
                </a:endParaRPr>
              </a:p>
            </p:txBody>
          </p:sp>
        </mc:Choice>
        <mc:Fallback xmlns="">
          <p:sp>
            <p:nvSpPr>
              <p:cNvPr id="8" name="TextBox 7">
                <a:extLst>
                  <a:ext uri="{FF2B5EF4-FFF2-40B4-BE49-F238E27FC236}">
                    <a16:creationId xmlns:a16="http://schemas.microsoft.com/office/drawing/2014/main" id="{62153892-E210-CFE6-2563-4DF157F2F3F0}"/>
                  </a:ext>
                </a:extLst>
              </p:cNvPr>
              <p:cNvSpPr txBox="1">
                <a:spLocks noRot="1" noChangeAspect="1" noMove="1" noResize="1" noEditPoints="1" noAdjustHandles="1" noChangeArrowheads="1" noChangeShapeType="1" noTextEdit="1"/>
              </p:cNvSpPr>
              <p:nvPr/>
            </p:nvSpPr>
            <p:spPr>
              <a:xfrm>
                <a:off x="6143624" y="0"/>
                <a:ext cx="5626893" cy="307392"/>
              </a:xfrm>
              <a:prstGeom prst="rect">
                <a:avLst/>
              </a:prstGeom>
              <a:blipFill>
                <a:blip r:embed="rId3"/>
                <a:stretch>
                  <a:fillRect t="-4000" b="-20000"/>
                </a:stretch>
              </a:blipFill>
            </p:spPr>
            <p:txBody>
              <a:bodyPr/>
              <a:lstStyle/>
              <a:p>
                <a:r>
                  <a:rPr lang="en-US">
                    <a:noFill/>
                  </a:rPr>
                  <a:t> </a:t>
                </a:r>
              </a:p>
            </p:txBody>
          </p:sp>
        </mc:Fallback>
      </mc:AlternateContent>
      <p:sp>
        <p:nvSpPr>
          <p:cNvPr id="9" name="Left Brace 8">
            <a:extLst>
              <a:ext uri="{FF2B5EF4-FFF2-40B4-BE49-F238E27FC236}">
                <a16:creationId xmlns:a16="http://schemas.microsoft.com/office/drawing/2014/main" id="{D1A75388-971E-DBA0-6F8C-2EDE95D2FA7A}"/>
              </a:ext>
            </a:extLst>
          </p:cNvPr>
          <p:cNvSpPr/>
          <p:nvPr/>
        </p:nvSpPr>
        <p:spPr>
          <a:xfrm>
            <a:off x="6010275" y="504825"/>
            <a:ext cx="390525" cy="5095875"/>
          </a:xfrm>
          <a:prstGeom prst="leftBrace">
            <a:avLst>
              <a:gd name="adj1" fmla="val 44918"/>
              <a:gd name="adj2" fmla="val 50000"/>
            </a:avLst>
          </a:prstGeom>
          <a:ln>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95184C6D-352E-B2BB-E044-4AA1A2A8D9B3}"/>
              </a:ext>
            </a:extLst>
          </p:cNvPr>
          <p:cNvSpPr txBox="1"/>
          <p:nvPr/>
        </p:nvSpPr>
        <p:spPr>
          <a:xfrm>
            <a:off x="5067300" y="2924175"/>
            <a:ext cx="1622560" cy="369332"/>
          </a:xfrm>
          <a:prstGeom prst="rect">
            <a:avLst/>
          </a:prstGeom>
          <a:noFill/>
          <a:scene3d>
            <a:camera prst="orthographicFront">
              <a:rot lat="0" lon="0" rev="5400000"/>
            </a:camera>
            <a:lightRig rig="threePt" dir="t"/>
          </a:scene3d>
        </p:spPr>
        <p:txBody>
          <a:bodyPr wrap="none" rtlCol="0">
            <a:spAutoFit/>
          </a:bodyPr>
          <a:lstStyle/>
          <a:p>
            <a:r>
              <a:rPr lang="en-US" dirty="0">
                <a:solidFill>
                  <a:schemeClr val="accent4"/>
                </a:solidFill>
                <a:latin typeface="Segoe Print" panose="02000600000000000000" pitchFamily="2" charset="0"/>
              </a:rPr>
              <a:t>Darknet-19</a:t>
            </a:r>
          </a:p>
        </p:txBody>
      </p:sp>
    </p:spTree>
    <p:extLst>
      <p:ext uri="{BB962C8B-B14F-4D97-AF65-F5344CB8AC3E}">
        <p14:creationId xmlns:p14="http://schemas.microsoft.com/office/powerpoint/2010/main" val="608061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2E4E4-DB90-3BE5-1E74-53BC697B03DD}"/>
              </a:ext>
            </a:extLst>
          </p:cNvPr>
          <p:cNvSpPr>
            <a:spLocks noGrp="1"/>
          </p:cNvSpPr>
          <p:nvPr>
            <p:ph type="title"/>
          </p:nvPr>
        </p:nvSpPr>
        <p:spPr>
          <a:xfrm>
            <a:off x="561975" y="0"/>
            <a:ext cx="10515600" cy="1325563"/>
          </a:xfrm>
        </p:spPr>
        <p:txBody>
          <a:bodyPr/>
          <a:lstStyle/>
          <a:p>
            <a:r>
              <a:rPr lang="en-US" dirty="0"/>
              <a:t>YOLO v2: prediction tensor</a:t>
            </a:r>
          </a:p>
        </p:txBody>
      </p:sp>
      <p:sp>
        <p:nvSpPr>
          <p:cNvPr id="4" name="Slide Number Placeholder 3">
            <a:extLst>
              <a:ext uri="{FF2B5EF4-FFF2-40B4-BE49-F238E27FC236}">
                <a16:creationId xmlns:a16="http://schemas.microsoft.com/office/drawing/2014/main" id="{D609422E-DE37-B29D-FC62-43786705DB46}"/>
              </a:ext>
            </a:extLst>
          </p:cNvPr>
          <p:cNvSpPr>
            <a:spLocks noGrp="1"/>
          </p:cNvSpPr>
          <p:nvPr>
            <p:ph type="sldNum" sz="quarter" idx="12"/>
          </p:nvPr>
        </p:nvSpPr>
        <p:spPr/>
        <p:txBody>
          <a:bodyPr/>
          <a:lstStyle/>
          <a:p>
            <a:fld id="{57D6750F-1D76-423C-8E64-E94414A6CC72}" type="slidenum">
              <a:rPr lang="en-US" smtClean="0"/>
              <a:t>17</a:t>
            </a:fld>
            <a:endParaRPr lang="en-US"/>
          </a:p>
        </p:txBody>
      </p:sp>
      <p:pic>
        <p:nvPicPr>
          <p:cNvPr id="6" name="Picture 5">
            <a:extLst>
              <a:ext uri="{FF2B5EF4-FFF2-40B4-BE49-F238E27FC236}">
                <a16:creationId xmlns:a16="http://schemas.microsoft.com/office/drawing/2014/main" id="{1227636F-8FF7-1C40-7D3E-D7F1310C3794}"/>
              </a:ext>
            </a:extLst>
          </p:cNvPr>
          <p:cNvPicPr>
            <a:picLocks noChangeAspect="1"/>
          </p:cNvPicPr>
          <p:nvPr/>
        </p:nvPicPr>
        <p:blipFill>
          <a:blip r:embed="rId2"/>
          <a:stretch>
            <a:fillRect/>
          </a:stretch>
        </p:blipFill>
        <p:spPr>
          <a:xfrm>
            <a:off x="625113" y="1712394"/>
            <a:ext cx="11284674" cy="4633362"/>
          </a:xfrm>
          <a:prstGeom prst="rect">
            <a:avLst/>
          </a:prstGeom>
        </p:spPr>
      </p:pic>
      <p:sp>
        <p:nvSpPr>
          <p:cNvPr id="7" name="TextBox 6">
            <a:extLst>
              <a:ext uri="{FF2B5EF4-FFF2-40B4-BE49-F238E27FC236}">
                <a16:creationId xmlns:a16="http://schemas.microsoft.com/office/drawing/2014/main" id="{233A0503-E35E-0C4E-1AAA-82D9AE0152C5}"/>
              </a:ext>
            </a:extLst>
          </p:cNvPr>
          <p:cNvSpPr txBox="1"/>
          <p:nvPr/>
        </p:nvSpPr>
        <p:spPr>
          <a:xfrm>
            <a:off x="7058025" y="4000500"/>
            <a:ext cx="4386137"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Predict up to 5 objects per grid cell</a:t>
            </a:r>
          </a:p>
        </p:txBody>
      </p:sp>
    </p:spTree>
    <p:extLst>
      <p:ext uri="{BB962C8B-B14F-4D97-AF65-F5344CB8AC3E}">
        <p14:creationId xmlns:p14="http://schemas.microsoft.com/office/powerpoint/2010/main" val="1757009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8B4F9-884E-7EE0-2889-BA67341FA68C}"/>
              </a:ext>
            </a:extLst>
          </p:cNvPr>
          <p:cNvSpPr>
            <a:spLocks noGrp="1"/>
          </p:cNvSpPr>
          <p:nvPr>
            <p:ph type="title"/>
          </p:nvPr>
        </p:nvSpPr>
        <p:spPr>
          <a:xfrm>
            <a:off x="581025" y="0"/>
            <a:ext cx="10515600" cy="1325563"/>
          </a:xfrm>
        </p:spPr>
        <p:txBody>
          <a:bodyPr/>
          <a:lstStyle/>
          <a:p>
            <a:r>
              <a:rPr lang="en-US" dirty="0"/>
              <a:t>YOLO v2: anchor boxes</a:t>
            </a:r>
          </a:p>
        </p:txBody>
      </p:sp>
      <p:sp>
        <p:nvSpPr>
          <p:cNvPr id="3" name="Content Placeholder 2">
            <a:extLst>
              <a:ext uri="{FF2B5EF4-FFF2-40B4-BE49-F238E27FC236}">
                <a16:creationId xmlns:a16="http://schemas.microsoft.com/office/drawing/2014/main" id="{870A233A-B3D9-0CEE-CC21-42ACA236B098}"/>
              </a:ext>
            </a:extLst>
          </p:cNvPr>
          <p:cNvSpPr>
            <a:spLocks noGrp="1"/>
          </p:cNvSpPr>
          <p:nvPr>
            <p:ph idx="1"/>
          </p:nvPr>
        </p:nvSpPr>
        <p:spPr>
          <a:xfrm>
            <a:off x="857250" y="1311275"/>
            <a:ext cx="10515600" cy="2622550"/>
          </a:xfrm>
        </p:spPr>
        <p:txBody>
          <a:bodyPr/>
          <a:lstStyle/>
          <a:p>
            <a:r>
              <a:rPr lang="en-US" dirty="0"/>
              <a:t>Anchor boxes are a set of pre-defined bounding boxes.</a:t>
            </a:r>
          </a:p>
          <a:p>
            <a:r>
              <a:rPr lang="en-US" dirty="0"/>
              <a:t>Anchor boxes are determined by the statistical analysis (e.g. k-means clustering) of image datasets (e.g., VOC, COCO). </a:t>
            </a:r>
          </a:p>
          <a:p>
            <a:r>
              <a:rPr lang="en-US" dirty="0"/>
              <a:t>YOLO v2 (and subsequential versions) predicts the offset from anchor boxes.</a:t>
            </a:r>
          </a:p>
        </p:txBody>
      </p:sp>
      <p:sp>
        <p:nvSpPr>
          <p:cNvPr id="4" name="Slide Number Placeholder 3">
            <a:extLst>
              <a:ext uri="{FF2B5EF4-FFF2-40B4-BE49-F238E27FC236}">
                <a16:creationId xmlns:a16="http://schemas.microsoft.com/office/drawing/2014/main" id="{2DF5339D-2D90-615E-4DDC-FA0FA95E8FF0}"/>
              </a:ext>
            </a:extLst>
          </p:cNvPr>
          <p:cNvSpPr>
            <a:spLocks noGrp="1"/>
          </p:cNvSpPr>
          <p:nvPr>
            <p:ph type="sldNum" sz="quarter" idx="12"/>
          </p:nvPr>
        </p:nvSpPr>
        <p:spPr/>
        <p:txBody>
          <a:bodyPr/>
          <a:lstStyle/>
          <a:p>
            <a:fld id="{57D6750F-1D76-423C-8E64-E94414A6CC72}" type="slidenum">
              <a:rPr lang="en-US" smtClean="0"/>
              <a:t>18</a:t>
            </a:fld>
            <a:endParaRPr lang="en-US"/>
          </a:p>
        </p:txBody>
      </p:sp>
      <p:pic>
        <p:nvPicPr>
          <p:cNvPr id="6" name="Picture 5">
            <a:extLst>
              <a:ext uri="{FF2B5EF4-FFF2-40B4-BE49-F238E27FC236}">
                <a16:creationId xmlns:a16="http://schemas.microsoft.com/office/drawing/2014/main" id="{759B76F3-6347-74AE-D527-9ECAA82A8DC8}"/>
              </a:ext>
            </a:extLst>
          </p:cNvPr>
          <p:cNvPicPr>
            <a:picLocks noChangeAspect="1"/>
          </p:cNvPicPr>
          <p:nvPr/>
        </p:nvPicPr>
        <p:blipFill>
          <a:blip r:embed="rId2"/>
          <a:stretch>
            <a:fillRect/>
          </a:stretch>
        </p:blipFill>
        <p:spPr>
          <a:xfrm>
            <a:off x="2190750" y="3563865"/>
            <a:ext cx="8553450" cy="3195007"/>
          </a:xfrm>
          <a:prstGeom prst="rect">
            <a:avLst/>
          </a:prstGeom>
        </p:spPr>
      </p:pic>
      <p:sp>
        <p:nvSpPr>
          <p:cNvPr id="7" name="TextBox 6">
            <a:extLst>
              <a:ext uri="{FF2B5EF4-FFF2-40B4-BE49-F238E27FC236}">
                <a16:creationId xmlns:a16="http://schemas.microsoft.com/office/drawing/2014/main" id="{BE0EDA2F-04F9-856A-1C12-5CA1192BF978}"/>
              </a:ext>
            </a:extLst>
          </p:cNvPr>
          <p:cNvSpPr txBox="1"/>
          <p:nvPr/>
        </p:nvSpPr>
        <p:spPr>
          <a:xfrm>
            <a:off x="590550" y="6211669"/>
            <a:ext cx="1815882" cy="646331"/>
          </a:xfrm>
          <a:prstGeom prst="rect">
            <a:avLst/>
          </a:prstGeom>
          <a:noFill/>
        </p:spPr>
        <p:txBody>
          <a:bodyPr wrap="none" rtlCol="0">
            <a:spAutoFit/>
          </a:bodyPr>
          <a:lstStyle/>
          <a:p>
            <a:r>
              <a:rPr lang="en-US" dirty="0"/>
              <a:t>relative to grid</a:t>
            </a:r>
          </a:p>
          <a:p>
            <a:r>
              <a:rPr lang="en-US" dirty="0">
                <a:solidFill>
                  <a:srgbClr val="FF0000"/>
                </a:solidFill>
              </a:rPr>
              <a:t>relative to image</a:t>
            </a:r>
          </a:p>
        </p:txBody>
      </p:sp>
      <p:cxnSp>
        <p:nvCxnSpPr>
          <p:cNvPr id="11" name="Straight Arrow Connector 10">
            <a:extLst>
              <a:ext uri="{FF2B5EF4-FFF2-40B4-BE49-F238E27FC236}">
                <a16:creationId xmlns:a16="http://schemas.microsoft.com/office/drawing/2014/main" id="{B80EB5C9-D8AE-89D3-8F48-AB295D1F061F}"/>
              </a:ext>
            </a:extLst>
          </p:cNvPr>
          <p:cNvCxnSpPr/>
          <p:nvPr/>
        </p:nvCxnSpPr>
        <p:spPr>
          <a:xfrm flipH="1">
            <a:off x="2133600" y="6324600"/>
            <a:ext cx="1143000" cy="10477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64AC5B9-BFEA-CC67-84CA-729B8540F908}"/>
              </a:ext>
            </a:extLst>
          </p:cNvPr>
          <p:cNvCxnSpPr/>
          <p:nvPr/>
        </p:nvCxnSpPr>
        <p:spPr>
          <a:xfrm flipH="1">
            <a:off x="2333625" y="6600825"/>
            <a:ext cx="600075" cy="952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477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9EE4-6F36-8C4F-EE0F-B0E5D92496E1}"/>
              </a:ext>
            </a:extLst>
          </p:cNvPr>
          <p:cNvSpPr>
            <a:spLocks noGrp="1"/>
          </p:cNvSpPr>
          <p:nvPr>
            <p:ph type="title"/>
          </p:nvPr>
        </p:nvSpPr>
        <p:spPr>
          <a:xfrm>
            <a:off x="590550" y="0"/>
            <a:ext cx="10515600" cy="1325563"/>
          </a:xfrm>
        </p:spPr>
        <p:txBody>
          <a:bodyPr/>
          <a:lstStyle/>
          <a:p>
            <a:r>
              <a:rPr lang="en-US" dirty="0"/>
              <a:t>YOLO v2 : anchor boxes</a:t>
            </a:r>
          </a:p>
        </p:txBody>
      </p:sp>
      <p:sp>
        <p:nvSpPr>
          <p:cNvPr id="4" name="Slide Number Placeholder 3">
            <a:extLst>
              <a:ext uri="{FF2B5EF4-FFF2-40B4-BE49-F238E27FC236}">
                <a16:creationId xmlns:a16="http://schemas.microsoft.com/office/drawing/2014/main" id="{BFBFBF90-A948-8519-C1AD-0206EB68787E}"/>
              </a:ext>
            </a:extLst>
          </p:cNvPr>
          <p:cNvSpPr>
            <a:spLocks noGrp="1"/>
          </p:cNvSpPr>
          <p:nvPr>
            <p:ph type="sldNum" sz="quarter" idx="12"/>
          </p:nvPr>
        </p:nvSpPr>
        <p:spPr/>
        <p:txBody>
          <a:bodyPr/>
          <a:lstStyle/>
          <a:p>
            <a:fld id="{57D6750F-1D76-423C-8E64-E94414A6CC72}" type="slidenum">
              <a:rPr lang="en-US" smtClean="0"/>
              <a:t>19</a:t>
            </a:fld>
            <a:endParaRPr lang="en-US"/>
          </a:p>
        </p:txBody>
      </p:sp>
      <p:pic>
        <p:nvPicPr>
          <p:cNvPr id="6" name="Picture 5">
            <a:extLst>
              <a:ext uri="{FF2B5EF4-FFF2-40B4-BE49-F238E27FC236}">
                <a16:creationId xmlns:a16="http://schemas.microsoft.com/office/drawing/2014/main" id="{67FC6A84-EAD0-555D-B011-3FF759AB86B7}"/>
              </a:ext>
            </a:extLst>
          </p:cNvPr>
          <p:cNvPicPr>
            <a:picLocks noChangeAspect="1"/>
          </p:cNvPicPr>
          <p:nvPr/>
        </p:nvPicPr>
        <p:blipFill>
          <a:blip r:embed="rId2"/>
          <a:stretch>
            <a:fillRect/>
          </a:stretch>
        </p:blipFill>
        <p:spPr>
          <a:xfrm>
            <a:off x="907542" y="1991487"/>
            <a:ext cx="10078908" cy="3904488"/>
          </a:xfrm>
          <a:prstGeom prst="rect">
            <a:avLst/>
          </a:prstGeom>
        </p:spPr>
      </p:pic>
    </p:spTree>
    <p:extLst>
      <p:ext uri="{BB962C8B-B14F-4D97-AF65-F5344CB8AC3E}">
        <p14:creationId xmlns:p14="http://schemas.microsoft.com/office/powerpoint/2010/main" val="4016925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FCC2-D4E0-02AC-500B-F8CAD88F0E79}"/>
              </a:ext>
            </a:extLst>
          </p:cNvPr>
          <p:cNvSpPr>
            <a:spLocks noGrp="1"/>
          </p:cNvSpPr>
          <p:nvPr>
            <p:ph type="title"/>
          </p:nvPr>
        </p:nvSpPr>
        <p:spPr>
          <a:xfrm>
            <a:off x="536542" y="0"/>
            <a:ext cx="10515600" cy="1325563"/>
          </a:xfrm>
        </p:spPr>
        <p:txBody>
          <a:bodyPr/>
          <a:lstStyle/>
          <a:p>
            <a:r>
              <a:rPr lang="en-US" dirty="0"/>
              <a:t>Outline </a:t>
            </a:r>
          </a:p>
        </p:txBody>
      </p:sp>
      <p:sp>
        <p:nvSpPr>
          <p:cNvPr id="3" name="Content Placeholder 2">
            <a:extLst>
              <a:ext uri="{FF2B5EF4-FFF2-40B4-BE49-F238E27FC236}">
                <a16:creationId xmlns:a16="http://schemas.microsoft.com/office/drawing/2014/main" id="{F31E0A8D-8A29-338E-48E3-1F954C4E16A0}"/>
              </a:ext>
            </a:extLst>
          </p:cNvPr>
          <p:cNvSpPr>
            <a:spLocks noGrp="1"/>
          </p:cNvSpPr>
          <p:nvPr>
            <p:ph idx="1"/>
          </p:nvPr>
        </p:nvSpPr>
        <p:spPr/>
        <p:txBody>
          <a:bodyPr/>
          <a:lstStyle/>
          <a:p>
            <a:r>
              <a:rPr lang="en-US" dirty="0"/>
              <a:t>What is “object detection”?</a:t>
            </a:r>
          </a:p>
          <a:p>
            <a:r>
              <a:rPr lang="en-US" dirty="0"/>
              <a:t>YOLO framework, evolution, and applications.</a:t>
            </a:r>
          </a:p>
          <a:p>
            <a:r>
              <a:rPr lang="en-US" dirty="0"/>
              <a:t>YOLO v1: architecture, loss function, non-max suppression</a:t>
            </a:r>
          </a:p>
          <a:p>
            <a:r>
              <a:rPr lang="en-US" dirty="0"/>
              <a:t>YOLO v2: architecture, anchor box</a:t>
            </a:r>
          </a:p>
          <a:p>
            <a:r>
              <a:rPr lang="en-US" dirty="0"/>
              <a:t>YOLO v3: architecture, multi-scale, loss function</a:t>
            </a:r>
          </a:p>
          <a:p>
            <a:r>
              <a:rPr lang="en-US" dirty="0"/>
              <a:t>Implementation of YOLO v2 from scratch using </a:t>
            </a:r>
            <a:r>
              <a:rPr lang="en-US" dirty="0" err="1"/>
              <a:t>PyTorch</a:t>
            </a:r>
            <a:r>
              <a:rPr lang="en-US" dirty="0"/>
              <a:t> and pre-trained weights</a:t>
            </a:r>
          </a:p>
          <a:p>
            <a:r>
              <a:rPr lang="en-US" dirty="0"/>
              <a:t>Metric of object detection: </a:t>
            </a:r>
            <a:r>
              <a:rPr lang="en-US" dirty="0" err="1"/>
              <a:t>mAP</a:t>
            </a:r>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C2E43785-120D-0AAE-28D8-677DCFAAAE9C}"/>
              </a:ext>
            </a:extLst>
          </p:cNvPr>
          <p:cNvSpPr>
            <a:spLocks noGrp="1"/>
          </p:cNvSpPr>
          <p:nvPr>
            <p:ph type="sldNum" sz="quarter" idx="12"/>
          </p:nvPr>
        </p:nvSpPr>
        <p:spPr/>
        <p:txBody>
          <a:bodyPr/>
          <a:lstStyle/>
          <a:p>
            <a:fld id="{57D6750F-1D76-423C-8E64-E94414A6CC72}" type="slidenum">
              <a:rPr lang="en-US" smtClean="0"/>
              <a:t>2</a:t>
            </a:fld>
            <a:endParaRPr lang="en-US"/>
          </a:p>
        </p:txBody>
      </p:sp>
    </p:spTree>
    <p:extLst>
      <p:ext uri="{BB962C8B-B14F-4D97-AF65-F5344CB8AC3E}">
        <p14:creationId xmlns:p14="http://schemas.microsoft.com/office/powerpoint/2010/main" val="342742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7B6F-7FA5-1D9E-8EA1-068949CF45D0}"/>
              </a:ext>
            </a:extLst>
          </p:cNvPr>
          <p:cNvSpPr>
            <a:spLocks noGrp="1"/>
          </p:cNvSpPr>
          <p:nvPr>
            <p:ph type="title"/>
          </p:nvPr>
        </p:nvSpPr>
        <p:spPr>
          <a:xfrm>
            <a:off x="542925" y="0"/>
            <a:ext cx="10515600" cy="1325563"/>
          </a:xfrm>
        </p:spPr>
        <p:txBody>
          <a:bodyPr/>
          <a:lstStyle/>
          <a:p>
            <a:r>
              <a:rPr lang="en-US" dirty="0"/>
              <a:t>YOLO v2 : predictions</a:t>
            </a:r>
          </a:p>
        </p:txBody>
      </p:sp>
      <p:sp>
        <p:nvSpPr>
          <p:cNvPr id="3" name="Content Placeholder 2">
            <a:extLst>
              <a:ext uri="{FF2B5EF4-FFF2-40B4-BE49-F238E27FC236}">
                <a16:creationId xmlns:a16="http://schemas.microsoft.com/office/drawing/2014/main" id="{96C1DB6B-B7D8-2245-0F8C-01A60D6721C5}"/>
              </a:ext>
            </a:extLst>
          </p:cNvPr>
          <p:cNvSpPr>
            <a:spLocks noGrp="1"/>
          </p:cNvSpPr>
          <p:nvPr>
            <p:ph idx="1"/>
          </p:nvPr>
        </p:nvSpPr>
        <p:spPr>
          <a:xfrm>
            <a:off x="742950" y="1377950"/>
            <a:ext cx="5124450" cy="4351338"/>
          </a:xfrm>
        </p:spPr>
        <p:txBody>
          <a:bodyPr/>
          <a:lstStyle/>
          <a:p>
            <a:r>
              <a:rPr lang="en-US" dirty="0"/>
              <a:t>For each grid cells</a:t>
            </a:r>
          </a:p>
          <a:p>
            <a:pPr lvl="1"/>
            <a:r>
              <a:rPr lang="en-US" dirty="0"/>
              <a:t>There are 5 boxes</a:t>
            </a:r>
          </a:p>
          <a:p>
            <a:pPr lvl="1"/>
            <a:r>
              <a:rPr lang="en-US" dirty="0"/>
              <a:t>Each box corresponds to an anchor box</a:t>
            </a:r>
          </a:p>
          <a:p>
            <a:pPr lvl="1"/>
            <a:r>
              <a:rPr lang="en-US" dirty="0"/>
              <a:t>The bounding box can be calculated by the transformation (in the figure)</a:t>
            </a:r>
          </a:p>
        </p:txBody>
      </p:sp>
      <p:sp>
        <p:nvSpPr>
          <p:cNvPr id="4" name="Slide Number Placeholder 3">
            <a:extLst>
              <a:ext uri="{FF2B5EF4-FFF2-40B4-BE49-F238E27FC236}">
                <a16:creationId xmlns:a16="http://schemas.microsoft.com/office/drawing/2014/main" id="{8871FD7F-798C-660B-7928-F00FDDD71CF4}"/>
              </a:ext>
            </a:extLst>
          </p:cNvPr>
          <p:cNvSpPr>
            <a:spLocks noGrp="1"/>
          </p:cNvSpPr>
          <p:nvPr>
            <p:ph type="sldNum" sz="quarter" idx="12"/>
          </p:nvPr>
        </p:nvSpPr>
        <p:spPr/>
        <p:txBody>
          <a:bodyPr/>
          <a:lstStyle/>
          <a:p>
            <a:fld id="{57D6750F-1D76-423C-8E64-E94414A6CC72}" type="slidenum">
              <a:rPr lang="en-US" smtClean="0"/>
              <a:t>20</a:t>
            </a:fld>
            <a:endParaRPr lang="en-US"/>
          </a:p>
        </p:txBody>
      </p:sp>
      <p:pic>
        <p:nvPicPr>
          <p:cNvPr id="6" name="Picture 5">
            <a:extLst>
              <a:ext uri="{FF2B5EF4-FFF2-40B4-BE49-F238E27FC236}">
                <a16:creationId xmlns:a16="http://schemas.microsoft.com/office/drawing/2014/main" id="{577C930C-44CD-A87A-7ECD-FF7402091E81}"/>
              </a:ext>
            </a:extLst>
          </p:cNvPr>
          <p:cNvPicPr>
            <a:picLocks noChangeAspect="1"/>
          </p:cNvPicPr>
          <p:nvPr/>
        </p:nvPicPr>
        <p:blipFill>
          <a:blip r:embed="rId2"/>
          <a:stretch>
            <a:fillRect/>
          </a:stretch>
        </p:blipFill>
        <p:spPr>
          <a:xfrm>
            <a:off x="6113761" y="3311133"/>
            <a:ext cx="6078239" cy="3188484"/>
          </a:xfrm>
          <a:prstGeom prst="rect">
            <a:avLst/>
          </a:prstGeom>
        </p:spPr>
      </p:pic>
      <p:pic>
        <p:nvPicPr>
          <p:cNvPr id="10" name="Picture 9">
            <a:extLst>
              <a:ext uri="{FF2B5EF4-FFF2-40B4-BE49-F238E27FC236}">
                <a16:creationId xmlns:a16="http://schemas.microsoft.com/office/drawing/2014/main" id="{AF37D9CE-C837-E95E-6CAF-D05EC2C0CD06}"/>
              </a:ext>
            </a:extLst>
          </p:cNvPr>
          <p:cNvPicPr>
            <a:picLocks noChangeAspect="1"/>
          </p:cNvPicPr>
          <p:nvPr/>
        </p:nvPicPr>
        <p:blipFill>
          <a:blip r:embed="rId3"/>
          <a:stretch>
            <a:fillRect/>
          </a:stretch>
        </p:blipFill>
        <p:spPr>
          <a:xfrm>
            <a:off x="8093430" y="1638627"/>
            <a:ext cx="3529890" cy="1237595"/>
          </a:xfrm>
          <a:prstGeom prst="rect">
            <a:avLst/>
          </a:prstGeom>
        </p:spPr>
      </p:pic>
      <p:sp>
        <p:nvSpPr>
          <p:cNvPr id="11" name="TextBox 10">
            <a:extLst>
              <a:ext uri="{FF2B5EF4-FFF2-40B4-BE49-F238E27FC236}">
                <a16:creationId xmlns:a16="http://schemas.microsoft.com/office/drawing/2014/main" id="{8546D996-7417-1CF5-7C62-82686C28FD8F}"/>
              </a:ext>
            </a:extLst>
          </p:cNvPr>
          <p:cNvSpPr txBox="1"/>
          <p:nvPr/>
        </p:nvSpPr>
        <p:spPr>
          <a:xfrm>
            <a:off x="8258175" y="1228725"/>
            <a:ext cx="3042821" cy="369332"/>
          </a:xfrm>
          <a:prstGeom prst="rect">
            <a:avLst/>
          </a:prstGeom>
          <a:solidFill>
            <a:schemeClr val="bg1"/>
          </a:solidFill>
        </p:spPr>
        <p:txBody>
          <a:bodyPr wrap="none" rtlCol="0">
            <a:spAutoFit/>
          </a:bodyPr>
          <a:lstStyle/>
          <a:p>
            <a:r>
              <a:rPr lang="en-US" dirty="0">
                <a:solidFill>
                  <a:schemeClr val="accent4"/>
                </a:solidFill>
                <a:latin typeface="Segoe Print" panose="02000600000000000000" pitchFamily="2" charset="0"/>
              </a:rPr>
              <a:t>One box from a grid cell</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271E2BE-781E-8C88-325F-D8A0CEE09A8B}"/>
                  </a:ext>
                </a:extLst>
              </p:cNvPr>
              <p:cNvSpPr txBox="1"/>
              <p:nvPr/>
            </p:nvSpPr>
            <p:spPr>
              <a:xfrm>
                <a:off x="1383506" y="4290904"/>
                <a:ext cx="4226719" cy="2225225"/>
              </a:xfrm>
              <a:prstGeom prst="rect">
                <a:avLst/>
              </a:prstGeom>
              <a:noFill/>
            </p:spPr>
            <p:txBody>
              <a:bodyPr wrap="square">
                <a:spAutoFit/>
              </a:bodyPr>
              <a:lstStyle/>
              <a:p>
                <a:pPr marR="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sSub>
                        <m:sSubPr>
                          <m:ctrlPr>
                            <a:rPr lang="en-US" sz="2000" i="1" smtClean="0">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𝑏</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𝑥</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𝜎</m:t>
                      </m:r>
                      <m:d>
                        <m:dP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𝑡</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𝑥</m:t>
                              </m:r>
                            </m:sub>
                          </m:sSub>
                        </m:e>
                      </m:d>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smtClean="0">
                              <a:ln>
                                <a:noFill/>
                              </a:ln>
                              <a:solidFill>
                                <a:schemeClr val="accent4"/>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chemeClr val="accent4"/>
                              </a:solidFill>
                              <a:effectLst/>
                              <a:uFill>
                                <a:solidFill>
                                  <a:srgbClr val="000000"/>
                                </a:solidFill>
                              </a:uFill>
                              <a:latin typeface="Cambria Math" panose="02040503050406030204" pitchFamily="18" charset="0"/>
                              <a:ea typeface="Arial Unicode MS"/>
                              <a:cs typeface="Arial Unicode MS"/>
                            </a:rPr>
                            <m:t>𝑐</m:t>
                          </m:r>
                        </m:e>
                        <m:sub>
                          <m:r>
                            <a:rPr lang="en-US" sz="1800" i="1">
                              <a:ln>
                                <a:noFill/>
                              </a:ln>
                              <a:solidFill>
                                <a:schemeClr val="accent4"/>
                              </a:solidFill>
                              <a:effectLst/>
                              <a:uFill>
                                <a:solidFill>
                                  <a:srgbClr val="000000"/>
                                </a:solidFill>
                              </a:uFill>
                              <a:latin typeface="Cambria Math" panose="02040503050406030204" pitchFamily="18" charset="0"/>
                              <a:ea typeface="Arial Unicode MS"/>
                              <a:cs typeface="Arial Unicode MS"/>
                            </a:rPr>
                            <m:t>𝑥</m:t>
                          </m:r>
                        </m:sub>
                      </m:sSub>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45720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𝑏</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𝑦</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𝜎</m:t>
                      </m:r>
                      <m:d>
                        <m:dP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𝑡</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𝑦</m:t>
                              </m:r>
                            </m:sub>
                          </m:sSub>
                        </m:e>
                      </m:d>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smtClean="0">
                              <a:ln>
                                <a:noFill/>
                              </a:ln>
                              <a:solidFill>
                                <a:schemeClr val="accent4"/>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chemeClr val="accent4"/>
                              </a:solidFill>
                              <a:effectLst/>
                              <a:uFill>
                                <a:solidFill>
                                  <a:srgbClr val="000000"/>
                                </a:solidFill>
                              </a:uFill>
                              <a:latin typeface="Cambria Math" panose="02040503050406030204" pitchFamily="18" charset="0"/>
                              <a:ea typeface="Arial Unicode MS"/>
                              <a:cs typeface="Arial Unicode MS"/>
                            </a:rPr>
                            <m:t>𝑐</m:t>
                          </m:r>
                        </m:e>
                        <m:sub>
                          <m:r>
                            <a:rPr lang="en-US" sz="1800" i="1">
                              <a:ln>
                                <a:noFill/>
                              </a:ln>
                              <a:solidFill>
                                <a:schemeClr val="accent4"/>
                              </a:solidFill>
                              <a:effectLst/>
                              <a:uFill>
                                <a:solidFill>
                                  <a:srgbClr val="000000"/>
                                </a:solidFill>
                              </a:uFill>
                              <a:latin typeface="Cambria Math" panose="02040503050406030204" pitchFamily="18" charset="0"/>
                              <a:ea typeface="Arial Unicode MS"/>
                              <a:cs typeface="Arial Unicode MS"/>
                            </a:rPr>
                            <m:t>𝑦</m:t>
                          </m:r>
                        </m:sub>
                      </m:sSub>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45720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𝑏</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𝑤</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smtClean="0">
                              <a:ln>
                                <a:noFill/>
                              </a:ln>
                              <a:solidFill>
                                <a:srgbClr val="FF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FF0000"/>
                              </a:solidFill>
                              <a:effectLst/>
                              <a:uFill>
                                <a:solidFill>
                                  <a:srgbClr val="000000"/>
                                </a:solidFill>
                              </a:uFill>
                              <a:latin typeface="Cambria Math" panose="02040503050406030204" pitchFamily="18" charset="0"/>
                              <a:ea typeface="Arial Unicode MS"/>
                              <a:cs typeface="Arial Unicode MS"/>
                            </a:rPr>
                            <m:t>𝑝</m:t>
                          </m:r>
                        </m:e>
                        <m:sub>
                          <m:r>
                            <a:rPr lang="en-US" sz="1800" i="1">
                              <a:ln>
                                <a:noFill/>
                              </a:ln>
                              <a:solidFill>
                                <a:srgbClr val="FF0000"/>
                              </a:solidFill>
                              <a:effectLst/>
                              <a:uFill>
                                <a:solidFill>
                                  <a:srgbClr val="000000"/>
                                </a:solidFill>
                              </a:uFill>
                              <a:latin typeface="Cambria Math" panose="02040503050406030204" pitchFamily="18" charset="0"/>
                              <a:ea typeface="Arial Unicode MS"/>
                              <a:cs typeface="Arial Unicode MS"/>
                            </a:rPr>
                            <m:t>𝑤</m:t>
                          </m:r>
                        </m:sub>
                      </m:sSub>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𝑒</m:t>
                          </m:r>
                        </m:e>
                        <m:sup>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𝑡</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𝑤</m:t>
                              </m:r>
                            </m:sub>
                          </m:sSub>
                        </m:sup>
                      </m:sSup>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45720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𝑏</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h</m:t>
                          </m:r>
                        </m:sub>
                      </m:s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sSub>
                        <m:sSubPr>
                          <m:ctrlPr>
                            <a:rPr lang="en-US" sz="2000" i="1" smtClean="0">
                              <a:ln>
                                <a:noFill/>
                              </a:ln>
                              <a:solidFill>
                                <a:srgbClr val="FF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FF0000"/>
                              </a:solidFill>
                              <a:effectLst/>
                              <a:uFill>
                                <a:solidFill>
                                  <a:srgbClr val="000000"/>
                                </a:solidFill>
                              </a:uFill>
                              <a:latin typeface="Cambria Math" panose="02040503050406030204" pitchFamily="18" charset="0"/>
                              <a:ea typeface="Arial Unicode MS"/>
                              <a:cs typeface="Arial Unicode MS"/>
                            </a:rPr>
                            <m:t>𝑝</m:t>
                          </m:r>
                        </m:e>
                        <m:sub>
                          <m:r>
                            <a:rPr lang="en-US" sz="1800" i="1">
                              <a:ln>
                                <a:noFill/>
                              </a:ln>
                              <a:solidFill>
                                <a:srgbClr val="FF0000"/>
                              </a:solidFill>
                              <a:effectLst/>
                              <a:uFill>
                                <a:solidFill>
                                  <a:srgbClr val="000000"/>
                                </a:solidFill>
                              </a:uFill>
                              <a:latin typeface="Cambria Math" panose="02040503050406030204" pitchFamily="18" charset="0"/>
                              <a:ea typeface="Arial Unicode MS"/>
                              <a:cs typeface="Arial Unicode MS"/>
                            </a:rPr>
                            <m:t>h</m:t>
                          </m:r>
                        </m:sub>
                      </m:sSub>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𝑒</m:t>
                          </m:r>
                        </m:e>
                        <m:sup>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𝑡</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h</m:t>
                              </m:r>
                            </m:sub>
                          </m:sSub>
                        </m:sup>
                      </m:sSup>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457200">
                  <a:lnSpc>
                    <a:spcPct val="107000"/>
                  </a:lnSpc>
                  <a:spcBef>
                    <a:spcPts val="600"/>
                  </a:spcBef>
                  <a:spcAft>
                    <a:spcPts val="800"/>
                  </a:spcAft>
                  <a:buNone/>
                </a:pPr>
                <a14:m>
                  <m:oMathPara xmlns:m="http://schemas.openxmlformats.org/officeDocument/2006/math">
                    <m:oMathParaPr>
                      <m:jc m:val="left"/>
                    </m:oMathParaPr>
                    <m:oMath xmlns:m="http://schemas.openxmlformats.org/officeDocument/2006/math">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𝑜𝑏𝑗𝑒𝑐𝑡𝑠𝑐𝑜𝑟𝑒</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𝜎</m:t>
                      </m:r>
                      <m:d>
                        <m:dPr>
                          <m:ctrlP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𝑡</m:t>
                              </m:r>
                            </m:e>
                            <m:sub>
                              <m:r>
                                <a:rPr lang="en-US" sz="1800" i="1">
                                  <a:ln>
                                    <a:noFill/>
                                  </a:ln>
                                  <a:solidFill>
                                    <a:srgbClr val="000000"/>
                                  </a:solidFill>
                                  <a:effectLst/>
                                  <a:uFill>
                                    <a:solidFill>
                                      <a:srgbClr val="000000"/>
                                    </a:solidFill>
                                  </a:uFill>
                                  <a:latin typeface="Cambria Math" panose="02040503050406030204" pitchFamily="18" charset="0"/>
                                  <a:ea typeface="Arial Unicode MS"/>
                                  <a:cs typeface="Arial Unicode MS"/>
                                </a:rPr>
                                <m:t>𝑜</m:t>
                              </m:r>
                            </m:sub>
                          </m:sSub>
                        </m:e>
                      </m:d>
                    </m:oMath>
                  </m:oMathPara>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mc:Choice>
        <mc:Fallback xmlns="">
          <p:sp>
            <p:nvSpPr>
              <p:cNvPr id="13" name="TextBox 12">
                <a:extLst>
                  <a:ext uri="{FF2B5EF4-FFF2-40B4-BE49-F238E27FC236}">
                    <a16:creationId xmlns:a16="http://schemas.microsoft.com/office/drawing/2014/main" id="{8271E2BE-781E-8C88-325F-D8A0CEE09A8B}"/>
                  </a:ext>
                </a:extLst>
              </p:cNvPr>
              <p:cNvSpPr txBox="1">
                <a:spLocks noRot="1" noChangeAspect="1" noMove="1" noResize="1" noEditPoints="1" noAdjustHandles="1" noChangeArrowheads="1" noChangeShapeType="1" noTextEdit="1"/>
              </p:cNvSpPr>
              <p:nvPr/>
            </p:nvSpPr>
            <p:spPr>
              <a:xfrm>
                <a:off x="1383506" y="4290904"/>
                <a:ext cx="4226719" cy="2225225"/>
              </a:xfrm>
              <a:prstGeom prst="rect">
                <a:avLst/>
              </a:prstGeom>
              <a:blipFill>
                <a:blip r:embed="rId4"/>
                <a:stretch>
                  <a:fillRect/>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FF7D02D-69C5-9456-89E6-5843308ED230}"/>
              </a:ext>
            </a:extLst>
          </p:cNvPr>
          <p:cNvSpPr txBox="1"/>
          <p:nvPr/>
        </p:nvSpPr>
        <p:spPr>
          <a:xfrm>
            <a:off x="3838575" y="4305300"/>
            <a:ext cx="1872629"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Grid cell index</a:t>
            </a:r>
          </a:p>
        </p:txBody>
      </p:sp>
      <p:cxnSp>
        <p:nvCxnSpPr>
          <p:cNvPr id="16" name="Straight Arrow Connector 15">
            <a:extLst>
              <a:ext uri="{FF2B5EF4-FFF2-40B4-BE49-F238E27FC236}">
                <a16:creationId xmlns:a16="http://schemas.microsoft.com/office/drawing/2014/main" id="{E173E4C7-EB73-EFC4-0E2B-B71FC34F6F68}"/>
              </a:ext>
            </a:extLst>
          </p:cNvPr>
          <p:cNvCxnSpPr>
            <a:stCxn id="14" idx="1"/>
          </p:cNvCxnSpPr>
          <p:nvPr/>
        </p:nvCxnSpPr>
        <p:spPr>
          <a:xfrm flipH="1">
            <a:off x="3057525" y="4489966"/>
            <a:ext cx="781050" cy="62984"/>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96631D67-3752-3BDC-CBB7-B19F20E3ABCC}"/>
              </a:ext>
            </a:extLst>
          </p:cNvPr>
          <p:cNvCxnSpPr/>
          <p:nvPr/>
        </p:nvCxnSpPr>
        <p:spPr>
          <a:xfrm flipH="1">
            <a:off x="3019425" y="4495800"/>
            <a:ext cx="800100" cy="447675"/>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AC901C0E-A4D9-F3BB-C8F3-A7607074C1A2}"/>
              </a:ext>
            </a:extLst>
          </p:cNvPr>
          <p:cNvSpPr txBox="1"/>
          <p:nvPr/>
        </p:nvSpPr>
        <p:spPr>
          <a:xfrm>
            <a:off x="3990975" y="5610225"/>
            <a:ext cx="1319592" cy="369332"/>
          </a:xfrm>
          <a:prstGeom prst="rect">
            <a:avLst/>
          </a:prstGeom>
          <a:noFill/>
        </p:spPr>
        <p:txBody>
          <a:bodyPr wrap="none" rtlCol="0">
            <a:spAutoFit/>
          </a:bodyPr>
          <a:lstStyle/>
          <a:p>
            <a:r>
              <a:rPr lang="en-US" dirty="0">
                <a:solidFill>
                  <a:srgbClr val="FF0000"/>
                </a:solidFill>
                <a:latin typeface="Segoe Print" panose="02000600000000000000" pitchFamily="2" charset="0"/>
              </a:rPr>
              <a:t>Box index</a:t>
            </a:r>
          </a:p>
        </p:txBody>
      </p:sp>
      <p:cxnSp>
        <p:nvCxnSpPr>
          <p:cNvPr id="21" name="Straight Arrow Connector 20">
            <a:extLst>
              <a:ext uri="{FF2B5EF4-FFF2-40B4-BE49-F238E27FC236}">
                <a16:creationId xmlns:a16="http://schemas.microsoft.com/office/drawing/2014/main" id="{B57C8A97-90AB-7B96-BB83-000B8F4C5269}"/>
              </a:ext>
            </a:extLst>
          </p:cNvPr>
          <p:cNvCxnSpPr/>
          <p:nvPr/>
        </p:nvCxnSpPr>
        <p:spPr>
          <a:xfrm flipH="1" flipV="1">
            <a:off x="2343150" y="5524500"/>
            <a:ext cx="1628775" cy="2762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1587422-960B-43E1-B7AF-117DF47CBDB2}"/>
              </a:ext>
            </a:extLst>
          </p:cNvPr>
          <p:cNvCxnSpPr/>
          <p:nvPr/>
        </p:nvCxnSpPr>
        <p:spPr>
          <a:xfrm flipH="1">
            <a:off x="2266950" y="5829300"/>
            <a:ext cx="1704975" cy="1143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5501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F3C38-62C9-9AFB-CFAC-6EE2DF4BD9ED}"/>
              </a:ext>
            </a:extLst>
          </p:cNvPr>
          <p:cNvSpPr>
            <a:spLocks noGrp="1"/>
          </p:cNvSpPr>
          <p:nvPr>
            <p:ph type="title"/>
          </p:nvPr>
        </p:nvSpPr>
        <p:spPr>
          <a:xfrm>
            <a:off x="619125" y="0"/>
            <a:ext cx="10515600" cy="1325563"/>
          </a:xfrm>
        </p:spPr>
        <p:txBody>
          <a:bodyPr/>
          <a:lstStyle/>
          <a:p>
            <a:r>
              <a:rPr lang="en-US" dirty="0"/>
              <a:t>YOLO v3: improvements</a:t>
            </a:r>
          </a:p>
        </p:txBody>
      </p:sp>
      <p:sp>
        <p:nvSpPr>
          <p:cNvPr id="3" name="Content Placeholder 2">
            <a:extLst>
              <a:ext uri="{FF2B5EF4-FFF2-40B4-BE49-F238E27FC236}">
                <a16:creationId xmlns:a16="http://schemas.microsoft.com/office/drawing/2014/main" id="{3D80B17E-8765-4633-3AB5-5597F715320A}"/>
              </a:ext>
            </a:extLst>
          </p:cNvPr>
          <p:cNvSpPr>
            <a:spLocks noGrp="1"/>
          </p:cNvSpPr>
          <p:nvPr>
            <p:ph idx="1"/>
          </p:nvPr>
        </p:nvSpPr>
        <p:spPr>
          <a:xfrm>
            <a:off x="742950" y="1320799"/>
            <a:ext cx="10515600" cy="3832225"/>
          </a:xfrm>
        </p:spPr>
        <p:txBody>
          <a:bodyPr>
            <a:normAutofit/>
          </a:bodyPr>
          <a:lstStyle/>
          <a:p>
            <a:r>
              <a:rPr lang="en-US" dirty="0"/>
              <a:t>Backbone architecture: Darknet-53 (strong feature extraction)</a:t>
            </a:r>
          </a:p>
          <a:p>
            <a:r>
              <a:rPr lang="en-US" dirty="0"/>
              <a:t>Multi-scale grid cells: 13x13, 26x26, 52x52 (detect objects at different size scales)</a:t>
            </a:r>
          </a:p>
          <a:p>
            <a:r>
              <a:rPr lang="en-US" dirty="0"/>
              <a:t>More anchor boxes</a:t>
            </a:r>
          </a:p>
          <a:p>
            <a:pPr lvl="1"/>
            <a:r>
              <a:rPr lang="en-US" dirty="0"/>
              <a:t>3 anchor boxes per scale</a:t>
            </a:r>
          </a:p>
          <a:p>
            <a:r>
              <a:rPr lang="en-US" dirty="0"/>
              <a:t>80 classes</a:t>
            </a:r>
          </a:p>
          <a:p>
            <a:r>
              <a:rPr lang="en-US" dirty="0"/>
              <a:t>Modified loss function</a:t>
            </a:r>
          </a:p>
        </p:txBody>
      </p:sp>
      <p:sp>
        <p:nvSpPr>
          <p:cNvPr id="4" name="Slide Number Placeholder 3">
            <a:extLst>
              <a:ext uri="{FF2B5EF4-FFF2-40B4-BE49-F238E27FC236}">
                <a16:creationId xmlns:a16="http://schemas.microsoft.com/office/drawing/2014/main" id="{7C529B5B-A34E-3635-79F2-0D5DB98C8B17}"/>
              </a:ext>
            </a:extLst>
          </p:cNvPr>
          <p:cNvSpPr>
            <a:spLocks noGrp="1"/>
          </p:cNvSpPr>
          <p:nvPr>
            <p:ph type="sldNum" sz="quarter" idx="12"/>
          </p:nvPr>
        </p:nvSpPr>
        <p:spPr/>
        <p:txBody>
          <a:bodyPr/>
          <a:lstStyle/>
          <a:p>
            <a:fld id="{57D6750F-1D76-423C-8E64-E94414A6CC72}" type="slidenum">
              <a:rPr lang="en-US" smtClean="0"/>
              <a:t>21</a:t>
            </a:fld>
            <a:endParaRPr lang="en-US"/>
          </a:p>
        </p:txBody>
      </p:sp>
      <p:pic>
        <p:nvPicPr>
          <p:cNvPr id="6" name="Picture 5">
            <a:extLst>
              <a:ext uri="{FF2B5EF4-FFF2-40B4-BE49-F238E27FC236}">
                <a16:creationId xmlns:a16="http://schemas.microsoft.com/office/drawing/2014/main" id="{B7433A22-C52F-2201-ECC3-9E007A2AC041}"/>
              </a:ext>
            </a:extLst>
          </p:cNvPr>
          <p:cNvPicPr>
            <a:picLocks noChangeAspect="1"/>
          </p:cNvPicPr>
          <p:nvPr/>
        </p:nvPicPr>
        <p:blipFill>
          <a:blip r:embed="rId2"/>
          <a:stretch>
            <a:fillRect/>
          </a:stretch>
        </p:blipFill>
        <p:spPr>
          <a:xfrm>
            <a:off x="6675646" y="2998898"/>
            <a:ext cx="5432007" cy="3859102"/>
          </a:xfrm>
          <a:prstGeom prst="rect">
            <a:avLst/>
          </a:prstGeom>
          <a:solidFill>
            <a:schemeClr val="bg1"/>
          </a:solidFill>
        </p:spPr>
      </p:pic>
      <p:sp>
        <p:nvSpPr>
          <p:cNvPr id="7" name="TextBox 6">
            <a:extLst>
              <a:ext uri="{FF2B5EF4-FFF2-40B4-BE49-F238E27FC236}">
                <a16:creationId xmlns:a16="http://schemas.microsoft.com/office/drawing/2014/main" id="{16223F84-A455-3695-4ECD-CEBA80AF37C0}"/>
              </a:ext>
            </a:extLst>
          </p:cNvPr>
          <p:cNvSpPr txBox="1"/>
          <p:nvPr/>
        </p:nvSpPr>
        <p:spPr>
          <a:xfrm>
            <a:off x="7886700" y="3038475"/>
            <a:ext cx="1407758" cy="369332"/>
          </a:xfrm>
          <a:prstGeom prst="rect">
            <a:avLst/>
          </a:prstGeom>
          <a:noFill/>
        </p:spPr>
        <p:txBody>
          <a:bodyPr wrap="none" rtlCol="0">
            <a:spAutoFit/>
          </a:bodyPr>
          <a:lstStyle/>
          <a:p>
            <a:r>
              <a:rPr lang="en-US" dirty="0"/>
              <a:t>[3, 416, 416]</a:t>
            </a:r>
          </a:p>
        </p:txBody>
      </p:sp>
    </p:spTree>
    <p:extLst>
      <p:ext uri="{BB962C8B-B14F-4D97-AF65-F5344CB8AC3E}">
        <p14:creationId xmlns:p14="http://schemas.microsoft.com/office/powerpoint/2010/main" val="188152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C0C0-A090-C886-264A-72F797693B03}"/>
              </a:ext>
            </a:extLst>
          </p:cNvPr>
          <p:cNvSpPr>
            <a:spLocks noGrp="1"/>
          </p:cNvSpPr>
          <p:nvPr>
            <p:ph type="title"/>
          </p:nvPr>
        </p:nvSpPr>
        <p:spPr>
          <a:xfrm>
            <a:off x="561975" y="0"/>
            <a:ext cx="10515600" cy="1325563"/>
          </a:xfrm>
        </p:spPr>
        <p:txBody>
          <a:bodyPr/>
          <a:lstStyle/>
          <a:p>
            <a:r>
              <a:rPr lang="en-US" dirty="0"/>
              <a:t>YOLO v3: backbone Darknet-53</a:t>
            </a:r>
          </a:p>
        </p:txBody>
      </p:sp>
      <p:sp>
        <p:nvSpPr>
          <p:cNvPr id="4" name="Slide Number Placeholder 3">
            <a:extLst>
              <a:ext uri="{FF2B5EF4-FFF2-40B4-BE49-F238E27FC236}">
                <a16:creationId xmlns:a16="http://schemas.microsoft.com/office/drawing/2014/main" id="{212F1727-EC30-C2BC-A7D0-3CAE29A54569}"/>
              </a:ext>
            </a:extLst>
          </p:cNvPr>
          <p:cNvSpPr>
            <a:spLocks noGrp="1"/>
          </p:cNvSpPr>
          <p:nvPr>
            <p:ph type="sldNum" sz="quarter" idx="12"/>
          </p:nvPr>
        </p:nvSpPr>
        <p:spPr/>
        <p:txBody>
          <a:bodyPr/>
          <a:lstStyle/>
          <a:p>
            <a:fld id="{57D6750F-1D76-423C-8E64-E94414A6CC72}" type="slidenum">
              <a:rPr lang="en-US" smtClean="0"/>
              <a:t>22</a:t>
            </a:fld>
            <a:endParaRPr lang="en-US"/>
          </a:p>
        </p:txBody>
      </p:sp>
      <p:pic>
        <p:nvPicPr>
          <p:cNvPr id="8" name="Picture 7">
            <a:extLst>
              <a:ext uri="{FF2B5EF4-FFF2-40B4-BE49-F238E27FC236}">
                <a16:creationId xmlns:a16="http://schemas.microsoft.com/office/drawing/2014/main" id="{A635AEA1-7D9C-70B2-8F4E-C0781EB8E5B7}"/>
              </a:ext>
            </a:extLst>
          </p:cNvPr>
          <p:cNvPicPr>
            <a:picLocks noChangeAspect="1"/>
          </p:cNvPicPr>
          <p:nvPr/>
        </p:nvPicPr>
        <p:blipFill>
          <a:blip r:embed="rId2"/>
          <a:stretch>
            <a:fillRect/>
          </a:stretch>
        </p:blipFill>
        <p:spPr>
          <a:xfrm>
            <a:off x="680599" y="1246796"/>
            <a:ext cx="5706351" cy="4993057"/>
          </a:xfrm>
          <a:prstGeom prst="rect">
            <a:avLst/>
          </a:prstGeom>
        </p:spPr>
      </p:pic>
      <p:pic>
        <p:nvPicPr>
          <p:cNvPr id="10" name="Picture 9">
            <a:extLst>
              <a:ext uri="{FF2B5EF4-FFF2-40B4-BE49-F238E27FC236}">
                <a16:creationId xmlns:a16="http://schemas.microsoft.com/office/drawing/2014/main" id="{2C13D00C-EAC2-02B4-1989-ADB52422F8ED}"/>
              </a:ext>
            </a:extLst>
          </p:cNvPr>
          <p:cNvPicPr>
            <a:picLocks noChangeAspect="1"/>
          </p:cNvPicPr>
          <p:nvPr/>
        </p:nvPicPr>
        <p:blipFill>
          <a:blip r:embed="rId3"/>
          <a:stretch>
            <a:fillRect/>
          </a:stretch>
        </p:blipFill>
        <p:spPr>
          <a:xfrm>
            <a:off x="8759655" y="559981"/>
            <a:ext cx="3432345" cy="2042337"/>
          </a:xfrm>
          <a:prstGeom prst="rect">
            <a:avLst/>
          </a:prstGeom>
          <a:solidFill>
            <a:schemeClr val="bg1"/>
          </a:solidFill>
        </p:spPr>
      </p:pic>
      <p:pic>
        <p:nvPicPr>
          <p:cNvPr id="12" name="Picture 11">
            <a:extLst>
              <a:ext uri="{FF2B5EF4-FFF2-40B4-BE49-F238E27FC236}">
                <a16:creationId xmlns:a16="http://schemas.microsoft.com/office/drawing/2014/main" id="{5237CC71-CED1-B436-B1B7-DFC42AF8E2D5}"/>
              </a:ext>
            </a:extLst>
          </p:cNvPr>
          <p:cNvPicPr>
            <a:picLocks noChangeAspect="1"/>
          </p:cNvPicPr>
          <p:nvPr/>
        </p:nvPicPr>
        <p:blipFill>
          <a:blip r:embed="rId4"/>
          <a:stretch>
            <a:fillRect/>
          </a:stretch>
        </p:blipFill>
        <p:spPr>
          <a:xfrm>
            <a:off x="7553324" y="2582538"/>
            <a:ext cx="4505326" cy="4275462"/>
          </a:xfrm>
          <a:prstGeom prst="rect">
            <a:avLst/>
          </a:prstGeom>
          <a:solidFill>
            <a:schemeClr val="bg1"/>
          </a:solidFill>
        </p:spPr>
      </p:pic>
    </p:spTree>
    <p:extLst>
      <p:ext uri="{BB962C8B-B14F-4D97-AF65-F5344CB8AC3E}">
        <p14:creationId xmlns:p14="http://schemas.microsoft.com/office/powerpoint/2010/main" val="305673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0967D4-A10C-9FF6-A939-767E042FECC9}"/>
              </a:ext>
            </a:extLst>
          </p:cNvPr>
          <p:cNvSpPr>
            <a:spLocks noGrp="1"/>
          </p:cNvSpPr>
          <p:nvPr>
            <p:ph type="sldNum" sz="quarter" idx="12"/>
          </p:nvPr>
        </p:nvSpPr>
        <p:spPr/>
        <p:txBody>
          <a:bodyPr/>
          <a:lstStyle/>
          <a:p>
            <a:fld id="{57D6750F-1D76-423C-8E64-E94414A6CC72}" type="slidenum">
              <a:rPr lang="en-US" smtClean="0"/>
              <a:t>23</a:t>
            </a:fld>
            <a:endParaRPr lang="en-US"/>
          </a:p>
        </p:txBody>
      </p:sp>
      <p:pic>
        <p:nvPicPr>
          <p:cNvPr id="6" name="Picture 5">
            <a:extLst>
              <a:ext uri="{FF2B5EF4-FFF2-40B4-BE49-F238E27FC236}">
                <a16:creationId xmlns:a16="http://schemas.microsoft.com/office/drawing/2014/main" id="{2DB17830-5168-3330-1B68-34B696AE2C50}"/>
              </a:ext>
            </a:extLst>
          </p:cNvPr>
          <p:cNvPicPr>
            <a:picLocks noChangeAspect="1"/>
          </p:cNvPicPr>
          <p:nvPr/>
        </p:nvPicPr>
        <p:blipFill>
          <a:blip r:embed="rId2"/>
          <a:stretch>
            <a:fillRect/>
          </a:stretch>
        </p:blipFill>
        <p:spPr>
          <a:xfrm>
            <a:off x="-366896" y="0"/>
            <a:ext cx="8620491" cy="6620830"/>
          </a:xfrm>
          <a:prstGeom prst="rect">
            <a:avLst/>
          </a:prstGeom>
          <a:solidFill>
            <a:schemeClr val="bg1"/>
          </a:solidFill>
        </p:spPr>
      </p:pic>
      <p:pic>
        <p:nvPicPr>
          <p:cNvPr id="8" name="Picture 7">
            <a:extLst>
              <a:ext uri="{FF2B5EF4-FFF2-40B4-BE49-F238E27FC236}">
                <a16:creationId xmlns:a16="http://schemas.microsoft.com/office/drawing/2014/main" id="{CEE36A79-BEE3-16D0-2568-2FDEC5050EB2}"/>
              </a:ext>
            </a:extLst>
          </p:cNvPr>
          <p:cNvPicPr>
            <a:picLocks noChangeAspect="1"/>
          </p:cNvPicPr>
          <p:nvPr/>
        </p:nvPicPr>
        <p:blipFill>
          <a:blip r:embed="rId3"/>
          <a:stretch>
            <a:fillRect/>
          </a:stretch>
        </p:blipFill>
        <p:spPr>
          <a:xfrm>
            <a:off x="9372600" y="4783005"/>
            <a:ext cx="2595780" cy="998670"/>
          </a:xfrm>
          <a:prstGeom prst="rect">
            <a:avLst/>
          </a:prstGeom>
          <a:solidFill>
            <a:schemeClr val="bg1"/>
          </a:solidFill>
        </p:spPr>
      </p:pic>
      <p:sp>
        <p:nvSpPr>
          <p:cNvPr id="9" name="TextBox 8">
            <a:extLst>
              <a:ext uri="{FF2B5EF4-FFF2-40B4-BE49-F238E27FC236}">
                <a16:creationId xmlns:a16="http://schemas.microsoft.com/office/drawing/2014/main" id="{8D40E95F-4DC6-8BF8-7FD0-C87017F76759}"/>
              </a:ext>
            </a:extLst>
          </p:cNvPr>
          <p:cNvSpPr txBox="1"/>
          <p:nvPr/>
        </p:nvSpPr>
        <p:spPr>
          <a:xfrm>
            <a:off x="8172450" y="2266950"/>
            <a:ext cx="2754280"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YOLO v3 architecture</a:t>
            </a:r>
          </a:p>
        </p:txBody>
      </p:sp>
      <p:sp>
        <p:nvSpPr>
          <p:cNvPr id="11" name="TextBox 10">
            <a:extLst>
              <a:ext uri="{FF2B5EF4-FFF2-40B4-BE49-F238E27FC236}">
                <a16:creationId xmlns:a16="http://schemas.microsoft.com/office/drawing/2014/main" id="{25CD6FD5-6C81-BD82-185A-534B0AF69579}"/>
              </a:ext>
            </a:extLst>
          </p:cNvPr>
          <p:cNvSpPr txBox="1"/>
          <p:nvPr/>
        </p:nvSpPr>
        <p:spPr>
          <a:xfrm>
            <a:off x="8153400" y="598944"/>
            <a:ext cx="4248149" cy="523220"/>
          </a:xfrm>
          <a:prstGeom prst="rect">
            <a:avLst/>
          </a:prstGeom>
          <a:noFill/>
        </p:spPr>
        <p:txBody>
          <a:bodyPr wrap="square">
            <a:spAutoFit/>
          </a:bodyPr>
          <a:lstStyle/>
          <a:p>
            <a:r>
              <a:rPr lang="en-US" sz="1400" dirty="0">
                <a:solidFill>
                  <a:srgbClr val="000000"/>
                </a:solidFill>
                <a:effectLst/>
                <a:latin typeface="Times New Roman" panose="02020603050405020304" pitchFamily="18" charset="0"/>
                <a:ea typeface="Arial Unicode MS"/>
              </a:rPr>
              <a:t>All conv layers are followed by BN and </a:t>
            </a:r>
            <a:r>
              <a:rPr lang="en-US" sz="1400" dirty="0" err="1">
                <a:solidFill>
                  <a:srgbClr val="000000"/>
                </a:solidFill>
                <a:effectLst/>
                <a:latin typeface="Times New Roman" panose="02020603050405020304" pitchFamily="18" charset="0"/>
                <a:ea typeface="Arial Unicode MS"/>
              </a:rPr>
              <a:t>leakyReLU</a:t>
            </a:r>
            <a:r>
              <a:rPr lang="en-US" sz="1400" dirty="0">
                <a:solidFill>
                  <a:srgbClr val="000000"/>
                </a:solidFill>
                <a:effectLst/>
                <a:latin typeface="Times New Roman" panose="02020603050405020304" pitchFamily="18" charset="0"/>
                <a:ea typeface="Arial Unicode MS"/>
              </a:rPr>
              <a:t>, </a:t>
            </a:r>
          </a:p>
          <a:p>
            <a:r>
              <a:rPr lang="en-US" sz="1400" dirty="0">
                <a:solidFill>
                  <a:srgbClr val="000000"/>
                </a:solidFill>
                <a:effectLst/>
                <a:latin typeface="Times New Roman" panose="02020603050405020304" pitchFamily="18" charset="0"/>
                <a:ea typeface="Arial Unicode MS"/>
              </a:rPr>
              <a:t>except that the last conv layer in each detection head. </a:t>
            </a:r>
            <a:endParaRPr lang="en-US" sz="1400" dirty="0"/>
          </a:p>
        </p:txBody>
      </p:sp>
    </p:spTree>
    <p:extLst>
      <p:ext uri="{BB962C8B-B14F-4D97-AF65-F5344CB8AC3E}">
        <p14:creationId xmlns:p14="http://schemas.microsoft.com/office/powerpoint/2010/main" val="882540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4990C-6928-CDC3-41AC-EF5A162CA709}"/>
              </a:ext>
            </a:extLst>
          </p:cNvPr>
          <p:cNvSpPr>
            <a:spLocks noGrp="1"/>
          </p:cNvSpPr>
          <p:nvPr>
            <p:ph type="title"/>
          </p:nvPr>
        </p:nvSpPr>
        <p:spPr>
          <a:xfrm>
            <a:off x="571500" y="0"/>
            <a:ext cx="10515600" cy="1325563"/>
          </a:xfrm>
        </p:spPr>
        <p:txBody>
          <a:bodyPr/>
          <a:lstStyle/>
          <a:p>
            <a:r>
              <a:rPr lang="en-US" dirty="0"/>
              <a:t>YOLO v3: prediction tensor</a:t>
            </a:r>
          </a:p>
        </p:txBody>
      </p:sp>
      <p:sp>
        <p:nvSpPr>
          <p:cNvPr id="4" name="Slide Number Placeholder 3">
            <a:extLst>
              <a:ext uri="{FF2B5EF4-FFF2-40B4-BE49-F238E27FC236}">
                <a16:creationId xmlns:a16="http://schemas.microsoft.com/office/drawing/2014/main" id="{C1E9CFC9-83BB-4644-48D0-2E4D2F48A811}"/>
              </a:ext>
            </a:extLst>
          </p:cNvPr>
          <p:cNvSpPr>
            <a:spLocks noGrp="1"/>
          </p:cNvSpPr>
          <p:nvPr>
            <p:ph type="sldNum" sz="quarter" idx="12"/>
          </p:nvPr>
        </p:nvSpPr>
        <p:spPr/>
        <p:txBody>
          <a:bodyPr/>
          <a:lstStyle/>
          <a:p>
            <a:fld id="{57D6750F-1D76-423C-8E64-E94414A6CC72}" type="slidenum">
              <a:rPr lang="en-US" smtClean="0"/>
              <a:t>24</a:t>
            </a:fld>
            <a:endParaRPr lang="en-US"/>
          </a:p>
        </p:txBody>
      </p:sp>
      <p:pic>
        <p:nvPicPr>
          <p:cNvPr id="6" name="Picture 5">
            <a:extLst>
              <a:ext uri="{FF2B5EF4-FFF2-40B4-BE49-F238E27FC236}">
                <a16:creationId xmlns:a16="http://schemas.microsoft.com/office/drawing/2014/main" id="{C2D64F39-AD17-A999-84D4-12D04417D5CA}"/>
              </a:ext>
            </a:extLst>
          </p:cNvPr>
          <p:cNvPicPr>
            <a:picLocks noChangeAspect="1"/>
          </p:cNvPicPr>
          <p:nvPr/>
        </p:nvPicPr>
        <p:blipFill>
          <a:blip r:embed="rId3"/>
          <a:stretch>
            <a:fillRect/>
          </a:stretch>
        </p:blipFill>
        <p:spPr>
          <a:xfrm>
            <a:off x="4435113" y="1277106"/>
            <a:ext cx="7490187" cy="3047062"/>
          </a:xfrm>
          <a:prstGeom prst="rect">
            <a:avLst/>
          </a:prstGeom>
        </p:spPr>
      </p:pic>
      <p:sp>
        <p:nvSpPr>
          <p:cNvPr id="7" name="TextBox 6">
            <a:extLst>
              <a:ext uri="{FF2B5EF4-FFF2-40B4-BE49-F238E27FC236}">
                <a16:creationId xmlns:a16="http://schemas.microsoft.com/office/drawing/2014/main" id="{D6F92771-CCA9-DF8C-1ED1-B7D86D2CF130}"/>
              </a:ext>
            </a:extLst>
          </p:cNvPr>
          <p:cNvSpPr txBox="1"/>
          <p:nvPr/>
        </p:nvSpPr>
        <p:spPr>
          <a:xfrm>
            <a:off x="8343900" y="2676525"/>
            <a:ext cx="195117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at scale 13x13</a:t>
            </a:r>
          </a:p>
        </p:txBody>
      </p:sp>
      <p:sp>
        <p:nvSpPr>
          <p:cNvPr id="8" name="TextBox 7">
            <a:extLst>
              <a:ext uri="{FF2B5EF4-FFF2-40B4-BE49-F238E27FC236}">
                <a16:creationId xmlns:a16="http://schemas.microsoft.com/office/drawing/2014/main" id="{BF19535A-5D46-4072-CA9F-5C6CD8BFBB12}"/>
              </a:ext>
            </a:extLst>
          </p:cNvPr>
          <p:cNvSpPr txBox="1"/>
          <p:nvPr/>
        </p:nvSpPr>
        <p:spPr>
          <a:xfrm>
            <a:off x="723900" y="1638300"/>
            <a:ext cx="3724674" cy="1477328"/>
          </a:xfrm>
          <a:prstGeom prst="rect">
            <a:avLst/>
          </a:prstGeom>
          <a:noFill/>
        </p:spPr>
        <p:txBody>
          <a:bodyPr wrap="none" rtlCol="0">
            <a:spAutoFit/>
          </a:bodyPr>
          <a:lstStyle/>
          <a:p>
            <a:pPr marL="285750" indent="-285750">
              <a:buFont typeface="Arial" panose="020B0604020202020204" pitchFamily="34" charset="0"/>
              <a:buChar char="•"/>
            </a:pPr>
            <a:r>
              <a:rPr lang="en-US" dirty="0"/>
              <a:t>Output tensors:</a:t>
            </a:r>
          </a:p>
          <a:p>
            <a:pPr marL="742950" lvl="1" indent="-285750">
              <a:buFont typeface="Arial" panose="020B0604020202020204" pitchFamily="34" charset="0"/>
              <a:buChar char="•"/>
            </a:pPr>
            <a:r>
              <a:rPr lang="en-US" dirty="0"/>
              <a:t>[13, 13, 255]: 13x13x3 boxes</a:t>
            </a:r>
          </a:p>
          <a:p>
            <a:pPr marL="742950" lvl="1" indent="-285750">
              <a:buFont typeface="Arial" panose="020B0604020202020204" pitchFamily="34" charset="0"/>
              <a:buChar char="•"/>
            </a:pPr>
            <a:r>
              <a:rPr lang="en-US" dirty="0"/>
              <a:t>[26, 26, 255]: 26x26x3 boxes</a:t>
            </a:r>
          </a:p>
          <a:p>
            <a:pPr marL="742950" lvl="1" indent="-285750">
              <a:buFont typeface="Arial" panose="020B0604020202020204" pitchFamily="34" charset="0"/>
              <a:buChar char="•"/>
            </a:pPr>
            <a:r>
              <a:rPr lang="en-US" dirty="0"/>
              <a:t>[52, 52, 255]: 52x52x3 boxes</a:t>
            </a:r>
          </a:p>
          <a:p>
            <a:endParaRPr lang="en-US" dirty="0"/>
          </a:p>
        </p:txBody>
      </p:sp>
      <p:pic>
        <p:nvPicPr>
          <p:cNvPr id="10" name="Picture 9">
            <a:extLst>
              <a:ext uri="{FF2B5EF4-FFF2-40B4-BE49-F238E27FC236}">
                <a16:creationId xmlns:a16="http://schemas.microsoft.com/office/drawing/2014/main" id="{AA6889E7-3DD4-9C8B-7878-4E80CAB91015}"/>
              </a:ext>
            </a:extLst>
          </p:cNvPr>
          <p:cNvPicPr>
            <a:picLocks noChangeAspect="1"/>
          </p:cNvPicPr>
          <p:nvPr/>
        </p:nvPicPr>
        <p:blipFill>
          <a:blip r:embed="rId4"/>
          <a:stretch>
            <a:fillRect/>
          </a:stretch>
        </p:blipFill>
        <p:spPr>
          <a:xfrm>
            <a:off x="357880" y="4714876"/>
            <a:ext cx="9029818" cy="1781174"/>
          </a:xfrm>
          <a:prstGeom prst="rect">
            <a:avLst/>
          </a:prstGeom>
        </p:spPr>
      </p:pic>
      <p:sp>
        <p:nvSpPr>
          <p:cNvPr id="13" name="Freeform: Shape 12">
            <a:extLst>
              <a:ext uri="{FF2B5EF4-FFF2-40B4-BE49-F238E27FC236}">
                <a16:creationId xmlns:a16="http://schemas.microsoft.com/office/drawing/2014/main" id="{5C40B3FB-5B13-20BA-57E5-981468A45B61}"/>
              </a:ext>
            </a:extLst>
          </p:cNvPr>
          <p:cNvSpPr/>
          <p:nvPr/>
        </p:nvSpPr>
        <p:spPr>
          <a:xfrm>
            <a:off x="6162675" y="4141271"/>
            <a:ext cx="1171575" cy="1221304"/>
          </a:xfrm>
          <a:custGeom>
            <a:avLst/>
            <a:gdLst>
              <a:gd name="csX0" fmla="*/ 1171575 w 1171575"/>
              <a:gd name="csY0" fmla="*/ 1221304 h 1221304"/>
              <a:gd name="csX1" fmla="*/ 990600 w 1171575"/>
              <a:gd name="csY1" fmla="*/ 1107004 h 1221304"/>
              <a:gd name="csX2" fmla="*/ 847725 w 1171575"/>
              <a:gd name="csY2" fmla="*/ 1011754 h 1221304"/>
              <a:gd name="csX3" fmla="*/ 762000 w 1171575"/>
              <a:gd name="csY3" fmla="*/ 935554 h 1221304"/>
              <a:gd name="csX4" fmla="*/ 676275 w 1171575"/>
              <a:gd name="csY4" fmla="*/ 887929 h 1221304"/>
              <a:gd name="csX5" fmla="*/ 609600 w 1171575"/>
              <a:gd name="csY5" fmla="*/ 821254 h 1221304"/>
              <a:gd name="csX6" fmla="*/ 533400 w 1171575"/>
              <a:gd name="csY6" fmla="*/ 754579 h 1221304"/>
              <a:gd name="csX7" fmla="*/ 390525 w 1171575"/>
              <a:gd name="csY7" fmla="*/ 611704 h 1221304"/>
              <a:gd name="csX8" fmla="*/ 285750 w 1171575"/>
              <a:gd name="csY8" fmla="*/ 497404 h 1221304"/>
              <a:gd name="csX9" fmla="*/ 228600 w 1171575"/>
              <a:gd name="csY9" fmla="*/ 430729 h 1221304"/>
              <a:gd name="csX10" fmla="*/ 161925 w 1171575"/>
              <a:gd name="csY10" fmla="*/ 316429 h 1221304"/>
              <a:gd name="csX11" fmla="*/ 152400 w 1171575"/>
              <a:gd name="csY11" fmla="*/ 278329 h 1221304"/>
              <a:gd name="csX12" fmla="*/ 133350 w 1171575"/>
              <a:gd name="csY12" fmla="*/ 249754 h 1221304"/>
              <a:gd name="csX13" fmla="*/ 123825 w 1171575"/>
              <a:gd name="csY13" fmla="*/ 192604 h 1221304"/>
              <a:gd name="csX14" fmla="*/ 133350 w 1171575"/>
              <a:gd name="csY14" fmla="*/ 30679 h 1221304"/>
              <a:gd name="csX15" fmla="*/ 142875 w 1171575"/>
              <a:gd name="csY15" fmla="*/ 2104 h 1221304"/>
              <a:gd name="csX16" fmla="*/ 104775 w 1171575"/>
              <a:gd name="csY16" fmla="*/ 11629 h 1221304"/>
              <a:gd name="csX17" fmla="*/ 38100 w 1171575"/>
              <a:gd name="csY17" fmla="*/ 68779 h 1221304"/>
              <a:gd name="csX18" fmla="*/ 0 w 1171575"/>
              <a:gd name="csY18" fmla="*/ 97354 h 12213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171575" h="1221304">
                <a:moveTo>
                  <a:pt x="1171575" y="1221304"/>
                </a:moveTo>
                <a:cubicBezTo>
                  <a:pt x="1069321" y="1159952"/>
                  <a:pt x="1166116" y="1218696"/>
                  <a:pt x="990600" y="1107004"/>
                </a:cubicBezTo>
                <a:cubicBezTo>
                  <a:pt x="940506" y="1075126"/>
                  <a:pt x="893850" y="1049230"/>
                  <a:pt x="847725" y="1011754"/>
                </a:cubicBezTo>
                <a:cubicBezTo>
                  <a:pt x="818053" y="987645"/>
                  <a:pt x="792994" y="957939"/>
                  <a:pt x="762000" y="935554"/>
                </a:cubicBezTo>
                <a:cubicBezTo>
                  <a:pt x="735500" y="916415"/>
                  <a:pt x="702426" y="907542"/>
                  <a:pt x="676275" y="887929"/>
                </a:cubicBezTo>
                <a:cubicBezTo>
                  <a:pt x="651130" y="869070"/>
                  <a:pt x="632578" y="842700"/>
                  <a:pt x="609600" y="821254"/>
                </a:cubicBezTo>
                <a:cubicBezTo>
                  <a:pt x="584926" y="798225"/>
                  <a:pt x="557790" y="777908"/>
                  <a:pt x="533400" y="754579"/>
                </a:cubicBezTo>
                <a:cubicBezTo>
                  <a:pt x="484729" y="708024"/>
                  <a:pt x="441662" y="655536"/>
                  <a:pt x="390525" y="611704"/>
                </a:cubicBezTo>
                <a:cubicBezTo>
                  <a:pt x="275093" y="512762"/>
                  <a:pt x="364627" y="599944"/>
                  <a:pt x="285750" y="497404"/>
                </a:cubicBezTo>
                <a:cubicBezTo>
                  <a:pt x="267903" y="474202"/>
                  <a:pt x="245129" y="454887"/>
                  <a:pt x="228600" y="430729"/>
                </a:cubicBezTo>
                <a:cubicBezTo>
                  <a:pt x="203693" y="394326"/>
                  <a:pt x="161925" y="316429"/>
                  <a:pt x="161925" y="316429"/>
                </a:cubicBezTo>
                <a:cubicBezTo>
                  <a:pt x="158750" y="303729"/>
                  <a:pt x="157557" y="290361"/>
                  <a:pt x="152400" y="278329"/>
                </a:cubicBezTo>
                <a:cubicBezTo>
                  <a:pt x="147891" y="267807"/>
                  <a:pt x="136970" y="260614"/>
                  <a:pt x="133350" y="249754"/>
                </a:cubicBezTo>
                <a:cubicBezTo>
                  <a:pt x="127243" y="231432"/>
                  <a:pt x="127000" y="211654"/>
                  <a:pt x="123825" y="192604"/>
                </a:cubicBezTo>
                <a:cubicBezTo>
                  <a:pt x="127000" y="138629"/>
                  <a:pt x="127970" y="84479"/>
                  <a:pt x="133350" y="30679"/>
                </a:cubicBezTo>
                <a:cubicBezTo>
                  <a:pt x="134349" y="20689"/>
                  <a:pt x="151229" y="7673"/>
                  <a:pt x="142875" y="2104"/>
                </a:cubicBezTo>
                <a:cubicBezTo>
                  <a:pt x="131983" y="-5158"/>
                  <a:pt x="117475" y="8454"/>
                  <a:pt x="104775" y="11629"/>
                </a:cubicBezTo>
                <a:cubicBezTo>
                  <a:pt x="47201" y="69203"/>
                  <a:pt x="88872" y="32513"/>
                  <a:pt x="38100" y="68779"/>
                </a:cubicBezTo>
                <a:cubicBezTo>
                  <a:pt x="25182" y="78006"/>
                  <a:pt x="0" y="97354"/>
                  <a:pt x="0" y="97354"/>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D738470-9344-42C7-4FA0-47AE8803B9DC}"/>
              </a:ext>
            </a:extLst>
          </p:cNvPr>
          <p:cNvSpPr/>
          <p:nvPr/>
        </p:nvSpPr>
        <p:spPr>
          <a:xfrm>
            <a:off x="6284614" y="4152900"/>
            <a:ext cx="116186" cy="142875"/>
          </a:xfrm>
          <a:custGeom>
            <a:avLst/>
            <a:gdLst>
              <a:gd name="csX0" fmla="*/ 11411 w 116186"/>
              <a:gd name="csY0" fmla="*/ 0 h 142875"/>
              <a:gd name="csX1" fmla="*/ 1886 w 116186"/>
              <a:gd name="csY1" fmla="*/ 47625 h 142875"/>
              <a:gd name="csX2" fmla="*/ 87611 w 116186"/>
              <a:gd name="csY2" fmla="*/ 114300 h 142875"/>
              <a:gd name="csX3" fmla="*/ 116186 w 116186"/>
              <a:gd name="csY3" fmla="*/ 142875 h 142875"/>
            </a:gdLst>
            <a:ahLst/>
            <a:cxnLst>
              <a:cxn ang="0">
                <a:pos x="csX0" y="csY0"/>
              </a:cxn>
              <a:cxn ang="0">
                <a:pos x="csX1" y="csY1"/>
              </a:cxn>
              <a:cxn ang="0">
                <a:pos x="csX2" y="csY2"/>
              </a:cxn>
              <a:cxn ang="0">
                <a:pos x="csX3" y="csY3"/>
              </a:cxn>
            </a:cxnLst>
            <a:rect l="l" t="t" r="r" b="b"/>
            <a:pathLst>
              <a:path w="116186" h="142875">
                <a:moveTo>
                  <a:pt x="11411" y="0"/>
                </a:moveTo>
                <a:cubicBezTo>
                  <a:pt x="8236" y="15875"/>
                  <a:pt x="-4813" y="32887"/>
                  <a:pt x="1886" y="47625"/>
                </a:cubicBezTo>
                <a:cubicBezTo>
                  <a:pt x="24832" y="98107"/>
                  <a:pt x="48871" y="101387"/>
                  <a:pt x="87611" y="114300"/>
                </a:cubicBezTo>
                <a:lnTo>
                  <a:pt x="116186" y="142875"/>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F54AE5C-880A-BCD0-FD7A-7685C6F46EEB}"/>
              </a:ext>
            </a:extLst>
          </p:cNvPr>
          <p:cNvSpPr/>
          <p:nvPr/>
        </p:nvSpPr>
        <p:spPr>
          <a:xfrm>
            <a:off x="8334375" y="3857625"/>
            <a:ext cx="847725" cy="1828800"/>
          </a:xfrm>
          <a:custGeom>
            <a:avLst/>
            <a:gdLst>
              <a:gd name="csX0" fmla="*/ 0 w 847725"/>
              <a:gd name="csY0" fmla="*/ 1828800 h 1828800"/>
              <a:gd name="csX1" fmla="*/ 504825 w 847725"/>
              <a:gd name="csY1" fmla="*/ 1743075 h 1828800"/>
              <a:gd name="csX2" fmla="*/ 581025 w 847725"/>
              <a:gd name="csY2" fmla="*/ 1685925 h 1828800"/>
              <a:gd name="csX3" fmla="*/ 619125 w 847725"/>
              <a:gd name="csY3" fmla="*/ 1666875 h 1828800"/>
              <a:gd name="csX4" fmla="*/ 647700 w 847725"/>
              <a:gd name="csY4" fmla="*/ 1647825 h 1828800"/>
              <a:gd name="csX5" fmla="*/ 666750 w 847725"/>
              <a:gd name="csY5" fmla="*/ 1619250 h 1828800"/>
              <a:gd name="csX6" fmla="*/ 695325 w 847725"/>
              <a:gd name="csY6" fmla="*/ 1609725 h 1828800"/>
              <a:gd name="csX7" fmla="*/ 723900 w 847725"/>
              <a:gd name="csY7" fmla="*/ 1590675 h 1828800"/>
              <a:gd name="csX8" fmla="*/ 781050 w 847725"/>
              <a:gd name="csY8" fmla="*/ 1533525 h 1828800"/>
              <a:gd name="csX9" fmla="*/ 847725 w 847725"/>
              <a:gd name="csY9" fmla="*/ 1304925 h 1828800"/>
              <a:gd name="csX10" fmla="*/ 838200 w 847725"/>
              <a:gd name="csY10" fmla="*/ 904875 h 1828800"/>
              <a:gd name="csX11" fmla="*/ 809625 w 847725"/>
              <a:gd name="csY11" fmla="*/ 781050 h 1828800"/>
              <a:gd name="csX12" fmla="*/ 762000 w 847725"/>
              <a:gd name="csY12" fmla="*/ 628650 h 1828800"/>
              <a:gd name="csX13" fmla="*/ 733425 w 847725"/>
              <a:gd name="csY13" fmla="*/ 571500 h 1828800"/>
              <a:gd name="csX14" fmla="*/ 714375 w 847725"/>
              <a:gd name="csY14" fmla="*/ 514350 h 1828800"/>
              <a:gd name="csX15" fmla="*/ 609600 w 847725"/>
              <a:gd name="csY15" fmla="*/ 390525 h 1828800"/>
              <a:gd name="csX16" fmla="*/ 495300 w 847725"/>
              <a:gd name="csY16" fmla="*/ 314325 h 1828800"/>
              <a:gd name="csX17" fmla="*/ 438150 w 847725"/>
              <a:gd name="csY17" fmla="*/ 285750 h 1828800"/>
              <a:gd name="csX18" fmla="*/ 381000 w 847725"/>
              <a:gd name="csY18" fmla="*/ 247650 h 1828800"/>
              <a:gd name="csX19" fmla="*/ 333375 w 847725"/>
              <a:gd name="csY19" fmla="*/ 228600 h 1828800"/>
              <a:gd name="csX20" fmla="*/ 295275 w 847725"/>
              <a:gd name="csY20" fmla="*/ 200025 h 1828800"/>
              <a:gd name="csX21" fmla="*/ 209550 w 847725"/>
              <a:gd name="csY21" fmla="*/ 133350 h 1828800"/>
              <a:gd name="csX22" fmla="*/ 200025 w 847725"/>
              <a:gd name="csY22" fmla="*/ 104775 h 1828800"/>
              <a:gd name="csX23" fmla="*/ 190500 w 847725"/>
              <a:gd name="csY23" fmla="*/ 57150 h 1828800"/>
              <a:gd name="csX24" fmla="*/ 171450 w 847725"/>
              <a:gd name="csY24" fmla="*/ 28575 h 1828800"/>
              <a:gd name="csX25" fmla="*/ 161925 w 847725"/>
              <a:gd name="csY25" fmla="*/ 0 h 1828800"/>
              <a:gd name="csX26" fmla="*/ 142875 w 847725"/>
              <a:gd name="csY26" fmla="*/ 76200 h 1828800"/>
              <a:gd name="csX27" fmla="*/ 104775 w 847725"/>
              <a:gd name="csY27" fmla="*/ 123825 h 1828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47725" h="1828800">
                <a:moveTo>
                  <a:pt x="0" y="1828800"/>
                </a:moveTo>
                <a:cubicBezTo>
                  <a:pt x="168275" y="1800225"/>
                  <a:pt x="337681" y="1777657"/>
                  <a:pt x="504825" y="1743075"/>
                </a:cubicBezTo>
                <a:cubicBezTo>
                  <a:pt x="550400" y="1733646"/>
                  <a:pt x="549255" y="1708618"/>
                  <a:pt x="581025" y="1685925"/>
                </a:cubicBezTo>
                <a:cubicBezTo>
                  <a:pt x="592579" y="1677672"/>
                  <a:pt x="606797" y="1673920"/>
                  <a:pt x="619125" y="1666875"/>
                </a:cubicBezTo>
                <a:cubicBezTo>
                  <a:pt x="629064" y="1661195"/>
                  <a:pt x="638175" y="1654175"/>
                  <a:pt x="647700" y="1647825"/>
                </a:cubicBezTo>
                <a:cubicBezTo>
                  <a:pt x="654050" y="1638300"/>
                  <a:pt x="657811" y="1626401"/>
                  <a:pt x="666750" y="1619250"/>
                </a:cubicBezTo>
                <a:cubicBezTo>
                  <a:pt x="674590" y="1612978"/>
                  <a:pt x="686345" y="1614215"/>
                  <a:pt x="695325" y="1609725"/>
                </a:cubicBezTo>
                <a:cubicBezTo>
                  <a:pt x="705564" y="1604605"/>
                  <a:pt x="715344" y="1598280"/>
                  <a:pt x="723900" y="1590675"/>
                </a:cubicBezTo>
                <a:cubicBezTo>
                  <a:pt x="744036" y="1572777"/>
                  <a:pt x="781050" y="1533525"/>
                  <a:pt x="781050" y="1533525"/>
                </a:cubicBezTo>
                <a:cubicBezTo>
                  <a:pt x="841418" y="1376568"/>
                  <a:pt x="820764" y="1453209"/>
                  <a:pt x="847725" y="1304925"/>
                </a:cubicBezTo>
                <a:cubicBezTo>
                  <a:pt x="844550" y="1171575"/>
                  <a:pt x="843753" y="1038147"/>
                  <a:pt x="838200" y="904875"/>
                </a:cubicBezTo>
                <a:cubicBezTo>
                  <a:pt x="836468" y="863312"/>
                  <a:pt x="820105" y="820352"/>
                  <a:pt x="809625" y="781050"/>
                </a:cubicBezTo>
                <a:cubicBezTo>
                  <a:pt x="788050" y="700143"/>
                  <a:pt x="795568" y="706974"/>
                  <a:pt x="762000" y="628650"/>
                </a:cubicBezTo>
                <a:cubicBezTo>
                  <a:pt x="753610" y="609074"/>
                  <a:pt x="741617" y="591160"/>
                  <a:pt x="733425" y="571500"/>
                </a:cubicBezTo>
                <a:cubicBezTo>
                  <a:pt x="725702" y="552964"/>
                  <a:pt x="724706" y="531569"/>
                  <a:pt x="714375" y="514350"/>
                </a:cubicBezTo>
                <a:cubicBezTo>
                  <a:pt x="699071" y="488844"/>
                  <a:pt x="642340" y="417312"/>
                  <a:pt x="609600" y="390525"/>
                </a:cubicBezTo>
                <a:cubicBezTo>
                  <a:pt x="579962" y="366275"/>
                  <a:pt x="531029" y="333814"/>
                  <a:pt x="495300" y="314325"/>
                </a:cubicBezTo>
                <a:cubicBezTo>
                  <a:pt x="476602" y="304126"/>
                  <a:pt x="456547" y="296482"/>
                  <a:pt x="438150" y="285750"/>
                </a:cubicBezTo>
                <a:cubicBezTo>
                  <a:pt x="418374" y="274214"/>
                  <a:pt x="401100" y="258613"/>
                  <a:pt x="381000" y="247650"/>
                </a:cubicBezTo>
                <a:cubicBezTo>
                  <a:pt x="365990" y="239463"/>
                  <a:pt x="348321" y="236903"/>
                  <a:pt x="333375" y="228600"/>
                </a:cubicBezTo>
                <a:cubicBezTo>
                  <a:pt x="319498" y="220890"/>
                  <a:pt x="308280" y="209129"/>
                  <a:pt x="295275" y="200025"/>
                </a:cubicBezTo>
                <a:cubicBezTo>
                  <a:pt x="219322" y="146858"/>
                  <a:pt x="258783" y="182583"/>
                  <a:pt x="209550" y="133350"/>
                </a:cubicBezTo>
                <a:cubicBezTo>
                  <a:pt x="206375" y="123825"/>
                  <a:pt x="202460" y="114515"/>
                  <a:pt x="200025" y="104775"/>
                </a:cubicBezTo>
                <a:cubicBezTo>
                  <a:pt x="196098" y="89069"/>
                  <a:pt x="196184" y="72309"/>
                  <a:pt x="190500" y="57150"/>
                </a:cubicBezTo>
                <a:cubicBezTo>
                  <a:pt x="186480" y="46431"/>
                  <a:pt x="176570" y="38814"/>
                  <a:pt x="171450" y="28575"/>
                </a:cubicBezTo>
                <a:cubicBezTo>
                  <a:pt x="166960" y="19595"/>
                  <a:pt x="165100" y="9525"/>
                  <a:pt x="161925" y="0"/>
                </a:cubicBezTo>
                <a:cubicBezTo>
                  <a:pt x="158302" y="18114"/>
                  <a:pt x="152638" y="56674"/>
                  <a:pt x="142875" y="76200"/>
                </a:cubicBezTo>
                <a:cubicBezTo>
                  <a:pt x="130859" y="100231"/>
                  <a:pt x="122494" y="106106"/>
                  <a:pt x="104775" y="12382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7414BEE-D40E-3E9F-0E53-10E8F5943E86}"/>
              </a:ext>
            </a:extLst>
          </p:cNvPr>
          <p:cNvSpPr/>
          <p:nvPr/>
        </p:nvSpPr>
        <p:spPr>
          <a:xfrm>
            <a:off x="8486775" y="3838575"/>
            <a:ext cx="200025" cy="76200"/>
          </a:xfrm>
          <a:custGeom>
            <a:avLst/>
            <a:gdLst>
              <a:gd name="csX0" fmla="*/ 0 w 200025"/>
              <a:gd name="csY0" fmla="*/ 0 h 76200"/>
              <a:gd name="csX1" fmla="*/ 95250 w 200025"/>
              <a:gd name="csY1" fmla="*/ 9525 h 76200"/>
              <a:gd name="csX2" fmla="*/ 123825 w 200025"/>
              <a:gd name="csY2" fmla="*/ 28575 h 76200"/>
              <a:gd name="csX3" fmla="*/ 152400 w 200025"/>
              <a:gd name="csY3" fmla="*/ 38100 h 76200"/>
              <a:gd name="csX4" fmla="*/ 200025 w 200025"/>
              <a:gd name="csY4" fmla="*/ 76200 h 76200"/>
            </a:gdLst>
            <a:ahLst/>
            <a:cxnLst>
              <a:cxn ang="0">
                <a:pos x="csX0" y="csY0"/>
              </a:cxn>
              <a:cxn ang="0">
                <a:pos x="csX1" y="csY1"/>
              </a:cxn>
              <a:cxn ang="0">
                <a:pos x="csX2" y="csY2"/>
              </a:cxn>
              <a:cxn ang="0">
                <a:pos x="csX3" y="csY3"/>
              </a:cxn>
              <a:cxn ang="0">
                <a:pos x="csX4" y="csY4"/>
              </a:cxn>
            </a:cxnLst>
            <a:rect l="l" t="t" r="r" b="b"/>
            <a:pathLst>
              <a:path w="200025" h="76200">
                <a:moveTo>
                  <a:pt x="0" y="0"/>
                </a:moveTo>
                <a:cubicBezTo>
                  <a:pt x="31750" y="3175"/>
                  <a:pt x="64159" y="2350"/>
                  <a:pt x="95250" y="9525"/>
                </a:cubicBezTo>
                <a:cubicBezTo>
                  <a:pt x="106404" y="12099"/>
                  <a:pt x="113586" y="23455"/>
                  <a:pt x="123825" y="28575"/>
                </a:cubicBezTo>
                <a:cubicBezTo>
                  <a:pt x="132805" y="33065"/>
                  <a:pt x="143420" y="33610"/>
                  <a:pt x="152400" y="38100"/>
                </a:cubicBezTo>
                <a:cubicBezTo>
                  <a:pt x="176431" y="50116"/>
                  <a:pt x="182306" y="58481"/>
                  <a:pt x="200025" y="7620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9E1FF7D-7C38-CC88-4189-62C2B2E574EF}"/>
              </a:ext>
            </a:extLst>
          </p:cNvPr>
          <p:cNvSpPr/>
          <p:nvPr/>
        </p:nvSpPr>
        <p:spPr>
          <a:xfrm>
            <a:off x="8362950" y="3864145"/>
            <a:ext cx="2105693" cy="2273514"/>
          </a:xfrm>
          <a:custGeom>
            <a:avLst/>
            <a:gdLst>
              <a:gd name="csX0" fmla="*/ 0 w 2105693"/>
              <a:gd name="csY0" fmla="*/ 2241380 h 2273514"/>
              <a:gd name="csX1" fmla="*/ 771525 w 2105693"/>
              <a:gd name="csY1" fmla="*/ 2241380 h 2273514"/>
              <a:gd name="csX2" fmla="*/ 885825 w 2105693"/>
              <a:gd name="csY2" fmla="*/ 2212805 h 2273514"/>
              <a:gd name="csX3" fmla="*/ 1123950 w 2105693"/>
              <a:gd name="csY3" fmla="*/ 2174705 h 2273514"/>
              <a:gd name="csX4" fmla="*/ 1228725 w 2105693"/>
              <a:gd name="csY4" fmla="*/ 2127080 h 2273514"/>
              <a:gd name="csX5" fmla="*/ 1409700 w 2105693"/>
              <a:gd name="csY5" fmla="*/ 1993730 h 2273514"/>
              <a:gd name="csX6" fmla="*/ 1504950 w 2105693"/>
              <a:gd name="csY6" fmla="*/ 1908005 h 2273514"/>
              <a:gd name="csX7" fmla="*/ 1781175 w 2105693"/>
              <a:gd name="csY7" fmla="*/ 1431755 h 2273514"/>
              <a:gd name="csX8" fmla="*/ 1981200 w 2105693"/>
              <a:gd name="csY8" fmla="*/ 965030 h 2273514"/>
              <a:gd name="csX9" fmla="*/ 2028825 w 2105693"/>
              <a:gd name="csY9" fmla="*/ 774530 h 2273514"/>
              <a:gd name="csX10" fmla="*/ 2047875 w 2105693"/>
              <a:gd name="csY10" fmla="*/ 564980 h 2273514"/>
              <a:gd name="csX11" fmla="*/ 2066925 w 2105693"/>
              <a:gd name="csY11" fmla="*/ 460205 h 2273514"/>
              <a:gd name="csX12" fmla="*/ 2076450 w 2105693"/>
              <a:gd name="csY12" fmla="*/ 98255 h 2273514"/>
              <a:gd name="csX13" fmla="*/ 2085975 w 2105693"/>
              <a:gd name="csY13" fmla="*/ 41105 h 2273514"/>
              <a:gd name="csX14" fmla="*/ 2105025 w 2105693"/>
              <a:gd name="csY14" fmla="*/ 3005 h 2273514"/>
              <a:gd name="csX15" fmla="*/ 2076450 w 2105693"/>
              <a:gd name="csY15" fmla="*/ 12530 h 2273514"/>
              <a:gd name="csX16" fmla="*/ 2038350 w 2105693"/>
              <a:gd name="csY16" fmla="*/ 50630 h 2273514"/>
              <a:gd name="csX17" fmla="*/ 1990725 w 2105693"/>
              <a:gd name="csY17" fmla="*/ 107780 h 2273514"/>
              <a:gd name="csX18" fmla="*/ 1962150 w 2105693"/>
              <a:gd name="csY18" fmla="*/ 126830 h 2273514"/>
              <a:gd name="csX19" fmla="*/ 1952625 w 2105693"/>
              <a:gd name="csY19" fmla="*/ 155405 h 2273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105693" h="2273514">
                <a:moveTo>
                  <a:pt x="0" y="2241380"/>
                </a:moveTo>
                <a:cubicBezTo>
                  <a:pt x="316920" y="2290137"/>
                  <a:pt x="187527" y="2277880"/>
                  <a:pt x="771525" y="2241380"/>
                </a:cubicBezTo>
                <a:cubicBezTo>
                  <a:pt x="810721" y="2238930"/>
                  <a:pt x="847237" y="2220105"/>
                  <a:pt x="885825" y="2212805"/>
                </a:cubicBezTo>
                <a:cubicBezTo>
                  <a:pt x="964808" y="2197862"/>
                  <a:pt x="1123950" y="2174705"/>
                  <a:pt x="1123950" y="2174705"/>
                </a:cubicBezTo>
                <a:cubicBezTo>
                  <a:pt x="1158875" y="2158830"/>
                  <a:pt x="1195110" y="2145568"/>
                  <a:pt x="1228725" y="2127080"/>
                </a:cubicBezTo>
                <a:cubicBezTo>
                  <a:pt x="1284603" y="2096347"/>
                  <a:pt x="1363023" y="2033405"/>
                  <a:pt x="1409700" y="1993730"/>
                </a:cubicBezTo>
                <a:cubicBezTo>
                  <a:pt x="1442246" y="1966066"/>
                  <a:pt x="1477604" y="1940820"/>
                  <a:pt x="1504950" y="1908005"/>
                </a:cubicBezTo>
                <a:cubicBezTo>
                  <a:pt x="1654652" y="1728363"/>
                  <a:pt x="1677839" y="1652517"/>
                  <a:pt x="1781175" y="1431755"/>
                </a:cubicBezTo>
                <a:cubicBezTo>
                  <a:pt x="1818255" y="1352538"/>
                  <a:pt x="1973924" y="994135"/>
                  <a:pt x="1981200" y="965030"/>
                </a:cubicBezTo>
                <a:lnTo>
                  <a:pt x="2028825" y="774530"/>
                </a:lnTo>
                <a:cubicBezTo>
                  <a:pt x="2035175" y="704680"/>
                  <a:pt x="2039435" y="634608"/>
                  <a:pt x="2047875" y="564980"/>
                </a:cubicBezTo>
                <a:cubicBezTo>
                  <a:pt x="2052146" y="529740"/>
                  <a:pt x="2064756" y="495636"/>
                  <a:pt x="2066925" y="460205"/>
                </a:cubicBezTo>
                <a:cubicBezTo>
                  <a:pt x="2074300" y="339739"/>
                  <a:pt x="2070970" y="218822"/>
                  <a:pt x="2076450" y="98255"/>
                </a:cubicBezTo>
                <a:cubicBezTo>
                  <a:pt x="2077327" y="78962"/>
                  <a:pt x="2080426" y="59603"/>
                  <a:pt x="2085975" y="41105"/>
                </a:cubicBezTo>
                <a:cubicBezTo>
                  <a:pt x="2090055" y="27505"/>
                  <a:pt x="2109515" y="16475"/>
                  <a:pt x="2105025" y="3005"/>
                </a:cubicBezTo>
                <a:cubicBezTo>
                  <a:pt x="2101850" y="-6520"/>
                  <a:pt x="2085975" y="9355"/>
                  <a:pt x="2076450" y="12530"/>
                </a:cubicBezTo>
                <a:cubicBezTo>
                  <a:pt x="2063750" y="25230"/>
                  <a:pt x="2050039" y="36993"/>
                  <a:pt x="2038350" y="50630"/>
                </a:cubicBezTo>
                <a:cubicBezTo>
                  <a:pt x="2000888" y="94336"/>
                  <a:pt x="2040268" y="66494"/>
                  <a:pt x="1990725" y="107780"/>
                </a:cubicBezTo>
                <a:cubicBezTo>
                  <a:pt x="1981931" y="115109"/>
                  <a:pt x="1971675" y="120480"/>
                  <a:pt x="1962150" y="126830"/>
                </a:cubicBezTo>
                <a:lnTo>
                  <a:pt x="1952625" y="155405"/>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FCAC6B0-5A90-2C6E-675A-638157C6BC59}"/>
              </a:ext>
            </a:extLst>
          </p:cNvPr>
          <p:cNvSpPr/>
          <p:nvPr/>
        </p:nvSpPr>
        <p:spPr>
          <a:xfrm>
            <a:off x="10448925" y="3876675"/>
            <a:ext cx="142906" cy="133350"/>
          </a:xfrm>
          <a:custGeom>
            <a:avLst/>
            <a:gdLst>
              <a:gd name="csX0" fmla="*/ 0 w 142906"/>
              <a:gd name="csY0" fmla="*/ 0 h 133350"/>
              <a:gd name="csX1" fmla="*/ 47625 w 142906"/>
              <a:gd name="csY1" fmla="*/ 38100 h 133350"/>
              <a:gd name="csX2" fmla="*/ 104775 w 142906"/>
              <a:gd name="csY2" fmla="*/ 95250 h 133350"/>
              <a:gd name="csX3" fmla="*/ 142875 w 142906"/>
              <a:gd name="csY3" fmla="*/ 133350 h 133350"/>
            </a:gdLst>
            <a:ahLst/>
            <a:cxnLst>
              <a:cxn ang="0">
                <a:pos x="csX0" y="csY0"/>
              </a:cxn>
              <a:cxn ang="0">
                <a:pos x="csX1" y="csY1"/>
              </a:cxn>
              <a:cxn ang="0">
                <a:pos x="csX2" y="csY2"/>
              </a:cxn>
              <a:cxn ang="0">
                <a:pos x="csX3" y="csY3"/>
              </a:cxn>
            </a:cxnLst>
            <a:rect l="l" t="t" r="r" b="b"/>
            <a:pathLst>
              <a:path w="142906" h="133350">
                <a:moveTo>
                  <a:pt x="0" y="0"/>
                </a:moveTo>
                <a:cubicBezTo>
                  <a:pt x="15875" y="12700"/>
                  <a:pt x="32582" y="24425"/>
                  <a:pt x="47625" y="38100"/>
                </a:cubicBezTo>
                <a:cubicBezTo>
                  <a:pt x="67560" y="56222"/>
                  <a:pt x="83222" y="79086"/>
                  <a:pt x="104775" y="95250"/>
                </a:cubicBezTo>
                <a:cubicBezTo>
                  <a:pt x="145415" y="125730"/>
                  <a:pt x="142875" y="107950"/>
                  <a:pt x="142875" y="13335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542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22924-0C84-011A-2A47-6CECDC2CA328}"/>
              </a:ext>
            </a:extLst>
          </p:cNvPr>
          <p:cNvSpPr>
            <a:spLocks noGrp="1"/>
          </p:cNvSpPr>
          <p:nvPr>
            <p:ph type="title"/>
          </p:nvPr>
        </p:nvSpPr>
        <p:spPr>
          <a:xfrm>
            <a:off x="590550" y="0"/>
            <a:ext cx="10515600" cy="1325563"/>
          </a:xfrm>
        </p:spPr>
        <p:txBody>
          <a:bodyPr/>
          <a:lstStyle/>
          <a:p>
            <a:r>
              <a:rPr lang="en-US" dirty="0"/>
              <a:t>YOLO v3: loss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35473C-2838-A503-7F2D-73C7A2E6D650}"/>
                  </a:ext>
                </a:extLst>
              </p:cNvPr>
              <p:cNvSpPr>
                <a:spLocks noGrp="1"/>
              </p:cNvSpPr>
              <p:nvPr>
                <p:ph idx="1"/>
              </p:nvPr>
            </p:nvSpPr>
            <p:spPr>
              <a:xfrm>
                <a:off x="790574" y="1368425"/>
                <a:ext cx="9563101" cy="4351338"/>
              </a:xfrm>
            </p:spPr>
            <p:txBody>
              <a:bodyPr>
                <a:normAutofit lnSpcReduction="10000"/>
              </a:bodyPr>
              <a:lstStyle/>
              <a:p>
                <a:r>
                  <a:rPr lang="en-US" b="1" dirty="0"/>
                  <a:t>Prediction</a:t>
                </a:r>
                <a:r>
                  <a:rPr lang="en-US" dirty="0"/>
                  <a:t> [s, s, 255] (i.e., the output of the last conv layer) re-organized to</a:t>
                </a:r>
              </a:p>
              <a:p>
                <a:pPr lvl="1"/>
                <a14:m>
                  <m:oMath xmlns:m="http://schemas.openxmlformats.org/officeDocument/2006/math">
                    <m:r>
                      <a:rPr lang="en-US" i="1">
                        <a:latin typeface="Cambria Math" panose="02040503050406030204" pitchFamily="18" charset="0"/>
                      </a:rPr>
                      <m:t>𝑝𝑟𝑒𝑑</m:t>
                    </m:r>
                    <m:d>
                      <m:dPr>
                        <m:ctrlPr>
                          <a:rPr lang="en-US" i="1">
                            <a:latin typeface="Cambria Math" panose="02040503050406030204" pitchFamily="18" charset="0"/>
                          </a:rPr>
                        </m:ctrlPr>
                      </m:dPr>
                      <m:e>
                        <m:r>
                          <a:rPr lang="en-US" i="1">
                            <a:latin typeface="Cambria Math" panose="02040503050406030204" pitchFamily="18" charset="0"/>
                          </a:rPr>
                          <m:t>3,</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𝑠</m:t>
                        </m:r>
                        <m:r>
                          <a:rPr lang="en-US" i="1">
                            <a:latin typeface="Cambria Math" panose="02040503050406030204" pitchFamily="18" charset="0"/>
                          </a:rPr>
                          <m:t>,85</m:t>
                        </m:r>
                      </m:e>
                    </m:d>
                  </m:oMath>
                </a14:m>
                <a:r>
                  <a:rPr lang="en-US" dirty="0"/>
                  <a:t>, s=13, 26, 52,</a:t>
                </a:r>
              </a:p>
              <a:p>
                <a:pPr lvl="1"/>
                <a14:m>
                  <m:oMath xmlns:m="http://schemas.openxmlformats.org/officeDocument/2006/math">
                    <m:r>
                      <a:rPr lang="en-US" i="1">
                        <a:latin typeface="Cambria Math" panose="02040503050406030204" pitchFamily="18" charset="0"/>
                      </a:rPr>
                      <m:t>𝑝𝑟𝑒𝑑</m:t>
                    </m:r>
                    <m:d>
                      <m:dPr>
                        <m:begChr m:val="["/>
                        <m:endChr m:val="]"/>
                        <m:ctrlPr>
                          <a:rPr lang="en-US" i="1">
                            <a:latin typeface="Cambria Math" panose="02040503050406030204" pitchFamily="18" charset="0"/>
                          </a:rPr>
                        </m:ctrlPr>
                      </m:dPr>
                      <m:e>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r>
                          <a:rPr lang="en-US" i="1">
                            <a:latin typeface="Cambria Math" panose="02040503050406030204" pitchFamily="18" charset="0"/>
                          </a:rPr>
                          <m:t>,0:84</m:t>
                        </m:r>
                      </m:e>
                    </m:d>
                  </m:oMath>
                </a14:m>
                <a:r>
                  <a:rPr lang="en-US" dirty="0"/>
                  <a:t> is the k-</a:t>
                </a:r>
                <a:r>
                  <a:rPr lang="en-US" dirty="0" err="1"/>
                  <a:t>th</a:t>
                </a:r>
                <a:r>
                  <a:rPr lang="en-US" dirty="0"/>
                  <a:t> predicted box at grid cell (</a:t>
                </a:r>
                <a:r>
                  <a:rPr lang="en-US" dirty="0" err="1"/>
                  <a:t>i,j</a:t>
                </a:r>
                <a:r>
                  <a:rPr lang="en-US" dirty="0"/>
                  <a:t>), k=0,1,2</a:t>
                </a:r>
              </a:p>
              <a:p>
                <a:pPr lvl="1"/>
                <a:endParaRPr lang="en-US" dirty="0"/>
              </a:p>
              <a:p>
                <a:pPr lvl="1"/>
                <a:endParaRPr lang="en-US" dirty="0"/>
              </a:p>
              <a:p>
                <a:pPr lvl="1"/>
                <a:endParaRPr lang="en-US" dirty="0"/>
              </a:p>
              <a:p>
                <a:r>
                  <a:rPr lang="en-US" b="1" dirty="0"/>
                  <a:t>Target</a:t>
                </a:r>
                <a:r>
                  <a:rPr lang="en-US" dirty="0"/>
                  <a:t> (ground truth)</a:t>
                </a:r>
              </a:p>
              <a:p>
                <a:pPr lvl="1"/>
                <a:r>
                  <a:rPr lang="en-US" dirty="0"/>
                  <a:t>Label bound box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𝑐𝑙𝑎𝑠𝑠</m:t>
                        </m:r>
                        <m:r>
                          <a:rPr lang="en-US" i="1">
                            <a:latin typeface="Cambria Math" panose="02040503050406030204" pitchFamily="18" charset="0"/>
                          </a:rPr>
                          <m:t>, </m:t>
                        </m:r>
                        <m:r>
                          <a:rPr lang="en-US" i="1" smtClean="0">
                            <a:solidFill>
                              <a:schemeClr val="accent4"/>
                            </a:solidFill>
                            <a:latin typeface="Cambria Math" panose="02040503050406030204" pitchFamily="18" charset="0"/>
                          </a:rPr>
                          <m:t>𝑏𝑥</m:t>
                        </m:r>
                        <m:r>
                          <a:rPr lang="en-US" i="1" smtClean="0">
                            <a:solidFill>
                              <a:schemeClr val="accent4"/>
                            </a:solidFill>
                            <a:latin typeface="Cambria Math" panose="02040503050406030204" pitchFamily="18" charset="0"/>
                          </a:rPr>
                          <m:t>,</m:t>
                        </m:r>
                        <m:r>
                          <a:rPr lang="en-US" i="1" smtClean="0">
                            <a:solidFill>
                              <a:schemeClr val="accent4"/>
                            </a:solidFill>
                            <a:latin typeface="Cambria Math" panose="02040503050406030204" pitchFamily="18" charset="0"/>
                          </a:rPr>
                          <m:t>𝑏𝑦</m:t>
                        </m:r>
                        <m:r>
                          <a:rPr lang="en-US" i="1" smtClean="0">
                            <a:solidFill>
                              <a:schemeClr val="accent4"/>
                            </a:solidFill>
                            <a:latin typeface="Cambria Math" panose="02040503050406030204" pitchFamily="18" charset="0"/>
                          </a:rPr>
                          <m:t>,</m:t>
                        </m:r>
                        <m:r>
                          <a:rPr lang="en-US" i="1" smtClean="0">
                            <a:solidFill>
                              <a:schemeClr val="accent4"/>
                            </a:solidFill>
                            <a:latin typeface="Cambria Math" panose="02040503050406030204" pitchFamily="18" charset="0"/>
                          </a:rPr>
                          <m:t>𝑏𝑤</m:t>
                        </m:r>
                        <m:r>
                          <a:rPr lang="en-US" i="1" smtClean="0">
                            <a:solidFill>
                              <a:schemeClr val="accent4"/>
                            </a:solidFill>
                            <a:latin typeface="Cambria Math" panose="02040503050406030204" pitchFamily="18" charset="0"/>
                          </a:rPr>
                          <m:t>,</m:t>
                        </m:r>
                        <m:r>
                          <a:rPr lang="en-US" i="1" smtClean="0">
                            <a:solidFill>
                              <a:schemeClr val="accent4"/>
                            </a:solidFill>
                            <a:latin typeface="Cambria Math" panose="02040503050406030204" pitchFamily="18" charset="0"/>
                          </a:rPr>
                          <m:t>𝑏h</m:t>
                        </m:r>
                      </m:e>
                    </m:d>
                  </m:oMath>
                </a14:m>
                <a:r>
                  <a:rPr lang="en-US" dirty="0"/>
                  <a:t> per object</a:t>
                </a:r>
              </a:p>
              <a:p>
                <a:pPr lvl="1"/>
                <a:r>
                  <a:rPr lang="en-US" dirty="0"/>
                  <a:t>See next slide for how to convert the labels to a tensor similar to pred(3,s,s,85)</a:t>
                </a:r>
              </a:p>
            </p:txBody>
          </p:sp>
        </mc:Choice>
        <mc:Fallback xmlns="">
          <p:sp>
            <p:nvSpPr>
              <p:cNvPr id="3" name="Content Placeholder 2">
                <a:extLst>
                  <a:ext uri="{FF2B5EF4-FFF2-40B4-BE49-F238E27FC236}">
                    <a16:creationId xmlns:a16="http://schemas.microsoft.com/office/drawing/2014/main" id="{2135473C-2838-A503-7F2D-73C7A2E6D650}"/>
                  </a:ext>
                </a:extLst>
              </p:cNvPr>
              <p:cNvSpPr>
                <a:spLocks noGrp="1" noRot="1" noChangeAspect="1" noMove="1" noResize="1" noEditPoints="1" noAdjustHandles="1" noChangeArrowheads="1" noChangeShapeType="1" noTextEdit="1"/>
              </p:cNvSpPr>
              <p:nvPr>
                <p:ph idx="1"/>
              </p:nvPr>
            </p:nvSpPr>
            <p:spPr>
              <a:xfrm>
                <a:off x="790574" y="1368425"/>
                <a:ext cx="9563101" cy="4351338"/>
              </a:xfrm>
              <a:blipFill>
                <a:blip r:embed="rId2"/>
                <a:stretch>
                  <a:fillRect l="-1148" t="-308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E3504FB-D5BC-30B3-4D0F-7456545CE098}"/>
              </a:ext>
            </a:extLst>
          </p:cNvPr>
          <p:cNvSpPr>
            <a:spLocks noGrp="1"/>
          </p:cNvSpPr>
          <p:nvPr>
            <p:ph type="sldNum" sz="quarter" idx="12"/>
          </p:nvPr>
        </p:nvSpPr>
        <p:spPr/>
        <p:txBody>
          <a:bodyPr/>
          <a:lstStyle/>
          <a:p>
            <a:fld id="{57D6750F-1D76-423C-8E64-E94414A6CC72}" type="slidenum">
              <a:rPr lang="en-US" smtClean="0"/>
              <a:t>25</a:t>
            </a:fld>
            <a:endParaRPr lang="en-US"/>
          </a:p>
        </p:txBody>
      </p:sp>
      <p:pic>
        <p:nvPicPr>
          <p:cNvPr id="6" name="Picture 5">
            <a:extLst>
              <a:ext uri="{FF2B5EF4-FFF2-40B4-BE49-F238E27FC236}">
                <a16:creationId xmlns:a16="http://schemas.microsoft.com/office/drawing/2014/main" id="{96FA7554-C6F2-518B-5CDA-1F3616062193}"/>
              </a:ext>
            </a:extLst>
          </p:cNvPr>
          <p:cNvPicPr>
            <a:picLocks noChangeAspect="1"/>
          </p:cNvPicPr>
          <p:nvPr/>
        </p:nvPicPr>
        <p:blipFill>
          <a:blip r:embed="rId3"/>
          <a:stretch>
            <a:fillRect/>
          </a:stretch>
        </p:blipFill>
        <p:spPr>
          <a:xfrm>
            <a:off x="3125234" y="3198852"/>
            <a:ext cx="4723365" cy="1016273"/>
          </a:xfrm>
          <a:prstGeom prst="rect">
            <a:avLst/>
          </a:prstGeom>
        </p:spPr>
      </p:pic>
      <p:sp>
        <p:nvSpPr>
          <p:cNvPr id="7" name="Oval 6">
            <a:extLst>
              <a:ext uri="{FF2B5EF4-FFF2-40B4-BE49-F238E27FC236}">
                <a16:creationId xmlns:a16="http://schemas.microsoft.com/office/drawing/2014/main" id="{AD9B78AA-76D0-484F-143E-58B40DABAB7A}"/>
              </a:ext>
            </a:extLst>
          </p:cNvPr>
          <p:cNvSpPr/>
          <p:nvPr/>
        </p:nvSpPr>
        <p:spPr>
          <a:xfrm>
            <a:off x="1485900" y="2495550"/>
            <a:ext cx="2371725" cy="60960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onnector: Curved 8">
            <a:extLst>
              <a:ext uri="{FF2B5EF4-FFF2-40B4-BE49-F238E27FC236}">
                <a16:creationId xmlns:a16="http://schemas.microsoft.com/office/drawing/2014/main" id="{5470F331-6235-C006-12D3-0536BD441C98}"/>
              </a:ext>
            </a:extLst>
          </p:cNvPr>
          <p:cNvCxnSpPr>
            <a:stCxn id="7" idx="4"/>
          </p:cNvCxnSpPr>
          <p:nvPr/>
        </p:nvCxnSpPr>
        <p:spPr>
          <a:xfrm rot="16200000" flipH="1">
            <a:off x="2707482" y="3069431"/>
            <a:ext cx="352425" cy="423862"/>
          </a:xfrm>
          <a:prstGeom prst="curved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E40E66B5-5A0B-8049-E6E2-5EFE8137358A}"/>
              </a:ext>
            </a:extLst>
          </p:cNvPr>
          <p:cNvSpPr txBox="1"/>
          <p:nvPr/>
        </p:nvSpPr>
        <p:spPr>
          <a:xfrm>
            <a:off x="8496300" y="3771900"/>
            <a:ext cx="342273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Relative to input image size</a:t>
            </a:r>
          </a:p>
        </p:txBody>
      </p:sp>
      <p:cxnSp>
        <p:nvCxnSpPr>
          <p:cNvPr id="14" name="Connector: Curved 13">
            <a:extLst>
              <a:ext uri="{FF2B5EF4-FFF2-40B4-BE49-F238E27FC236}">
                <a16:creationId xmlns:a16="http://schemas.microsoft.com/office/drawing/2014/main" id="{FF73B1C4-6A48-E38B-A892-E5604BE8B35B}"/>
              </a:ext>
            </a:extLst>
          </p:cNvPr>
          <p:cNvCxnSpPr>
            <a:cxnSpLocks/>
          </p:cNvCxnSpPr>
          <p:nvPr/>
        </p:nvCxnSpPr>
        <p:spPr>
          <a:xfrm rot="10800000" flipV="1">
            <a:off x="5610228" y="4013715"/>
            <a:ext cx="2924173" cy="377305"/>
          </a:xfrm>
          <a:prstGeom prst="curvedConnector3">
            <a:avLst>
              <a:gd name="adj1" fmla="val 100489"/>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1675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AB9C2-8689-CAFF-D6EE-A6F2B11E7D31}"/>
              </a:ext>
            </a:extLst>
          </p:cNvPr>
          <p:cNvSpPr>
            <a:spLocks noGrp="1"/>
          </p:cNvSpPr>
          <p:nvPr>
            <p:ph type="title"/>
          </p:nvPr>
        </p:nvSpPr>
        <p:spPr>
          <a:xfrm>
            <a:off x="571500" y="0"/>
            <a:ext cx="10515600" cy="1325563"/>
          </a:xfrm>
        </p:spPr>
        <p:txBody>
          <a:bodyPr/>
          <a:lstStyle/>
          <a:p>
            <a:r>
              <a:rPr lang="en-US" dirty="0"/>
              <a:t>Target tensor</a:t>
            </a:r>
          </a:p>
        </p:txBody>
      </p:sp>
      <p:sp>
        <p:nvSpPr>
          <p:cNvPr id="4" name="Slide Number Placeholder 3">
            <a:extLst>
              <a:ext uri="{FF2B5EF4-FFF2-40B4-BE49-F238E27FC236}">
                <a16:creationId xmlns:a16="http://schemas.microsoft.com/office/drawing/2014/main" id="{EC2B583D-71A8-743C-88DF-310820676A7E}"/>
              </a:ext>
            </a:extLst>
          </p:cNvPr>
          <p:cNvSpPr>
            <a:spLocks noGrp="1"/>
          </p:cNvSpPr>
          <p:nvPr>
            <p:ph type="sldNum" sz="quarter" idx="12"/>
          </p:nvPr>
        </p:nvSpPr>
        <p:spPr/>
        <p:txBody>
          <a:bodyPr/>
          <a:lstStyle/>
          <a:p>
            <a:fld id="{57D6750F-1D76-423C-8E64-E94414A6CC72}" type="slidenum">
              <a:rPr lang="en-US" smtClean="0"/>
              <a:t>26</a:t>
            </a:fld>
            <a:endParaRPr lang="en-US"/>
          </a:p>
        </p:txBody>
      </p:sp>
      <p:pic>
        <p:nvPicPr>
          <p:cNvPr id="6" name="Picture 5">
            <a:extLst>
              <a:ext uri="{FF2B5EF4-FFF2-40B4-BE49-F238E27FC236}">
                <a16:creationId xmlns:a16="http://schemas.microsoft.com/office/drawing/2014/main" id="{690C27A3-58E8-C91D-1B4B-4593A73B37C4}"/>
              </a:ext>
            </a:extLst>
          </p:cNvPr>
          <p:cNvPicPr>
            <a:picLocks noChangeAspect="1"/>
          </p:cNvPicPr>
          <p:nvPr/>
        </p:nvPicPr>
        <p:blipFill>
          <a:blip r:embed="rId2"/>
          <a:stretch>
            <a:fillRect/>
          </a:stretch>
        </p:blipFill>
        <p:spPr>
          <a:xfrm>
            <a:off x="3695699" y="2819736"/>
            <a:ext cx="7324725" cy="4038264"/>
          </a:xfrm>
          <a:prstGeom prst="rect">
            <a:avLst/>
          </a:prstGeom>
          <a:solidFill>
            <a:schemeClr val="bg1"/>
          </a:solidFill>
        </p:spPr>
      </p:pic>
      <p:sp>
        <p:nvSpPr>
          <p:cNvPr id="8" name="TextBox 7">
            <a:extLst>
              <a:ext uri="{FF2B5EF4-FFF2-40B4-BE49-F238E27FC236}">
                <a16:creationId xmlns:a16="http://schemas.microsoft.com/office/drawing/2014/main" id="{478B1410-7115-3538-3D71-CFEE62C8B9E0}"/>
              </a:ext>
            </a:extLst>
          </p:cNvPr>
          <p:cNvSpPr txBox="1"/>
          <p:nvPr/>
        </p:nvSpPr>
        <p:spPr>
          <a:xfrm>
            <a:off x="535780" y="1519148"/>
            <a:ext cx="5236369" cy="1477328"/>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000000"/>
                </a:solidFill>
                <a:latin typeface="Times New Roman" panose="02020603050405020304" pitchFamily="18" charset="0"/>
                <a:ea typeface="Arial Unicode MS"/>
              </a:rPr>
              <a:t>Each box in the target tensor will be specified as one of the followings:</a:t>
            </a:r>
          </a:p>
          <a:p>
            <a:pPr marL="742950" lvl="1" indent="-285750">
              <a:buFont typeface="Arial" panose="020B0604020202020204" pitchFamily="34" charset="0"/>
              <a:buChar char="•"/>
            </a:pPr>
            <a:r>
              <a:rPr lang="en-US" dirty="0">
                <a:solidFill>
                  <a:srgbClr val="000000"/>
                </a:solidFill>
                <a:latin typeface="Times New Roman" panose="02020603050405020304" pitchFamily="18" charset="0"/>
                <a:ea typeface="Arial Unicode MS"/>
              </a:rPr>
              <a:t>No object: negative sample</a:t>
            </a:r>
          </a:p>
          <a:p>
            <a:pPr marL="742950" lvl="1" indent="-285750">
              <a:buFont typeface="Arial" panose="020B0604020202020204" pitchFamily="34" charset="0"/>
              <a:buChar char="•"/>
            </a:pPr>
            <a:r>
              <a:rPr lang="en-US" dirty="0">
                <a:solidFill>
                  <a:srgbClr val="000000"/>
                </a:solidFill>
                <a:latin typeface="Times New Roman" panose="02020603050405020304" pitchFamily="18" charset="0"/>
                <a:ea typeface="Arial Unicode MS"/>
              </a:rPr>
              <a:t>Object: positive sample</a:t>
            </a:r>
          </a:p>
          <a:p>
            <a:pPr marL="742950" lvl="1" indent="-285750">
              <a:buFont typeface="Arial" panose="020B0604020202020204" pitchFamily="34" charset="0"/>
              <a:buChar char="•"/>
            </a:pPr>
            <a:r>
              <a:rPr lang="en-US" dirty="0">
                <a:solidFill>
                  <a:srgbClr val="000000"/>
                </a:solidFill>
                <a:latin typeface="Times New Roman" panose="02020603050405020304" pitchFamily="18" charset="0"/>
                <a:ea typeface="Arial Unicode MS"/>
              </a:rPr>
              <a:t>Ignored sample</a:t>
            </a:r>
          </a:p>
        </p:txBody>
      </p:sp>
      <p:sp>
        <p:nvSpPr>
          <p:cNvPr id="28" name="TextBox 27">
            <a:extLst>
              <a:ext uri="{FF2B5EF4-FFF2-40B4-BE49-F238E27FC236}">
                <a16:creationId xmlns:a16="http://schemas.microsoft.com/office/drawing/2014/main" id="{88B10A9A-53AF-5D1E-EB58-103F86129B44}"/>
              </a:ext>
            </a:extLst>
          </p:cNvPr>
          <p:cNvSpPr txBox="1"/>
          <p:nvPr/>
        </p:nvSpPr>
        <p:spPr>
          <a:xfrm>
            <a:off x="1543050" y="4286250"/>
            <a:ext cx="1854354" cy="646331"/>
          </a:xfrm>
          <a:prstGeom prst="rect">
            <a:avLst/>
          </a:prstGeom>
          <a:noFill/>
        </p:spPr>
        <p:txBody>
          <a:bodyPr wrap="none" rtlCol="0">
            <a:spAutoFit/>
          </a:bodyPr>
          <a:lstStyle/>
          <a:p>
            <a:r>
              <a:rPr lang="en-US" dirty="0"/>
              <a:t>Target(3,13,13,6)</a:t>
            </a:r>
          </a:p>
          <a:p>
            <a:r>
              <a:rPr lang="en-US" dirty="0"/>
              <a:t>at scale 13x13</a:t>
            </a:r>
          </a:p>
        </p:txBody>
      </p:sp>
    </p:spTree>
    <p:extLst>
      <p:ext uri="{BB962C8B-B14F-4D97-AF65-F5344CB8AC3E}">
        <p14:creationId xmlns:p14="http://schemas.microsoft.com/office/powerpoint/2010/main" val="3950593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3E5FA-2723-47D8-8BF0-C77CF8E8FC0F}"/>
              </a:ext>
            </a:extLst>
          </p:cNvPr>
          <p:cNvSpPr>
            <a:spLocks noGrp="1"/>
          </p:cNvSpPr>
          <p:nvPr>
            <p:ph type="title"/>
          </p:nvPr>
        </p:nvSpPr>
        <p:spPr>
          <a:xfrm>
            <a:off x="581025" y="0"/>
            <a:ext cx="10515600" cy="1325563"/>
          </a:xfrm>
        </p:spPr>
        <p:txBody>
          <a:bodyPr/>
          <a:lstStyle/>
          <a:p>
            <a:r>
              <a:rPr lang="en-US" dirty="0"/>
              <a:t>Target tensor</a:t>
            </a:r>
          </a:p>
        </p:txBody>
      </p:sp>
      <p:sp>
        <p:nvSpPr>
          <p:cNvPr id="4" name="Slide Number Placeholder 3">
            <a:extLst>
              <a:ext uri="{FF2B5EF4-FFF2-40B4-BE49-F238E27FC236}">
                <a16:creationId xmlns:a16="http://schemas.microsoft.com/office/drawing/2014/main" id="{9C9BD65E-286D-5C03-4799-5B56A54E570E}"/>
              </a:ext>
            </a:extLst>
          </p:cNvPr>
          <p:cNvSpPr>
            <a:spLocks noGrp="1"/>
          </p:cNvSpPr>
          <p:nvPr>
            <p:ph type="sldNum" sz="quarter" idx="12"/>
          </p:nvPr>
        </p:nvSpPr>
        <p:spPr/>
        <p:txBody>
          <a:bodyPr/>
          <a:lstStyle/>
          <a:p>
            <a:fld id="{57D6750F-1D76-423C-8E64-E94414A6CC72}" type="slidenum">
              <a:rPr lang="en-US" smtClean="0"/>
              <a:t>27</a:t>
            </a:fld>
            <a:endParaRPr lang="en-US"/>
          </a:p>
        </p:txBody>
      </p:sp>
      <p:sp>
        <p:nvSpPr>
          <p:cNvPr id="6" name="TextBox 5">
            <a:extLst>
              <a:ext uri="{FF2B5EF4-FFF2-40B4-BE49-F238E27FC236}">
                <a16:creationId xmlns:a16="http://schemas.microsoft.com/office/drawing/2014/main" id="{942537F6-459B-F949-F890-537022BF4137}"/>
              </a:ext>
            </a:extLst>
          </p:cNvPr>
          <p:cNvSpPr txBox="1"/>
          <p:nvPr/>
        </p:nvSpPr>
        <p:spPr>
          <a:xfrm>
            <a:off x="840580" y="1309598"/>
            <a:ext cx="10170320" cy="286232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a:cs typeface="+mn-cs"/>
              </a:rPr>
              <a:t>Positive sample</a:t>
            </a:r>
          </a:p>
          <a:p>
            <a:pPr marL="34290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a:cs typeface="+mn-cs"/>
              </a:rPr>
              <a:t>The selected anchor box (positive sample) should be in the grid cell where the ground truth box is located, and also has the highest IOU with the ground truth box among the three anchor boxes in that cell.</a:t>
            </a:r>
            <a:endParaRPr lang="en-US" b="1" dirty="0">
              <a:solidFill>
                <a:srgbClr val="000000"/>
              </a:solidFill>
              <a:latin typeface="Times New Roman" panose="02020603050405020304" pitchFamily="18" charset="0"/>
              <a:ea typeface="Arial Unicode MS"/>
            </a:endParaRPr>
          </a:p>
          <a:p>
            <a:pPr marL="285750" indent="-285750">
              <a:buFont typeface="Arial" panose="020B0604020202020204" pitchFamily="34" charset="0"/>
              <a:buChar char="•"/>
            </a:pPr>
            <a:r>
              <a:rPr lang="en-US" b="1" dirty="0">
                <a:solidFill>
                  <a:srgbClr val="000000"/>
                </a:solidFill>
                <a:latin typeface="Times New Roman" panose="02020603050405020304" pitchFamily="18" charset="0"/>
                <a:ea typeface="Arial Unicode MS"/>
              </a:rPr>
              <a:t>I</a:t>
            </a:r>
            <a:r>
              <a:rPr lang="en-US" sz="1800" b="1" dirty="0">
                <a:solidFill>
                  <a:srgbClr val="000000"/>
                </a:solidFill>
                <a:effectLst/>
                <a:latin typeface="Times New Roman" panose="02020603050405020304" pitchFamily="18" charset="0"/>
                <a:ea typeface="Arial Unicode MS"/>
              </a:rPr>
              <a:t>gnored</a:t>
            </a:r>
            <a:r>
              <a:rPr lang="en-US" b="1" dirty="0">
                <a:solidFill>
                  <a:srgbClr val="000000"/>
                </a:solidFill>
                <a:latin typeface="Times New Roman" panose="02020603050405020304" pitchFamily="18" charset="0"/>
                <a:ea typeface="Arial Unicode MS"/>
              </a:rPr>
              <a:t> sample</a:t>
            </a:r>
            <a:endParaRPr lang="en-US" sz="1800" b="1" dirty="0">
              <a:solidFill>
                <a:srgbClr val="000000"/>
              </a:solidFill>
              <a:effectLst/>
              <a:latin typeface="Times New Roman" panose="02020603050405020304" pitchFamily="18" charset="0"/>
              <a:ea typeface="Arial Unicode MS"/>
            </a:endParaRPr>
          </a:p>
          <a:p>
            <a:pPr marL="342900"/>
            <a:r>
              <a:rPr lang="en-US" sz="1800" dirty="0">
                <a:solidFill>
                  <a:srgbClr val="000000"/>
                </a:solidFill>
                <a:effectLst/>
                <a:latin typeface="Times New Roman" panose="02020603050405020304" pitchFamily="18" charset="0"/>
                <a:ea typeface="Arial Unicode MS"/>
              </a:rPr>
              <a:t>If any of the remaining two anchor boxes has a high (but not the highest) IOU with the ground truth box (</a:t>
            </a:r>
            <a:r>
              <a:rPr lang="en-US" sz="1800" dirty="0" err="1">
                <a:solidFill>
                  <a:srgbClr val="000000"/>
                </a:solidFill>
                <a:effectLst/>
                <a:latin typeface="Times New Roman" panose="02020603050405020304" pitchFamily="18" charset="0"/>
                <a:ea typeface="Arial Unicode MS"/>
              </a:rPr>
              <a:t>e.g</a:t>
            </a:r>
            <a:r>
              <a:rPr lang="en-US" sz="1800" dirty="0">
                <a:solidFill>
                  <a:srgbClr val="000000"/>
                </a:solidFill>
                <a:effectLst/>
                <a:latin typeface="Times New Roman" panose="02020603050405020304" pitchFamily="18" charset="0"/>
                <a:ea typeface="Arial Unicode MS"/>
              </a:rPr>
              <a:t>, more than an </a:t>
            </a:r>
            <a:r>
              <a:rPr lang="en-US" sz="1800" dirty="0" err="1">
                <a:solidFill>
                  <a:srgbClr val="000000"/>
                </a:solidFill>
                <a:effectLst/>
                <a:latin typeface="Times New Roman" panose="02020603050405020304" pitchFamily="18" charset="0"/>
                <a:ea typeface="Arial Unicode MS"/>
              </a:rPr>
              <a:t>ignore_threshold</a:t>
            </a:r>
            <a:r>
              <a:rPr lang="en-US" sz="1800" dirty="0">
                <a:solidFill>
                  <a:srgbClr val="000000"/>
                </a:solidFill>
                <a:effectLst/>
                <a:latin typeface="Times New Roman" panose="02020603050405020304" pitchFamily="18" charset="0"/>
                <a:ea typeface="Arial Unicode MS"/>
              </a:rPr>
              <a:t>), then they will be labeled as ignored box by assigning the confidence as -1, so that the corresponding prediction will be ignored, i.e., will not contribute any loss. </a:t>
            </a:r>
          </a:p>
          <a:p>
            <a:pPr marL="342900" indent="-342900">
              <a:buFont typeface="Arial" panose="020B0604020202020204" pitchFamily="34" charset="0"/>
              <a:buChar char="•"/>
            </a:pPr>
            <a:r>
              <a:rPr lang="en-US" sz="1800" b="1" dirty="0">
                <a:solidFill>
                  <a:srgbClr val="000000"/>
                </a:solidFill>
                <a:effectLst/>
                <a:latin typeface="Times New Roman" panose="02020603050405020304" pitchFamily="18" charset="0"/>
                <a:ea typeface="Arial Unicode MS"/>
              </a:rPr>
              <a:t>Negative sample</a:t>
            </a:r>
          </a:p>
          <a:p>
            <a:pPr marL="342900"/>
            <a:r>
              <a:rPr lang="en-US" sz="1800" dirty="0">
                <a:solidFill>
                  <a:srgbClr val="000000"/>
                </a:solidFill>
                <a:effectLst/>
                <a:latin typeface="Times New Roman" panose="02020603050405020304" pitchFamily="18" charset="0"/>
                <a:ea typeface="Arial Unicode MS"/>
              </a:rPr>
              <a:t>All other target boxes (negative samples) are labeled as “no object” by assigning the confidence as 0.</a:t>
            </a:r>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2486C37-F67F-892F-30F7-C4D602998F57}"/>
                  </a:ext>
                </a:extLst>
              </p:cNvPr>
              <p:cNvSpPr txBox="1"/>
              <p:nvPr/>
            </p:nvSpPr>
            <p:spPr>
              <a:xfrm>
                <a:off x="1078706" y="5440865"/>
                <a:ext cx="3198019" cy="710194"/>
              </a:xfrm>
              <a:prstGeom prst="rect">
                <a:avLst/>
              </a:prstGeom>
              <a:noFill/>
            </p:spPr>
            <p:txBody>
              <a:bodyPr wrap="square">
                <a:spAutoFit/>
              </a:bodyPr>
              <a:lstStyle/>
              <a:p>
                <a:r>
                  <a:rPr lang="en-US" sz="1800" dirty="0">
                    <a:solidFill>
                      <a:srgbClr val="000000"/>
                    </a:solidFill>
                    <a:effectLst/>
                    <a:latin typeface="Times New Roman" panose="02020603050405020304" pitchFamily="18" charset="0"/>
                    <a:ea typeface="Arial Unicode MS"/>
                  </a:rPr>
                  <a:t> </a:t>
                </a:r>
                <a14:m>
                  <m:oMath xmlns:m="http://schemas.openxmlformats.org/officeDocument/2006/math">
                    <m:d>
                      <m:dPr>
                        <m:begChr m:val="{"/>
                        <m:endChr m:val=""/>
                        <m:ctrlPr>
                          <a:rPr lang="en-US" sz="1800" i="1">
                            <a:solidFill>
                              <a:srgbClr val="000000"/>
                            </a:solidFill>
                            <a:effectLst/>
                            <a:uFill>
                              <a:solidFill>
                                <a:srgbClr val="000000"/>
                              </a:solidFill>
                            </a:uFill>
                            <a:latin typeface="Cambria Math" panose="02040503050406030204" pitchFamily="18" charset="0"/>
                          </a:rPr>
                        </m:ctrlPr>
                      </m:dPr>
                      <m:e>
                        <m:m>
                          <m:mPr>
                            <m:mcs>
                              <m:mc>
                                <m:mcPr>
                                  <m:count m:val="1"/>
                                  <m:mcJc m:val="center"/>
                                </m:mcPr>
                              </m:mc>
                            </m:mcs>
                            <m:ctrlPr>
                              <a:rPr lang="en-US" sz="1800" i="1">
                                <a:solidFill>
                                  <a:srgbClr val="000000"/>
                                </a:solidFill>
                                <a:effectLst/>
                                <a:uFill>
                                  <a:solidFill>
                                    <a:srgbClr val="000000"/>
                                  </a:solidFill>
                                </a:uFill>
                                <a:latin typeface="Cambria Math" panose="02040503050406030204" pitchFamily="18" charset="0"/>
                              </a:rPr>
                            </m:ctrlPr>
                          </m:mPr>
                          <m:mr>
                            <m:e>
                              <m:acc>
                                <m:accPr>
                                  <m:chr m:val="̂"/>
                                  <m:ctrlPr>
                                    <a:rPr lang="en-US" sz="1800" i="1" smtClean="0">
                                      <a:solidFill>
                                        <a:srgbClr val="FF0000"/>
                                      </a:solidFill>
                                      <a:effectLst/>
                                      <a:uFill>
                                        <a:solidFill>
                                          <a:srgbClr val="000000"/>
                                        </a:solidFill>
                                      </a:uFill>
                                      <a:latin typeface="Cambria Math" panose="02040503050406030204" pitchFamily="18" charset="0"/>
                                    </a:rPr>
                                  </m:ctrlPr>
                                </m:accPr>
                                <m:e>
                                  <m:r>
                                    <a:rPr lang="en-US" sz="1800" i="1">
                                      <a:solidFill>
                                        <a:srgbClr val="FF0000"/>
                                      </a:solidFill>
                                      <a:effectLst/>
                                      <a:latin typeface="Cambria Math" panose="02040503050406030204" pitchFamily="18" charset="0"/>
                                      <a:ea typeface="Arial Unicode MS"/>
                                      <a:cs typeface="Times New Roman" panose="02020603050405020304" pitchFamily="18" charset="0"/>
                                    </a:rPr>
                                    <m:t>𝑥</m:t>
                                  </m:r>
                                </m:e>
                              </m:acc>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smtClean="0">
                                  <a:solidFill>
                                    <a:schemeClr val="accent4"/>
                                  </a:solidFill>
                                  <a:effectLst/>
                                  <a:latin typeface="Cambria Math" panose="02040503050406030204" pitchFamily="18" charset="0"/>
                                  <a:ea typeface="Arial Unicode MS"/>
                                  <a:cs typeface="Times New Roman" panose="02020603050405020304" pitchFamily="18" charset="0"/>
                                </a:rPr>
                                <m:t>𝑏𝑥</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a:solidFill>
                                    <a:srgbClr val="000000"/>
                                  </a:solidFill>
                                  <a:effectLst/>
                                  <a:latin typeface="Cambria Math" panose="02040503050406030204" pitchFamily="18" charset="0"/>
                                  <a:ea typeface="Arial Unicode MS"/>
                                  <a:cs typeface="Times New Roman" panose="02020603050405020304" pitchFamily="18" charset="0"/>
                                </a:rPr>
                                <m:t>𝑠</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b="0" i="1" smtClean="0">
                                  <a:solidFill>
                                    <a:srgbClr val="000000"/>
                                  </a:solidFill>
                                  <a:effectLst/>
                                  <a:latin typeface="Cambria Math" panose="02040503050406030204" pitchFamily="18" charset="0"/>
                                  <a:ea typeface="Arial Unicode MS"/>
                                  <a:cs typeface="Times New Roman" panose="02020603050405020304" pitchFamily="18" charset="0"/>
                                </a:rPr>
                                <m:t>𝑖𝑛𝑡</m:t>
                              </m:r>
                              <m:d>
                                <m:dPr>
                                  <m:ctrlPr>
                                    <a:rPr lang="en-US" sz="1800" i="1">
                                      <a:solidFill>
                                        <a:srgbClr val="000000"/>
                                      </a:solidFill>
                                      <a:effectLst/>
                                      <a:uFill>
                                        <a:solidFill>
                                          <a:srgbClr val="000000"/>
                                        </a:solidFill>
                                      </a:uFill>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𝑠</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smtClean="0">
                                      <a:solidFill>
                                        <a:schemeClr val="accent4"/>
                                      </a:solidFill>
                                      <a:effectLst/>
                                      <a:latin typeface="Cambria Math" panose="02040503050406030204" pitchFamily="18" charset="0"/>
                                      <a:ea typeface="Arial Unicode MS"/>
                                      <a:cs typeface="Times New Roman" panose="02020603050405020304" pitchFamily="18" charset="0"/>
                                    </a:rPr>
                                    <m:t>𝑏𝑥</m:t>
                                  </m:r>
                                </m:e>
                              </m:d>
                            </m:e>
                          </m:mr>
                          <m:mr>
                            <m:e>
                              <m:acc>
                                <m:accPr>
                                  <m:chr m:val="̂"/>
                                  <m:ctrlPr>
                                    <a:rPr lang="en-US" sz="1800" i="1" smtClean="0">
                                      <a:solidFill>
                                        <a:srgbClr val="FF0000"/>
                                      </a:solidFill>
                                      <a:effectLst/>
                                      <a:uFill>
                                        <a:solidFill>
                                          <a:srgbClr val="000000"/>
                                        </a:solidFill>
                                      </a:uFill>
                                      <a:latin typeface="Cambria Math" panose="02040503050406030204" pitchFamily="18" charset="0"/>
                                    </a:rPr>
                                  </m:ctrlPr>
                                </m:accPr>
                                <m:e>
                                  <m:r>
                                    <a:rPr lang="en-US" sz="1800" b="0" i="1">
                                      <a:solidFill>
                                        <a:srgbClr val="FF0000"/>
                                      </a:solidFill>
                                      <a:effectLst/>
                                      <a:latin typeface="Cambria Math" panose="02040503050406030204" pitchFamily="18" charset="0"/>
                                      <a:ea typeface="Arial Unicode MS"/>
                                      <a:cs typeface="Times New Roman" panose="02020603050405020304" pitchFamily="18" charset="0"/>
                                    </a:rPr>
                                    <m:t>𝑦</m:t>
                                  </m:r>
                                </m:e>
                              </m:acc>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smtClean="0">
                                  <a:solidFill>
                                    <a:schemeClr val="accent4"/>
                                  </a:solidFill>
                                  <a:effectLst/>
                                  <a:latin typeface="Cambria Math" panose="02040503050406030204" pitchFamily="18" charset="0"/>
                                  <a:ea typeface="Arial Unicode MS"/>
                                  <a:cs typeface="Times New Roman" panose="02020603050405020304" pitchFamily="18" charset="0"/>
                                </a:rPr>
                                <m:t>𝑏𝑦</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a:solidFill>
                                    <a:srgbClr val="000000"/>
                                  </a:solidFill>
                                  <a:effectLst/>
                                  <a:latin typeface="Cambria Math" panose="02040503050406030204" pitchFamily="18" charset="0"/>
                                  <a:ea typeface="Arial Unicode MS"/>
                                  <a:cs typeface="Times New Roman" panose="02020603050405020304" pitchFamily="18" charset="0"/>
                                </a:rPr>
                                <m:t>𝑠</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a:solidFill>
                                    <a:srgbClr val="000000"/>
                                  </a:solidFill>
                                  <a:effectLst/>
                                  <a:latin typeface="Cambria Math" panose="02040503050406030204" pitchFamily="18" charset="0"/>
                                  <a:ea typeface="Arial Unicode MS"/>
                                  <a:cs typeface="Times New Roman" panose="02020603050405020304" pitchFamily="18" charset="0"/>
                                </a:rPr>
                                <m:t>𝑖𝑛𝑡</m:t>
                              </m:r>
                              <m:d>
                                <m:dPr>
                                  <m:ctrlPr>
                                    <a:rPr lang="en-US" sz="1800" i="1">
                                      <a:solidFill>
                                        <a:srgbClr val="000000"/>
                                      </a:solidFill>
                                      <a:effectLst/>
                                      <a:uFill>
                                        <a:solidFill>
                                          <a:srgbClr val="000000"/>
                                        </a:solidFill>
                                      </a:uFill>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𝑠</m:t>
                                  </m:r>
                                  <m:r>
                                    <a:rPr lang="en-US" sz="1800" i="1">
                                      <a:solidFill>
                                        <a:srgbClr val="000000"/>
                                      </a:solidFill>
                                      <a:effectLst/>
                                      <a:latin typeface="Cambria Math" panose="02040503050406030204" pitchFamily="18" charset="0"/>
                                      <a:ea typeface="Arial Unicode MS"/>
                                      <a:cs typeface="Times New Roman" panose="02020603050405020304" pitchFamily="18" charset="0"/>
                                    </a:rPr>
                                    <m:t>∙</m:t>
                                  </m:r>
                                  <m:r>
                                    <a:rPr lang="en-US" sz="1800" i="1" smtClean="0">
                                      <a:solidFill>
                                        <a:schemeClr val="accent4"/>
                                      </a:solidFill>
                                      <a:effectLst/>
                                      <a:latin typeface="Cambria Math" panose="02040503050406030204" pitchFamily="18" charset="0"/>
                                      <a:ea typeface="Arial Unicode MS"/>
                                      <a:cs typeface="Times New Roman" panose="02020603050405020304" pitchFamily="18" charset="0"/>
                                    </a:rPr>
                                    <m:t>𝑏𝑦</m:t>
                                  </m:r>
                                </m:e>
                              </m:d>
                            </m:e>
                          </m:mr>
                        </m:m>
                      </m:e>
                    </m:d>
                  </m:oMath>
                </a14:m>
                <a:endParaRPr lang="en-US" dirty="0"/>
              </a:p>
            </p:txBody>
          </p:sp>
        </mc:Choice>
        <mc:Fallback xmlns="">
          <p:sp>
            <p:nvSpPr>
              <p:cNvPr id="7" name="TextBox 6">
                <a:extLst>
                  <a:ext uri="{FF2B5EF4-FFF2-40B4-BE49-F238E27FC236}">
                    <a16:creationId xmlns:a16="http://schemas.microsoft.com/office/drawing/2014/main" id="{92486C37-F67F-892F-30F7-C4D602998F57}"/>
                  </a:ext>
                </a:extLst>
              </p:cNvPr>
              <p:cNvSpPr txBox="1">
                <a:spLocks noRot="1" noChangeAspect="1" noMove="1" noResize="1" noEditPoints="1" noAdjustHandles="1" noChangeArrowheads="1" noChangeShapeType="1" noTextEdit="1"/>
              </p:cNvSpPr>
              <p:nvPr/>
            </p:nvSpPr>
            <p:spPr>
              <a:xfrm>
                <a:off x="1078706" y="5440865"/>
                <a:ext cx="3198019" cy="710194"/>
              </a:xfrm>
              <a:prstGeom prst="rect">
                <a:avLst/>
              </a:prstGeom>
              <a:blipFill>
                <a:blip r:embed="rId2"/>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B1790EEB-2092-40ED-0AFD-E688504AF3BA}"/>
              </a:ext>
            </a:extLst>
          </p:cNvPr>
          <p:cNvSpPr txBox="1"/>
          <p:nvPr/>
        </p:nvSpPr>
        <p:spPr>
          <a:xfrm>
            <a:off x="1981200" y="5048250"/>
            <a:ext cx="2896947" cy="369332"/>
          </a:xfrm>
          <a:prstGeom prst="rect">
            <a:avLst/>
          </a:prstGeom>
          <a:noFill/>
        </p:spPr>
        <p:txBody>
          <a:bodyPr wrap="none" rtlCol="0">
            <a:spAutoFit/>
          </a:bodyPr>
          <a:lstStyle/>
          <a:p>
            <a:r>
              <a:rPr lang="en-US" dirty="0">
                <a:solidFill>
                  <a:srgbClr val="FF0000"/>
                </a:solidFill>
                <a:latin typeface="Segoe Print" panose="02000600000000000000" pitchFamily="2" charset="0"/>
              </a:rPr>
              <a:t>relative to grid cell size</a:t>
            </a:r>
          </a:p>
        </p:txBody>
      </p:sp>
      <p:cxnSp>
        <p:nvCxnSpPr>
          <p:cNvPr id="9" name="Connector: Curved 8">
            <a:extLst>
              <a:ext uri="{FF2B5EF4-FFF2-40B4-BE49-F238E27FC236}">
                <a16:creationId xmlns:a16="http://schemas.microsoft.com/office/drawing/2014/main" id="{EACB3558-1B41-B77A-5EE8-871CC83A3E5F}"/>
              </a:ext>
            </a:extLst>
          </p:cNvPr>
          <p:cNvCxnSpPr/>
          <p:nvPr/>
        </p:nvCxnSpPr>
        <p:spPr>
          <a:xfrm rot="10800000" flipV="1">
            <a:off x="1400175" y="5238750"/>
            <a:ext cx="457200" cy="266700"/>
          </a:xfrm>
          <a:prstGeom prst="curvedConnector3">
            <a:avLst>
              <a:gd name="adj1" fmla="val 10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60BA8C4-7D1F-37CB-5006-C9D6D2DF99CC}"/>
                  </a:ext>
                </a:extLst>
              </p:cNvPr>
              <p:cNvSpPr txBox="1"/>
              <p:nvPr/>
            </p:nvSpPr>
            <p:spPr>
              <a:xfrm>
                <a:off x="1031081" y="6144696"/>
                <a:ext cx="6119812" cy="369332"/>
              </a:xfrm>
              <a:prstGeom prst="rect">
                <a:avLst/>
              </a:prstGeom>
              <a:noFill/>
            </p:spPr>
            <p:txBody>
              <a:bodyPr wrap="square">
                <a:spAutoFit/>
              </a:bodyPr>
              <a:lstStyle/>
              <a:p>
                <a:r>
                  <a:rPr lang="en-US" sz="1800" dirty="0">
                    <a:solidFill>
                      <a:srgbClr val="000000"/>
                    </a:solidFill>
                    <a:effectLst/>
                    <a:latin typeface="Times New Roman" panose="02020603050405020304" pitchFamily="18" charset="0"/>
                    <a:ea typeface="Arial Unicode MS"/>
                  </a:rPr>
                  <a:t>where </a:t>
                </a:r>
                <a14:m>
                  <m:oMath xmlns:m="http://schemas.openxmlformats.org/officeDocument/2006/math">
                    <m:r>
                      <a:rPr lang="en-US" sz="1800" i="1">
                        <a:solidFill>
                          <a:srgbClr val="000000"/>
                        </a:solidFill>
                        <a:effectLst/>
                        <a:latin typeface="Cambria Math" panose="02040503050406030204" pitchFamily="18" charset="0"/>
                        <a:ea typeface="Arial Unicode MS"/>
                        <a:cs typeface="Times New Roman" panose="02020603050405020304" pitchFamily="18" charset="0"/>
                      </a:rPr>
                      <m:t>𝑖𝑛𝑡</m:t>
                    </m:r>
                    <m:d>
                      <m:dPr>
                        <m:ctrlPr>
                          <a:rPr lang="en-US" sz="1800" i="1">
                            <a:solidFill>
                              <a:srgbClr val="000000"/>
                            </a:solidFill>
                            <a:effectLst/>
                            <a:uFill>
                              <a:solidFill>
                                <a:srgbClr val="000000"/>
                              </a:solidFill>
                            </a:uFill>
                            <a:latin typeface="Cambria Math" panose="02040503050406030204" pitchFamily="18" charset="0"/>
                          </a:rPr>
                        </m:ctrlPr>
                      </m:dPr>
                      <m:e>
                        <m:r>
                          <a:rPr lang="en-US" sz="1800" i="1">
                            <a:solidFill>
                              <a:srgbClr val="000000"/>
                            </a:solidFill>
                            <a:effectLst/>
                            <a:latin typeface="Cambria Math" panose="02040503050406030204" pitchFamily="18" charset="0"/>
                            <a:ea typeface="Arial Unicode MS"/>
                            <a:cs typeface="Times New Roman" panose="02020603050405020304" pitchFamily="18" charset="0"/>
                          </a:rPr>
                          <m:t>𝑥</m:t>
                        </m:r>
                      </m:e>
                    </m:d>
                  </m:oMath>
                </a14:m>
                <a:r>
                  <a:rPr lang="en-US" sz="1800" dirty="0">
                    <a:solidFill>
                      <a:srgbClr val="000000"/>
                    </a:solidFill>
                    <a:effectLst/>
                    <a:latin typeface="Times New Roman" panose="02020603050405020304" pitchFamily="18" charset="0"/>
                    <a:ea typeface="Arial Unicode MS"/>
                  </a:rPr>
                  <a:t> rounds a number x down to the nearest integer</a:t>
                </a:r>
                <a:endParaRPr lang="en-US" dirty="0"/>
              </a:p>
            </p:txBody>
          </p:sp>
        </mc:Choice>
        <mc:Fallback xmlns="">
          <p:sp>
            <p:nvSpPr>
              <p:cNvPr id="10" name="TextBox 9">
                <a:extLst>
                  <a:ext uri="{FF2B5EF4-FFF2-40B4-BE49-F238E27FC236}">
                    <a16:creationId xmlns:a16="http://schemas.microsoft.com/office/drawing/2014/main" id="{F60BA8C4-7D1F-37CB-5006-C9D6D2DF99CC}"/>
                  </a:ext>
                </a:extLst>
              </p:cNvPr>
              <p:cNvSpPr txBox="1">
                <a:spLocks noRot="1" noChangeAspect="1" noMove="1" noResize="1" noEditPoints="1" noAdjustHandles="1" noChangeArrowheads="1" noChangeShapeType="1" noTextEdit="1"/>
              </p:cNvSpPr>
              <p:nvPr/>
            </p:nvSpPr>
            <p:spPr>
              <a:xfrm>
                <a:off x="1031081" y="6144696"/>
                <a:ext cx="6119812" cy="369332"/>
              </a:xfrm>
              <a:prstGeom prst="rect">
                <a:avLst/>
              </a:prstGeom>
              <a:blipFill>
                <a:blip r:embed="rId3"/>
                <a:stretch>
                  <a:fillRect l="-797" t="-11475" b="-22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6BD9575-993E-B24C-3B90-A6ABE9C99E5A}"/>
                  </a:ext>
                </a:extLst>
              </p:cNvPr>
              <p:cNvSpPr txBox="1"/>
              <p:nvPr/>
            </p:nvSpPr>
            <p:spPr>
              <a:xfrm>
                <a:off x="6553200" y="5157125"/>
                <a:ext cx="2664618" cy="14341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plcHide m:val="on"/>
                              <m:mcs>
                                <m:mc>
                                  <m:mcPr>
                                    <m:count m:val="1"/>
                                    <m:mcJc m:val="center"/>
                                  </m:mcPr>
                                </m:mc>
                              </m:mcs>
                              <m:ctrlPr>
                                <a:rPr lang="en-US" i="1">
                                  <a:latin typeface="Cambria Math" panose="02040503050406030204" pitchFamily="18" charset="0"/>
                                </a:rPr>
                              </m:ctrlPr>
                            </m:mPr>
                            <m:mr>
                              <m:e>
                                <m:sSub>
                                  <m:sSubPr>
                                    <m:ctrlPr>
                                      <a:rPr lang="en-US" i="1" smtClean="0">
                                        <a:solidFill>
                                          <a:srgbClr val="FF0000"/>
                                        </a:solidFill>
                                        <a:latin typeface="Cambria Math" panose="02040503050406030204" pitchFamily="18" charset="0"/>
                                      </a:rPr>
                                    </m:ctrlPr>
                                  </m:sSubPr>
                                  <m:e>
                                    <m:acc>
                                      <m:accPr>
                                        <m:chr m:val="̂"/>
                                        <m:ctrlPr>
                                          <a:rPr lang="en-US" i="1">
                                            <a:solidFill>
                                              <a:srgbClr val="FF0000"/>
                                            </a:solidFill>
                                            <a:latin typeface="Cambria Math" panose="02040503050406030204" pitchFamily="18" charset="0"/>
                                          </a:rPr>
                                        </m:ctrlPr>
                                      </m:accPr>
                                      <m:e>
                                        <m:r>
                                          <a:rPr lang="en-US" i="1">
                                            <a:solidFill>
                                              <a:srgbClr val="FF0000"/>
                                            </a:solidFill>
                                            <a:latin typeface="Cambria Math" panose="02040503050406030204" pitchFamily="18" charset="0"/>
                                          </a:rPr>
                                          <m:t>𝑡</m:t>
                                        </m:r>
                                      </m:e>
                                    </m:acc>
                                  </m:e>
                                  <m:sub>
                                    <m:r>
                                      <a:rPr lang="en-US" i="1">
                                        <a:solidFill>
                                          <a:srgbClr val="FF0000"/>
                                        </a:solidFill>
                                        <a:latin typeface="Cambria Math" panose="02040503050406030204" pitchFamily="18" charset="0"/>
                                      </a:rPr>
                                      <m:t>𝑤</m:t>
                                    </m:r>
                                  </m:sub>
                                </m:sSub>
                                <m:r>
                                  <a:rPr lang="en-US" i="0">
                                    <a:latin typeface="Cambria Math" panose="02040503050406030204" pitchFamily="18" charset="0"/>
                                  </a:rPr>
                                  <m:t>=</m:t>
                                </m:r>
                                <m:func>
                                  <m:funcPr>
                                    <m:ctrlPr>
                                      <a:rPr lang="en-US" i="1"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1">
                                            <a:solidFill>
                                              <a:prstClr val="black"/>
                                            </a:solidFill>
                                            <a:latin typeface="Cambria Math" panose="02040503050406030204" pitchFamily="18" charset="0"/>
                                          </a:rPr>
                                        </m:ctrlPr>
                                      </m:dPr>
                                      <m:e>
                                        <m:f>
                                          <m:fPr>
                                            <m:ctrlPr>
                                              <a:rPr lang="en-US" i="1">
                                                <a:solidFill>
                                                  <a:prstClr val="black"/>
                                                </a:solidFill>
                                                <a:latin typeface="Cambria Math" panose="02040503050406030204" pitchFamily="18" charset="0"/>
                                              </a:rPr>
                                            </m:ctrlPr>
                                          </m:fPr>
                                          <m:num>
                                            <m:r>
                                              <a:rPr lang="en-US" i="1" smtClean="0">
                                                <a:solidFill>
                                                  <a:schemeClr val="accent4"/>
                                                </a:solidFill>
                                                <a:latin typeface="Cambria Math" panose="02040503050406030204" pitchFamily="18" charset="0"/>
                                              </a:rPr>
                                              <m:t>𝑏</m:t>
                                            </m:r>
                                            <m:r>
                                              <a:rPr lang="en-US" b="0" i="1" smtClean="0">
                                                <a:solidFill>
                                                  <a:schemeClr val="accent4"/>
                                                </a:solidFill>
                                                <a:latin typeface="Cambria Math" panose="02040503050406030204" pitchFamily="18" charset="0"/>
                                              </a:rPr>
                                              <m:t>𝑤</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𝑝</m:t>
                                                </m:r>
                                              </m:e>
                                              <m:sub>
                                                <m:r>
                                                  <a:rPr lang="en-US" b="0" i="1" smtClean="0">
                                                    <a:solidFill>
                                                      <a:prstClr val="black"/>
                                                    </a:solidFill>
                                                    <a:latin typeface="Cambria Math" panose="02040503050406030204" pitchFamily="18" charset="0"/>
                                                  </a:rPr>
                                                  <m:t>𝑤</m:t>
                                                </m:r>
                                              </m:sub>
                                            </m:sSub>
                                          </m:den>
                                        </m:f>
                                      </m:e>
                                    </m:d>
                                  </m:e>
                                </m:func>
                              </m:e>
                            </m:mr>
                            <m:mr>
                              <m:e>
                                <m:sSub>
                                  <m:sSubPr>
                                    <m:ctrlPr>
                                      <a:rPr lang="en-US" i="1" smtClean="0">
                                        <a:solidFill>
                                          <a:srgbClr val="FF0000"/>
                                        </a:solidFill>
                                        <a:latin typeface="Cambria Math" panose="02040503050406030204" pitchFamily="18" charset="0"/>
                                      </a:rPr>
                                    </m:ctrlPr>
                                  </m:sSubPr>
                                  <m:e>
                                    <m:acc>
                                      <m:accPr>
                                        <m:chr m:val="̂"/>
                                        <m:ctrlPr>
                                          <a:rPr lang="en-US" i="1">
                                            <a:solidFill>
                                              <a:srgbClr val="FF0000"/>
                                            </a:solidFill>
                                            <a:latin typeface="Cambria Math" panose="02040503050406030204" pitchFamily="18" charset="0"/>
                                          </a:rPr>
                                        </m:ctrlPr>
                                      </m:accPr>
                                      <m:e>
                                        <m:r>
                                          <a:rPr lang="en-US" i="1">
                                            <a:solidFill>
                                              <a:srgbClr val="FF0000"/>
                                            </a:solidFill>
                                            <a:latin typeface="Cambria Math" panose="02040503050406030204" pitchFamily="18" charset="0"/>
                                          </a:rPr>
                                          <m:t>𝑡</m:t>
                                        </m:r>
                                      </m:e>
                                    </m:acc>
                                  </m:e>
                                  <m:sub>
                                    <m:r>
                                      <a:rPr lang="en-US" i="1">
                                        <a:solidFill>
                                          <a:srgbClr val="FF0000"/>
                                        </a:solidFill>
                                        <a:latin typeface="Cambria Math" panose="02040503050406030204" pitchFamily="18" charset="0"/>
                                      </a:rPr>
                                      <m:t>h</m:t>
                                    </m:r>
                                  </m:sub>
                                </m:sSub>
                                <m:r>
                                  <a:rPr lang="en-US" i="0">
                                    <a:latin typeface="Cambria Math" panose="02040503050406030204" pitchFamily="18" charset="0"/>
                                  </a:rPr>
                                  <m:t>=</m:t>
                                </m:r>
                                <m:func>
                                  <m:funcPr>
                                    <m:ctrlPr>
                                      <a:rPr lang="en-US" i="1" smtClean="0">
                                        <a:latin typeface="Cambria Math" panose="02040503050406030204" pitchFamily="18" charset="0"/>
                                      </a:rPr>
                                    </m:ctrlPr>
                                  </m:funcPr>
                                  <m:fName>
                                    <m:r>
                                      <m:rPr>
                                        <m:sty m:val="p"/>
                                      </m:rPr>
                                      <a:rPr lang="en-US" i="0" smtClean="0">
                                        <a:latin typeface="Cambria Math" panose="02040503050406030204" pitchFamily="18" charset="0"/>
                                      </a:rPr>
                                      <m:t>ln</m:t>
                                    </m:r>
                                  </m:fName>
                                  <m:e>
                                    <m:d>
                                      <m:dPr>
                                        <m:ctrlPr>
                                          <a:rPr lang="en-US" i="1">
                                            <a:solidFill>
                                              <a:prstClr val="black"/>
                                            </a:solidFill>
                                            <a:latin typeface="Cambria Math" panose="02040503050406030204" pitchFamily="18" charset="0"/>
                                          </a:rPr>
                                        </m:ctrlPr>
                                      </m:dPr>
                                      <m:e>
                                        <m:f>
                                          <m:fPr>
                                            <m:ctrlPr>
                                              <a:rPr lang="en-US" i="1">
                                                <a:solidFill>
                                                  <a:prstClr val="black"/>
                                                </a:solidFill>
                                                <a:latin typeface="Cambria Math" panose="02040503050406030204" pitchFamily="18" charset="0"/>
                                              </a:rPr>
                                            </m:ctrlPr>
                                          </m:fPr>
                                          <m:num>
                                            <m:r>
                                              <a:rPr lang="en-US" i="1" smtClean="0">
                                                <a:solidFill>
                                                  <a:schemeClr val="accent4"/>
                                                </a:solidFill>
                                                <a:latin typeface="Cambria Math" panose="02040503050406030204" pitchFamily="18" charset="0"/>
                                              </a:rPr>
                                              <m:t>𝑏h</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𝑝</m:t>
                                                </m:r>
                                              </m:e>
                                              <m:sub>
                                                <m:r>
                                                  <a:rPr lang="en-US" i="1">
                                                    <a:solidFill>
                                                      <a:prstClr val="black"/>
                                                    </a:solidFill>
                                                    <a:latin typeface="Cambria Math" panose="02040503050406030204" pitchFamily="18" charset="0"/>
                                                  </a:rPr>
                                                  <m:t>h</m:t>
                                                </m:r>
                                              </m:sub>
                                            </m:sSub>
                                          </m:den>
                                        </m:f>
                                      </m:e>
                                    </m:d>
                                  </m:e>
                                </m:func>
                              </m:e>
                            </m:mr>
                          </m:m>
                        </m:e>
                      </m:d>
                    </m:oMath>
                  </m:oMathPara>
                </a14:m>
                <a:endParaRPr lang="en-US" dirty="0"/>
              </a:p>
            </p:txBody>
          </p:sp>
        </mc:Choice>
        <mc:Fallback xmlns="">
          <p:sp>
            <p:nvSpPr>
              <p:cNvPr id="12" name="TextBox 11">
                <a:extLst>
                  <a:ext uri="{FF2B5EF4-FFF2-40B4-BE49-F238E27FC236}">
                    <a16:creationId xmlns:a16="http://schemas.microsoft.com/office/drawing/2014/main" id="{46BD9575-993E-B24C-3B90-A6ABE9C99E5A}"/>
                  </a:ext>
                </a:extLst>
              </p:cNvPr>
              <p:cNvSpPr txBox="1">
                <a:spLocks noRot="1" noChangeAspect="1" noMove="1" noResize="1" noEditPoints="1" noAdjustHandles="1" noChangeArrowheads="1" noChangeShapeType="1" noTextEdit="1"/>
              </p:cNvSpPr>
              <p:nvPr/>
            </p:nvSpPr>
            <p:spPr>
              <a:xfrm>
                <a:off x="6553200" y="5157125"/>
                <a:ext cx="2664618" cy="14341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538B2CE-2F0C-3D2D-23C1-67A6C95E90A4}"/>
                  </a:ext>
                </a:extLst>
              </p:cNvPr>
              <p:cNvSpPr txBox="1"/>
              <p:nvPr/>
            </p:nvSpPr>
            <p:spPr>
              <a:xfrm>
                <a:off x="9213056" y="5744646"/>
                <a:ext cx="2264569" cy="646331"/>
              </a:xfrm>
              <a:prstGeom prst="rect">
                <a:avLst/>
              </a:prstGeom>
              <a:noFill/>
            </p:spPr>
            <p:txBody>
              <a:bodyPr wrap="square">
                <a:spAutoFit/>
              </a:bodyPr>
              <a:lstStyle/>
              <a:p>
                <a14:m>
                  <m:oMath xmlns:m="http://schemas.openxmlformats.org/officeDocument/2006/math">
                    <m:sSub>
                      <m:sSubPr>
                        <m:ctrlPr>
                          <a:rPr lang="en-US"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𝑝</m:t>
                        </m:r>
                      </m:e>
                      <m:sub>
                        <m:r>
                          <a:rPr lang="en-US" i="1">
                            <a:solidFill>
                              <a:prstClr val="black"/>
                            </a:solidFill>
                            <a:latin typeface="Cambria Math" panose="02040503050406030204" pitchFamily="18" charset="0"/>
                          </a:rPr>
                          <m:t>𝑤</m:t>
                        </m:r>
                      </m:sub>
                    </m:sSub>
                  </m:oMath>
                </a14:m>
                <a:r>
                  <a:rPr lang="en-US" dirty="0">
                    <a:solidFill>
                      <a:prstClr val="black"/>
                    </a:solidFill>
                  </a:rPr>
                  <a:t>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𝑝</m:t>
                        </m:r>
                      </m:e>
                      <m:sub>
                        <m:r>
                          <a:rPr lang="en-US" b="0" i="1" smtClean="0">
                            <a:solidFill>
                              <a:prstClr val="black"/>
                            </a:solidFill>
                            <a:latin typeface="Cambria Math" panose="02040503050406030204" pitchFamily="18" charset="0"/>
                          </a:rPr>
                          <m:t>h</m:t>
                        </m:r>
                      </m:sub>
                    </m:sSub>
                  </m:oMath>
                </a14:m>
                <a:r>
                  <a:rPr lang="en-US" dirty="0"/>
                  <a:t>: anchor box size relative to image</a:t>
                </a:r>
              </a:p>
            </p:txBody>
          </p:sp>
        </mc:Choice>
        <mc:Fallback xmlns="">
          <p:sp>
            <p:nvSpPr>
              <p:cNvPr id="14" name="TextBox 13">
                <a:extLst>
                  <a:ext uri="{FF2B5EF4-FFF2-40B4-BE49-F238E27FC236}">
                    <a16:creationId xmlns:a16="http://schemas.microsoft.com/office/drawing/2014/main" id="{F538B2CE-2F0C-3D2D-23C1-67A6C95E90A4}"/>
                  </a:ext>
                </a:extLst>
              </p:cNvPr>
              <p:cNvSpPr txBox="1">
                <a:spLocks noRot="1" noChangeAspect="1" noMove="1" noResize="1" noEditPoints="1" noAdjustHandles="1" noChangeArrowheads="1" noChangeShapeType="1" noTextEdit="1"/>
              </p:cNvSpPr>
              <p:nvPr/>
            </p:nvSpPr>
            <p:spPr>
              <a:xfrm>
                <a:off x="9213056" y="5744646"/>
                <a:ext cx="2264569" cy="646331"/>
              </a:xfrm>
              <a:prstGeom prst="rect">
                <a:avLst/>
              </a:prstGeom>
              <a:blipFill>
                <a:blip r:embed="rId5"/>
                <a:stretch>
                  <a:fillRect l="-2151" t="-3774" r="-806" b="-15094"/>
                </a:stretch>
              </a:blipFill>
            </p:spPr>
            <p:txBody>
              <a:bodyPr/>
              <a:lstStyle/>
              <a:p>
                <a:r>
                  <a:rPr lang="en-US">
                    <a:noFill/>
                  </a:rPr>
                  <a:t> </a:t>
                </a:r>
              </a:p>
            </p:txBody>
          </p:sp>
        </mc:Fallback>
      </mc:AlternateContent>
      <p:sp>
        <p:nvSpPr>
          <p:cNvPr id="15" name="Rectangle: Rounded Corners 14">
            <a:extLst>
              <a:ext uri="{FF2B5EF4-FFF2-40B4-BE49-F238E27FC236}">
                <a16:creationId xmlns:a16="http://schemas.microsoft.com/office/drawing/2014/main" id="{C023E6FE-FD0A-0C6C-62B0-E9E31261F9D3}"/>
              </a:ext>
            </a:extLst>
          </p:cNvPr>
          <p:cNvSpPr/>
          <p:nvPr/>
        </p:nvSpPr>
        <p:spPr>
          <a:xfrm>
            <a:off x="819150" y="4829175"/>
            <a:ext cx="11010900" cy="202882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onnector: Curved 16">
            <a:extLst>
              <a:ext uri="{FF2B5EF4-FFF2-40B4-BE49-F238E27FC236}">
                <a16:creationId xmlns:a16="http://schemas.microsoft.com/office/drawing/2014/main" id="{A32DC6A3-47EA-901C-0FB5-C6F2555B6610}"/>
              </a:ext>
            </a:extLst>
          </p:cNvPr>
          <p:cNvCxnSpPr>
            <a:cxnSpLocks/>
          </p:cNvCxnSpPr>
          <p:nvPr/>
        </p:nvCxnSpPr>
        <p:spPr>
          <a:xfrm rot="5400000">
            <a:off x="-900115" y="3233740"/>
            <a:ext cx="3562354" cy="123823"/>
          </a:xfrm>
          <a:prstGeom prst="curvedConnector3">
            <a:avLst>
              <a:gd name="adj1" fmla="val 5347"/>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231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23E11-5BE9-C0BE-64F3-5B2F099EA274}"/>
              </a:ext>
            </a:extLst>
          </p:cNvPr>
          <p:cNvSpPr>
            <a:spLocks noGrp="1"/>
          </p:cNvSpPr>
          <p:nvPr>
            <p:ph type="title"/>
          </p:nvPr>
        </p:nvSpPr>
        <p:spPr>
          <a:xfrm>
            <a:off x="574249" y="0"/>
            <a:ext cx="10515600" cy="1325563"/>
          </a:xfrm>
        </p:spPr>
        <p:txBody>
          <a:bodyPr/>
          <a:lstStyle/>
          <a:p>
            <a:r>
              <a:rPr lang="en-US" dirty="0"/>
              <a:t>YOLO v3: loss function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92A4DEB-8145-E7EF-54E6-A6BE4686B8A9}"/>
                  </a:ext>
                </a:extLst>
              </p:cNvPr>
              <p:cNvSpPr>
                <a:spLocks noGrp="1"/>
              </p:cNvSpPr>
              <p:nvPr>
                <p:ph idx="1"/>
              </p:nvPr>
            </p:nvSpPr>
            <p:spPr>
              <a:xfrm>
                <a:off x="809919" y="1343876"/>
                <a:ext cx="10515600" cy="5418874"/>
              </a:xfrm>
            </p:spPr>
            <p:txBody>
              <a:bodyPr>
                <a:normAutofit fontScale="77500" lnSpcReduction="20000"/>
              </a:bodyPr>
              <a:lstStyle/>
              <a:p>
                <a:r>
                  <a:rPr lang="en-US" dirty="0"/>
                  <a:t>No object if the target has a confidence 0, cross entropy loss </a:t>
                </a:r>
              </a:p>
              <a:p>
                <a:pPr marL="0" indent="0">
                  <a:buNone/>
                </a:pPr>
                <a14:m>
                  <m:oMathPara xmlns:m="http://schemas.openxmlformats.org/officeDocument/2006/math">
                    <m:oMathParaPr>
                      <m:jc m:val="centerGroup"/>
                    </m:oMathParaPr>
                    <m:oMath xmlns:m="http://schemas.openxmlformats.org/officeDocument/2006/math">
                      <m:r>
                        <a:rPr lang="en-US" i="1"/>
                        <m:t>𝑙𝑜𝑠</m:t>
                      </m:r>
                      <m:sSub>
                        <m:sSubPr>
                          <m:ctrlPr>
                            <a:rPr lang="en-US" i="1"/>
                          </m:ctrlPr>
                        </m:sSubPr>
                        <m:e>
                          <m:r>
                            <a:rPr lang="en-US" i="1"/>
                            <m:t>𝑠</m:t>
                          </m:r>
                        </m:e>
                        <m:sub>
                          <m:r>
                            <a:rPr lang="en-US" i="1"/>
                            <m:t>𝑛𝑜𝑜𝑏𝑗</m:t>
                          </m:r>
                        </m:sub>
                      </m:sSub>
                      <m:r>
                        <a:rPr lang="en-US" i="1"/>
                        <m:t>=</m:t>
                      </m:r>
                      <m:sSub>
                        <m:sSubPr>
                          <m:ctrlPr>
                            <a:rPr lang="en-US" i="1"/>
                          </m:ctrlPr>
                        </m:sSubPr>
                        <m:e>
                          <m:r>
                            <a:rPr lang="en-US" i="1"/>
                            <m:t>−</m:t>
                          </m:r>
                          <m:r>
                            <a:rPr lang="en-US" i="1"/>
                            <m:t>𝜆</m:t>
                          </m:r>
                        </m:e>
                        <m:sub>
                          <m:r>
                            <a:rPr lang="en-US" i="1"/>
                            <m:t>𝑛𝑜𝑜𝑏𝑗</m:t>
                          </m:r>
                        </m:sub>
                      </m:sSub>
                      <m:nary>
                        <m:naryPr>
                          <m:chr m:val="∑"/>
                          <m:limLoc m:val="undOvr"/>
                          <m:ctrlPr>
                            <a:rPr lang="en-US" i="1"/>
                          </m:ctrlPr>
                        </m:naryPr>
                        <m:sub>
                          <m:r>
                            <a:rPr lang="en-US" i="1"/>
                            <m:t>𝑖</m:t>
                          </m:r>
                          <m:r>
                            <a:rPr lang="en-US" i="1"/>
                            <m:t>=0</m:t>
                          </m:r>
                        </m:sub>
                        <m:sup>
                          <m:r>
                            <a:rPr lang="en-US" i="1"/>
                            <m:t>𝑠</m:t>
                          </m:r>
                          <m:r>
                            <a:rPr lang="en-US" i="1"/>
                            <m:t>×</m:t>
                          </m:r>
                          <m:r>
                            <a:rPr lang="en-US" i="1"/>
                            <m:t>𝑠</m:t>
                          </m:r>
                        </m:sup>
                        <m:e>
                          <m:nary>
                            <m:naryPr>
                              <m:chr m:val="∑"/>
                              <m:limLoc m:val="undOvr"/>
                              <m:ctrlPr>
                                <a:rPr lang="en-US" i="1"/>
                              </m:ctrlPr>
                            </m:naryPr>
                            <m:sub>
                              <m:r>
                                <a:rPr lang="en-US" i="1"/>
                                <m:t>𝑗</m:t>
                              </m:r>
                              <m:r>
                                <a:rPr lang="en-US" i="1"/>
                                <m:t>=0</m:t>
                              </m:r>
                            </m:sub>
                            <m:sup>
                              <m:r>
                                <a:rPr lang="en-US" i="1"/>
                                <m:t>2</m:t>
                              </m:r>
                            </m:sup>
                            <m:e>
                              <m:sSubSup>
                                <m:sSubSupPr>
                                  <m:ctrlPr>
                                    <a:rPr lang="en-US" i="1"/>
                                  </m:ctrlPr>
                                </m:sSubSupPr>
                                <m:e>
                                  <m:r>
                                    <a:rPr lang="en-US" i="1"/>
                                    <m:t>𝕀</m:t>
                                  </m:r>
                                </m:e>
                                <m:sub>
                                  <m:r>
                                    <a:rPr lang="en-US" i="1"/>
                                    <m:t>𝑖𝑗</m:t>
                                  </m:r>
                                </m:sub>
                                <m:sup>
                                  <m:r>
                                    <a:rPr lang="en-US" i="1"/>
                                    <m:t>𝑛𝑜𝑜𝑏𝑗</m:t>
                                  </m:r>
                                </m:sup>
                              </m:sSubSup>
                            </m:e>
                          </m:nary>
                        </m:e>
                      </m:nary>
                      <m:func>
                        <m:funcPr>
                          <m:ctrlPr>
                            <a:rPr lang="en-US" i="1"/>
                          </m:ctrlPr>
                        </m:funcPr>
                        <m:fName>
                          <m:r>
                            <m:rPr>
                              <m:sty m:val="p"/>
                            </m:rPr>
                            <a:rPr lang="en-US"/>
                            <m:t>log</m:t>
                          </m:r>
                        </m:fName>
                        <m:e>
                          <m:d>
                            <m:dPr>
                              <m:ctrlPr>
                                <a:rPr lang="en-US" i="1"/>
                              </m:ctrlPr>
                            </m:dPr>
                            <m:e>
                              <m:r>
                                <a:rPr lang="en-US" i="1"/>
                                <m:t>1−</m:t>
                              </m:r>
                              <m:r>
                                <a:rPr lang="en-US" i="1"/>
                                <m:t>𝜎</m:t>
                              </m:r>
                              <m:d>
                                <m:dPr>
                                  <m:ctrlPr>
                                    <a:rPr lang="en-US" i="1"/>
                                  </m:ctrlPr>
                                </m:dPr>
                                <m:e>
                                  <m:sSub>
                                    <m:sSubPr>
                                      <m:ctrlPr>
                                        <a:rPr lang="en-US" i="1"/>
                                      </m:ctrlPr>
                                    </m:sSubPr>
                                    <m:e>
                                      <m:r>
                                        <a:rPr lang="en-US" i="1"/>
                                        <m:t>𝑡</m:t>
                                      </m:r>
                                    </m:e>
                                    <m:sub>
                                      <m:r>
                                        <a:rPr lang="en-US" i="1"/>
                                        <m:t>𝑜</m:t>
                                      </m:r>
                                    </m:sub>
                                  </m:sSub>
                                </m:e>
                              </m:d>
                            </m:e>
                          </m:d>
                        </m:e>
                      </m:func>
                    </m:oMath>
                  </m:oMathPara>
                </a14:m>
                <a:endParaRPr lang="en-US" dirty="0"/>
              </a:p>
              <a:p>
                <a:pPr marL="0" indent="0">
                  <a:buNone/>
                </a:pPr>
                <a14:m>
                  <m:oMathPara xmlns:m="http://schemas.openxmlformats.org/officeDocument/2006/math">
                    <m:oMathParaPr>
                      <m:jc m:val="centerGroup"/>
                    </m:oMathParaPr>
                    <m:oMath xmlns:m="http://schemas.openxmlformats.org/officeDocument/2006/math">
                      <m:sSubSup>
                        <m:sSubSupPr>
                          <m:ctrlPr>
                            <a:rPr lang="en-US" i="1"/>
                          </m:ctrlPr>
                        </m:sSubSupPr>
                        <m:e>
                          <m:r>
                            <a:rPr lang="en-US" i="1"/>
                            <m:t>𝕀</m:t>
                          </m:r>
                        </m:e>
                        <m:sub>
                          <m:r>
                            <a:rPr lang="en-US" i="1"/>
                            <m:t>𝑖𝑗</m:t>
                          </m:r>
                        </m:sub>
                        <m:sup>
                          <m:r>
                            <a:rPr lang="en-US" i="1"/>
                            <m:t>𝑛𝑜𝑜𝑏𝑗</m:t>
                          </m:r>
                        </m:sup>
                      </m:sSubSup>
                      <m:r>
                        <a:rPr lang="en-US" i="1"/>
                        <m:t>=</m:t>
                      </m:r>
                      <m:d>
                        <m:dPr>
                          <m:begChr m:val="{"/>
                          <m:endChr m:val=""/>
                          <m:ctrlPr>
                            <a:rPr lang="en-US" i="1"/>
                          </m:ctrlPr>
                        </m:dPr>
                        <m:e>
                          <m:m>
                            <m:mPr>
                              <m:mcs>
                                <m:mc>
                                  <m:mcPr>
                                    <m:count m:val="1"/>
                                    <m:mcJc m:val="center"/>
                                  </m:mcPr>
                                </m:mc>
                              </m:mcs>
                              <m:ctrlPr>
                                <a:rPr lang="en-US" i="1"/>
                              </m:ctrlPr>
                            </m:mPr>
                            <m:mr>
                              <m:e>
                                <m:r>
                                  <a:rPr lang="en-US" i="1"/>
                                  <m:t>0 </m:t>
                                </m:r>
                                <m:r>
                                  <a:rPr lang="en-US" i="1"/>
                                  <m:t>𝑡𝑎𝑟𝑔𝑒𝑡</m:t>
                                </m:r>
                                <m:r>
                                  <a:rPr lang="en-US" i="1"/>
                                  <m:t> </m:t>
                                </m:r>
                                <m:r>
                                  <a:rPr lang="en-US" i="1"/>
                                  <m:t>𝑎𝑡</m:t>
                                </m:r>
                                <m:r>
                                  <a:rPr lang="en-US" i="1"/>
                                  <m:t> </m:t>
                                </m:r>
                                <m:r>
                                  <a:rPr lang="en-US" i="1"/>
                                  <m:t>𝑎𝑛𝑐h𝑜𝑟</m:t>
                                </m:r>
                                <m:r>
                                  <a:rPr lang="en-US" i="1"/>
                                  <m:t> </m:t>
                                </m:r>
                                <m:r>
                                  <a:rPr lang="en-US" i="1"/>
                                  <m:t>𝑏𝑜𝑥</m:t>
                                </m:r>
                                <m:r>
                                  <a:rPr lang="en-US" i="1"/>
                                  <m:t> </m:t>
                                </m:r>
                                <m:r>
                                  <a:rPr lang="en-US" i="1"/>
                                  <m:t>𝑗</m:t>
                                </m:r>
                                <m:r>
                                  <a:rPr lang="en-US" i="1"/>
                                  <m:t> </m:t>
                                </m:r>
                                <m:r>
                                  <a:rPr lang="en-US" i="1"/>
                                  <m:t>𝑖𝑛</m:t>
                                </m:r>
                                <m:r>
                                  <a:rPr lang="en-US" i="1"/>
                                  <m:t> </m:t>
                                </m:r>
                                <m:r>
                                  <a:rPr lang="en-US" i="1"/>
                                  <m:t>𝑐𝑒𝑙𝑙</m:t>
                                </m:r>
                                <m:r>
                                  <a:rPr lang="en-US" i="1"/>
                                  <m:t> </m:t>
                                </m:r>
                                <m:r>
                                  <a:rPr lang="en-US" i="1"/>
                                  <m:t>𝑖</m:t>
                                </m:r>
                                <m:r>
                                  <a:rPr lang="en-US" i="1"/>
                                  <m:t> </m:t>
                                </m:r>
                                <m:r>
                                  <a:rPr lang="en-US" i="1"/>
                                  <m:t>𝑖𝑠</m:t>
                                </m:r>
                                <m:r>
                                  <a:rPr lang="en-US" i="1"/>
                                  <m:t> </m:t>
                                </m:r>
                                <m:r>
                                  <a:rPr lang="en-US" i="1"/>
                                  <m:t>𝑝𝑜𝑠𝑖𝑡𝑖𝑣𝑒</m:t>
                                </m:r>
                                <m:r>
                                  <a:rPr lang="en-US" i="1"/>
                                  <m:t> </m:t>
                                </m:r>
                                <m:r>
                                  <a:rPr lang="en-US" i="1"/>
                                  <m:t>𝑠𝑎𝑚𝑝𝑙𝑒</m:t>
                                </m:r>
                                <m:r>
                                  <a:rPr lang="en-US" i="1"/>
                                  <m:t> </m:t>
                                </m:r>
                              </m:e>
                            </m:mr>
                            <m:mr>
                              <m:e>
                                <m:r>
                                  <a:rPr lang="en-US" i="1"/>
                                  <m:t>1 </m:t>
                                </m:r>
                                <m:r>
                                  <a:rPr lang="en-US" i="1"/>
                                  <m:t>𝑡𝑎𝑟𝑔𝑒𝑡</m:t>
                                </m:r>
                                <m:r>
                                  <a:rPr lang="en-US" i="1"/>
                                  <m:t> </m:t>
                                </m:r>
                                <m:r>
                                  <a:rPr lang="en-US" i="1"/>
                                  <m:t>𝑎𝑡</m:t>
                                </m:r>
                                <m:r>
                                  <a:rPr lang="en-US" i="1"/>
                                  <m:t> </m:t>
                                </m:r>
                                <m:r>
                                  <a:rPr lang="en-US" i="1"/>
                                  <m:t>𝑎𝑛𝑐h𝑜𝑟</m:t>
                                </m:r>
                                <m:r>
                                  <a:rPr lang="en-US" i="1"/>
                                  <m:t> </m:t>
                                </m:r>
                                <m:r>
                                  <a:rPr lang="en-US" i="1"/>
                                  <m:t>𝑏𝑜𝑥</m:t>
                                </m:r>
                                <m:r>
                                  <a:rPr lang="en-US" i="1"/>
                                  <m:t> </m:t>
                                </m:r>
                                <m:r>
                                  <a:rPr lang="en-US" i="1"/>
                                  <m:t>𝑗</m:t>
                                </m:r>
                                <m:r>
                                  <a:rPr lang="en-US" i="1"/>
                                  <m:t> </m:t>
                                </m:r>
                                <m:r>
                                  <a:rPr lang="en-US" i="1"/>
                                  <m:t>𝑖𝑛</m:t>
                                </m:r>
                                <m:r>
                                  <a:rPr lang="en-US" i="1"/>
                                  <m:t> </m:t>
                                </m:r>
                                <m:r>
                                  <a:rPr lang="en-US" i="1"/>
                                  <m:t>𝑐𝑒𝑙𝑙</m:t>
                                </m:r>
                                <m:r>
                                  <a:rPr lang="en-US" i="1"/>
                                  <m:t> </m:t>
                                </m:r>
                                <m:r>
                                  <a:rPr lang="en-US" i="1"/>
                                  <m:t>𝑖</m:t>
                                </m:r>
                                <m:r>
                                  <a:rPr lang="en-US" i="1"/>
                                  <m:t> </m:t>
                                </m:r>
                                <m:r>
                                  <a:rPr lang="en-US" i="1"/>
                                  <m:t>𝑖𝑠</m:t>
                                </m:r>
                                <m:r>
                                  <a:rPr lang="en-US" i="1"/>
                                  <m:t> </m:t>
                                </m:r>
                                <m:r>
                                  <a:rPr lang="en-US" i="1"/>
                                  <m:t>𝑛𝑒𝑔𝑎𝑡𝑖𝑣𝑒</m:t>
                                </m:r>
                                <m:r>
                                  <a:rPr lang="en-US" i="1"/>
                                  <m:t> </m:t>
                                </m:r>
                                <m:r>
                                  <a:rPr lang="en-US" i="1"/>
                                  <m:t>𝑠𝑎𝑚𝑝𝑙𝑒</m:t>
                                </m:r>
                                <m:r>
                                  <a:rPr lang="en-US" i="1"/>
                                  <m:t> </m:t>
                                </m:r>
                              </m:e>
                            </m:mr>
                          </m:m>
                        </m:e>
                      </m:d>
                    </m:oMath>
                  </m:oMathPara>
                </a14:m>
                <a:endParaRPr lang="en-US" dirty="0"/>
              </a:p>
              <a:p>
                <a:endParaRPr lang="en-US" dirty="0"/>
              </a:p>
              <a:p>
                <a:endParaRPr lang="en-US" dirty="0"/>
              </a:p>
              <a:p>
                <a:endParaRPr lang="en-US" dirty="0"/>
              </a:p>
              <a:p>
                <a:r>
                  <a:rPr lang="en-US" dirty="0"/>
                  <a:t>Object confidence loss,</a:t>
                </a:r>
              </a:p>
              <a:p>
                <a:pPr marL="0" indent="0">
                  <a:buNone/>
                </a:pPr>
                <a14:m>
                  <m:oMathPara xmlns:m="http://schemas.openxmlformats.org/officeDocument/2006/math">
                    <m:oMathParaPr>
                      <m:jc m:val="centerGroup"/>
                    </m:oMathParaPr>
                    <m:oMath xmlns:m="http://schemas.openxmlformats.org/officeDocument/2006/math">
                      <m:r>
                        <a:rPr lang="en-US" i="1"/>
                        <m:t>𝑙𝑜𝑠</m:t>
                      </m:r>
                      <m:sSub>
                        <m:sSubPr>
                          <m:ctrlPr>
                            <a:rPr lang="en-US" i="1"/>
                          </m:ctrlPr>
                        </m:sSubPr>
                        <m:e>
                          <m:r>
                            <a:rPr lang="en-US" i="1"/>
                            <m:t>𝑠</m:t>
                          </m:r>
                        </m:e>
                        <m:sub>
                          <m:r>
                            <a:rPr lang="en-US" i="1"/>
                            <m:t>𝑜𝑏𝑗</m:t>
                          </m:r>
                        </m:sub>
                      </m:sSub>
                      <m:r>
                        <a:rPr lang="en-US" i="1"/>
                        <m:t>=</m:t>
                      </m:r>
                      <m:sSub>
                        <m:sSubPr>
                          <m:ctrlPr>
                            <a:rPr lang="en-US" i="1"/>
                          </m:ctrlPr>
                        </m:sSubPr>
                        <m:e>
                          <m:r>
                            <a:rPr lang="en-US" i="1"/>
                            <m:t>𝜆</m:t>
                          </m:r>
                        </m:e>
                        <m:sub>
                          <m:r>
                            <a:rPr lang="en-US" i="1"/>
                            <m:t>𝑜𝑏𝑗</m:t>
                          </m:r>
                        </m:sub>
                      </m:sSub>
                      <m:nary>
                        <m:naryPr>
                          <m:chr m:val="∑"/>
                          <m:limLoc m:val="undOvr"/>
                          <m:ctrlPr>
                            <a:rPr lang="en-US" i="1"/>
                          </m:ctrlPr>
                        </m:naryPr>
                        <m:sub>
                          <m:r>
                            <a:rPr lang="en-US" i="1"/>
                            <m:t>𝑖</m:t>
                          </m:r>
                          <m:r>
                            <a:rPr lang="en-US" i="1"/>
                            <m:t>=0</m:t>
                          </m:r>
                        </m:sub>
                        <m:sup>
                          <m:r>
                            <a:rPr lang="en-US" i="1"/>
                            <m:t>𝑠</m:t>
                          </m:r>
                          <m:r>
                            <a:rPr lang="en-US" i="1"/>
                            <m:t>×</m:t>
                          </m:r>
                          <m:r>
                            <a:rPr lang="en-US" i="1"/>
                            <m:t>𝑠</m:t>
                          </m:r>
                        </m:sup>
                        <m:e>
                          <m:nary>
                            <m:naryPr>
                              <m:chr m:val="∑"/>
                              <m:limLoc m:val="undOvr"/>
                              <m:ctrlPr>
                                <a:rPr lang="en-US" i="1"/>
                              </m:ctrlPr>
                            </m:naryPr>
                            <m:sub>
                              <m:r>
                                <a:rPr lang="en-US" i="1"/>
                                <m:t>𝑗</m:t>
                              </m:r>
                              <m:r>
                                <a:rPr lang="en-US" i="1"/>
                                <m:t>=0</m:t>
                              </m:r>
                            </m:sub>
                            <m:sup>
                              <m:r>
                                <a:rPr lang="en-US" i="1"/>
                                <m:t>3</m:t>
                              </m:r>
                            </m:sup>
                            <m:e>
                              <m:sSubSup>
                                <m:sSubSupPr>
                                  <m:ctrlPr>
                                    <a:rPr lang="en-US" i="1"/>
                                  </m:ctrlPr>
                                </m:sSubSupPr>
                                <m:e>
                                  <m:r>
                                    <a:rPr lang="en-US" i="1"/>
                                    <m:t>𝕀</m:t>
                                  </m:r>
                                </m:e>
                                <m:sub>
                                  <m:r>
                                    <a:rPr lang="en-US" i="1"/>
                                    <m:t>𝑖𝑗</m:t>
                                  </m:r>
                                </m:sub>
                                <m:sup>
                                  <m:r>
                                    <a:rPr lang="en-US" i="1"/>
                                    <m:t>𝑜𝑏𝑗</m:t>
                                  </m:r>
                                </m:sup>
                              </m:sSubSup>
                            </m:e>
                          </m:nary>
                        </m:e>
                      </m:nary>
                      <m:sSup>
                        <m:sSupPr>
                          <m:ctrlPr>
                            <a:rPr lang="en-US" i="1"/>
                          </m:ctrlPr>
                        </m:sSupPr>
                        <m:e>
                          <m:d>
                            <m:dPr>
                              <m:ctrlPr>
                                <a:rPr lang="en-US" i="1"/>
                              </m:ctrlPr>
                            </m:dPr>
                            <m:e>
                              <m:r>
                                <a:rPr lang="en-US" i="1"/>
                                <m:t>𝐼𝑂𝑈</m:t>
                              </m:r>
                              <m:r>
                                <a:rPr lang="en-US" i="1"/>
                                <m:t>−</m:t>
                              </m:r>
                              <m:r>
                                <a:rPr lang="en-US" i="1"/>
                                <m:t>𝜎</m:t>
                              </m:r>
                              <m:d>
                                <m:dPr>
                                  <m:ctrlPr>
                                    <a:rPr lang="en-US" i="1"/>
                                  </m:ctrlPr>
                                </m:dPr>
                                <m:e>
                                  <m:sSub>
                                    <m:sSubPr>
                                      <m:ctrlPr>
                                        <a:rPr lang="en-US" i="1"/>
                                      </m:ctrlPr>
                                    </m:sSubPr>
                                    <m:e>
                                      <m:r>
                                        <a:rPr lang="en-US" i="1"/>
                                        <m:t>𝑡</m:t>
                                      </m:r>
                                    </m:e>
                                    <m:sub>
                                      <m:r>
                                        <a:rPr lang="en-US" i="1"/>
                                        <m:t>𝑜</m:t>
                                      </m:r>
                                    </m:sub>
                                  </m:sSub>
                                </m:e>
                              </m:d>
                            </m:e>
                          </m:d>
                        </m:e>
                        <m:sup>
                          <m:r>
                            <a:rPr lang="en-US" i="1"/>
                            <m:t>2</m:t>
                          </m:r>
                        </m:sup>
                      </m:sSup>
                    </m:oMath>
                  </m:oMathPara>
                </a14:m>
                <a:endParaRPr lang="en-US" dirty="0"/>
              </a:p>
              <a:p>
                <a:pPr marL="0" indent="0">
                  <a:buNone/>
                </a:pPr>
                <a:r>
                  <a:rPr lang="en-US" dirty="0"/>
                  <a:t> </a:t>
                </a:r>
              </a:p>
              <a:p>
                <a:pPr marL="0" indent="0">
                  <a:buNone/>
                </a:pPr>
                <a:r>
                  <a:rPr lang="en-US" dirty="0"/>
                  <a:t> </a:t>
                </a:r>
              </a:p>
              <a:p>
                <a:pPr marL="0" indent="0">
                  <a:buNone/>
                </a:pPr>
                <a:r>
                  <a:rPr lang="en-US" dirty="0"/>
                  <a:t> </a:t>
                </a:r>
              </a:p>
              <a:p>
                <a:pPr marL="0" indent="0">
                  <a:buNone/>
                </a:pPr>
                <a:endParaRPr lang="en-US" dirty="0"/>
              </a:p>
              <a:p>
                <a:endParaRPr lang="en-US" dirty="0"/>
              </a:p>
            </p:txBody>
          </p:sp>
        </mc:Choice>
        <mc:Fallback>
          <p:sp>
            <p:nvSpPr>
              <p:cNvPr id="3" name="Content Placeholder 2">
                <a:extLst>
                  <a:ext uri="{FF2B5EF4-FFF2-40B4-BE49-F238E27FC236}">
                    <a16:creationId xmlns:a16="http://schemas.microsoft.com/office/drawing/2014/main" id="{792A4DEB-8145-E7EF-54E6-A6BE4686B8A9}"/>
                  </a:ext>
                </a:extLst>
              </p:cNvPr>
              <p:cNvSpPr>
                <a:spLocks noGrp="1" noRot="1" noChangeAspect="1" noMove="1" noResize="1" noEditPoints="1" noAdjustHandles="1" noChangeArrowheads="1" noChangeShapeType="1" noTextEdit="1"/>
              </p:cNvSpPr>
              <p:nvPr>
                <p:ph idx="1"/>
              </p:nvPr>
            </p:nvSpPr>
            <p:spPr>
              <a:xfrm>
                <a:off x="809919" y="1343876"/>
                <a:ext cx="10515600" cy="5418874"/>
              </a:xfrm>
              <a:blipFill>
                <a:blip r:embed="rId2"/>
                <a:stretch>
                  <a:fillRect l="-696" t="-213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0599FBC-6107-9A25-F4D1-0F08C604CFE1}"/>
              </a:ext>
            </a:extLst>
          </p:cNvPr>
          <p:cNvSpPr>
            <a:spLocks noGrp="1"/>
          </p:cNvSpPr>
          <p:nvPr>
            <p:ph type="sldNum" sz="quarter" idx="12"/>
          </p:nvPr>
        </p:nvSpPr>
        <p:spPr/>
        <p:txBody>
          <a:bodyPr/>
          <a:lstStyle/>
          <a:p>
            <a:fld id="{57D6750F-1D76-423C-8E64-E94414A6CC72}" type="slidenum">
              <a:rPr lang="en-US" smtClean="0"/>
              <a:t>28</a:t>
            </a:fld>
            <a:endParaRPr lang="en-US"/>
          </a:p>
        </p:txBody>
      </p:sp>
      <p:pic>
        <p:nvPicPr>
          <p:cNvPr id="6" name="Picture 5">
            <a:extLst>
              <a:ext uri="{FF2B5EF4-FFF2-40B4-BE49-F238E27FC236}">
                <a16:creationId xmlns:a16="http://schemas.microsoft.com/office/drawing/2014/main" id="{C771D2CD-0524-348B-E0C3-A48B310BF337}"/>
              </a:ext>
            </a:extLst>
          </p:cNvPr>
          <p:cNvPicPr>
            <a:picLocks noChangeAspect="1"/>
          </p:cNvPicPr>
          <p:nvPr/>
        </p:nvPicPr>
        <p:blipFill>
          <a:blip r:embed="rId3"/>
          <a:stretch>
            <a:fillRect/>
          </a:stretch>
        </p:blipFill>
        <p:spPr>
          <a:xfrm>
            <a:off x="8525262" y="3180146"/>
            <a:ext cx="3536117" cy="1401377"/>
          </a:xfrm>
          <a:prstGeom prst="rect">
            <a:avLst/>
          </a:prstGeom>
          <a:solidFill>
            <a:schemeClr val="bg1"/>
          </a:solidFill>
        </p:spPr>
      </p:pic>
      <p:pic>
        <p:nvPicPr>
          <p:cNvPr id="8" name="Picture 7">
            <a:extLst>
              <a:ext uri="{FF2B5EF4-FFF2-40B4-BE49-F238E27FC236}">
                <a16:creationId xmlns:a16="http://schemas.microsoft.com/office/drawing/2014/main" id="{06A38E33-209C-87C1-33D6-F4EB694EC0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65675" y="5238750"/>
            <a:ext cx="3110209" cy="1619250"/>
          </a:xfrm>
          <a:prstGeom prst="rect">
            <a:avLst/>
          </a:prstGeom>
          <a:solidFill>
            <a:schemeClr val="bg1"/>
          </a:solidFill>
        </p:spPr>
      </p:pic>
    </p:spTree>
    <p:extLst>
      <p:ext uri="{BB962C8B-B14F-4D97-AF65-F5344CB8AC3E}">
        <p14:creationId xmlns:p14="http://schemas.microsoft.com/office/powerpoint/2010/main" val="3659793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A35DF-AE0E-95DA-849F-E78130F40E85}"/>
              </a:ext>
            </a:extLst>
          </p:cNvPr>
          <p:cNvSpPr>
            <a:spLocks noGrp="1"/>
          </p:cNvSpPr>
          <p:nvPr>
            <p:ph type="title"/>
          </p:nvPr>
        </p:nvSpPr>
        <p:spPr>
          <a:xfrm>
            <a:off x="590550" y="0"/>
            <a:ext cx="10515600" cy="1325563"/>
          </a:xfrm>
        </p:spPr>
        <p:txBody>
          <a:bodyPr/>
          <a:lstStyle/>
          <a:p>
            <a:r>
              <a:rPr lang="en-US" dirty="0"/>
              <a:t>YOLO v3: loss function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8C040AF-EAA5-1DCB-7E06-E6CB289B0E88}"/>
                  </a:ext>
                </a:extLst>
              </p:cNvPr>
              <p:cNvSpPr>
                <a:spLocks noGrp="1"/>
              </p:cNvSpPr>
              <p:nvPr>
                <p:ph idx="1"/>
              </p:nvPr>
            </p:nvSpPr>
            <p:spPr>
              <a:xfrm>
                <a:off x="809625" y="1406524"/>
                <a:ext cx="10515600" cy="5032375"/>
              </a:xfrm>
            </p:spPr>
            <p:txBody>
              <a:bodyPr>
                <a:normAutofit fontScale="77500" lnSpcReduction="20000"/>
              </a:bodyPr>
              <a:lstStyle/>
              <a:p>
                <a:r>
                  <a:rPr lang="en-US" dirty="0"/>
                  <a:t>“object” box loss</a:t>
                </a:r>
              </a:p>
              <a:p>
                <a:pPr marL="0" indent="0">
                  <a:buNone/>
                </a:pPr>
                <a14:m>
                  <m:oMathPara xmlns:m="http://schemas.openxmlformats.org/officeDocument/2006/math">
                    <m:oMathParaPr>
                      <m:jc m:val="centerGroup"/>
                    </m:oMathParaPr>
                    <m:oMath xmlns:m="http://schemas.openxmlformats.org/officeDocument/2006/math">
                      <m:r>
                        <a:rPr lang="en-US" i="1"/>
                        <m:t>𝑙𝑜𝑠</m:t>
                      </m:r>
                      <m:sSub>
                        <m:sSubPr>
                          <m:ctrlPr>
                            <a:rPr lang="en-US" i="1"/>
                          </m:ctrlPr>
                        </m:sSubPr>
                        <m:e>
                          <m:r>
                            <a:rPr lang="en-US" i="1"/>
                            <m:t>𝑠</m:t>
                          </m:r>
                        </m:e>
                        <m:sub>
                          <m:r>
                            <a:rPr lang="en-US" i="1"/>
                            <m:t>𝑏𝑜𝑥</m:t>
                          </m:r>
                        </m:sub>
                      </m:sSub>
                      <m:r>
                        <a:rPr lang="en-US" i="1"/>
                        <m:t>=</m:t>
                      </m:r>
                      <m:sSub>
                        <m:sSubPr>
                          <m:ctrlPr>
                            <a:rPr lang="en-US" i="1"/>
                          </m:ctrlPr>
                        </m:sSubPr>
                        <m:e>
                          <m:r>
                            <a:rPr lang="en-US" i="1"/>
                            <m:t>𝜆</m:t>
                          </m:r>
                        </m:e>
                        <m:sub>
                          <m:r>
                            <a:rPr lang="en-US" i="1"/>
                            <m:t>𝑐𝑜𝑜𝑟𝑑</m:t>
                          </m:r>
                        </m:sub>
                      </m:sSub>
                      <m:nary>
                        <m:naryPr>
                          <m:chr m:val="∑"/>
                          <m:limLoc m:val="undOvr"/>
                          <m:ctrlPr>
                            <a:rPr lang="en-US" i="1"/>
                          </m:ctrlPr>
                        </m:naryPr>
                        <m:sub>
                          <m:r>
                            <a:rPr lang="en-US" i="1"/>
                            <m:t>𝑖</m:t>
                          </m:r>
                          <m:r>
                            <a:rPr lang="en-US" i="1"/>
                            <m:t>=0</m:t>
                          </m:r>
                        </m:sub>
                        <m:sup>
                          <m:r>
                            <a:rPr lang="en-US" i="1"/>
                            <m:t>𝑠</m:t>
                          </m:r>
                          <m:r>
                            <a:rPr lang="en-US" i="1"/>
                            <m:t>×</m:t>
                          </m:r>
                          <m:r>
                            <a:rPr lang="en-US" i="1"/>
                            <m:t>𝑠</m:t>
                          </m:r>
                        </m:sup>
                        <m:e>
                          <m:nary>
                            <m:naryPr>
                              <m:chr m:val="∑"/>
                              <m:limLoc m:val="undOvr"/>
                              <m:ctrlPr>
                                <a:rPr lang="en-US" i="1"/>
                              </m:ctrlPr>
                            </m:naryPr>
                            <m:sub>
                              <m:r>
                                <a:rPr lang="en-US" i="1"/>
                                <m:t>𝑗</m:t>
                              </m:r>
                              <m:r>
                                <a:rPr lang="en-US" i="1"/>
                                <m:t>=0</m:t>
                              </m:r>
                            </m:sub>
                            <m:sup>
                              <m:r>
                                <a:rPr lang="en-US" i="1"/>
                                <m:t>3</m:t>
                              </m:r>
                            </m:sup>
                            <m:e>
                              <m:sSubSup>
                                <m:sSubSupPr>
                                  <m:ctrlPr>
                                    <a:rPr lang="en-US" i="1"/>
                                  </m:ctrlPr>
                                </m:sSubSupPr>
                                <m:e>
                                  <m:r>
                                    <a:rPr lang="en-US" i="1"/>
                                    <m:t>𝕀</m:t>
                                  </m:r>
                                </m:e>
                                <m:sub>
                                  <m:r>
                                    <a:rPr lang="en-US" i="1"/>
                                    <m:t>𝑖𝑗</m:t>
                                  </m:r>
                                </m:sub>
                                <m:sup>
                                  <m:r>
                                    <a:rPr lang="en-US" i="1"/>
                                    <m:t>𝑜𝑏𝑗</m:t>
                                  </m:r>
                                </m:sup>
                              </m:sSubSup>
                            </m:e>
                          </m:nary>
                        </m:e>
                      </m:nary>
                      <m:d>
                        <m:dPr>
                          <m:begChr m:val="["/>
                          <m:endChr m:val="]"/>
                          <m:ctrlPr>
                            <a:rPr lang="en-US" i="1"/>
                          </m:ctrlPr>
                        </m:dPr>
                        <m:e>
                          <m:sSup>
                            <m:sSupPr>
                              <m:ctrlPr>
                                <a:rPr lang="en-US" i="1"/>
                              </m:ctrlPr>
                            </m:sSupPr>
                            <m:e>
                              <m:d>
                                <m:dPr>
                                  <m:ctrlPr>
                                    <a:rPr lang="en-US" i="1"/>
                                  </m:ctrlPr>
                                </m:dPr>
                                <m:e>
                                  <m:acc>
                                    <m:accPr>
                                      <m:chr m:val="̂"/>
                                      <m:ctrlPr>
                                        <a:rPr lang="en-US" i="1"/>
                                      </m:ctrlPr>
                                    </m:accPr>
                                    <m:e>
                                      <m:r>
                                        <a:rPr lang="en-US" i="1"/>
                                        <m:t>𝑥</m:t>
                                      </m:r>
                                    </m:e>
                                  </m:acc>
                                  <m:r>
                                    <a:rPr lang="en-US" i="1"/>
                                    <m:t>−</m:t>
                                  </m:r>
                                  <m:r>
                                    <a:rPr lang="en-US" i="1"/>
                                    <m:t>𝜎</m:t>
                                  </m:r>
                                  <m:d>
                                    <m:dPr>
                                      <m:ctrlPr>
                                        <a:rPr lang="en-US" i="1"/>
                                      </m:ctrlPr>
                                    </m:dPr>
                                    <m:e>
                                      <m:sSub>
                                        <m:sSubPr>
                                          <m:ctrlPr>
                                            <a:rPr lang="en-US" i="1"/>
                                          </m:ctrlPr>
                                        </m:sSubPr>
                                        <m:e>
                                          <m:r>
                                            <a:rPr lang="en-US" i="1"/>
                                            <m:t>𝑡</m:t>
                                          </m:r>
                                        </m:e>
                                        <m:sub>
                                          <m:r>
                                            <a:rPr lang="en-US" i="1"/>
                                            <m:t>𝑥</m:t>
                                          </m:r>
                                        </m:sub>
                                      </m:sSub>
                                    </m:e>
                                  </m:d>
                                </m:e>
                              </m:d>
                            </m:e>
                            <m:sup>
                              <m:r>
                                <a:rPr lang="en-US" i="1"/>
                                <m:t>2</m:t>
                              </m:r>
                            </m:sup>
                          </m:sSup>
                          <m:r>
                            <a:rPr lang="en-US" i="1"/>
                            <m:t>+</m:t>
                          </m:r>
                          <m:sSup>
                            <m:sSupPr>
                              <m:ctrlPr>
                                <a:rPr lang="en-US" i="1"/>
                              </m:ctrlPr>
                            </m:sSupPr>
                            <m:e>
                              <m:d>
                                <m:dPr>
                                  <m:ctrlPr>
                                    <a:rPr lang="en-US" i="1"/>
                                  </m:ctrlPr>
                                </m:dPr>
                                <m:e>
                                  <m:acc>
                                    <m:accPr>
                                      <m:chr m:val="̂"/>
                                      <m:ctrlPr>
                                        <a:rPr lang="en-US" i="1"/>
                                      </m:ctrlPr>
                                    </m:accPr>
                                    <m:e>
                                      <m:r>
                                        <a:rPr lang="en-US" i="1"/>
                                        <m:t>𝑦</m:t>
                                      </m:r>
                                    </m:e>
                                  </m:acc>
                                  <m:r>
                                    <a:rPr lang="en-US" i="1"/>
                                    <m:t>−</m:t>
                                  </m:r>
                                  <m:r>
                                    <a:rPr lang="en-US" i="1"/>
                                    <m:t>𝜎</m:t>
                                  </m:r>
                                  <m:d>
                                    <m:dPr>
                                      <m:ctrlPr>
                                        <a:rPr lang="en-US" i="1"/>
                                      </m:ctrlPr>
                                    </m:dPr>
                                    <m:e>
                                      <m:sSub>
                                        <m:sSubPr>
                                          <m:ctrlPr>
                                            <a:rPr lang="en-US" i="1"/>
                                          </m:ctrlPr>
                                        </m:sSubPr>
                                        <m:e>
                                          <m:r>
                                            <a:rPr lang="en-US" i="1"/>
                                            <m:t>𝑡</m:t>
                                          </m:r>
                                        </m:e>
                                        <m:sub>
                                          <m:r>
                                            <a:rPr lang="en-US" i="1"/>
                                            <m:t>𝑦</m:t>
                                          </m:r>
                                        </m:sub>
                                      </m:sSub>
                                    </m:e>
                                  </m:d>
                                </m:e>
                              </m:d>
                            </m:e>
                            <m:sup>
                              <m:r>
                                <a:rPr lang="en-US" i="1"/>
                                <m:t>2</m:t>
                              </m:r>
                            </m:sup>
                          </m:sSup>
                          <m:r>
                            <a:rPr lang="en-US" i="1"/>
                            <m:t>+</m:t>
                          </m:r>
                          <m:sSup>
                            <m:sSupPr>
                              <m:ctrlPr>
                                <a:rPr lang="en-US" i="1"/>
                              </m:ctrlPr>
                            </m:sSupPr>
                            <m:e>
                              <m:d>
                                <m:dPr>
                                  <m:ctrlPr>
                                    <a:rPr lang="en-US" i="1"/>
                                  </m:ctrlPr>
                                </m:dPr>
                                <m:e>
                                  <m:sSub>
                                    <m:sSubPr>
                                      <m:ctrlPr>
                                        <a:rPr lang="en-US" i="1"/>
                                      </m:ctrlPr>
                                    </m:sSubPr>
                                    <m:e>
                                      <m:acc>
                                        <m:accPr>
                                          <m:chr m:val="̂"/>
                                          <m:ctrlPr>
                                            <a:rPr lang="en-US" i="1"/>
                                          </m:ctrlPr>
                                        </m:accPr>
                                        <m:e>
                                          <m:r>
                                            <a:rPr lang="en-US" i="1"/>
                                            <m:t>𝑡</m:t>
                                          </m:r>
                                        </m:e>
                                      </m:acc>
                                    </m:e>
                                    <m:sub>
                                      <m:r>
                                        <a:rPr lang="en-US" i="1"/>
                                        <m:t>𝑤</m:t>
                                      </m:r>
                                    </m:sub>
                                  </m:sSub>
                                  <m:r>
                                    <a:rPr lang="en-US" i="1"/>
                                    <m:t>−</m:t>
                                  </m:r>
                                  <m:sSub>
                                    <m:sSubPr>
                                      <m:ctrlPr>
                                        <a:rPr lang="en-US" i="1"/>
                                      </m:ctrlPr>
                                    </m:sSubPr>
                                    <m:e>
                                      <m:r>
                                        <a:rPr lang="en-US" i="1"/>
                                        <m:t>𝑡</m:t>
                                      </m:r>
                                    </m:e>
                                    <m:sub>
                                      <m:r>
                                        <a:rPr lang="en-US" i="1"/>
                                        <m:t>𝑤</m:t>
                                      </m:r>
                                    </m:sub>
                                  </m:sSub>
                                </m:e>
                              </m:d>
                            </m:e>
                            <m:sup>
                              <m:r>
                                <a:rPr lang="en-US" i="1"/>
                                <m:t>2</m:t>
                              </m:r>
                            </m:sup>
                          </m:sSup>
                          <m:r>
                            <a:rPr lang="en-US" i="1"/>
                            <m:t>+</m:t>
                          </m:r>
                          <m:sSup>
                            <m:sSupPr>
                              <m:ctrlPr>
                                <a:rPr lang="en-US" i="1"/>
                              </m:ctrlPr>
                            </m:sSupPr>
                            <m:e>
                              <m:d>
                                <m:dPr>
                                  <m:ctrlPr>
                                    <a:rPr lang="en-US" i="1"/>
                                  </m:ctrlPr>
                                </m:dPr>
                                <m:e>
                                  <m:sSub>
                                    <m:sSubPr>
                                      <m:ctrlPr>
                                        <a:rPr lang="en-US" i="1"/>
                                      </m:ctrlPr>
                                    </m:sSubPr>
                                    <m:e>
                                      <m:acc>
                                        <m:accPr>
                                          <m:chr m:val="̂"/>
                                          <m:ctrlPr>
                                            <a:rPr lang="en-US" i="1"/>
                                          </m:ctrlPr>
                                        </m:accPr>
                                        <m:e>
                                          <m:r>
                                            <a:rPr lang="en-US" i="1"/>
                                            <m:t>𝑡</m:t>
                                          </m:r>
                                        </m:e>
                                      </m:acc>
                                    </m:e>
                                    <m:sub>
                                      <m:r>
                                        <a:rPr lang="en-US" i="1"/>
                                        <m:t>h</m:t>
                                      </m:r>
                                    </m:sub>
                                  </m:sSub>
                                  <m:r>
                                    <a:rPr lang="en-US" i="1"/>
                                    <m:t>−</m:t>
                                  </m:r>
                                  <m:sSub>
                                    <m:sSubPr>
                                      <m:ctrlPr>
                                        <a:rPr lang="en-US" i="1"/>
                                      </m:ctrlPr>
                                    </m:sSubPr>
                                    <m:e>
                                      <m:r>
                                        <a:rPr lang="en-US" i="1"/>
                                        <m:t>𝑡</m:t>
                                      </m:r>
                                    </m:e>
                                    <m:sub>
                                      <m:r>
                                        <a:rPr lang="en-US" i="1"/>
                                        <m:t>h</m:t>
                                      </m:r>
                                    </m:sub>
                                  </m:sSub>
                                </m:e>
                              </m:d>
                            </m:e>
                            <m:sup>
                              <m:r>
                                <a:rPr lang="en-US" i="1"/>
                                <m:t>2</m:t>
                              </m:r>
                            </m:sup>
                          </m:sSup>
                        </m:e>
                      </m:d>
                    </m:oMath>
                  </m:oMathPara>
                </a14:m>
                <a:endParaRPr lang="en-US" dirty="0"/>
              </a:p>
              <a:p>
                <a:pPr marL="0" indent="0">
                  <a:buNone/>
                </a:pPr>
                <a:r>
                  <a:rPr lang="en-US" dirty="0"/>
                  <a:t> </a:t>
                </a:r>
              </a:p>
              <a:p>
                <a:pPr marL="0" indent="0">
                  <a:buNone/>
                </a:pPr>
                <a:r>
                  <a:rPr lang="en-US" dirty="0"/>
                  <a:t> </a:t>
                </a:r>
              </a:p>
              <a:p>
                <a:pPr marL="0" indent="0">
                  <a:buNone/>
                </a:pPr>
                <a:r>
                  <a:rPr lang="en-US" dirty="0"/>
                  <a:t> </a:t>
                </a:r>
              </a:p>
              <a:p>
                <a:r>
                  <a:rPr lang="en-US" dirty="0"/>
                  <a:t>“object” classification loss</a:t>
                </a:r>
              </a:p>
              <a:p>
                <a:pPr marL="0" indent="0">
                  <a:buNone/>
                </a:pPr>
                <a14:m>
                  <m:oMathPara xmlns:m="http://schemas.openxmlformats.org/officeDocument/2006/math">
                    <m:oMathParaPr>
                      <m:jc m:val="centerGroup"/>
                    </m:oMathParaPr>
                    <m:oMath xmlns:m="http://schemas.openxmlformats.org/officeDocument/2006/math">
                      <m:r>
                        <a:rPr lang="en-US" i="1"/>
                        <m:t>𝑙𝑜𝑠</m:t>
                      </m:r>
                      <m:sSub>
                        <m:sSubPr>
                          <m:ctrlPr>
                            <a:rPr lang="en-US" i="1"/>
                          </m:ctrlPr>
                        </m:sSubPr>
                        <m:e>
                          <m:r>
                            <a:rPr lang="en-US" i="1"/>
                            <m:t>𝑠</m:t>
                          </m:r>
                        </m:e>
                        <m:sub>
                          <m:r>
                            <a:rPr lang="en-US" i="1"/>
                            <m:t>𝑐𝑙𝑎𝑠𝑠</m:t>
                          </m:r>
                        </m:sub>
                      </m:sSub>
                      <m:r>
                        <a:rPr lang="en-US" i="1"/>
                        <m:t>=</m:t>
                      </m:r>
                      <m:sSub>
                        <m:sSubPr>
                          <m:ctrlPr>
                            <a:rPr lang="en-US" i="1"/>
                          </m:ctrlPr>
                        </m:sSubPr>
                        <m:e>
                          <m:r>
                            <a:rPr lang="en-US" i="1"/>
                            <m:t>−</m:t>
                          </m:r>
                          <m:r>
                            <a:rPr lang="en-US" i="1"/>
                            <m:t>𝜆</m:t>
                          </m:r>
                        </m:e>
                        <m:sub>
                          <m:r>
                            <a:rPr lang="en-US" i="1"/>
                            <m:t>𝑐𝑙𝑎𝑠𝑠</m:t>
                          </m:r>
                        </m:sub>
                      </m:sSub>
                      <m:nary>
                        <m:naryPr>
                          <m:chr m:val="∑"/>
                          <m:limLoc m:val="undOvr"/>
                          <m:ctrlPr>
                            <a:rPr lang="en-US" i="1"/>
                          </m:ctrlPr>
                        </m:naryPr>
                        <m:sub>
                          <m:r>
                            <a:rPr lang="en-US" i="1"/>
                            <m:t>𝑖</m:t>
                          </m:r>
                          <m:r>
                            <a:rPr lang="en-US" i="1"/>
                            <m:t>=0</m:t>
                          </m:r>
                        </m:sub>
                        <m:sup>
                          <m:r>
                            <a:rPr lang="en-US" i="1"/>
                            <m:t>𝑠</m:t>
                          </m:r>
                          <m:r>
                            <a:rPr lang="en-US" i="1"/>
                            <m:t>×</m:t>
                          </m:r>
                          <m:r>
                            <a:rPr lang="en-US" i="1"/>
                            <m:t>𝑠</m:t>
                          </m:r>
                        </m:sup>
                        <m:e>
                          <m:nary>
                            <m:naryPr>
                              <m:chr m:val="∑"/>
                              <m:limLoc m:val="undOvr"/>
                              <m:ctrlPr>
                                <a:rPr lang="en-US" i="1"/>
                              </m:ctrlPr>
                            </m:naryPr>
                            <m:sub>
                              <m:r>
                                <a:rPr lang="en-US" i="1"/>
                                <m:t>𝑗</m:t>
                              </m:r>
                              <m:r>
                                <a:rPr lang="en-US" i="1"/>
                                <m:t>=0</m:t>
                              </m:r>
                            </m:sub>
                            <m:sup>
                              <m:r>
                                <a:rPr lang="en-US" i="1"/>
                                <m:t>3</m:t>
                              </m:r>
                            </m:sup>
                            <m:e>
                              <m:sSubSup>
                                <m:sSubSupPr>
                                  <m:ctrlPr>
                                    <a:rPr lang="en-US" i="1"/>
                                  </m:ctrlPr>
                                </m:sSubSupPr>
                                <m:e>
                                  <m:r>
                                    <a:rPr lang="en-US" i="1"/>
                                    <m:t>𝕀</m:t>
                                  </m:r>
                                </m:e>
                                <m:sub>
                                  <m:r>
                                    <a:rPr lang="en-US" i="1"/>
                                    <m:t>𝑖𝑗</m:t>
                                  </m:r>
                                </m:sub>
                                <m:sup>
                                  <m:r>
                                    <a:rPr lang="en-US" i="1"/>
                                    <m:t>𝑜𝑏𝑗</m:t>
                                  </m:r>
                                </m:sup>
                              </m:sSubSup>
                              <m:func>
                                <m:funcPr>
                                  <m:ctrlPr>
                                    <a:rPr lang="en-US" i="1"/>
                                  </m:ctrlPr>
                                </m:funcPr>
                                <m:fName>
                                  <m:r>
                                    <m:rPr>
                                      <m:sty m:val="p"/>
                                    </m:rPr>
                                    <a:rPr lang="en-US"/>
                                    <m:t>log</m:t>
                                  </m:r>
                                </m:fName>
                                <m:e>
                                  <m:d>
                                    <m:dPr>
                                      <m:ctrlPr>
                                        <a:rPr lang="en-US" i="1"/>
                                      </m:ctrlPr>
                                    </m:dPr>
                                    <m:e>
                                      <m:f>
                                        <m:fPr>
                                          <m:ctrlPr>
                                            <a:rPr lang="en-US" i="1"/>
                                          </m:ctrlPr>
                                        </m:fPr>
                                        <m:num>
                                          <m:r>
                                            <a:rPr lang="en-US" i="1"/>
                                            <m:t>𝑒𝑥𝑝</m:t>
                                          </m:r>
                                          <m:d>
                                            <m:dPr>
                                              <m:ctrlPr>
                                                <a:rPr lang="en-US" i="1"/>
                                              </m:ctrlPr>
                                            </m:dPr>
                                            <m:e>
                                              <m:sSub>
                                                <m:sSubPr>
                                                  <m:ctrlPr>
                                                    <a:rPr lang="en-US" i="1"/>
                                                  </m:ctrlPr>
                                                </m:sSubPr>
                                                <m:e>
                                                  <m:r>
                                                    <a:rPr lang="en-US" i="1"/>
                                                    <m:t>𝑑</m:t>
                                                  </m:r>
                                                </m:e>
                                                <m:sub>
                                                  <m:r>
                                                    <a:rPr lang="en-US" i="1"/>
                                                    <m:t>𝑐</m:t>
                                                  </m:r>
                                                </m:sub>
                                              </m:sSub>
                                            </m:e>
                                          </m:d>
                                        </m:num>
                                        <m:den>
                                          <m:nary>
                                            <m:naryPr>
                                              <m:chr m:val="∑"/>
                                              <m:limLoc m:val="undOvr"/>
                                              <m:ctrlPr>
                                                <a:rPr lang="en-US" i="1"/>
                                              </m:ctrlPr>
                                            </m:naryPr>
                                            <m:sub>
                                              <m:r>
                                                <a:rPr lang="en-US" i="1"/>
                                                <m:t>𝑘</m:t>
                                              </m:r>
                                              <m:r>
                                                <a:rPr lang="en-US" i="1"/>
                                                <m:t>=1</m:t>
                                              </m:r>
                                            </m:sub>
                                            <m:sup>
                                              <m:r>
                                                <a:rPr lang="en-US" i="1"/>
                                                <m:t>𝐶</m:t>
                                              </m:r>
                                            </m:sup>
                                            <m:e>
                                              <m:r>
                                                <a:rPr lang="en-US" i="1"/>
                                                <m:t>𝑒𝑥𝑝</m:t>
                                              </m:r>
                                              <m:d>
                                                <m:dPr>
                                                  <m:ctrlPr>
                                                    <a:rPr lang="en-US" i="1"/>
                                                  </m:ctrlPr>
                                                </m:dPr>
                                                <m:e>
                                                  <m:sSub>
                                                    <m:sSubPr>
                                                      <m:ctrlPr>
                                                        <a:rPr lang="en-US" i="1"/>
                                                      </m:ctrlPr>
                                                    </m:sSubPr>
                                                    <m:e>
                                                      <m:r>
                                                        <a:rPr lang="en-US" i="1"/>
                                                        <m:t>𝑑</m:t>
                                                      </m:r>
                                                    </m:e>
                                                    <m:sub>
                                                      <m:r>
                                                        <a:rPr lang="en-US" i="1"/>
                                                        <m:t>𝑘</m:t>
                                                      </m:r>
                                                    </m:sub>
                                                  </m:sSub>
                                                </m:e>
                                              </m:d>
                                            </m:e>
                                          </m:nary>
                                        </m:den>
                                      </m:f>
                                    </m:e>
                                  </m:d>
                                </m:e>
                              </m:func>
                            </m:e>
                          </m:nary>
                        </m:e>
                      </m:nary>
                    </m:oMath>
                  </m:oMathPara>
                </a14:m>
                <a:endParaRPr lang="en-US" dirty="0"/>
              </a:p>
              <a:p>
                <a:pPr marL="0" indent="0">
                  <a:buNone/>
                </a:pPr>
                <a:endParaRPr lang="en-US" dirty="0"/>
              </a:p>
              <a:p>
                <a:pPr marL="0" indent="0">
                  <a:buNone/>
                </a:pPr>
                <a:endParaRPr lang="en-US" dirty="0"/>
              </a:p>
              <a:p>
                <a:pPr marL="0" indent="0">
                  <a:buNone/>
                </a:pPr>
                <a:r>
                  <a:rPr lang="en-US" dirty="0"/>
                  <a:t> </a:t>
                </a:r>
              </a:p>
              <a:p>
                <a:pPr marL="0" indent="0">
                  <a:buNone/>
                </a:pPr>
                <a:r>
                  <a:rPr lang="en-US" dirty="0"/>
                  <a:t> </a:t>
                </a:r>
              </a:p>
            </p:txBody>
          </p:sp>
        </mc:Choice>
        <mc:Fallback>
          <p:sp>
            <p:nvSpPr>
              <p:cNvPr id="3" name="Content Placeholder 2">
                <a:extLst>
                  <a:ext uri="{FF2B5EF4-FFF2-40B4-BE49-F238E27FC236}">
                    <a16:creationId xmlns:a16="http://schemas.microsoft.com/office/drawing/2014/main" id="{88C040AF-EAA5-1DCB-7E06-E6CB289B0E88}"/>
                  </a:ext>
                </a:extLst>
              </p:cNvPr>
              <p:cNvSpPr>
                <a:spLocks noGrp="1" noRot="1" noChangeAspect="1" noMove="1" noResize="1" noEditPoints="1" noAdjustHandles="1" noChangeArrowheads="1" noChangeShapeType="1" noTextEdit="1"/>
              </p:cNvSpPr>
              <p:nvPr>
                <p:ph idx="1"/>
              </p:nvPr>
            </p:nvSpPr>
            <p:spPr>
              <a:xfrm>
                <a:off x="809625" y="1406524"/>
                <a:ext cx="10515600" cy="5032375"/>
              </a:xfrm>
              <a:blipFill>
                <a:blip r:embed="rId2"/>
                <a:stretch>
                  <a:fillRect l="-696" t="-24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BB8A1B9-0C70-A438-8323-C4B5A3564165}"/>
              </a:ext>
            </a:extLst>
          </p:cNvPr>
          <p:cNvSpPr>
            <a:spLocks noGrp="1"/>
          </p:cNvSpPr>
          <p:nvPr>
            <p:ph type="sldNum" sz="quarter" idx="12"/>
          </p:nvPr>
        </p:nvSpPr>
        <p:spPr/>
        <p:txBody>
          <a:bodyPr/>
          <a:lstStyle/>
          <a:p>
            <a:fld id="{57D6750F-1D76-423C-8E64-E94414A6CC72}" type="slidenum">
              <a:rPr lang="en-US" smtClean="0"/>
              <a:t>29</a:t>
            </a:fld>
            <a:endParaRPr lang="en-US"/>
          </a:p>
        </p:txBody>
      </p:sp>
      <p:pic>
        <p:nvPicPr>
          <p:cNvPr id="7" name="Picture 6">
            <a:extLst>
              <a:ext uri="{FF2B5EF4-FFF2-40B4-BE49-F238E27FC236}">
                <a16:creationId xmlns:a16="http://schemas.microsoft.com/office/drawing/2014/main" id="{FDEFE371-28A3-4B84-88AD-21D990EDF7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5927" y="2438400"/>
            <a:ext cx="3624078" cy="1474787"/>
          </a:xfrm>
          <a:prstGeom prst="rect">
            <a:avLst/>
          </a:prstGeom>
          <a:solidFill>
            <a:schemeClr val="bg1"/>
          </a:solidFill>
        </p:spPr>
      </p:pic>
      <p:pic>
        <p:nvPicPr>
          <p:cNvPr id="8" name="Picture 7">
            <a:extLst>
              <a:ext uri="{FF2B5EF4-FFF2-40B4-BE49-F238E27FC236}">
                <a16:creationId xmlns:a16="http://schemas.microsoft.com/office/drawing/2014/main" id="{77C7999D-3F8E-744D-9603-5E70CDEF562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0736" y="5097145"/>
            <a:ext cx="3605324" cy="1351280"/>
          </a:xfrm>
          <a:prstGeom prst="rect">
            <a:avLst/>
          </a:prstGeom>
          <a:solidFill>
            <a:schemeClr val="bg1"/>
          </a:solidFill>
        </p:spPr>
      </p:pic>
    </p:spTree>
    <p:extLst>
      <p:ext uri="{BB962C8B-B14F-4D97-AF65-F5344CB8AC3E}">
        <p14:creationId xmlns:p14="http://schemas.microsoft.com/office/powerpoint/2010/main" val="380380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05F7-DC18-1B5C-B83E-FE345A63D8CB}"/>
              </a:ext>
            </a:extLst>
          </p:cNvPr>
          <p:cNvSpPr>
            <a:spLocks noGrp="1"/>
          </p:cNvSpPr>
          <p:nvPr>
            <p:ph type="title"/>
          </p:nvPr>
        </p:nvSpPr>
        <p:spPr>
          <a:xfrm>
            <a:off x="574250" y="0"/>
            <a:ext cx="10515600" cy="1325563"/>
          </a:xfrm>
        </p:spPr>
        <p:txBody>
          <a:bodyPr/>
          <a:lstStyle/>
          <a:p>
            <a:r>
              <a:rPr lang="en-US" dirty="0"/>
              <a:t>What is “object detection”?</a:t>
            </a:r>
          </a:p>
        </p:txBody>
      </p:sp>
      <p:sp>
        <p:nvSpPr>
          <p:cNvPr id="3" name="Content Placeholder 2">
            <a:extLst>
              <a:ext uri="{FF2B5EF4-FFF2-40B4-BE49-F238E27FC236}">
                <a16:creationId xmlns:a16="http://schemas.microsoft.com/office/drawing/2014/main" id="{7F8B20BC-7A35-08C8-8CF1-EF71BF52DA02}"/>
              </a:ext>
            </a:extLst>
          </p:cNvPr>
          <p:cNvSpPr>
            <a:spLocks noGrp="1"/>
          </p:cNvSpPr>
          <p:nvPr>
            <p:ph idx="1"/>
          </p:nvPr>
        </p:nvSpPr>
        <p:spPr>
          <a:xfrm>
            <a:off x="838200" y="1825625"/>
            <a:ext cx="6401586" cy="4351338"/>
          </a:xfrm>
        </p:spPr>
        <p:txBody>
          <a:bodyPr/>
          <a:lstStyle/>
          <a:p>
            <a:r>
              <a:rPr lang="en-US" dirty="0"/>
              <a:t>Classification</a:t>
            </a:r>
          </a:p>
          <a:p>
            <a:pPr lvl="1"/>
            <a:r>
              <a:rPr lang="en-US" dirty="0"/>
              <a:t>Image </a:t>
            </a:r>
            <a:r>
              <a:rPr lang="en-US" dirty="0">
                <a:sym typeface="Wingdings" panose="05000000000000000000" pitchFamily="2" charset="2"/>
              </a:rPr>
              <a:t> class (cat or dog)</a:t>
            </a:r>
          </a:p>
          <a:p>
            <a:r>
              <a:rPr lang="en-US" dirty="0"/>
              <a:t>Object detection</a:t>
            </a:r>
          </a:p>
          <a:p>
            <a:pPr lvl="1"/>
            <a:r>
              <a:rPr lang="en-US" dirty="0"/>
              <a:t>Multiple objects in one image</a:t>
            </a:r>
          </a:p>
          <a:p>
            <a:pPr lvl="1"/>
            <a:r>
              <a:rPr lang="en-US" dirty="0"/>
              <a:t>Find the location of each object: object class and bounding box.</a:t>
            </a:r>
          </a:p>
          <a:p>
            <a:pPr lvl="1"/>
            <a:r>
              <a:rPr lang="en-US" dirty="0"/>
              <a:t>A combination of classification (object class) and regression (bounding box).</a:t>
            </a:r>
          </a:p>
        </p:txBody>
      </p:sp>
      <p:sp>
        <p:nvSpPr>
          <p:cNvPr id="4" name="Slide Number Placeholder 3">
            <a:extLst>
              <a:ext uri="{FF2B5EF4-FFF2-40B4-BE49-F238E27FC236}">
                <a16:creationId xmlns:a16="http://schemas.microsoft.com/office/drawing/2014/main" id="{23FDE387-07CC-EFE1-22B1-47ECA3C21C6A}"/>
              </a:ext>
            </a:extLst>
          </p:cNvPr>
          <p:cNvSpPr>
            <a:spLocks noGrp="1"/>
          </p:cNvSpPr>
          <p:nvPr>
            <p:ph type="sldNum" sz="quarter" idx="12"/>
          </p:nvPr>
        </p:nvSpPr>
        <p:spPr/>
        <p:txBody>
          <a:bodyPr/>
          <a:lstStyle/>
          <a:p>
            <a:fld id="{57D6750F-1D76-423C-8E64-E94414A6CC72}" type="slidenum">
              <a:rPr lang="en-US" smtClean="0"/>
              <a:t>3</a:t>
            </a:fld>
            <a:endParaRPr lang="en-US"/>
          </a:p>
        </p:txBody>
      </p:sp>
      <p:pic>
        <p:nvPicPr>
          <p:cNvPr id="6" name="Picture 5">
            <a:extLst>
              <a:ext uri="{FF2B5EF4-FFF2-40B4-BE49-F238E27FC236}">
                <a16:creationId xmlns:a16="http://schemas.microsoft.com/office/drawing/2014/main" id="{3DF42392-49D0-FA69-DF77-9548B3B521B1}"/>
              </a:ext>
            </a:extLst>
          </p:cNvPr>
          <p:cNvPicPr>
            <a:picLocks noChangeAspect="1"/>
          </p:cNvPicPr>
          <p:nvPr/>
        </p:nvPicPr>
        <p:blipFill>
          <a:blip r:embed="rId2"/>
          <a:stretch>
            <a:fillRect/>
          </a:stretch>
        </p:blipFill>
        <p:spPr>
          <a:xfrm>
            <a:off x="7363656" y="3308808"/>
            <a:ext cx="4724649" cy="3549192"/>
          </a:xfrm>
          <a:prstGeom prst="rect">
            <a:avLst/>
          </a:prstGeom>
        </p:spPr>
      </p:pic>
      <p:pic>
        <p:nvPicPr>
          <p:cNvPr id="8" name="Picture 7">
            <a:extLst>
              <a:ext uri="{FF2B5EF4-FFF2-40B4-BE49-F238E27FC236}">
                <a16:creationId xmlns:a16="http://schemas.microsoft.com/office/drawing/2014/main" id="{9BA47312-CC30-AF5D-9C01-FF1AA659C487}"/>
              </a:ext>
            </a:extLst>
          </p:cNvPr>
          <p:cNvPicPr>
            <a:picLocks noChangeAspect="1"/>
          </p:cNvPicPr>
          <p:nvPr/>
        </p:nvPicPr>
        <p:blipFill>
          <a:blip r:embed="rId3"/>
          <a:stretch>
            <a:fillRect/>
          </a:stretch>
        </p:blipFill>
        <p:spPr>
          <a:xfrm>
            <a:off x="7636906" y="1224471"/>
            <a:ext cx="1045180" cy="1368907"/>
          </a:xfrm>
          <a:prstGeom prst="rect">
            <a:avLst/>
          </a:prstGeom>
        </p:spPr>
      </p:pic>
      <p:pic>
        <p:nvPicPr>
          <p:cNvPr id="10" name="Picture 9">
            <a:extLst>
              <a:ext uri="{FF2B5EF4-FFF2-40B4-BE49-F238E27FC236}">
                <a16:creationId xmlns:a16="http://schemas.microsoft.com/office/drawing/2014/main" id="{711C7EE6-2212-43FF-FED6-66F055501B0B}"/>
              </a:ext>
            </a:extLst>
          </p:cNvPr>
          <p:cNvPicPr>
            <a:picLocks noChangeAspect="1"/>
          </p:cNvPicPr>
          <p:nvPr/>
        </p:nvPicPr>
        <p:blipFill>
          <a:blip r:embed="rId4"/>
          <a:stretch>
            <a:fillRect/>
          </a:stretch>
        </p:blipFill>
        <p:spPr>
          <a:xfrm>
            <a:off x="9899531" y="1246695"/>
            <a:ext cx="1328531" cy="1355103"/>
          </a:xfrm>
          <a:prstGeom prst="rect">
            <a:avLst/>
          </a:prstGeom>
        </p:spPr>
      </p:pic>
      <p:cxnSp>
        <p:nvCxnSpPr>
          <p:cNvPr id="12" name="Straight Arrow Connector 11">
            <a:extLst>
              <a:ext uri="{FF2B5EF4-FFF2-40B4-BE49-F238E27FC236}">
                <a16:creationId xmlns:a16="http://schemas.microsoft.com/office/drawing/2014/main" id="{B7D1A1BB-E2F1-9E18-2605-955A006987E6}"/>
              </a:ext>
            </a:extLst>
          </p:cNvPr>
          <p:cNvCxnSpPr>
            <a:cxnSpLocks/>
            <a:stCxn id="8" idx="3"/>
          </p:cNvCxnSpPr>
          <p:nvPr/>
        </p:nvCxnSpPr>
        <p:spPr>
          <a:xfrm>
            <a:off x="8682086" y="1908925"/>
            <a:ext cx="31108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1CC304DD-F87E-3BBF-1F1D-D6957009787F}"/>
              </a:ext>
            </a:extLst>
          </p:cNvPr>
          <p:cNvCxnSpPr>
            <a:stCxn id="10" idx="3"/>
          </p:cNvCxnSpPr>
          <p:nvPr/>
        </p:nvCxnSpPr>
        <p:spPr>
          <a:xfrm flipV="1">
            <a:off x="11228062" y="1923068"/>
            <a:ext cx="282066" cy="11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3ED3BE7-A1DD-9983-4AF1-B3D641C9C698}"/>
              </a:ext>
            </a:extLst>
          </p:cNvPr>
          <p:cNvSpPr txBox="1"/>
          <p:nvPr/>
        </p:nvSpPr>
        <p:spPr>
          <a:xfrm>
            <a:off x="8955464" y="1725105"/>
            <a:ext cx="612742" cy="369332"/>
          </a:xfrm>
          <a:prstGeom prst="rect">
            <a:avLst/>
          </a:prstGeom>
          <a:noFill/>
        </p:spPr>
        <p:txBody>
          <a:bodyPr wrap="square" rtlCol="0">
            <a:spAutoFit/>
          </a:bodyPr>
          <a:lstStyle/>
          <a:p>
            <a:r>
              <a:rPr lang="en-US" dirty="0"/>
              <a:t>dog</a:t>
            </a:r>
          </a:p>
        </p:txBody>
      </p:sp>
      <p:sp>
        <p:nvSpPr>
          <p:cNvPr id="17" name="TextBox 16">
            <a:extLst>
              <a:ext uri="{FF2B5EF4-FFF2-40B4-BE49-F238E27FC236}">
                <a16:creationId xmlns:a16="http://schemas.microsoft.com/office/drawing/2014/main" id="{252A6D59-2B84-D3DF-B855-ABFD39799B68}"/>
              </a:ext>
            </a:extLst>
          </p:cNvPr>
          <p:cNvSpPr txBox="1"/>
          <p:nvPr/>
        </p:nvSpPr>
        <p:spPr>
          <a:xfrm>
            <a:off x="11538409" y="1725106"/>
            <a:ext cx="501869" cy="369332"/>
          </a:xfrm>
          <a:prstGeom prst="rect">
            <a:avLst/>
          </a:prstGeom>
          <a:noFill/>
        </p:spPr>
        <p:txBody>
          <a:bodyPr wrap="none" rtlCol="0">
            <a:spAutoFit/>
          </a:bodyPr>
          <a:lstStyle/>
          <a:p>
            <a:r>
              <a:rPr lang="en-US" dirty="0"/>
              <a:t>cat</a:t>
            </a:r>
          </a:p>
        </p:txBody>
      </p:sp>
    </p:spTree>
    <p:extLst>
      <p:ext uri="{BB962C8B-B14F-4D97-AF65-F5344CB8AC3E}">
        <p14:creationId xmlns:p14="http://schemas.microsoft.com/office/powerpoint/2010/main" val="3046368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8950-F410-057B-EDAE-D00626AFCC0F}"/>
              </a:ext>
            </a:extLst>
          </p:cNvPr>
          <p:cNvSpPr>
            <a:spLocks noGrp="1"/>
          </p:cNvSpPr>
          <p:nvPr>
            <p:ph type="title"/>
          </p:nvPr>
        </p:nvSpPr>
        <p:spPr>
          <a:xfrm>
            <a:off x="590550" y="0"/>
            <a:ext cx="10515600" cy="1325563"/>
          </a:xfrm>
        </p:spPr>
        <p:txBody>
          <a:bodyPr/>
          <a:lstStyle/>
          <a:p>
            <a:r>
              <a:rPr lang="en-US" dirty="0"/>
              <a:t>YOLO v3: total loss function</a:t>
            </a:r>
          </a:p>
        </p:txBody>
      </p:sp>
      <p:sp>
        <p:nvSpPr>
          <p:cNvPr id="4" name="Slide Number Placeholder 3">
            <a:extLst>
              <a:ext uri="{FF2B5EF4-FFF2-40B4-BE49-F238E27FC236}">
                <a16:creationId xmlns:a16="http://schemas.microsoft.com/office/drawing/2014/main" id="{CC021DC3-F0A9-5770-BF50-21FF599D70E0}"/>
              </a:ext>
            </a:extLst>
          </p:cNvPr>
          <p:cNvSpPr>
            <a:spLocks noGrp="1"/>
          </p:cNvSpPr>
          <p:nvPr>
            <p:ph type="sldNum" sz="quarter" idx="12"/>
          </p:nvPr>
        </p:nvSpPr>
        <p:spPr/>
        <p:txBody>
          <a:bodyPr/>
          <a:lstStyle/>
          <a:p>
            <a:fld id="{57D6750F-1D76-423C-8E64-E94414A6CC72}" type="slidenum">
              <a:rPr lang="en-US" smtClean="0"/>
              <a:t>30</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BB4D003F-1B7A-44D7-F94B-C8921676E88C}"/>
                  </a:ext>
                </a:extLst>
              </p:cNvPr>
              <p:cNvSpPr txBox="1"/>
              <p:nvPr/>
            </p:nvSpPr>
            <p:spPr>
              <a:xfrm>
                <a:off x="821530" y="1523001"/>
                <a:ext cx="9093995" cy="3177473"/>
              </a:xfrm>
              <a:prstGeom prst="rect">
                <a:avLst/>
              </a:prstGeom>
              <a:noFill/>
            </p:spPr>
            <p:txBody>
              <a:bodyPr wrap="square">
                <a:spAutoFit/>
              </a:bodyPr>
              <a:lstStyle/>
              <a:p>
                <a:pPr marL="685800" marR="0" algn="r">
                  <a:lnSpc>
                    <a:spcPct val="107000"/>
                  </a:lnSpc>
                  <a:spcBef>
                    <a:spcPts val="600"/>
                  </a:spcBef>
                  <a:spcAft>
                    <a:spcPts val="300"/>
                  </a:spcAft>
                  <a:buNone/>
                  <a:tabLst>
                    <a:tab pos="1318895" algn="l"/>
                  </a:tabLst>
                </a:pPr>
                <a14:m>
                  <m:oMathPara xmlns:m="http://schemas.openxmlformats.org/officeDocument/2006/math">
                    <m:oMathParaPr>
                      <m:jc m:val="left"/>
                    </m:oMathParaPr>
                    <m:oMath xmlns:m="http://schemas.openxmlformats.org/officeDocument/2006/math">
                      <m:r>
                        <a:rPr lang="en-US" i="1" smtClean="0">
                          <a:solidFill>
                            <a:srgbClr val="000000"/>
                          </a:solidFill>
                          <a:effectLst/>
                          <a:uFill>
                            <a:solidFill>
                              <a:srgbClr val="4472C4"/>
                            </a:solidFill>
                          </a:uFill>
                          <a:latin typeface="Cambria Math" panose="02040503050406030204" pitchFamily="18" charset="0"/>
                          <a:ea typeface="Arial Unicode MS"/>
                          <a:cs typeface="Arial Unicode MS"/>
                        </a:rPr>
                        <m:t>𝐿𝑜𝑠𝑠</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e>
                      </m:d>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𝑙𝑜𝑠𝑠</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b>
                      </m:sSub>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𝑙𝑜𝑠𝑠</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𝑜𝑏𝑗</m:t>
                          </m:r>
                        </m:sub>
                      </m:sSub>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𝑙𝑜𝑠𝑠</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𝑏𝑜𝑥</m:t>
                          </m:r>
                        </m:sub>
                      </m:sSub>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𝑙𝑜𝑠𝑠</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𝑐𝑙𝑎𝑠𝑠</m:t>
                          </m:r>
                        </m:sub>
                      </m:sSub>
                    </m:oMath>
                  </m:oMathPara>
                </a14:m>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685800" marR="0">
                  <a:lnSpc>
                    <a:spcPct val="107000"/>
                  </a:lnSpc>
                  <a:spcBef>
                    <a:spcPts val="600"/>
                  </a:spcBef>
                  <a:spcAft>
                    <a:spcPts val="300"/>
                  </a:spcAft>
                  <a:buNone/>
                  <a:tabLst>
                    <a:tab pos="1318895" algn="l"/>
                  </a:tabLst>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𝑐𝑜𝑜𝑟𝑑</m:t>
                        </m:r>
                      </m:sub>
                    </m:sSub>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sup>
                      <m:e>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3</m:t>
                            </m:r>
                          </m:sup>
                          <m:e>
                            <m:sSubSup>
                              <m:sSub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SupPr>
                              <m:e>
                                <m:r>
                                  <a:rPr lang="en-US"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e>
                        </m:nary>
                      </m:e>
                    </m:nary>
                    <m:d>
                      <m:dPr>
                        <m:begChr m:val="["/>
                        <m:endChr m:val="]"/>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p>
                          <m:s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acc>
                                  <m:accPr>
                                    <m:chr m:val="̂"/>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accPr>
                                  <m:e>
                                    <m:r>
                                      <a:rPr lang="en-US" i="1">
                                        <a:solidFill>
                                          <a:srgbClr val="000000"/>
                                        </a:solidFill>
                                        <a:effectLst/>
                                        <a:uFill>
                                          <a:solidFill>
                                            <a:srgbClr val="4472C4"/>
                                          </a:solidFill>
                                        </a:uFill>
                                        <a:latin typeface="Cambria Math" panose="02040503050406030204" pitchFamily="18" charset="0"/>
                                        <a:ea typeface="Arial Unicode MS"/>
                                        <a:cs typeface="Arial Unicode MS"/>
                                      </a:rPr>
                                      <m:t>𝑥</m:t>
                                    </m:r>
                                  </m:e>
                                </m:acc>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𝜎</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𝑥</m:t>
                                        </m:r>
                                      </m:sub>
                                    </m:sSub>
                                  </m:e>
                                </m:d>
                              </m:e>
                            </m:d>
                          </m:e>
                          <m:sup>
                            <m:r>
                              <a:rPr lang="en-US"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p>
                          <m:s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acc>
                                  <m:accPr>
                                    <m:chr m:val="̂"/>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accPr>
                                  <m:e>
                                    <m:r>
                                      <a:rPr lang="en-US" i="1">
                                        <a:solidFill>
                                          <a:srgbClr val="000000"/>
                                        </a:solidFill>
                                        <a:effectLst/>
                                        <a:uFill>
                                          <a:solidFill>
                                            <a:srgbClr val="4472C4"/>
                                          </a:solidFill>
                                        </a:uFill>
                                        <a:latin typeface="Cambria Math" panose="02040503050406030204" pitchFamily="18" charset="0"/>
                                        <a:ea typeface="Arial Unicode MS"/>
                                        <a:cs typeface="Arial Unicode MS"/>
                                      </a:rPr>
                                      <m:t>𝑦</m:t>
                                    </m:r>
                                  </m:e>
                                </m:acc>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𝜎</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𝑦</m:t>
                                        </m:r>
                                      </m:sub>
                                    </m:sSub>
                                  </m:e>
                                </m:d>
                              </m:e>
                            </m:d>
                          </m:e>
                          <m:sup>
                            <m:r>
                              <a:rPr lang="en-US"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p>
                          <m:s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acc>
                                      <m:accPr>
                                        <m:chr m:val="̂"/>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acc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acc>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𝑤</m:t>
                                    </m:r>
                                  </m:sub>
                                </m:sSub>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𝑤</m:t>
                                    </m:r>
                                  </m:sub>
                                </m:sSub>
                              </m:e>
                            </m:d>
                          </m:e>
                          <m:sup>
                            <m:r>
                              <a:rPr lang="en-US" i="1">
                                <a:solidFill>
                                  <a:srgbClr val="000000"/>
                                </a:solidFill>
                                <a:effectLst/>
                                <a:uFill>
                                  <a:solidFill>
                                    <a:srgbClr val="4472C4"/>
                                  </a:solidFill>
                                </a:uFill>
                                <a:latin typeface="Cambria Math" panose="02040503050406030204" pitchFamily="18" charset="0"/>
                                <a:ea typeface="Arial Unicode MS"/>
                                <a:cs typeface="Arial Unicode MS"/>
                              </a:rPr>
                              <m:t>2</m:t>
                            </m:r>
                          </m:sup>
                        </m:sSup>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p>
                          <m:s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acc>
                                      <m:accPr>
                                        <m:chr m:val="̂"/>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acc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acc>
                                  </m:e>
                                  <m:sub>
                                    <m:r>
                                      <a:rPr lang="en-US" i="1">
                                        <a:solidFill>
                                          <a:srgbClr val="000000"/>
                                        </a:solidFill>
                                        <a:effectLst/>
                                        <a:uFill>
                                          <a:solidFill>
                                            <a:srgbClr val="4472C4"/>
                                          </a:solidFill>
                                        </a:uFill>
                                        <a:latin typeface="Cambria Math" panose="02040503050406030204" pitchFamily="18" charset="0"/>
                                        <a:ea typeface="Arial Unicode MS"/>
                                        <a:cs typeface="Arial Unicode MS"/>
                                      </a:rPr>
                                      <m:t>h</m:t>
                                    </m:r>
                                  </m:sub>
                                </m:sSub>
                                <m:r>
                                  <a:rPr lang="en-US" i="1">
                                    <a:solidFill>
                                      <a:srgbClr val="000000"/>
                                    </a:solidFill>
                                    <a:effectLst/>
                                    <a:uFill>
                                      <a:solidFill>
                                        <a:srgbClr val="4472C4"/>
                                      </a:solidFill>
                                    </a:uFill>
                                    <a:latin typeface="Cambria Math" panose="02040503050406030204" pitchFamily="18" charset="0"/>
                                    <a:ea typeface="Arial Unicode MS"/>
                                    <a:cs typeface="Arial Unicode MS"/>
                                  </a:rPr>
                                  <m:t>−</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h</m:t>
                                    </m:r>
                                  </m:sub>
                                </m:sSub>
                              </m:e>
                            </m:d>
                          </m:e>
                          <m:sup>
                            <m:r>
                              <a:rPr lang="en-US" i="1">
                                <a:solidFill>
                                  <a:srgbClr val="000000"/>
                                </a:solidFill>
                                <a:effectLst/>
                                <a:uFill>
                                  <a:solidFill>
                                    <a:srgbClr val="4472C4"/>
                                  </a:solidFill>
                                </a:uFill>
                                <a:latin typeface="Cambria Math" panose="02040503050406030204" pitchFamily="18" charset="0"/>
                                <a:ea typeface="Arial Unicode MS"/>
                                <a:cs typeface="Arial Unicode MS"/>
                              </a:rPr>
                              <m:t>2</m:t>
                            </m:r>
                          </m:sup>
                        </m:sSup>
                      </m:e>
                    </m:d>
                  </m:oMath>
                </a14:m>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685800" marR="0">
                  <a:lnSpc>
                    <a:spcPct val="107000"/>
                  </a:lnSpc>
                  <a:spcBef>
                    <a:spcPts val="600"/>
                  </a:spcBef>
                  <a:spcAft>
                    <a:spcPts val="300"/>
                  </a:spcAft>
                  <a:buNone/>
                  <a:tabLst>
                    <a:tab pos="1318895" algn="l"/>
                  </a:tabLst>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b>
                    </m:sSub>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sup>
                      <m:e>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3</m:t>
                            </m:r>
                          </m:sup>
                          <m:e>
                            <m:sSubSup>
                              <m:sSub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SupPr>
                              <m:e>
                                <m:r>
                                  <a:rPr lang="en-US" i="1">
                                    <a:solidFill>
                                      <a:srgbClr val="000000"/>
                                    </a:solidFill>
                                    <a:effectLst/>
                                    <a:uFill>
                                      <a:solidFill>
                                        <a:srgbClr val="4472C4"/>
                                      </a:solidFill>
                                    </a:uFill>
                                    <a:latin typeface="Cambria Math" panose="02040503050406030204" pitchFamily="18" charset="0"/>
                                    <a:ea typeface="Arial Unicode MS"/>
                                    <a:cs typeface="Arial Unicode MS"/>
                                  </a:rPr>
                                  <m:t>1</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𝑛𝑜𝑜𝑏𝑗</m:t>
                                </m:r>
                              </m:sup>
                            </m:sSubSup>
                          </m:e>
                        </m:nary>
                      </m:e>
                    </m:nary>
                    <m:func>
                      <m:func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funcPr>
                      <m:fName>
                        <m:r>
                          <m:rPr>
                            <m:sty m:val="p"/>
                          </m:rPr>
                          <a:rPr lang="en-US">
                            <a:solidFill>
                              <a:srgbClr val="000000"/>
                            </a:solidFill>
                            <a:effectLst/>
                            <a:uFill>
                              <a:solidFill>
                                <a:srgbClr val="4472C4"/>
                              </a:solidFill>
                            </a:uFill>
                            <a:latin typeface="Cambria Math" panose="02040503050406030204" pitchFamily="18" charset="0"/>
                            <a:ea typeface="Arial Unicode MS"/>
                            <a:cs typeface="Arial Unicode MS"/>
                          </a:rPr>
                          <m:t>log</m:t>
                        </m:r>
                      </m:fName>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r>
                              <a:rPr lang="en-US" i="1">
                                <a:solidFill>
                                  <a:srgbClr val="000000"/>
                                </a:solidFill>
                                <a:effectLst/>
                                <a:uFill>
                                  <a:solidFill>
                                    <a:srgbClr val="4472C4"/>
                                  </a:solidFill>
                                </a:uFill>
                                <a:latin typeface="Cambria Math" panose="02040503050406030204" pitchFamily="18" charset="0"/>
                                <a:ea typeface="Arial Unicode MS"/>
                                <a:cs typeface="Arial Unicode MS"/>
                              </a:rPr>
                              <m:t>1−</m:t>
                            </m:r>
                            <m:r>
                              <a:rPr lang="en-US" i="1">
                                <a:solidFill>
                                  <a:srgbClr val="000000"/>
                                </a:solidFill>
                                <a:effectLst/>
                                <a:uFill>
                                  <a:solidFill>
                                    <a:srgbClr val="4472C4"/>
                                  </a:solidFill>
                                </a:uFill>
                                <a:latin typeface="Cambria Math" panose="02040503050406030204" pitchFamily="18" charset="0"/>
                                <a:ea typeface="Arial Unicode MS"/>
                                <a:cs typeface="Arial Unicode MS"/>
                              </a:rPr>
                              <m:t>𝜎</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𝑜</m:t>
                                    </m:r>
                                  </m:sub>
                                </m:sSub>
                              </m:e>
                            </m:d>
                          </m:e>
                        </m:d>
                      </m:e>
                    </m:func>
                  </m:oMath>
                </a14:m>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685800" marR="0">
                  <a:lnSpc>
                    <a:spcPct val="107000"/>
                  </a:lnSpc>
                  <a:spcBef>
                    <a:spcPts val="600"/>
                  </a:spcBef>
                  <a:spcAft>
                    <a:spcPts val="300"/>
                  </a:spcAft>
                  <a:buNone/>
                  <a:tabLst>
                    <a:tab pos="1318895" algn="l"/>
                  </a:tabLst>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r>
                      <a:rPr lang="en-US" i="1">
                        <a:solidFill>
                          <a:srgbClr val="000000"/>
                        </a:solidFill>
                        <a:effectLst/>
                        <a:uFill>
                          <a:solidFill>
                            <a:srgbClr val="4472C4"/>
                          </a:solidFill>
                        </a:uFill>
                        <a:latin typeface="Cambria Math" panose="02040503050406030204" pitchFamily="18" charset="0"/>
                        <a:ea typeface="Arial Unicode MS"/>
                        <a:cs typeface="Arial Unicode MS"/>
                      </a:rPr>
                      <m:t> </m:t>
                    </m:r>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𝑜𝑏𝑗</m:t>
                        </m:r>
                      </m:sub>
                    </m:sSub>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sup>
                      <m:e>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3</m:t>
                            </m:r>
                          </m:sup>
                          <m:e>
                            <m:sSubSup>
                              <m:sSub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SupPr>
                              <m:e>
                                <m:r>
                                  <a:rPr lang="en-US"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e>
                        </m:nary>
                      </m:e>
                    </m:nary>
                    <m:sSup>
                      <m:s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pPr>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r>
                              <a:rPr lang="en-US" i="1">
                                <a:solidFill>
                                  <a:srgbClr val="000000"/>
                                </a:solidFill>
                                <a:effectLst/>
                                <a:uFill>
                                  <a:solidFill>
                                    <a:srgbClr val="4472C4"/>
                                  </a:solidFill>
                                </a:uFill>
                                <a:latin typeface="Cambria Math" panose="02040503050406030204" pitchFamily="18" charset="0"/>
                                <a:ea typeface="Arial Unicode MS"/>
                                <a:cs typeface="Arial Unicode MS"/>
                              </a:rPr>
                              <m:t>𝐼𝑂𝑈</m:t>
                            </m:r>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𝜎</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𝑡</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𝑜</m:t>
                                    </m:r>
                                  </m:sub>
                                </m:sSub>
                              </m:e>
                            </m:d>
                          </m:e>
                        </m:d>
                      </m:e>
                      <m:sup>
                        <m:r>
                          <a:rPr lang="en-US" i="1">
                            <a:solidFill>
                              <a:srgbClr val="000000"/>
                            </a:solidFill>
                            <a:effectLst/>
                            <a:uFill>
                              <a:solidFill>
                                <a:srgbClr val="4472C4"/>
                              </a:solidFill>
                            </a:uFill>
                            <a:latin typeface="Cambria Math" panose="02040503050406030204" pitchFamily="18" charset="0"/>
                            <a:ea typeface="Arial Unicode MS"/>
                            <a:cs typeface="Arial Unicode MS"/>
                          </a:rPr>
                          <m:t>2</m:t>
                        </m:r>
                      </m:sup>
                    </m:sSup>
                  </m:oMath>
                </a14:m>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685800" marR="0">
                  <a:lnSpc>
                    <a:spcPct val="107000"/>
                  </a:lnSpc>
                  <a:spcBef>
                    <a:spcPts val="600"/>
                  </a:spcBef>
                  <a:spcAft>
                    <a:spcPts val="300"/>
                  </a:spcAft>
                  <a:buNone/>
                  <a:tabLst>
                    <a:tab pos="1318895" algn="l"/>
                  </a:tabLst>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14:m>
                  <m:oMath xmlns:m="http://schemas.openxmlformats.org/officeDocument/2006/math">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𝜆</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𝑐𝑙𝑎𝑠𝑠</m:t>
                        </m:r>
                      </m:sub>
                    </m:sSub>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r>
                          <a:rPr lang="en-US" i="1">
                            <a:solidFill>
                              <a:srgbClr val="000000"/>
                            </a:solidFill>
                            <a:effectLst/>
                            <a:uFill>
                              <a:solidFill>
                                <a:srgbClr val="4472C4"/>
                              </a:solidFill>
                            </a:uFill>
                            <a:latin typeface="Cambria Math" panose="02040503050406030204" pitchFamily="18" charset="0"/>
                            <a:ea typeface="Arial Unicode MS"/>
                            <a:cs typeface="Arial Unicode MS"/>
                          </a:rPr>
                          <m:t>×</m:t>
                        </m:r>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sup>
                      <m:e>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𝑗</m:t>
                            </m:r>
                            <m:r>
                              <a:rPr lang="en-US" i="1">
                                <a:solidFill>
                                  <a:srgbClr val="000000"/>
                                </a:solidFill>
                                <a:effectLst/>
                                <a:uFill>
                                  <a:solidFill>
                                    <a:srgbClr val="4472C4"/>
                                  </a:solidFill>
                                </a:uFill>
                                <a:latin typeface="Cambria Math" panose="02040503050406030204" pitchFamily="18" charset="0"/>
                                <a:ea typeface="Arial Unicode MS"/>
                                <a:cs typeface="Arial Unicode MS"/>
                              </a:rPr>
                              <m:t>=0</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3</m:t>
                            </m:r>
                          </m:sup>
                          <m:e>
                            <m:sSubSup>
                              <m:sSubSup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SupPr>
                              <m:e>
                                <m:r>
                                  <a:rPr lang="en-US" i="1">
                                    <a:solidFill>
                                      <a:srgbClr val="000000"/>
                                    </a:solidFill>
                                    <a:effectLst/>
                                    <a:uFill>
                                      <a:solidFill>
                                        <a:srgbClr val="4472C4"/>
                                      </a:solidFill>
                                    </a:uFill>
                                    <a:latin typeface="Cambria Math" panose="02040503050406030204" pitchFamily="18" charset="0"/>
                                    <a:ea typeface="Arial Unicode MS"/>
                                    <a:cs typeface="Arial Unicode MS"/>
                                  </a:rPr>
                                  <m:t>𝕀</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𝑖𝑗</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𝑜𝑏𝑗</m:t>
                                </m:r>
                              </m:sup>
                            </m:sSubSup>
                            <m:func>
                              <m:func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funcPr>
                              <m:fName>
                                <m:r>
                                  <m:rPr>
                                    <m:sty m:val="p"/>
                                  </m:rPr>
                                  <a:rPr lang="en-US">
                                    <a:solidFill>
                                      <a:srgbClr val="000000"/>
                                    </a:solidFill>
                                    <a:effectLst/>
                                    <a:uFill>
                                      <a:solidFill>
                                        <a:srgbClr val="4472C4"/>
                                      </a:solidFill>
                                    </a:uFill>
                                    <a:latin typeface="Cambria Math" panose="02040503050406030204" pitchFamily="18" charset="0"/>
                                    <a:ea typeface="Arial Unicode MS"/>
                                    <a:cs typeface="Arial Unicode MS"/>
                                  </a:rPr>
                                  <m:t>log</m:t>
                                </m:r>
                              </m:fName>
                              <m:e>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f>
                                      <m:f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fPr>
                                      <m:num>
                                        <m:r>
                                          <a:rPr lang="en-US" i="1">
                                            <a:solidFill>
                                              <a:srgbClr val="000000"/>
                                            </a:solidFill>
                                            <a:effectLst/>
                                            <a:uFill>
                                              <a:solidFill>
                                                <a:srgbClr val="4472C4"/>
                                              </a:solidFill>
                                            </a:uFill>
                                            <a:latin typeface="Cambria Math" panose="02040503050406030204" pitchFamily="18" charset="0"/>
                                            <a:ea typeface="Arial Unicode MS"/>
                                            <a:cs typeface="Arial Unicode MS"/>
                                          </a:rPr>
                                          <m:t>𝑒𝑥𝑝</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𝑑</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𝑐</m:t>
                                                </m:r>
                                              </m:sub>
                                            </m:sSub>
                                          </m:e>
                                        </m:d>
                                      </m:num>
                                      <m:den>
                                        <m:nary>
                                          <m:naryPr>
                                            <m:chr m:val="∑"/>
                                            <m:limLoc m:val="undOv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naryPr>
                                          <m:sub>
                                            <m:r>
                                              <a:rPr lang="en-US" i="1">
                                                <a:solidFill>
                                                  <a:srgbClr val="000000"/>
                                                </a:solidFill>
                                                <a:effectLst/>
                                                <a:uFill>
                                                  <a:solidFill>
                                                    <a:srgbClr val="4472C4"/>
                                                  </a:solidFill>
                                                </a:uFill>
                                                <a:latin typeface="Cambria Math" panose="02040503050406030204" pitchFamily="18" charset="0"/>
                                                <a:ea typeface="Arial Unicode MS"/>
                                                <a:cs typeface="Arial Unicode MS"/>
                                              </a:rPr>
                                              <m:t>𝑘</m:t>
                                            </m:r>
                                            <m:r>
                                              <a:rPr lang="en-US" i="1">
                                                <a:solidFill>
                                                  <a:srgbClr val="000000"/>
                                                </a:solidFill>
                                                <a:effectLst/>
                                                <a:uFill>
                                                  <a:solidFill>
                                                    <a:srgbClr val="4472C4"/>
                                                  </a:solidFill>
                                                </a:uFill>
                                                <a:latin typeface="Cambria Math" panose="02040503050406030204" pitchFamily="18" charset="0"/>
                                                <a:ea typeface="Arial Unicode MS"/>
                                                <a:cs typeface="Arial Unicode MS"/>
                                              </a:rPr>
                                              <m:t>=1</m:t>
                                            </m:r>
                                          </m:sub>
                                          <m:sup>
                                            <m:r>
                                              <a:rPr lang="en-US" i="1">
                                                <a:solidFill>
                                                  <a:srgbClr val="000000"/>
                                                </a:solidFill>
                                                <a:effectLst/>
                                                <a:uFill>
                                                  <a:solidFill>
                                                    <a:srgbClr val="4472C4"/>
                                                  </a:solidFill>
                                                </a:uFill>
                                                <a:latin typeface="Cambria Math" panose="02040503050406030204" pitchFamily="18" charset="0"/>
                                                <a:ea typeface="Arial Unicode MS"/>
                                                <a:cs typeface="Arial Unicode MS"/>
                                              </a:rPr>
                                              <m:t>𝐶</m:t>
                                            </m:r>
                                          </m:sup>
                                          <m:e>
                                            <m:r>
                                              <a:rPr lang="en-US" i="1">
                                                <a:solidFill>
                                                  <a:srgbClr val="000000"/>
                                                </a:solidFill>
                                                <a:effectLst/>
                                                <a:uFill>
                                                  <a:solidFill>
                                                    <a:srgbClr val="4472C4"/>
                                                  </a:solidFill>
                                                </a:uFill>
                                                <a:latin typeface="Cambria Math" panose="02040503050406030204" pitchFamily="18" charset="0"/>
                                                <a:ea typeface="Arial Unicode MS"/>
                                                <a:cs typeface="Arial Unicode MS"/>
                                              </a:rPr>
                                              <m:t>𝑒𝑥𝑝</m:t>
                                            </m:r>
                                            <m:d>
                                              <m:d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dPr>
                                              <m:e>
                                                <m:sSub>
                                                  <m:sSubPr>
                                                    <m:ctrlPr>
                                                      <a:rPr lang="en-US" i="1">
                                                        <a:solidFill>
                                                          <a:srgbClr val="000000"/>
                                                        </a:solidFill>
                                                        <a:effectLst/>
                                                        <a:uFill>
                                                          <a:solidFill>
                                                            <a:srgbClr val="000000"/>
                                                          </a:solidFill>
                                                        </a:uFill>
                                                        <a:latin typeface="Cambria Math" panose="02040503050406030204" pitchFamily="18" charset="0"/>
                                                        <a:ea typeface="Arial Unicode MS"/>
                                                        <a:cs typeface="Arial Unicode MS"/>
                                                      </a:rPr>
                                                    </m:ctrlPr>
                                                  </m:sSubPr>
                                                  <m:e>
                                                    <m:r>
                                                      <a:rPr lang="en-US" i="1">
                                                        <a:solidFill>
                                                          <a:srgbClr val="000000"/>
                                                        </a:solidFill>
                                                        <a:effectLst/>
                                                        <a:uFill>
                                                          <a:solidFill>
                                                            <a:srgbClr val="4472C4"/>
                                                          </a:solidFill>
                                                        </a:uFill>
                                                        <a:latin typeface="Cambria Math" panose="02040503050406030204" pitchFamily="18" charset="0"/>
                                                        <a:ea typeface="Arial Unicode MS"/>
                                                        <a:cs typeface="Arial Unicode MS"/>
                                                      </a:rPr>
                                                      <m:t>𝑑</m:t>
                                                    </m:r>
                                                  </m:e>
                                                  <m:sub>
                                                    <m:r>
                                                      <a:rPr lang="en-US" i="1">
                                                        <a:solidFill>
                                                          <a:srgbClr val="000000"/>
                                                        </a:solidFill>
                                                        <a:effectLst/>
                                                        <a:uFill>
                                                          <a:solidFill>
                                                            <a:srgbClr val="4472C4"/>
                                                          </a:solidFill>
                                                        </a:uFill>
                                                        <a:latin typeface="Cambria Math" panose="02040503050406030204" pitchFamily="18" charset="0"/>
                                                        <a:ea typeface="Arial Unicode MS"/>
                                                        <a:cs typeface="Arial Unicode MS"/>
                                                      </a:rPr>
                                                      <m:t>𝑘</m:t>
                                                    </m:r>
                                                  </m:sub>
                                                </m:sSub>
                                              </m:e>
                                            </m:d>
                                          </m:e>
                                        </m:nary>
                                      </m:den>
                                    </m:f>
                                  </m:e>
                                </m:d>
                              </m:e>
                            </m:func>
                          </m:e>
                        </m:nary>
                      </m:e>
                    </m:nary>
                  </m:oMath>
                </a14:m>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a:p>
                <a:pPr marL="685800" marR="0" algn="just">
                  <a:lnSpc>
                    <a:spcPct val="107000"/>
                  </a:lnSpc>
                  <a:spcBef>
                    <a:spcPts val="600"/>
                  </a:spcBef>
                  <a:spcAft>
                    <a:spcPts val="300"/>
                  </a:spcAft>
                  <a:buNone/>
                  <a:tabLst>
                    <a:tab pos="1318895" algn="l"/>
                  </a:tabLst>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where </a:t>
                </a:r>
                <a14:m>
                  <m:oMath xmlns:m="http://schemas.openxmlformats.org/officeDocument/2006/math">
                    <m:r>
                      <a:rPr lang="en-US" i="1">
                        <a:solidFill>
                          <a:srgbClr val="000000"/>
                        </a:solidFill>
                        <a:effectLst/>
                        <a:uFill>
                          <a:solidFill>
                            <a:srgbClr val="4472C4"/>
                          </a:solidFill>
                        </a:uFill>
                        <a:latin typeface="Cambria Math" panose="02040503050406030204" pitchFamily="18" charset="0"/>
                        <a:ea typeface="Arial Unicode MS"/>
                        <a:cs typeface="Arial Unicode MS"/>
                      </a:rPr>
                      <m:t>𝑠</m:t>
                    </m:r>
                    <m:r>
                      <a:rPr lang="en-US" i="1">
                        <a:solidFill>
                          <a:srgbClr val="000000"/>
                        </a:solidFill>
                        <a:effectLst/>
                        <a:uFill>
                          <a:solidFill>
                            <a:srgbClr val="4472C4"/>
                          </a:solidFill>
                        </a:uFill>
                        <a:latin typeface="Cambria Math" panose="02040503050406030204" pitchFamily="18" charset="0"/>
                        <a:ea typeface="Arial Unicode MS"/>
                        <a:cs typeface="Arial Unicode MS"/>
                      </a:rPr>
                      <m:t>=13, 26, 52.</m:t>
                    </m:r>
                  </m:oMath>
                </a14:m>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mc:Choice>
        <mc:Fallback>
          <p:sp>
            <p:nvSpPr>
              <p:cNvPr id="6" name="TextBox 5">
                <a:extLst>
                  <a:ext uri="{FF2B5EF4-FFF2-40B4-BE49-F238E27FC236}">
                    <a16:creationId xmlns:a16="http://schemas.microsoft.com/office/drawing/2014/main" id="{BB4D003F-1B7A-44D7-F94B-C8921676E88C}"/>
                  </a:ext>
                </a:extLst>
              </p:cNvPr>
              <p:cNvSpPr txBox="1">
                <a:spLocks noRot="1" noChangeAspect="1" noMove="1" noResize="1" noEditPoints="1" noAdjustHandles="1" noChangeArrowheads="1" noChangeShapeType="1" noTextEdit="1"/>
              </p:cNvSpPr>
              <p:nvPr/>
            </p:nvSpPr>
            <p:spPr>
              <a:xfrm>
                <a:off x="821530" y="1523001"/>
                <a:ext cx="9093995" cy="3177473"/>
              </a:xfrm>
              <a:prstGeom prst="rect">
                <a:avLst/>
              </a:prstGeom>
              <a:blipFill>
                <a:blip r:embed="rId2"/>
                <a:stretch>
                  <a:fillRect b="-21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892AE047-2C3E-4890-D8A2-6B3BF1D45D17}"/>
                  </a:ext>
                </a:extLst>
              </p:cNvPr>
              <p:cNvSpPr txBox="1"/>
              <p:nvPr/>
            </p:nvSpPr>
            <p:spPr>
              <a:xfrm>
                <a:off x="745331" y="5268396"/>
                <a:ext cx="611981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𝐿𝑂𝑆𝑆</m:t>
                      </m:r>
                      <m:r>
                        <a:rPr lang="en-US" i="0">
                          <a:latin typeface="Cambria Math" panose="02040503050406030204" pitchFamily="18" charset="0"/>
                        </a:rPr>
                        <m:t>=</m:t>
                      </m:r>
                      <m:r>
                        <a:rPr lang="en-US" i="1">
                          <a:latin typeface="Cambria Math" panose="02040503050406030204" pitchFamily="18" charset="0"/>
                        </a:rPr>
                        <m:t>𝐿𝑜𝑠𝑠</m:t>
                      </m:r>
                      <m:d>
                        <m:dPr>
                          <m:ctrlPr>
                            <a:rPr lang="en-US" i="1">
                              <a:latin typeface="Cambria Math" panose="02040503050406030204" pitchFamily="18" charset="0"/>
                            </a:rPr>
                          </m:ctrlPr>
                        </m:dPr>
                        <m:e>
                          <m:r>
                            <a:rPr lang="en-US" i="0">
                              <a:latin typeface="Cambria Math" panose="02040503050406030204" pitchFamily="18" charset="0"/>
                            </a:rPr>
                            <m:t>13</m:t>
                          </m:r>
                        </m:e>
                      </m:d>
                      <m:r>
                        <a:rPr lang="en-US" i="0">
                          <a:latin typeface="Cambria Math" panose="02040503050406030204" pitchFamily="18" charset="0"/>
                        </a:rPr>
                        <m:t>+</m:t>
                      </m:r>
                      <m:r>
                        <a:rPr lang="en-US" i="1">
                          <a:latin typeface="Cambria Math" panose="02040503050406030204" pitchFamily="18" charset="0"/>
                        </a:rPr>
                        <m:t>𝐿𝑜𝑠𝑠</m:t>
                      </m:r>
                      <m:d>
                        <m:dPr>
                          <m:ctrlPr>
                            <a:rPr lang="en-US" i="1">
                              <a:latin typeface="Cambria Math" panose="02040503050406030204" pitchFamily="18" charset="0"/>
                            </a:rPr>
                          </m:ctrlPr>
                        </m:dPr>
                        <m:e>
                          <m:r>
                            <a:rPr lang="en-US" i="0">
                              <a:latin typeface="Cambria Math" panose="02040503050406030204" pitchFamily="18" charset="0"/>
                            </a:rPr>
                            <m:t>26</m:t>
                          </m:r>
                        </m:e>
                      </m:d>
                      <m:r>
                        <a:rPr lang="en-US" i="0">
                          <a:latin typeface="Cambria Math" panose="02040503050406030204" pitchFamily="18" charset="0"/>
                        </a:rPr>
                        <m:t>+</m:t>
                      </m:r>
                      <m:r>
                        <a:rPr lang="en-US" i="1">
                          <a:latin typeface="Cambria Math" panose="02040503050406030204" pitchFamily="18" charset="0"/>
                        </a:rPr>
                        <m:t>𝐿𝑜𝑠𝑠</m:t>
                      </m:r>
                      <m:d>
                        <m:dPr>
                          <m:ctrlPr>
                            <a:rPr lang="en-US" i="1">
                              <a:latin typeface="Cambria Math" panose="02040503050406030204" pitchFamily="18" charset="0"/>
                            </a:rPr>
                          </m:ctrlPr>
                        </m:dPr>
                        <m:e>
                          <m:r>
                            <a:rPr lang="en-US" i="0">
                              <a:latin typeface="Cambria Math" panose="02040503050406030204" pitchFamily="18" charset="0"/>
                            </a:rPr>
                            <m:t>52</m:t>
                          </m:r>
                        </m:e>
                      </m:d>
                      <m:r>
                        <a:rPr lang="en-US" i="0">
                          <a:latin typeface="Cambria Math" panose="02040503050406030204" pitchFamily="18" charset="0"/>
                        </a:rPr>
                        <m:t> </m:t>
                      </m:r>
                    </m:oMath>
                  </m:oMathPara>
                </a14:m>
                <a:endParaRPr lang="en-US" dirty="0"/>
              </a:p>
            </p:txBody>
          </p:sp>
        </mc:Choice>
        <mc:Fallback>
          <p:sp>
            <p:nvSpPr>
              <p:cNvPr id="8" name="TextBox 7">
                <a:extLst>
                  <a:ext uri="{FF2B5EF4-FFF2-40B4-BE49-F238E27FC236}">
                    <a16:creationId xmlns:a16="http://schemas.microsoft.com/office/drawing/2014/main" id="{892AE047-2C3E-4890-D8A2-6B3BF1D45D17}"/>
                  </a:ext>
                </a:extLst>
              </p:cNvPr>
              <p:cNvSpPr txBox="1">
                <a:spLocks noRot="1" noChangeAspect="1" noMove="1" noResize="1" noEditPoints="1" noAdjustHandles="1" noChangeArrowheads="1" noChangeShapeType="1" noTextEdit="1"/>
              </p:cNvSpPr>
              <p:nvPr/>
            </p:nvSpPr>
            <p:spPr>
              <a:xfrm>
                <a:off x="745331" y="5268396"/>
                <a:ext cx="6119812"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36CCEAEE-5C95-0708-C474-DDC3D9B981B6}"/>
                  </a:ext>
                </a:extLst>
              </p:cNvPr>
              <p:cNvSpPr txBox="1"/>
              <p:nvPr/>
            </p:nvSpPr>
            <p:spPr>
              <a:xfrm>
                <a:off x="954881" y="5859472"/>
                <a:ext cx="9817894" cy="668645"/>
              </a:xfrm>
              <a:prstGeom prst="rect">
                <a:avLst/>
              </a:prstGeom>
              <a:noFill/>
            </p:spPr>
            <p:txBody>
              <a:bodyPr wrap="square">
                <a:spAutoFit/>
              </a:bodyPr>
              <a:lstStyle/>
              <a:p>
                <a:r>
                  <a:rPr lang="en-US" dirty="0">
                    <a:effectLst/>
                    <a:latin typeface="Times New Roman" panose="02020603050405020304" pitchFamily="18" charset="0"/>
                    <a:ea typeface="Arial Unicode MS"/>
                  </a:rPr>
                  <a:t>Note that </a:t>
                </a:r>
                <a14:m>
                  <m:oMath xmlns:m="http://schemas.openxmlformats.org/officeDocument/2006/math">
                    <m:sSub>
                      <m:sSubPr>
                        <m:ctrlPr>
                          <a:rPr lang="en-US" i="1">
                            <a:effectLst/>
                            <a:latin typeface="Cambria Math" panose="02040503050406030204" pitchFamily="18" charset="0"/>
                          </a:rPr>
                        </m:ctrlPr>
                      </m:sSubPr>
                      <m:e>
                        <m:r>
                          <a:rPr lang="en-US" i="1">
                            <a:effectLst/>
                            <a:latin typeface="Cambria Math" panose="02040503050406030204" pitchFamily="18" charset="0"/>
                            <a:ea typeface="Arial Unicode MS"/>
                            <a:cs typeface="Times New Roman" panose="02020603050405020304" pitchFamily="18" charset="0"/>
                          </a:rPr>
                          <m:t>𝜆</m:t>
                        </m:r>
                      </m:e>
                      <m:sub>
                        <m:r>
                          <a:rPr lang="en-US" i="1">
                            <a:effectLst/>
                            <a:latin typeface="Cambria Math" panose="02040503050406030204" pitchFamily="18" charset="0"/>
                            <a:ea typeface="Arial Unicode MS"/>
                            <a:cs typeface="Times New Roman" panose="02020603050405020304" pitchFamily="18" charset="0"/>
                          </a:rPr>
                          <m:t>𝑛𝑜𝑜𝑏𝑗</m:t>
                        </m:r>
                      </m:sub>
                    </m:sSub>
                  </m:oMath>
                </a14:m>
                <a:r>
                  <a:rPr lang="en-US" dirty="0">
                    <a:effectLst/>
                    <a:latin typeface="Times New Roman" panose="02020603050405020304" pitchFamily="18" charset="0"/>
                    <a:ea typeface="Arial Unicode MS"/>
                  </a:rPr>
                  <a:t>, </a:t>
                </a:r>
                <a14:m>
                  <m:oMath xmlns:m="http://schemas.openxmlformats.org/officeDocument/2006/math">
                    <m:sSub>
                      <m:sSubPr>
                        <m:ctrlPr>
                          <a:rPr lang="en-US" i="1">
                            <a:effectLst/>
                            <a:latin typeface="Cambria Math" panose="02040503050406030204" pitchFamily="18" charset="0"/>
                          </a:rPr>
                        </m:ctrlPr>
                      </m:sSubPr>
                      <m:e>
                        <m:r>
                          <a:rPr lang="en-US" i="1">
                            <a:effectLst/>
                            <a:latin typeface="Cambria Math" panose="02040503050406030204" pitchFamily="18" charset="0"/>
                            <a:ea typeface="Arial Unicode MS"/>
                            <a:cs typeface="Times New Roman" panose="02020603050405020304" pitchFamily="18" charset="0"/>
                          </a:rPr>
                          <m:t>𝜆</m:t>
                        </m:r>
                      </m:e>
                      <m:sub>
                        <m:r>
                          <a:rPr lang="en-US" i="1">
                            <a:effectLst/>
                            <a:latin typeface="Cambria Math" panose="02040503050406030204" pitchFamily="18" charset="0"/>
                            <a:ea typeface="Arial Unicode MS"/>
                            <a:cs typeface="Times New Roman" panose="02020603050405020304" pitchFamily="18" charset="0"/>
                          </a:rPr>
                          <m:t>𝑜𝑏𝑗</m:t>
                        </m:r>
                      </m:sub>
                    </m:sSub>
                    <m:r>
                      <a:rPr lang="en-US" i="1">
                        <a:effectLst/>
                        <a:latin typeface="Cambria Math" panose="02040503050406030204" pitchFamily="18" charset="0"/>
                        <a:ea typeface="Arial Unicode MS"/>
                        <a:cs typeface="Times New Roman" panose="02020603050405020304" pitchFamily="18" charset="0"/>
                      </a:rPr>
                      <m:t>, </m:t>
                    </m:r>
                    <m:sSub>
                      <m:sSubPr>
                        <m:ctrlPr>
                          <a:rPr lang="en-US" i="1">
                            <a:effectLst/>
                            <a:latin typeface="Cambria Math" panose="02040503050406030204" pitchFamily="18" charset="0"/>
                          </a:rPr>
                        </m:ctrlPr>
                      </m:sSubPr>
                      <m:e>
                        <m:r>
                          <a:rPr lang="en-US" i="1">
                            <a:effectLst/>
                            <a:latin typeface="Cambria Math" panose="02040503050406030204" pitchFamily="18" charset="0"/>
                            <a:ea typeface="Arial Unicode MS"/>
                            <a:cs typeface="Times New Roman" panose="02020603050405020304" pitchFamily="18" charset="0"/>
                          </a:rPr>
                          <m:t>𝜆</m:t>
                        </m:r>
                      </m:e>
                      <m:sub>
                        <m:r>
                          <a:rPr lang="en-US" i="1">
                            <a:effectLst/>
                            <a:latin typeface="Cambria Math" panose="02040503050406030204" pitchFamily="18" charset="0"/>
                            <a:ea typeface="Arial Unicode MS"/>
                            <a:cs typeface="Times New Roman" panose="02020603050405020304" pitchFamily="18" charset="0"/>
                          </a:rPr>
                          <m:t>𝑐𝑜𝑜𝑟𝑑</m:t>
                        </m:r>
                      </m:sub>
                    </m:sSub>
                    <m:r>
                      <a:rPr lang="en-US" i="1">
                        <a:effectLst/>
                        <a:latin typeface="Cambria Math" panose="02040503050406030204" pitchFamily="18" charset="0"/>
                        <a:ea typeface="Arial Unicode MS"/>
                        <a:cs typeface="Times New Roman" panose="02020603050405020304" pitchFamily="18" charset="0"/>
                      </a:rPr>
                      <m:t>, </m:t>
                    </m:r>
                    <m:sSub>
                      <m:sSubPr>
                        <m:ctrlPr>
                          <a:rPr lang="en-US" i="1">
                            <a:effectLst/>
                            <a:latin typeface="Cambria Math" panose="02040503050406030204" pitchFamily="18" charset="0"/>
                          </a:rPr>
                        </m:ctrlPr>
                      </m:sSubPr>
                      <m:e>
                        <m:r>
                          <a:rPr lang="en-US" i="1">
                            <a:effectLst/>
                            <a:latin typeface="Cambria Math" panose="02040503050406030204" pitchFamily="18" charset="0"/>
                            <a:ea typeface="Arial Unicode MS"/>
                            <a:cs typeface="Times New Roman" panose="02020603050405020304" pitchFamily="18" charset="0"/>
                          </a:rPr>
                          <m:t>𝜆</m:t>
                        </m:r>
                      </m:e>
                      <m:sub>
                        <m:r>
                          <a:rPr lang="en-US" i="1">
                            <a:effectLst/>
                            <a:latin typeface="Cambria Math" panose="02040503050406030204" pitchFamily="18" charset="0"/>
                            <a:ea typeface="Arial Unicode MS"/>
                            <a:cs typeface="Times New Roman" panose="02020603050405020304" pitchFamily="18" charset="0"/>
                          </a:rPr>
                          <m:t>𝑐𝑙𝑎𝑠𝑠</m:t>
                        </m:r>
                      </m:sub>
                    </m:sSub>
                  </m:oMath>
                </a14:m>
                <a:r>
                  <a:rPr lang="en-US" dirty="0">
                    <a:effectLst/>
                    <a:latin typeface="Times New Roman" panose="02020603050405020304" pitchFamily="18" charset="0"/>
                    <a:ea typeface="Arial Unicode MS"/>
                  </a:rPr>
                  <a:t> are the weights for the loss components, which balance the contribution of each loss component to the final loss.</a:t>
                </a:r>
                <a:endParaRPr lang="en-US" dirty="0"/>
              </a:p>
            </p:txBody>
          </p:sp>
        </mc:Choice>
        <mc:Fallback>
          <p:sp>
            <p:nvSpPr>
              <p:cNvPr id="10" name="TextBox 9">
                <a:extLst>
                  <a:ext uri="{FF2B5EF4-FFF2-40B4-BE49-F238E27FC236}">
                    <a16:creationId xmlns:a16="http://schemas.microsoft.com/office/drawing/2014/main" id="{36CCEAEE-5C95-0708-C474-DDC3D9B981B6}"/>
                  </a:ext>
                </a:extLst>
              </p:cNvPr>
              <p:cNvSpPr txBox="1">
                <a:spLocks noRot="1" noChangeAspect="1" noMove="1" noResize="1" noEditPoints="1" noAdjustHandles="1" noChangeArrowheads="1" noChangeShapeType="1" noTextEdit="1"/>
              </p:cNvSpPr>
              <p:nvPr/>
            </p:nvSpPr>
            <p:spPr>
              <a:xfrm>
                <a:off x="954881" y="5859472"/>
                <a:ext cx="9817894" cy="668645"/>
              </a:xfrm>
              <a:prstGeom prst="rect">
                <a:avLst/>
              </a:prstGeom>
              <a:blipFill>
                <a:blip r:embed="rId4"/>
                <a:stretch>
                  <a:fillRect l="-559" t="-4545" b="-12727"/>
                </a:stretch>
              </a:blipFill>
            </p:spPr>
            <p:txBody>
              <a:bodyPr/>
              <a:lstStyle/>
              <a:p>
                <a:r>
                  <a:rPr lang="en-US">
                    <a:noFill/>
                  </a:rPr>
                  <a:t> </a:t>
                </a:r>
              </a:p>
            </p:txBody>
          </p:sp>
        </mc:Fallback>
      </mc:AlternateContent>
    </p:spTree>
    <p:extLst>
      <p:ext uri="{BB962C8B-B14F-4D97-AF65-F5344CB8AC3E}">
        <p14:creationId xmlns:p14="http://schemas.microsoft.com/office/powerpoint/2010/main" val="1992473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6DB45-2124-1719-0676-6A47281BFAF4}"/>
              </a:ext>
            </a:extLst>
          </p:cNvPr>
          <p:cNvSpPr>
            <a:spLocks noGrp="1"/>
          </p:cNvSpPr>
          <p:nvPr>
            <p:ph type="title"/>
          </p:nvPr>
        </p:nvSpPr>
        <p:spPr>
          <a:xfrm>
            <a:off x="602530" y="0"/>
            <a:ext cx="10515600" cy="1325563"/>
          </a:xfrm>
        </p:spPr>
        <p:txBody>
          <a:bodyPr/>
          <a:lstStyle/>
          <a:p>
            <a:r>
              <a:rPr lang="en-US" dirty="0"/>
              <a:t>Implement YOLO v3 from scratch by </a:t>
            </a:r>
            <a:r>
              <a:rPr lang="en-US" dirty="0" err="1"/>
              <a:t>PyTorch</a:t>
            </a:r>
            <a:endParaRPr lang="en-US" dirty="0"/>
          </a:p>
        </p:txBody>
      </p:sp>
      <p:sp>
        <p:nvSpPr>
          <p:cNvPr id="3" name="Content Placeholder 2">
            <a:extLst>
              <a:ext uri="{FF2B5EF4-FFF2-40B4-BE49-F238E27FC236}">
                <a16:creationId xmlns:a16="http://schemas.microsoft.com/office/drawing/2014/main" id="{FB2EC082-3DC8-E594-08BB-8BA2602DE317}"/>
              </a:ext>
            </a:extLst>
          </p:cNvPr>
          <p:cNvSpPr>
            <a:spLocks noGrp="1"/>
          </p:cNvSpPr>
          <p:nvPr>
            <p:ph idx="1"/>
          </p:nvPr>
        </p:nvSpPr>
        <p:spPr>
          <a:xfrm>
            <a:off x="781638" y="1326004"/>
            <a:ext cx="10964159" cy="4351338"/>
          </a:xfrm>
        </p:spPr>
        <p:txBody>
          <a:bodyPr/>
          <a:lstStyle/>
          <a:p>
            <a:r>
              <a:rPr lang="en-US" dirty="0"/>
              <a:t>Download three files: </a:t>
            </a:r>
            <a:r>
              <a:rPr lang="en-US" i="1" dirty="0"/>
              <a:t>yolov3.cfg</a:t>
            </a:r>
            <a:r>
              <a:rPr lang="en-US" dirty="0"/>
              <a:t>, </a:t>
            </a:r>
            <a:r>
              <a:rPr lang="en-US" i="1" dirty="0"/>
              <a:t>yolov3.weights</a:t>
            </a:r>
            <a:r>
              <a:rPr lang="en-US" dirty="0"/>
              <a:t>, and </a:t>
            </a:r>
            <a:r>
              <a:rPr lang="en-US" i="1" dirty="0" err="1"/>
              <a:t>coco.names</a:t>
            </a:r>
            <a:r>
              <a:rPr lang="en-US" dirty="0"/>
              <a:t>. </a:t>
            </a:r>
          </a:p>
        </p:txBody>
      </p:sp>
      <p:sp>
        <p:nvSpPr>
          <p:cNvPr id="4" name="Slide Number Placeholder 3">
            <a:extLst>
              <a:ext uri="{FF2B5EF4-FFF2-40B4-BE49-F238E27FC236}">
                <a16:creationId xmlns:a16="http://schemas.microsoft.com/office/drawing/2014/main" id="{7157AD80-6C64-1C6A-71F8-B431A1312C7D}"/>
              </a:ext>
            </a:extLst>
          </p:cNvPr>
          <p:cNvSpPr>
            <a:spLocks noGrp="1"/>
          </p:cNvSpPr>
          <p:nvPr>
            <p:ph type="sldNum" sz="quarter" idx="12"/>
          </p:nvPr>
        </p:nvSpPr>
        <p:spPr/>
        <p:txBody>
          <a:bodyPr/>
          <a:lstStyle/>
          <a:p>
            <a:fld id="{57D6750F-1D76-423C-8E64-E94414A6CC72}" type="slidenum">
              <a:rPr lang="en-US" smtClean="0"/>
              <a:t>31</a:t>
            </a:fld>
            <a:endParaRPr lang="en-US"/>
          </a:p>
        </p:txBody>
      </p:sp>
      <p:sp>
        <p:nvSpPr>
          <p:cNvPr id="6" name="TextBox 5">
            <a:extLst>
              <a:ext uri="{FF2B5EF4-FFF2-40B4-BE49-F238E27FC236}">
                <a16:creationId xmlns:a16="http://schemas.microsoft.com/office/drawing/2014/main" id="{023ACCCB-578E-CAB6-97B1-93CCE758500E}"/>
              </a:ext>
            </a:extLst>
          </p:cNvPr>
          <p:cNvSpPr txBox="1"/>
          <p:nvPr/>
        </p:nvSpPr>
        <p:spPr>
          <a:xfrm>
            <a:off x="1102935" y="2481321"/>
            <a:ext cx="10510887" cy="2055756"/>
          </a:xfrm>
          <a:prstGeom prst="rect">
            <a:avLst/>
          </a:prstGeom>
          <a:noFill/>
        </p:spPr>
        <p:txBody>
          <a:bodyPr wrap="square">
            <a:spAutoFit/>
          </a:bodyPr>
          <a:lstStyle/>
          <a:p>
            <a:pPr marL="0" marR="0" indent="0">
              <a:lnSpc>
                <a:spcPct val="107000"/>
              </a:lnSpc>
              <a:spcAft>
                <a:spcPts val="800"/>
              </a:spcAft>
              <a:buNone/>
              <a:tabLst>
                <a:tab pos="2111375" algn="l"/>
              </a:tabLst>
            </a:pP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yolov3.cfg: </a:t>
            </a:r>
            <a:r>
              <a:rPr lang="da-DK" u="sng" dirty="0">
                <a:ln>
                  <a:noFill/>
                </a:ln>
                <a:solidFill>
                  <a:srgbClr val="0563C1"/>
                </a:solidFill>
                <a:effectLst/>
                <a:uFill>
                  <a:solidFill>
                    <a:srgbClr val="0563C1"/>
                  </a:solidFill>
                </a:uFill>
                <a:latin typeface="Times New Roman" panose="02020603050405020304" pitchFamily="18" charset="0"/>
                <a:ea typeface="Arial Unicode MS"/>
                <a:cs typeface="Arial Unicode MS"/>
                <a:hlinkClick r:id="rId2"/>
              </a:rPr>
              <a:t>https://github.com/pjreddie/darknet/blob/master/cfg/yolov3.cfg</a:t>
            </a: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 a configuration file that defines the structure of YOLO v3 model.</a:t>
            </a:r>
          </a:p>
          <a:p>
            <a:pPr marL="0" marR="0" indent="0">
              <a:lnSpc>
                <a:spcPct val="107000"/>
              </a:lnSpc>
              <a:spcAft>
                <a:spcPts val="800"/>
              </a:spcAft>
              <a:buNone/>
              <a:tabLst>
                <a:tab pos="2111375" algn="l"/>
              </a:tabLst>
            </a:pP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yolov3.weights: </a:t>
            </a:r>
            <a:r>
              <a:rPr lang="en-US" u="sng" dirty="0">
                <a:ln>
                  <a:noFill/>
                </a:ln>
                <a:solidFill>
                  <a:srgbClr val="0563C1"/>
                </a:solidFill>
                <a:effectLst/>
                <a:uFill>
                  <a:solidFill>
                    <a:srgbClr val="0563C1"/>
                  </a:solidFill>
                </a:uFill>
                <a:latin typeface="Times New Roman" panose="02020603050405020304" pitchFamily="18" charset="0"/>
                <a:ea typeface="Arial Unicode MS"/>
                <a:cs typeface="Arial Unicode MS"/>
                <a:hlinkClick r:id="rId3"/>
              </a:rPr>
              <a:t>https://pjreddie.com/media/files/yolov3.weights</a:t>
            </a: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 a binary file that stores the weights in a float data type.</a:t>
            </a:r>
          </a:p>
          <a:p>
            <a:pPr marL="0" marR="0" indent="0">
              <a:lnSpc>
                <a:spcPct val="107000"/>
              </a:lnSpc>
              <a:spcAft>
                <a:spcPts val="800"/>
              </a:spcAft>
              <a:buNone/>
              <a:tabLst>
                <a:tab pos="2111375" algn="l"/>
              </a:tabLst>
            </a:pPr>
            <a:r>
              <a:rPr lang="pt-PT" dirty="0">
                <a:ln>
                  <a:noFill/>
                </a:ln>
                <a:solidFill>
                  <a:srgbClr val="000000"/>
                </a:solidFill>
                <a:effectLst/>
                <a:uFill>
                  <a:solidFill>
                    <a:srgbClr val="000000"/>
                  </a:solidFill>
                </a:uFill>
                <a:latin typeface="Times New Roman" panose="02020603050405020304" pitchFamily="18" charset="0"/>
                <a:ea typeface="Arial Unicode MS"/>
                <a:cs typeface="Arial Unicode MS"/>
              </a:rPr>
              <a:t>coco.names: </a:t>
            </a:r>
            <a:r>
              <a:rPr lang="da-DK" u="sng" dirty="0">
                <a:ln>
                  <a:noFill/>
                </a:ln>
                <a:solidFill>
                  <a:srgbClr val="0563C1"/>
                </a:solidFill>
                <a:effectLst/>
                <a:uFill>
                  <a:solidFill>
                    <a:srgbClr val="0563C1"/>
                  </a:solidFill>
                </a:uFill>
                <a:latin typeface="Times New Roman" panose="02020603050405020304" pitchFamily="18" charset="0"/>
                <a:ea typeface="Arial Unicode MS"/>
                <a:cs typeface="Arial Unicode MS"/>
                <a:hlinkClick r:id="rId4"/>
              </a:rPr>
              <a:t>https://github.com/pjreddie/darknet/tree/master/data</a:t>
            </a: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 a text file that lists the name of classes in COCO dataset. </a:t>
            </a:r>
          </a:p>
        </p:txBody>
      </p:sp>
    </p:spTree>
    <p:extLst>
      <p:ext uri="{BB962C8B-B14F-4D97-AF65-F5344CB8AC3E}">
        <p14:creationId xmlns:p14="http://schemas.microsoft.com/office/powerpoint/2010/main" val="1606440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2CBB4-1E42-5193-BD97-0B0E35438D48}"/>
              </a:ext>
            </a:extLst>
          </p:cNvPr>
          <p:cNvSpPr>
            <a:spLocks noGrp="1"/>
          </p:cNvSpPr>
          <p:nvPr>
            <p:ph type="title"/>
          </p:nvPr>
        </p:nvSpPr>
        <p:spPr>
          <a:xfrm>
            <a:off x="621383" y="0"/>
            <a:ext cx="10515600" cy="1325563"/>
          </a:xfrm>
        </p:spPr>
        <p:txBody>
          <a:bodyPr/>
          <a:lstStyle/>
          <a:p>
            <a:r>
              <a:rPr lang="en-US" dirty="0"/>
              <a:t>YOLO v3: flowchart</a:t>
            </a:r>
          </a:p>
        </p:txBody>
      </p:sp>
      <p:sp>
        <p:nvSpPr>
          <p:cNvPr id="4" name="Slide Number Placeholder 3">
            <a:extLst>
              <a:ext uri="{FF2B5EF4-FFF2-40B4-BE49-F238E27FC236}">
                <a16:creationId xmlns:a16="http://schemas.microsoft.com/office/drawing/2014/main" id="{A4A734E0-E9FB-7732-72C7-1E494D2B5286}"/>
              </a:ext>
            </a:extLst>
          </p:cNvPr>
          <p:cNvSpPr>
            <a:spLocks noGrp="1"/>
          </p:cNvSpPr>
          <p:nvPr>
            <p:ph type="sldNum" sz="quarter" idx="12"/>
          </p:nvPr>
        </p:nvSpPr>
        <p:spPr/>
        <p:txBody>
          <a:bodyPr/>
          <a:lstStyle/>
          <a:p>
            <a:fld id="{57D6750F-1D76-423C-8E64-E94414A6CC72}" type="slidenum">
              <a:rPr lang="en-US" smtClean="0"/>
              <a:t>32</a:t>
            </a:fld>
            <a:endParaRPr lang="en-US"/>
          </a:p>
        </p:txBody>
      </p:sp>
      <p:pic>
        <p:nvPicPr>
          <p:cNvPr id="6" name="Picture 5">
            <a:extLst>
              <a:ext uri="{FF2B5EF4-FFF2-40B4-BE49-F238E27FC236}">
                <a16:creationId xmlns:a16="http://schemas.microsoft.com/office/drawing/2014/main" id="{E0C88231-C07F-5C47-F38F-2D7A728F1071}"/>
              </a:ext>
            </a:extLst>
          </p:cNvPr>
          <p:cNvPicPr>
            <a:picLocks noChangeAspect="1"/>
          </p:cNvPicPr>
          <p:nvPr/>
        </p:nvPicPr>
        <p:blipFill>
          <a:blip r:embed="rId2"/>
          <a:stretch>
            <a:fillRect/>
          </a:stretch>
        </p:blipFill>
        <p:spPr>
          <a:xfrm>
            <a:off x="1268010" y="1291190"/>
            <a:ext cx="10809690" cy="5566810"/>
          </a:xfrm>
          <a:prstGeom prst="rect">
            <a:avLst/>
          </a:prstGeom>
          <a:solidFill>
            <a:schemeClr val="bg1"/>
          </a:solidFill>
        </p:spPr>
      </p:pic>
    </p:spTree>
    <p:extLst>
      <p:ext uri="{BB962C8B-B14F-4D97-AF65-F5344CB8AC3E}">
        <p14:creationId xmlns:p14="http://schemas.microsoft.com/office/powerpoint/2010/main" val="798111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ABADB-5DC8-632F-71E0-DE752148429B}"/>
              </a:ext>
            </a:extLst>
          </p:cNvPr>
          <p:cNvSpPr>
            <a:spLocks noGrp="1"/>
          </p:cNvSpPr>
          <p:nvPr>
            <p:ph type="title"/>
          </p:nvPr>
        </p:nvSpPr>
        <p:spPr>
          <a:xfrm>
            <a:off x="590550" y="0"/>
            <a:ext cx="10515600" cy="1325563"/>
          </a:xfrm>
        </p:spPr>
        <p:txBody>
          <a:bodyPr/>
          <a:lstStyle/>
          <a:p>
            <a:r>
              <a:rPr lang="en-US" dirty="0"/>
              <a:t>Configuration file: yolov3.cfg</a:t>
            </a:r>
          </a:p>
        </p:txBody>
      </p:sp>
      <p:sp>
        <p:nvSpPr>
          <p:cNvPr id="3" name="Content Placeholder 2">
            <a:extLst>
              <a:ext uri="{FF2B5EF4-FFF2-40B4-BE49-F238E27FC236}">
                <a16:creationId xmlns:a16="http://schemas.microsoft.com/office/drawing/2014/main" id="{0969A1E0-B88E-BFB7-E5DD-879BF25ABBCA}"/>
              </a:ext>
            </a:extLst>
          </p:cNvPr>
          <p:cNvSpPr>
            <a:spLocks noGrp="1"/>
          </p:cNvSpPr>
          <p:nvPr>
            <p:ph idx="1"/>
          </p:nvPr>
        </p:nvSpPr>
        <p:spPr>
          <a:xfrm>
            <a:off x="838200" y="1476376"/>
            <a:ext cx="10515600" cy="4700588"/>
          </a:xfrm>
        </p:spPr>
        <p:txBody>
          <a:bodyPr>
            <a:normAutofit fontScale="85000" lnSpcReduction="20000"/>
          </a:bodyPr>
          <a:lstStyle/>
          <a:p>
            <a:r>
              <a:rPr lang="en-US" dirty="0"/>
              <a:t>A config file (*.</a:t>
            </a:r>
            <a:r>
              <a:rPr lang="en-US" dirty="0" err="1"/>
              <a:t>cfg</a:t>
            </a:r>
            <a:r>
              <a:rPr lang="en-US" dirty="0"/>
              <a:t>) is a text file that consists of a sequence of blocks. yolov3.cfg defines the architecture of YOLO v3 by listing a sequence of all blocks</a:t>
            </a:r>
          </a:p>
          <a:p>
            <a:r>
              <a:rPr lang="en-US" dirty="0"/>
              <a:t>In yolov3, there are six types of blocks: </a:t>
            </a:r>
            <a:r>
              <a:rPr lang="en-US" b="1" dirty="0"/>
              <a:t>[net], [convolutional], [shortcut], [route],</a:t>
            </a:r>
            <a:r>
              <a:rPr lang="en-US" dirty="0"/>
              <a:t> </a:t>
            </a:r>
            <a:r>
              <a:rPr lang="en-US" b="1" dirty="0"/>
              <a:t>[</a:t>
            </a:r>
            <a:r>
              <a:rPr lang="en-US" b="1" dirty="0" err="1"/>
              <a:t>upsample</a:t>
            </a:r>
            <a:r>
              <a:rPr lang="en-US" b="1" dirty="0"/>
              <a:t>]</a:t>
            </a:r>
            <a:r>
              <a:rPr lang="en-US" dirty="0"/>
              <a:t> and </a:t>
            </a:r>
            <a:r>
              <a:rPr lang="en-US" b="1" dirty="0"/>
              <a:t>[yolo]</a:t>
            </a:r>
          </a:p>
          <a:p>
            <a:pPr lvl="1"/>
            <a:r>
              <a:rPr lang="en-US" dirty="0"/>
              <a:t>The first block, </a:t>
            </a:r>
            <a:r>
              <a:rPr lang="en-US" b="1" dirty="0"/>
              <a:t>[net], </a:t>
            </a:r>
            <a:r>
              <a:rPr lang="en-US" dirty="0"/>
              <a:t>describes the information on the network input and training/testing parameters. </a:t>
            </a:r>
          </a:p>
          <a:p>
            <a:pPr lvl="1"/>
            <a:r>
              <a:rPr lang="en-US" dirty="0"/>
              <a:t>A</a:t>
            </a:r>
            <a:r>
              <a:rPr lang="en-US" b="1" dirty="0"/>
              <a:t> [convolutional]</a:t>
            </a:r>
            <a:r>
              <a:rPr lang="en-US" dirty="0"/>
              <a:t> block defines the structure of a conv layer, including the number of filters, filter size, stride, zero-padding, batch normalization and activation function.</a:t>
            </a:r>
          </a:p>
          <a:p>
            <a:pPr lvl="1"/>
            <a:r>
              <a:rPr lang="en-US" dirty="0"/>
              <a:t>A</a:t>
            </a:r>
            <a:r>
              <a:rPr lang="en-US" b="1" dirty="0"/>
              <a:t> [</a:t>
            </a:r>
            <a:r>
              <a:rPr lang="en-US" b="1" dirty="0" err="1"/>
              <a:t>shourtcut</a:t>
            </a:r>
            <a:r>
              <a:rPr lang="en-US" b="1" dirty="0"/>
              <a:t>]</a:t>
            </a:r>
            <a:r>
              <a:rPr lang="en-US" dirty="0"/>
              <a:t> block specifies a jump connection. </a:t>
            </a:r>
          </a:p>
          <a:p>
            <a:pPr lvl="1"/>
            <a:r>
              <a:rPr lang="en-US" dirty="0"/>
              <a:t>A </a:t>
            </a:r>
            <a:r>
              <a:rPr lang="en-US" b="1" dirty="0"/>
              <a:t>[route]</a:t>
            </a:r>
            <a:r>
              <a:rPr lang="en-US" dirty="0"/>
              <a:t> block has an attribute “</a:t>
            </a:r>
            <a:r>
              <a:rPr lang="en-US" i="1" dirty="0"/>
              <a:t>layers”</a:t>
            </a:r>
            <a:r>
              <a:rPr lang="en-US" dirty="0"/>
              <a:t> which can have either one, or two values. When</a:t>
            </a:r>
            <a:r>
              <a:rPr lang="en-US" i="1" dirty="0"/>
              <a:t> “layers”</a:t>
            </a:r>
            <a:r>
              <a:rPr lang="en-US" dirty="0"/>
              <a:t> attribute has only one value, the block outputs the feature maps of the layer indexed by the value. When</a:t>
            </a:r>
            <a:r>
              <a:rPr lang="en-US" i="1" dirty="0"/>
              <a:t> “layers”</a:t>
            </a:r>
            <a:r>
              <a:rPr lang="en-US" dirty="0"/>
              <a:t> has two values, the block returns the concatenated feature maps of the layers indexed by the two values. </a:t>
            </a:r>
          </a:p>
          <a:p>
            <a:pPr lvl="1"/>
            <a:r>
              <a:rPr lang="en-US" dirty="0"/>
              <a:t>A block </a:t>
            </a:r>
            <a:r>
              <a:rPr lang="en-US" b="1" dirty="0"/>
              <a:t>[</a:t>
            </a:r>
            <a:r>
              <a:rPr lang="en-US" b="1" dirty="0" err="1"/>
              <a:t>upsample</a:t>
            </a:r>
            <a:r>
              <a:rPr lang="en-US" b="1" dirty="0"/>
              <a:t>]</a:t>
            </a:r>
            <a:r>
              <a:rPr lang="en-US" dirty="0"/>
              <a:t> up-samples the feature map from the previous layer by a factor of stride. </a:t>
            </a:r>
          </a:p>
          <a:p>
            <a:pPr lvl="1"/>
            <a:r>
              <a:rPr lang="en-US" dirty="0"/>
              <a:t>A </a:t>
            </a:r>
            <a:r>
              <a:rPr lang="en-US" b="1" dirty="0"/>
              <a:t>[yolo]</a:t>
            </a:r>
            <a:r>
              <a:rPr lang="en-US" dirty="0"/>
              <a:t> block provides the parameters required for detection, and it corresponds to the detection layer, which processes the output feature map tensor for detection.</a:t>
            </a:r>
          </a:p>
        </p:txBody>
      </p:sp>
      <p:sp>
        <p:nvSpPr>
          <p:cNvPr id="4" name="Slide Number Placeholder 3">
            <a:extLst>
              <a:ext uri="{FF2B5EF4-FFF2-40B4-BE49-F238E27FC236}">
                <a16:creationId xmlns:a16="http://schemas.microsoft.com/office/drawing/2014/main" id="{CC0D3935-CEF9-6A4D-87A5-B9935067D975}"/>
              </a:ext>
            </a:extLst>
          </p:cNvPr>
          <p:cNvSpPr>
            <a:spLocks noGrp="1"/>
          </p:cNvSpPr>
          <p:nvPr>
            <p:ph type="sldNum" sz="quarter" idx="12"/>
          </p:nvPr>
        </p:nvSpPr>
        <p:spPr/>
        <p:txBody>
          <a:bodyPr/>
          <a:lstStyle/>
          <a:p>
            <a:fld id="{57D6750F-1D76-423C-8E64-E94414A6CC72}" type="slidenum">
              <a:rPr lang="en-US" smtClean="0"/>
              <a:t>33</a:t>
            </a:fld>
            <a:endParaRPr lang="en-US"/>
          </a:p>
        </p:txBody>
      </p:sp>
    </p:spTree>
    <p:extLst>
      <p:ext uri="{BB962C8B-B14F-4D97-AF65-F5344CB8AC3E}">
        <p14:creationId xmlns:p14="http://schemas.microsoft.com/office/powerpoint/2010/main" val="1281828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6A51E-8589-526D-4F14-151AA9CC8FB7}"/>
              </a:ext>
            </a:extLst>
          </p:cNvPr>
          <p:cNvSpPr>
            <a:spLocks noGrp="1"/>
          </p:cNvSpPr>
          <p:nvPr>
            <p:ph type="title"/>
          </p:nvPr>
        </p:nvSpPr>
        <p:spPr>
          <a:xfrm>
            <a:off x="571500" y="0"/>
            <a:ext cx="10515600" cy="1325563"/>
          </a:xfrm>
        </p:spPr>
        <p:txBody>
          <a:bodyPr/>
          <a:lstStyle/>
          <a:p>
            <a:r>
              <a:rPr lang="en-US" dirty="0"/>
              <a:t>Example parts of yolov3.cfg</a:t>
            </a:r>
          </a:p>
        </p:txBody>
      </p:sp>
      <p:sp>
        <p:nvSpPr>
          <p:cNvPr id="4" name="Slide Number Placeholder 3">
            <a:extLst>
              <a:ext uri="{FF2B5EF4-FFF2-40B4-BE49-F238E27FC236}">
                <a16:creationId xmlns:a16="http://schemas.microsoft.com/office/drawing/2014/main" id="{7197C05F-3854-397D-31E7-FEBDFD5027B1}"/>
              </a:ext>
            </a:extLst>
          </p:cNvPr>
          <p:cNvSpPr>
            <a:spLocks noGrp="1"/>
          </p:cNvSpPr>
          <p:nvPr>
            <p:ph type="sldNum" sz="quarter" idx="12"/>
          </p:nvPr>
        </p:nvSpPr>
        <p:spPr/>
        <p:txBody>
          <a:bodyPr/>
          <a:lstStyle/>
          <a:p>
            <a:fld id="{57D6750F-1D76-423C-8E64-E94414A6CC72}" type="slidenum">
              <a:rPr lang="en-US" smtClean="0"/>
              <a:t>34</a:t>
            </a:fld>
            <a:endParaRPr lang="en-US"/>
          </a:p>
        </p:txBody>
      </p:sp>
      <p:sp>
        <p:nvSpPr>
          <p:cNvPr id="6" name="TextBox 5">
            <a:extLst>
              <a:ext uri="{FF2B5EF4-FFF2-40B4-BE49-F238E27FC236}">
                <a16:creationId xmlns:a16="http://schemas.microsoft.com/office/drawing/2014/main" id="{F7E94EB6-5D9E-77CA-1670-04E817EC512C}"/>
              </a:ext>
            </a:extLst>
          </p:cNvPr>
          <p:cNvSpPr txBox="1"/>
          <p:nvPr/>
        </p:nvSpPr>
        <p:spPr>
          <a:xfrm>
            <a:off x="745331" y="1289774"/>
            <a:ext cx="3207544" cy="5447645"/>
          </a:xfrm>
          <a:prstGeom prst="rect">
            <a:avLst/>
          </a:prstGeom>
          <a:noFill/>
          <a:ln>
            <a:solidFill>
              <a:schemeClr val="accent1"/>
            </a:solidFill>
          </a:ln>
        </p:spPr>
        <p:txBody>
          <a:bodyPr wrap="square">
            <a:spAutoFit/>
          </a:bodyPr>
          <a:lstStyle/>
          <a:p>
            <a:r>
              <a:rPr lang="en-US" sz="1200" b="1" dirty="0"/>
              <a:t>[</a:t>
            </a:r>
            <a:r>
              <a:rPr lang="en-US" sz="1200" b="1" dirty="0">
                <a:highlight>
                  <a:srgbClr val="FFFF00"/>
                </a:highlight>
              </a:rPr>
              <a:t>net]</a:t>
            </a:r>
          </a:p>
          <a:p>
            <a:r>
              <a:rPr lang="en-US" sz="1200" dirty="0">
                <a:highlight>
                  <a:srgbClr val="FFFF00"/>
                </a:highlight>
              </a:rPr>
              <a:t>#Testing</a:t>
            </a:r>
          </a:p>
          <a:p>
            <a:r>
              <a:rPr lang="en-US" sz="1200" dirty="0">
                <a:highlight>
                  <a:srgbClr val="FFFF00"/>
                </a:highlight>
              </a:rPr>
              <a:t>batch=1</a:t>
            </a:r>
          </a:p>
          <a:p>
            <a:r>
              <a:rPr lang="en-US" sz="1200" dirty="0">
                <a:highlight>
                  <a:srgbClr val="FFFF00"/>
                </a:highlight>
              </a:rPr>
              <a:t>subdivisions=1# Training</a:t>
            </a:r>
          </a:p>
          <a:p>
            <a:r>
              <a:rPr lang="en-US" sz="1200" dirty="0">
                <a:highlight>
                  <a:srgbClr val="FFFF00"/>
                </a:highlight>
              </a:rPr>
              <a:t># batch=64</a:t>
            </a:r>
          </a:p>
          <a:p>
            <a:r>
              <a:rPr lang="en-US" sz="1200" dirty="0">
                <a:highlight>
                  <a:srgbClr val="FFFF00"/>
                </a:highlight>
              </a:rPr>
              <a:t>#subdivisions=16</a:t>
            </a:r>
          </a:p>
          <a:p>
            <a:r>
              <a:rPr lang="en-US" sz="1200" dirty="0">
                <a:highlight>
                  <a:srgbClr val="FFFF00"/>
                </a:highlight>
              </a:rPr>
              <a:t>width= 416</a:t>
            </a:r>
          </a:p>
          <a:p>
            <a:r>
              <a:rPr lang="en-US" sz="1200" dirty="0">
                <a:highlight>
                  <a:srgbClr val="FFFF00"/>
                </a:highlight>
              </a:rPr>
              <a:t>height = 416</a:t>
            </a:r>
          </a:p>
          <a:p>
            <a:r>
              <a:rPr lang="en-US" sz="1200" dirty="0">
                <a:highlight>
                  <a:srgbClr val="FFFF00"/>
                </a:highlight>
              </a:rPr>
              <a:t>channels=3</a:t>
            </a:r>
          </a:p>
          <a:p>
            <a:r>
              <a:rPr lang="en-US" sz="1200" dirty="0">
                <a:highlight>
                  <a:srgbClr val="FFFF00"/>
                </a:highlight>
              </a:rPr>
              <a:t>momentum=0.9</a:t>
            </a:r>
          </a:p>
          <a:p>
            <a:r>
              <a:rPr lang="en-US" sz="1200" dirty="0">
                <a:highlight>
                  <a:srgbClr val="FFFF00"/>
                </a:highlight>
              </a:rPr>
              <a:t>decay=0.0005</a:t>
            </a:r>
          </a:p>
          <a:p>
            <a:r>
              <a:rPr lang="en-US" sz="1200" dirty="0">
                <a:highlight>
                  <a:srgbClr val="FFFF00"/>
                </a:highlight>
              </a:rPr>
              <a:t>angle=0</a:t>
            </a:r>
          </a:p>
          <a:p>
            <a:r>
              <a:rPr lang="en-US" sz="1200" dirty="0">
                <a:highlight>
                  <a:srgbClr val="FFFF00"/>
                </a:highlight>
              </a:rPr>
              <a:t>saturation =1.5</a:t>
            </a:r>
          </a:p>
          <a:p>
            <a:r>
              <a:rPr lang="en-US" sz="1200" dirty="0">
                <a:highlight>
                  <a:srgbClr val="FFFF00"/>
                </a:highlight>
              </a:rPr>
              <a:t>exposure = 1.5</a:t>
            </a:r>
          </a:p>
          <a:p>
            <a:r>
              <a:rPr lang="en-US" sz="1200" dirty="0">
                <a:highlight>
                  <a:srgbClr val="FFFF00"/>
                </a:highlight>
              </a:rPr>
              <a:t>hue=.1</a:t>
            </a:r>
          </a:p>
          <a:p>
            <a:r>
              <a:rPr lang="en-US" sz="1200" dirty="0" err="1">
                <a:highlight>
                  <a:srgbClr val="FFFF00"/>
                </a:highlight>
              </a:rPr>
              <a:t>learning_rate</a:t>
            </a:r>
            <a:r>
              <a:rPr lang="en-US" sz="1200" dirty="0">
                <a:highlight>
                  <a:srgbClr val="FFFF00"/>
                </a:highlight>
              </a:rPr>
              <a:t>=0.001</a:t>
            </a:r>
          </a:p>
          <a:p>
            <a:r>
              <a:rPr lang="en-US" sz="1200" dirty="0" err="1">
                <a:highlight>
                  <a:srgbClr val="FFFF00"/>
                </a:highlight>
              </a:rPr>
              <a:t>burn_in</a:t>
            </a:r>
            <a:r>
              <a:rPr lang="en-US" sz="1200" dirty="0">
                <a:highlight>
                  <a:srgbClr val="FFFF00"/>
                </a:highlight>
              </a:rPr>
              <a:t>=1000</a:t>
            </a:r>
          </a:p>
          <a:p>
            <a:r>
              <a:rPr lang="en-US" sz="1200" dirty="0" err="1">
                <a:highlight>
                  <a:srgbClr val="FFFF00"/>
                </a:highlight>
              </a:rPr>
              <a:t>max_batches</a:t>
            </a:r>
            <a:r>
              <a:rPr lang="en-US" sz="1200" dirty="0">
                <a:highlight>
                  <a:srgbClr val="FFFF00"/>
                </a:highlight>
              </a:rPr>
              <a:t> = 500200</a:t>
            </a:r>
          </a:p>
          <a:p>
            <a:r>
              <a:rPr lang="en-US" sz="1200" dirty="0">
                <a:highlight>
                  <a:srgbClr val="FFFF00"/>
                </a:highlight>
              </a:rPr>
              <a:t>policy=steps</a:t>
            </a:r>
          </a:p>
          <a:p>
            <a:r>
              <a:rPr lang="en-US" sz="1200" dirty="0">
                <a:highlight>
                  <a:srgbClr val="FFFF00"/>
                </a:highlight>
              </a:rPr>
              <a:t>steps=400000,450000</a:t>
            </a:r>
          </a:p>
          <a:p>
            <a:r>
              <a:rPr lang="en-US" sz="1200" dirty="0">
                <a:highlight>
                  <a:srgbClr val="FFFF00"/>
                </a:highlight>
              </a:rPr>
              <a:t>scales=.1,.1</a:t>
            </a:r>
          </a:p>
          <a:p>
            <a:r>
              <a:rPr lang="en-US" sz="1200" b="1" dirty="0">
                <a:highlight>
                  <a:srgbClr val="00FFFF"/>
                </a:highlight>
              </a:rPr>
              <a:t>[convolutional]</a:t>
            </a:r>
          </a:p>
          <a:p>
            <a:r>
              <a:rPr lang="en-US" sz="1200" dirty="0" err="1">
                <a:highlight>
                  <a:srgbClr val="00FFFF"/>
                </a:highlight>
              </a:rPr>
              <a:t>batch_normalize</a:t>
            </a:r>
            <a:r>
              <a:rPr lang="en-US" sz="1200" dirty="0">
                <a:highlight>
                  <a:srgbClr val="00FFFF"/>
                </a:highlight>
              </a:rPr>
              <a:t>=1</a:t>
            </a:r>
          </a:p>
          <a:p>
            <a:r>
              <a:rPr lang="en-US" sz="1200" dirty="0">
                <a:highlight>
                  <a:srgbClr val="00FFFF"/>
                </a:highlight>
              </a:rPr>
              <a:t>filters=32</a:t>
            </a:r>
          </a:p>
          <a:p>
            <a:r>
              <a:rPr lang="en-US" sz="1200" dirty="0">
                <a:highlight>
                  <a:srgbClr val="00FFFF"/>
                </a:highlight>
              </a:rPr>
              <a:t>size=3</a:t>
            </a:r>
          </a:p>
          <a:p>
            <a:r>
              <a:rPr lang="en-US" sz="1200" dirty="0">
                <a:highlight>
                  <a:srgbClr val="00FFFF"/>
                </a:highlight>
              </a:rPr>
              <a:t>stride=1</a:t>
            </a:r>
          </a:p>
          <a:p>
            <a:r>
              <a:rPr lang="en-US" sz="1200" dirty="0">
                <a:highlight>
                  <a:srgbClr val="00FFFF"/>
                </a:highlight>
              </a:rPr>
              <a:t>pad=1</a:t>
            </a:r>
          </a:p>
          <a:p>
            <a:r>
              <a:rPr lang="en-US" sz="1200" dirty="0">
                <a:highlight>
                  <a:srgbClr val="00FFFF"/>
                </a:highlight>
              </a:rPr>
              <a:t>activation=leaky</a:t>
            </a:r>
          </a:p>
          <a:p>
            <a:r>
              <a:rPr lang="en-US" sz="1200" dirty="0"/>
              <a:t># </a:t>
            </a:r>
            <a:r>
              <a:rPr lang="en-US" sz="1200" dirty="0" err="1"/>
              <a:t>Downsample</a:t>
            </a:r>
            <a:endParaRPr lang="en-US" sz="1200" dirty="0"/>
          </a:p>
        </p:txBody>
      </p:sp>
      <p:sp>
        <p:nvSpPr>
          <p:cNvPr id="8" name="TextBox 7">
            <a:extLst>
              <a:ext uri="{FF2B5EF4-FFF2-40B4-BE49-F238E27FC236}">
                <a16:creationId xmlns:a16="http://schemas.microsoft.com/office/drawing/2014/main" id="{FF84F08B-147D-CECC-30DC-02657F0A9A32}"/>
              </a:ext>
            </a:extLst>
          </p:cNvPr>
          <p:cNvSpPr txBox="1"/>
          <p:nvPr/>
        </p:nvSpPr>
        <p:spPr>
          <a:xfrm>
            <a:off x="5860255" y="1296471"/>
            <a:ext cx="5998369" cy="5078313"/>
          </a:xfrm>
          <a:prstGeom prst="rect">
            <a:avLst/>
          </a:prstGeom>
          <a:noFill/>
          <a:ln>
            <a:solidFill>
              <a:schemeClr val="accent1"/>
            </a:solidFill>
          </a:ln>
        </p:spPr>
        <p:txBody>
          <a:bodyPr wrap="square">
            <a:spAutoFit/>
          </a:bodyPr>
          <a:lstStyle/>
          <a:p>
            <a:r>
              <a:rPr lang="en-US" sz="1200" b="1" dirty="0"/>
              <a:t>[shortcut]</a:t>
            </a:r>
          </a:p>
          <a:p>
            <a:r>
              <a:rPr lang="en-US" sz="1200" dirty="0"/>
              <a:t>from=-3</a:t>
            </a:r>
          </a:p>
          <a:p>
            <a:r>
              <a:rPr lang="en-US" sz="1200" dirty="0"/>
              <a:t>activation=linear</a:t>
            </a:r>
          </a:p>
          <a:p>
            <a:r>
              <a:rPr lang="en-US" sz="1200" dirty="0"/>
              <a:t>…</a:t>
            </a:r>
          </a:p>
          <a:p>
            <a:endParaRPr lang="en-US" sz="1200" dirty="0"/>
          </a:p>
          <a:p>
            <a:r>
              <a:rPr lang="en-US" sz="1200" b="1" dirty="0"/>
              <a:t>[yolo]</a:t>
            </a:r>
          </a:p>
          <a:p>
            <a:r>
              <a:rPr lang="en-US" sz="1200" dirty="0"/>
              <a:t>mask = 6,7,8</a:t>
            </a:r>
          </a:p>
          <a:p>
            <a:r>
              <a:rPr lang="en-US" sz="1200" dirty="0"/>
              <a:t>anchors = 10,13, 16,30, 33,23, 30,61, 62,45, 59,119, 116,90, 156,198, 373,326</a:t>
            </a:r>
          </a:p>
          <a:p>
            <a:r>
              <a:rPr lang="en-US" sz="1200" dirty="0"/>
              <a:t>classes=80</a:t>
            </a:r>
          </a:p>
          <a:p>
            <a:r>
              <a:rPr lang="en-US" sz="1200" dirty="0"/>
              <a:t>num=9</a:t>
            </a:r>
          </a:p>
          <a:p>
            <a:r>
              <a:rPr lang="en-US" sz="1200" dirty="0"/>
              <a:t>jitter=.3</a:t>
            </a:r>
          </a:p>
          <a:p>
            <a:r>
              <a:rPr lang="en-US" sz="1200" dirty="0" err="1"/>
              <a:t>ignore_thresh</a:t>
            </a:r>
            <a:r>
              <a:rPr lang="en-US" sz="1200" dirty="0"/>
              <a:t> = .5</a:t>
            </a:r>
          </a:p>
          <a:p>
            <a:r>
              <a:rPr lang="en-US" sz="1200" dirty="0" err="1"/>
              <a:t>truth_thresh</a:t>
            </a:r>
            <a:r>
              <a:rPr lang="en-US" sz="1200" dirty="0"/>
              <a:t> = 1</a:t>
            </a:r>
          </a:p>
          <a:p>
            <a:r>
              <a:rPr lang="en-US" sz="1200" dirty="0"/>
              <a:t>random=1</a:t>
            </a:r>
          </a:p>
          <a:p>
            <a:endParaRPr lang="en-US" sz="1200" dirty="0"/>
          </a:p>
          <a:p>
            <a:r>
              <a:rPr lang="en-US" sz="1200" b="1" dirty="0"/>
              <a:t>[route]</a:t>
            </a:r>
          </a:p>
          <a:p>
            <a:r>
              <a:rPr lang="en-US" sz="1200" dirty="0"/>
              <a:t>layers = -4</a:t>
            </a:r>
          </a:p>
          <a:p>
            <a:r>
              <a:rPr lang="en-US" sz="1200" dirty="0"/>
              <a:t>…</a:t>
            </a:r>
          </a:p>
          <a:p>
            <a:endParaRPr lang="en-US" sz="1200" dirty="0"/>
          </a:p>
          <a:p>
            <a:r>
              <a:rPr lang="en-US" sz="1200" b="1" dirty="0"/>
              <a:t>[</a:t>
            </a:r>
            <a:r>
              <a:rPr lang="en-US" sz="1200" b="1" dirty="0" err="1"/>
              <a:t>upsample</a:t>
            </a:r>
            <a:r>
              <a:rPr lang="en-US" sz="1200" b="1" dirty="0"/>
              <a:t>]</a:t>
            </a:r>
          </a:p>
          <a:p>
            <a:r>
              <a:rPr lang="en-US" sz="1200" dirty="0"/>
              <a:t>stride=2</a:t>
            </a:r>
          </a:p>
          <a:p>
            <a:endParaRPr lang="en-US" sz="1200" dirty="0"/>
          </a:p>
          <a:p>
            <a:r>
              <a:rPr lang="en-US" sz="1200" b="1" dirty="0"/>
              <a:t>[route]</a:t>
            </a:r>
          </a:p>
          <a:p>
            <a:r>
              <a:rPr lang="en-US" sz="1200" dirty="0"/>
              <a:t>layers = -1, 61</a:t>
            </a:r>
          </a:p>
          <a:p>
            <a:endParaRPr lang="en-US" sz="1200" dirty="0"/>
          </a:p>
          <a:p>
            <a:endParaRPr lang="en-US" sz="1200" dirty="0"/>
          </a:p>
          <a:p>
            <a:endParaRPr lang="en-US" sz="1200" dirty="0"/>
          </a:p>
        </p:txBody>
      </p:sp>
      <p:sp>
        <p:nvSpPr>
          <p:cNvPr id="10" name="TextBox 9">
            <a:extLst>
              <a:ext uri="{FF2B5EF4-FFF2-40B4-BE49-F238E27FC236}">
                <a16:creationId xmlns:a16="http://schemas.microsoft.com/office/drawing/2014/main" id="{44DA4614-1E90-96A0-C365-83264FE3380E}"/>
              </a:ext>
            </a:extLst>
          </p:cNvPr>
          <p:cNvSpPr txBox="1"/>
          <p:nvPr/>
        </p:nvSpPr>
        <p:spPr>
          <a:xfrm>
            <a:off x="2143125" y="5191125"/>
            <a:ext cx="2994731"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0 in Fig.9.12</a:t>
            </a:r>
          </a:p>
        </p:txBody>
      </p:sp>
      <p:sp>
        <p:nvSpPr>
          <p:cNvPr id="13" name="TextBox 12">
            <a:extLst>
              <a:ext uri="{FF2B5EF4-FFF2-40B4-BE49-F238E27FC236}">
                <a16:creationId xmlns:a16="http://schemas.microsoft.com/office/drawing/2014/main" id="{1EABCCCC-58FD-8D07-BFB4-B064A52418E8}"/>
              </a:ext>
            </a:extLst>
          </p:cNvPr>
          <p:cNvSpPr txBox="1"/>
          <p:nvPr/>
        </p:nvSpPr>
        <p:spPr>
          <a:xfrm>
            <a:off x="7334250" y="1343025"/>
            <a:ext cx="2994731"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4 in Fig.9.12</a:t>
            </a:r>
          </a:p>
        </p:txBody>
      </p:sp>
      <p:sp>
        <p:nvSpPr>
          <p:cNvPr id="15" name="TextBox 14">
            <a:extLst>
              <a:ext uri="{FF2B5EF4-FFF2-40B4-BE49-F238E27FC236}">
                <a16:creationId xmlns:a16="http://schemas.microsoft.com/office/drawing/2014/main" id="{164059B9-C454-CCDD-9C54-8419AFAF637E}"/>
              </a:ext>
            </a:extLst>
          </p:cNvPr>
          <p:cNvSpPr txBox="1"/>
          <p:nvPr/>
        </p:nvSpPr>
        <p:spPr>
          <a:xfrm>
            <a:off x="7934325" y="2257425"/>
            <a:ext cx="316304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82 in Fig.9.12</a:t>
            </a:r>
          </a:p>
        </p:txBody>
      </p:sp>
      <p:sp>
        <p:nvSpPr>
          <p:cNvPr id="17" name="TextBox 16">
            <a:extLst>
              <a:ext uri="{FF2B5EF4-FFF2-40B4-BE49-F238E27FC236}">
                <a16:creationId xmlns:a16="http://schemas.microsoft.com/office/drawing/2014/main" id="{47FE6F9C-6ECA-1E01-6C53-BED9C055BBCA}"/>
              </a:ext>
            </a:extLst>
          </p:cNvPr>
          <p:cNvSpPr txBox="1"/>
          <p:nvPr/>
        </p:nvSpPr>
        <p:spPr>
          <a:xfrm>
            <a:off x="7172325" y="4086225"/>
            <a:ext cx="316304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83 in Fig.9.12</a:t>
            </a:r>
          </a:p>
        </p:txBody>
      </p:sp>
      <p:sp>
        <p:nvSpPr>
          <p:cNvPr id="19" name="TextBox 18">
            <a:extLst>
              <a:ext uri="{FF2B5EF4-FFF2-40B4-BE49-F238E27FC236}">
                <a16:creationId xmlns:a16="http://schemas.microsoft.com/office/drawing/2014/main" id="{A53ED0AA-8B23-6B0A-D9D5-147B1BA5AD5B}"/>
              </a:ext>
            </a:extLst>
          </p:cNvPr>
          <p:cNvSpPr txBox="1"/>
          <p:nvPr/>
        </p:nvSpPr>
        <p:spPr>
          <a:xfrm>
            <a:off x="7019925" y="4857750"/>
            <a:ext cx="316304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85 in Fig.9.12</a:t>
            </a:r>
          </a:p>
        </p:txBody>
      </p:sp>
      <p:sp>
        <p:nvSpPr>
          <p:cNvPr id="21" name="TextBox 20">
            <a:extLst>
              <a:ext uri="{FF2B5EF4-FFF2-40B4-BE49-F238E27FC236}">
                <a16:creationId xmlns:a16="http://schemas.microsoft.com/office/drawing/2014/main" id="{1A93E550-53A1-B125-F651-62251A3D8CBE}"/>
              </a:ext>
            </a:extLst>
          </p:cNvPr>
          <p:cNvSpPr txBox="1"/>
          <p:nvPr/>
        </p:nvSpPr>
        <p:spPr>
          <a:xfrm>
            <a:off x="6905625" y="5400675"/>
            <a:ext cx="4884671"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layer 86 concatenation in Fig.9.12</a:t>
            </a:r>
          </a:p>
        </p:txBody>
      </p:sp>
    </p:spTree>
    <p:extLst>
      <p:ext uri="{BB962C8B-B14F-4D97-AF65-F5344CB8AC3E}">
        <p14:creationId xmlns:p14="http://schemas.microsoft.com/office/powerpoint/2010/main" val="3373088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F8C7-C9F9-29AD-E5FC-65AEE2394CFF}"/>
              </a:ext>
            </a:extLst>
          </p:cNvPr>
          <p:cNvSpPr>
            <a:spLocks noGrp="1"/>
          </p:cNvSpPr>
          <p:nvPr>
            <p:ph type="title"/>
          </p:nvPr>
        </p:nvSpPr>
        <p:spPr>
          <a:xfrm>
            <a:off x="600075" y="0"/>
            <a:ext cx="10515600" cy="1325563"/>
          </a:xfrm>
        </p:spPr>
        <p:txBody>
          <a:bodyPr/>
          <a:lstStyle/>
          <a:p>
            <a:r>
              <a:rPr lang="en-US" dirty="0"/>
              <a:t>Create blocks</a:t>
            </a:r>
          </a:p>
        </p:txBody>
      </p:sp>
      <p:sp>
        <p:nvSpPr>
          <p:cNvPr id="4" name="Slide Number Placeholder 3">
            <a:extLst>
              <a:ext uri="{FF2B5EF4-FFF2-40B4-BE49-F238E27FC236}">
                <a16:creationId xmlns:a16="http://schemas.microsoft.com/office/drawing/2014/main" id="{36A6F8F0-0C63-D695-7687-B28BA2C0EA8F}"/>
              </a:ext>
            </a:extLst>
          </p:cNvPr>
          <p:cNvSpPr>
            <a:spLocks noGrp="1"/>
          </p:cNvSpPr>
          <p:nvPr>
            <p:ph type="sldNum" sz="quarter" idx="12"/>
          </p:nvPr>
        </p:nvSpPr>
        <p:spPr/>
        <p:txBody>
          <a:bodyPr/>
          <a:lstStyle/>
          <a:p>
            <a:fld id="{57D6750F-1D76-423C-8E64-E94414A6CC72}" type="slidenum">
              <a:rPr lang="en-US" smtClean="0"/>
              <a:t>35</a:t>
            </a:fld>
            <a:endParaRPr lang="en-US"/>
          </a:p>
        </p:txBody>
      </p:sp>
      <p:sp>
        <p:nvSpPr>
          <p:cNvPr id="6" name="TextBox 5">
            <a:extLst>
              <a:ext uri="{FF2B5EF4-FFF2-40B4-BE49-F238E27FC236}">
                <a16:creationId xmlns:a16="http://schemas.microsoft.com/office/drawing/2014/main" id="{8CE9B483-C2FC-7FB6-D8A7-B35D11C1BCE9}"/>
              </a:ext>
            </a:extLst>
          </p:cNvPr>
          <p:cNvSpPr txBox="1"/>
          <p:nvPr/>
        </p:nvSpPr>
        <p:spPr>
          <a:xfrm>
            <a:off x="545306" y="1219415"/>
            <a:ext cx="6119812" cy="1200329"/>
          </a:xfrm>
          <a:prstGeom prst="rect">
            <a:avLst/>
          </a:prstGeom>
          <a:noFill/>
        </p:spPr>
        <p:txBody>
          <a:bodyPr wrap="square">
            <a:spAutoFit/>
          </a:bodyPr>
          <a:lstStyle/>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200" b="1" dirty="0">
                <a:ln>
                  <a:noFill/>
                </a:ln>
                <a:solidFill>
                  <a:srgbClr val="0000FF"/>
                </a:solidFill>
                <a:effectLst/>
                <a:uFill>
                  <a:solidFill>
                    <a:srgbClr val="000000"/>
                  </a:solidFill>
                </a:uFill>
                <a:latin typeface="Courier New" panose="02070309020205020404" pitchFamily="49" charset="0"/>
                <a:ea typeface="Arial Unicode MS"/>
                <a:cs typeface="Arial Unicode MS"/>
              </a:rPr>
              <a:t>torch</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torch.nn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nn</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torch.nn.functional</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00FF"/>
                </a:solidFill>
                <a:effectLst/>
                <a:uFill>
                  <a:solidFill>
                    <a:srgbClr val="000000"/>
                  </a:solidFill>
                </a:uFill>
                <a:latin typeface="Courier New" panose="02070309020205020404" pitchFamily="49" charset="0"/>
                <a:ea typeface="Arial Unicode MS"/>
                <a:cs typeface="Arial Unicode MS"/>
              </a:rPr>
              <a:t>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from</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torch.autograd</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fr-FR"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Variable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00FF"/>
                </a:solidFill>
                <a:effectLst/>
                <a:uFill>
                  <a:solidFill>
                    <a:srgbClr val="000000"/>
                  </a:solidFill>
                </a:uFill>
                <a:latin typeface="Courier New" panose="02070309020205020404" pitchFamily="49" charset="0"/>
                <a:ea typeface="Arial Unicode MS"/>
                <a:cs typeface="Arial Unicode MS"/>
              </a:rPr>
              <a:t>np</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00FF"/>
                </a:solidFill>
                <a:effectLst/>
                <a:uFill>
                  <a:solidFill>
                    <a:srgbClr val="000000"/>
                  </a:solidFill>
                </a:uFill>
                <a:latin typeface="Courier New" panose="02070309020205020404" pitchFamily="49" charset="0"/>
                <a:ea typeface="Arial Unicode MS"/>
                <a:cs typeface="Arial Unicode MS"/>
              </a:rPr>
              <a:t>cv2</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8" name="TextBox 7">
            <a:extLst>
              <a:ext uri="{FF2B5EF4-FFF2-40B4-BE49-F238E27FC236}">
                <a16:creationId xmlns:a16="http://schemas.microsoft.com/office/drawing/2014/main" id="{6F26B535-176B-DB19-5283-60C7718AB84D}"/>
              </a:ext>
            </a:extLst>
          </p:cNvPr>
          <p:cNvSpPr txBox="1"/>
          <p:nvPr/>
        </p:nvSpPr>
        <p:spPr>
          <a:xfrm>
            <a:off x="4736306" y="302359"/>
            <a:ext cx="7455694" cy="6555641"/>
          </a:xfrm>
          <a:prstGeom prst="rect">
            <a:avLst/>
          </a:prstGeom>
          <a:solidFill>
            <a:schemeClr val="bg1"/>
          </a:solidFill>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s-ES_tradnl" sz="12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parse_cfg</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cfgfile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input: a configuration file,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eg.</a:t>
            </a: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yolov3.cfg</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Returns: blocks, which is a list of blocks.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 each block corresponds to a block in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cfg</a:t>
            </a: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file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 each block is represented as a dictionary</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nl-NL"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open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cfgfile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#lines =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file.read</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().split('\n')             # store the lines in a 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file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read</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splitlines()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store the lines in a 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len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&gt;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remove the empty lines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remove the comment lines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rstrip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lstrip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remove leading and trailing whitespaces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#print(lines)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lines: a list of strings, each string is an effective line in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cfg</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es-ES_tradnl"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t>
            </a:r>
            <a:r>
              <a:rPr lang="es-ES_tradnl"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inital</a:t>
            </a:r>
            <a:r>
              <a:rPr lang="es-ES_tradnl"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 </a:t>
            </a:r>
            <a:r>
              <a:rPr lang="es-ES_tradnl"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dict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initial 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pt-PT"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line is a string, line[0] is the first character in the line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len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 </a:t>
            </a:r>
            <a:r>
              <a:rPr lang="ru-RU"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block is not empty,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the "block" is for the previous block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 and ready to store to "blocks"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append(block)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add it the blocks 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re-</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init</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the block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line[</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rstrip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store the block "type" for current block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key,value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line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split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key</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rstrip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value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lstrip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#store "value" to block[key]</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append(block)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store the last "block" to the list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return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9" name="TextBox 8">
            <a:extLst>
              <a:ext uri="{FF2B5EF4-FFF2-40B4-BE49-F238E27FC236}">
                <a16:creationId xmlns:a16="http://schemas.microsoft.com/office/drawing/2014/main" id="{B094BD9E-8DAE-67CD-6BC2-769AE27CD2A2}"/>
              </a:ext>
            </a:extLst>
          </p:cNvPr>
          <p:cNvSpPr txBox="1"/>
          <p:nvPr/>
        </p:nvSpPr>
        <p:spPr>
          <a:xfrm>
            <a:off x="1104900" y="2581275"/>
            <a:ext cx="321594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generate a list of blocks</a:t>
            </a:r>
          </a:p>
        </p:txBody>
      </p:sp>
      <p:cxnSp>
        <p:nvCxnSpPr>
          <p:cNvPr id="11" name="Straight Arrow Connector 10">
            <a:extLst>
              <a:ext uri="{FF2B5EF4-FFF2-40B4-BE49-F238E27FC236}">
                <a16:creationId xmlns:a16="http://schemas.microsoft.com/office/drawing/2014/main" id="{9134E1C1-5B7C-DB46-7196-F0B80B33C180}"/>
              </a:ext>
            </a:extLst>
          </p:cNvPr>
          <p:cNvCxnSpPr>
            <a:cxnSpLocks/>
          </p:cNvCxnSpPr>
          <p:nvPr/>
        </p:nvCxnSpPr>
        <p:spPr>
          <a:xfrm flipH="1" flipV="1">
            <a:off x="4314825" y="2952750"/>
            <a:ext cx="723900" cy="34575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ACE2E8A-B26F-7B6E-B7D8-98AB2464295A}"/>
              </a:ext>
            </a:extLst>
          </p:cNvPr>
          <p:cNvSpPr txBox="1"/>
          <p:nvPr/>
        </p:nvSpPr>
        <p:spPr>
          <a:xfrm>
            <a:off x="0" y="4384416"/>
            <a:ext cx="4591050" cy="2262542"/>
          </a:xfrm>
          <a:prstGeom prst="rect">
            <a:avLst/>
          </a:prstGeom>
          <a:solidFill>
            <a:schemeClr val="bg1"/>
          </a:solidFill>
        </p:spPr>
        <p:txBody>
          <a:bodyPr wrap="square">
            <a:spAutoFit/>
          </a:bodyPr>
          <a:lstStyle/>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nl-NL" sz="12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000000"/>
                </a:solidFill>
                <a:effectLst/>
                <a:highlight>
                  <a:srgbClr val="FFFF00"/>
                </a:highlight>
                <a:uFill>
                  <a:solidFill>
                    <a:srgbClr val="000000"/>
                  </a:solidFill>
                </a:uFill>
                <a:latin typeface="Courier New" panose="02070309020205020404" pitchFamily="49" charset="0"/>
                <a:ea typeface="Arial Unicode MS"/>
                <a:cs typeface="Arial Unicode MS"/>
              </a:rPr>
              <a:t>'type': 'net', 'batch': '1', 'subdivisions': '1', 'width': '416', 'height': '416', 'channels': '3', 'momentum': '0.9', 'decay': '0.0005', 'angle': '0', 'saturation': '1.5', 'exposure': '1.5', 'hue': '.1', 'learning_rate': '0.001', 'burn_in': '1000', 'max_batches': '500200', 'policy': 'steps', 'steps': '400000,450000', 'scales': '.1,.1'}, </a:t>
            </a:r>
            <a:r>
              <a:rPr lang="nl-NL" sz="12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'type': 'convolutional', 'batch_normalize': '1', 'filters': '32', 'size': '3', 'stride': '1', 'pad': '1', 'activation': 'leaky'},</a:t>
            </a:r>
            <a:r>
              <a:rPr lang="en-US" sz="1200" dirty="0">
                <a:ln>
                  <a:noFill/>
                </a:ln>
                <a:solidFill>
                  <a:srgbClr val="000000"/>
                </a:solidFill>
                <a:effectLst/>
                <a:highlight>
                  <a:srgbClr val="FFFF00"/>
                </a:highlight>
                <a:uFill>
                  <a:solidFill>
                    <a:srgbClr val="000000"/>
                  </a:solidFill>
                </a:uFill>
                <a:latin typeface="Courier New" panose="02070309020205020404" pitchFamily="49" charset="0"/>
                <a:ea typeface="Arial Unicode MS"/>
                <a:cs typeface="Arial Unicode MS"/>
              </a:rPr>
              <a:t>…</a:t>
            </a:r>
            <a:r>
              <a:rPr lang="pt-PT" sz="12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cxnSp>
        <p:nvCxnSpPr>
          <p:cNvPr id="20" name="Straight Arrow Connector 19">
            <a:extLst>
              <a:ext uri="{FF2B5EF4-FFF2-40B4-BE49-F238E27FC236}">
                <a16:creationId xmlns:a16="http://schemas.microsoft.com/office/drawing/2014/main" id="{C0CCB2F6-89F0-0DBD-D0F2-8AC44ABC5C8A}"/>
              </a:ext>
            </a:extLst>
          </p:cNvPr>
          <p:cNvCxnSpPr>
            <a:cxnSpLocks/>
          </p:cNvCxnSpPr>
          <p:nvPr/>
        </p:nvCxnSpPr>
        <p:spPr>
          <a:xfrm flipH="1">
            <a:off x="1438275" y="3524250"/>
            <a:ext cx="133350" cy="8096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F30C4704-9BED-2009-B8AF-C63C32E2B100}"/>
              </a:ext>
            </a:extLst>
          </p:cNvPr>
          <p:cNvSpPr txBox="1"/>
          <p:nvPr/>
        </p:nvSpPr>
        <p:spPr>
          <a:xfrm>
            <a:off x="669131" y="2887146"/>
            <a:ext cx="3912394" cy="584775"/>
          </a:xfrm>
          <a:prstGeom prst="rect">
            <a:avLst/>
          </a:prstGeom>
          <a:noFill/>
        </p:spPr>
        <p:txBody>
          <a:bodyPr wrap="square">
            <a:spAutoFit/>
          </a:bodyPr>
          <a:lstStyle/>
          <a:p>
            <a:r>
              <a:rPr lang="en-US" sz="1600" dirty="0"/>
              <a:t>blocks = </a:t>
            </a:r>
            <a:r>
              <a:rPr lang="en-US" sz="1600" dirty="0" err="1"/>
              <a:t>parse_cfg</a:t>
            </a:r>
            <a:r>
              <a:rPr lang="en-US" sz="1600" dirty="0"/>
              <a:t>("</a:t>
            </a:r>
            <a:r>
              <a:rPr lang="en-US" sz="1600" dirty="0" err="1"/>
              <a:t>cfg</a:t>
            </a:r>
            <a:r>
              <a:rPr lang="en-US" sz="1600" dirty="0"/>
              <a:t>/yolov3.cfg")</a:t>
            </a:r>
          </a:p>
          <a:p>
            <a:r>
              <a:rPr lang="en-US" sz="1600" dirty="0"/>
              <a:t>print(blocks)</a:t>
            </a:r>
          </a:p>
        </p:txBody>
      </p:sp>
    </p:spTree>
    <p:extLst>
      <p:ext uri="{BB962C8B-B14F-4D97-AF65-F5344CB8AC3E}">
        <p14:creationId xmlns:p14="http://schemas.microsoft.com/office/powerpoint/2010/main" val="3470955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8787-8795-4A10-F3A9-055584316A6E}"/>
              </a:ext>
            </a:extLst>
          </p:cNvPr>
          <p:cNvSpPr>
            <a:spLocks noGrp="1"/>
          </p:cNvSpPr>
          <p:nvPr>
            <p:ph type="title"/>
          </p:nvPr>
        </p:nvSpPr>
        <p:spPr>
          <a:xfrm>
            <a:off x="571500" y="0"/>
            <a:ext cx="10515600" cy="1325563"/>
          </a:xfrm>
        </p:spPr>
        <p:txBody>
          <a:bodyPr/>
          <a:lstStyle/>
          <a:p>
            <a:r>
              <a:rPr lang="en-US" dirty="0"/>
              <a:t>Two special layers</a:t>
            </a:r>
          </a:p>
        </p:txBody>
      </p:sp>
      <p:sp>
        <p:nvSpPr>
          <p:cNvPr id="4" name="Slide Number Placeholder 3">
            <a:extLst>
              <a:ext uri="{FF2B5EF4-FFF2-40B4-BE49-F238E27FC236}">
                <a16:creationId xmlns:a16="http://schemas.microsoft.com/office/drawing/2014/main" id="{18832527-C1D1-361F-9E05-A3AD3275C6DB}"/>
              </a:ext>
            </a:extLst>
          </p:cNvPr>
          <p:cNvSpPr>
            <a:spLocks noGrp="1"/>
          </p:cNvSpPr>
          <p:nvPr>
            <p:ph type="sldNum" sz="quarter" idx="12"/>
          </p:nvPr>
        </p:nvSpPr>
        <p:spPr/>
        <p:txBody>
          <a:bodyPr/>
          <a:lstStyle/>
          <a:p>
            <a:fld id="{57D6750F-1D76-423C-8E64-E94414A6CC72}" type="slidenum">
              <a:rPr lang="en-US" smtClean="0"/>
              <a:t>36</a:t>
            </a:fld>
            <a:endParaRPr lang="en-US"/>
          </a:p>
        </p:txBody>
      </p:sp>
      <p:sp>
        <p:nvSpPr>
          <p:cNvPr id="6" name="TextBox 5">
            <a:extLst>
              <a:ext uri="{FF2B5EF4-FFF2-40B4-BE49-F238E27FC236}">
                <a16:creationId xmlns:a16="http://schemas.microsoft.com/office/drawing/2014/main" id="{AFD0A342-3F1B-0CF8-CEDA-A1D9570F5E8D}"/>
              </a:ext>
            </a:extLst>
          </p:cNvPr>
          <p:cNvSpPr txBox="1"/>
          <p:nvPr/>
        </p:nvSpPr>
        <p:spPr>
          <a:xfrm>
            <a:off x="621506" y="1475762"/>
            <a:ext cx="6493669" cy="2031325"/>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class</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EmptyLayer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super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EmptyLayer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class</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DetectionLayer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super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DetectionLayer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4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7" name="TextBox 6">
            <a:extLst>
              <a:ext uri="{FF2B5EF4-FFF2-40B4-BE49-F238E27FC236}">
                <a16:creationId xmlns:a16="http://schemas.microsoft.com/office/drawing/2014/main" id="{8453C709-E40F-B6CB-530C-4AE81482FEA5}"/>
              </a:ext>
            </a:extLst>
          </p:cNvPr>
          <p:cNvSpPr txBox="1"/>
          <p:nvPr/>
        </p:nvSpPr>
        <p:spPr>
          <a:xfrm>
            <a:off x="7191375" y="1524000"/>
            <a:ext cx="3863558"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for route and shortcut layers</a:t>
            </a:r>
          </a:p>
        </p:txBody>
      </p:sp>
      <p:sp>
        <p:nvSpPr>
          <p:cNvPr id="9" name="TextBox 8">
            <a:extLst>
              <a:ext uri="{FF2B5EF4-FFF2-40B4-BE49-F238E27FC236}">
                <a16:creationId xmlns:a16="http://schemas.microsoft.com/office/drawing/2014/main" id="{E67BADDE-175A-3FC3-0284-38260E4E370D}"/>
              </a:ext>
            </a:extLst>
          </p:cNvPr>
          <p:cNvSpPr txBox="1"/>
          <p:nvPr/>
        </p:nvSpPr>
        <p:spPr>
          <a:xfrm>
            <a:off x="7191375" y="2581275"/>
            <a:ext cx="261161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for detection head</a:t>
            </a:r>
          </a:p>
        </p:txBody>
      </p:sp>
    </p:spTree>
    <p:extLst>
      <p:ext uri="{BB962C8B-B14F-4D97-AF65-F5344CB8AC3E}">
        <p14:creationId xmlns:p14="http://schemas.microsoft.com/office/powerpoint/2010/main" val="2149284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5F3450-B25B-322E-B059-BF340BCE38EF}"/>
              </a:ext>
            </a:extLst>
          </p:cNvPr>
          <p:cNvSpPr>
            <a:spLocks noGrp="1"/>
          </p:cNvSpPr>
          <p:nvPr>
            <p:ph idx="1"/>
          </p:nvPr>
        </p:nvSpPr>
        <p:spPr>
          <a:xfrm>
            <a:off x="619760" y="1825625"/>
            <a:ext cx="3704590" cy="4351338"/>
          </a:xfrm>
        </p:spPr>
        <p:txBody>
          <a:bodyPr/>
          <a:lstStyle/>
          <a:p>
            <a:r>
              <a:rPr lang="en-US" dirty="0"/>
              <a:t>Create modules (1/4)</a:t>
            </a:r>
          </a:p>
          <a:p>
            <a:pPr lvl="1"/>
            <a:r>
              <a:rPr lang="en-US" dirty="0"/>
              <a:t>Convolutional layers</a:t>
            </a:r>
          </a:p>
        </p:txBody>
      </p:sp>
      <p:sp>
        <p:nvSpPr>
          <p:cNvPr id="4" name="Slide Number Placeholder 3">
            <a:extLst>
              <a:ext uri="{FF2B5EF4-FFF2-40B4-BE49-F238E27FC236}">
                <a16:creationId xmlns:a16="http://schemas.microsoft.com/office/drawing/2014/main" id="{75AD62CA-F8E2-5B56-9C65-BDB89CCFCBC9}"/>
              </a:ext>
            </a:extLst>
          </p:cNvPr>
          <p:cNvSpPr>
            <a:spLocks noGrp="1"/>
          </p:cNvSpPr>
          <p:nvPr>
            <p:ph type="sldNum" sz="quarter" idx="12"/>
          </p:nvPr>
        </p:nvSpPr>
        <p:spPr/>
        <p:txBody>
          <a:bodyPr/>
          <a:lstStyle/>
          <a:p>
            <a:fld id="{57D6750F-1D76-423C-8E64-E94414A6CC72}" type="slidenum">
              <a:rPr lang="en-US" smtClean="0"/>
              <a:t>37</a:t>
            </a:fld>
            <a:endParaRPr lang="en-US"/>
          </a:p>
        </p:txBody>
      </p:sp>
      <p:sp>
        <p:nvSpPr>
          <p:cNvPr id="6" name="TextBox 5">
            <a:extLst>
              <a:ext uri="{FF2B5EF4-FFF2-40B4-BE49-F238E27FC236}">
                <a16:creationId xmlns:a16="http://schemas.microsoft.com/office/drawing/2014/main" id="{B9C8B49F-0438-06CB-58D5-A8DAA69B8890}"/>
              </a:ext>
            </a:extLst>
          </p:cNvPr>
          <p:cNvSpPr txBox="1"/>
          <p:nvPr/>
        </p:nvSpPr>
        <p:spPr>
          <a:xfrm>
            <a:off x="4555331" y="487025"/>
            <a:ext cx="7636669" cy="6370975"/>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create_modules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input: a list -- blocks, each element is a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dict</a:t>
            </a: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 block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returns: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net_info</a:t>
            </a: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 the first block about the net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module_list</a:t>
            </a: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a list of </a:t>
            </a:r>
            <a:r>
              <a:rPr lang="en-US" sz="1200" i="1" dirty="0" err="1">
                <a:ln>
                  <a:noFill/>
                </a:ln>
                <a:solidFill>
                  <a:srgbClr val="BA2121"/>
                </a:solidFill>
                <a:effectLst/>
                <a:uFill>
                  <a:solidFill>
                    <a:srgbClr val="000000"/>
                  </a:solidFill>
                </a:uFill>
                <a:latin typeface="Courier New" panose="02070309020205020404" pitchFamily="49" charset="0"/>
                <a:ea typeface="Arial Unicode MS"/>
                <a:cs typeface="Arial Unicode MS"/>
              </a:rPr>
              <a:t>nn.modules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BA2121"/>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net_info</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blocks[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net info is a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dict</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for the net information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init</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 list containing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nn.modules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prev_filters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3</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initial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prev_filters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output_filters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it-IT"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store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da-DK"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index, x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enumerate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Sequential()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initial module for current block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#start with blocks[1]</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#check the type of block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#create a new module for the block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#append to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module_list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#If a convolutional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fr-FR"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convolutional</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#Get the info about the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activation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"activation"</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try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bias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e-DE"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False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except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bias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True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filters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de-DE"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"filters"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padding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s-ES_tradnl"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s-ES_tradnl"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pad</a:t>
            </a:r>
            <a:r>
              <a:rPr lang="es-ES_tradnl"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whether zero padding</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kernel_size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"size"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stride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da-DK"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"stride"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Tree>
    <p:extLst>
      <p:ext uri="{BB962C8B-B14F-4D97-AF65-F5344CB8AC3E}">
        <p14:creationId xmlns:p14="http://schemas.microsoft.com/office/powerpoint/2010/main" val="21914022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F9F15-9EE1-60EE-8472-163E54961B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1F64A3-2FDF-2976-0204-D084CCF7F383}"/>
              </a:ext>
            </a:extLst>
          </p:cNvPr>
          <p:cNvSpPr>
            <a:spLocks noGrp="1"/>
          </p:cNvSpPr>
          <p:nvPr>
            <p:ph type="sldNum" sz="quarter" idx="12"/>
          </p:nvPr>
        </p:nvSpPr>
        <p:spPr/>
        <p:txBody>
          <a:bodyPr/>
          <a:lstStyle/>
          <a:p>
            <a:fld id="{57D6750F-1D76-423C-8E64-E94414A6CC72}" type="slidenum">
              <a:rPr lang="en-US" smtClean="0"/>
              <a:t>38</a:t>
            </a:fld>
            <a:endParaRPr lang="en-US"/>
          </a:p>
        </p:txBody>
      </p:sp>
      <p:sp>
        <p:nvSpPr>
          <p:cNvPr id="7" name="TextBox 6">
            <a:extLst>
              <a:ext uri="{FF2B5EF4-FFF2-40B4-BE49-F238E27FC236}">
                <a16:creationId xmlns:a16="http://schemas.microsoft.com/office/drawing/2014/main" id="{442B399C-9889-8294-D90A-4843E8F3CEFB}"/>
              </a:ext>
            </a:extLst>
          </p:cNvPr>
          <p:cNvSpPr txBox="1"/>
          <p:nvPr/>
        </p:nvSpPr>
        <p:spPr>
          <a:xfrm>
            <a:off x="3364706" y="1595021"/>
            <a:ext cx="8827294" cy="5262979"/>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solidFill>
                  <a:srgbClr val="333333"/>
                </a:solidFill>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padding:</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pad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kernel_size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2</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#pad:the zero pad in nn.Conv2d()</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pad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#Add the convolutional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conv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nn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Conv2d(</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prev_filters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filters,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kernel_size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stride, pad, bias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bias)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"conv_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{0}</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conv)</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#Add the Batch Norm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bn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nn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BatchNorm2d(filters)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"batch_norm_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{0}</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bn)</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#Check the activation.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activation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"leaky"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activn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LeakyReLU</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inplace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True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"leaky_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{0}</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activn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an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upsampling</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nearest mode, factor = stride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stride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da-DK"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"stride"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scale_factor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a-DK"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stride, mode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"nearest"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filters is the same as the previous layer, no need to update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8" name="Content Placeholder 2">
            <a:extLst>
              <a:ext uri="{FF2B5EF4-FFF2-40B4-BE49-F238E27FC236}">
                <a16:creationId xmlns:a16="http://schemas.microsoft.com/office/drawing/2014/main" id="{86E33648-63EF-00CC-6FFB-00DB579BF691}"/>
              </a:ext>
            </a:extLst>
          </p:cNvPr>
          <p:cNvSpPr txBox="1">
            <a:spLocks/>
          </p:cNvSpPr>
          <p:nvPr/>
        </p:nvSpPr>
        <p:spPr>
          <a:xfrm>
            <a:off x="447040" y="1561465"/>
            <a:ext cx="370459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Create modules (2/4)</a:t>
            </a:r>
          </a:p>
          <a:p>
            <a:pPr lvl="1"/>
            <a:r>
              <a:rPr lang="en-US" dirty="0" err="1"/>
              <a:t>upsample</a:t>
            </a:r>
            <a:r>
              <a:rPr lang="en-US" dirty="0"/>
              <a:t> layers</a:t>
            </a:r>
          </a:p>
        </p:txBody>
      </p:sp>
    </p:spTree>
    <p:extLst>
      <p:ext uri="{BB962C8B-B14F-4D97-AF65-F5344CB8AC3E}">
        <p14:creationId xmlns:p14="http://schemas.microsoft.com/office/powerpoint/2010/main" val="157344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58DEF-6492-7998-F2DD-21D89FA667F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086439-49ED-88CA-E91E-2FC9FFDB3590}"/>
              </a:ext>
            </a:extLst>
          </p:cNvPr>
          <p:cNvSpPr>
            <a:spLocks noGrp="1"/>
          </p:cNvSpPr>
          <p:nvPr>
            <p:ph type="sldNum" sz="quarter" idx="12"/>
          </p:nvPr>
        </p:nvSpPr>
        <p:spPr/>
        <p:txBody>
          <a:bodyPr/>
          <a:lstStyle/>
          <a:p>
            <a:fld id="{57D6750F-1D76-423C-8E64-E94414A6CC72}" type="slidenum">
              <a:rPr lang="en-US" smtClean="0"/>
              <a:t>39</a:t>
            </a:fld>
            <a:endParaRPr lang="en-US"/>
          </a:p>
        </p:txBody>
      </p:sp>
      <p:sp>
        <p:nvSpPr>
          <p:cNvPr id="6" name="TextBox 5">
            <a:extLst>
              <a:ext uri="{FF2B5EF4-FFF2-40B4-BE49-F238E27FC236}">
                <a16:creationId xmlns:a16="http://schemas.microsoft.com/office/drawing/2014/main" id="{A8ED17E6-19CB-9E51-E8A1-164A7CBEC725}"/>
              </a:ext>
            </a:extLst>
          </p:cNvPr>
          <p:cNvSpPr txBox="1"/>
          <p:nvPr/>
        </p:nvSpPr>
        <p:spPr>
          <a:xfrm>
            <a:off x="4785360" y="1535453"/>
            <a:ext cx="7335520" cy="5322547"/>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a route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"route"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route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EmptyLayer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"route_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{0}</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fr-FR"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route)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"layers"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"layers"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split(</a:t>
            </a:r>
            <a:r>
              <a:rPr lang="nl-NL"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#Start  of a route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start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"layers"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the first integer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e.g</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-1, or -4</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#end, if there is a second value for layers,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e.g</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36, or 61.</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try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"layers"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second value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except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no second value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start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&gt;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start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start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index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&gt;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index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end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only one value (start)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filters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output_filters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[index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start]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two values (start, end)</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filters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output_filters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index</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start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output_filters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[index</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end]</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0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0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10" name="Content Placeholder 2">
            <a:extLst>
              <a:ext uri="{FF2B5EF4-FFF2-40B4-BE49-F238E27FC236}">
                <a16:creationId xmlns:a16="http://schemas.microsoft.com/office/drawing/2014/main" id="{55EB8A32-FD60-AA67-269B-3F63D00F6774}"/>
              </a:ext>
            </a:extLst>
          </p:cNvPr>
          <p:cNvSpPr txBox="1">
            <a:spLocks/>
          </p:cNvSpPr>
          <p:nvPr/>
        </p:nvSpPr>
        <p:spPr>
          <a:xfrm>
            <a:off x="751840" y="2049145"/>
            <a:ext cx="370459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Create modules (3/4)</a:t>
            </a:r>
          </a:p>
          <a:p>
            <a:pPr lvl="1"/>
            <a:r>
              <a:rPr lang="en-US" dirty="0"/>
              <a:t>route layers</a:t>
            </a:r>
          </a:p>
        </p:txBody>
      </p:sp>
    </p:spTree>
    <p:extLst>
      <p:ext uri="{BB962C8B-B14F-4D97-AF65-F5344CB8AC3E}">
        <p14:creationId xmlns:p14="http://schemas.microsoft.com/office/powerpoint/2010/main" val="215245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D7ECA-CCD5-15AE-4596-A4F0225040ED}"/>
              </a:ext>
            </a:extLst>
          </p:cNvPr>
          <p:cNvSpPr>
            <a:spLocks noGrp="1"/>
          </p:cNvSpPr>
          <p:nvPr>
            <p:ph type="title"/>
          </p:nvPr>
        </p:nvSpPr>
        <p:spPr>
          <a:xfrm>
            <a:off x="583676" y="0"/>
            <a:ext cx="10515600" cy="1325563"/>
          </a:xfrm>
        </p:spPr>
        <p:txBody>
          <a:bodyPr/>
          <a:lstStyle/>
          <a:p>
            <a:r>
              <a:rPr lang="en-US" dirty="0"/>
              <a:t>YOLO: You Only Look Once</a:t>
            </a:r>
          </a:p>
        </p:txBody>
      </p:sp>
      <p:sp>
        <p:nvSpPr>
          <p:cNvPr id="4" name="Slide Number Placeholder 3">
            <a:extLst>
              <a:ext uri="{FF2B5EF4-FFF2-40B4-BE49-F238E27FC236}">
                <a16:creationId xmlns:a16="http://schemas.microsoft.com/office/drawing/2014/main" id="{8FD514A6-891E-95DD-679A-260059F3B94D}"/>
              </a:ext>
            </a:extLst>
          </p:cNvPr>
          <p:cNvSpPr>
            <a:spLocks noGrp="1"/>
          </p:cNvSpPr>
          <p:nvPr>
            <p:ph type="sldNum" sz="quarter" idx="12"/>
          </p:nvPr>
        </p:nvSpPr>
        <p:spPr/>
        <p:txBody>
          <a:bodyPr/>
          <a:lstStyle/>
          <a:p>
            <a:fld id="{57D6750F-1D76-423C-8E64-E94414A6CC72}" type="slidenum">
              <a:rPr lang="en-US" smtClean="0"/>
              <a:t>4</a:t>
            </a:fld>
            <a:endParaRPr lang="en-US"/>
          </a:p>
        </p:txBody>
      </p:sp>
      <p:grpSp>
        <p:nvGrpSpPr>
          <p:cNvPr id="7" name="Group 6">
            <a:extLst>
              <a:ext uri="{FF2B5EF4-FFF2-40B4-BE49-F238E27FC236}">
                <a16:creationId xmlns:a16="http://schemas.microsoft.com/office/drawing/2014/main" id="{B7259B11-7115-BE88-A083-F76EBB272404}"/>
              </a:ext>
            </a:extLst>
          </p:cNvPr>
          <p:cNvGrpSpPr/>
          <p:nvPr/>
        </p:nvGrpSpPr>
        <p:grpSpPr>
          <a:xfrm>
            <a:off x="845354" y="4498606"/>
            <a:ext cx="10559614" cy="1650004"/>
            <a:chOff x="971550" y="3027316"/>
            <a:chExt cx="10559614" cy="1650004"/>
          </a:xfrm>
        </p:grpSpPr>
        <p:sp>
          <p:nvSpPr>
            <p:cNvPr id="8" name="Rectangle 7">
              <a:extLst>
                <a:ext uri="{FF2B5EF4-FFF2-40B4-BE49-F238E27FC236}">
                  <a16:creationId xmlns:a16="http://schemas.microsoft.com/office/drawing/2014/main" id="{96C3B47B-4F44-ABD6-580B-46BB414884BA}"/>
                </a:ext>
              </a:extLst>
            </p:cNvPr>
            <p:cNvSpPr/>
            <p:nvPr/>
          </p:nvSpPr>
          <p:spPr>
            <a:xfrm>
              <a:off x="971550" y="3505201"/>
              <a:ext cx="1171575" cy="1162050"/>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image</a:t>
              </a:r>
            </a:p>
          </p:txBody>
        </p:sp>
        <p:sp>
          <p:nvSpPr>
            <p:cNvPr id="9" name="Arrow: Right 8">
              <a:extLst>
                <a:ext uri="{FF2B5EF4-FFF2-40B4-BE49-F238E27FC236}">
                  <a16:creationId xmlns:a16="http://schemas.microsoft.com/office/drawing/2014/main" id="{F8973807-9333-5815-77F9-47916DC85638}"/>
                </a:ext>
              </a:extLst>
            </p:cNvPr>
            <p:cNvSpPr/>
            <p:nvPr/>
          </p:nvSpPr>
          <p:spPr>
            <a:xfrm>
              <a:off x="2219325" y="3971925"/>
              <a:ext cx="466725" cy="247650"/>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FE7CFB9-B3A8-8EC1-3BF8-C6C9A7A6E74D}"/>
                </a:ext>
              </a:extLst>
            </p:cNvPr>
            <p:cNvSpPr/>
            <p:nvPr/>
          </p:nvSpPr>
          <p:spPr>
            <a:xfrm>
              <a:off x="2800350" y="3657600"/>
              <a:ext cx="1666875" cy="83820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Backbone</a:t>
              </a:r>
            </a:p>
            <a:p>
              <a:pPr algn="ctr"/>
              <a:r>
                <a:rPr lang="en-US" dirty="0">
                  <a:solidFill>
                    <a:schemeClr val="tx1"/>
                  </a:solidFill>
                </a:rPr>
                <a:t>(</a:t>
              </a:r>
              <a:r>
                <a:rPr lang="en-US" dirty="0" err="1">
                  <a:solidFill>
                    <a:schemeClr val="tx1"/>
                  </a:solidFill>
                </a:rPr>
                <a:t>ConvNet</a:t>
              </a:r>
              <a:r>
                <a:rPr lang="en-US" dirty="0">
                  <a:solidFill>
                    <a:schemeClr val="tx1"/>
                  </a:solidFill>
                </a:rPr>
                <a:t>)</a:t>
              </a:r>
            </a:p>
          </p:txBody>
        </p:sp>
        <p:sp>
          <p:nvSpPr>
            <p:cNvPr id="11" name="Rectangle 10">
              <a:extLst>
                <a:ext uri="{FF2B5EF4-FFF2-40B4-BE49-F238E27FC236}">
                  <a16:creationId xmlns:a16="http://schemas.microsoft.com/office/drawing/2014/main" id="{05384003-6FCA-373A-E40A-E115A4320DF2}"/>
                </a:ext>
              </a:extLst>
            </p:cNvPr>
            <p:cNvSpPr/>
            <p:nvPr/>
          </p:nvSpPr>
          <p:spPr>
            <a:xfrm>
              <a:off x="4848226" y="3676650"/>
              <a:ext cx="1047750" cy="83820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Neck</a:t>
              </a:r>
            </a:p>
          </p:txBody>
        </p:sp>
        <p:sp>
          <p:nvSpPr>
            <p:cNvPr id="12" name="Rectangle 11">
              <a:extLst>
                <a:ext uri="{FF2B5EF4-FFF2-40B4-BE49-F238E27FC236}">
                  <a16:creationId xmlns:a16="http://schemas.microsoft.com/office/drawing/2014/main" id="{298A2364-292B-3354-588F-558AE331299F}"/>
                </a:ext>
              </a:extLst>
            </p:cNvPr>
            <p:cNvSpPr/>
            <p:nvPr/>
          </p:nvSpPr>
          <p:spPr>
            <a:xfrm>
              <a:off x="6219825" y="3667125"/>
              <a:ext cx="1323975" cy="83820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Head</a:t>
              </a:r>
            </a:p>
          </p:txBody>
        </p:sp>
        <p:sp>
          <p:nvSpPr>
            <p:cNvPr id="13" name="Arrow: Right 12">
              <a:extLst>
                <a:ext uri="{FF2B5EF4-FFF2-40B4-BE49-F238E27FC236}">
                  <a16:creationId xmlns:a16="http://schemas.microsoft.com/office/drawing/2014/main" id="{D2B14BEC-FAF8-AE66-52E3-511EB26475FF}"/>
                </a:ext>
              </a:extLst>
            </p:cNvPr>
            <p:cNvSpPr/>
            <p:nvPr/>
          </p:nvSpPr>
          <p:spPr>
            <a:xfrm>
              <a:off x="7847240" y="4065271"/>
              <a:ext cx="466725" cy="247650"/>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472E6D6F-6116-7AAF-780D-CA2527B78240}"/>
                </a:ext>
              </a:extLst>
            </p:cNvPr>
            <p:cNvSpPr/>
            <p:nvPr/>
          </p:nvSpPr>
          <p:spPr>
            <a:xfrm>
              <a:off x="4524375" y="3952875"/>
              <a:ext cx="295275" cy="247650"/>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0F153F86-7C2E-EDFC-5845-E7DA7988980D}"/>
                </a:ext>
              </a:extLst>
            </p:cNvPr>
            <p:cNvSpPr/>
            <p:nvPr/>
          </p:nvSpPr>
          <p:spPr>
            <a:xfrm>
              <a:off x="5943600" y="3933825"/>
              <a:ext cx="238125" cy="247650"/>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be 15">
              <a:extLst>
                <a:ext uri="{FF2B5EF4-FFF2-40B4-BE49-F238E27FC236}">
                  <a16:creationId xmlns:a16="http://schemas.microsoft.com/office/drawing/2014/main" id="{B8EC65AA-A813-1E2C-1EAF-23908A10C7B1}"/>
                </a:ext>
              </a:extLst>
            </p:cNvPr>
            <p:cNvSpPr/>
            <p:nvPr/>
          </p:nvSpPr>
          <p:spPr>
            <a:xfrm>
              <a:off x="7621907" y="3624126"/>
              <a:ext cx="819150" cy="390525"/>
            </a:xfrm>
            <a:prstGeom prst="cube">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77E6D9B-F73B-73EA-2015-7423FC438ACF}"/>
                </a:ext>
              </a:extLst>
            </p:cNvPr>
            <p:cNvSpPr txBox="1"/>
            <p:nvPr/>
          </p:nvSpPr>
          <p:spPr>
            <a:xfrm>
              <a:off x="7451815" y="3027316"/>
              <a:ext cx="1388201" cy="584775"/>
            </a:xfrm>
            <a:prstGeom prst="rect">
              <a:avLst/>
            </a:prstGeom>
            <a:noFill/>
          </p:spPr>
          <p:txBody>
            <a:bodyPr wrap="none" rtlCol="0">
              <a:spAutoFit/>
            </a:bodyPr>
            <a:lstStyle/>
            <a:p>
              <a:r>
                <a:rPr lang="en-US" sz="1600" dirty="0"/>
                <a:t>Bounding </a:t>
              </a:r>
            </a:p>
            <a:p>
              <a:r>
                <a:rPr lang="en-US" sz="1600" dirty="0"/>
                <a:t>Box prediction</a:t>
              </a:r>
            </a:p>
          </p:txBody>
        </p:sp>
        <p:sp>
          <p:nvSpPr>
            <p:cNvPr id="18" name="Rectangle 17">
              <a:extLst>
                <a:ext uri="{FF2B5EF4-FFF2-40B4-BE49-F238E27FC236}">
                  <a16:creationId xmlns:a16="http://schemas.microsoft.com/office/drawing/2014/main" id="{D29173F5-A28B-0204-5679-97EF1B83F6F7}"/>
                </a:ext>
              </a:extLst>
            </p:cNvPr>
            <p:cNvSpPr/>
            <p:nvPr/>
          </p:nvSpPr>
          <p:spPr>
            <a:xfrm>
              <a:off x="8572228" y="3663587"/>
              <a:ext cx="1323975" cy="838200"/>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Non-max suppression</a:t>
              </a:r>
            </a:p>
          </p:txBody>
        </p:sp>
        <p:sp>
          <p:nvSpPr>
            <p:cNvPr id="19" name="Rectangle 18">
              <a:extLst>
                <a:ext uri="{FF2B5EF4-FFF2-40B4-BE49-F238E27FC236}">
                  <a16:creationId xmlns:a16="http://schemas.microsoft.com/office/drawing/2014/main" id="{F868EEDD-28A9-5516-CFF6-523CA47DBBE5}"/>
                </a:ext>
              </a:extLst>
            </p:cNvPr>
            <p:cNvSpPr/>
            <p:nvPr/>
          </p:nvSpPr>
          <p:spPr>
            <a:xfrm>
              <a:off x="10330815" y="3515270"/>
              <a:ext cx="1171575" cy="1162050"/>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Rectangle 19">
              <a:extLst>
                <a:ext uri="{FF2B5EF4-FFF2-40B4-BE49-F238E27FC236}">
                  <a16:creationId xmlns:a16="http://schemas.microsoft.com/office/drawing/2014/main" id="{D3BCF884-8D7F-DB9C-99E1-2A8B6FEAEB5E}"/>
                </a:ext>
              </a:extLst>
            </p:cNvPr>
            <p:cNvSpPr/>
            <p:nvPr/>
          </p:nvSpPr>
          <p:spPr>
            <a:xfrm>
              <a:off x="10460083" y="3694067"/>
              <a:ext cx="243840" cy="409303"/>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96E635C-8942-FF12-0192-35E3B318F11E}"/>
                </a:ext>
              </a:extLst>
            </p:cNvPr>
            <p:cNvSpPr/>
            <p:nvPr/>
          </p:nvSpPr>
          <p:spPr>
            <a:xfrm>
              <a:off x="10774408" y="4162425"/>
              <a:ext cx="446042" cy="283845"/>
            </a:xfrm>
            <a:prstGeom prst="rect">
              <a:avLst/>
            </a:prstGeom>
            <a:noFill/>
            <a:ln w="222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4A7C6F96-469A-989B-ED4A-1AEA5FF8B6BC}"/>
                </a:ext>
              </a:extLst>
            </p:cNvPr>
            <p:cNvSpPr/>
            <p:nvPr/>
          </p:nvSpPr>
          <p:spPr>
            <a:xfrm>
              <a:off x="9942740" y="3931921"/>
              <a:ext cx="353785" cy="247650"/>
            </a:xfrm>
            <a:prstGeom prst="rightArrow">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E637B35-796E-628D-624C-7E4C0E4EA397}"/>
                </a:ext>
              </a:extLst>
            </p:cNvPr>
            <p:cNvSpPr txBox="1"/>
            <p:nvPr/>
          </p:nvSpPr>
          <p:spPr>
            <a:xfrm>
              <a:off x="10315575" y="3181350"/>
              <a:ext cx="1215589" cy="369332"/>
            </a:xfrm>
            <a:prstGeom prst="rect">
              <a:avLst/>
            </a:prstGeom>
            <a:noFill/>
          </p:spPr>
          <p:txBody>
            <a:bodyPr wrap="none" rtlCol="0">
              <a:spAutoFit/>
            </a:bodyPr>
            <a:lstStyle/>
            <a:p>
              <a:r>
                <a:rPr lang="en-US" dirty="0"/>
                <a:t>Final result</a:t>
              </a:r>
            </a:p>
          </p:txBody>
        </p:sp>
      </p:grpSp>
      <p:sp>
        <p:nvSpPr>
          <p:cNvPr id="27" name="TextBox 26">
            <a:extLst>
              <a:ext uri="{FF2B5EF4-FFF2-40B4-BE49-F238E27FC236}">
                <a16:creationId xmlns:a16="http://schemas.microsoft.com/office/drawing/2014/main" id="{1F4C01BE-4522-03C0-99E1-105163CCDB5D}"/>
              </a:ext>
            </a:extLst>
          </p:cNvPr>
          <p:cNvSpPr txBox="1"/>
          <p:nvPr/>
        </p:nvSpPr>
        <p:spPr>
          <a:xfrm>
            <a:off x="3216972" y="6167158"/>
            <a:ext cx="3954352" cy="461665"/>
          </a:xfrm>
          <a:prstGeom prst="rect">
            <a:avLst/>
          </a:prstGeom>
          <a:noFill/>
        </p:spPr>
        <p:txBody>
          <a:bodyPr wrap="none" rtlCol="0">
            <a:spAutoFit/>
          </a:bodyPr>
          <a:lstStyle/>
          <a:p>
            <a:r>
              <a:rPr lang="en-US" sz="2400" dirty="0"/>
              <a:t>Overall architecture of YOLO</a:t>
            </a:r>
          </a:p>
        </p:txBody>
      </p:sp>
      <p:sp>
        <p:nvSpPr>
          <p:cNvPr id="29" name="TextBox 28">
            <a:extLst>
              <a:ext uri="{FF2B5EF4-FFF2-40B4-BE49-F238E27FC236}">
                <a16:creationId xmlns:a16="http://schemas.microsoft.com/office/drawing/2014/main" id="{DE2ECA8B-2CBF-8523-3839-EF975DB2662D}"/>
              </a:ext>
            </a:extLst>
          </p:cNvPr>
          <p:cNvSpPr txBox="1"/>
          <p:nvPr/>
        </p:nvSpPr>
        <p:spPr>
          <a:xfrm>
            <a:off x="641024" y="3525872"/>
            <a:ext cx="6495067" cy="923330"/>
          </a:xfrm>
          <a:prstGeom prst="rect">
            <a:avLst/>
          </a:prstGeom>
          <a:noFill/>
        </p:spPr>
        <p:txBody>
          <a:bodyPr wrap="square">
            <a:spAutoFit/>
          </a:bodyPr>
          <a:lstStyle/>
          <a:p>
            <a:r>
              <a:rPr lang="en-US" dirty="0"/>
              <a:t>YOLO performs </a:t>
            </a:r>
            <a:r>
              <a:rPr lang="en-US" b="1" dirty="0"/>
              <a:t>object localization and classification in a single forward pass</a:t>
            </a:r>
            <a:r>
              <a:rPr lang="en-US" dirty="0"/>
              <a:t> through a neural network, making it both fast and accurate.</a:t>
            </a:r>
          </a:p>
        </p:txBody>
      </p:sp>
      <p:sp>
        <p:nvSpPr>
          <p:cNvPr id="31" name="TextBox 30">
            <a:extLst>
              <a:ext uri="{FF2B5EF4-FFF2-40B4-BE49-F238E27FC236}">
                <a16:creationId xmlns:a16="http://schemas.microsoft.com/office/drawing/2014/main" id="{94EC1090-15E1-CE12-3960-2259C0FE1AF5}"/>
              </a:ext>
            </a:extLst>
          </p:cNvPr>
          <p:cNvSpPr txBox="1"/>
          <p:nvPr/>
        </p:nvSpPr>
        <p:spPr>
          <a:xfrm>
            <a:off x="645736" y="1444733"/>
            <a:ext cx="6117996" cy="2031325"/>
          </a:xfrm>
          <a:prstGeom prst="rect">
            <a:avLst/>
          </a:prstGeom>
          <a:noFill/>
        </p:spPr>
        <p:txBody>
          <a:bodyPr wrap="square">
            <a:spAutoFit/>
          </a:bodyPr>
          <a:lstStyle/>
          <a:p>
            <a:pPr>
              <a:buNone/>
            </a:pPr>
            <a:r>
              <a:rPr lang="en-US" b="1" dirty="0"/>
              <a:t>Why it is called "You Only Look Once"</a:t>
            </a:r>
          </a:p>
          <a:p>
            <a:pPr>
              <a:buNone/>
            </a:pPr>
            <a:r>
              <a:rPr lang="en-US" dirty="0"/>
              <a:t>Earlier object detectors (such as R-CNN) processed an image in multiple stages:</a:t>
            </a:r>
          </a:p>
          <a:p>
            <a:pPr>
              <a:buFont typeface="+mj-lt"/>
              <a:buAutoNum type="arabicPeriod"/>
            </a:pPr>
            <a:r>
              <a:rPr lang="en-US" dirty="0"/>
              <a:t>Generate region proposals. </a:t>
            </a:r>
          </a:p>
          <a:p>
            <a:pPr>
              <a:buFont typeface="+mj-lt"/>
              <a:buAutoNum type="arabicPeriod"/>
            </a:pPr>
            <a:r>
              <a:rPr lang="en-US" dirty="0"/>
              <a:t>Crop each region. </a:t>
            </a:r>
          </a:p>
          <a:p>
            <a:pPr>
              <a:buFont typeface="+mj-lt"/>
              <a:buAutoNum type="arabicPeriod"/>
            </a:pPr>
            <a:r>
              <a:rPr lang="en-US" dirty="0"/>
              <a:t>Run a CNN on every region. </a:t>
            </a:r>
          </a:p>
          <a:p>
            <a:pPr>
              <a:buFont typeface="+mj-lt"/>
              <a:buAutoNum type="arabicPeriod"/>
            </a:pPr>
            <a:r>
              <a:rPr lang="en-US" dirty="0"/>
              <a:t>Classify each region.</a:t>
            </a: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944D7A37-DECF-3B46-F6EC-BE480CDA3228}"/>
                  </a:ext>
                </a:extLst>
              </p:cNvPr>
              <p:cNvSpPr txBox="1"/>
              <p:nvPr/>
            </p:nvSpPr>
            <p:spPr>
              <a:xfrm>
                <a:off x="7781827" y="1541904"/>
                <a:ext cx="4171361" cy="2308324"/>
              </a:xfrm>
              <a:prstGeom prst="rect">
                <a:avLst/>
              </a:prstGeom>
              <a:noFill/>
            </p:spPr>
            <p:txBody>
              <a:bodyPr wrap="square">
                <a:spAutoFit/>
              </a:bodyPr>
              <a:lstStyle/>
              <a:p>
                <a:pPr>
                  <a:buNone/>
                </a:pPr>
                <a:r>
                  <a:rPr lang="en-US" b="1" dirty="0"/>
                  <a:t>What YOLO predicts</a:t>
                </a:r>
              </a:p>
              <a:p>
                <a:pPr>
                  <a:buNone/>
                </a:pPr>
                <a:r>
                  <a:rPr lang="en-US" dirty="0"/>
                  <a:t>For each detected object, YOLO outputs</a:t>
                </a:r>
              </a:p>
              <a:p>
                <a:pPr>
                  <a:buFont typeface="Arial" panose="020B0604020202020204" pitchFamily="34" charset="0"/>
                  <a:buChar char="•"/>
                </a:pPr>
                <a:r>
                  <a:rPr lang="en-US" b="1" dirty="0"/>
                  <a:t>Bounding box</a:t>
                </a:r>
                <a:r>
                  <a:rPr lang="en-US" dirty="0"/>
                  <a:t> </a:t>
                </a:r>
              </a:p>
              <a:p>
                <a:pPr marL="742950" lvl="1" indent="-285750">
                  <a:buFont typeface="Arial" panose="020B0604020202020204" pitchFamily="34" charset="0"/>
                  <a:buChar char="•"/>
                </a:pPr>
                <a:r>
                  <a:rPr lang="en-US" dirty="0"/>
                  <a:t>center coordinates </a:t>
                </a:r>
                <a14:m>
                  <m:oMath xmlns:m="http://schemas.openxmlformats.org/officeDocument/2006/math">
                    <m:d>
                      <m:dPr>
                        <m:sepChr m:val=","/>
                        <m:ctrlPr>
                          <a:rPr lang="en-US" i="1">
                            <a:latin typeface="Cambria Math" panose="02040503050406030204" pitchFamily="18" charset="0"/>
                          </a:rPr>
                        </m:ctrlPr>
                      </m:dPr>
                      <m:e>
                        <m:r>
                          <a:rPr lang="en-US" i="1">
                            <a:latin typeface="Cambria Math" panose="02040503050406030204" pitchFamily="18" charset="0"/>
                          </a:rPr>
                          <m:t>𝑥</m:t>
                        </m:r>
                      </m:e>
                      <m:e>
                        <m:r>
                          <a:rPr lang="en-US" i="1">
                            <a:latin typeface="Cambria Math" panose="02040503050406030204" pitchFamily="18" charset="0"/>
                          </a:rPr>
                          <m:t>𝑦</m:t>
                        </m:r>
                      </m:e>
                    </m:d>
                  </m:oMath>
                </a14:m>
                <a:endParaRPr lang="en-US" dirty="0"/>
              </a:p>
              <a:p>
                <a:pPr marL="742950" lvl="1" indent="-285750">
                  <a:buFont typeface="Arial" panose="020B0604020202020204" pitchFamily="34" charset="0"/>
                  <a:buChar char="•"/>
                </a:pPr>
                <a:r>
                  <a:rPr lang="en-US" dirty="0"/>
                  <a:t>width </a:t>
                </a:r>
                <a14:m>
                  <m:oMath xmlns:m="http://schemas.openxmlformats.org/officeDocument/2006/math">
                    <m:r>
                      <a:rPr lang="en-US" i="1">
                        <a:latin typeface="Cambria Math" panose="02040503050406030204" pitchFamily="18" charset="0"/>
                      </a:rPr>
                      <m:t>𝑤</m:t>
                    </m:r>
                  </m:oMath>
                </a14:m>
                <a:endParaRPr lang="en-US" dirty="0"/>
              </a:p>
              <a:p>
                <a:pPr marL="742950" lvl="1" indent="-285750">
                  <a:buFont typeface="Arial" panose="020B0604020202020204" pitchFamily="34" charset="0"/>
                  <a:buChar char="•"/>
                </a:pPr>
                <a:r>
                  <a:rPr lang="en-US" dirty="0"/>
                  <a:t>height </a:t>
                </a:r>
                <a14:m>
                  <m:oMath xmlns:m="http://schemas.openxmlformats.org/officeDocument/2006/math">
                    <m:r>
                      <a:rPr lang="en-US" i="1">
                        <a:latin typeface="Cambria Math" panose="02040503050406030204" pitchFamily="18" charset="0"/>
                      </a:rPr>
                      <m:t>h</m:t>
                    </m:r>
                  </m:oMath>
                </a14:m>
                <a:endParaRPr lang="en-US" dirty="0"/>
              </a:p>
              <a:p>
                <a:pPr>
                  <a:buFont typeface="Arial" panose="020B0604020202020204" pitchFamily="34" charset="0"/>
                  <a:buChar char="•"/>
                </a:pPr>
                <a:r>
                  <a:rPr lang="en-US" b="1" dirty="0" err="1"/>
                  <a:t>Objectness</a:t>
                </a:r>
                <a:r>
                  <a:rPr lang="en-US" b="1" dirty="0"/>
                  <a:t> confidence</a:t>
                </a:r>
                <a:r>
                  <a:rPr lang="en-US" dirty="0"/>
                  <a:t> </a:t>
                </a:r>
              </a:p>
              <a:p>
                <a:pPr>
                  <a:buFont typeface="Arial" panose="020B0604020202020204" pitchFamily="34" charset="0"/>
                  <a:buChar char="•"/>
                </a:pPr>
                <a:r>
                  <a:rPr lang="en-US" b="1" dirty="0"/>
                  <a:t>Class probabilities</a:t>
                </a:r>
                <a:endParaRPr lang="en-US" dirty="0"/>
              </a:p>
            </p:txBody>
          </p:sp>
        </mc:Choice>
        <mc:Fallback xmlns="">
          <p:sp>
            <p:nvSpPr>
              <p:cNvPr id="33" name="TextBox 32">
                <a:extLst>
                  <a:ext uri="{FF2B5EF4-FFF2-40B4-BE49-F238E27FC236}">
                    <a16:creationId xmlns:a16="http://schemas.microsoft.com/office/drawing/2014/main" id="{944D7A37-DECF-3B46-F6EC-BE480CDA3228}"/>
                  </a:ext>
                </a:extLst>
              </p:cNvPr>
              <p:cNvSpPr txBox="1">
                <a:spLocks noRot="1" noChangeAspect="1" noMove="1" noResize="1" noEditPoints="1" noAdjustHandles="1" noChangeArrowheads="1" noChangeShapeType="1" noTextEdit="1"/>
              </p:cNvSpPr>
              <p:nvPr/>
            </p:nvSpPr>
            <p:spPr>
              <a:xfrm>
                <a:off x="7781827" y="1541904"/>
                <a:ext cx="4171361" cy="2308324"/>
              </a:xfrm>
              <a:prstGeom prst="rect">
                <a:avLst/>
              </a:prstGeom>
              <a:blipFill>
                <a:blip r:embed="rId2"/>
                <a:stretch>
                  <a:fillRect l="-1316" t="-1319" r="-146" b="-3430"/>
                </a:stretch>
              </a:blipFill>
            </p:spPr>
            <p:txBody>
              <a:bodyPr/>
              <a:lstStyle/>
              <a:p>
                <a:r>
                  <a:rPr lang="en-US">
                    <a:noFill/>
                  </a:rPr>
                  <a:t> </a:t>
                </a:r>
              </a:p>
            </p:txBody>
          </p:sp>
        </mc:Fallback>
      </mc:AlternateContent>
    </p:spTree>
    <p:extLst>
      <p:ext uri="{BB962C8B-B14F-4D97-AF65-F5344CB8AC3E}">
        <p14:creationId xmlns:p14="http://schemas.microsoft.com/office/powerpoint/2010/main" val="2535271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36643-3B2D-2974-C339-390175AD98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3BBBC-1355-2C22-EF93-3B000C1450BC}"/>
              </a:ext>
            </a:extLst>
          </p:cNvPr>
          <p:cNvSpPr>
            <a:spLocks noGrp="1"/>
          </p:cNvSpPr>
          <p:nvPr>
            <p:ph type="sldNum" sz="quarter" idx="12"/>
          </p:nvPr>
        </p:nvSpPr>
        <p:spPr/>
        <p:txBody>
          <a:bodyPr/>
          <a:lstStyle/>
          <a:p>
            <a:fld id="{57D6750F-1D76-423C-8E64-E94414A6CC72}" type="slidenum">
              <a:rPr lang="en-US" smtClean="0"/>
              <a:t>40</a:t>
            </a:fld>
            <a:endParaRPr lang="en-US"/>
          </a:p>
        </p:txBody>
      </p:sp>
      <p:sp>
        <p:nvSpPr>
          <p:cNvPr id="7" name="TextBox 6">
            <a:extLst>
              <a:ext uri="{FF2B5EF4-FFF2-40B4-BE49-F238E27FC236}">
                <a16:creationId xmlns:a16="http://schemas.microsoft.com/office/drawing/2014/main" id="{32C447A6-A047-C18B-2B38-11B791CD9F38}"/>
              </a:ext>
            </a:extLst>
          </p:cNvPr>
          <p:cNvSpPr txBox="1"/>
          <p:nvPr/>
        </p:nvSpPr>
        <p:spPr>
          <a:xfrm>
            <a:off x="4546600" y="1188621"/>
            <a:ext cx="7736840" cy="5262979"/>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#shortcut corresponds to skip connection</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"shortcut"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shortcut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EmptyLayer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"shortcut_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shortcut)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no need to update filters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#Yolo is the detection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"yolo"</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mask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"mask"</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split(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mask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mask]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nl-NL"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"anchors"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split(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],anchors[i</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e-DE"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range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len</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2</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mask]</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detection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DetectionLayer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add_module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"Detection_</a:t>
            </a:r>
            <a:r>
              <a:rPr lang="en-US" sz="1200" b="1" dirty="0">
                <a:ln>
                  <a:noFill/>
                </a:ln>
                <a:solidFill>
                  <a:srgbClr val="BB6688"/>
                </a:solidFill>
                <a:effectLst/>
                <a:uFill>
                  <a:solidFill>
                    <a:srgbClr val="000000"/>
                  </a:solidFill>
                </a:uFill>
                <a:latin typeface="Courier New" panose="02070309020205020404" pitchFamily="49" charset="0"/>
                <a:ea typeface="Arial Unicode MS"/>
                <a:cs typeface="Arial Unicode MS"/>
              </a:rPr>
              <a:t>{}</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format(index), detection)</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no need to update filters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append(module)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add module to the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module_list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prev_filters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filters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will be used for the input channels if the next layer is conv2d</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output_filters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append(filters)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save the channels for layers to be used in layer "route"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return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net_info</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10" name="Content Placeholder 2">
            <a:extLst>
              <a:ext uri="{FF2B5EF4-FFF2-40B4-BE49-F238E27FC236}">
                <a16:creationId xmlns:a16="http://schemas.microsoft.com/office/drawing/2014/main" id="{D972F912-1FA6-4714-ED7A-B99D6DD28CAB}"/>
              </a:ext>
            </a:extLst>
          </p:cNvPr>
          <p:cNvSpPr>
            <a:spLocks noGrp="1"/>
          </p:cNvSpPr>
          <p:nvPr>
            <p:ph idx="1"/>
          </p:nvPr>
        </p:nvSpPr>
        <p:spPr>
          <a:xfrm>
            <a:off x="558800" y="1500505"/>
            <a:ext cx="3704590" cy="4351338"/>
          </a:xfrm>
        </p:spPr>
        <p:txBody>
          <a:bodyPr/>
          <a:lstStyle/>
          <a:p>
            <a:r>
              <a:rPr lang="en-US" dirty="0"/>
              <a:t>Create modules (4/4)</a:t>
            </a:r>
          </a:p>
          <a:p>
            <a:pPr lvl="1"/>
            <a:r>
              <a:rPr lang="en-US" dirty="0"/>
              <a:t>shortcut layers</a:t>
            </a:r>
          </a:p>
          <a:p>
            <a:pPr lvl="1"/>
            <a:r>
              <a:rPr lang="en-US" dirty="0"/>
              <a:t>yolo layer</a:t>
            </a:r>
          </a:p>
        </p:txBody>
      </p:sp>
    </p:spTree>
    <p:extLst>
      <p:ext uri="{BB962C8B-B14F-4D97-AF65-F5344CB8AC3E}">
        <p14:creationId xmlns:p14="http://schemas.microsoft.com/office/powerpoint/2010/main" val="529792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67D5-4F6E-4D90-6210-C4C9670478E7}"/>
              </a:ext>
            </a:extLst>
          </p:cNvPr>
          <p:cNvSpPr>
            <a:spLocks noGrp="1"/>
          </p:cNvSpPr>
          <p:nvPr>
            <p:ph type="title"/>
          </p:nvPr>
        </p:nvSpPr>
        <p:spPr>
          <a:xfrm>
            <a:off x="574040" y="0"/>
            <a:ext cx="10515600" cy="1325563"/>
          </a:xfrm>
        </p:spPr>
        <p:txBody>
          <a:bodyPr/>
          <a:lstStyle/>
          <a:p>
            <a:r>
              <a:rPr lang="en-US" dirty="0"/>
              <a:t>Output of </a:t>
            </a:r>
            <a:r>
              <a:rPr lang="en-US" dirty="0" err="1"/>
              <a:t>create_modules</a:t>
            </a:r>
            <a:r>
              <a:rPr lang="en-US" dirty="0"/>
              <a:t>()</a:t>
            </a:r>
          </a:p>
        </p:txBody>
      </p:sp>
      <p:sp>
        <p:nvSpPr>
          <p:cNvPr id="4" name="Slide Number Placeholder 3">
            <a:extLst>
              <a:ext uri="{FF2B5EF4-FFF2-40B4-BE49-F238E27FC236}">
                <a16:creationId xmlns:a16="http://schemas.microsoft.com/office/drawing/2014/main" id="{8E71D9D7-24EA-6E6C-6AF9-22D92E6E2575}"/>
              </a:ext>
            </a:extLst>
          </p:cNvPr>
          <p:cNvSpPr>
            <a:spLocks noGrp="1"/>
          </p:cNvSpPr>
          <p:nvPr>
            <p:ph type="sldNum" sz="quarter" idx="12"/>
          </p:nvPr>
        </p:nvSpPr>
        <p:spPr/>
        <p:txBody>
          <a:bodyPr/>
          <a:lstStyle/>
          <a:p>
            <a:fld id="{57D6750F-1D76-423C-8E64-E94414A6CC72}" type="slidenum">
              <a:rPr lang="en-US" smtClean="0"/>
              <a:t>41</a:t>
            </a:fld>
            <a:endParaRPr lang="en-US"/>
          </a:p>
        </p:txBody>
      </p:sp>
      <p:sp>
        <p:nvSpPr>
          <p:cNvPr id="6" name="TextBox 5">
            <a:extLst>
              <a:ext uri="{FF2B5EF4-FFF2-40B4-BE49-F238E27FC236}">
                <a16:creationId xmlns:a16="http://schemas.microsoft.com/office/drawing/2014/main" id="{7DCD3836-699F-0744-A973-2692A25F6C32}"/>
              </a:ext>
            </a:extLst>
          </p:cNvPr>
          <p:cNvSpPr txBox="1"/>
          <p:nvPr/>
        </p:nvSpPr>
        <p:spPr>
          <a:xfrm>
            <a:off x="670560" y="1439626"/>
            <a:ext cx="11287760" cy="5340565"/>
          </a:xfrm>
          <a:prstGeom prst="rect">
            <a:avLst/>
          </a:prstGeom>
          <a:noFill/>
        </p:spPr>
        <p:txBody>
          <a:bodyPr wrap="square">
            <a:spAutoFit/>
          </a:bodyPr>
          <a:lstStyle/>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print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create_modules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gn="just">
              <a:lnSpc>
                <a:spcPct val="107000"/>
              </a:lnSpc>
              <a:spcAft>
                <a:spcPts val="800"/>
              </a:spcAft>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nl-NL"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r>
              <a:rPr lang="nl-NL" sz="1400" dirty="0">
                <a:ln>
                  <a:noFill/>
                </a:ln>
                <a:solidFill>
                  <a:srgbClr val="000000"/>
                </a:solidFill>
                <a:effectLst/>
                <a:highlight>
                  <a:srgbClr val="FFFF00"/>
                </a:highlight>
                <a:uFill>
                  <a:solidFill>
                    <a:srgbClr val="000000"/>
                  </a:solidFill>
                </a:uFill>
                <a:latin typeface="Courier New" panose="02070309020205020404" pitchFamily="49" charset="0"/>
                <a:ea typeface="Arial Unicode MS"/>
                <a:cs typeface="Arial Unicode MS"/>
              </a:rPr>
              <a:t>'type': 'net', 'batch': '1', 'subdivisions': '1', 'width': '416', 'height': '416', 'channels': '3', 'momentum': '0.9', 'decay': '0.0005', 'angle': '0', 'saturation': '1.5', 'exposure': '1.5', 'hue': '.1', 'learning_rate': '0.001', 'burn_in': '1000', 'max_batches': '500200', 'policy': 'steps', 'steps': '400000,450000', 'scales': '.1,.1'}, </a:t>
            </a:r>
            <a:r>
              <a:rPr lang="nl-NL"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ModuleList(</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  (0): Sequential(</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    (conv_0): Conv2d(3, 32, kernel_size=(3, 3), stride=(1, 1), padding=(1, 1), bias=False)</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e-DE"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    (batch_norm_0): </a:t>
            </a: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BatchNorm2d(32, eps=1e-05, momentum=0.1, affine=True, </a:t>
            </a:r>
            <a:r>
              <a:rPr lang="en-US" sz="1400" dirty="0" err="1">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track_running_stats</a:t>
            </a: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=True)</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    (leaky_0): </a:t>
            </a:r>
            <a:r>
              <a:rPr lang="en-US" sz="1400" dirty="0" err="1">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LeakyReLU</a:t>
            </a: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negative_slope</a:t>
            </a: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=0.1, </a:t>
            </a:r>
            <a:r>
              <a:rPr lang="en-US" sz="1400" dirty="0" err="1">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inplace</a:t>
            </a: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=True)</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highlight>
                  <a:srgbClr val="00FFFF"/>
                </a:highlight>
                <a:uFill>
                  <a:solidFill>
                    <a:srgbClr val="000000"/>
                  </a:solidFill>
                </a:uFill>
                <a:latin typeface="Courier New" panose="02070309020205020404" pitchFamily="49" charset="0"/>
                <a:ea typeface="Arial Unicode MS"/>
                <a:cs typeface="Arial Unicode MS"/>
              </a:rPr>
              <a:t>  )</a:t>
            </a:r>
            <a:endParaRPr lang="en-US" sz="1400" dirty="0">
              <a:ln>
                <a:noFill/>
              </a:ln>
              <a:solidFill>
                <a:srgbClr val="000000"/>
              </a:solidFill>
              <a:effectLst/>
              <a:highlight>
                <a:srgbClr val="00FFFF"/>
              </a:highligh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(1): Sequential(</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(conv_1): Conv2d(32, 64, kernel_size=(3, 3), stride=(2, 2), padding=(1, 1), bias=False)</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(batch_norm_1): BatchNorm2d(64, eps=1e-05, momentum=0.1, affine=True, </a:t>
            </a:r>
            <a:r>
              <a:rPr lang="en-US" sz="1400" dirty="0" err="1">
                <a:ln>
                  <a:noFill/>
                </a:ln>
                <a:solidFill>
                  <a:srgbClr val="000000"/>
                </a:solidFill>
                <a:effectLst/>
                <a:uFill>
                  <a:solidFill>
                    <a:srgbClr val="000000"/>
                  </a:solidFill>
                </a:uFill>
                <a:latin typeface="Courier New" panose="02070309020205020404" pitchFamily="49" charset="0"/>
                <a:ea typeface="Arial Unicode MS"/>
                <a:cs typeface="Arial Unicode MS"/>
              </a:rPr>
              <a:t>track_running_stats</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=True)</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(leaky_1): </a:t>
            </a:r>
            <a:r>
              <a:rPr lang="en-US" sz="1400" dirty="0" err="1">
                <a:ln>
                  <a:noFill/>
                </a:ln>
                <a:solidFill>
                  <a:srgbClr val="000000"/>
                </a:solidFill>
                <a:effectLst/>
                <a:uFill>
                  <a:solidFill>
                    <a:srgbClr val="000000"/>
                  </a:solidFill>
                </a:uFill>
                <a:latin typeface="Courier New" panose="02070309020205020404" pitchFamily="49" charset="0"/>
                <a:ea typeface="Arial Unicode MS"/>
                <a:cs typeface="Arial Unicode MS"/>
              </a:rPr>
              <a:t>LeakyReLU</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000000"/>
                </a:solidFill>
                <a:effectLst/>
                <a:uFill>
                  <a:solidFill>
                    <a:srgbClr val="000000"/>
                  </a:solidFill>
                </a:uFill>
                <a:latin typeface="Courier New" panose="02070309020205020404" pitchFamily="49" charset="0"/>
                <a:ea typeface="Arial Unicode MS"/>
                <a:cs typeface="Arial Unicode MS"/>
              </a:rPr>
              <a:t>negative_slope</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=0.1, </a:t>
            </a:r>
            <a:r>
              <a:rPr lang="en-US" sz="1400" dirty="0" err="1">
                <a:ln>
                  <a:noFill/>
                </a:ln>
                <a:solidFill>
                  <a:srgbClr val="000000"/>
                </a:solidFill>
                <a:effectLst/>
                <a:uFill>
                  <a:solidFill>
                    <a:srgbClr val="000000"/>
                  </a:solidFill>
                </a:uFill>
                <a:latin typeface="Courier New" panose="02070309020205020404" pitchFamily="49" charset="0"/>
                <a:ea typeface="Arial Unicode MS"/>
                <a:cs typeface="Arial Unicode MS"/>
              </a:rPr>
              <a:t>inplace</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=True)</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Tree>
    <p:extLst>
      <p:ext uri="{BB962C8B-B14F-4D97-AF65-F5344CB8AC3E}">
        <p14:creationId xmlns:p14="http://schemas.microsoft.com/office/powerpoint/2010/main" val="64381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DB72-BE05-1BFF-3048-17B6D77EDB5F}"/>
              </a:ext>
            </a:extLst>
          </p:cNvPr>
          <p:cNvSpPr>
            <a:spLocks noGrp="1"/>
          </p:cNvSpPr>
          <p:nvPr>
            <p:ph type="title"/>
          </p:nvPr>
        </p:nvSpPr>
        <p:spPr>
          <a:xfrm>
            <a:off x="543560" y="0"/>
            <a:ext cx="11069320" cy="1325563"/>
          </a:xfrm>
        </p:spPr>
        <p:txBody>
          <a:bodyPr/>
          <a:lstStyle/>
          <a:p>
            <a:r>
              <a:rPr lang="en-US" dirty="0" err="1"/>
              <a:t>DetectionLayer</a:t>
            </a:r>
            <a:r>
              <a:rPr lang="en-US" dirty="0"/>
              <a:t>() operation: </a:t>
            </a:r>
            <a:r>
              <a:rPr lang="en-US" dirty="0" err="1"/>
              <a:t>predict_transform</a:t>
            </a:r>
            <a:r>
              <a:rPr lang="en-US" dirty="0"/>
              <a:t>()</a:t>
            </a:r>
          </a:p>
        </p:txBody>
      </p:sp>
      <p:sp>
        <p:nvSpPr>
          <p:cNvPr id="4" name="Slide Number Placeholder 3">
            <a:extLst>
              <a:ext uri="{FF2B5EF4-FFF2-40B4-BE49-F238E27FC236}">
                <a16:creationId xmlns:a16="http://schemas.microsoft.com/office/drawing/2014/main" id="{8B4471C7-94CB-68F9-445C-24D7CFC04038}"/>
              </a:ext>
            </a:extLst>
          </p:cNvPr>
          <p:cNvSpPr>
            <a:spLocks noGrp="1"/>
          </p:cNvSpPr>
          <p:nvPr>
            <p:ph type="sldNum" sz="quarter" idx="12"/>
          </p:nvPr>
        </p:nvSpPr>
        <p:spPr/>
        <p:txBody>
          <a:bodyPr/>
          <a:lstStyle/>
          <a:p>
            <a:fld id="{57D6750F-1D76-423C-8E64-E94414A6CC72}" type="slidenum">
              <a:rPr lang="en-US" smtClean="0"/>
              <a:t>42</a:t>
            </a:fld>
            <a:endParaRPr lang="en-US"/>
          </a:p>
        </p:txBody>
      </p:sp>
      <p:pic>
        <p:nvPicPr>
          <p:cNvPr id="6" name="Picture 5">
            <a:extLst>
              <a:ext uri="{FF2B5EF4-FFF2-40B4-BE49-F238E27FC236}">
                <a16:creationId xmlns:a16="http://schemas.microsoft.com/office/drawing/2014/main" id="{EC86E7D4-9CB2-366F-DC1D-AC21244868CB}"/>
              </a:ext>
            </a:extLst>
          </p:cNvPr>
          <p:cNvPicPr>
            <a:picLocks noChangeAspect="1"/>
          </p:cNvPicPr>
          <p:nvPr/>
        </p:nvPicPr>
        <p:blipFill>
          <a:blip r:embed="rId2"/>
          <a:stretch>
            <a:fillRect/>
          </a:stretch>
        </p:blipFill>
        <p:spPr>
          <a:xfrm>
            <a:off x="1017592" y="1947543"/>
            <a:ext cx="10156816" cy="2962913"/>
          </a:xfrm>
          <a:prstGeom prst="rect">
            <a:avLst/>
          </a:prstGeom>
        </p:spPr>
      </p:pic>
    </p:spTree>
    <p:extLst>
      <p:ext uri="{BB962C8B-B14F-4D97-AF65-F5344CB8AC3E}">
        <p14:creationId xmlns:p14="http://schemas.microsoft.com/office/powerpoint/2010/main" val="1246720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96E91-84D2-2821-8D24-259A0FD71786}"/>
              </a:ext>
            </a:extLst>
          </p:cNvPr>
          <p:cNvSpPr>
            <a:spLocks noGrp="1"/>
          </p:cNvSpPr>
          <p:nvPr>
            <p:ph type="title"/>
          </p:nvPr>
        </p:nvSpPr>
        <p:spPr>
          <a:xfrm>
            <a:off x="594360" y="0"/>
            <a:ext cx="3459480" cy="1325563"/>
          </a:xfrm>
        </p:spPr>
        <p:txBody>
          <a:bodyPr/>
          <a:lstStyle/>
          <a:p>
            <a:r>
              <a:rPr lang="en-US" dirty="0" err="1"/>
              <a:t>Yolonet</a:t>
            </a:r>
            <a:r>
              <a:rPr lang="en-US" dirty="0"/>
              <a:t> model (1/5)</a:t>
            </a:r>
          </a:p>
        </p:txBody>
      </p:sp>
      <p:sp>
        <p:nvSpPr>
          <p:cNvPr id="4" name="Slide Number Placeholder 3">
            <a:extLst>
              <a:ext uri="{FF2B5EF4-FFF2-40B4-BE49-F238E27FC236}">
                <a16:creationId xmlns:a16="http://schemas.microsoft.com/office/drawing/2014/main" id="{D4D70722-5AB2-AE59-9355-DD131CF4F6AC}"/>
              </a:ext>
            </a:extLst>
          </p:cNvPr>
          <p:cNvSpPr>
            <a:spLocks noGrp="1"/>
          </p:cNvSpPr>
          <p:nvPr>
            <p:ph type="sldNum" sz="quarter" idx="12"/>
          </p:nvPr>
        </p:nvSpPr>
        <p:spPr/>
        <p:txBody>
          <a:bodyPr/>
          <a:lstStyle/>
          <a:p>
            <a:fld id="{57D6750F-1D76-423C-8E64-E94414A6CC72}" type="slidenum">
              <a:rPr lang="en-US" smtClean="0"/>
              <a:t>43</a:t>
            </a:fld>
            <a:endParaRPr lang="en-US"/>
          </a:p>
        </p:txBody>
      </p:sp>
      <p:sp>
        <p:nvSpPr>
          <p:cNvPr id="6" name="TextBox 5">
            <a:extLst>
              <a:ext uri="{FF2B5EF4-FFF2-40B4-BE49-F238E27FC236}">
                <a16:creationId xmlns:a16="http://schemas.microsoft.com/office/drawing/2014/main" id="{4FA61ED1-597F-2906-A75F-3DB51F02C85F}"/>
              </a:ext>
            </a:extLst>
          </p:cNvPr>
          <p:cNvSpPr txBox="1"/>
          <p:nvPr/>
        </p:nvSpPr>
        <p:spPr>
          <a:xfrm>
            <a:off x="4706620" y="117693"/>
            <a:ext cx="7485380" cy="6740307"/>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class</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Yolonet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2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2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cfgfile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it-IT"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super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Yolonet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2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init</a:t>
            </a:r>
            <a:r>
              <a:rPr lang="en-US" sz="1200" dirty="0">
                <a:ln>
                  <a:noFill/>
                </a:ln>
                <a:solidFill>
                  <a:srgbClr val="0000FF"/>
                </a:solidFill>
                <a:effectLst/>
                <a:uFill>
                  <a:solidFill>
                    <a:srgbClr val="000000"/>
                  </a:solidFill>
                </a:uFill>
                <a:latin typeface="Courier New" panose="02070309020205020404" pitchFamily="49" charset="0"/>
                <a:ea typeface="Arial Unicode MS"/>
                <a:cs typeface="Arial Unicode MS"/>
              </a:rPr>
              <a:t>__</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blocks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parse_cfg</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cfgfile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net_info</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create_modules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blocks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00FF"/>
                </a:solidFill>
                <a:effectLst/>
                <a:uFill>
                  <a:solidFill>
                    <a:srgbClr val="000000"/>
                  </a:solidFill>
                </a:uFill>
                <a:latin typeface="Courier New" panose="02070309020205020404" pitchFamily="49" charset="0"/>
                <a:ea typeface="Arial Unicode MS"/>
                <a:cs typeface="Arial Unicode MS"/>
              </a:rPr>
              <a:t>forward</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We save the outputs for the route or shortcut layer,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key is layer index, value is the output of the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first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enumerate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(modules):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fr-FR"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convolutional</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fr-FR"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upsample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"route"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"layers"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&gt;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len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(layers)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outputs[i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&gt;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map1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outputs[i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map2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outputs[i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layers[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cat((map1, map2),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9" name="TextBox 8">
            <a:extLst>
              <a:ext uri="{FF2B5EF4-FFF2-40B4-BE49-F238E27FC236}">
                <a16:creationId xmlns:a16="http://schemas.microsoft.com/office/drawing/2014/main" id="{45EA9B41-3C02-B7F6-A624-799E90C134E2}"/>
              </a:ext>
            </a:extLst>
          </p:cNvPr>
          <p:cNvSpPr txBox="1"/>
          <p:nvPr/>
        </p:nvSpPr>
        <p:spPr>
          <a:xfrm>
            <a:off x="2011680" y="2092960"/>
            <a:ext cx="142859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forward(x)</a:t>
            </a:r>
          </a:p>
        </p:txBody>
      </p:sp>
      <p:cxnSp>
        <p:nvCxnSpPr>
          <p:cNvPr id="11" name="Straight Arrow Connector 10">
            <a:extLst>
              <a:ext uri="{FF2B5EF4-FFF2-40B4-BE49-F238E27FC236}">
                <a16:creationId xmlns:a16="http://schemas.microsoft.com/office/drawing/2014/main" id="{2C3C6B76-7287-A901-DDEA-339CA2B4B988}"/>
              </a:ext>
            </a:extLst>
          </p:cNvPr>
          <p:cNvCxnSpPr/>
          <p:nvPr/>
        </p:nvCxnSpPr>
        <p:spPr>
          <a:xfrm flipV="1">
            <a:off x="3403600" y="1513840"/>
            <a:ext cx="1727200" cy="772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94749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1FEE4-DFB7-9D8C-A784-C850BEB14F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C6172-BE5F-7B22-D9B9-6FE6326D9F1D}"/>
              </a:ext>
            </a:extLst>
          </p:cNvPr>
          <p:cNvSpPr>
            <a:spLocks noGrp="1"/>
          </p:cNvSpPr>
          <p:nvPr>
            <p:ph type="title"/>
          </p:nvPr>
        </p:nvSpPr>
        <p:spPr>
          <a:xfrm>
            <a:off x="563880" y="0"/>
            <a:ext cx="10515600" cy="1325563"/>
          </a:xfrm>
        </p:spPr>
        <p:txBody>
          <a:bodyPr/>
          <a:lstStyle/>
          <a:p>
            <a:r>
              <a:rPr lang="en-US" dirty="0" err="1"/>
              <a:t>Yolonet</a:t>
            </a:r>
            <a:r>
              <a:rPr lang="en-US" dirty="0"/>
              <a:t> model (2/5)</a:t>
            </a:r>
          </a:p>
        </p:txBody>
      </p:sp>
      <p:sp>
        <p:nvSpPr>
          <p:cNvPr id="4" name="Slide Number Placeholder 3">
            <a:extLst>
              <a:ext uri="{FF2B5EF4-FFF2-40B4-BE49-F238E27FC236}">
                <a16:creationId xmlns:a16="http://schemas.microsoft.com/office/drawing/2014/main" id="{A92E2A65-92F9-7C1F-EDF1-D930A461C626}"/>
              </a:ext>
            </a:extLst>
          </p:cNvPr>
          <p:cNvSpPr>
            <a:spLocks noGrp="1"/>
          </p:cNvSpPr>
          <p:nvPr>
            <p:ph type="sldNum" sz="quarter" idx="12"/>
          </p:nvPr>
        </p:nvSpPr>
        <p:spPr/>
        <p:txBody>
          <a:bodyPr/>
          <a:lstStyle/>
          <a:p>
            <a:fld id="{57D6750F-1D76-423C-8E64-E94414A6CC72}" type="slidenum">
              <a:rPr lang="en-US" smtClean="0"/>
              <a:t>44</a:t>
            </a:fld>
            <a:endParaRPr lang="en-US"/>
          </a:p>
        </p:txBody>
      </p:sp>
      <p:sp>
        <p:nvSpPr>
          <p:cNvPr id="8" name="TextBox 7">
            <a:extLst>
              <a:ext uri="{FF2B5EF4-FFF2-40B4-BE49-F238E27FC236}">
                <a16:creationId xmlns:a16="http://schemas.microsoft.com/office/drawing/2014/main" id="{09BAD8D9-CD38-5271-9D51-996300B278F6}"/>
              </a:ext>
            </a:extLst>
          </p:cNvPr>
          <p:cNvSpPr txBox="1"/>
          <p:nvPr/>
        </p:nvSpPr>
        <p:spPr>
          <a:xfrm>
            <a:off x="5127798" y="2149019"/>
            <a:ext cx="6949440" cy="4708981"/>
          </a:xfrm>
          <a:prstGeom prst="rect">
            <a:avLst/>
          </a:prstGeom>
          <a:solidFill>
            <a:schemeClr val="bg1"/>
          </a:solidFill>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"shortcut"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from_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(module[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"from"</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outputs[i</a:t>
            </a:r>
            <a:r>
              <a:rPr lang="ru-RU"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outputs[i</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from_]</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err="1">
                <a:ln>
                  <a:noFill/>
                </a:ln>
                <a:solidFill>
                  <a:srgbClr val="008000"/>
                </a:solidFill>
                <a:effectLst/>
                <a:uFill>
                  <a:solidFill>
                    <a:srgbClr val="000000"/>
                  </a:solidFill>
                </a:uFill>
                <a:latin typeface="Courier New" panose="02070309020205020404" pitchFamily="49" charset="0"/>
                <a:ea typeface="Arial Unicode MS"/>
                <a:cs typeface="Arial Unicode MS"/>
              </a:rPr>
              <a:t>elif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'yolo'</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anchors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#Get the input dimensions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inp_dim</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net_info[</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"height"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#Get the number of classes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num_classes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(module[</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"classes"</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#Transform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predict_transform</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(x,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inp_dim</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anchors,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num_classes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first: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#if the first yolo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detectio</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head.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detections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first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the 2nd and 3rd head</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detections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fr-FR"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cat((</a:t>
            </a:r>
            <a:r>
              <a:rPr lang="fr-FR"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detections</a:t>
            </a:r>
            <a:r>
              <a:rPr lang="fr-FR"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outputs[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return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detections</a:t>
            </a:r>
            <a:endParaRPr lang="en-US" sz="1200" dirty="0"/>
          </a:p>
        </p:txBody>
      </p:sp>
      <p:sp>
        <p:nvSpPr>
          <p:cNvPr id="5" name="TextBox 4">
            <a:extLst>
              <a:ext uri="{FF2B5EF4-FFF2-40B4-BE49-F238E27FC236}">
                <a16:creationId xmlns:a16="http://schemas.microsoft.com/office/drawing/2014/main" id="{E265EE95-EE9A-6477-9B39-56EFBBDF2A95}"/>
              </a:ext>
            </a:extLst>
          </p:cNvPr>
          <p:cNvSpPr txBox="1"/>
          <p:nvPr/>
        </p:nvSpPr>
        <p:spPr>
          <a:xfrm>
            <a:off x="3098800" y="4734560"/>
            <a:ext cx="142859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forward(x)</a:t>
            </a:r>
          </a:p>
        </p:txBody>
      </p:sp>
      <p:cxnSp>
        <p:nvCxnSpPr>
          <p:cNvPr id="9" name="Straight Arrow Connector 8">
            <a:extLst>
              <a:ext uri="{FF2B5EF4-FFF2-40B4-BE49-F238E27FC236}">
                <a16:creationId xmlns:a16="http://schemas.microsoft.com/office/drawing/2014/main" id="{70F5CA8E-DED7-A135-E45F-42FB540A0CD6}"/>
              </a:ext>
            </a:extLst>
          </p:cNvPr>
          <p:cNvCxnSpPr>
            <a:cxnSpLocks/>
          </p:cNvCxnSpPr>
          <p:nvPr/>
        </p:nvCxnSpPr>
        <p:spPr>
          <a:xfrm flipH="1" flipV="1">
            <a:off x="4450080" y="5100320"/>
            <a:ext cx="1503680" cy="15443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0022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62C13-C339-A8BD-E071-5D58BD16B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2AE1E-57A2-29F1-5DF5-B9EEA6CFA725}"/>
              </a:ext>
            </a:extLst>
          </p:cNvPr>
          <p:cNvSpPr>
            <a:spLocks noGrp="1"/>
          </p:cNvSpPr>
          <p:nvPr>
            <p:ph type="title"/>
          </p:nvPr>
        </p:nvSpPr>
        <p:spPr>
          <a:xfrm>
            <a:off x="563880" y="0"/>
            <a:ext cx="10515600" cy="1325563"/>
          </a:xfrm>
        </p:spPr>
        <p:txBody>
          <a:bodyPr/>
          <a:lstStyle/>
          <a:p>
            <a:r>
              <a:rPr lang="en-US" dirty="0" err="1"/>
              <a:t>Yolonet</a:t>
            </a:r>
            <a:r>
              <a:rPr lang="en-US" dirty="0"/>
              <a:t> model (3/5)</a:t>
            </a:r>
          </a:p>
        </p:txBody>
      </p:sp>
      <p:sp>
        <p:nvSpPr>
          <p:cNvPr id="4" name="Slide Number Placeholder 3">
            <a:extLst>
              <a:ext uri="{FF2B5EF4-FFF2-40B4-BE49-F238E27FC236}">
                <a16:creationId xmlns:a16="http://schemas.microsoft.com/office/drawing/2014/main" id="{66B63D46-BEBB-A9AE-8C4D-A464B196C8F1}"/>
              </a:ext>
            </a:extLst>
          </p:cNvPr>
          <p:cNvSpPr>
            <a:spLocks noGrp="1"/>
          </p:cNvSpPr>
          <p:nvPr>
            <p:ph type="sldNum" sz="quarter" idx="12"/>
          </p:nvPr>
        </p:nvSpPr>
        <p:spPr/>
        <p:txBody>
          <a:bodyPr/>
          <a:lstStyle/>
          <a:p>
            <a:fld id="{57D6750F-1D76-423C-8E64-E94414A6CC72}" type="slidenum">
              <a:rPr lang="en-US" smtClean="0"/>
              <a:t>45</a:t>
            </a:fld>
            <a:endParaRPr lang="en-US"/>
          </a:p>
        </p:txBody>
      </p:sp>
      <p:sp>
        <p:nvSpPr>
          <p:cNvPr id="6" name="TextBox 5">
            <a:extLst>
              <a:ext uri="{FF2B5EF4-FFF2-40B4-BE49-F238E27FC236}">
                <a16:creationId xmlns:a16="http://schemas.microsoft.com/office/drawing/2014/main" id="{2B4CDFF2-36FE-C292-E5D2-A9284DE2F420}"/>
              </a:ext>
            </a:extLst>
          </p:cNvPr>
          <p:cNvSpPr txBox="1"/>
          <p:nvPr/>
        </p:nvSpPr>
        <p:spPr>
          <a:xfrm>
            <a:off x="3660140" y="1285686"/>
            <a:ext cx="7312660" cy="5055295"/>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load_weights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Open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weightfile</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nl-NL"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open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"rb"</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#The first 5 values are header information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header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np</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dtype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np</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int32, count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5</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header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(header)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seen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header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3</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weights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np</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fromfile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fp</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dtype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np</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float32)</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i </a:t>
            </a:r>
            <a:r>
              <a:rPr lang="en-US" sz="12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e-DE"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range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len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blocks[i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"type"</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a:t>
            </a:r>
            <a:r>
              <a:rPr lang="en-US" sz="12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module_type</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is convolutional load weights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Otherwise do nothing.</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module_type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fr-FR"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convolutional</a:t>
            </a:r>
            <a:r>
              <a:rPr lang="fr-FR"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model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module_list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try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008000"/>
                </a:solidFill>
                <a:effectLst/>
                <a:uFill>
                  <a:solidFill>
                    <a:srgbClr val="000000"/>
                  </a:solidFill>
                </a:uFill>
                <a:latin typeface="Courier New" panose="02070309020205020404" pitchFamily="49" charset="0"/>
                <a:ea typeface="Arial Unicode MS"/>
                <a:cs typeface="Arial Unicode MS"/>
              </a:rPr>
              <a:t>self</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blocks[i</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except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batch_normalize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conv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model[</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0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7" name="TextBox 6">
            <a:extLst>
              <a:ext uri="{FF2B5EF4-FFF2-40B4-BE49-F238E27FC236}">
                <a16:creationId xmlns:a16="http://schemas.microsoft.com/office/drawing/2014/main" id="{D3AF6ABF-EBB1-3EDD-0152-95B05366FBDA}"/>
              </a:ext>
            </a:extLst>
          </p:cNvPr>
          <p:cNvSpPr txBox="1"/>
          <p:nvPr/>
        </p:nvSpPr>
        <p:spPr>
          <a:xfrm>
            <a:off x="975360" y="2479040"/>
            <a:ext cx="1816523" cy="369332"/>
          </a:xfrm>
          <a:prstGeom prst="rect">
            <a:avLst/>
          </a:prstGeom>
          <a:noFill/>
        </p:spPr>
        <p:txBody>
          <a:bodyPr wrap="none" rtlCol="0">
            <a:spAutoFit/>
          </a:bodyPr>
          <a:lstStyle/>
          <a:p>
            <a:r>
              <a:rPr lang="en-US" dirty="0" err="1">
                <a:solidFill>
                  <a:schemeClr val="accent4"/>
                </a:solidFill>
                <a:latin typeface="Segoe Print" panose="02000600000000000000" pitchFamily="2" charset="0"/>
              </a:rPr>
              <a:t>load_weights</a:t>
            </a:r>
            <a:r>
              <a:rPr lang="en-US" dirty="0">
                <a:solidFill>
                  <a:schemeClr val="accent4"/>
                </a:solidFill>
                <a:latin typeface="Segoe Print" panose="02000600000000000000" pitchFamily="2" charset="0"/>
              </a:rPr>
              <a:t>()</a:t>
            </a:r>
          </a:p>
        </p:txBody>
      </p:sp>
      <p:cxnSp>
        <p:nvCxnSpPr>
          <p:cNvPr id="11" name="Straight Arrow Connector 10">
            <a:extLst>
              <a:ext uri="{FF2B5EF4-FFF2-40B4-BE49-F238E27FC236}">
                <a16:creationId xmlns:a16="http://schemas.microsoft.com/office/drawing/2014/main" id="{71476DB6-67C5-8AE1-D391-79365B86FC49}"/>
              </a:ext>
            </a:extLst>
          </p:cNvPr>
          <p:cNvCxnSpPr/>
          <p:nvPr/>
        </p:nvCxnSpPr>
        <p:spPr>
          <a:xfrm flipV="1">
            <a:off x="2794000" y="1544320"/>
            <a:ext cx="975360" cy="995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05398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CF118-2860-AB56-71D4-ED3EB762A2B8}"/>
              </a:ext>
            </a:extLst>
          </p:cNvPr>
          <p:cNvSpPr>
            <a:spLocks noGrp="1"/>
          </p:cNvSpPr>
          <p:nvPr>
            <p:ph type="title"/>
          </p:nvPr>
        </p:nvSpPr>
        <p:spPr>
          <a:xfrm>
            <a:off x="508000" y="182245"/>
            <a:ext cx="3281680" cy="1325563"/>
          </a:xfrm>
        </p:spPr>
        <p:txBody>
          <a:bodyPr/>
          <a:lstStyle/>
          <a:p>
            <a:r>
              <a:rPr lang="en-US" dirty="0" err="1"/>
              <a:t>Yolonet</a:t>
            </a:r>
            <a:r>
              <a:rPr lang="en-US" dirty="0"/>
              <a:t> (4/5)</a:t>
            </a:r>
          </a:p>
        </p:txBody>
      </p:sp>
      <p:sp>
        <p:nvSpPr>
          <p:cNvPr id="4" name="Slide Number Placeholder 3">
            <a:extLst>
              <a:ext uri="{FF2B5EF4-FFF2-40B4-BE49-F238E27FC236}">
                <a16:creationId xmlns:a16="http://schemas.microsoft.com/office/drawing/2014/main" id="{D4E99351-AE00-BBF9-748C-B98930F4CDEE}"/>
              </a:ext>
            </a:extLst>
          </p:cNvPr>
          <p:cNvSpPr>
            <a:spLocks noGrp="1"/>
          </p:cNvSpPr>
          <p:nvPr>
            <p:ph type="sldNum" sz="quarter" idx="12"/>
          </p:nvPr>
        </p:nvSpPr>
        <p:spPr/>
        <p:txBody>
          <a:bodyPr/>
          <a:lstStyle/>
          <a:p>
            <a:fld id="{57D6750F-1D76-423C-8E64-E94414A6CC72}" type="slidenum">
              <a:rPr lang="en-US" smtClean="0"/>
              <a:t>46</a:t>
            </a:fld>
            <a:endParaRPr lang="en-US"/>
          </a:p>
        </p:txBody>
      </p:sp>
      <p:sp>
        <p:nvSpPr>
          <p:cNvPr id="6" name="TextBox 5">
            <a:extLst>
              <a:ext uri="{FF2B5EF4-FFF2-40B4-BE49-F238E27FC236}">
                <a16:creationId xmlns:a16="http://schemas.microsoft.com/office/drawing/2014/main" id="{4C5702DD-E5C5-1F5A-7099-09BBCD068027}"/>
              </a:ext>
            </a:extLst>
          </p:cNvPr>
          <p:cNvSpPr txBox="1"/>
          <p:nvPr/>
        </p:nvSpPr>
        <p:spPr>
          <a:xfrm>
            <a:off x="3944620" y="373990"/>
            <a:ext cx="8176260" cy="6555641"/>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de-DE"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(batch_normalize):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BN applied, load BN parameters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bn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model[</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#Get the number of weights of Batch Norm Layer</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numel</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#Load the weights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bn_running_mean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bn_running_var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num_bn_biases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#Cast the loaded weights into dims of model weights.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bn_biases</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bn_weights</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bn_running_mean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bn_running_mean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running_mean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bn_running_var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bn_running_var</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running_var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#Copy the data to model</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bn</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copy_(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copy_(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running_mean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bn_running_mean</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running_var</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bn_running_var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8" name="TextBox 7">
            <a:extLst>
              <a:ext uri="{FF2B5EF4-FFF2-40B4-BE49-F238E27FC236}">
                <a16:creationId xmlns:a16="http://schemas.microsoft.com/office/drawing/2014/main" id="{CA8FA21F-E553-50B8-72FC-86F50FB08567}"/>
              </a:ext>
            </a:extLst>
          </p:cNvPr>
          <p:cNvSpPr txBox="1"/>
          <p:nvPr/>
        </p:nvSpPr>
        <p:spPr>
          <a:xfrm>
            <a:off x="1625600" y="2418080"/>
            <a:ext cx="1816523" cy="369332"/>
          </a:xfrm>
          <a:prstGeom prst="rect">
            <a:avLst/>
          </a:prstGeom>
          <a:noFill/>
        </p:spPr>
        <p:txBody>
          <a:bodyPr wrap="none" rtlCol="0">
            <a:spAutoFit/>
          </a:bodyPr>
          <a:lstStyle/>
          <a:p>
            <a:r>
              <a:rPr lang="en-US" dirty="0" err="1">
                <a:solidFill>
                  <a:schemeClr val="accent4"/>
                </a:solidFill>
                <a:latin typeface="Segoe Print" panose="02000600000000000000" pitchFamily="2" charset="0"/>
              </a:rPr>
              <a:t>load_weights</a:t>
            </a:r>
            <a:r>
              <a:rPr lang="en-US" dirty="0">
                <a:solidFill>
                  <a:schemeClr val="accent4"/>
                </a:solidFill>
                <a:latin typeface="Segoe Print" panose="02000600000000000000" pitchFamily="2" charset="0"/>
              </a:rPr>
              <a:t>()</a:t>
            </a:r>
          </a:p>
        </p:txBody>
      </p:sp>
    </p:spTree>
    <p:extLst>
      <p:ext uri="{BB962C8B-B14F-4D97-AF65-F5344CB8AC3E}">
        <p14:creationId xmlns:p14="http://schemas.microsoft.com/office/powerpoint/2010/main" val="2493789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3D0D7-6A04-3316-786F-5572167D3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5F7DB6-7230-9339-7F71-C9FDB36ACEB1}"/>
              </a:ext>
            </a:extLst>
          </p:cNvPr>
          <p:cNvSpPr>
            <a:spLocks noGrp="1"/>
          </p:cNvSpPr>
          <p:nvPr>
            <p:ph type="title"/>
          </p:nvPr>
        </p:nvSpPr>
        <p:spPr>
          <a:xfrm>
            <a:off x="594360" y="0"/>
            <a:ext cx="10515600" cy="1325563"/>
          </a:xfrm>
        </p:spPr>
        <p:txBody>
          <a:bodyPr/>
          <a:lstStyle/>
          <a:p>
            <a:r>
              <a:rPr lang="en-US" dirty="0" err="1"/>
              <a:t>Yolonet</a:t>
            </a:r>
            <a:r>
              <a:rPr lang="en-US" dirty="0"/>
              <a:t> (5/5)</a:t>
            </a:r>
          </a:p>
        </p:txBody>
      </p:sp>
      <p:sp>
        <p:nvSpPr>
          <p:cNvPr id="4" name="Slide Number Placeholder 3">
            <a:extLst>
              <a:ext uri="{FF2B5EF4-FFF2-40B4-BE49-F238E27FC236}">
                <a16:creationId xmlns:a16="http://schemas.microsoft.com/office/drawing/2014/main" id="{F2406583-9FDB-C7F5-C4D8-ED86357ED57C}"/>
              </a:ext>
            </a:extLst>
          </p:cNvPr>
          <p:cNvSpPr>
            <a:spLocks noGrp="1"/>
          </p:cNvSpPr>
          <p:nvPr>
            <p:ph type="sldNum" sz="quarter" idx="12"/>
          </p:nvPr>
        </p:nvSpPr>
        <p:spPr/>
        <p:txBody>
          <a:bodyPr/>
          <a:lstStyle/>
          <a:p>
            <a:fld id="{57D6750F-1D76-423C-8E64-E94414A6CC72}" type="slidenum">
              <a:rPr lang="en-US" smtClean="0"/>
              <a:t>47</a:t>
            </a:fld>
            <a:endParaRPr lang="en-US"/>
          </a:p>
        </p:txBody>
      </p:sp>
      <p:sp>
        <p:nvSpPr>
          <p:cNvPr id="6" name="TextBox 5">
            <a:extLst>
              <a:ext uri="{FF2B5EF4-FFF2-40B4-BE49-F238E27FC236}">
                <a16:creationId xmlns:a16="http://schemas.microsoft.com/office/drawing/2014/main" id="{F75B1DE2-0B66-AD8D-BAF1-07F56760A674}"/>
              </a:ext>
            </a:extLst>
          </p:cNvPr>
          <p:cNvSpPr txBox="1"/>
          <p:nvPr/>
        </p:nvSpPr>
        <p:spPr>
          <a:xfrm>
            <a:off x="4015740" y="1684630"/>
            <a:ext cx="8176260" cy="4708981"/>
          </a:xfrm>
          <a:prstGeom prst="rect">
            <a:avLst/>
          </a:prstGeom>
          <a:solidFill>
            <a:schemeClr val="bg1"/>
          </a:solidFill>
          <a:ln>
            <a:solidFill>
              <a:schemeClr val="accent1"/>
            </a:solidFill>
          </a:ln>
        </p:spPr>
        <p:txBody>
          <a:bodyPr wrap="square">
            <a:spAutoFit/>
          </a:bodyPr>
          <a:lstStyle/>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a-DK" sz="1200" b="1" dirty="0">
                <a:ln>
                  <a:noFill/>
                </a:ln>
                <a:solidFill>
                  <a:srgbClr val="008000"/>
                </a:solidFill>
                <a:effectLst/>
                <a:uFill>
                  <a:solidFill>
                    <a:srgbClr val="000000"/>
                  </a:solidFill>
                </a:uFill>
                <a:latin typeface="Courier New" panose="02070309020205020404" pitchFamily="49" charset="0"/>
                <a:ea typeface="Arial Unicode MS"/>
                <a:cs typeface="Arial Unicode MS"/>
              </a:rPr>
              <a:t>else</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if no BN, load conv layer 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#Number of 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conv</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numel</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#Load the weights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a-DK"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ptr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num_biases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reshape the loaded weights according to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                    # the dims of the model weights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conv_biases</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(conv</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#Finally copy the 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conv</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bias</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copy_(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conv_biases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i="1" dirty="0">
                <a:ln>
                  <a:noFill/>
                </a:ln>
                <a:solidFill>
                  <a:srgbClr val="408080"/>
                </a:solidFill>
                <a:effectLst/>
                <a:uFill>
                  <a:solidFill>
                    <a:srgbClr val="000000"/>
                  </a:solidFill>
                </a:uFill>
                <a:latin typeface="Courier New" panose="02070309020205020404" pitchFamily="49" charset="0"/>
                <a:ea typeface="Arial Unicode MS"/>
                <a:cs typeface="Arial Unicode MS"/>
              </a:rPr>
              <a:t>#load the weights for the Convolutional layers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conv</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numel</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torch</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from_numpy</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(weights[</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ptr:ptr</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ptr</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a-DK"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ptr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num_weights</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conv_weights</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view_as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endParaRPr lang="en-US" sz="12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a:t>
            </a:r>
            <a:r>
              <a:rPr lang="en-US" sz="12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weight</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data</a:t>
            </a:r>
            <a:r>
              <a:rPr lang="en-US" sz="12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copy_(</a:t>
            </a:r>
            <a:r>
              <a:rPr lang="en-US" sz="12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conv_weights</a:t>
            </a:r>
            <a:r>
              <a:rPr lang="en-US" sz="12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200" dirty="0"/>
          </a:p>
        </p:txBody>
      </p:sp>
      <p:sp>
        <p:nvSpPr>
          <p:cNvPr id="7" name="TextBox 6">
            <a:extLst>
              <a:ext uri="{FF2B5EF4-FFF2-40B4-BE49-F238E27FC236}">
                <a16:creationId xmlns:a16="http://schemas.microsoft.com/office/drawing/2014/main" id="{2E777C90-ABB1-58B4-FA37-937C79727E34}"/>
              </a:ext>
            </a:extLst>
          </p:cNvPr>
          <p:cNvSpPr txBox="1"/>
          <p:nvPr/>
        </p:nvSpPr>
        <p:spPr>
          <a:xfrm>
            <a:off x="1473200" y="3180080"/>
            <a:ext cx="1816523" cy="369332"/>
          </a:xfrm>
          <a:prstGeom prst="rect">
            <a:avLst/>
          </a:prstGeom>
          <a:noFill/>
        </p:spPr>
        <p:txBody>
          <a:bodyPr wrap="none" rtlCol="0">
            <a:spAutoFit/>
          </a:bodyPr>
          <a:lstStyle/>
          <a:p>
            <a:r>
              <a:rPr lang="en-US" dirty="0" err="1">
                <a:solidFill>
                  <a:schemeClr val="accent4"/>
                </a:solidFill>
                <a:latin typeface="Segoe Print" panose="02000600000000000000" pitchFamily="2" charset="0"/>
              </a:rPr>
              <a:t>load_weights</a:t>
            </a:r>
            <a:r>
              <a:rPr lang="en-US" dirty="0">
                <a:solidFill>
                  <a:schemeClr val="accent4"/>
                </a:solidFill>
                <a:latin typeface="Segoe Print" panose="02000600000000000000" pitchFamily="2" charset="0"/>
              </a:rPr>
              <a:t>()</a:t>
            </a:r>
          </a:p>
        </p:txBody>
      </p:sp>
    </p:spTree>
    <p:extLst>
      <p:ext uri="{BB962C8B-B14F-4D97-AF65-F5344CB8AC3E}">
        <p14:creationId xmlns:p14="http://schemas.microsoft.com/office/powerpoint/2010/main" val="21496701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FBD69-2AFD-BF5D-D7DA-09681CBE588B}"/>
              </a:ext>
            </a:extLst>
          </p:cNvPr>
          <p:cNvSpPr>
            <a:spLocks noGrp="1"/>
          </p:cNvSpPr>
          <p:nvPr>
            <p:ph type="title"/>
          </p:nvPr>
        </p:nvSpPr>
        <p:spPr>
          <a:xfrm>
            <a:off x="604520" y="0"/>
            <a:ext cx="10515600" cy="1325563"/>
          </a:xfrm>
        </p:spPr>
        <p:txBody>
          <a:bodyPr/>
          <a:lstStyle/>
          <a:p>
            <a:r>
              <a:rPr lang="en-US" dirty="0"/>
              <a:t>Instantiate model and load weights</a:t>
            </a:r>
          </a:p>
        </p:txBody>
      </p:sp>
      <p:sp>
        <p:nvSpPr>
          <p:cNvPr id="4" name="Slide Number Placeholder 3">
            <a:extLst>
              <a:ext uri="{FF2B5EF4-FFF2-40B4-BE49-F238E27FC236}">
                <a16:creationId xmlns:a16="http://schemas.microsoft.com/office/drawing/2014/main" id="{55693C84-1775-C91E-2977-F900656B7754}"/>
              </a:ext>
            </a:extLst>
          </p:cNvPr>
          <p:cNvSpPr>
            <a:spLocks noGrp="1"/>
          </p:cNvSpPr>
          <p:nvPr>
            <p:ph type="sldNum" sz="quarter" idx="12"/>
          </p:nvPr>
        </p:nvSpPr>
        <p:spPr/>
        <p:txBody>
          <a:bodyPr/>
          <a:lstStyle/>
          <a:p>
            <a:fld id="{57D6750F-1D76-423C-8E64-E94414A6CC72}" type="slidenum">
              <a:rPr lang="en-US" smtClean="0"/>
              <a:t>48</a:t>
            </a:fld>
            <a:endParaRPr lang="en-US"/>
          </a:p>
        </p:txBody>
      </p:sp>
      <p:sp>
        <p:nvSpPr>
          <p:cNvPr id="6" name="TextBox 5">
            <a:extLst>
              <a:ext uri="{FF2B5EF4-FFF2-40B4-BE49-F238E27FC236}">
                <a16:creationId xmlns:a16="http://schemas.microsoft.com/office/drawing/2014/main" id="{2ED1342D-A881-E220-552B-E87F35150985}"/>
              </a:ext>
            </a:extLst>
          </p:cNvPr>
          <p:cNvSpPr txBox="1"/>
          <p:nvPr/>
        </p:nvSpPr>
        <p:spPr>
          <a:xfrm>
            <a:off x="1049020" y="1852664"/>
            <a:ext cx="6121400" cy="651781"/>
          </a:xfrm>
          <a:prstGeom prst="rect">
            <a:avLst/>
          </a:prstGeom>
          <a:noFill/>
        </p:spPr>
        <p:txBody>
          <a:bodyPr wrap="square">
            <a:spAutoFit/>
          </a:bodyPr>
          <a:lstStyle/>
          <a:p>
            <a:pPr marL="22860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model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Yolonet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cfg</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/yolov3.cfg"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model</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load_weights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"yolov3.weights"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8" name="TextBox 7">
            <a:extLst>
              <a:ext uri="{FF2B5EF4-FFF2-40B4-BE49-F238E27FC236}">
                <a16:creationId xmlns:a16="http://schemas.microsoft.com/office/drawing/2014/main" id="{8A8A1795-2A24-FC25-4E85-AC4069D15A66}"/>
              </a:ext>
            </a:extLst>
          </p:cNvPr>
          <p:cNvSpPr txBox="1"/>
          <p:nvPr/>
        </p:nvSpPr>
        <p:spPr>
          <a:xfrm>
            <a:off x="815340" y="3554810"/>
            <a:ext cx="6121400" cy="1354217"/>
          </a:xfrm>
          <a:prstGeom prst="rect">
            <a:avLst/>
          </a:prstGeom>
          <a:noFill/>
        </p:spPr>
        <p:txBody>
          <a:bodyPr wrap="square">
            <a:spAutoFit/>
          </a:bodyPr>
          <a:lstStyle/>
          <a:p>
            <a:pPr marL="45720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err="1">
                <a:solidFill>
                  <a:srgbClr val="333333"/>
                </a:solidFill>
                <a:effectLst/>
                <a:latin typeface="Courier New" panose="02070309020205020404" pitchFamily="49" charset="0"/>
                <a:ea typeface="Times New Roman" panose="02020603050405020304" pitchFamily="18" charset="0"/>
              </a:rPr>
              <a:t>inp_random</a:t>
            </a:r>
            <a:r>
              <a:rPr lang="en-US" sz="1400" dirty="0">
                <a:solidFill>
                  <a:srgbClr val="333333"/>
                </a:solidFill>
                <a:effectLst/>
                <a:latin typeface="Courier New" panose="02070309020205020404" pitchFamily="49" charset="0"/>
                <a:ea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rPr>
              <a:t> </a:t>
            </a:r>
            <a:r>
              <a:rPr lang="en-US" sz="1400" dirty="0" err="1">
                <a:solidFill>
                  <a:srgbClr val="333333"/>
                </a:solidFill>
                <a:effectLst/>
                <a:latin typeface="Courier New" panose="02070309020205020404" pitchFamily="49" charset="0"/>
                <a:ea typeface="Times New Roman" panose="02020603050405020304" pitchFamily="18" charset="0"/>
              </a:rPr>
              <a:t>torch</a:t>
            </a:r>
            <a:r>
              <a:rPr lang="en-US" sz="1400" dirty="0" err="1">
                <a:solidFill>
                  <a:srgbClr val="666666"/>
                </a:solidFill>
                <a:effectLst/>
                <a:latin typeface="Courier New" panose="02070309020205020404" pitchFamily="49" charset="0"/>
                <a:ea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rPr>
              <a:t>rand</a:t>
            </a:r>
            <a:r>
              <a:rPr lang="en-US" sz="1400" dirty="0">
                <a:solidFill>
                  <a:srgbClr val="333333"/>
                </a:solidFill>
                <a:effectLst/>
                <a:latin typeface="Courier New" panose="02070309020205020404" pitchFamily="49" charset="0"/>
                <a:ea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rPr>
              <a:t>2</a:t>
            </a:r>
            <a:r>
              <a:rPr lang="en-US" sz="1400" dirty="0">
                <a:solidFill>
                  <a:srgbClr val="333333"/>
                </a:solidFill>
                <a:effectLst/>
                <a:latin typeface="Courier New" panose="02070309020205020404" pitchFamily="49" charset="0"/>
                <a:ea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rPr>
              <a:t>3</a:t>
            </a:r>
            <a:r>
              <a:rPr lang="en-US" sz="1400" dirty="0">
                <a:solidFill>
                  <a:srgbClr val="333333"/>
                </a:solidFill>
                <a:effectLst/>
                <a:latin typeface="Courier New" panose="02070309020205020404" pitchFamily="49" charset="0"/>
                <a:ea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rPr>
              <a:t>416</a:t>
            </a:r>
            <a:r>
              <a:rPr lang="en-US" sz="1400" dirty="0">
                <a:solidFill>
                  <a:srgbClr val="333333"/>
                </a:solidFill>
                <a:effectLst/>
                <a:latin typeface="Courier New" panose="02070309020205020404" pitchFamily="49" charset="0"/>
                <a:ea typeface="Times New Roman" panose="02020603050405020304" pitchFamily="18" charset="0"/>
              </a:rPr>
              <a:t>,</a:t>
            </a:r>
            <a:r>
              <a:rPr lang="en-US" sz="1400" dirty="0">
                <a:solidFill>
                  <a:srgbClr val="666666"/>
                </a:solidFill>
                <a:effectLst/>
                <a:latin typeface="Courier New" panose="02070309020205020404" pitchFamily="49" charset="0"/>
                <a:ea typeface="Times New Roman" panose="02020603050405020304" pitchFamily="18" charset="0"/>
              </a:rPr>
              <a:t>416</a:t>
            </a:r>
            <a:r>
              <a:rPr lang="en-US" sz="1400" dirty="0">
                <a:solidFill>
                  <a:srgbClr val="333333"/>
                </a:solidFill>
                <a:effectLst/>
                <a:latin typeface="Courier New" panose="02070309020205020404" pitchFamily="49" charset="0"/>
                <a:ea typeface="Times New Roman" panose="02020603050405020304" pitchFamily="18" charset="0"/>
              </a:rPr>
              <a:t>)</a:t>
            </a:r>
          </a:p>
          <a:p>
            <a:pPr marL="45720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err="1">
                <a:solidFill>
                  <a:srgbClr val="333333"/>
                </a:solidFill>
                <a:effectLst/>
                <a:latin typeface="Courier New" panose="02070309020205020404" pitchFamily="49" charset="0"/>
                <a:ea typeface="Times New Roman" panose="02020603050405020304" pitchFamily="18" charset="0"/>
              </a:rPr>
              <a:t>pred_random</a:t>
            </a:r>
            <a:r>
              <a:rPr lang="en-US" sz="1400" dirty="0">
                <a:solidFill>
                  <a:srgbClr val="333333"/>
                </a:solidFill>
                <a:effectLst/>
                <a:latin typeface="Courier New" panose="02070309020205020404" pitchFamily="49" charset="0"/>
                <a:ea typeface="Times New Roman" panose="02020603050405020304" pitchFamily="18" charset="0"/>
              </a:rPr>
              <a:t> </a:t>
            </a:r>
            <a:r>
              <a:rPr lang="en-US" sz="1400" dirty="0">
                <a:solidFill>
                  <a:srgbClr val="666666"/>
                </a:solidFill>
                <a:effectLst/>
                <a:latin typeface="Courier New" panose="02070309020205020404" pitchFamily="49" charset="0"/>
                <a:ea typeface="Times New Roman" panose="02020603050405020304" pitchFamily="18" charset="0"/>
              </a:rPr>
              <a:t>=</a:t>
            </a:r>
            <a:r>
              <a:rPr lang="en-US" sz="1400" dirty="0">
                <a:solidFill>
                  <a:srgbClr val="333333"/>
                </a:solidFill>
                <a:effectLst/>
                <a:latin typeface="Courier New" panose="02070309020205020404" pitchFamily="49" charset="0"/>
                <a:ea typeface="Times New Roman" panose="02020603050405020304" pitchFamily="18" charset="0"/>
              </a:rPr>
              <a:t> model(</a:t>
            </a:r>
            <a:r>
              <a:rPr lang="en-US" sz="1400" dirty="0" err="1">
                <a:solidFill>
                  <a:srgbClr val="333333"/>
                </a:solidFill>
                <a:effectLst/>
                <a:latin typeface="Courier New" panose="02070309020205020404" pitchFamily="49" charset="0"/>
                <a:ea typeface="Times New Roman" panose="02020603050405020304" pitchFamily="18" charset="0"/>
              </a:rPr>
              <a:t>inp_random</a:t>
            </a:r>
            <a:r>
              <a:rPr lang="en-US" sz="1400" dirty="0">
                <a:solidFill>
                  <a:srgbClr val="333333"/>
                </a:solidFill>
                <a:effectLst/>
                <a:latin typeface="Courier New" panose="02070309020205020404" pitchFamily="49" charset="0"/>
                <a:ea typeface="Times New Roman" panose="02020603050405020304" pitchFamily="18" charset="0"/>
              </a:rPr>
              <a:t>)</a:t>
            </a:r>
            <a:endParaRPr lang="en-US" sz="1400" dirty="0">
              <a:effectLst/>
              <a:latin typeface="Times New Roman" panose="02020603050405020304" pitchFamily="18" charset="0"/>
              <a:ea typeface="Arial Unicode MS"/>
            </a:endParaRPr>
          </a:p>
          <a:p>
            <a:pPr marL="45720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err="1">
                <a:solidFill>
                  <a:srgbClr val="333333"/>
                </a:solidFill>
                <a:effectLst/>
                <a:latin typeface="Courier New" panose="02070309020205020404" pitchFamily="49" charset="0"/>
                <a:ea typeface="Times New Roman" panose="02020603050405020304" pitchFamily="18" charset="0"/>
              </a:rPr>
              <a:t>pred_random</a:t>
            </a:r>
            <a:r>
              <a:rPr lang="en-US" sz="1400" dirty="0" err="1">
                <a:solidFill>
                  <a:srgbClr val="666666"/>
                </a:solidFill>
                <a:effectLst/>
                <a:latin typeface="Courier New" panose="02070309020205020404" pitchFamily="49" charset="0"/>
                <a:ea typeface="Times New Roman" panose="02020603050405020304" pitchFamily="18" charset="0"/>
              </a:rPr>
              <a:t>.</a:t>
            </a:r>
            <a:r>
              <a:rPr lang="en-US" sz="1400" dirty="0" err="1">
                <a:solidFill>
                  <a:srgbClr val="333333"/>
                </a:solidFill>
                <a:effectLst/>
                <a:latin typeface="Courier New" panose="02070309020205020404" pitchFamily="49" charset="0"/>
                <a:ea typeface="Times New Roman" panose="02020603050405020304" pitchFamily="18" charset="0"/>
              </a:rPr>
              <a:t>shape</a:t>
            </a:r>
            <a:endParaRPr lang="en-US" sz="1400" dirty="0">
              <a:effectLst/>
              <a:latin typeface="Times New Roman" panose="02020603050405020304" pitchFamily="18" charset="0"/>
              <a:ea typeface="Arial Unicode MS"/>
            </a:endParaRPr>
          </a:p>
          <a:p>
            <a:pPr marL="457200" marR="0" fontAlgn="base"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000000"/>
                </a:solidFill>
                <a:effectLst/>
                <a:latin typeface="Courier New" panose="02070309020205020404" pitchFamily="49" charset="0"/>
                <a:ea typeface="Times New Roman" panose="02020603050405020304" pitchFamily="18" charset="0"/>
              </a:rPr>
              <a:t> </a:t>
            </a:r>
            <a:endParaRPr lang="en-US" sz="1400" dirty="0">
              <a:effectLst/>
              <a:latin typeface="Times New Roman" panose="02020603050405020304" pitchFamily="18" charset="0"/>
              <a:ea typeface="Arial Unicode MS"/>
            </a:endParaRPr>
          </a:p>
          <a:p>
            <a:pPr marL="457200" marR="0" fontAlgn="base"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err="1">
                <a:solidFill>
                  <a:srgbClr val="000000"/>
                </a:solidFill>
                <a:effectLst/>
                <a:latin typeface="Courier New" panose="02070309020205020404" pitchFamily="49" charset="0"/>
                <a:ea typeface="Times New Roman" panose="02020603050405020304" pitchFamily="18" charset="0"/>
              </a:rPr>
              <a:t>torch.Size</a:t>
            </a:r>
            <a:r>
              <a:rPr lang="en-US" sz="1400" dirty="0">
                <a:solidFill>
                  <a:srgbClr val="000000"/>
                </a:solidFill>
                <a:effectLst/>
                <a:latin typeface="Courier New" panose="02070309020205020404" pitchFamily="49" charset="0"/>
                <a:ea typeface="Times New Roman" panose="02020603050405020304" pitchFamily="18" charset="0"/>
              </a:rPr>
              <a:t>([2, </a:t>
            </a:r>
            <a:r>
              <a:rPr lang="en-US" sz="1400" dirty="0">
                <a:solidFill>
                  <a:srgbClr val="000000"/>
                </a:solidFill>
                <a:effectLst/>
                <a:highlight>
                  <a:srgbClr val="FFFF00"/>
                </a:highlight>
                <a:latin typeface="Courier New" panose="02070309020205020404" pitchFamily="49" charset="0"/>
                <a:ea typeface="Times New Roman" panose="02020603050405020304" pitchFamily="18" charset="0"/>
              </a:rPr>
              <a:t>10647</a:t>
            </a:r>
            <a:r>
              <a:rPr lang="en-US" sz="1400" dirty="0">
                <a:solidFill>
                  <a:srgbClr val="000000"/>
                </a:solidFill>
                <a:effectLst/>
                <a:latin typeface="Courier New" panose="02070309020205020404" pitchFamily="49" charset="0"/>
                <a:ea typeface="Times New Roman" panose="02020603050405020304" pitchFamily="18" charset="0"/>
              </a:rPr>
              <a:t>, 85])</a:t>
            </a:r>
            <a:endParaRPr lang="en-US" sz="1400" dirty="0">
              <a:effectLst/>
              <a:latin typeface="Times New Roman" panose="02020603050405020304" pitchFamily="18" charset="0"/>
              <a:ea typeface="Arial Unicode MS"/>
            </a:endParaRPr>
          </a:p>
          <a:p>
            <a:pPr marL="457200" marR="0" latinLnBrk="1">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200" dirty="0">
              <a:effectLst/>
              <a:latin typeface="Times New Roman" panose="02020603050405020304" pitchFamily="18" charset="0"/>
              <a:ea typeface="Arial Unicode MS"/>
            </a:endParaRPr>
          </a:p>
        </p:txBody>
      </p:sp>
      <p:sp>
        <p:nvSpPr>
          <p:cNvPr id="9" name="TextBox 8">
            <a:extLst>
              <a:ext uri="{FF2B5EF4-FFF2-40B4-BE49-F238E27FC236}">
                <a16:creationId xmlns:a16="http://schemas.microsoft.com/office/drawing/2014/main" id="{28ABD204-BE81-F475-D277-948712DACF4F}"/>
              </a:ext>
            </a:extLst>
          </p:cNvPr>
          <p:cNvSpPr txBox="1"/>
          <p:nvPr/>
        </p:nvSpPr>
        <p:spPr>
          <a:xfrm>
            <a:off x="1249680" y="3129280"/>
            <a:ext cx="1915909"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random test</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179CF730-427D-0937-DB36-6EC9DC1913A3}"/>
                  </a:ext>
                </a:extLst>
              </p:cNvPr>
              <p:cNvSpPr txBox="1"/>
              <p:nvPr/>
            </p:nvSpPr>
            <p:spPr>
              <a:xfrm>
                <a:off x="5123180" y="5247689"/>
                <a:ext cx="706882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𝑛𝑢𝑚𝑏𝑒𝑟</m:t>
                      </m:r>
                      <m:r>
                        <a:rPr lang="en-US" i="0">
                          <a:latin typeface="Cambria Math" panose="02040503050406030204" pitchFamily="18" charset="0"/>
                        </a:rPr>
                        <m:t> </m:t>
                      </m:r>
                      <m:r>
                        <a:rPr lang="en-US" i="1">
                          <a:latin typeface="Cambria Math" panose="02040503050406030204" pitchFamily="18" charset="0"/>
                        </a:rPr>
                        <m:t>𝑜𝑓</m:t>
                      </m:r>
                      <m:r>
                        <a:rPr lang="en-US" i="0">
                          <a:latin typeface="Cambria Math" panose="02040503050406030204" pitchFamily="18" charset="0"/>
                        </a:rPr>
                        <m:t> </m:t>
                      </m:r>
                      <m:r>
                        <a:rPr lang="en-US" i="1">
                          <a:latin typeface="Cambria Math" panose="02040503050406030204" pitchFamily="18" charset="0"/>
                        </a:rPr>
                        <m:t>𝑏𝑜𝑥𝑒𝑠</m:t>
                      </m:r>
                      <m:r>
                        <a:rPr lang="en-US" i="0">
                          <a:latin typeface="Cambria Math" panose="02040503050406030204" pitchFamily="18" charset="0"/>
                        </a:rPr>
                        <m:t>=</m:t>
                      </m:r>
                      <m:d>
                        <m:dPr>
                          <m:ctrlPr>
                            <a:rPr lang="en-US" i="1">
                              <a:latin typeface="Cambria Math" panose="02040503050406030204" pitchFamily="18" charset="0"/>
                            </a:rPr>
                          </m:ctrlPr>
                        </m:dPr>
                        <m:e>
                          <m:r>
                            <a:rPr lang="en-US" i="0">
                              <a:latin typeface="Cambria Math" panose="02040503050406030204" pitchFamily="18" charset="0"/>
                            </a:rPr>
                            <m:t>13×13+26×26+52×52</m:t>
                          </m:r>
                        </m:e>
                      </m:d>
                      <m:r>
                        <a:rPr lang="en-US" i="0">
                          <a:latin typeface="Cambria Math" panose="02040503050406030204" pitchFamily="18" charset="0"/>
                        </a:rPr>
                        <m:t>×3=10647</m:t>
                      </m:r>
                    </m:oMath>
                  </m:oMathPara>
                </a14:m>
                <a:endParaRPr lang="en-US" dirty="0"/>
              </a:p>
            </p:txBody>
          </p:sp>
        </mc:Choice>
        <mc:Fallback>
          <p:sp>
            <p:nvSpPr>
              <p:cNvPr id="11" name="TextBox 10">
                <a:extLst>
                  <a:ext uri="{FF2B5EF4-FFF2-40B4-BE49-F238E27FC236}">
                    <a16:creationId xmlns:a16="http://schemas.microsoft.com/office/drawing/2014/main" id="{179CF730-427D-0937-DB36-6EC9DC1913A3}"/>
                  </a:ext>
                </a:extLst>
              </p:cNvPr>
              <p:cNvSpPr txBox="1">
                <a:spLocks noRot="1" noChangeAspect="1" noMove="1" noResize="1" noEditPoints="1" noAdjustHandles="1" noChangeArrowheads="1" noChangeShapeType="1" noTextEdit="1"/>
              </p:cNvSpPr>
              <p:nvPr/>
            </p:nvSpPr>
            <p:spPr>
              <a:xfrm>
                <a:off x="5123180" y="5247689"/>
                <a:ext cx="7068820" cy="369332"/>
              </a:xfrm>
              <a:prstGeom prst="rect">
                <a:avLst/>
              </a:prstGeom>
              <a:blipFill>
                <a:blip r:embed="rId2"/>
                <a:stretch>
                  <a:fillRect b="-13333"/>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668054B2-58DB-EAA5-AC36-3ADB3C4C618E}"/>
              </a:ext>
            </a:extLst>
          </p:cNvPr>
          <p:cNvCxnSpPr/>
          <p:nvPr/>
        </p:nvCxnSpPr>
        <p:spPr>
          <a:xfrm>
            <a:off x="3474720" y="4683760"/>
            <a:ext cx="1869440" cy="762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1871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AD7E2-316E-C7E6-7AB8-9ED438F16F52}"/>
              </a:ext>
            </a:extLst>
          </p:cNvPr>
          <p:cNvSpPr>
            <a:spLocks noGrp="1"/>
          </p:cNvSpPr>
          <p:nvPr>
            <p:ph type="title"/>
          </p:nvPr>
        </p:nvSpPr>
        <p:spPr>
          <a:xfrm>
            <a:off x="563880" y="0"/>
            <a:ext cx="10515600" cy="1325563"/>
          </a:xfrm>
        </p:spPr>
        <p:txBody>
          <a:bodyPr/>
          <a:lstStyle/>
          <a:p>
            <a:r>
              <a:rPr lang="en-US" dirty="0" err="1"/>
              <a:t>Yolonet</a:t>
            </a:r>
            <a:r>
              <a:rPr lang="en-US" dirty="0"/>
              <a:t> output: 10647 boxes per image </a:t>
            </a:r>
          </a:p>
        </p:txBody>
      </p:sp>
      <p:sp>
        <p:nvSpPr>
          <p:cNvPr id="4" name="Slide Number Placeholder 3">
            <a:extLst>
              <a:ext uri="{FF2B5EF4-FFF2-40B4-BE49-F238E27FC236}">
                <a16:creationId xmlns:a16="http://schemas.microsoft.com/office/drawing/2014/main" id="{6F1FE37C-6607-96DC-EF7B-38A861B2F025}"/>
              </a:ext>
            </a:extLst>
          </p:cNvPr>
          <p:cNvSpPr>
            <a:spLocks noGrp="1"/>
          </p:cNvSpPr>
          <p:nvPr>
            <p:ph type="sldNum" sz="quarter" idx="12"/>
          </p:nvPr>
        </p:nvSpPr>
        <p:spPr/>
        <p:txBody>
          <a:bodyPr/>
          <a:lstStyle/>
          <a:p>
            <a:fld id="{57D6750F-1D76-423C-8E64-E94414A6CC72}" type="slidenum">
              <a:rPr lang="en-US" smtClean="0"/>
              <a:t>49</a:t>
            </a:fld>
            <a:endParaRPr lang="en-US"/>
          </a:p>
        </p:txBody>
      </p:sp>
      <p:pic>
        <p:nvPicPr>
          <p:cNvPr id="6" name="Picture 5">
            <a:extLst>
              <a:ext uri="{FF2B5EF4-FFF2-40B4-BE49-F238E27FC236}">
                <a16:creationId xmlns:a16="http://schemas.microsoft.com/office/drawing/2014/main" id="{A1C92C0F-A7A2-DA39-A445-F6B4D6C8AD60}"/>
              </a:ext>
            </a:extLst>
          </p:cNvPr>
          <p:cNvPicPr>
            <a:picLocks noChangeAspect="1"/>
          </p:cNvPicPr>
          <p:nvPr/>
        </p:nvPicPr>
        <p:blipFill>
          <a:blip r:embed="rId2"/>
          <a:stretch>
            <a:fillRect/>
          </a:stretch>
        </p:blipFill>
        <p:spPr>
          <a:xfrm>
            <a:off x="4304980" y="979166"/>
            <a:ext cx="7887019" cy="4883154"/>
          </a:xfrm>
          <a:prstGeom prst="rect">
            <a:avLst/>
          </a:prstGeom>
          <a:solidFill>
            <a:schemeClr val="bg1"/>
          </a:solidFill>
          <a:ln>
            <a:noFill/>
          </a:ln>
        </p:spPr>
      </p:pic>
      <p:sp>
        <p:nvSpPr>
          <p:cNvPr id="8" name="TextBox 7">
            <a:extLst>
              <a:ext uri="{FF2B5EF4-FFF2-40B4-BE49-F238E27FC236}">
                <a16:creationId xmlns:a16="http://schemas.microsoft.com/office/drawing/2014/main" id="{94D999A2-FC01-E883-CB55-DCABD69DD093}"/>
              </a:ext>
            </a:extLst>
          </p:cNvPr>
          <p:cNvSpPr txBox="1"/>
          <p:nvPr/>
        </p:nvSpPr>
        <p:spPr>
          <a:xfrm>
            <a:off x="195580" y="5971306"/>
            <a:ext cx="7373620" cy="961482"/>
          </a:xfrm>
          <a:prstGeom prst="rect">
            <a:avLst/>
          </a:prstGeom>
          <a:noFill/>
        </p:spPr>
        <p:txBody>
          <a:bodyPr wrap="square">
            <a:spAutoFit/>
          </a:bodyPr>
          <a:lstStyle/>
          <a:p>
            <a:pPr marL="457200" marR="0">
              <a:lnSpc>
                <a:spcPct val="107000"/>
              </a:lnSpc>
              <a:spcBef>
                <a:spcPts val="1200"/>
              </a:spcBef>
              <a:spcAft>
                <a:spcPts val="300"/>
              </a:spcAft>
              <a:buNone/>
            </a:pPr>
            <a:r>
              <a:rPr lang="en-US" dirty="0">
                <a:solidFill>
                  <a:srgbClr val="000000"/>
                </a:solidFill>
                <a:effectLst/>
                <a:uFill>
                  <a:solidFill>
                    <a:srgbClr val="4472C4"/>
                  </a:solidFill>
                </a:uFill>
                <a:latin typeface="Times New Roman" panose="02020603050405020304" pitchFamily="18" charset="0"/>
                <a:ea typeface="Arial Unicode MS"/>
                <a:cs typeface="Arial Unicode MS"/>
              </a:rPr>
              <a:t>The output (i.e.10647 vectors) of </a:t>
            </a:r>
            <a:r>
              <a:rPr lang="en-US" i="1" dirty="0" err="1">
                <a:solidFill>
                  <a:srgbClr val="000000"/>
                </a:solidFill>
                <a:effectLst/>
                <a:uFill>
                  <a:solidFill>
                    <a:srgbClr val="4472C4"/>
                  </a:solidFill>
                </a:uFill>
                <a:latin typeface="Times New Roman" panose="02020603050405020304" pitchFamily="18" charset="0"/>
                <a:ea typeface="Arial Unicode MS"/>
                <a:cs typeface="Arial Unicode MS"/>
              </a:rPr>
              <a:t>Yolonet</a:t>
            </a:r>
            <a:r>
              <a:rPr lang="en-US" i="1" dirty="0">
                <a:solidFill>
                  <a:srgbClr val="000000"/>
                </a:solidFill>
                <a:effectLst/>
                <a:uFill>
                  <a:solidFill>
                    <a:srgbClr val="4472C4"/>
                  </a:solidFill>
                </a:uFill>
                <a:latin typeface="Times New Roman" panose="02020603050405020304" pitchFamily="18" charset="0"/>
                <a:ea typeface="Arial Unicode MS"/>
                <a:cs typeface="Arial Unicode MS"/>
              </a:rPr>
              <a:t> </a:t>
            </a: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for one image </a:t>
            </a:r>
            <a:r>
              <a:rPr lang="en-US"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a:t>
            </a:r>
            <a:r>
              <a:rPr lang="en-US" i="1" dirty="0">
                <a:solidFill>
                  <a:srgbClr val="000000"/>
                </a:solidFill>
                <a:effectLst/>
                <a:uFill>
                  <a:solidFill>
                    <a:srgbClr val="4472C4"/>
                  </a:solidFill>
                </a:uFill>
                <a:latin typeface="Times New Roman" panose="02020603050405020304" pitchFamily="18" charset="0"/>
                <a:ea typeface="Arial Unicode MS"/>
                <a:cs typeface="Arial Unicode MS"/>
              </a:rPr>
              <a:t>pred </a:t>
            </a:r>
            <a:r>
              <a:rPr lang="en-US" dirty="0">
                <a:solidFill>
                  <a:srgbClr val="000000"/>
                </a:solidFill>
                <a:effectLst/>
                <a:uFill>
                  <a:solidFill>
                    <a:srgbClr val="4472C4"/>
                  </a:solidFill>
                </a:uFill>
                <a:latin typeface="Times New Roman" panose="02020603050405020304" pitchFamily="18" charset="0"/>
                <a:ea typeface="Arial Unicode MS"/>
                <a:cs typeface="Arial Unicode MS"/>
              </a:rPr>
              <a:t>[</a:t>
            </a:r>
            <a:r>
              <a:rPr lang="en-US" i="1" dirty="0" err="1">
                <a:solidFill>
                  <a:srgbClr val="000000"/>
                </a:solidFill>
                <a:effectLst/>
                <a:uFill>
                  <a:solidFill>
                    <a:srgbClr val="4472C4"/>
                  </a:solidFill>
                </a:uFill>
                <a:latin typeface="Times New Roman" panose="02020603050405020304" pitchFamily="18" charset="0"/>
                <a:ea typeface="Arial Unicode MS"/>
                <a:cs typeface="Arial Unicode MS"/>
              </a:rPr>
              <a:t>i</a:t>
            </a: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Note that the unit of </a:t>
            </a:r>
            <a:r>
              <a:rPr lang="en-US" dirty="0" err="1">
                <a:solidFill>
                  <a:srgbClr val="000000"/>
                </a:solidFill>
                <a:effectLst/>
                <a:uFill>
                  <a:solidFill>
                    <a:srgbClr val="4472C4"/>
                  </a:solidFill>
                </a:uFill>
                <a:latin typeface="Times New Roman" panose="02020603050405020304" pitchFamily="18" charset="0"/>
                <a:ea typeface="Arial Unicode MS"/>
                <a:cs typeface="Arial Unicode MS"/>
              </a:rPr>
              <a:t>bx,by,bw,bh</a:t>
            </a:r>
            <a:r>
              <a:rPr lang="en-US" dirty="0">
                <a:solidFill>
                  <a:srgbClr val="000000"/>
                </a:solidFill>
                <a:effectLst/>
                <a:uFill>
                  <a:solidFill>
                    <a:srgbClr val="4472C4"/>
                  </a:solidFill>
                </a:uFill>
                <a:latin typeface="Times New Roman" panose="02020603050405020304" pitchFamily="18" charset="0"/>
                <a:ea typeface="Arial Unicode MS"/>
                <a:cs typeface="Arial Unicode MS"/>
              </a:rPr>
              <a:t> is a pixel, and that p1,…, p80 are class probabilities after sigmoid function.</a:t>
            </a:r>
            <a:endParaRPr lang="en-US"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p:spTree>
    <p:extLst>
      <p:ext uri="{BB962C8B-B14F-4D97-AF65-F5344CB8AC3E}">
        <p14:creationId xmlns:p14="http://schemas.microsoft.com/office/powerpoint/2010/main" val="3766347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1AAE7-2769-3F76-86D4-EE8E425389E4}"/>
              </a:ext>
            </a:extLst>
          </p:cNvPr>
          <p:cNvSpPr>
            <a:spLocks noGrp="1"/>
          </p:cNvSpPr>
          <p:nvPr>
            <p:ph type="title"/>
          </p:nvPr>
        </p:nvSpPr>
        <p:spPr>
          <a:xfrm>
            <a:off x="517689" y="0"/>
            <a:ext cx="10515600" cy="1325563"/>
          </a:xfrm>
        </p:spPr>
        <p:txBody>
          <a:bodyPr/>
          <a:lstStyle/>
          <a:p>
            <a:r>
              <a:rPr lang="en-US" dirty="0"/>
              <a:t>Evolution of YOLO</a:t>
            </a:r>
          </a:p>
        </p:txBody>
      </p:sp>
      <p:graphicFrame>
        <p:nvGraphicFramePr>
          <p:cNvPr id="5" name="Content Placeholder 4">
            <a:extLst>
              <a:ext uri="{FF2B5EF4-FFF2-40B4-BE49-F238E27FC236}">
                <a16:creationId xmlns:a16="http://schemas.microsoft.com/office/drawing/2014/main" id="{8A355D52-144F-FD33-09AE-6ED328D049A5}"/>
              </a:ext>
            </a:extLst>
          </p:cNvPr>
          <p:cNvGraphicFramePr>
            <a:graphicFrameLocks noGrp="1"/>
          </p:cNvGraphicFramePr>
          <p:nvPr>
            <p:ph idx="1"/>
            <p:extLst>
              <p:ext uri="{D42A27DB-BD31-4B8C-83A1-F6EECF244321}">
                <p14:modId xmlns:p14="http://schemas.microsoft.com/office/powerpoint/2010/main" val="3654166099"/>
              </p:ext>
            </p:extLst>
          </p:nvPr>
        </p:nvGraphicFramePr>
        <p:xfrm>
          <a:off x="1395165" y="1301300"/>
          <a:ext cx="9539927" cy="5069020"/>
        </p:xfrm>
        <a:graphic>
          <a:graphicData uri="http://schemas.openxmlformats.org/drawingml/2006/table">
            <a:tbl>
              <a:tblPr/>
              <a:tblGrid>
                <a:gridCol w="4786897">
                  <a:extLst>
                    <a:ext uri="{9D8B030D-6E8A-4147-A177-3AD203B41FA5}">
                      <a16:colId xmlns:a16="http://schemas.microsoft.com/office/drawing/2014/main" val="3338487237"/>
                    </a:ext>
                  </a:extLst>
                </a:gridCol>
                <a:gridCol w="4753030">
                  <a:extLst>
                    <a:ext uri="{9D8B030D-6E8A-4147-A177-3AD203B41FA5}">
                      <a16:colId xmlns:a16="http://schemas.microsoft.com/office/drawing/2014/main" val="2431280730"/>
                    </a:ext>
                  </a:extLst>
                </a:gridCol>
              </a:tblGrid>
              <a:tr h="271959">
                <a:tc>
                  <a:txBody>
                    <a:bodyPr/>
                    <a:lstStyle/>
                    <a:p>
                      <a:pPr>
                        <a:buNone/>
                      </a:pPr>
                      <a:r>
                        <a:rPr lang="en-US" sz="1600" b="1"/>
                        <a:t>Version</a:t>
                      </a:r>
                    </a:p>
                  </a:txBody>
                  <a:tcPr marL="67990" marR="67990" marT="33995" marB="33995" anchor="ctr">
                    <a:lnL>
                      <a:noFill/>
                    </a:lnL>
                    <a:lnR>
                      <a:noFill/>
                    </a:lnR>
                    <a:lnT>
                      <a:noFill/>
                    </a:lnT>
                    <a:lnB>
                      <a:noFill/>
                    </a:lnB>
                    <a:noFill/>
                  </a:tcPr>
                </a:tc>
                <a:tc>
                  <a:txBody>
                    <a:bodyPr/>
                    <a:lstStyle/>
                    <a:p>
                      <a:pPr>
                        <a:buNone/>
                      </a:pPr>
                      <a:r>
                        <a:rPr lang="en-US" sz="1600" b="1" dirty="0"/>
                        <a:t>Major Improvement</a:t>
                      </a:r>
                    </a:p>
                  </a:txBody>
                  <a:tcPr marL="67990" marR="67990" marT="33995" marB="33995" anchor="ctr">
                    <a:lnL>
                      <a:noFill/>
                    </a:lnL>
                    <a:lnR>
                      <a:noFill/>
                    </a:lnR>
                    <a:lnT>
                      <a:noFill/>
                    </a:lnT>
                    <a:lnB>
                      <a:noFill/>
                    </a:lnB>
                    <a:noFill/>
                  </a:tcPr>
                </a:tc>
                <a:extLst>
                  <a:ext uri="{0D108BD9-81ED-4DB2-BD59-A6C34878D82A}">
                    <a16:rowId xmlns:a16="http://schemas.microsoft.com/office/drawing/2014/main" val="1865671947"/>
                  </a:ext>
                </a:extLst>
              </a:tr>
              <a:tr h="271959">
                <a:tc>
                  <a:txBody>
                    <a:bodyPr/>
                    <a:lstStyle/>
                    <a:p>
                      <a:pPr>
                        <a:buNone/>
                      </a:pPr>
                      <a:r>
                        <a:rPr lang="en-US" sz="1600" b="1" dirty="0">
                          <a:solidFill>
                            <a:schemeClr val="accent4"/>
                          </a:solidFill>
                        </a:rPr>
                        <a:t>YOLOv1 (2015)</a:t>
                      </a:r>
                      <a:endParaRPr lang="en-US" sz="1600" dirty="0">
                        <a:solidFill>
                          <a:schemeClr val="accent4"/>
                        </a:solidFill>
                      </a:endParaRPr>
                    </a:p>
                  </a:txBody>
                  <a:tcPr marL="67990" marR="67990" marT="33995" marB="33995" anchor="ctr">
                    <a:lnL>
                      <a:noFill/>
                    </a:lnL>
                    <a:lnR>
                      <a:noFill/>
                    </a:lnR>
                    <a:lnT>
                      <a:noFill/>
                    </a:lnT>
                    <a:lnB>
                      <a:noFill/>
                    </a:lnB>
                    <a:noFill/>
                  </a:tcPr>
                </a:tc>
                <a:tc>
                  <a:txBody>
                    <a:bodyPr/>
                    <a:lstStyle/>
                    <a:p>
                      <a:pPr>
                        <a:buNone/>
                      </a:pPr>
                      <a:r>
                        <a:rPr lang="en-US" sz="1600">
                          <a:solidFill>
                            <a:schemeClr val="accent4"/>
                          </a:solidFill>
                        </a:rPr>
                        <a:t>First single-stage detector</a:t>
                      </a:r>
                    </a:p>
                  </a:txBody>
                  <a:tcPr marL="67990" marR="67990" marT="33995" marB="33995" anchor="ctr">
                    <a:lnL>
                      <a:noFill/>
                    </a:lnL>
                    <a:lnR>
                      <a:noFill/>
                    </a:lnR>
                    <a:lnT>
                      <a:noFill/>
                    </a:lnT>
                    <a:lnB>
                      <a:noFill/>
                    </a:lnB>
                    <a:noFill/>
                  </a:tcPr>
                </a:tc>
                <a:extLst>
                  <a:ext uri="{0D108BD9-81ED-4DB2-BD59-A6C34878D82A}">
                    <a16:rowId xmlns:a16="http://schemas.microsoft.com/office/drawing/2014/main" val="1510202379"/>
                  </a:ext>
                </a:extLst>
              </a:tr>
              <a:tr h="271959">
                <a:tc>
                  <a:txBody>
                    <a:bodyPr/>
                    <a:lstStyle/>
                    <a:p>
                      <a:pPr>
                        <a:buNone/>
                      </a:pPr>
                      <a:r>
                        <a:rPr lang="en-US" sz="1600" b="1" dirty="0">
                          <a:solidFill>
                            <a:schemeClr val="accent4"/>
                          </a:solidFill>
                        </a:rPr>
                        <a:t>YOLOv2 (YOLO9000, 2016)</a:t>
                      </a:r>
                      <a:endParaRPr lang="en-US" sz="1600" dirty="0">
                        <a:solidFill>
                          <a:schemeClr val="accent4"/>
                        </a:solidFill>
                      </a:endParaRPr>
                    </a:p>
                  </a:txBody>
                  <a:tcPr marL="67990" marR="67990" marT="33995" marB="33995" anchor="ctr">
                    <a:lnL>
                      <a:noFill/>
                    </a:lnL>
                    <a:lnR>
                      <a:noFill/>
                    </a:lnR>
                    <a:lnT>
                      <a:noFill/>
                    </a:lnT>
                    <a:lnB>
                      <a:noFill/>
                    </a:lnB>
                    <a:noFill/>
                  </a:tcPr>
                </a:tc>
                <a:tc>
                  <a:txBody>
                    <a:bodyPr/>
                    <a:lstStyle/>
                    <a:p>
                      <a:pPr>
                        <a:buNone/>
                      </a:pPr>
                      <a:r>
                        <a:rPr lang="en-US" sz="1600">
                          <a:solidFill>
                            <a:schemeClr val="accent4"/>
                          </a:solidFill>
                        </a:rPr>
                        <a:t>Better accuracy, anchor boxes, batch normalization</a:t>
                      </a:r>
                    </a:p>
                  </a:txBody>
                  <a:tcPr marL="67990" marR="67990" marT="33995" marB="33995" anchor="ctr">
                    <a:lnL>
                      <a:noFill/>
                    </a:lnL>
                    <a:lnR>
                      <a:noFill/>
                    </a:lnR>
                    <a:lnT>
                      <a:noFill/>
                    </a:lnT>
                    <a:lnB>
                      <a:noFill/>
                    </a:lnB>
                    <a:noFill/>
                  </a:tcPr>
                </a:tc>
                <a:extLst>
                  <a:ext uri="{0D108BD9-81ED-4DB2-BD59-A6C34878D82A}">
                    <a16:rowId xmlns:a16="http://schemas.microsoft.com/office/drawing/2014/main" val="1652743428"/>
                  </a:ext>
                </a:extLst>
              </a:tr>
              <a:tr h="290237">
                <a:tc>
                  <a:txBody>
                    <a:bodyPr/>
                    <a:lstStyle/>
                    <a:p>
                      <a:pPr>
                        <a:buNone/>
                      </a:pPr>
                      <a:r>
                        <a:rPr lang="en-US" sz="1600" b="1" dirty="0">
                          <a:solidFill>
                            <a:schemeClr val="accent4"/>
                          </a:solidFill>
                        </a:rPr>
                        <a:t>YOLOv3 (2018)</a:t>
                      </a:r>
                      <a:endParaRPr lang="en-US" sz="1600" dirty="0">
                        <a:solidFill>
                          <a:schemeClr val="accent4"/>
                        </a:solidFill>
                      </a:endParaRPr>
                    </a:p>
                  </a:txBody>
                  <a:tcPr marL="67990" marR="67990" marT="33995" marB="33995" anchor="ctr">
                    <a:lnL>
                      <a:noFill/>
                    </a:lnL>
                    <a:lnR>
                      <a:noFill/>
                    </a:lnR>
                    <a:lnT>
                      <a:noFill/>
                    </a:lnT>
                    <a:lnB>
                      <a:noFill/>
                    </a:lnB>
                    <a:noFill/>
                  </a:tcPr>
                </a:tc>
                <a:tc>
                  <a:txBody>
                    <a:bodyPr/>
                    <a:lstStyle/>
                    <a:p>
                      <a:pPr>
                        <a:buNone/>
                      </a:pPr>
                      <a:r>
                        <a:rPr lang="en-US" sz="1600" dirty="0">
                          <a:solidFill>
                            <a:schemeClr val="accent4"/>
                          </a:solidFill>
                        </a:rPr>
                        <a:t>Multi-scale prediction using Darknet-53</a:t>
                      </a:r>
                    </a:p>
                  </a:txBody>
                  <a:tcPr marL="67990" marR="67990" marT="33995" marB="33995" anchor="ctr">
                    <a:lnL>
                      <a:noFill/>
                    </a:lnL>
                    <a:lnR>
                      <a:noFill/>
                    </a:lnR>
                    <a:lnT>
                      <a:noFill/>
                    </a:lnT>
                    <a:lnB>
                      <a:noFill/>
                    </a:lnB>
                    <a:noFill/>
                  </a:tcPr>
                </a:tc>
                <a:extLst>
                  <a:ext uri="{0D108BD9-81ED-4DB2-BD59-A6C34878D82A}">
                    <a16:rowId xmlns:a16="http://schemas.microsoft.com/office/drawing/2014/main" val="4058235539"/>
                  </a:ext>
                </a:extLst>
              </a:tr>
              <a:tr h="475928">
                <a:tc>
                  <a:txBody>
                    <a:bodyPr/>
                    <a:lstStyle/>
                    <a:p>
                      <a:pPr>
                        <a:buNone/>
                      </a:pPr>
                      <a:r>
                        <a:rPr lang="en-US" sz="1600" b="1"/>
                        <a:t>YOLOv4</a:t>
                      </a:r>
                      <a:endParaRPr lang="en-US" sz="1600"/>
                    </a:p>
                  </a:txBody>
                  <a:tcPr marL="67990" marR="67990" marT="33995" marB="33995" anchor="ctr">
                    <a:lnL>
                      <a:noFill/>
                    </a:lnL>
                    <a:lnR>
                      <a:noFill/>
                    </a:lnR>
                    <a:lnT>
                      <a:noFill/>
                    </a:lnT>
                    <a:lnB>
                      <a:noFill/>
                    </a:lnB>
                    <a:noFill/>
                  </a:tcPr>
                </a:tc>
                <a:tc>
                  <a:txBody>
                    <a:bodyPr/>
                    <a:lstStyle/>
                    <a:p>
                      <a:pPr>
                        <a:buNone/>
                      </a:pPr>
                      <a:r>
                        <a:rPr lang="en-US" sz="1600" dirty="0"/>
                        <a:t>Numerous training improvements and CSPDarknet53</a:t>
                      </a:r>
                    </a:p>
                  </a:txBody>
                  <a:tcPr marL="67990" marR="67990" marT="33995" marB="33995" anchor="ctr">
                    <a:lnL>
                      <a:noFill/>
                    </a:lnL>
                    <a:lnR>
                      <a:noFill/>
                    </a:lnR>
                    <a:lnT>
                      <a:noFill/>
                    </a:lnT>
                    <a:lnB>
                      <a:noFill/>
                    </a:lnB>
                    <a:noFill/>
                  </a:tcPr>
                </a:tc>
                <a:extLst>
                  <a:ext uri="{0D108BD9-81ED-4DB2-BD59-A6C34878D82A}">
                    <a16:rowId xmlns:a16="http://schemas.microsoft.com/office/drawing/2014/main" val="2807332558"/>
                  </a:ext>
                </a:extLst>
              </a:tr>
              <a:tr h="679897">
                <a:tc>
                  <a:txBody>
                    <a:bodyPr/>
                    <a:lstStyle/>
                    <a:p>
                      <a:pPr>
                        <a:buNone/>
                      </a:pPr>
                      <a:r>
                        <a:rPr lang="en-US" sz="1600" b="1"/>
                        <a:t>YOLOv5</a:t>
                      </a:r>
                      <a:endParaRPr lang="en-US" sz="1600"/>
                    </a:p>
                  </a:txBody>
                  <a:tcPr marL="67990" marR="67990" marT="33995" marB="33995" anchor="ctr">
                    <a:lnL>
                      <a:noFill/>
                    </a:lnL>
                    <a:lnR>
                      <a:noFill/>
                    </a:lnR>
                    <a:lnT>
                      <a:noFill/>
                    </a:lnT>
                    <a:lnB>
                      <a:noFill/>
                    </a:lnB>
                    <a:noFill/>
                  </a:tcPr>
                </a:tc>
                <a:tc>
                  <a:txBody>
                    <a:bodyPr/>
                    <a:lstStyle/>
                    <a:p>
                      <a:pPr>
                        <a:buNone/>
                      </a:pPr>
                      <a:r>
                        <a:rPr lang="en-US" sz="1600"/>
                        <a:t>PyTorch implementation, easy training and deployment (released by Ultralytics, not the original YOLO authors)</a:t>
                      </a:r>
                    </a:p>
                  </a:txBody>
                  <a:tcPr marL="67990" marR="67990" marT="33995" marB="33995" anchor="ctr">
                    <a:lnL>
                      <a:noFill/>
                    </a:lnL>
                    <a:lnR>
                      <a:noFill/>
                    </a:lnR>
                    <a:lnT>
                      <a:noFill/>
                    </a:lnT>
                    <a:lnB>
                      <a:noFill/>
                    </a:lnB>
                    <a:noFill/>
                  </a:tcPr>
                </a:tc>
                <a:extLst>
                  <a:ext uri="{0D108BD9-81ED-4DB2-BD59-A6C34878D82A}">
                    <a16:rowId xmlns:a16="http://schemas.microsoft.com/office/drawing/2014/main" val="757313153"/>
                  </a:ext>
                </a:extLst>
              </a:tr>
              <a:tr h="271959">
                <a:tc>
                  <a:txBody>
                    <a:bodyPr/>
                    <a:lstStyle/>
                    <a:p>
                      <a:pPr>
                        <a:buNone/>
                      </a:pPr>
                      <a:r>
                        <a:rPr lang="en-US" sz="1600" b="1"/>
                        <a:t>YOLOv6</a:t>
                      </a:r>
                      <a:endParaRPr lang="en-US" sz="1600"/>
                    </a:p>
                  </a:txBody>
                  <a:tcPr marL="67990" marR="67990" marT="33995" marB="33995" anchor="ctr">
                    <a:lnL>
                      <a:noFill/>
                    </a:lnL>
                    <a:lnR>
                      <a:noFill/>
                    </a:lnR>
                    <a:lnT>
                      <a:noFill/>
                    </a:lnT>
                    <a:lnB>
                      <a:noFill/>
                    </a:lnB>
                    <a:noFill/>
                  </a:tcPr>
                </a:tc>
                <a:tc>
                  <a:txBody>
                    <a:bodyPr/>
                    <a:lstStyle/>
                    <a:p>
                      <a:pPr>
                        <a:buNone/>
                      </a:pPr>
                      <a:r>
                        <a:rPr lang="en-US" sz="1600"/>
                        <a:t>Industrial optimization for deployment</a:t>
                      </a:r>
                    </a:p>
                  </a:txBody>
                  <a:tcPr marL="67990" marR="67990" marT="33995" marB="33995" anchor="ctr">
                    <a:lnL>
                      <a:noFill/>
                    </a:lnL>
                    <a:lnR>
                      <a:noFill/>
                    </a:lnR>
                    <a:lnT>
                      <a:noFill/>
                    </a:lnT>
                    <a:lnB>
                      <a:noFill/>
                    </a:lnB>
                    <a:noFill/>
                  </a:tcPr>
                </a:tc>
                <a:extLst>
                  <a:ext uri="{0D108BD9-81ED-4DB2-BD59-A6C34878D82A}">
                    <a16:rowId xmlns:a16="http://schemas.microsoft.com/office/drawing/2014/main" val="2528715129"/>
                  </a:ext>
                </a:extLst>
              </a:tr>
              <a:tr h="475928">
                <a:tc>
                  <a:txBody>
                    <a:bodyPr/>
                    <a:lstStyle/>
                    <a:p>
                      <a:pPr>
                        <a:buNone/>
                      </a:pPr>
                      <a:r>
                        <a:rPr lang="en-US" sz="1600" b="1"/>
                        <a:t>YOLOv7</a:t>
                      </a:r>
                      <a:endParaRPr lang="en-US" sz="1600"/>
                    </a:p>
                  </a:txBody>
                  <a:tcPr marL="67990" marR="67990" marT="33995" marB="33995" anchor="ctr">
                    <a:lnL>
                      <a:noFill/>
                    </a:lnL>
                    <a:lnR>
                      <a:noFill/>
                    </a:lnR>
                    <a:lnT>
                      <a:noFill/>
                    </a:lnT>
                    <a:lnB>
                      <a:noFill/>
                    </a:lnB>
                    <a:noFill/>
                  </a:tcPr>
                </a:tc>
                <a:tc>
                  <a:txBody>
                    <a:bodyPr/>
                    <a:lstStyle/>
                    <a:p>
                      <a:pPr>
                        <a:buNone/>
                      </a:pPr>
                      <a:r>
                        <a:rPr lang="en-US" sz="1600" dirty="0"/>
                        <a:t>Improved training strategies and state-of-the-art performance</a:t>
                      </a:r>
                    </a:p>
                  </a:txBody>
                  <a:tcPr marL="67990" marR="67990" marT="33995" marB="33995" anchor="ctr">
                    <a:lnL>
                      <a:noFill/>
                    </a:lnL>
                    <a:lnR>
                      <a:noFill/>
                    </a:lnR>
                    <a:lnT>
                      <a:noFill/>
                    </a:lnT>
                    <a:lnB>
                      <a:noFill/>
                    </a:lnB>
                    <a:noFill/>
                  </a:tcPr>
                </a:tc>
                <a:extLst>
                  <a:ext uri="{0D108BD9-81ED-4DB2-BD59-A6C34878D82A}">
                    <a16:rowId xmlns:a16="http://schemas.microsoft.com/office/drawing/2014/main" val="3763411328"/>
                  </a:ext>
                </a:extLst>
              </a:tr>
              <a:tr h="679897">
                <a:tc>
                  <a:txBody>
                    <a:bodyPr/>
                    <a:lstStyle/>
                    <a:p>
                      <a:pPr>
                        <a:buNone/>
                      </a:pPr>
                      <a:r>
                        <a:rPr lang="en-US" sz="1600" b="1"/>
                        <a:t>YOLOv8</a:t>
                      </a:r>
                      <a:endParaRPr lang="en-US" sz="1600"/>
                    </a:p>
                  </a:txBody>
                  <a:tcPr marL="67990" marR="67990" marT="33995" marB="33995" anchor="ctr">
                    <a:lnL>
                      <a:noFill/>
                    </a:lnL>
                    <a:lnR>
                      <a:noFill/>
                    </a:lnR>
                    <a:lnT>
                      <a:noFill/>
                    </a:lnT>
                    <a:lnB>
                      <a:noFill/>
                    </a:lnB>
                    <a:noFill/>
                  </a:tcPr>
                </a:tc>
                <a:tc>
                  <a:txBody>
                    <a:bodyPr/>
                    <a:lstStyle/>
                    <a:p>
                      <a:pPr>
                        <a:buNone/>
                      </a:pPr>
                      <a:r>
                        <a:rPr lang="en-US" sz="1600"/>
                        <a:t>Anchor-free detection, unified framework for detection, segmentation, classification, and pose estimation</a:t>
                      </a:r>
                    </a:p>
                  </a:txBody>
                  <a:tcPr marL="67990" marR="67990" marT="33995" marB="33995" anchor="ctr">
                    <a:lnL>
                      <a:noFill/>
                    </a:lnL>
                    <a:lnR>
                      <a:noFill/>
                    </a:lnR>
                    <a:lnT>
                      <a:noFill/>
                    </a:lnT>
                    <a:lnB>
                      <a:noFill/>
                    </a:lnB>
                    <a:noFill/>
                  </a:tcPr>
                </a:tc>
                <a:extLst>
                  <a:ext uri="{0D108BD9-81ED-4DB2-BD59-A6C34878D82A}">
                    <a16:rowId xmlns:a16="http://schemas.microsoft.com/office/drawing/2014/main" val="4150789117"/>
                  </a:ext>
                </a:extLst>
              </a:tr>
              <a:tr h="679897">
                <a:tc>
                  <a:txBody>
                    <a:bodyPr/>
                    <a:lstStyle/>
                    <a:p>
                      <a:pPr>
                        <a:buNone/>
                      </a:pPr>
                      <a:r>
                        <a:rPr lang="en-US" sz="1600" b="1"/>
                        <a:t>YOLOv9–YOLOv12</a:t>
                      </a:r>
                      <a:endParaRPr lang="en-US" sz="1600"/>
                    </a:p>
                  </a:txBody>
                  <a:tcPr marL="67990" marR="67990" marT="33995" marB="33995" anchor="ctr">
                    <a:lnL>
                      <a:noFill/>
                    </a:lnL>
                    <a:lnR>
                      <a:noFill/>
                    </a:lnR>
                    <a:lnT>
                      <a:noFill/>
                    </a:lnT>
                    <a:lnB>
                      <a:noFill/>
                    </a:lnB>
                    <a:noFill/>
                  </a:tcPr>
                </a:tc>
                <a:tc>
                  <a:txBody>
                    <a:bodyPr/>
                    <a:lstStyle/>
                    <a:p>
                      <a:pPr>
                        <a:buNone/>
                      </a:pPr>
                      <a:r>
                        <a:rPr lang="en-US" sz="1600" dirty="0"/>
                        <a:t>Continued architectural and training improvements with better accuracy, efficiency, and support for multiple vision tasks</a:t>
                      </a:r>
                    </a:p>
                  </a:txBody>
                  <a:tcPr marL="67990" marR="67990" marT="33995" marB="33995" anchor="ctr">
                    <a:lnL>
                      <a:noFill/>
                    </a:lnL>
                    <a:lnR>
                      <a:noFill/>
                    </a:lnR>
                    <a:lnT>
                      <a:noFill/>
                    </a:lnT>
                    <a:lnB>
                      <a:noFill/>
                    </a:lnB>
                    <a:noFill/>
                  </a:tcPr>
                </a:tc>
                <a:extLst>
                  <a:ext uri="{0D108BD9-81ED-4DB2-BD59-A6C34878D82A}">
                    <a16:rowId xmlns:a16="http://schemas.microsoft.com/office/drawing/2014/main" val="2114177648"/>
                  </a:ext>
                </a:extLst>
              </a:tr>
            </a:tbl>
          </a:graphicData>
        </a:graphic>
      </p:graphicFrame>
      <p:sp>
        <p:nvSpPr>
          <p:cNvPr id="4" name="Slide Number Placeholder 3">
            <a:extLst>
              <a:ext uri="{FF2B5EF4-FFF2-40B4-BE49-F238E27FC236}">
                <a16:creationId xmlns:a16="http://schemas.microsoft.com/office/drawing/2014/main" id="{7451E92D-BD66-AB24-A0C9-8393D3D9714F}"/>
              </a:ext>
            </a:extLst>
          </p:cNvPr>
          <p:cNvSpPr>
            <a:spLocks noGrp="1"/>
          </p:cNvSpPr>
          <p:nvPr>
            <p:ph type="sldNum" sz="quarter" idx="12"/>
          </p:nvPr>
        </p:nvSpPr>
        <p:spPr/>
        <p:txBody>
          <a:bodyPr/>
          <a:lstStyle/>
          <a:p>
            <a:fld id="{57D6750F-1D76-423C-8E64-E94414A6CC72}" type="slidenum">
              <a:rPr lang="en-US" smtClean="0"/>
              <a:t>5</a:t>
            </a:fld>
            <a:endParaRPr lang="en-US"/>
          </a:p>
        </p:txBody>
      </p:sp>
      <p:sp>
        <p:nvSpPr>
          <p:cNvPr id="8" name="Freeform: Shape 7">
            <a:extLst>
              <a:ext uri="{FF2B5EF4-FFF2-40B4-BE49-F238E27FC236}">
                <a16:creationId xmlns:a16="http://schemas.microsoft.com/office/drawing/2014/main" id="{90956DC8-944B-2865-152A-9ED6FFEFC16F}"/>
              </a:ext>
            </a:extLst>
          </p:cNvPr>
          <p:cNvSpPr/>
          <p:nvPr/>
        </p:nvSpPr>
        <p:spPr>
          <a:xfrm>
            <a:off x="714854" y="1461547"/>
            <a:ext cx="3102083" cy="1112363"/>
          </a:xfrm>
          <a:custGeom>
            <a:avLst/>
            <a:gdLst>
              <a:gd name="csX0" fmla="*/ 339377 w 3102083"/>
              <a:gd name="csY0" fmla="*/ 216817 h 1112363"/>
              <a:gd name="csX1" fmla="*/ 282816 w 3102083"/>
              <a:gd name="csY1" fmla="*/ 235671 h 1112363"/>
              <a:gd name="csX2" fmla="*/ 47146 w 3102083"/>
              <a:gd name="csY2" fmla="*/ 414780 h 1112363"/>
              <a:gd name="csX3" fmla="*/ 12 w 3102083"/>
              <a:gd name="csY3" fmla="*/ 527901 h 1112363"/>
              <a:gd name="csX4" fmla="*/ 28292 w 3102083"/>
              <a:gd name="csY4" fmla="*/ 744718 h 1112363"/>
              <a:gd name="csX5" fmla="*/ 131987 w 3102083"/>
              <a:gd name="csY5" fmla="*/ 848413 h 1112363"/>
              <a:gd name="csX6" fmla="*/ 179121 w 3102083"/>
              <a:gd name="csY6" fmla="*/ 895547 h 1112363"/>
              <a:gd name="csX7" fmla="*/ 273389 w 3102083"/>
              <a:gd name="csY7" fmla="*/ 933254 h 1112363"/>
              <a:gd name="csX8" fmla="*/ 358231 w 3102083"/>
              <a:gd name="csY8" fmla="*/ 952108 h 1112363"/>
              <a:gd name="csX9" fmla="*/ 443072 w 3102083"/>
              <a:gd name="csY9" fmla="*/ 961534 h 1112363"/>
              <a:gd name="csX10" fmla="*/ 509059 w 3102083"/>
              <a:gd name="csY10" fmla="*/ 970961 h 1112363"/>
              <a:gd name="csX11" fmla="*/ 631608 w 3102083"/>
              <a:gd name="csY11" fmla="*/ 1027522 h 1112363"/>
              <a:gd name="csX12" fmla="*/ 735303 w 3102083"/>
              <a:gd name="csY12" fmla="*/ 1046376 h 1112363"/>
              <a:gd name="csX13" fmla="*/ 801290 w 3102083"/>
              <a:gd name="csY13" fmla="*/ 1065229 h 1112363"/>
              <a:gd name="csX14" fmla="*/ 876705 w 3102083"/>
              <a:gd name="csY14" fmla="*/ 1074656 h 1112363"/>
              <a:gd name="csX15" fmla="*/ 1065241 w 3102083"/>
              <a:gd name="csY15" fmla="*/ 1093510 h 1112363"/>
              <a:gd name="csX16" fmla="*/ 1536581 w 3102083"/>
              <a:gd name="csY16" fmla="*/ 1112363 h 1112363"/>
              <a:gd name="csX17" fmla="*/ 2319006 w 3102083"/>
              <a:gd name="csY17" fmla="*/ 1084083 h 1112363"/>
              <a:gd name="csX18" fmla="*/ 2450981 w 3102083"/>
              <a:gd name="csY18" fmla="*/ 1055802 h 1112363"/>
              <a:gd name="csX19" fmla="*/ 2592383 w 3102083"/>
              <a:gd name="csY19" fmla="*/ 1036949 h 1112363"/>
              <a:gd name="csX20" fmla="*/ 2865760 w 3102083"/>
              <a:gd name="csY20" fmla="*/ 933254 h 1112363"/>
              <a:gd name="csX21" fmla="*/ 3044870 w 3102083"/>
              <a:gd name="csY21" fmla="*/ 763572 h 1112363"/>
              <a:gd name="csX22" fmla="*/ 3101431 w 3102083"/>
              <a:gd name="csY22" fmla="*/ 584462 h 1112363"/>
              <a:gd name="csX23" fmla="*/ 3092004 w 3102083"/>
              <a:gd name="csY23" fmla="*/ 424207 h 1112363"/>
              <a:gd name="csX24" fmla="*/ 3063723 w 3102083"/>
              <a:gd name="csY24" fmla="*/ 348792 h 1112363"/>
              <a:gd name="csX25" fmla="*/ 2931748 w 3102083"/>
              <a:gd name="csY25" fmla="*/ 197963 h 1112363"/>
              <a:gd name="csX26" fmla="*/ 2705505 w 3102083"/>
              <a:gd name="csY26" fmla="*/ 84842 h 1112363"/>
              <a:gd name="csX27" fmla="*/ 2498115 w 3102083"/>
              <a:gd name="csY27" fmla="*/ 18854 h 1112363"/>
              <a:gd name="csX28" fmla="*/ 2337859 w 3102083"/>
              <a:gd name="csY28" fmla="*/ 0 h 1112363"/>
              <a:gd name="csX29" fmla="*/ 2064482 w 3102083"/>
              <a:gd name="csY29" fmla="*/ 9427 h 1112363"/>
              <a:gd name="csX30" fmla="*/ 1791105 w 3102083"/>
              <a:gd name="csY30" fmla="*/ 37708 h 1112363"/>
              <a:gd name="csX31" fmla="*/ 1677983 w 3102083"/>
              <a:gd name="csY31" fmla="*/ 47134 h 1112363"/>
              <a:gd name="csX32" fmla="*/ 1366899 w 3102083"/>
              <a:gd name="csY32" fmla="*/ 84842 h 1112363"/>
              <a:gd name="csX33" fmla="*/ 942692 w 3102083"/>
              <a:gd name="csY33" fmla="*/ 103695 h 1112363"/>
              <a:gd name="csX34" fmla="*/ 697595 w 3102083"/>
              <a:gd name="csY34" fmla="*/ 122549 h 1112363"/>
              <a:gd name="csX35" fmla="*/ 518486 w 3102083"/>
              <a:gd name="csY35" fmla="*/ 141402 h 1112363"/>
              <a:gd name="csX36" fmla="*/ 395938 w 3102083"/>
              <a:gd name="csY36" fmla="*/ 169683 h 1112363"/>
              <a:gd name="csX37" fmla="*/ 358231 w 3102083"/>
              <a:gd name="csY37" fmla="*/ 179110 h 1112363"/>
              <a:gd name="csX38" fmla="*/ 339377 w 3102083"/>
              <a:gd name="csY38" fmla="*/ 216817 h 1112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3102083" h="1112363">
                <a:moveTo>
                  <a:pt x="339377" y="216817"/>
                </a:moveTo>
                <a:cubicBezTo>
                  <a:pt x="326808" y="226244"/>
                  <a:pt x="299857" y="225446"/>
                  <a:pt x="282816" y="235671"/>
                </a:cubicBezTo>
                <a:cubicBezTo>
                  <a:pt x="124041" y="330936"/>
                  <a:pt x="139254" y="322672"/>
                  <a:pt x="47146" y="414780"/>
                </a:cubicBezTo>
                <a:cubicBezTo>
                  <a:pt x="37920" y="433233"/>
                  <a:pt x="-811" y="504031"/>
                  <a:pt x="12" y="527901"/>
                </a:cubicBezTo>
                <a:cubicBezTo>
                  <a:pt x="2524" y="600742"/>
                  <a:pt x="8910" y="674458"/>
                  <a:pt x="28292" y="744718"/>
                </a:cubicBezTo>
                <a:cubicBezTo>
                  <a:pt x="37127" y="776746"/>
                  <a:pt x="110582" y="828954"/>
                  <a:pt x="131987" y="848413"/>
                </a:cubicBezTo>
                <a:cubicBezTo>
                  <a:pt x="148428" y="863359"/>
                  <a:pt x="160068" y="884115"/>
                  <a:pt x="179121" y="895547"/>
                </a:cubicBezTo>
                <a:cubicBezTo>
                  <a:pt x="208141" y="912959"/>
                  <a:pt x="240352" y="925912"/>
                  <a:pt x="273389" y="933254"/>
                </a:cubicBezTo>
                <a:cubicBezTo>
                  <a:pt x="301670" y="939539"/>
                  <a:pt x="329655" y="947345"/>
                  <a:pt x="358231" y="952108"/>
                </a:cubicBezTo>
                <a:cubicBezTo>
                  <a:pt x="386298" y="956786"/>
                  <a:pt x="414837" y="958005"/>
                  <a:pt x="443072" y="961534"/>
                </a:cubicBezTo>
                <a:cubicBezTo>
                  <a:pt x="465119" y="964290"/>
                  <a:pt x="487063" y="967819"/>
                  <a:pt x="509059" y="970961"/>
                </a:cubicBezTo>
                <a:cubicBezTo>
                  <a:pt x="544064" y="988464"/>
                  <a:pt x="595018" y="1015325"/>
                  <a:pt x="631608" y="1027522"/>
                </a:cubicBezTo>
                <a:cubicBezTo>
                  <a:pt x="649760" y="1033573"/>
                  <a:pt x="719870" y="1042815"/>
                  <a:pt x="735303" y="1046376"/>
                </a:cubicBezTo>
                <a:cubicBezTo>
                  <a:pt x="757593" y="1051520"/>
                  <a:pt x="778858" y="1060743"/>
                  <a:pt x="801290" y="1065229"/>
                </a:cubicBezTo>
                <a:cubicBezTo>
                  <a:pt x="826132" y="1070197"/>
                  <a:pt x="851515" y="1071957"/>
                  <a:pt x="876705" y="1074656"/>
                </a:cubicBezTo>
                <a:lnTo>
                  <a:pt x="1065241" y="1093510"/>
                </a:lnTo>
                <a:cubicBezTo>
                  <a:pt x="1284615" y="1115448"/>
                  <a:pt x="1127939" y="1102148"/>
                  <a:pt x="1536581" y="1112363"/>
                </a:cubicBezTo>
                <a:cubicBezTo>
                  <a:pt x="1797389" y="1102936"/>
                  <a:pt x="2058525" y="1100195"/>
                  <a:pt x="2319006" y="1084083"/>
                </a:cubicBezTo>
                <a:cubicBezTo>
                  <a:pt x="2363911" y="1081305"/>
                  <a:pt x="2406645" y="1063446"/>
                  <a:pt x="2450981" y="1055802"/>
                </a:cubicBezTo>
                <a:cubicBezTo>
                  <a:pt x="2497841" y="1047723"/>
                  <a:pt x="2545249" y="1043233"/>
                  <a:pt x="2592383" y="1036949"/>
                </a:cubicBezTo>
                <a:cubicBezTo>
                  <a:pt x="2657054" y="1015392"/>
                  <a:pt x="2805776" y="970167"/>
                  <a:pt x="2865760" y="933254"/>
                </a:cubicBezTo>
                <a:cubicBezTo>
                  <a:pt x="2947198" y="883138"/>
                  <a:pt x="2985584" y="831326"/>
                  <a:pt x="3044870" y="763572"/>
                </a:cubicBezTo>
                <a:cubicBezTo>
                  <a:pt x="3054224" y="737848"/>
                  <a:pt x="3099871" y="623469"/>
                  <a:pt x="3101431" y="584462"/>
                </a:cubicBezTo>
                <a:cubicBezTo>
                  <a:pt x="3103570" y="530994"/>
                  <a:pt x="3100458" y="477046"/>
                  <a:pt x="3092004" y="424207"/>
                </a:cubicBezTo>
                <a:cubicBezTo>
                  <a:pt x="3087762" y="397696"/>
                  <a:pt x="3075730" y="372805"/>
                  <a:pt x="3063723" y="348792"/>
                </a:cubicBezTo>
                <a:cubicBezTo>
                  <a:pt x="3027902" y="277150"/>
                  <a:pt x="2998708" y="247302"/>
                  <a:pt x="2931748" y="197963"/>
                </a:cubicBezTo>
                <a:cubicBezTo>
                  <a:pt x="2864834" y="148658"/>
                  <a:pt x="2781832" y="114199"/>
                  <a:pt x="2705505" y="84842"/>
                </a:cubicBezTo>
                <a:cubicBezTo>
                  <a:pt x="2683596" y="76415"/>
                  <a:pt x="2529482" y="25824"/>
                  <a:pt x="2498115" y="18854"/>
                </a:cubicBezTo>
                <a:cubicBezTo>
                  <a:pt x="2485157" y="15974"/>
                  <a:pt x="2346016" y="906"/>
                  <a:pt x="2337859" y="0"/>
                </a:cubicBezTo>
                <a:lnTo>
                  <a:pt x="2064482" y="9427"/>
                </a:lnTo>
                <a:cubicBezTo>
                  <a:pt x="1997150" y="12794"/>
                  <a:pt x="1842732" y="33406"/>
                  <a:pt x="1791105" y="37708"/>
                </a:cubicBezTo>
                <a:cubicBezTo>
                  <a:pt x="1753398" y="40850"/>
                  <a:pt x="1715572" y="42797"/>
                  <a:pt x="1677983" y="47134"/>
                </a:cubicBezTo>
                <a:cubicBezTo>
                  <a:pt x="1331473" y="87115"/>
                  <a:pt x="1799738" y="44264"/>
                  <a:pt x="1366899" y="84842"/>
                </a:cubicBezTo>
                <a:cubicBezTo>
                  <a:pt x="1204065" y="100107"/>
                  <a:pt x="1137921" y="97594"/>
                  <a:pt x="942692" y="103695"/>
                </a:cubicBezTo>
                <a:lnTo>
                  <a:pt x="697595" y="122549"/>
                </a:lnTo>
                <a:cubicBezTo>
                  <a:pt x="656766" y="125860"/>
                  <a:pt x="564037" y="133810"/>
                  <a:pt x="518486" y="141402"/>
                </a:cubicBezTo>
                <a:cubicBezTo>
                  <a:pt x="367907" y="166498"/>
                  <a:pt x="469058" y="148791"/>
                  <a:pt x="395938" y="169683"/>
                </a:cubicBezTo>
                <a:cubicBezTo>
                  <a:pt x="383481" y="173242"/>
                  <a:pt x="369341" y="172444"/>
                  <a:pt x="358231" y="179110"/>
                </a:cubicBezTo>
                <a:cubicBezTo>
                  <a:pt x="352206" y="182725"/>
                  <a:pt x="351946" y="207390"/>
                  <a:pt x="339377" y="216817"/>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9B1CCAD-E777-6C7C-AFFC-4D0175595AEB}"/>
              </a:ext>
            </a:extLst>
          </p:cNvPr>
          <p:cNvSpPr txBox="1"/>
          <p:nvPr/>
        </p:nvSpPr>
        <p:spPr>
          <a:xfrm>
            <a:off x="3238500" y="2428875"/>
            <a:ext cx="1782860" cy="369332"/>
          </a:xfrm>
          <a:prstGeom prst="rect">
            <a:avLst/>
          </a:prstGeom>
          <a:noFill/>
        </p:spPr>
        <p:txBody>
          <a:bodyPr wrap="none" rtlCol="0">
            <a:spAutoFit/>
          </a:bodyPr>
          <a:lstStyle/>
          <a:p>
            <a:r>
              <a:rPr lang="en-US" dirty="0">
                <a:solidFill>
                  <a:srgbClr val="FF0000"/>
                </a:solidFill>
                <a:latin typeface="Segoe Print" panose="02000600000000000000" pitchFamily="2" charset="0"/>
              </a:rPr>
              <a:t>Covered here!</a:t>
            </a:r>
          </a:p>
        </p:txBody>
      </p:sp>
    </p:spTree>
    <p:extLst>
      <p:ext uri="{BB962C8B-B14F-4D97-AF65-F5344CB8AC3E}">
        <p14:creationId xmlns:p14="http://schemas.microsoft.com/office/powerpoint/2010/main" val="7700750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4C5D-759E-A5C2-C5BB-A5E20256BC2F}"/>
              </a:ext>
            </a:extLst>
          </p:cNvPr>
          <p:cNvSpPr>
            <a:spLocks noGrp="1"/>
          </p:cNvSpPr>
          <p:nvPr>
            <p:ph type="title"/>
          </p:nvPr>
        </p:nvSpPr>
        <p:spPr>
          <a:xfrm>
            <a:off x="574040" y="0"/>
            <a:ext cx="10515600" cy="1325563"/>
          </a:xfrm>
        </p:spPr>
        <p:txBody>
          <a:bodyPr/>
          <a:lstStyle/>
          <a:p>
            <a:r>
              <a:rPr lang="en-US" dirty="0"/>
              <a:t>NMS algorithm</a:t>
            </a:r>
          </a:p>
        </p:txBody>
      </p:sp>
      <p:sp>
        <p:nvSpPr>
          <p:cNvPr id="4" name="Slide Number Placeholder 3">
            <a:extLst>
              <a:ext uri="{FF2B5EF4-FFF2-40B4-BE49-F238E27FC236}">
                <a16:creationId xmlns:a16="http://schemas.microsoft.com/office/drawing/2014/main" id="{BD193B10-80E7-08B7-AB88-EBE28E6E68B9}"/>
              </a:ext>
            </a:extLst>
          </p:cNvPr>
          <p:cNvSpPr>
            <a:spLocks noGrp="1"/>
          </p:cNvSpPr>
          <p:nvPr>
            <p:ph type="sldNum" sz="quarter" idx="12"/>
          </p:nvPr>
        </p:nvSpPr>
        <p:spPr/>
        <p:txBody>
          <a:bodyPr/>
          <a:lstStyle/>
          <a:p>
            <a:fld id="{57D6750F-1D76-423C-8E64-E94414A6CC72}" type="slidenum">
              <a:rPr lang="en-US" smtClean="0"/>
              <a:t>50</a:t>
            </a:fld>
            <a:endParaRPr lang="en-US"/>
          </a:p>
        </p:txBody>
      </p:sp>
      <p:pic>
        <p:nvPicPr>
          <p:cNvPr id="6" name="Picture 5">
            <a:extLst>
              <a:ext uri="{FF2B5EF4-FFF2-40B4-BE49-F238E27FC236}">
                <a16:creationId xmlns:a16="http://schemas.microsoft.com/office/drawing/2014/main" id="{D2DA2C86-28C1-BEF8-66DC-4DEA91EF7276}"/>
              </a:ext>
            </a:extLst>
          </p:cNvPr>
          <p:cNvPicPr>
            <a:picLocks noChangeAspect="1"/>
          </p:cNvPicPr>
          <p:nvPr/>
        </p:nvPicPr>
        <p:blipFill>
          <a:blip r:embed="rId2"/>
          <a:stretch>
            <a:fillRect/>
          </a:stretch>
        </p:blipFill>
        <p:spPr>
          <a:xfrm>
            <a:off x="7100776" y="1418182"/>
            <a:ext cx="4961438" cy="2909978"/>
          </a:xfrm>
          <a:prstGeom prst="rect">
            <a:avLst/>
          </a:prstGeom>
          <a:solidFill>
            <a:schemeClr val="bg1"/>
          </a:solidFill>
          <a:ln>
            <a:solidFill>
              <a:schemeClr val="accent1"/>
            </a:solidFill>
          </a:ln>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FBD1DDC-3135-61A8-B752-FABBD17E61DA}"/>
                  </a:ext>
                </a:extLst>
              </p:cNvPr>
              <p:cNvSpPr txBox="1"/>
              <p:nvPr/>
            </p:nvSpPr>
            <p:spPr>
              <a:xfrm>
                <a:off x="571500" y="1335141"/>
                <a:ext cx="6225540" cy="5522859"/>
              </a:xfrm>
              <a:prstGeom prst="rect">
                <a:avLst/>
              </a:prstGeom>
              <a:noFill/>
            </p:spPr>
            <p:txBody>
              <a:bodyPr wrap="square">
                <a:spAutoFit/>
              </a:bodyPr>
              <a:lstStyle/>
              <a:p>
                <a:pPr marL="0" marR="0" indent="0" algn="just">
                  <a:lnSpc>
                    <a:spcPct val="107000"/>
                  </a:lnSpc>
                  <a:spcAft>
                    <a:spcPts val="800"/>
                  </a:spcAft>
                  <a:buNone/>
                </a:pPr>
                <a:r>
                  <a:rPr lang="en-US" sz="11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r>
                  <a:rPr lang="en-US" sz="2000"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non_max</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_</a:t>
                </a:r>
                <a:r>
                  <a:rPr lang="fr-FR" sz="2000"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suppresion</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 performs the following operations in order: </a:t>
                </a:r>
              </a:p>
              <a:p>
                <a:pPr marL="457200" marR="0" indent="-457200" algn="just">
                  <a:lnSpc>
                    <a:spcPct val="107000"/>
                  </a:lnSpc>
                  <a:spcAft>
                    <a:spcPts val="800"/>
                  </a:spcAft>
                  <a:buAutoNum type="arabicParenR"/>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zero out all bounding boxes whose object confidence score </a:t>
                </a:r>
                <a14:m>
                  <m:oMath xmlns:m="http://schemas.openxmlformats.org/officeDocument/2006/math">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𝜎</m:t>
                    </m:r>
                    <m:d>
                      <m:d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𝑡𝑜</m:t>
                        </m:r>
                      </m:e>
                    </m:d>
                  </m:oMath>
                </a14:m>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is less than the threshold </a:t>
                </a:r>
                <a:r>
                  <a:rPr lang="en-US" sz="2000" i="1" dirty="0">
                    <a:ln>
                      <a:noFill/>
                    </a:ln>
                    <a:solidFill>
                      <a:srgbClr val="000000"/>
                    </a:solidFill>
                    <a:effectLst/>
                    <a:uFill>
                      <a:solidFill>
                        <a:srgbClr val="000000"/>
                      </a:solidFill>
                    </a:uFill>
                    <a:latin typeface="Times New Roman" panose="02020603050405020304" pitchFamily="18" charset="0"/>
                    <a:ea typeface="Arial Unicode MS"/>
                    <a:cs typeface="Arial Unicode MS"/>
                  </a:rPr>
                  <a:t>confidence</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p>
              <a:p>
                <a:pPr marL="457200" marR="0" indent="-457200" algn="just">
                  <a:lnSpc>
                    <a:spcPct val="107000"/>
                  </a:lnSpc>
                  <a:spcAft>
                    <a:spcPts val="800"/>
                  </a:spcAft>
                  <a:buAutoNum type="arabicParenR"/>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convert center coordinates to corner coordinates for each bounding box; </a:t>
                </a:r>
              </a:p>
              <a:p>
                <a:pPr marL="457200" marR="0" indent="-457200" algn="just">
                  <a:lnSpc>
                    <a:spcPct val="107000"/>
                  </a:lnSpc>
                  <a:spcAft>
                    <a:spcPts val="800"/>
                  </a:spcAft>
                  <a:buAutoNum type="arabicParenR"/>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on each image, perform non-max suppression class-wisely; </a:t>
                </a:r>
              </a:p>
              <a:p>
                <a:pPr marL="457200" marR="0" indent="-457200" algn="just">
                  <a:lnSpc>
                    <a:spcPct val="107000"/>
                  </a:lnSpc>
                  <a:spcAft>
                    <a:spcPts val="800"/>
                  </a:spcAft>
                  <a:buAutoNum type="arabicParenR"/>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attach the image index to the corresponding bounding boxes, and keep the maximum of class probabilities and the corresponding class index, while discarding other class probabilities. </a:t>
                </a:r>
              </a:p>
              <a:p>
                <a:pPr marR="0" algn="just">
                  <a:lnSpc>
                    <a:spcPct val="107000"/>
                  </a:lnSpc>
                  <a:spcAft>
                    <a:spcPts val="800"/>
                  </a:spcAft>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As the result, each detected bounding box has a format of an 8-element vector: (</a:t>
                </a:r>
                <a:r>
                  <a:rPr lang="en-US" sz="20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image_index</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x1, y1, x2, y2,</a:t>
                </a:r>
                <a:r>
                  <a:rPr lang="en-US" sz="2000" i="1" dirty="0">
                    <a:ln>
                      <a:noFill/>
                    </a:ln>
                    <a:solidFill>
                      <a:srgbClr val="000000"/>
                    </a:solidFill>
                    <a:effectLst/>
                    <a:uFill>
                      <a:solidFill>
                        <a:srgbClr val="000000"/>
                      </a:solidFill>
                    </a:uFill>
                    <a:latin typeface="Cambria Math" panose="02040503050406030204" pitchFamily="18" charset="0"/>
                    <a:ea typeface="Cambria Math" panose="02040503050406030204" pitchFamily="18" charset="0"/>
                    <a:cs typeface="Cambria Math" panose="02040503050406030204" pitchFamily="18" charset="0"/>
                  </a:rPr>
                  <a:t> </a:t>
                </a:r>
                <a14:m>
                  <m:oMath xmlns:m="http://schemas.openxmlformats.org/officeDocument/2006/math">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𝜎</m:t>
                    </m:r>
                    <m:d>
                      <m:d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dPr>
                      <m:e>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𝑡𝑜</m:t>
                        </m:r>
                      </m:e>
                    </m:d>
                  </m:oMath>
                </a14:m>
                <a:r>
                  <a:rPr lang="pt-PT"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max(pc), argmax(pc)).</a:t>
                </a:r>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mc:Choice>
        <mc:Fallback>
          <p:sp>
            <p:nvSpPr>
              <p:cNvPr id="8" name="TextBox 7">
                <a:extLst>
                  <a:ext uri="{FF2B5EF4-FFF2-40B4-BE49-F238E27FC236}">
                    <a16:creationId xmlns:a16="http://schemas.microsoft.com/office/drawing/2014/main" id="{0FBD1DDC-3135-61A8-B752-FABBD17E61DA}"/>
                  </a:ext>
                </a:extLst>
              </p:cNvPr>
              <p:cNvSpPr txBox="1">
                <a:spLocks noRot="1" noChangeAspect="1" noMove="1" noResize="1" noEditPoints="1" noAdjustHandles="1" noChangeArrowheads="1" noChangeShapeType="1" noTextEdit="1"/>
              </p:cNvSpPr>
              <p:nvPr/>
            </p:nvSpPr>
            <p:spPr>
              <a:xfrm>
                <a:off x="571500" y="1335141"/>
                <a:ext cx="6225540" cy="5522859"/>
              </a:xfrm>
              <a:prstGeom prst="rect">
                <a:avLst/>
              </a:prstGeom>
              <a:blipFill>
                <a:blip r:embed="rId3"/>
                <a:stretch>
                  <a:fillRect l="-1077" t="-552" r="-979" b="-993"/>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7FDB7145-30CA-3F14-CE45-CB3998F25A22}"/>
              </a:ext>
            </a:extLst>
          </p:cNvPr>
          <p:cNvSpPr txBox="1"/>
          <p:nvPr/>
        </p:nvSpPr>
        <p:spPr>
          <a:xfrm>
            <a:off x="4944919" y="353763"/>
            <a:ext cx="5830455" cy="679610"/>
          </a:xfrm>
          <a:prstGeom prst="rect">
            <a:avLst/>
          </a:prstGeom>
          <a:solidFill>
            <a:schemeClr val="bg1"/>
          </a:solidFill>
          <a:ln>
            <a:solidFill>
              <a:schemeClr val="accent1"/>
            </a:solidFill>
          </a:ln>
        </p:spPr>
        <p:txBody>
          <a:bodyPr wrap="square">
            <a:spAutoFit/>
          </a:bodyPr>
          <a:lstStyle/>
          <a:p>
            <a:pPr marL="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fr-FR" dirty="0" err="1">
                <a:ln>
                  <a:noFill/>
                </a:ln>
                <a:solidFill>
                  <a:srgbClr val="0000FF"/>
                </a:solidFill>
                <a:effectLst/>
                <a:uFill>
                  <a:solidFill>
                    <a:srgbClr val="000000"/>
                  </a:solidFill>
                </a:uFill>
                <a:latin typeface="Courier New" panose="02070309020205020404" pitchFamily="49" charset="0"/>
                <a:ea typeface="Arial Unicode MS"/>
                <a:cs typeface="Arial Unicode MS"/>
              </a:rPr>
              <a:t>non_max_suppression</a:t>
            </a:r>
            <a:r>
              <a:rPr lang="en-US" dirty="0">
                <a:ln>
                  <a:noFill/>
                </a:ln>
                <a:solidFill>
                  <a:srgbClr val="333333"/>
                </a:solidFill>
                <a:effectLst/>
                <a:uFill>
                  <a:solidFill>
                    <a:srgbClr val="000000"/>
                  </a:solidFill>
                </a:uFill>
                <a:latin typeface="Courier New" panose="02070309020205020404" pitchFamily="49" charset="0"/>
                <a:ea typeface="Arial Unicode MS"/>
                <a:cs typeface="Arial Unicode MS"/>
              </a:rPr>
              <a:t>(prediction, confidence, </a:t>
            </a:r>
            <a:r>
              <a:rPr lang="en-US"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num_classes</a:t>
            </a:r>
            <a:r>
              <a:rPr lang="en-US"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dirty="0" err="1">
                <a:ln>
                  <a:noFill/>
                </a:ln>
                <a:solidFill>
                  <a:srgbClr val="333333"/>
                </a:solidFill>
                <a:effectLst/>
                <a:uFill>
                  <a:solidFill>
                    <a:srgbClr val="000000"/>
                  </a:solidFill>
                </a:uFill>
                <a:latin typeface="Courier New" panose="02070309020205020404" pitchFamily="49" charset="0"/>
                <a:ea typeface="Arial Unicode MS"/>
                <a:cs typeface="Arial Unicode MS"/>
              </a:rPr>
              <a:t>nms_conf</a:t>
            </a:r>
            <a:r>
              <a:rPr lang="en-US"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dirty="0">
                <a:ln>
                  <a:noFill/>
                </a:ln>
                <a:solidFill>
                  <a:srgbClr val="666666"/>
                </a:solidFill>
                <a:effectLst/>
                <a:uFill>
                  <a:solidFill>
                    <a:srgbClr val="000000"/>
                  </a:solidFill>
                </a:uFill>
                <a:latin typeface="Courier New" panose="02070309020205020404" pitchFamily="49" charset="0"/>
                <a:ea typeface="Arial Unicode MS"/>
                <a:cs typeface="Arial Unicode MS"/>
              </a:rPr>
              <a:t>0.4</a:t>
            </a:r>
            <a:r>
              <a:rPr lang="en-US" dirty="0">
                <a:solidFill>
                  <a:srgbClr val="333333"/>
                </a:solidFill>
                <a:uFill>
                  <a:solidFill>
                    <a:srgbClr val="000000"/>
                  </a:solidFill>
                </a:uFill>
                <a:latin typeface="Courier New" panose="02070309020205020404" pitchFamily="49" charset="0"/>
                <a:ea typeface="Arial Unicode MS"/>
                <a:cs typeface="Arial Unicode MS"/>
              </a:rPr>
              <a:t>)</a:t>
            </a:r>
            <a:endPar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Tree>
    <p:extLst>
      <p:ext uri="{BB962C8B-B14F-4D97-AF65-F5344CB8AC3E}">
        <p14:creationId xmlns:p14="http://schemas.microsoft.com/office/powerpoint/2010/main" val="31879480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59723-080C-F9C8-E212-EA6C83E25709}"/>
              </a:ext>
            </a:extLst>
          </p:cNvPr>
          <p:cNvSpPr>
            <a:spLocks noGrp="1"/>
          </p:cNvSpPr>
          <p:nvPr>
            <p:ph type="title"/>
          </p:nvPr>
        </p:nvSpPr>
        <p:spPr>
          <a:xfrm>
            <a:off x="553720" y="0"/>
            <a:ext cx="10515600" cy="1325563"/>
          </a:xfrm>
        </p:spPr>
        <p:txBody>
          <a:bodyPr/>
          <a:lstStyle/>
          <a:p>
            <a:r>
              <a:rPr lang="en-US" dirty="0"/>
              <a:t>Read class names and images</a:t>
            </a:r>
          </a:p>
        </p:txBody>
      </p:sp>
      <p:sp>
        <p:nvSpPr>
          <p:cNvPr id="4" name="Slide Number Placeholder 3">
            <a:extLst>
              <a:ext uri="{FF2B5EF4-FFF2-40B4-BE49-F238E27FC236}">
                <a16:creationId xmlns:a16="http://schemas.microsoft.com/office/drawing/2014/main" id="{D7E8E41B-DF42-9BA6-D5F8-B593DBC68055}"/>
              </a:ext>
            </a:extLst>
          </p:cNvPr>
          <p:cNvSpPr>
            <a:spLocks noGrp="1"/>
          </p:cNvSpPr>
          <p:nvPr>
            <p:ph type="sldNum" sz="quarter" idx="12"/>
          </p:nvPr>
        </p:nvSpPr>
        <p:spPr/>
        <p:txBody>
          <a:bodyPr/>
          <a:lstStyle/>
          <a:p>
            <a:fld id="{57D6750F-1D76-423C-8E64-E94414A6CC72}" type="slidenum">
              <a:rPr lang="en-US" smtClean="0"/>
              <a:t>51</a:t>
            </a:fld>
            <a:endParaRPr lang="en-US"/>
          </a:p>
        </p:txBody>
      </p:sp>
      <p:sp>
        <p:nvSpPr>
          <p:cNvPr id="6" name="TextBox 5">
            <a:extLst>
              <a:ext uri="{FF2B5EF4-FFF2-40B4-BE49-F238E27FC236}">
                <a16:creationId xmlns:a16="http://schemas.microsoft.com/office/drawing/2014/main" id="{5E9A9398-3E48-BCFE-651A-26000D657C05}"/>
              </a:ext>
            </a:extLst>
          </p:cNvPr>
          <p:cNvSpPr txBox="1"/>
          <p:nvPr/>
        </p:nvSpPr>
        <p:spPr>
          <a:xfrm>
            <a:off x="876300" y="1443171"/>
            <a:ext cx="6121400" cy="1077218"/>
          </a:xfrm>
          <a:prstGeom prst="rect">
            <a:avLst/>
          </a:prstGeom>
          <a:noFill/>
        </p:spPr>
        <p:txBody>
          <a:bodyPr wrap="square">
            <a:spAutoFit/>
          </a:bodyPr>
          <a:lstStyle/>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6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load_classes</a:t>
            </a:r>
            <a:r>
              <a:rPr lang="es-ES_tradnl"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s-ES_tradnl" sz="16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namesfile</a:t>
            </a:r>
            <a:r>
              <a:rPr lang="es-ES_tradnl"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6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6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fp</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6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nl-NL" sz="1600" dirty="0">
                <a:ln>
                  <a:noFill/>
                </a:ln>
                <a:solidFill>
                  <a:srgbClr val="008000"/>
                </a:solidFill>
                <a:effectLst/>
                <a:uFill>
                  <a:solidFill>
                    <a:srgbClr val="000000"/>
                  </a:solidFill>
                </a:uFill>
                <a:latin typeface="Courier New" panose="02070309020205020404" pitchFamily="49" charset="0"/>
                <a:ea typeface="Arial Unicode MS"/>
                <a:cs typeface="Arial Unicode MS"/>
              </a:rPr>
              <a:t>open</a:t>
            </a:r>
            <a:r>
              <a:rPr lang="es-ES_tradnl"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s-ES_tradnl" sz="16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namesfile</a:t>
            </a:r>
            <a:r>
              <a:rPr lang="es-ES_tradnl"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600" dirty="0">
                <a:ln>
                  <a:noFill/>
                </a:ln>
                <a:solidFill>
                  <a:srgbClr val="BA2121"/>
                </a:solidFill>
                <a:effectLst/>
                <a:uFill>
                  <a:solidFill>
                    <a:srgbClr val="000000"/>
                  </a:solidFill>
                </a:uFill>
                <a:latin typeface="Courier New" panose="02070309020205020404" pitchFamily="49" charset="0"/>
                <a:ea typeface="Arial Unicode MS"/>
                <a:cs typeface="Arial Unicode MS"/>
              </a:rPr>
              <a:t>"r"</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6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names </a:t>
            </a:r>
            <a:r>
              <a:rPr lang="en-US" sz="16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fp</a:t>
            </a:r>
            <a:r>
              <a:rPr lang="en-US" sz="16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read()</a:t>
            </a:r>
            <a:r>
              <a:rPr lang="en-US" sz="16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split(</a:t>
            </a:r>
            <a:r>
              <a:rPr lang="ru-RU" sz="16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600" b="1" dirty="0">
                <a:ln>
                  <a:noFill/>
                </a:ln>
                <a:solidFill>
                  <a:srgbClr val="BB6622"/>
                </a:solidFill>
                <a:effectLst/>
                <a:uFill>
                  <a:solidFill>
                    <a:srgbClr val="000000"/>
                  </a:solidFill>
                </a:uFill>
                <a:latin typeface="Courier New" panose="02070309020205020404" pitchFamily="49" charset="0"/>
                <a:ea typeface="Arial Unicode MS"/>
                <a:cs typeface="Arial Unicode MS"/>
              </a:rPr>
              <a:t>\n</a:t>
            </a:r>
            <a:r>
              <a:rPr lang="ru-RU" sz="16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pt-PT"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ru-RU" sz="16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6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600" b="1" dirty="0">
                <a:ln>
                  <a:noFill/>
                </a:ln>
                <a:solidFill>
                  <a:srgbClr val="008000"/>
                </a:solidFill>
                <a:effectLst/>
                <a:uFill>
                  <a:solidFill>
                    <a:srgbClr val="000000"/>
                  </a:solidFill>
                </a:uFill>
                <a:latin typeface="Courier New" panose="02070309020205020404" pitchFamily="49" charset="0"/>
                <a:ea typeface="Arial Unicode MS"/>
                <a:cs typeface="Arial Unicode MS"/>
              </a:rPr>
              <a:t>return</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names</a:t>
            </a:r>
            <a:endParaRPr lang="en-US" sz="16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8" name="TextBox 7">
            <a:extLst>
              <a:ext uri="{FF2B5EF4-FFF2-40B4-BE49-F238E27FC236}">
                <a16:creationId xmlns:a16="http://schemas.microsoft.com/office/drawing/2014/main" id="{E690271F-40DD-12DC-5613-212699FDDFE0}"/>
              </a:ext>
            </a:extLst>
          </p:cNvPr>
          <p:cNvSpPr txBox="1"/>
          <p:nvPr/>
        </p:nvSpPr>
        <p:spPr>
          <a:xfrm>
            <a:off x="886460" y="2860050"/>
            <a:ext cx="6121400" cy="1436227"/>
          </a:xfrm>
          <a:prstGeom prst="rect">
            <a:avLst/>
          </a:prstGeom>
          <a:noFill/>
        </p:spPr>
        <p:txBody>
          <a:bodyPr wrap="square">
            <a:spAutoFit/>
          </a:bodyPr>
          <a:lstStyle/>
          <a:p>
            <a:pPr marL="22860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b="1" dirty="0">
                <a:ln>
                  <a:noFill/>
                </a:ln>
                <a:solidFill>
                  <a:srgbClr val="008000"/>
                </a:solidFill>
                <a:effectLst/>
                <a:uFill>
                  <a:solidFill>
                    <a:srgbClr val="000000"/>
                  </a:solidFill>
                </a:uFill>
                <a:latin typeface="Courier New" panose="02070309020205020404" pitchFamily="49" charset="0"/>
                <a:ea typeface="Arial Unicode MS"/>
                <a:cs typeface="Arial Unicode MS"/>
              </a:rPr>
              <a:t>def</a:t>
            </a:r>
            <a:r>
              <a:rPr lang="en-US"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600" dirty="0" err="1">
                <a:ln>
                  <a:noFill/>
                </a:ln>
                <a:solidFill>
                  <a:srgbClr val="0000FF"/>
                </a:solidFill>
                <a:effectLst/>
                <a:uFill>
                  <a:solidFill>
                    <a:srgbClr val="000000"/>
                  </a:solidFill>
                </a:uFill>
                <a:latin typeface="Courier New" panose="02070309020205020404" pitchFamily="49" charset="0"/>
                <a:ea typeface="Arial Unicode MS"/>
                <a:cs typeface="Arial Unicode MS"/>
              </a:rPr>
              <a:t>read_image</a:t>
            </a:r>
            <a:r>
              <a:rPr lang="de-DE"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(img_cv2, inp_dim):</a:t>
            </a:r>
          </a:p>
          <a:p>
            <a:pPr marL="22860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e-DE" sz="1600" dirty="0">
                <a:solidFill>
                  <a:srgbClr val="333333"/>
                </a:solidFill>
                <a:uFill>
                  <a:solidFill>
                    <a:srgbClr val="000000"/>
                  </a:solidFill>
                </a:uFill>
                <a:latin typeface="Courier New" panose="02070309020205020404" pitchFamily="49" charset="0"/>
                <a:ea typeface="Arial Unicode MS"/>
                <a:cs typeface="Arial Unicode MS"/>
              </a:rPr>
              <a:t>	...</a:t>
            </a:r>
            <a:endParaRPr lang="de-DE" sz="1600" dirty="0">
              <a:ln>
                <a:noFill/>
              </a:ln>
              <a:solidFill>
                <a:srgbClr val="333333"/>
              </a:solidFill>
              <a:effectLst/>
              <a:uFill>
                <a:solidFill>
                  <a:srgbClr val="000000"/>
                </a:solidFill>
              </a:uFill>
              <a:latin typeface="Courier New" panose="02070309020205020404" pitchFamily="49" charset="0"/>
              <a:ea typeface="Arial Unicode MS"/>
              <a:cs typeface="Arial Unicode MS"/>
            </a:endParaRPr>
          </a:p>
          <a:p>
            <a:pPr marL="228600" marR="0" indent="0">
              <a:lnSpc>
                <a:spcPct val="107000"/>
              </a:lnSpc>
              <a:spcAft>
                <a:spcPts val="800"/>
              </a:spcAft>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600" b="1" dirty="0">
                <a:ln>
                  <a:noFill/>
                </a:ln>
                <a:solidFill>
                  <a:srgbClr val="008000"/>
                </a:solidFill>
                <a:effectLst/>
                <a:uFill>
                  <a:solidFill>
                    <a:srgbClr val="000000"/>
                  </a:solidFill>
                </a:uFill>
                <a:latin typeface="Courier New" panose="02070309020205020404" pitchFamily="49" charset="0"/>
                <a:ea typeface="Arial Unicode MS"/>
                <a:cs typeface="Arial Unicode MS"/>
              </a:rPr>
              <a:t>	return</a:t>
            </a:r>
            <a:r>
              <a:rPr lang="de-DE" sz="1600" dirty="0">
                <a:ln>
                  <a:noFill/>
                </a:ln>
                <a:solidFill>
                  <a:srgbClr val="333333"/>
                </a:solidFill>
                <a:effectLst/>
                <a:uFill>
                  <a:solidFill>
                    <a:srgbClr val="000000"/>
                  </a:solidFill>
                </a:uFill>
                <a:latin typeface="Courier New" panose="02070309020205020404" pitchFamily="49" charset="0"/>
                <a:ea typeface="Arial Unicode MS"/>
                <a:cs typeface="Arial Unicode MS"/>
              </a:rPr>
              <a:t> img_net, scale_factor</a:t>
            </a:r>
            <a:endParaRPr lang="en-US" sz="2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lnSpc>
                <a:spcPct val="107000"/>
              </a:lnSpc>
              <a:spcAft>
                <a:spcPts val="800"/>
              </a:spcAft>
              <a:buNone/>
              <a:tabLst>
                <a:tab pos="581025" algn="l"/>
                <a:tab pos="1162050" algn="l"/>
                <a:tab pos="1744663" algn="l"/>
                <a:tab pos="2325688" algn="l"/>
                <a:tab pos="2908300" algn="l"/>
                <a:tab pos="3489325" algn="l"/>
                <a:tab pos="4070350" algn="l"/>
                <a:tab pos="4652963" algn="l"/>
                <a:tab pos="5233988" algn="l"/>
                <a:tab pos="5626100" algn="l"/>
                <a:tab pos="5626100" algn="l"/>
                <a:tab pos="5626100" algn="l"/>
                <a:tab pos="5626100" algn="l"/>
                <a:tab pos="5626100" algn="l"/>
                <a:tab pos="5626100" algn="l"/>
                <a:tab pos="5626100" algn="l"/>
              </a:tabLst>
            </a:pPr>
            <a:endParaRPr lang="en-US" sz="16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pic>
        <p:nvPicPr>
          <p:cNvPr id="10" name="Picture 9">
            <a:extLst>
              <a:ext uri="{FF2B5EF4-FFF2-40B4-BE49-F238E27FC236}">
                <a16:creationId xmlns:a16="http://schemas.microsoft.com/office/drawing/2014/main" id="{3F80DD6E-B907-D0DD-B9E5-C8C969616661}"/>
              </a:ext>
            </a:extLst>
          </p:cNvPr>
          <p:cNvPicPr>
            <a:picLocks noChangeAspect="1"/>
          </p:cNvPicPr>
          <p:nvPr/>
        </p:nvPicPr>
        <p:blipFill>
          <a:blip r:embed="rId2"/>
          <a:stretch>
            <a:fillRect/>
          </a:stretch>
        </p:blipFill>
        <p:spPr>
          <a:xfrm>
            <a:off x="2119236" y="4541520"/>
            <a:ext cx="5181794" cy="2188523"/>
          </a:xfrm>
          <a:prstGeom prst="rect">
            <a:avLst/>
          </a:prstGeom>
        </p:spPr>
      </p:pic>
      <p:sp>
        <p:nvSpPr>
          <p:cNvPr id="12" name="TextBox 11">
            <a:extLst>
              <a:ext uri="{FF2B5EF4-FFF2-40B4-BE49-F238E27FC236}">
                <a16:creationId xmlns:a16="http://schemas.microsoft.com/office/drawing/2014/main" id="{201ED617-FFDA-30A5-0B3D-57C06470C12E}"/>
              </a:ext>
            </a:extLst>
          </p:cNvPr>
          <p:cNvSpPr txBox="1"/>
          <p:nvPr/>
        </p:nvSpPr>
        <p:spPr>
          <a:xfrm>
            <a:off x="6677660" y="4268475"/>
            <a:ext cx="4315460" cy="338554"/>
          </a:xfrm>
          <a:prstGeom prst="rect">
            <a:avLst/>
          </a:prstGeom>
          <a:noFill/>
        </p:spPr>
        <p:txBody>
          <a:bodyPr wrap="square">
            <a:spAutoFit/>
          </a:bodyPr>
          <a:lstStyle/>
          <a:p>
            <a:r>
              <a:rPr lang="en-US" sz="1600" dirty="0">
                <a:solidFill>
                  <a:schemeClr val="accent4"/>
                </a:solidFill>
                <a:effectLst/>
                <a:latin typeface="Segoe Print" panose="02000600000000000000" pitchFamily="2" charset="0"/>
                <a:ea typeface="Arial Unicode MS"/>
              </a:rPr>
              <a:t>[Batch, Channel, </a:t>
            </a:r>
            <a:r>
              <a:rPr lang="en-US" sz="1600" dirty="0" err="1">
                <a:solidFill>
                  <a:schemeClr val="accent4"/>
                </a:solidFill>
                <a:effectLst/>
                <a:latin typeface="Segoe Print" panose="02000600000000000000" pitchFamily="2" charset="0"/>
                <a:ea typeface="Arial Unicode MS"/>
              </a:rPr>
              <a:t>inp_dim</a:t>
            </a:r>
            <a:r>
              <a:rPr lang="en-US" sz="1600" dirty="0">
                <a:solidFill>
                  <a:schemeClr val="accent4"/>
                </a:solidFill>
                <a:effectLst/>
                <a:latin typeface="Segoe Print" panose="02000600000000000000" pitchFamily="2" charset="0"/>
                <a:ea typeface="Arial Unicode MS"/>
              </a:rPr>
              <a:t>, </a:t>
            </a:r>
            <a:r>
              <a:rPr lang="en-US" sz="1600" dirty="0" err="1">
                <a:solidFill>
                  <a:schemeClr val="accent4"/>
                </a:solidFill>
                <a:effectLst/>
                <a:latin typeface="Segoe Print" panose="02000600000000000000" pitchFamily="2" charset="0"/>
                <a:ea typeface="Arial Unicode MS"/>
              </a:rPr>
              <a:t>inp_dim</a:t>
            </a:r>
            <a:r>
              <a:rPr lang="en-US" sz="1600" dirty="0">
                <a:solidFill>
                  <a:schemeClr val="accent4"/>
                </a:solidFill>
                <a:effectLst/>
                <a:latin typeface="Segoe Print" panose="02000600000000000000" pitchFamily="2" charset="0"/>
                <a:ea typeface="Arial Unicode MS"/>
              </a:rPr>
              <a:t>]. </a:t>
            </a:r>
            <a:endParaRPr lang="en-US" sz="1600" dirty="0">
              <a:solidFill>
                <a:schemeClr val="accent4"/>
              </a:solidFill>
              <a:latin typeface="Segoe Print" panose="02000600000000000000" pitchFamily="2" charset="0"/>
            </a:endParaRPr>
          </a:p>
        </p:txBody>
      </p:sp>
      <p:cxnSp>
        <p:nvCxnSpPr>
          <p:cNvPr id="14" name="Straight Arrow Connector 13">
            <a:extLst>
              <a:ext uri="{FF2B5EF4-FFF2-40B4-BE49-F238E27FC236}">
                <a16:creationId xmlns:a16="http://schemas.microsoft.com/office/drawing/2014/main" id="{9E43DD60-103A-6E2D-717B-79A9DE2F20B8}"/>
              </a:ext>
            </a:extLst>
          </p:cNvPr>
          <p:cNvCxnSpPr>
            <a:cxnSpLocks/>
            <a:endCxn id="12" idx="1"/>
          </p:cNvCxnSpPr>
          <p:nvPr/>
        </p:nvCxnSpPr>
        <p:spPr>
          <a:xfrm>
            <a:off x="2976880" y="3891280"/>
            <a:ext cx="3700780" cy="5464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45189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75856-7748-86F3-3F56-E069A1F6487B}"/>
              </a:ext>
            </a:extLst>
          </p:cNvPr>
          <p:cNvSpPr>
            <a:spLocks noGrp="1"/>
          </p:cNvSpPr>
          <p:nvPr>
            <p:ph type="title"/>
          </p:nvPr>
        </p:nvSpPr>
        <p:spPr>
          <a:xfrm>
            <a:off x="584200" y="0"/>
            <a:ext cx="10515600" cy="1325563"/>
          </a:xfrm>
        </p:spPr>
        <p:txBody>
          <a:bodyPr/>
          <a:lstStyle/>
          <a:p>
            <a:r>
              <a:rPr lang="en-US" dirty="0"/>
              <a:t>Put it all together</a:t>
            </a:r>
          </a:p>
        </p:txBody>
      </p:sp>
      <p:sp>
        <p:nvSpPr>
          <p:cNvPr id="4" name="Slide Number Placeholder 3">
            <a:extLst>
              <a:ext uri="{FF2B5EF4-FFF2-40B4-BE49-F238E27FC236}">
                <a16:creationId xmlns:a16="http://schemas.microsoft.com/office/drawing/2014/main" id="{37E8208B-5073-3948-C929-F32CCB032FA5}"/>
              </a:ext>
            </a:extLst>
          </p:cNvPr>
          <p:cNvSpPr>
            <a:spLocks noGrp="1"/>
          </p:cNvSpPr>
          <p:nvPr>
            <p:ph type="sldNum" sz="quarter" idx="12"/>
          </p:nvPr>
        </p:nvSpPr>
        <p:spPr/>
        <p:txBody>
          <a:bodyPr/>
          <a:lstStyle/>
          <a:p>
            <a:fld id="{57D6750F-1D76-423C-8E64-E94414A6CC72}" type="slidenum">
              <a:rPr lang="en-US" smtClean="0"/>
              <a:t>52</a:t>
            </a:fld>
            <a:endParaRPr lang="en-US"/>
          </a:p>
        </p:txBody>
      </p:sp>
      <p:sp>
        <p:nvSpPr>
          <p:cNvPr id="6" name="TextBox 5">
            <a:extLst>
              <a:ext uri="{FF2B5EF4-FFF2-40B4-BE49-F238E27FC236}">
                <a16:creationId xmlns:a16="http://schemas.microsoft.com/office/drawing/2014/main" id="{F51385E0-5CAB-01B1-67B2-ED2B8A9A9EFC}"/>
              </a:ext>
            </a:extLst>
          </p:cNvPr>
          <p:cNvSpPr txBox="1"/>
          <p:nvPr/>
        </p:nvSpPr>
        <p:spPr>
          <a:xfrm>
            <a:off x="713740" y="1282207"/>
            <a:ext cx="7871460" cy="5047536"/>
          </a:xfrm>
          <a:prstGeom prst="rect">
            <a:avLst/>
          </a:prstGeom>
          <a:solidFill>
            <a:schemeClr val="bg1"/>
          </a:solidFill>
          <a:ln>
            <a:solidFill>
              <a:schemeClr val="accent1"/>
            </a:solidFill>
          </a:ln>
        </p:spPr>
        <p:txBody>
          <a:bodyPr wrap="square">
            <a:spAutoFit/>
          </a:bodyPr>
          <a:lstStyle/>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import</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err="1">
                <a:ln>
                  <a:noFill/>
                </a:ln>
                <a:solidFill>
                  <a:srgbClr val="0000FF"/>
                </a:solidFill>
                <a:effectLst/>
                <a:uFill>
                  <a:solidFill>
                    <a:srgbClr val="000000"/>
                  </a:solidFill>
                </a:uFill>
                <a:latin typeface="Courier New" panose="02070309020205020404" pitchFamily="49" charset="0"/>
                <a:ea typeface="Arial Unicode MS"/>
                <a:cs typeface="Arial Unicode MS"/>
              </a:rPr>
              <a:t>os</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if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b="1" dirty="0">
                <a:ln>
                  <a:noFill/>
                </a:ln>
                <a:solidFill>
                  <a:srgbClr val="AA22FF"/>
                </a:solidFill>
                <a:effectLst/>
                <a:uFill>
                  <a:solidFill>
                    <a:srgbClr val="000000"/>
                  </a:solidFill>
                </a:uFill>
                <a:latin typeface="Courier New" panose="02070309020205020404" pitchFamily="49" charset="0"/>
                <a:ea typeface="Arial Unicode MS"/>
                <a:cs typeface="Arial Unicode MS"/>
              </a:rPr>
              <a:t>not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os</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path</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exists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"./results"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os</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makedirs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"./results"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inp_dim</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416</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batch_size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confidence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0.5</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threshold for confidence score, default 0.5</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nms_thresh</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0.4</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i="1" dirty="0">
                <a:ln>
                  <a:noFill/>
                </a:ln>
                <a:solidFill>
                  <a:srgbClr val="408080"/>
                </a:solidFill>
                <a:effectLst/>
                <a:uFill>
                  <a:solidFill>
                    <a:srgbClr val="000000"/>
                  </a:solidFill>
                </a:uFill>
                <a:latin typeface="Courier New" panose="02070309020205020404" pitchFamily="49" charset="0"/>
                <a:ea typeface="Arial Unicode MS"/>
                <a:cs typeface="Arial Unicode MS"/>
              </a:rPr>
              <a:t># threshold for </a:t>
            </a:r>
            <a:r>
              <a:rPr lang="en-US" sz="14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nms</a:t>
            </a:r>
            <a:r>
              <a:rPr lang="en-US" sz="1400" i="1" dirty="0">
                <a:ln>
                  <a:noFill/>
                </a:ln>
                <a:solidFill>
                  <a:srgbClr val="408080"/>
                </a:solidFill>
                <a:effectLst/>
                <a:uFill>
                  <a:solidFill>
                    <a:srgbClr val="000000"/>
                  </a:solidFill>
                </a:uFill>
                <a:latin typeface="Courier New" panose="02070309020205020404" pitchFamily="49" charset="0"/>
                <a:ea typeface="Arial Unicode MS"/>
                <a:cs typeface="Arial Unicode MS"/>
              </a:rPr>
              <a:t> </a:t>
            </a:r>
            <a:r>
              <a:rPr lang="en-US" sz="1400" i="1" dirty="0" err="1">
                <a:ln>
                  <a:noFill/>
                </a:ln>
                <a:solidFill>
                  <a:srgbClr val="408080"/>
                </a:solidFill>
                <a:effectLst/>
                <a:uFill>
                  <a:solidFill>
                    <a:srgbClr val="000000"/>
                  </a:solidFill>
                </a:uFill>
                <a:latin typeface="Courier New" panose="02070309020205020404" pitchFamily="49" charset="0"/>
                <a:ea typeface="Arial Unicode MS"/>
                <a:cs typeface="Arial Unicode MS"/>
              </a:rPr>
              <a:t>iou</a:t>
            </a:r>
            <a:r>
              <a:rPr lang="en-US" sz="1400" i="1" dirty="0">
                <a:ln>
                  <a:noFill/>
                </a:ln>
                <a:solidFill>
                  <a:srgbClr val="408080"/>
                </a:solidFill>
                <a:effectLst/>
                <a:uFill>
                  <a:solidFill>
                    <a:srgbClr val="000000"/>
                  </a:solidFill>
                </a:uFill>
                <a:latin typeface="Courier New" panose="02070309020205020404" pitchFamily="49" charset="0"/>
                <a:ea typeface="Arial Unicode MS"/>
                <a:cs typeface="Arial Unicode MS"/>
              </a:rPr>
              <a:t>, default 0.4</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num_classes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80</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fr-FR"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classes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load_classes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"data/coco.names"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model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Yolonet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BA2121"/>
                </a:solidFill>
                <a:effectLst/>
                <a:uFill>
                  <a:solidFill>
                    <a:srgbClr val="000000"/>
                  </a:solidFill>
                </a:uFill>
                <a:latin typeface="Courier New" panose="02070309020205020404" pitchFamily="49" charset="0"/>
                <a:ea typeface="Arial Unicode MS"/>
                <a:cs typeface="Arial Unicode MS"/>
              </a:rPr>
              <a:t>cfg</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/yolov3.cfg"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model</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load_weights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"yolov3.weights"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model</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nl-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eval()</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a-DK"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imread</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"dog-cycle-car.png"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scale_factor</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read_image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inp_dim</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pred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model(inp)</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prediction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non_max_suppression</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(pred, confidence,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num_classes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nms_conf</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nms_thresh</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prediction[:,</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5</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scale_factor</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
        <p:nvSpPr>
          <p:cNvPr id="7" name="TextBox 6">
            <a:extLst>
              <a:ext uri="{FF2B5EF4-FFF2-40B4-BE49-F238E27FC236}">
                <a16:creationId xmlns:a16="http://schemas.microsoft.com/office/drawing/2014/main" id="{CB856C32-9787-E5B3-0994-15121F0106B5}"/>
              </a:ext>
            </a:extLst>
          </p:cNvPr>
          <p:cNvSpPr txBox="1"/>
          <p:nvPr/>
        </p:nvSpPr>
        <p:spPr>
          <a:xfrm>
            <a:off x="5059680" y="1706880"/>
            <a:ext cx="339067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save the resulting images</a:t>
            </a:r>
          </a:p>
        </p:txBody>
      </p:sp>
      <p:sp>
        <p:nvSpPr>
          <p:cNvPr id="9" name="TextBox 8">
            <a:extLst>
              <a:ext uri="{FF2B5EF4-FFF2-40B4-BE49-F238E27FC236}">
                <a16:creationId xmlns:a16="http://schemas.microsoft.com/office/drawing/2014/main" id="{63FECA11-935D-A7F4-2D5B-AAEFCF116FB6}"/>
              </a:ext>
            </a:extLst>
          </p:cNvPr>
          <p:cNvSpPr txBox="1"/>
          <p:nvPr/>
        </p:nvSpPr>
        <p:spPr>
          <a:xfrm>
            <a:off x="4998720" y="5974080"/>
            <a:ext cx="3422732"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 predicted bounding boxes</a:t>
            </a:r>
          </a:p>
        </p:txBody>
      </p:sp>
    </p:spTree>
    <p:extLst>
      <p:ext uri="{BB962C8B-B14F-4D97-AF65-F5344CB8AC3E}">
        <p14:creationId xmlns:p14="http://schemas.microsoft.com/office/powerpoint/2010/main" val="29000841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DCB3D-4117-C39F-AEFC-03F21435450A}"/>
              </a:ext>
            </a:extLst>
          </p:cNvPr>
          <p:cNvSpPr>
            <a:spLocks noGrp="1"/>
          </p:cNvSpPr>
          <p:nvPr>
            <p:ph type="title"/>
          </p:nvPr>
        </p:nvSpPr>
        <p:spPr>
          <a:xfrm>
            <a:off x="584200" y="0"/>
            <a:ext cx="10515600" cy="1325563"/>
          </a:xfrm>
        </p:spPr>
        <p:txBody>
          <a:bodyPr/>
          <a:lstStyle/>
          <a:p>
            <a:r>
              <a:rPr lang="en-US" dirty="0"/>
              <a:t>Draw bounding boxes</a:t>
            </a:r>
          </a:p>
        </p:txBody>
      </p:sp>
      <p:sp>
        <p:nvSpPr>
          <p:cNvPr id="4" name="Slide Number Placeholder 3">
            <a:extLst>
              <a:ext uri="{FF2B5EF4-FFF2-40B4-BE49-F238E27FC236}">
                <a16:creationId xmlns:a16="http://schemas.microsoft.com/office/drawing/2014/main" id="{677C657B-B711-6580-DFC9-B7FAAF741AAB}"/>
              </a:ext>
            </a:extLst>
          </p:cNvPr>
          <p:cNvSpPr>
            <a:spLocks noGrp="1"/>
          </p:cNvSpPr>
          <p:nvPr>
            <p:ph type="sldNum" sz="quarter" idx="12"/>
          </p:nvPr>
        </p:nvSpPr>
        <p:spPr/>
        <p:txBody>
          <a:bodyPr/>
          <a:lstStyle/>
          <a:p>
            <a:fld id="{57D6750F-1D76-423C-8E64-E94414A6CC72}" type="slidenum">
              <a:rPr lang="en-US" smtClean="0"/>
              <a:t>53</a:t>
            </a:fld>
            <a:endParaRPr lang="en-US"/>
          </a:p>
        </p:txBody>
      </p:sp>
      <p:sp>
        <p:nvSpPr>
          <p:cNvPr id="6" name="TextBox 5">
            <a:extLst>
              <a:ext uri="{FF2B5EF4-FFF2-40B4-BE49-F238E27FC236}">
                <a16:creationId xmlns:a16="http://schemas.microsoft.com/office/drawing/2014/main" id="{77E59804-B002-66FD-BEC7-72A13E2E24A1}"/>
              </a:ext>
            </a:extLst>
          </p:cNvPr>
          <p:cNvSpPr txBox="1"/>
          <p:nvPr/>
        </p:nvSpPr>
        <p:spPr>
          <a:xfrm>
            <a:off x="744220" y="1299603"/>
            <a:ext cx="8420100" cy="3970318"/>
          </a:xfrm>
          <a:prstGeom prst="rect">
            <a:avLst/>
          </a:prstGeom>
          <a:solidFill>
            <a:schemeClr val="bg1"/>
          </a:solidFill>
          <a:ln>
            <a:solidFill>
              <a:schemeClr val="accent1"/>
            </a:solidFill>
          </a:ln>
        </p:spPr>
        <p:txBody>
          <a:bodyPr wrap="square">
            <a:spAutoFit/>
          </a:bodyPr>
          <a:lstStyle/>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b="1" dirty="0">
                <a:ln>
                  <a:noFill/>
                </a:ln>
                <a:solidFill>
                  <a:srgbClr val="008000"/>
                </a:solidFill>
                <a:effectLst/>
                <a:uFill>
                  <a:solidFill>
                    <a:srgbClr val="000000"/>
                  </a:solidFill>
                </a:uFill>
                <a:latin typeface="Courier New" panose="02070309020205020404" pitchFamily="49" charset="0"/>
                <a:ea typeface="Arial Unicode MS"/>
                <a:cs typeface="Arial Unicode MS"/>
              </a:rPr>
              <a:t>for</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i </a:t>
            </a:r>
            <a:r>
              <a:rPr lang="en-US" sz="1400" b="1" dirty="0">
                <a:ln>
                  <a:noFill/>
                </a:ln>
                <a:solidFill>
                  <a:srgbClr val="AA22FF"/>
                </a:solidFill>
                <a:effectLst/>
                <a:uFill>
                  <a:solidFill>
                    <a:srgbClr val="000000"/>
                  </a:solidFill>
                </a:uFill>
                <a:latin typeface="Courier New" panose="02070309020205020404" pitchFamily="49" charset="0"/>
                <a:ea typeface="Arial Unicode MS"/>
                <a:cs typeface="Arial Unicode MS"/>
              </a:rPr>
              <a:t>in</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de-DE"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range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prediction</a:t>
            </a:r>
            <a:r>
              <a:rPr lang="en-US" sz="1400" dirty="0" err="1">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shape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x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prediction[</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Courier New" panose="02070309020205020404" pitchFamily="49" charset="0"/>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3</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int())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tolist()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c2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(x[</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3</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5</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int())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tolist()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i="1" dirty="0">
                <a:ln>
                  <a:noFill/>
                </a:ln>
                <a:solidFill>
                  <a:srgbClr val="408080"/>
                </a:solidFill>
                <a:effectLst/>
                <a:uFill>
                  <a:solidFill>
                    <a:srgbClr val="000000"/>
                  </a:solidFill>
                </a:uFill>
                <a:latin typeface="Courier New" panose="02070309020205020404" pitchFamily="49" charset="0"/>
                <a:ea typeface="Arial Unicode MS"/>
                <a:cs typeface="Arial Unicode MS"/>
              </a:rPr>
              <a:t>#img = results[int(x[0])]</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cls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int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ru-RU"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color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5*</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cls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10*</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cls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100*</a:t>
            </a:r>
            <a:r>
              <a:rPr lang="en-US" sz="14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cls</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label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ru-RU"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b="1" dirty="0">
                <a:ln>
                  <a:noFill/>
                </a:ln>
                <a:solidFill>
                  <a:srgbClr val="BB6688"/>
                </a:solidFill>
                <a:effectLst/>
                <a:uFill>
                  <a:solidFill>
                    <a:srgbClr val="000000"/>
                  </a:solidFill>
                </a:uFill>
                <a:latin typeface="Courier New" panose="02070309020205020404" pitchFamily="49" charset="0"/>
                <a:ea typeface="Arial Unicode MS"/>
                <a:cs typeface="Arial Unicode MS"/>
              </a:rPr>
              <a:t>{0}</a:t>
            </a:r>
            <a:r>
              <a:rPr lang="ru-RU"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format(classes[</a:t>
            </a:r>
            <a:r>
              <a:rPr lang="en-US" sz="1400" dirty="0" err="1">
                <a:ln>
                  <a:noFill/>
                </a:ln>
                <a:solidFill>
                  <a:srgbClr val="008000"/>
                </a:solidFill>
                <a:effectLst/>
                <a:uFill>
                  <a:solidFill>
                    <a:srgbClr val="000000"/>
                  </a:solidFill>
                </a:uFill>
                <a:latin typeface="Courier New" panose="02070309020205020404" pitchFamily="49" charset="0"/>
                <a:ea typeface="Arial Unicode MS"/>
                <a:cs typeface="Arial Unicode MS"/>
              </a:rPr>
              <a:t>cls</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s-ES_tradnl"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rectangle</a:t>
            </a:r>
            <a:r>
              <a:rPr lang="es-ES_trad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s-ES_tradnl"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img</a:t>
            </a:r>
            <a:r>
              <a:rPr lang="es-ES_trad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 c2,color,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2</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t_size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a-DK"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getTextSize(label,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FONT_HERSHEY_PLAIN,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s-ES_trad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c2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t_size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50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t_size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4</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s-ES_tradnl"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rectangle</a:t>
            </a:r>
            <a:r>
              <a:rPr lang="es-ES_trad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s-ES_tradnl"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img</a:t>
            </a:r>
            <a:r>
              <a:rPr lang="es-ES_tradnl"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 c2,color, </a:t>
            </a:r>
            <a:r>
              <a:rPr lang="ru-RU"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prob</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b="1" dirty="0">
                <a:ln>
                  <a:noFill/>
                </a:ln>
                <a:solidFill>
                  <a:srgbClr val="BB6688"/>
                </a:solidFill>
                <a:effectLst/>
                <a:uFill>
                  <a:solidFill>
                    <a:srgbClr val="000000"/>
                  </a:solidFill>
                </a:uFill>
                <a:latin typeface="Courier New" panose="02070309020205020404" pitchFamily="49" charset="0"/>
                <a:ea typeface="Arial Unicode MS"/>
                <a:cs typeface="Arial Unicode MS"/>
              </a:rPr>
              <a:t>%.2f</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round</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float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5</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x[</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6</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2</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putText(img, label</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str</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(prob), (c1[</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0</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c1[</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t_size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4</a:t>
            </a:r>
            <a:r>
              <a:rPr lang="da-DK"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a-DK"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de-DE"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FONT_HERSHEY_PLAIN,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225</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255</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255</a:t>
            </a:r>
            <a:r>
              <a:rPr lang="pt-P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1</a:t>
            </a:r>
            <a:r>
              <a:rPr lang="it-IT"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22860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da-DK"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cv2</a:t>
            </a:r>
            <a:r>
              <a:rPr lang="en-US" sz="1400" dirty="0">
                <a:ln>
                  <a:noFill/>
                </a:ln>
                <a:solidFill>
                  <a:srgbClr val="666666"/>
                </a:solidFill>
                <a:effectLst/>
                <a:uFill>
                  <a:solidFill>
                    <a:srgbClr val="000000"/>
                  </a:solidFill>
                </a:uFill>
                <a:latin typeface="Courier New" panose="02070309020205020404" pitchFamily="49" charset="0"/>
                <a:ea typeface="Arial Unicode MS"/>
                <a:cs typeface="Arial Unicode MS"/>
              </a:rPr>
              <a:t>.</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imwrite</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r>
              <a:rPr lang="en-US" sz="1400" dirty="0">
                <a:ln>
                  <a:noFill/>
                </a:ln>
                <a:solidFill>
                  <a:srgbClr val="BA2121"/>
                </a:solidFill>
                <a:effectLst/>
                <a:uFill>
                  <a:solidFill>
                    <a:srgbClr val="000000"/>
                  </a:solidFill>
                </a:uFill>
                <a:latin typeface="Courier New" panose="02070309020205020404" pitchFamily="49" charset="0"/>
                <a:ea typeface="Arial Unicode MS"/>
                <a:cs typeface="Arial Unicode MS"/>
              </a:rPr>
              <a:t>"./results/dog1.png"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 </a:t>
            </a:r>
            <a:r>
              <a:rPr lang="en-US" sz="1400" dirty="0" err="1">
                <a:ln>
                  <a:noFill/>
                </a:ln>
                <a:solidFill>
                  <a:srgbClr val="333333"/>
                </a:solidFill>
                <a:effectLst/>
                <a:uFill>
                  <a:solidFill>
                    <a:srgbClr val="000000"/>
                  </a:solidFill>
                </a:uFill>
                <a:latin typeface="Courier New" panose="02070309020205020404" pitchFamily="49" charset="0"/>
                <a:ea typeface="Arial Unicode MS"/>
                <a:cs typeface="Arial Unicode MS"/>
              </a:rPr>
              <a:t>img</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spTree>
    <p:extLst>
      <p:ext uri="{BB962C8B-B14F-4D97-AF65-F5344CB8AC3E}">
        <p14:creationId xmlns:p14="http://schemas.microsoft.com/office/powerpoint/2010/main" val="18587036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A9721-BA83-CF79-0172-9D940150D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8CDCD-D8B7-B703-DB3B-8140927DAE34}"/>
              </a:ext>
            </a:extLst>
          </p:cNvPr>
          <p:cNvSpPr>
            <a:spLocks noGrp="1"/>
          </p:cNvSpPr>
          <p:nvPr>
            <p:ph type="title"/>
          </p:nvPr>
        </p:nvSpPr>
        <p:spPr>
          <a:xfrm>
            <a:off x="584200" y="0"/>
            <a:ext cx="10515600" cy="1325563"/>
          </a:xfrm>
        </p:spPr>
        <p:txBody>
          <a:bodyPr/>
          <a:lstStyle/>
          <a:p>
            <a:r>
              <a:rPr lang="en-US" dirty="0"/>
              <a:t>Draw bounding boxes</a:t>
            </a:r>
          </a:p>
        </p:txBody>
      </p:sp>
      <p:sp>
        <p:nvSpPr>
          <p:cNvPr id="4" name="Slide Number Placeholder 3">
            <a:extLst>
              <a:ext uri="{FF2B5EF4-FFF2-40B4-BE49-F238E27FC236}">
                <a16:creationId xmlns:a16="http://schemas.microsoft.com/office/drawing/2014/main" id="{822D169C-1B6C-4A37-EAFA-7DFF1B64F761}"/>
              </a:ext>
            </a:extLst>
          </p:cNvPr>
          <p:cNvSpPr>
            <a:spLocks noGrp="1"/>
          </p:cNvSpPr>
          <p:nvPr>
            <p:ph type="sldNum" sz="quarter" idx="12"/>
          </p:nvPr>
        </p:nvSpPr>
        <p:spPr/>
        <p:txBody>
          <a:bodyPr/>
          <a:lstStyle/>
          <a:p>
            <a:fld id="{57D6750F-1D76-423C-8E64-E94414A6CC72}" type="slidenum">
              <a:rPr lang="en-US" smtClean="0"/>
              <a:t>54</a:t>
            </a:fld>
            <a:endParaRPr lang="en-US"/>
          </a:p>
        </p:txBody>
      </p:sp>
      <p:sp>
        <p:nvSpPr>
          <p:cNvPr id="8" name="TextBox 7">
            <a:extLst>
              <a:ext uri="{FF2B5EF4-FFF2-40B4-BE49-F238E27FC236}">
                <a16:creationId xmlns:a16="http://schemas.microsoft.com/office/drawing/2014/main" id="{2ECE7F34-8E76-3D53-AFA2-B299C5221C7C}"/>
              </a:ext>
            </a:extLst>
          </p:cNvPr>
          <p:cNvSpPr txBox="1"/>
          <p:nvPr/>
        </p:nvSpPr>
        <p:spPr>
          <a:xfrm>
            <a:off x="723900" y="1403731"/>
            <a:ext cx="8460740" cy="1169551"/>
          </a:xfrm>
          <a:prstGeom prst="rect">
            <a:avLst/>
          </a:prstGeom>
          <a:solidFill>
            <a:schemeClr val="bg1"/>
          </a:solidFill>
          <a:ln>
            <a:solidFill>
              <a:schemeClr val="accent1"/>
            </a:solidFill>
          </a:ln>
        </p:spPr>
        <p:txBody>
          <a:bodyPr wrap="square">
            <a:spAutoFit/>
          </a:bodyPr>
          <a:lstStyle/>
          <a:p>
            <a:pPr marR="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8000"/>
                </a:solidFill>
                <a:effectLst/>
                <a:uFill>
                  <a:solidFill>
                    <a:srgbClr val="000000"/>
                  </a:solidFill>
                </a:uFill>
                <a:latin typeface="Courier New" panose="02070309020205020404" pitchFamily="49" charset="0"/>
                <a:ea typeface="Arial Unicode MS"/>
                <a:cs typeface="Arial Unicode MS"/>
              </a:rPr>
              <a:t>print</a:t>
            </a:r>
            <a:r>
              <a:rPr lang="en-US" sz="1400" dirty="0">
                <a:ln>
                  <a:noFill/>
                </a:ln>
                <a:solidFill>
                  <a:srgbClr val="333333"/>
                </a:solidFill>
                <a:effectLst/>
                <a:uFill>
                  <a:solidFill>
                    <a:srgbClr val="000000"/>
                  </a:solidFill>
                </a:uFill>
                <a:latin typeface="Courier New" panose="02070309020205020404" pitchFamily="49" charset="0"/>
                <a:ea typeface="Arial Unicode MS"/>
                <a:cs typeface="Arial Unicode MS"/>
              </a:rPr>
              <a:t>(prediction)</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pPr>
            <a:r>
              <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pt-PT"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tensor([[0.0000,146.6964, 91.9886,439.0550,334.3987,0.9917,0.9982,</a:t>
            </a:r>
            <a:r>
              <a:rPr lang="pt-PT" sz="1400" dirty="0">
                <a:ln>
                  <a:noFill/>
                </a:ln>
                <a:solidFill>
                  <a:schemeClr val="accent4"/>
                </a:solidFill>
                <a:effectLst/>
                <a:uFill>
                  <a:solidFill>
                    <a:srgbClr val="000000"/>
                  </a:solidFill>
                </a:uFill>
                <a:latin typeface="Courier New" panose="02070309020205020404" pitchFamily="49" charset="0"/>
                <a:ea typeface="Arial Unicode MS"/>
                <a:cs typeface="Arial Unicode MS"/>
              </a:rPr>
              <a:t>1.0000</a:t>
            </a:r>
            <a:r>
              <a:rPr lang="pt-PT"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[0.0000,374.5365, 65.5042,535.1949,132.5022,0.9943,0.8332,</a:t>
            </a:r>
            <a:r>
              <a:rPr lang="en-US" sz="1400" dirty="0">
                <a:ln>
                  <a:noFill/>
                </a:ln>
                <a:solidFill>
                  <a:schemeClr val="accent4"/>
                </a:solidFill>
                <a:effectLst/>
                <a:uFill>
                  <a:solidFill>
                    <a:srgbClr val="000000"/>
                  </a:solidFill>
                </a:uFill>
                <a:latin typeface="Courier New" panose="02070309020205020404" pitchFamily="49" charset="0"/>
                <a:ea typeface="Arial Unicode MS"/>
                <a:cs typeface="Arial Unicode MS"/>
              </a:rPr>
              <a:t>7.0000</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a:p>
            <a:pPr marL="0" marR="0" indent="0">
              <a:buNone/>
              <a:tabLst>
                <a:tab pos="581660" algn="l"/>
                <a:tab pos="1163320" algn="l"/>
                <a:tab pos="1744980" algn="l"/>
                <a:tab pos="2326640" algn="l"/>
                <a:tab pos="2908300" algn="l"/>
                <a:tab pos="3489960" algn="l"/>
                <a:tab pos="4071620" algn="l"/>
                <a:tab pos="4653280" algn="l"/>
                <a:tab pos="5234940" algn="l"/>
                <a:tab pos="5626100" algn="l"/>
                <a:tab pos="5626100" algn="l"/>
                <a:tab pos="5626100" algn="l"/>
                <a:tab pos="5626100" algn="l"/>
                <a:tab pos="5626100" algn="l"/>
                <a:tab pos="5626100" algn="l"/>
                <a:tab pos="5626100" algn="l"/>
              </a:tabLst>
            </a:pP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        [0.0000,102.2761,164.2881,248.8867,419.3336,1.0000,0.9996,</a:t>
            </a:r>
            <a:r>
              <a:rPr lang="en-US" sz="1400" dirty="0">
                <a:ln>
                  <a:noFill/>
                </a:ln>
                <a:solidFill>
                  <a:schemeClr val="accent4"/>
                </a:solidFill>
                <a:effectLst/>
                <a:uFill>
                  <a:solidFill>
                    <a:srgbClr val="000000"/>
                  </a:solidFill>
                </a:uFill>
                <a:latin typeface="Courier New" panose="02070309020205020404" pitchFamily="49" charset="0"/>
                <a:ea typeface="Arial Unicode MS"/>
                <a:cs typeface="Arial Unicode MS"/>
              </a:rPr>
              <a:t>16.0000</a:t>
            </a:r>
            <a:r>
              <a:rPr lang="en-US" sz="1400" dirty="0">
                <a:ln>
                  <a:noFill/>
                </a:ln>
                <a:solidFill>
                  <a:srgbClr val="000000"/>
                </a:solidFill>
                <a:effectLst/>
                <a:uFill>
                  <a:solidFill>
                    <a:srgbClr val="000000"/>
                  </a:solidFill>
                </a:uFill>
                <a:latin typeface="Courier New" panose="02070309020205020404" pitchFamily="49" charset="0"/>
                <a:ea typeface="Arial Unicode MS"/>
                <a:cs typeface="Arial Unicode MS"/>
              </a:rPr>
              <a:t>]])</a:t>
            </a:r>
            <a:endParaRPr lang="en-US" sz="14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p:pic>
        <p:nvPicPr>
          <p:cNvPr id="5" name="Picture 4">
            <a:extLst>
              <a:ext uri="{FF2B5EF4-FFF2-40B4-BE49-F238E27FC236}">
                <a16:creationId xmlns:a16="http://schemas.microsoft.com/office/drawing/2014/main" id="{231B9C36-B344-1BF1-F86F-47A0A8507961}"/>
              </a:ext>
            </a:extLst>
          </p:cNvPr>
          <p:cNvPicPr>
            <a:picLocks noChangeAspect="1"/>
          </p:cNvPicPr>
          <p:nvPr/>
        </p:nvPicPr>
        <p:blipFill>
          <a:blip r:embed="rId2"/>
          <a:stretch>
            <a:fillRect/>
          </a:stretch>
        </p:blipFill>
        <p:spPr>
          <a:xfrm>
            <a:off x="2018070" y="2712720"/>
            <a:ext cx="5301413" cy="3982720"/>
          </a:xfrm>
          <a:prstGeom prst="rect">
            <a:avLst/>
          </a:prstGeom>
        </p:spPr>
      </p:pic>
      <p:sp>
        <p:nvSpPr>
          <p:cNvPr id="9" name="TextBox 8">
            <a:extLst>
              <a:ext uri="{FF2B5EF4-FFF2-40B4-BE49-F238E27FC236}">
                <a16:creationId xmlns:a16="http://schemas.microsoft.com/office/drawing/2014/main" id="{3A8D26AF-45C9-7280-3987-F66A9248C96F}"/>
              </a:ext>
            </a:extLst>
          </p:cNvPr>
          <p:cNvSpPr txBox="1"/>
          <p:nvPr/>
        </p:nvSpPr>
        <p:spPr>
          <a:xfrm>
            <a:off x="9448800" y="1727200"/>
            <a:ext cx="942887" cy="923330"/>
          </a:xfrm>
          <a:prstGeom prst="rect">
            <a:avLst/>
          </a:prstGeom>
          <a:noFill/>
        </p:spPr>
        <p:txBody>
          <a:bodyPr wrap="none" rtlCol="0">
            <a:spAutoFit/>
          </a:bodyPr>
          <a:lstStyle/>
          <a:p>
            <a:r>
              <a:rPr lang="en-US" dirty="0">
                <a:solidFill>
                  <a:schemeClr val="accent4"/>
                </a:solidFill>
                <a:latin typeface="Segoe Print" panose="02000600000000000000" pitchFamily="2" charset="0"/>
              </a:rPr>
              <a:t>bicycle</a:t>
            </a:r>
          </a:p>
          <a:p>
            <a:r>
              <a:rPr lang="en-US" dirty="0">
                <a:solidFill>
                  <a:schemeClr val="accent4"/>
                </a:solidFill>
                <a:latin typeface="Segoe Print" panose="02000600000000000000" pitchFamily="2" charset="0"/>
              </a:rPr>
              <a:t>truck</a:t>
            </a:r>
          </a:p>
          <a:p>
            <a:r>
              <a:rPr lang="en-US" dirty="0">
                <a:solidFill>
                  <a:schemeClr val="accent4"/>
                </a:solidFill>
                <a:latin typeface="Segoe Print" panose="02000600000000000000" pitchFamily="2" charset="0"/>
              </a:rPr>
              <a:t>dog </a:t>
            </a:r>
          </a:p>
        </p:txBody>
      </p:sp>
      <p:cxnSp>
        <p:nvCxnSpPr>
          <p:cNvPr id="11" name="Straight Arrow Connector 10">
            <a:extLst>
              <a:ext uri="{FF2B5EF4-FFF2-40B4-BE49-F238E27FC236}">
                <a16:creationId xmlns:a16="http://schemas.microsoft.com/office/drawing/2014/main" id="{E20EA3B7-D541-5FB3-EAF4-642E13176440}"/>
              </a:ext>
            </a:extLst>
          </p:cNvPr>
          <p:cNvCxnSpPr/>
          <p:nvPr/>
        </p:nvCxnSpPr>
        <p:spPr>
          <a:xfrm flipH="1">
            <a:off x="8503920" y="1910080"/>
            <a:ext cx="863600" cy="914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BE16A0B-E658-53D9-2F98-E45E48336443}"/>
              </a:ext>
            </a:extLst>
          </p:cNvPr>
          <p:cNvCxnSpPr>
            <a:stCxn id="9" idx="1"/>
          </p:cNvCxnSpPr>
          <p:nvPr/>
        </p:nvCxnSpPr>
        <p:spPr>
          <a:xfrm flipH="1">
            <a:off x="8595360" y="2188865"/>
            <a:ext cx="853440" cy="56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5A988D4-7977-91A8-C8CF-2734C3681B83}"/>
              </a:ext>
            </a:extLst>
          </p:cNvPr>
          <p:cNvCxnSpPr/>
          <p:nvPr/>
        </p:nvCxnSpPr>
        <p:spPr>
          <a:xfrm flipH="1" flipV="1">
            <a:off x="8595360" y="2468880"/>
            <a:ext cx="873760" cy="711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Freeform: Shape 15">
            <a:extLst>
              <a:ext uri="{FF2B5EF4-FFF2-40B4-BE49-F238E27FC236}">
                <a16:creationId xmlns:a16="http://schemas.microsoft.com/office/drawing/2014/main" id="{573E7D4C-482E-43E6-F743-09DEDA412566}"/>
              </a:ext>
            </a:extLst>
          </p:cNvPr>
          <p:cNvSpPr/>
          <p:nvPr/>
        </p:nvSpPr>
        <p:spPr>
          <a:xfrm>
            <a:off x="1696720" y="1757680"/>
            <a:ext cx="772160" cy="934720"/>
          </a:xfrm>
          <a:custGeom>
            <a:avLst/>
            <a:gdLst>
              <a:gd name="csX0" fmla="*/ 60960 w 772160"/>
              <a:gd name="csY0" fmla="*/ 91440 h 934720"/>
              <a:gd name="csX1" fmla="*/ 30480 w 772160"/>
              <a:gd name="csY1" fmla="*/ 243840 h 934720"/>
              <a:gd name="csX2" fmla="*/ 20320 w 772160"/>
              <a:gd name="csY2" fmla="*/ 294640 h 934720"/>
              <a:gd name="csX3" fmla="*/ 10160 w 772160"/>
              <a:gd name="csY3" fmla="*/ 345440 h 934720"/>
              <a:gd name="csX4" fmla="*/ 0 w 772160"/>
              <a:gd name="csY4" fmla="*/ 406400 h 934720"/>
              <a:gd name="csX5" fmla="*/ 20320 w 772160"/>
              <a:gd name="csY5" fmla="*/ 660400 h 934720"/>
              <a:gd name="csX6" fmla="*/ 30480 w 772160"/>
              <a:gd name="csY6" fmla="*/ 711200 h 934720"/>
              <a:gd name="csX7" fmla="*/ 50800 w 772160"/>
              <a:gd name="csY7" fmla="*/ 751840 h 934720"/>
              <a:gd name="csX8" fmla="*/ 81280 w 772160"/>
              <a:gd name="csY8" fmla="*/ 782320 h 934720"/>
              <a:gd name="csX9" fmla="*/ 101600 w 772160"/>
              <a:gd name="csY9" fmla="*/ 822960 h 934720"/>
              <a:gd name="csX10" fmla="*/ 172720 w 772160"/>
              <a:gd name="csY10" fmla="*/ 883920 h 934720"/>
              <a:gd name="csX11" fmla="*/ 284480 w 772160"/>
              <a:gd name="csY11" fmla="*/ 914400 h 934720"/>
              <a:gd name="csX12" fmla="*/ 355600 w 772160"/>
              <a:gd name="csY12" fmla="*/ 934720 h 934720"/>
              <a:gd name="csX13" fmla="*/ 558800 w 772160"/>
              <a:gd name="csY13" fmla="*/ 924560 h 934720"/>
              <a:gd name="csX14" fmla="*/ 599440 w 772160"/>
              <a:gd name="csY14" fmla="*/ 894080 h 934720"/>
              <a:gd name="csX15" fmla="*/ 619760 w 772160"/>
              <a:gd name="csY15" fmla="*/ 833120 h 934720"/>
              <a:gd name="csX16" fmla="*/ 650240 w 772160"/>
              <a:gd name="csY16" fmla="*/ 782320 h 934720"/>
              <a:gd name="csX17" fmla="*/ 680720 w 772160"/>
              <a:gd name="csY17" fmla="*/ 680720 h 934720"/>
              <a:gd name="csX18" fmla="*/ 711200 w 772160"/>
              <a:gd name="csY18" fmla="*/ 589280 h 934720"/>
              <a:gd name="csX19" fmla="*/ 751840 w 772160"/>
              <a:gd name="csY19" fmla="*/ 508000 h 934720"/>
              <a:gd name="csX20" fmla="*/ 762000 w 772160"/>
              <a:gd name="csY20" fmla="*/ 457200 h 934720"/>
              <a:gd name="csX21" fmla="*/ 772160 w 772160"/>
              <a:gd name="csY21" fmla="*/ 416560 h 934720"/>
              <a:gd name="csX22" fmla="*/ 762000 w 772160"/>
              <a:gd name="csY22" fmla="*/ 121920 h 934720"/>
              <a:gd name="csX23" fmla="*/ 751840 w 772160"/>
              <a:gd name="csY23" fmla="*/ 91440 h 934720"/>
              <a:gd name="csX24" fmla="*/ 690880 w 772160"/>
              <a:gd name="csY24" fmla="*/ 30480 h 934720"/>
              <a:gd name="csX25" fmla="*/ 589280 w 772160"/>
              <a:gd name="csY25" fmla="*/ 0 h 934720"/>
              <a:gd name="csX26" fmla="*/ 233680 w 772160"/>
              <a:gd name="csY26" fmla="*/ 10160 h 934720"/>
              <a:gd name="csX27" fmla="*/ 121920 w 772160"/>
              <a:gd name="csY27" fmla="*/ 50800 h 934720"/>
              <a:gd name="csX28" fmla="*/ 91440 w 772160"/>
              <a:gd name="csY28" fmla="*/ 71120 h 934720"/>
              <a:gd name="csX29" fmla="*/ 60960 w 772160"/>
              <a:gd name="csY29" fmla="*/ 91440 h 934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72160" h="934720">
                <a:moveTo>
                  <a:pt x="60960" y="91440"/>
                </a:moveTo>
                <a:lnTo>
                  <a:pt x="30480" y="243840"/>
                </a:lnTo>
                <a:lnTo>
                  <a:pt x="20320" y="294640"/>
                </a:lnTo>
                <a:cubicBezTo>
                  <a:pt x="16933" y="311573"/>
                  <a:pt x="12999" y="328406"/>
                  <a:pt x="10160" y="345440"/>
                </a:cubicBezTo>
                <a:lnTo>
                  <a:pt x="0" y="406400"/>
                </a:lnTo>
                <a:cubicBezTo>
                  <a:pt x="6773" y="491067"/>
                  <a:pt x="11868" y="575884"/>
                  <a:pt x="20320" y="660400"/>
                </a:cubicBezTo>
                <a:cubicBezTo>
                  <a:pt x="22038" y="677583"/>
                  <a:pt x="25019" y="694817"/>
                  <a:pt x="30480" y="711200"/>
                </a:cubicBezTo>
                <a:cubicBezTo>
                  <a:pt x="35269" y="725568"/>
                  <a:pt x="41997" y="739515"/>
                  <a:pt x="50800" y="751840"/>
                </a:cubicBezTo>
                <a:cubicBezTo>
                  <a:pt x="59151" y="763532"/>
                  <a:pt x="72929" y="770628"/>
                  <a:pt x="81280" y="782320"/>
                </a:cubicBezTo>
                <a:cubicBezTo>
                  <a:pt x="90083" y="794645"/>
                  <a:pt x="92797" y="810635"/>
                  <a:pt x="101600" y="822960"/>
                </a:cubicBezTo>
                <a:cubicBezTo>
                  <a:pt x="112897" y="838776"/>
                  <a:pt x="157304" y="876212"/>
                  <a:pt x="172720" y="883920"/>
                </a:cubicBezTo>
                <a:cubicBezTo>
                  <a:pt x="216313" y="905717"/>
                  <a:pt x="239886" y="903252"/>
                  <a:pt x="284480" y="914400"/>
                </a:cubicBezTo>
                <a:cubicBezTo>
                  <a:pt x="308399" y="920380"/>
                  <a:pt x="331893" y="927947"/>
                  <a:pt x="355600" y="934720"/>
                </a:cubicBezTo>
                <a:cubicBezTo>
                  <a:pt x="423333" y="931333"/>
                  <a:pt x="491905" y="935709"/>
                  <a:pt x="558800" y="924560"/>
                </a:cubicBezTo>
                <a:cubicBezTo>
                  <a:pt x="575503" y="921776"/>
                  <a:pt x="590047" y="908169"/>
                  <a:pt x="599440" y="894080"/>
                </a:cubicBezTo>
                <a:cubicBezTo>
                  <a:pt x="611321" y="876258"/>
                  <a:pt x="608740" y="851487"/>
                  <a:pt x="619760" y="833120"/>
                </a:cubicBezTo>
                <a:lnTo>
                  <a:pt x="650240" y="782320"/>
                </a:lnTo>
                <a:cubicBezTo>
                  <a:pt x="670924" y="658218"/>
                  <a:pt x="645281" y="775225"/>
                  <a:pt x="680720" y="680720"/>
                </a:cubicBezTo>
                <a:cubicBezTo>
                  <a:pt x="721173" y="572845"/>
                  <a:pt x="651906" y="717751"/>
                  <a:pt x="711200" y="589280"/>
                </a:cubicBezTo>
                <a:cubicBezTo>
                  <a:pt x="723894" y="561777"/>
                  <a:pt x="751840" y="508000"/>
                  <a:pt x="751840" y="508000"/>
                </a:cubicBezTo>
                <a:cubicBezTo>
                  <a:pt x="755227" y="491067"/>
                  <a:pt x="758254" y="474057"/>
                  <a:pt x="762000" y="457200"/>
                </a:cubicBezTo>
                <a:cubicBezTo>
                  <a:pt x="765029" y="443569"/>
                  <a:pt x="772160" y="430524"/>
                  <a:pt x="772160" y="416560"/>
                </a:cubicBezTo>
                <a:cubicBezTo>
                  <a:pt x="772160" y="318288"/>
                  <a:pt x="768130" y="220000"/>
                  <a:pt x="762000" y="121920"/>
                </a:cubicBezTo>
                <a:cubicBezTo>
                  <a:pt x="761332" y="111231"/>
                  <a:pt x="756629" y="101019"/>
                  <a:pt x="751840" y="91440"/>
                </a:cubicBezTo>
                <a:cubicBezTo>
                  <a:pt x="737306" y="62371"/>
                  <a:pt x="720240" y="46791"/>
                  <a:pt x="690880" y="30480"/>
                </a:cubicBezTo>
                <a:cubicBezTo>
                  <a:pt x="653286" y="9595"/>
                  <a:pt x="630278" y="8200"/>
                  <a:pt x="589280" y="0"/>
                </a:cubicBezTo>
                <a:cubicBezTo>
                  <a:pt x="470747" y="3387"/>
                  <a:pt x="351960" y="1711"/>
                  <a:pt x="233680" y="10160"/>
                </a:cubicBezTo>
                <a:cubicBezTo>
                  <a:pt x="199298" y="12616"/>
                  <a:pt x="153099" y="32984"/>
                  <a:pt x="121920" y="50800"/>
                </a:cubicBezTo>
                <a:cubicBezTo>
                  <a:pt x="111318" y="56858"/>
                  <a:pt x="102042" y="65062"/>
                  <a:pt x="91440" y="71120"/>
                </a:cubicBezTo>
                <a:cubicBezTo>
                  <a:pt x="78290" y="78634"/>
                  <a:pt x="64347" y="84667"/>
                  <a:pt x="60960" y="91440"/>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1A0603A3-AB5E-5F42-B9B9-B318C3A92D73}"/>
              </a:ext>
            </a:extLst>
          </p:cNvPr>
          <p:cNvCxnSpPr/>
          <p:nvPr/>
        </p:nvCxnSpPr>
        <p:spPr>
          <a:xfrm flipV="1">
            <a:off x="995680" y="2611120"/>
            <a:ext cx="711200" cy="8331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3313CA4A-14B0-A0DB-7A26-B07B2660CB7F}"/>
              </a:ext>
            </a:extLst>
          </p:cNvPr>
          <p:cNvSpPr txBox="1"/>
          <p:nvPr/>
        </p:nvSpPr>
        <p:spPr>
          <a:xfrm>
            <a:off x="355600" y="3423920"/>
            <a:ext cx="1595309"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Image index</a:t>
            </a:r>
          </a:p>
        </p:txBody>
      </p:sp>
      <p:sp>
        <p:nvSpPr>
          <p:cNvPr id="20" name="Freeform: Shape 19">
            <a:extLst>
              <a:ext uri="{FF2B5EF4-FFF2-40B4-BE49-F238E27FC236}">
                <a16:creationId xmlns:a16="http://schemas.microsoft.com/office/drawing/2014/main" id="{1844B440-5100-D5D8-A101-81C46ECBC844}"/>
              </a:ext>
            </a:extLst>
          </p:cNvPr>
          <p:cNvSpPr/>
          <p:nvPr/>
        </p:nvSpPr>
        <p:spPr>
          <a:xfrm>
            <a:off x="2500030" y="1717040"/>
            <a:ext cx="3843838" cy="894080"/>
          </a:xfrm>
          <a:custGeom>
            <a:avLst/>
            <a:gdLst>
              <a:gd name="csX0" fmla="*/ 9490 w 3843838"/>
              <a:gd name="csY0" fmla="*/ 142240 h 894080"/>
              <a:gd name="csX1" fmla="*/ 9490 w 3843838"/>
              <a:gd name="csY1" fmla="*/ 711200 h 894080"/>
              <a:gd name="csX2" fmla="*/ 19650 w 3843838"/>
              <a:gd name="csY2" fmla="*/ 782320 h 894080"/>
              <a:gd name="csX3" fmla="*/ 70450 w 3843838"/>
              <a:gd name="csY3" fmla="*/ 853440 h 894080"/>
              <a:gd name="csX4" fmla="*/ 100930 w 3843838"/>
              <a:gd name="csY4" fmla="*/ 873760 h 894080"/>
              <a:gd name="csX5" fmla="*/ 222850 w 3843838"/>
              <a:gd name="csY5" fmla="*/ 894080 h 894080"/>
              <a:gd name="csX6" fmla="*/ 751170 w 3843838"/>
              <a:gd name="csY6" fmla="*/ 873760 h 894080"/>
              <a:gd name="csX7" fmla="*/ 1005170 w 3843838"/>
              <a:gd name="csY7" fmla="*/ 863600 h 894080"/>
              <a:gd name="csX8" fmla="*/ 2823810 w 3843838"/>
              <a:gd name="csY8" fmla="*/ 853440 h 894080"/>
              <a:gd name="csX9" fmla="*/ 3545170 w 3843838"/>
              <a:gd name="csY9" fmla="*/ 833120 h 894080"/>
              <a:gd name="csX10" fmla="*/ 3585810 w 3843838"/>
              <a:gd name="csY10" fmla="*/ 822960 h 894080"/>
              <a:gd name="csX11" fmla="*/ 3717890 w 3843838"/>
              <a:gd name="csY11" fmla="*/ 812800 h 894080"/>
              <a:gd name="csX12" fmla="*/ 3809330 w 3843838"/>
              <a:gd name="csY12" fmla="*/ 802640 h 894080"/>
              <a:gd name="csX13" fmla="*/ 3819490 w 3843838"/>
              <a:gd name="csY13" fmla="*/ 548640 h 894080"/>
              <a:gd name="csX14" fmla="*/ 3809330 w 3843838"/>
              <a:gd name="csY14" fmla="*/ 477520 h 894080"/>
              <a:gd name="csX15" fmla="*/ 3789010 w 3843838"/>
              <a:gd name="csY15" fmla="*/ 386080 h 894080"/>
              <a:gd name="csX16" fmla="*/ 3768690 w 3843838"/>
              <a:gd name="csY16" fmla="*/ 121920 h 894080"/>
              <a:gd name="csX17" fmla="*/ 3717890 w 3843838"/>
              <a:gd name="csY17" fmla="*/ 40640 h 894080"/>
              <a:gd name="csX18" fmla="*/ 3636610 w 3843838"/>
              <a:gd name="csY18" fmla="*/ 20320 h 894080"/>
              <a:gd name="csX19" fmla="*/ 3524850 w 3843838"/>
              <a:gd name="csY19" fmla="*/ 0 h 894080"/>
              <a:gd name="csX20" fmla="*/ 1919570 w 3843838"/>
              <a:gd name="csY20" fmla="*/ 30480 h 894080"/>
              <a:gd name="csX21" fmla="*/ 1746850 w 3843838"/>
              <a:gd name="csY21" fmla="*/ 40640 h 894080"/>
              <a:gd name="csX22" fmla="*/ 1442050 w 3843838"/>
              <a:gd name="csY22" fmla="*/ 60960 h 894080"/>
              <a:gd name="csX23" fmla="*/ 222850 w 3843838"/>
              <a:gd name="csY23" fmla="*/ 71120 h 894080"/>
              <a:gd name="csX24" fmla="*/ 100930 w 3843838"/>
              <a:gd name="csY24" fmla="*/ 101600 h 894080"/>
              <a:gd name="csX25" fmla="*/ 60290 w 3843838"/>
              <a:gd name="csY25" fmla="*/ 121920 h 894080"/>
              <a:gd name="csX26" fmla="*/ 9490 w 3843838"/>
              <a:gd name="csY26" fmla="*/ 142240 h 8940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843838" h="894080">
                <a:moveTo>
                  <a:pt x="9490" y="142240"/>
                </a:moveTo>
                <a:cubicBezTo>
                  <a:pt x="1023" y="240453"/>
                  <a:pt x="-6765" y="353593"/>
                  <a:pt x="9490" y="711200"/>
                </a:cubicBezTo>
                <a:cubicBezTo>
                  <a:pt x="10577" y="735123"/>
                  <a:pt x="13349" y="759216"/>
                  <a:pt x="19650" y="782320"/>
                </a:cubicBezTo>
                <a:cubicBezTo>
                  <a:pt x="28109" y="813336"/>
                  <a:pt x="46609" y="833572"/>
                  <a:pt x="70450" y="853440"/>
                </a:cubicBezTo>
                <a:cubicBezTo>
                  <a:pt x="79831" y="861257"/>
                  <a:pt x="89131" y="870614"/>
                  <a:pt x="100930" y="873760"/>
                </a:cubicBezTo>
                <a:cubicBezTo>
                  <a:pt x="140739" y="884376"/>
                  <a:pt x="222850" y="894080"/>
                  <a:pt x="222850" y="894080"/>
                </a:cubicBezTo>
                <a:cubicBezTo>
                  <a:pt x="551494" y="874748"/>
                  <a:pt x="260720" y="890108"/>
                  <a:pt x="751170" y="873760"/>
                </a:cubicBezTo>
                <a:cubicBezTo>
                  <a:pt x="835857" y="870937"/>
                  <a:pt x="920440" y="864431"/>
                  <a:pt x="1005170" y="863600"/>
                </a:cubicBezTo>
                <a:lnTo>
                  <a:pt x="2823810" y="853440"/>
                </a:lnTo>
                <a:cubicBezTo>
                  <a:pt x="3167074" y="822234"/>
                  <a:pt x="2740012" y="858281"/>
                  <a:pt x="3545170" y="833120"/>
                </a:cubicBezTo>
                <a:cubicBezTo>
                  <a:pt x="3559127" y="832684"/>
                  <a:pt x="3571942" y="824592"/>
                  <a:pt x="3585810" y="822960"/>
                </a:cubicBezTo>
                <a:cubicBezTo>
                  <a:pt x="3629664" y="817801"/>
                  <a:pt x="3673915" y="816798"/>
                  <a:pt x="3717890" y="812800"/>
                </a:cubicBezTo>
                <a:cubicBezTo>
                  <a:pt x="3748432" y="810023"/>
                  <a:pt x="3778850" y="806027"/>
                  <a:pt x="3809330" y="802640"/>
                </a:cubicBezTo>
                <a:cubicBezTo>
                  <a:pt x="3870199" y="711336"/>
                  <a:pt x="3835227" y="776825"/>
                  <a:pt x="3819490" y="548640"/>
                </a:cubicBezTo>
                <a:cubicBezTo>
                  <a:pt x="3817842" y="524749"/>
                  <a:pt x="3812971" y="501189"/>
                  <a:pt x="3809330" y="477520"/>
                </a:cubicBezTo>
                <a:cubicBezTo>
                  <a:pt x="3799112" y="411105"/>
                  <a:pt x="3804799" y="433447"/>
                  <a:pt x="3789010" y="386080"/>
                </a:cubicBezTo>
                <a:cubicBezTo>
                  <a:pt x="3782237" y="298027"/>
                  <a:pt x="3808185" y="200910"/>
                  <a:pt x="3768690" y="121920"/>
                </a:cubicBezTo>
                <a:cubicBezTo>
                  <a:pt x="3759967" y="104474"/>
                  <a:pt x="3736025" y="50532"/>
                  <a:pt x="3717890" y="40640"/>
                </a:cubicBezTo>
                <a:cubicBezTo>
                  <a:pt x="3693373" y="27267"/>
                  <a:pt x="3663995" y="25797"/>
                  <a:pt x="3636610" y="20320"/>
                </a:cubicBezTo>
                <a:cubicBezTo>
                  <a:pt x="3454589" y="-16084"/>
                  <a:pt x="3645328" y="30120"/>
                  <a:pt x="3524850" y="0"/>
                </a:cubicBezTo>
                <a:cubicBezTo>
                  <a:pt x="2989757" y="10160"/>
                  <a:pt x="2453836" y="-947"/>
                  <a:pt x="1919570" y="30480"/>
                </a:cubicBezTo>
                <a:lnTo>
                  <a:pt x="1746850" y="40640"/>
                </a:lnTo>
                <a:cubicBezTo>
                  <a:pt x="1628466" y="48804"/>
                  <a:pt x="1569265" y="59116"/>
                  <a:pt x="1442050" y="60960"/>
                </a:cubicBezTo>
                <a:lnTo>
                  <a:pt x="222850" y="71120"/>
                </a:lnTo>
                <a:cubicBezTo>
                  <a:pt x="179475" y="78349"/>
                  <a:pt x="141182" y="81474"/>
                  <a:pt x="100930" y="101600"/>
                </a:cubicBezTo>
                <a:cubicBezTo>
                  <a:pt x="87383" y="108373"/>
                  <a:pt x="74471" y="116602"/>
                  <a:pt x="60290" y="121920"/>
                </a:cubicBezTo>
                <a:cubicBezTo>
                  <a:pt x="31006" y="132901"/>
                  <a:pt x="17957" y="44027"/>
                  <a:pt x="9490" y="142240"/>
                </a:cubicBez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138122E-44F6-F3A8-5374-8193C7A40BA8}"/>
              </a:ext>
            </a:extLst>
          </p:cNvPr>
          <p:cNvSpPr txBox="1"/>
          <p:nvPr/>
        </p:nvSpPr>
        <p:spPr>
          <a:xfrm>
            <a:off x="3606800" y="1463040"/>
            <a:ext cx="2031325"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Box coordinates</a:t>
            </a:r>
          </a:p>
        </p:txBody>
      </p:sp>
      <p:sp>
        <p:nvSpPr>
          <p:cNvPr id="22" name="Freeform: Shape 21">
            <a:extLst>
              <a:ext uri="{FF2B5EF4-FFF2-40B4-BE49-F238E27FC236}">
                <a16:creationId xmlns:a16="http://schemas.microsoft.com/office/drawing/2014/main" id="{9E134410-9EBE-B162-5644-828C4456F694}"/>
              </a:ext>
            </a:extLst>
          </p:cNvPr>
          <p:cNvSpPr/>
          <p:nvPr/>
        </p:nvSpPr>
        <p:spPr>
          <a:xfrm>
            <a:off x="6278880" y="1737360"/>
            <a:ext cx="782320" cy="914400"/>
          </a:xfrm>
          <a:custGeom>
            <a:avLst/>
            <a:gdLst>
              <a:gd name="csX0" fmla="*/ 40640 w 782320"/>
              <a:gd name="csY0" fmla="*/ 81280 h 914400"/>
              <a:gd name="csX1" fmla="*/ 20320 w 782320"/>
              <a:gd name="csY1" fmla="*/ 132080 h 914400"/>
              <a:gd name="csX2" fmla="*/ 0 w 782320"/>
              <a:gd name="csY2" fmla="*/ 213360 h 914400"/>
              <a:gd name="csX3" fmla="*/ 10160 w 782320"/>
              <a:gd name="csY3" fmla="*/ 467360 h 914400"/>
              <a:gd name="csX4" fmla="*/ 20320 w 782320"/>
              <a:gd name="csY4" fmla="*/ 538480 h 914400"/>
              <a:gd name="csX5" fmla="*/ 30480 w 782320"/>
              <a:gd name="csY5" fmla="*/ 802640 h 914400"/>
              <a:gd name="csX6" fmla="*/ 40640 w 782320"/>
              <a:gd name="csY6" fmla="*/ 863600 h 914400"/>
              <a:gd name="csX7" fmla="*/ 71120 w 782320"/>
              <a:gd name="csY7" fmla="*/ 873760 h 914400"/>
              <a:gd name="csX8" fmla="*/ 101600 w 782320"/>
              <a:gd name="csY8" fmla="*/ 894080 h 914400"/>
              <a:gd name="csX9" fmla="*/ 193040 w 782320"/>
              <a:gd name="csY9" fmla="*/ 914400 h 914400"/>
              <a:gd name="csX10" fmla="*/ 660400 w 782320"/>
              <a:gd name="csY10" fmla="*/ 873760 h 914400"/>
              <a:gd name="csX11" fmla="*/ 711200 w 782320"/>
              <a:gd name="csY11" fmla="*/ 812800 h 914400"/>
              <a:gd name="csX12" fmla="*/ 741680 w 782320"/>
              <a:gd name="csY12" fmla="*/ 619760 h 914400"/>
              <a:gd name="csX13" fmla="*/ 762000 w 782320"/>
              <a:gd name="csY13" fmla="*/ 497840 h 914400"/>
              <a:gd name="csX14" fmla="*/ 772160 w 782320"/>
              <a:gd name="csY14" fmla="*/ 457200 h 914400"/>
              <a:gd name="csX15" fmla="*/ 782320 w 782320"/>
              <a:gd name="csY15" fmla="*/ 386080 h 914400"/>
              <a:gd name="csX16" fmla="*/ 762000 w 782320"/>
              <a:gd name="csY16" fmla="*/ 91440 h 914400"/>
              <a:gd name="csX17" fmla="*/ 721360 w 782320"/>
              <a:gd name="csY17" fmla="*/ 50800 h 914400"/>
              <a:gd name="csX18" fmla="*/ 680720 w 782320"/>
              <a:gd name="csY18" fmla="*/ 20320 h 914400"/>
              <a:gd name="csX19" fmla="*/ 589280 w 782320"/>
              <a:gd name="csY19" fmla="*/ 0 h 914400"/>
              <a:gd name="csX20" fmla="*/ 213360 w 782320"/>
              <a:gd name="csY20" fmla="*/ 10160 h 914400"/>
              <a:gd name="csX21" fmla="*/ 142240 w 782320"/>
              <a:gd name="csY21" fmla="*/ 40640 h 914400"/>
              <a:gd name="csX22" fmla="*/ 111760 w 782320"/>
              <a:gd name="csY22" fmla="*/ 50800 h 914400"/>
              <a:gd name="csX23" fmla="*/ 40640 w 782320"/>
              <a:gd name="csY23" fmla="*/ 81280 h 91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782320" h="914400">
                <a:moveTo>
                  <a:pt x="40640" y="81280"/>
                </a:moveTo>
                <a:cubicBezTo>
                  <a:pt x="25400" y="94827"/>
                  <a:pt x="25683" y="114649"/>
                  <a:pt x="20320" y="132080"/>
                </a:cubicBezTo>
                <a:cubicBezTo>
                  <a:pt x="12107" y="158772"/>
                  <a:pt x="0" y="213360"/>
                  <a:pt x="0" y="213360"/>
                </a:cubicBezTo>
                <a:cubicBezTo>
                  <a:pt x="3387" y="298027"/>
                  <a:pt x="4874" y="382791"/>
                  <a:pt x="10160" y="467360"/>
                </a:cubicBezTo>
                <a:cubicBezTo>
                  <a:pt x="11654" y="491261"/>
                  <a:pt x="18871" y="514577"/>
                  <a:pt x="20320" y="538480"/>
                </a:cubicBezTo>
                <a:cubicBezTo>
                  <a:pt x="25651" y="626437"/>
                  <a:pt x="24983" y="714693"/>
                  <a:pt x="30480" y="802640"/>
                </a:cubicBezTo>
                <a:cubicBezTo>
                  <a:pt x="31765" y="823200"/>
                  <a:pt x="30419" y="845714"/>
                  <a:pt x="40640" y="863600"/>
                </a:cubicBezTo>
                <a:cubicBezTo>
                  <a:pt x="45953" y="872899"/>
                  <a:pt x="61541" y="868971"/>
                  <a:pt x="71120" y="873760"/>
                </a:cubicBezTo>
                <a:cubicBezTo>
                  <a:pt x="82042" y="879221"/>
                  <a:pt x="90377" y="889270"/>
                  <a:pt x="101600" y="894080"/>
                </a:cubicBezTo>
                <a:cubicBezTo>
                  <a:pt x="114155" y="899461"/>
                  <a:pt x="183999" y="912592"/>
                  <a:pt x="193040" y="914400"/>
                </a:cubicBezTo>
                <a:cubicBezTo>
                  <a:pt x="627816" y="893191"/>
                  <a:pt x="480525" y="945710"/>
                  <a:pt x="660400" y="873760"/>
                </a:cubicBezTo>
                <a:cubicBezTo>
                  <a:pt x="673623" y="860537"/>
                  <a:pt x="704913" y="833232"/>
                  <a:pt x="711200" y="812800"/>
                </a:cubicBezTo>
                <a:cubicBezTo>
                  <a:pt x="731145" y="747978"/>
                  <a:pt x="733379" y="686167"/>
                  <a:pt x="741680" y="619760"/>
                </a:cubicBezTo>
                <a:cubicBezTo>
                  <a:pt x="747738" y="571293"/>
                  <a:pt x="751862" y="543460"/>
                  <a:pt x="762000" y="497840"/>
                </a:cubicBezTo>
                <a:cubicBezTo>
                  <a:pt x="765029" y="484209"/>
                  <a:pt x="769662" y="470938"/>
                  <a:pt x="772160" y="457200"/>
                </a:cubicBezTo>
                <a:cubicBezTo>
                  <a:pt x="776444" y="433639"/>
                  <a:pt x="778933" y="409787"/>
                  <a:pt x="782320" y="386080"/>
                </a:cubicBezTo>
                <a:cubicBezTo>
                  <a:pt x="775547" y="287867"/>
                  <a:pt x="779611" y="188299"/>
                  <a:pt x="762000" y="91440"/>
                </a:cubicBezTo>
                <a:cubicBezTo>
                  <a:pt x="758573" y="72591"/>
                  <a:pt x="735778" y="63416"/>
                  <a:pt x="721360" y="50800"/>
                </a:cubicBezTo>
                <a:cubicBezTo>
                  <a:pt x="708616" y="39649"/>
                  <a:pt x="695866" y="27893"/>
                  <a:pt x="680720" y="20320"/>
                </a:cubicBezTo>
                <a:cubicBezTo>
                  <a:pt x="671154" y="15537"/>
                  <a:pt x="594624" y="1069"/>
                  <a:pt x="589280" y="0"/>
                </a:cubicBezTo>
                <a:cubicBezTo>
                  <a:pt x="463973" y="3387"/>
                  <a:pt x="338556" y="3900"/>
                  <a:pt x="213360" y="10160"/>
                </a:cubicBezTo>
                <a:cubicBezTo>
                  <a:pt x="195377" y="11059"/>
                  <a:pt x="154465" y="35401"/>
                  <a:pt x="142240" y="40640"/>
                </a:cubicBezTo>
                <a:cubicBezTo>
                  <a:pt x="132396" y="44859"/>
                  <a:pt x="121339" y="46011"/>
                  <a:pt x="111760" y="50800"/>
                </a:cubicBezTo>
                <a:cubicBezTo>
                  <a:pt x="32978" y="90191"/>
                  <a:pt x="55880" y="67733"/>
                  <a:pt x="40640" y="81280"/>
                </a:cubicBezTo>
                <a:close/>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DD6E829-E59F-C3CD-38DA-CB2A03984C6C}"/>
              </a:ext>
            </a:extLst>
          </p:cNvPr>
          <p:cNvSpPr txBox="1"/>
          <p:nvPr/>
        </p:nvSpPr>
        <p:spPr>
          <a:xfrm>
            <a:off x="6116320" y="1391920"/>
            <a:ext cx="1399742" cy="369332"/>
          </a:xfrm>
          <a:prstGeom prst="rect">
            <a:avLst/>
          </a:prstGeom>
          <a:noFill/>
        </p:spPr>
        <p:txBody>
          <a:bodyPr wrap="none" rtlCol="0">
            <a:spAutoFit/>
          </a:bodyPr>
          <a:lstStyle/>
          <a:p>
            <a:r>
              <a:rPr lang="en-US" dirty="0">
                <a:solidFill>
                  <a:schemeClr val="accent5"/>
                </a:solidFill>
                <a:latin typeface="Segoe Print" panose="02000600000000000000" pitchFamily="2" charset="0"/>
              </a:rPr>
              <a:t>confidence</a:t>
            </a:r>
          </a:p>
        </p:txBody>
      </p:sp>
      <p:cxnSp>
        <p:nvCxnSpPr>
          <p:cNvPr id="25" name="Straight Arrow Connector 24">
            <a:extLst>
              <a:ext uri="{FF2B5EF4-FFF2-40B4-BE49-F238E27FC236}">
                <a16:creationId xmlns:a16="http://schemas.microsoft.com/office/drawing/2014/main" id="{92A7A87D-3D1B-D70A-276F-CE5D22C3A2E8}"/>
              </a:ext>
            </a:extLst>
          </p:cNvPr>
          <p:cNvCxnSpPr>
            <a:cxnSpLocks/>
          </p:cNvCxnSpPr>
          <p:nvPr/>
        </p:nvCxnSpPr>
        <p:spPr>
          <a:xfrm flipH="1" flipV="1">
            <a:off x="7467600" y="2509520"/>
            <a:ext cx="426720" cy="8940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1C56728F-9CC9-BFD2-1797-F0C9A49777C9}"/>
              </a:ext>
            </a:extLst>
          </p:cNvPr>
          <p:cNvSpPr txBox="1"/>
          <p:nvPr/>
        </p:nvSpPr>
        <p:spPr>
          <a:xfrm>
            <a:off x="7426960" y="3403600"/>
            <a:ext cx="1431802" cy="369332"/>
          </a:xfrm>
          <a:prstGeom prst="rect">
            <a:avLst/>
          </a:prstGeom>
          <a:noFill/>
        </p:spPr>
        <p:txBody>
          <a:bodyPr wrap="none" rtlCol="0">
            <a:spAutoFit/>
          </a:bodyPr>
          <a:lstStyle/>
          <a:p>
            <a:r>
              <a:rPr lang="en-US" dirty="0">
                <a:latin typeface="Segoe Print" panose="02000600000000000000" pitchFamily="2" charset="0"/>
              </a:rPr>
              <a:t>probability</a:t>
            </a:r>
          </a:p>
        </p:txBody>
      </p:sp>
    </p:spTree>
    <p:extLst>
      <p:ext uri="{BB962C8B-B14F-4D97-AF65-F5344CB8AC3E}">
        <p14:creationId xmlns:p14="http://schemas.microsoft.com/office/powerpoint/2010/main" val="1454837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FE2D-D767-AFF3-3FA2-B4268DA61957}"/>
              </a:ext>
            </a:extLst>
          </p:cNvPr>
          <p:cNvSpPr>
            <a:spLocks noGrp="1"/>
          </p:cNvSpPr>
          <p:nvPr>
            <p:ph type="title"/>
          </p:nvPr>
        </p:nvSpPr>
        <p:spPr>
          <a:xfrm>
            <a:off x="584200" y="0"/>
            <a:ext cx="10515600" cy="1325563"/>
          </a:xfrm>
        </p:spPr>
        <p:txBody>
          <a:bodyPr/>
          <a:lstStyle/>
          <a:p>
            <a:r>
              <a:rPr lang="en-US" dirty="0"/>
              <a:t>Metric of object detection: precision, recall</a:t>
            </a:r>
            <a:endParaRPr lang="en-US" b="1" dirty="0"/>
          </a:p>
        </p:txBody>
      </p:sp>
      <p:sp>
        <p:nvSpPr>
          <p:cNvPr id="4" name="Slide Number Placeholder 3">
            <a:extLst>
              <a:ext uri="{FF2B5EF4-FFF2-40B4-BE49-F238E27FC236}">
                <a16:creationId xmlns:a16="http://schemas.microsoft.com/office/drawing/2014/main" id="{ED7D8F0A-BE37-7898-5535-AE9A1FD2714E}"/>
              </a:ext>
            </a:extLst>
          </p:cNvPr>
          <p:cNvSpPr>
            <a:spLocks noGrp="1"/>
          </p:cNvSpPr>
          <p:nvPr>
            <p:ph type="sldNum" sz="quarter" idx="12"/>
          </p:nvPr>
        </p:nvSpPr>
        <p:spPr/>
        <p:txBody>
          <a:bodyPr/>
          <a:lstStyle/>
          <a:p>
            <a:fld id="{57D6750F-1D76-423C-8E64-E94414A6CC72}" type="slidenum">
              <a:rPr lang="en-US" smtClean="0"/>
              <a:t>55</a:t>
            </a:fld>
            <a:endParaRPr lang="en-US"/>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BA3906F-4A9D-A250-9A8B-B228EDCA4AD2}"/>
                  </a:ext>
                </a:extLst>
              </p:cNvPr>
              <p:cNvSpPr txBox="1"/>
              <p:nvPr/>
            </p:nvSpPr>
            <p:spPr>
              <a:xfrm>
                <a:off x="805180" y="1358495"/>
                <a:ext cx="3136900" cy="61549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𝑃𝑟𝑒𝑐𝑖𝑠𝑖𝑜𝑛</m:t>
                      </m:r>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𝑇𝑃</m:t>
                          </m:r>
                        </m:num>
                        <m:den>
                          <m:r>
                            <a:rPr lang="en-US" i="1">
                              <a:latin typeface="Cambria Math" panose="02040503050406030204" pitchFamily="18" charset="0"/>
                            </a:rPr>
                            <m:t>𝑇𝑃</m:t>
                          </m:r>
                          <m:r>
                            <a:rPr lang="en-US" i="0">
                              <a:latin typeface="Cambria Math" panose="02040503050406030204" pitchFamily="18" charset="0"/>
                            </a:rPr>
                            <m:t>+</m:t>
                          </m:r>
                          <m:r>
                            <a:rPr lang="en-US" i="1">
                              <a:latin typeface="Cambria Math" panose="02040503050406030204" pitchFamily="18" charset="0"/>
                            </a:rPr>
                            <m:t>𝐹𝑃</m:t>
                          </m:r>
                        </m:den>
                      </m:f>
                      <m:r>
                        <a:rPr lang="en-US" i="0">
                          <a:latin typeface="Cambria Math" panose="02040503050406030204" pitchFamily="18" charset="0"/>
                        </a:rPr>
                        <m:t> </m:t>
                      </m:r>
                    </m:oMath>
                  </m:oMathPara>
                </a14:m>
                <a:endParaRPr lang="en-US" dirty="0"/>
              </a:p>
            </p:txBody>
          </p:sp>
        </mc:Choice>
        <mc:Fallback>
          <p:sp>
            <p:nvSpPr>
              <p:cNvPr id="8" name="TextBox 7">
                <a:extLst>
                  <a:ext uri="{FF2B5EF4-FFF2-40B4-BE49-F238E27FC236}">
                    <a16:creationId xmlns:a16="http://schemas.microsoft.com/office/drawing/2014/main" id="{CBA3906F-4A9D-A250-9A8B-B228EDCA4AD2}"/>
                  </a:ext>
                </a:extLst>
              </p:cNvPr>
              <p:cNvSpPr txBox="1">
                <a:spLocks noRot="1" noChangeAspect="1" noMove="1" noResize="1" noEditPoints="1" noAdjustHandles="1" noChangeArrowheads="1" noChangeShapeType="1" noTextEdit="1"/>
              </p:cNvSpPr>
              <p:nvPr/>
            </p:nvSpPr>
            <p:spPr>
              <a:xfrm>
                <a:off x="805180" y="1358495"/>
                <a:ext cx="3136900" cy="61549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937F892-5C5F-338C-078D-109D3809D83B}"/>
                  </a:ext>
                </a:extLst>
              </p:cNvPr>
              <p:cNvSpPr txBox="1"/>
              <p:nvPr/>
            </p:nvSpPr>
            <p:spPr>
              <a:xfrm>
                <a:off x="1018540" y="2018895"/>
                <a:ext cx="2313940" cy="61549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𝑅𝑒𝑐𝑎𝑙𝑙</m:t>
                      </m:r>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𝑇𝑃</m:t>
                          </m:r>
                        </m:num>
                        <m:den>
                          <m:r>
                            <a:rPr lang="en-US" i="1">
                              <a:latin typeface="Cambria Math" panose="02040503050406030204" pitchFamily="18" charset="0"/>
                            </a:rPr>
                            <m:t>𝑇𝑃</m:t>
                          </m:r>
                          <m:r>
                            <a:rPr lang="en-US" i="0">
                              <a:latin typeface="Cambria Math" panose="02040503050406030204" pitchFamily="18" charset="0"/>
                            </a:rPr>
                            <m:t>+</m:t>
                          </m:r>
                          <m:r>
                            <a:rPr lang="en-US" i="1">
                              <a:latin typeface="Cambria Math" panose="02040503050406030204" pitchFamily="18" charset="0"/>
                            </a:rPr>
                            <m:t>𝐹𝑁</m:t>
                          </m:r>
                        </m:den>
                      </m:f>
                    </m:oMath>
                  </m:oMathPara>
                </a14:m>
                <a:endParaRPr lang="en-US" dirty="0"/>
              </a:p>
            </p:txBody>
          </p:sp>
        </mc:Choice>
        <mc:Fallback>
          <p:sp>
            <p:nvSpPr>
              <p:cNvPr id="10" name="TextBox 9">
                <a:extLst>
                  <a:ext uri="{FF2B5EF4-FFF2-40B4-BE49-F238E27FC236}">
                    <a16:creationId xmlns:a16="http://schemas.microsoft.com/office/drawing/2014/main" id="{4937F892-5C5F-338C-078D-109D3809D83B}"/>
                  </a:ext>
                </a:extLst>
              </p:cNvPr>
              <p:cNvSpPr txBox="1">
                <a:spLocks noRot="1" noChangeAspect="1" noMove="1" noResize="1" noEditPoints="1" noAdjustHandles="1" noChangeArrowheads="1" noChangeShapeType="1" noTextEdit="1"/>
              </p:cNvSpPr>
              <p:nvPr/>
            </p:nvSpPr>
            <p:spPr>
              <a:xfrm>
                <a:off x="1018540" y="2018895"/>
                <a:ext cx="2313940" cy="615490"/>
              </a:xfrm>
              <a:prstGeom prst="rect">
                <a:avLst/>
              </a:prstGeom>
              <a:blipFill>
                <a:blip r:embed="rId3"/>
                <a:stretch>
                  <a:fillRect/>
                </a:stretch>
              </a:blipFill>
            </p:spPr>
            <p:txBody>
              <a:bodyPr/>
              <a:lstStyle/>
              <a:p>
                <a:r>
                  <a:rPr lang="en-US">
                    <a:noFill/>
                  </a:rPr>
                  <a:t> </a:t>
                </a:r>
              </a:p>
            </p:txBody>
          </p:sp>
        </mc:Fallback>
      </mc:AlternateContent>
      <p:pic>
        <p:nvPicPr>
          <p:cNvPr id="12" name="Picture 11">
            <a:extLst>
              <a:ext uri="{FF2B5EF4-FFF2-40B4-BE49-F238E27FC236}">
                <a16:creationId xmlns:a16="http://schemas.microsoft.com/office/drawing/2014/main" id="{25303D1B-DE4C-664E-70AF-5F0EF33E408B}"/>
              </a:ext>
            </a:extLst>
          </p:cNvPr>
          <p:cNvPicPr>
            <a:picLocks noChangeAspect="1"/>
          </p:cNvPicPr>
          <p:nvPr/>
        </p:nvPicPr>
        <p:blipFill>
          <a:blip r:embed="rId4"/>
          <a:stretch>
            <a:fillRect/>
          </a:stretch>
        </p:blipFill>
        <p:spPr>
          <a:xfrm>
            <a:off x="5760720" y="1287987"/>
            <a:ext cx="6326959" cy="4606067"/>
          </a:xfrm>
          <a:prstGeom prst="rect">
            <a:avLst/>
          </a:prstGeom>
        </p:spPr>
      </p:pic>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C3D52116-34CE-CC74-FC53-EF37918DF1ED}"/>
                  </a:ext>
                </a:extLst>
              </p:cNvPr>
              <p:cNvSpPr txBox="1"/>
              <p:nvPr/>
            </p:nvSpPr>
            <p:spPr>
              <a:xfrm>
                <a:off x="2217420" y="5352534"/>
                <a:ext cx="2649220" cy="61632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𝑃𝑟𝑒𝑐𝑖𝑠𝑖𝑜𝑛</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den>
                      </m:f>
                    </m:oMath>
                  </m:oMathPara>
                </a14:m>
                <a:endParaRPr lang="en-US" dirty="0"/>
              </a:p>
            </p:txBody>
          </p:sp>
        </mc:Choice>
        <mc:Fallback>
          <p:sp>
            <p:nvSpPr>
              <p:cNvPr id="14" name="TextBox 13">
                <a:extLst>
                  <a:ext uri="{FF2B5EF4-FFF2-40B4-BE49-F238E27FC236}">
                    <a16:creationId xmlns:a16="http://schemas.microsoft.com/office/drawing/2014/main" id="{C3D52116-34CE-CC74-FC53-EF37918DF1ED}"/>
                  </a:ext>
                </a:extLst>
              </p:cNvPr>
              <p:cNvSpPr txBox="1">
                <a:spLocks noRot="1" noChangeAspect="1" noMove="1" noResize="1" noEditPoints="1" noAdjustHandles="1" noChangeArrowheads="1" noChangeShapeType="1" noTextEdit="1"/>
              </p:cNvSpPr>
              <p:nvPr/>
            </p:nvSpPr>
            <p:spPr>
              <a:xfrm>
                <a:off x="2217420" y="5352534"/>
                <a:ext cx="2649220" cy="61632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AD0B4A83-B78D-299D-D516-26AEA48956F8}"/>
                  </a:ext>
                </a:extLst>
              </p:cNvPr>
              <p:cNvSpPr txBox="1"/>
              <p:nvPr/>
            </p:nvSpPr>
            <p:spPr>
              <a:xfrm>
                <a:off x="2054860" y="6226294"/>
                <a:ext cx="2740660" cy="61632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𝑅𝑒𝑐𝑎𝑙𝑙</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den>
                      </m:f>
                    </m:oMath>
                  </m:oMathPara>
                </a14:m>
                <a:endParaRPr lang="en-US" dirty="0"/>
              </a:p>
            </p:txBody>
          </p:sp>
        </mc:Choice>
        <mc:Fallback>
          <p:sp>
            <p:nvSpPr>
              <p:cNvPr id="16" name="TextBox 15">
                <a:extLst>
                  <a:ext uri="{FF2B5EF4-FFF2-40B4-BE49-F238E27FC236}">
                    <a16:creationId xmlns:a16="http://schemas.microsoft.com/office/drawing/2014/main" id="{AD0B4A83-B78D-299D-D516-26AEA48956F8}"/>
                  </a:ext>
                </a:extLst>
              </p:cNvPr>
              <p:cNvSpPr txBox="1">
                <a:spLocks noRot="1" noChangeAspect="1" noMove="1" noResize="1" noEditPoints="1" noAdjustHandles="1" noChangeArrowheads="1" noChangeShapeType="1" noTextEdit="1"/>
              </p:cNvSpPr>
              <p:nvPr/>
            </p:nvSpPr>
            <p:spPr>
              <a:xfrm>
                <a:off x="2054860" y="6226294"/>
                <a:ext cx="2740660" cy="616323"/>
              </a:xfrm>
              <a:prstGeom prst="rect">
                <a:avLst/>
              </a:prstGeom>
              <a:blipFill>
                <a:blip r:embed="rId6"/>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83BEB7EA-03F1-AD37-014E-44BEEF386237}"/>
              </a:ext>
            </a:extLst>
          </p:cNvPr>
          <p:cNvSpPr txBox="1"/>
          <p:nvPr/>
        </p:nvSpPr>
        <p:spPr>
          <a:xfrm>
            <a:off x="6421120" y="5699760"/>
            <a:ext cx="442750" cy="369332"/>
          </a:xfrm>
          <a:prstGeom prst="rect">
            <a:avLst/>
          </a:prstGeom>
          <a:noFill/>
        </p:spPr>
        <p:txBody>
          <a:bodyPr wrap="none" rtlCol="0">
            <a:spAutoFit/>
          </a:bodyPr>
          <a:lstStyle/>
          <a:p>
            <a:r>
              <a:rPr lang="en-US" dirty="0"/>
              <a:t>(8)</a:t>
            </a:r>
          </a:p>
        </p:txBody>
      </p:sp>
      <p:sp>
        <p:nvSpPr>
          <p:cNvPr id="19" name="TextBox 18">
            <a:extLst>
              <a:ext uri="{FF2B5EF4-FFF2-40B4-BE49-F238E27FC236}">
                <a16:creationId xmlns:a16="http://schemas.microsoft.com/office/drawing/2014/main" id="{CEC429AF-8703-51B5-373E-58D55CE53D7B}"/>
              </a:ext>
            </a:extLst>
          </p:cNvPr>
          <p:cNvSpPr txBox="1"/>
          <p:nvPr/>
        </p:nvSpPr>
        <p:spPr>
          <a:xfrm>
            <a:off x="8382000" y="5709920"/>
            <a:ext cx="442750" cy="369332"/>
          </a:xfrm>
          <a:prstGeom prst="rect">
            <a:avLst/>
          </a:prstGeom>
          <a:noFill/>
        </p:spPr>
        <p:txBody>
          <a:bodyPr wrap="none" rtlCol="0">
            <a:spAutoFit/>
          </a:bodyPr>
          <a:lstStyle/>
          <a:p>
            <a:r>
              <a:rPr lang="en-US" dirty="0"/>
              <a:t>(6)</a:t>
            </a:r>
          </a:p>
        </p:txBody>
      </p:sp>
      <p:sp>
        <p:nvSpPr>
          <p:cNvPr id="20" name="TextBox 19">
            <a:extLst>
              <a:ext uri="{FF2B5EF4-FFF2-40B4-BE49-F238E27FC236}">
                <a16:creationId xmlns:a16="http://schemas.microsoft.com/office/drawing/2014/main" id="{F7548887-37C2-E610-A510-815CE1C5839B}"/>
              </a:ext>
            </a:extLst>
          </p:cNvPr>
          <p:cNvSpPr txBox="1"/>
          <p:nvPr/>
        </p:nvSpPr>
        <p:spPr>
          <a:xfrm>
            <a:off x="3484880" y="3139440"/>
            <a:ext cx="1670650"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For one class</a:t>
            </a:r>
          </a:p>
        </p:txBody>
      </p:sp>
      <p:cxnSp>
        <p:nvCxnSpPr>
          <p:cNvPr id="22" name="Straight Arrow Connector 21">
            <a:extLst>
              <a:ext uri="{FF2B5EF4-FFF2-40B4-BE49-F238E27FC236}">
                <a16:creationId xmlns:a16="http://schemas.microsoft.com/office/drawing/2014/main" id="{1F855A21-FCB5-260D-CA21-C720CB485567}"/>
              </a:ext>
            </a:extLst>
          </p:cNvPr>
          <p:cNvCxnSpPr/>
          <p:nvPr/>
        </p:nvCxnSpPr>
        <p:spPr>
          <a:xfrm>
            <a:off x="5262880" y="3291840"/>
            <a:ext cx="4267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CDFEA362-8F21-7D79-AB02-9BE054B06FBB}"/>
              </a:ext>
            </a:extLst>
          </p:cNvPr>
          <p:cNvCxnSpPr>
            <a:cxnSpLocks/>
          </p:cNvCxnSpPr>
          <p:nvPr/>
        </p:nvCxnSpPr>
        <p:spPr>
          <a:xfrm flipH="1">
            <a:off x="4612640" y="5080000"/>
            <a:ext cx="1016000" cy="8229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E0CF841F-E16C-4EF8-61C1-85CB162CCF51}"/>
              </a:ext>
            </a:extLst>
          </p:cNvPr>
          <p:cNvSpPr/>
          <p:nvPr/>
        </p:nvSpPr>
        <p:spPr>
          <a:xfrm>
            <a:off x="2651760" y="5120640"/>
            <a:ext cx="1899920" cy="173736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48422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00FA-9F87-BE54-3035-A32E069FCDD0}"/>
              </a:ext>
            </a:extLst>
          </p:cNvPr>
          <p:cNvSpPr>
            <a:spLocks noGrp="1"/>
          </p:cNvSpPr>
          <p:nvPr>
            <p:ph type="title"/>
          </p:nvPr>
        </p:nvSpPr>
        <p:spPr>
          <a:xfrm>
            <a:off x="594360" y="0"/>
            <a:ext cx="10515600" cy="1325563"/>
          </a:xfrm>
        </p:spPr>
        <p:txBody>
          <a:bodyPr/>
          <a:lstStyle/>
          <a:p>
            <a:r>
              <a:rPr lang="en-US" dirty="0"/>
              <a:t>Metric of object detection: mean average precision (</a:t>
            </a:r>
            <a:r>
              <a:rPr lang="en-US" dirty="0" err="1"/>
              <a:t>mAP</a:t>
            </a:r>
            <a:r>
              <a:rPr lang="en-US" dirty="0"/>
              <a:t>)</a:t>
            </a:r>
          </a:p>
        </p:txBody>
      </p:sp>
      <p:sp>
        <p:nvSpPr>
          <p:cNvPr id="4" name="Slide Number Placeholder 3">
            <a:extLst>
              <a:ext uri="{FF2B5EF4-FFF2-40B4-BE49-F238E27FC236}">
                <a16:creationId xmlns:a16="http://schemas.microsoft.com/office/drawing/2014/main" id="{0081FA8D-E33A-0877-2B93-BAA60A2B6DB0}"/>
              </a:ext>
            </a:extLst>
          </p:cNvPr>
          <p:cNvSpPr>
            <a:spLocks noGrp="1"/>
          </p:cNvSpPr>
          <p:nvPr>
            <p:ph type="sldNum" sz="quarter" idx="12"/>
          </p:nvPr>
        </p:nvSpPr>
        <p:spPr/>
        <p:txBody>
          <a:bodyPr/>
          <a:lstStyle/>
          <a:p>
            <a:fld id="{57D6750F-1D76-423C-8E64-E94414A6CC72}" type="slidenum">
              <a:rPr lang="en-US" smtClean="0"/>
              <a:t>56</a:t>
            </a:fld>
            <a:endParaRPr lang="en-US"/>
          </a:p>
        </p:txBody>
      </p:sp>
      <p:pic>
        <p:nvPicPr>
          <p:cNvPr id="6" name="Picture 5">
            <a:extLst>
              <a:ext uri="{FF2B5EF4-FFF2-40B4-BE49-F238E27FC236}">
                <a16:creationId xmlns:a16="http://schemas.microsoft.com/office/drawing/2014/main" id="{665BD8AD-B90A-78F1-CACF-FB41DDDA810B}"/>
              </a:ext>
            </a:extLst>
          </p:cNvPr>
          <p:cNvPicPr>
            <a:picLocks noChangeAspect="1"/>
          </p:cNvPicPr>
          <p:nvPr/>
        </p:nvPicPr>
        <p:blipFill>
          <a:blip r:embed="rId2"/>
          <a:stretch>
            <a:fillRect/>
          </a:stretch>
        </p:blipFill>
        <p:spPr>
          <a:xfrm>
            <a:off x="515844" y="1259696"/>
            <a:ext cx="5386127" cy="2733184"/>
          </a:xfrm>
          <a:prstGeom prst="rect">
            <a:avLst/>
          </a:prstGeom>
        </p:spPr>
      </p:pic>
      <p:pic>
        <p:nvPicPr>
          <p:cNvPr id="8" name="Picture 7">
            <a:extLst>
              <a:ext uri="{FF2B5EF4-FFF2-40B4-BE49-F238E27FC236}">
                <a16:creationId xmlns:a16="http://schemas.microsoft.com/office/drawing/2014/main" id="{D474BDAB-2AEE-04F1-7636-D1564AA92582}"/>
              </a:ext>
            </a:extLst>
          </p:cNvPr>
          <p:cNvPicPr>
            <a:picLocks noChangeAspect="1"/>
          </p:cNvPicPr>
          <p:nvPr/>
        </p:nvPicPr>
        <p:blipFill>
          <a:blip r:embed="rId3"/>
          <a:stretch>
            <a:fillRect/>
          </a:stretch>
        </p:blipFill>
        <p:spPr>
          <a:xfrm>
            <a:off x="5725902" y="3596357"/>
            <a:ext cx="6328196" cy="3261643"/>
          </a:xfrm>
          <a:prstGeom prst="rect">
            <a:avLst/>
          </a:prstGeom>
          <a:solidFill>
            <a:schemeClr val="bg1"/>
          </a:solidFill>
          <a:ln>
            <a:solidFill>
              <a:schemeClr val="accent1">
                <a:shade val="15000"/>
              </a:schemeClr>
            </a:solidFill>
          </a:ln>
        </p:spPr>
      </p:pic>
      <p:sp>
        <p:nvSpPr>
          <p:cNvPr id="9" name="TextBox 8">
            <a:extLst>
              <a:ext uri="{FF2B5EF4-FFF2-40B4-BE49-F238E27FC236}">
                <a16:creationId xmlns:a16="http://schemas.microsoft.com/office/drawing/2014/main" id="{38D40F7F-B18B-E9CD-9288-2CDF9C18EFD8}"/>
              </a:ext>
            </a:extLst>
          </p:cNvPr>
          <p:cNvSpPr txBox="1"/>
          <p:nvPr/>
        </p:nvSpPr>
        <p:spPr>
          <a:xfrm>
            <a:off x="7670800" y="2641600"/>
            <a:ext cx="2085827"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Rank confidence</a:t>
            </a:r>
          </a:p>
        </p:txBody>
      </p:sp>
      <p:cxnSp>
        <p:nvCxnSpPr>
          <p:cNvPr id="11" name="Straight Arrow Connector 10">
            <a:extLst>
              <a:ext uri="{FF2B5EF4-FFF2-40B4-BE49-F238E27FC236}">
                <a16:creationId xmlns:a16="http://schemas.microsoft.com/office/drawing/2014/main" id="{0E31760B-09CC-C31F-459F-392A857CC9B2}"/>
              </a:ext>
            </a:extLst>
          </p:cNvPr>
          <p:cNvCxnSpPr/>
          <p:nvPr/>
        </p:nvCxnSpPr>
        <p:spPr>
          <a:xfrm flipH="1">
            <a:off x="7934960" y="3017520"/>
            <a:ext cx="254000" cy="5486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9FDD338-BC76-6F0E-FAE1-548BB3D81EFE}"/>
              </a:ext>
            </a:extLst>
          </p:cNvPr>
          <p:cNvSpPr txBox="1"/>
          <p:nvPr/>
        </p:nvSpPr>
        <p:spPr>
          <a:xfrm>
            <a:off x="9580880" y="3017520"/>
            <a:ext cx="1657826"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accumulated</a:t>
            </a:r>
          </a:p>
        </p:txBody>
      </p:sp>
      <p:cxnSp>
        <p:nvCxnSpPr>
          <p:cNvPr id="15" name="Straight Arrow Connector 14">
            <a:extLst>
              <a:ext uri="{FF2B5EF4-FFF2-40B4-BE49-F238E27FC236}">
                <a16:creationId xmlns:a16="http://schemas.microsoft.com/office/drawing/2014/main" id="{C81E0871-E800-5FF0-887A-E7E1CA13743E}"/>
              </a:ext>
            </a:extLst>
          </p:cNvPr>
          <p:cNvCxnSpPr/>
          <p:nvPr/>
        </p:nvCxnSpPr>
        <p:spPr>
          <a:xfrm flipH="1">
            <a:off x="9164320" y="3302000"/>
            <a:ext cx="294640" cy="233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1E167F8-4F4D-E3AD-F165-53F0E777D9D4}"/>
              </a:ext>
            </a:extLst>
          </p:cNvPr>
          <p:cNvCxnSpPr>
            <a:stCxn id="13" idx="2"/>
          </p:cNvCxnSpPr>
          <p:nvPr/>
        </p:nvCxnSpPr>
        <p:spPr>
          <a:xfrm flipH="1">
            <a:off x="10403840" y="3386852"/>
            <a:ext cx="5953" cy="1894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FFEE331F-2128-D422-535F-44160B798652}"/>
                  </a:ext>
                </a:extLst>
              </p:cNvPr>
              <p:cNvSpPr txBox="1"/>
              <p:nvPr/>
            </p:nvSpPr>
            <p:spPr>
              <a:xfrm>
                <a:off x="11247120" y="2296160"/>
                <a:ext cx="487634" cy="610936"/>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f>
                        <m:fPr>
                          <m:ctrlPr>
                            <a:rPr lang="en-US" i="1" smtClean="0">
                              <a:solidFill>
                                <a:schemeClr val="accent4"/>
                              </a:solidFill>
                              <a:latin typeface="Cambria Math" panose="02040503050406030204" pitchFamily="18" charset="0"/>
                            </a:rPr>
                          </m:ctrlPr>
                        </m:fPr>
                        <m:num>
                          <m:r>
                            <a:rPr lang="en-US" b="0" i="1" smtClean="0">
                              <a:solidFill>
                                <a:schemeClr val="accent4"/>
                              </a:solidFill>
                              <a:latin typeface="Cambria Math" panose="02040503050406030204" pitchFamily="18" charset="0"/>
                            </a:rPr>
                            <m:t>1</m:t>
                          </m:r>
                        </m:num>
                        <m:den>
                          <m:r>
                            <a:rPr lang="en-US" b="0" i="1" smtClean="0">
                              <a:solidFill>
                                <a:schemeClr val="accent4"/>
                              </a:solidFill>
                              <a:latin typeface="Cambria Math" panose="02040503050406030204" pitchFamily="18" charset="0"/>
                            </a:rPr>
                            <m:t>12</m:t>
                          </m:r>
                        </m:den>
                      </m:f>
                    </m:oMath>
                  </m:oMathPara>
                </a14:m>
                <a:endParaRPr lang="en-US" dirty="0"/>
              </a:p>
            </p:txBody>
          </p:sp>
        </mc:Choice>
        <mc:Fallback>
          <p:sp>
            <p:nvSpPr>
              <p:cNvPr id="18" name="TextBox 17">
                <a:extLst>
                  <a:ext uri="{FF2B5EF4-FFF2-40B4-BE49-F238E27FC236}">
                    <a16:creationId xmlns:a16="http://schemas.microsoft.com/office/drawing/2014/main" id="{FFEE331F-2128-D422-535F-44160B798652}"/>
                  </a:ext>
                </a:extLst>
              </p:cNvPr>
              <p:cNvSpPr txBox="1">
                <a:spLocks noRot="1" noChangeAspect="1" noMove="1" noResize="1" noEditPoints="1" noAdjustHandles="1" noChangeArrowheads="1" noChangeShapeType="1" noTextEdit="1"/>
              </p:cNvSpPr>
              <p:nvPr/>
            </p:nvSpPr>
            <p:spPr>
              <a:xfrm>
                <a:off x="11247120" y="2296160"/>
                <a:ext cx="487634" cy="610936"/>
              </a:xfrm>
              <a:prstGeom prst="rect">
                <a:avLst/>
              </a:prstGeom>
              <a:blipFill>
                <a:blip r:embed="rId4"/>
                <a:stretch>
                  <a:fillRect/>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E4E34C42-4F3E-54D0-7A54-5EBC61DF46FE}"/>
              </a:ext>
            </a:extLst>
          </p:cNvPr>
          <p:cNvCxnSpPr>
            <a:endCxn id="18" idx="2"/>
          </p:cNvCxnSpPr>
          <p:nvPr/>
        </p:nvCxnSpPr>
        <p:spPr>
          <a:xfrm flipH="1" flipV="1">
            <a:off x="11490937" y="2907096"/>
            <a:ext cx="406423" cy="9130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Freeform: Shape 20">
            <a:extLst>
              <a:ext uri="{FF2B5EF4-FFF2-40B4-BE49-F238E27FC236}">
                <a16:creationId xmlns:a16="http://schemas.microsoft.com/office/drawing/2014/main" id="{C445CCA9-988A-74E0-5BD3-3147CD7E9DA9}"/>
              </a:ext>
            </a:extLst>
          </p:cNvPr>
          <p:cNvSpPr/>
          <p:nvPr/>
        </p:nvSpPr>
        <p:spPr>
          <a:xfrm>
            <a:off x="11408366" y="3799840"/>
            <a:ext cx="682034" cy="243840"/>
          </a:xfrm>
          <a:custGeom>
            <a:avLst/>
            <a:gdLst>
              <a:gd name="csX0" fmla="*/ 1314 w 682034"/>
              <a:gd name="csY0" fmla="*/ 40640 h 243840"/>
              <a:gd name="csX1" fmla="*/ 21634 w 682034"/>
              <a:gd name="csY1" fmla="*/ 91440 h 243840"/>
              <a:gd name="csX2" fmla="*/ 31794 w 682034"/>
              <a:gd name="csY2" fmla="*/ 132080 h 243840"/>
              <a:gd name="csX3" fmla="*/ 52114 w 682034"/>
              <a:gd name="csY3" fmla="*/ 172720 h 243840"/>
              <a:gd name="csX4" fmla="*/ 62274 w 682034"/>
              <a:gd name="csY4" fmla="*/ 203200 h 243840"/>
              <a:gd name="csX5" fmla="*/ 92754 w 682034"/>
              <a:gd name="csY5" fmla="*/ 213360 h 243840"/>
              <a:gd name="csX6" fmla="*/ 184194 w 682034"/>
              <a:gd name="csY6" fmla="*/ 243840 h 243840"/>
              <a:gd name="csX7" fmla="*/ 377234 w 682034"/>
              <a:gd name="csY7" fmla="*/ 233680 h 243840"/>
              <a:gd name="csX8" fmla="*/ 671874 w 682034"/>
              <a:gd name="csY8" fmla="*/ 223520 h 243840"/>
              <a:gd name="csX9" fmla="*/ 682034 w 682034"/>
              <a:gd name="csY9" fmla="*/ 193040 h 243840"/>
              <a:gd name="csX10" fmla="*/ 671874 w 682034"/>
              <a:gd name="csY10" fmla="*/ 91440 h 243840"/>
              <a:gd name="csX11" fmla="*/ 580434 w 682034"/>
              <a:gd name="csY11" fmla="*/ 20320 h 243840"/>
              <a:gd name="csX12" fmla="*/ 529634 w 682034"/>
              <a:gd name="csY12" fmla="*/ 10160 h 243840"/>
              <a:gd name="csX13" fmla="*/ 488994 w 682034"/>
              <a:gd name="csY13" fmla="*/ 0 h 243840"/>
              <a:gd name="csX14" fmla="*/ 234994 w 682034"/>
              <a:gd name="csY14" fmla="*/ 10160 h 243840"/>
              <a:gd name="csX15" fmla="*/ 143554 w 682034"/>
              <a:gd name="csY15" fmla="*/ 20320 h 243840"/>
              <a:gd name="csX16" fmla="*/ 62274 w 682034"/>
              <a:gd name="csY16" fmla="*/ 40640 h 243840"/>
              <a:gd name="csX17" fmla="*/ 1314 w 682034"/>
              <a:gd name="csY17" fmla="*/ 40640 h 243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82034" h="243840">
                <a:moveTo>
                  <a:pt x="1314" y="40640"/>
                </a:moveTo>
                <a:cubicBezTo>
                  <a:pt x="-5459" y="49107"/>
                  <a:pt x="15867" y="74138"/>
                  <a:pt x="21634" y="91440"/>
                </a:cubicBezTo>
                <a:cubicBezTo>
                  <a:pt x="26050" y="104687"/>
                  <a:pt x="26891" y="119005"/>
                  <a:pt x="31794" y="132080"/>
                </a:cubicBezTo>
                <a:cubicBezTo>
                  <a:pt x="37112" y="146261"/>
                  <a:pt x="46148" y="158799"/>
                  <a:pt x="52114" y="172720"/>
                </a:cubicBezTo>
                <a:cubicBezTo>
                  <a:pt x="56333" y="182564"/>
                  <a:pt x="54701" y="195627"/>
                  <a:pt x="62274" y="203200"/>
                </a:cubicBezTo>
                <a:cubicBezTo>
                  <a:pt x="69847" y="210773"/>
                  <a:pt x="83175" y="208571"/>
                  <a:pt x="92754" y="213360"/>
                </a:cubicBezTo>
                <a:cubicBezTo>
                  <a:pt x="164185" y="249075"/>
                  <a:pt x="71020" y="224978"/>
                  <a:pt x="184194" y="243840"/>
                </a:cubicBezTo>
                <a:lnTo>
                  <a:pt x="377234" y="233680"/>
                </a:lnTo>
                <a:cubicBezTo>
                  <a:pt x="475421" y="229589"/>
                  <a:pt x="574464" y="236508"/>
                  <a:pt x="671874" y="223520"/>
                </a:cubicBezTo>
                <a:cubicBezTo>
                  <a:pt x="682490" y="222105"/>
                  <a:pt x="678647" y="203200"/>
                  <a:pt x="682034" y="193040"/>
                </a:cubicBezTo>
                <a:cubicBezTo>
                  <a:pt x="678647" y="159173"/>
                  <a:pt x="685516" y="122622"/>
                  <a:pt x="671874" y="91440"/>
                </a:cubicBezTo>
                <a:cubicBezTo>
                  <a:pt x="652968" y="48225"/>
                  <a:pt x="619681" y="30132"/>
                  <a:pt x="580434" y="20320"/>
                </a:cubicBezTo>
                <a:cubicBezTo>
                  <a:pt x="563681" y="16132"/>
                  <a:pt x="546491" y="13906"/>
                  <a:pt x="529634" y="10160"/>
                </a:cubicBezTo>
                <a:cubicBezTo>
                  <a:pt x="516003" y="7131"/>
                  <a:pt x="502541" y="3387"/>
                  <a:pt x="488994" y="0"/>
                </a:cubicBezTo>
                <a:lnTo>
                  <a:pt x="234994" y="10160"/>
                </a:lnTo>
                <a:cubicBezTo>
                  <a:pt x="204379" y="11961"/>
                  <a:pt x="173804" y="15278"/>
                  <a:pt x="143554" y="20320"/>
                </a:cubicBezTo>
                <a:cubicBezTo>
                  <a:pt x="36562" y="38152"/>
                  <a:pt x="220532" y="24814"/>
                  <a:pt x="62274" y="40640"/>
                </a:cubicBezTo>
                <a:cubicBezTo>
                  <a:pt x="45425" y="42325"/>
                  <a:pt x="8087" y="32173"/>
                  <a:pt x="1314" y="40640"/>
                </a:cubicBez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140C7CB-01B7-0187-85F2-0D6BF9163CA8}"/>
              </a:ext>
            </a:extLst>
          </p:cNvPr>
          <p:cNvSpPr/>
          <p:nvPr/>
        </p:nvSpPr>
        <p:spPr>
          <a:xfrm>
            <a:off x="9042400" y="5415280"/>
            <a:ext cx="3108960" cy="304800"/>
          </a:xfrm>
          <a:custGeom>
            <a:avLst/>
            <a:gdLst>
              <a:gd name="csX0" fmla="*/ 111760 w 3108960"/>
              <a:gd name="csY0" fmla="*/ 60960 h 304800"/>
              <a:gd name="csX1" fmla="*/ 10160 w 3108960"/>
              <a:gd name="csY1" fmla="*/ 121920 h 304800"/>
              <a:gd name="csX2" fmla="*/ 0 w 3108960"/>
              <a:gd name="csY2" fmla="*/ 182880 h 304800"/>
              <a:gd name="csX3" fmla="*/ 50800 w 3108960"/>
              <a:gd name="csY3" fmla="*/ 243840 h 304800"/>
              <a:gd name="csX4" fmla="*/ 975360 w 3108960"/>
              <a:gd name="csY4" fmla="*/ 254000 h 304800"/>
              <a:gd name="csX5" fmla="*/ 1188720 w 3108960"/>
              <a:gd name="csY5" fmla="*/ 274320 h 304800"/>
              <a:gd name="csX6" fmla="*/ 1361440 w 3108960"/>
              <a:gd name="csY6" fmla="*/ 294640 h 304800"/>
              <a:gd name="csX7" fmla="*/ 1656080 w 3108960"/>
              <a:gd name="csY7" fmla="*/ 304800 h 304800"/>
              <a:gd name="csX8" fmla="*/ 2113280 w 3108960"/>
              <a:gd name="csY8" fmla="*/ 294640 h 304800"/>
              <a:gd name="csX9" fmla="*/ 2346960 w 3108960"/>
              <a:gd name="csY9" fmla="*/ 274320 h 304800"/>
              <a:gd name="csX10" fmla="*/ 2428240 w 3108960"/>
              <a:gd name="csY10" fmla="*/ 264160 h 304800"/>
              <a:gd name="csX11" fmla="*/ 2753360 w 3108960"/>
              <a:gd name="csY11" fmla="*/ 254000 h 304800"/>
              <a:gd name="csX12" fmla="*/ 3058160 w 3108960"/>
              <a:gd name="csY12" fmla="*/ 223520 h 304800"/>
              <a:gd name="csX13" fmla="*/ 3098800 w 3108960"/>
              <a:gd name="csY13" fmla="*/ 203200 h 304800"/>
              <a:gd name="csX14" fmla="*/ 3108960 w 3108960"/>
              <a:gd name="csY14" fmla="*/ 172720 h 304800"/>
              <a:gd name="csX15" fmla="*/ 3098800 w 3108960"/>
              <a:gd name="csY15" fmla="*/ 60960 h 304800"/>
              <a:gd name="csX16" fmla="*/ 3007360 w 3108960"/>
              <a:gd name="csY16" fmla="*/ 0 h 304800"/>
              <a:gd name="csX17" fmla="*/ 2336800 w 3108960"/>
              <a:gd name="csY17" fmla="*/ 20320 h 304800"/>
              <a:gd name="csX18" fmla="*/ 2235200 w 3108960"/>
              <a:gd name="csY18" fmla="*/ 30480 h 304800"/>
              <a:gd name="csX19" fmla="*/ 1950720 w 3108960"/>
              <a:gd name="csY19" fmla="*/ 40640 h 304800"/>
              <a:gd name="csX20" fmla="*/ 1188720 w 3108960"/>
              <a:gd name="csY20" fmla="*/ 30480 h 304800"/>
              <a:gd name="csX21" fmla="*/ 284480 w 3108960"/>
              <a:gd name="csY21" fmla="*/ 40640 h 304800"/>
              <a:gd name="csX22" fmla="*/ 193040 w 3108960"/>
              <a:gd name="csY22" fmla="*/ 60960 h 304800"/>
              <a:gd name="csX23" fmla="*/ 111760 w 3108960"/>
              <a:gd name="csY23" fmla="*/ 60960 h 30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108960" h="304800">
                <a:moveTo>
                  <a:pt x="111760" y="60960"/>
                </a:moveTo>
                <a:cubicBezTo>
                  <a:pt x="81280" y="71120"/>
                  <a:pt x="30699" y="87688"/>
                  <a:pt x="10160" y="121920"/>
                </a:cubicBezTo>
                <a:cubicBezTo>
                  <a:pt x="-439" y="139585"/>
                  <a:pt x="3387" y="162560"/>
                  <a:pt x="0" y="182880"/>
                </a:cubicBezTo>
                <a:cubicBezTo>
                  <a:pt x="9635" y="231054"/>
                  <a:pt x="-3954" y="242687"/>
                  <a:pt x="50800" y="243840"/>
                </a:cubicBezTo>
                <a:cubicBezTo>
                  <a:pt x="358937" y="250327"/>
                  <a:pt x="667173" y="250613"/>
                  <a:pt x="975360" y="254000"/>
                </a:cubicBezTo>
                <a:cubicBezTo>
                  <a:pt x="1108934" y="276262"/>
                  <a:pt x="960420" y="253565"/>
                  <a:pt x="1188720" y="274320"/>
                </a:cubicBezTo>
                <a:cubicBezTo>
                  <a:pt x="1322439" y="286476"/>
                  <a:pt x="1194929" y="286101"/>
                  <a:pt x="1361440" y="294640"/>
                </a:cubicBezTo>
                <a:cubicBezTo>
                  <a:pt x="1459583" y="299673"/>
                  <a:pt x="1557867" y="301413"/>
                  <a:pt x="1656080" y="304800"/>
                </a:cubicBezTo>
                <a:lnTo>
                  <a:pt x="2113280" y="294640"/>
                </a:lnTo>
                <a:cubicBezTo>
                  <a:pt x="2191884" y="291975"/>
                  <a:pt x="2269068" y="283484"/>
                  <a:pt x="2346960" y="274320"/>
                </a:cubicBezTo>
                <a:cubicBezTo>
                  <a:pt x="2374077" y="271130"/>
                  <a:pt x="2400970" y="265524"/>
                  <a:pt x="2428240" y="264160"/>
                </a:cubicBezTo>
                <a:cubicBezTo>
                  <a:pt x="2536531" y="258745"/>
                  <a:pt x="2644987" y="257387"/>
                  <a:pt x="2753360" y="254000"/>
                </a:cubicBezTo>
                <a:cubicBezTo>
                  <a:pt x="2768177" y="252902"/>
                  <a:pt x="2972253" y="260337"/>
                  <a:pt x="3058160" y="223520"/>
                </a:cubicBezTo>
                <a:cubicBezTo>
                  <a:pt x="3072081" y="217554"/>
                  <a:pt x="3085253" y="209973"/>
                  <a:pt x="3098800" y="203200"/>
                </a:cubicBezTo>
                <a:cubicBezTo>
                  <a:pt x="3102187" y="193040"/>
                  <a:pt x="3108960" y="183430"/>
                  <a:pt x="3108960" y="172720"/>
                </a:cubicBezTo>
                <a:cubicBezTo>
                  <a:pt x="3108960" y="135313"/>
                  <a:pt x="3109076" y="96928"/>
                  <a:pt x="3098800" y="60960"/>
                </a:cubicBezTo>
                <a:cubicBezTo>
                  <a:pt x="3091043" y="33809"/>
                  <a:pt x="3019844" y="6242"/>
                  <a:pt x="3007360" y="0"/>
                </a:cubicBezTo>
                <a:cubicBezTo>
                  <a:pt x="2843080" y="4007"/>
                  <a:pt x="2523999" y="9623"/>
                  <a:pt x="2336800" y="20320"/>
                </a:cubicBezTo>
                <a:cubicBezTo>
                  <a:pt x="2302820" y="22262"/>
                  <a:pt x="2269189" y="28691"/>
                  <a:pt x="2235200" y="30480"/>
                </a:cubicBezTo>
                <a:cubicBezTo>
                  <a:pt x="2140444" y="35467"/>
                  <a:pt x="2045547" y="37253"/>
                  <a:pt x="1950720" y="40640"/>
                </a:cubicBezTo>
                <a:lnTo>
                  <a:pt x="1188720" y="30480"/>
                </a:lnTo>
                <a:cubicBezTo>
                  <a:pt x="887288" y="30480"/>
                  <a:pt x="585846" y="34295"/>
                  <a:pt x="284480" y="40640"/>
                </a:cubicBezTo>
                <a:cubicBezTo>
                  <a:pt x="223423" y="41925"/>
                  <a:pt x="237622" y="49815"/>
                  <a:pt x="193040" y="60960"/>
                </a:cubicBezTo>
                <a:cubicBezTo>
                  <a:pt x="176287" y="65148"/>
                  <a:pt x="142240" y="50800"/>
                  <a:pt x="111760" y="60960"/>
                </a:cubicBez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1F62A09-2F8A-151B-AD93-4C45FE70F8BC}"/>
              </a:ext>
            </a:extLst>
          </p:cNvPr>
          <p:cNvSpPr txBox="1"/>
          <p:nvPr/>
        </p:nvSpPr>
        <p:spPr>
          <a:xfrm>
            <a:off x="3484880" y="5516880"/>
            <a:ext cx="1451038" cy="646331"/>
          </a:xfrm>
          <a:prstGeom prst="rect">
            <a:avLst/>
          </a:prstGeom>
          <a:solidFill>
            <a:schemeClr val="bg1"/>
          </a:solidFill>
          <a:ln>
            <a:solidFill>
              <a:schemeClr val="accent1">
                <a:shade val="15000"/>
              </a:schemeClr>
            </a:solidFill>
          </a:ln>
        </p:spPr>
        <p:txBody>
          <a:bodyPr wrap="none" rtlCol="0">
            <a:spAutoFit/>
          </a:bodyPr>
          <a:lstStyle/>
          <a:p>
            <a:r>
              <a:rPr lang="en-US" dirty="0"/>
              <a:t>0.75=6/(6+2)</a:t>
            </a:r>
          </a:p>
          <a:p>
            <a:r>
              <a:rPr lang="en-US" dirty="0"/>
              <a:t>0.5=6/12</a:t>
            </a:r>
          </a:p>
        </p:txBody>
      </p:sp>
      <p:cxnSp>
        <p:nvCxnSpPr>
          <p:cNvPr id="26" name="Straight Arrow Connector 25">
            <a:extLst>
              <a:ext uri="{FF2B5EF4-FFF2-40B4-BE49-F238E27FC236}">
                <a16:creationId xmlns:a16="http://schemas.microsoft.com/office/drawing/2014/main" id="{4F626AB5-1025-9639-0E37-9904D3C2636D}"/>
              </a:ext>
            </a:extLst>
          </p:cNvPr>
          <p:cNvCxnSpPr/>
          <p:nvPr/>
        </p:nvCxnSpPr>
        <p:spPr>
          <a:xfrm flipH="1">
            <a:off x="4958080" y="5628640"/>
            <a:ext cx="4053840" cy="711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37289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56D6-FEED-3D77-AB18-5ACBA7686A93}"/>
              </a:ext>
            </a:extLst>
          </p:cNvPr>
          <p:cNvSpPr>
            <a:spLocks noGrp="1"/>
          </p:cNvSpPr>
          <p:nvPr>
            <p:ph type="title"/>
          </p:nvPr>
        </p:nvSpPr>
        <p:spPr>
          <a:xfrm>
            <a:off x="533400" y="0"/>
            <a:ext cx="10515600" cy="1325563"/>
          </a:xfrm>
        </p:spPr>
        <p:txBody>
          <a:bodyPr/>
          <a:lstStyle/>
          <a:p>
            <a:r>
              <a:rPr lang="en-US" dirty="0" err="1"/>
              <a:t>mAP</a:t>
            </a:r>
            <a:endParaRPr lang="en-US" dirty="0"/>
          </a:p>
        </p:txBody>
      </p:sp>
      <p:sp>
        <p:nvSpPr>
          <p:cNvPr id="4" name="Slide Number Placeholder 3">
            <a:extLst>
              <a:ext uri="{FF2B5EF4-FFF2-40B4-BE49-F238E27FC236}">
                <a16:creationId xmlns:a16="http://schemas.microsoft.com/office/drawing/2014/main" id="{74DE4D1E-9E00-FB33-5326-5C55015B1D73}"/>
              </a:ext>
            </a:extLst>
          </p:cNvPr>
          <p:cNvSpPr>
            <a:spLocks noGrp="1"/>
          </p:cNvSpPr>
          <p:nvPr>
            <p:ph type="sldNum" sz="quarter" idx="12"/>
          </p:nvPr>
        </p:nvSpPr>
        <p:spPr/>
        <p:txBody>
          <a:bodyPr/>
          <a:lstStyle/>
          <a:p>
            <a:fld id="{57D6750F-1D76-423C-8E64-E94414A6CC72}" type="slidenum">
              <a:rPr lang="en-US" smtClean="0"/>
              <a:t>57</a:t>
            </a:fld>
            <a:endParaRPr lang="en-US"/>
          </a:p>
        </p:txBody>
      </p:sp>
      <p:pic>
        <p:nvPicPr>
          <p:cNvPr id="6" name="Picture 5">
            <a:extLst>
              <a:ext uri="{FF2B5EF4-FFF2-40B4-BE49-F238E27FC236}">
                <a16:creationId xmlns:a16="http://schemas.microsoft.com/office/drawing/2014/main" id="{4455D7CC-3CF3-6FF3-39AD-BBD6ADA6726E}"/>
              </a:ext>
            </a:extLst>
          </p:cNvPr>
          <p:cNvPicPr>
            <a:picLocks noChangeAspect="1"/>
          </p:cNvPicPr>
          <p:nvPr/>
        </p:nvPicPr>
        <p:blipFill>
          <a:blip r:embed="rId2"/>
          <a:stretch>
            <a:fillRect/>
          </a:stretch>
        </p:blipFill>
        <p:spPr>
          <a:xfrm>
            <a:off x="589281" y="1661650"/>
            <a:ext cx="6502399" cy="4566653"/>
          </a:xfrm>
          <a:prstGeom prst="rect">
            <a:avLst/>
          </a:prstGeom>
        </p:spPr>
      </p:pic>
      <p:sp>
        <p:nvSpPr>
          <p:cNvPr id="8" name="TextBox 7">
            <a:extLst>
              <a:ext uri="{FF2B5EF4-FFF2-40B4-BE49-F238E27FC236}">
                <a16:creationId xmlns:a16="http://schemas.microsoft.com/office/drawing/2014/main" id="{FF0F8675-3DA9-B1CD-91E3-D201A53A791F}"/>
              </a:ext>
            </a:extLst>
          </p:cNvPr>
          <p:cNvSpPr txBox="1"/>
          <p:nvPr/>
        </p:nvSpPr>
        <p:spPr>
          <a:xfrm>
            <a:off x="1160780" y="6371755"/>
            <a:ext cx="4498340" cy="368755"/>
          </a:xfrm>
          <a:prstGeom prst="rect">
            <a:avLst/>
          </a:prstGeom>
          <a:noFill/>
        </p:spPr>
        <p:txBody>
          <a:bodyPr wrap="square">
            <a:spAutoFit/>
          </a:bodyPr>
          <a:lstStyle/>
          <a:p>
            <a:pPr marR="0" lvl="0" algn="just" fontAlgn="base">
              <a:lnSpc>
                <a:spcPct val="107000"/>
              </a:lnSpc>
              <a:spcBef>
                <a:spcPts val="600"/>
              </a:spcBef>
              <a:spcAft>
                <a:spcPts val="600"/>
              </a:spcAft>
            </a:pPr>
            <a:r>
              <a:rPr lang="en-US" b="1" u="none" strike="noStrike" kern="0" spc="0" dirty="0">
                <a:solidFill>
                  <a:srgbClr val="000000"/>
                </a:solidFill>
                <a:effectLst/>
                <a:uFill>
                  <a:solidFill>
                    <a:srgbClr val="4472C4"/>
                  </a:solidFill>
                </a:uFill>
                <a:latin typeface="Times New Roman" panose="02020603050405020304" pitchFamily="18" charset="0"/>
                <a:ea typeface="Arial Unicode MS"/>
                <a:cs typeface="Arial Unicode MS"/>
              </a:rPr>
              <a:t>Interpolate the precision-recall curve.</a:t>
            </a:r>
            <a:endParaRPr lang="en-US" u="none" strike="noStrike" kern="0" spc="0" dirty="0">
              <a:solidFill>
                <a:srgbClr val="4472C4"/>
              </a:solidFill>
              <a:effectLst/>
              <a:uFill>
                <a:solidFill>
                  <a:srgbClr val="4472C4"/>
                </a:solidFill>
              </a:uFill>
              <a:latin typeface="Times New Roman" panose="02020603050405020304" pitchFamily="18" charset="0"/>
              <a:ea typeface="Arial Unicode MS"/>
              <a:cs typeface="Arial Unicode MS"/>
            </a:endParaRPr>
          </a:p>
        </p:txBody>
      </p:sp>
      <p:sp>
        <p:nvSpPr>
          <p:cNvPr id="10" name="TextBox 9">
            <a:extLst>
              <a:ext uri="{FF2B5EF4-FFF2-40B4-BE49-F238E27FC236}">
                <a16:creationId xmlns:a16="http://schemas.microsoft.com/office/drawing/2014/main" id="{5E78D3FB-618A-C953-4974-0430A85B8AC1}"/>
              </a:ext>
            </a:extLst>
          </p:cNvPr>
          <p:cNvSpPr txBox="1"/>
          <p:nvPr/>
        </p:nvSpPr>
        <p:spPr>
          <a:xfrm>
            <a:off x="6621780" y="1623517"/>
            <a:ext cx="4950460" cy="584775"/>
          </a:xfrm>
          <a:prstGeom prst="rect">
            <a:avLst/>
          </a:prstGeom>
          <a:noFill/>
        </p:spPr>
        <p:txBody>
          <a:bodyPr wrap="square">
            <a:spAutoFit/>
          </a:bodyPr>
          <a:lstStyle/>
          <a:p>
            <a:r>
              <a:rPr lang="en-US" sz="1600" dirty="0">
                <a:solidFill>
                  <a:srgbClr val="000000"/>
                </a:solidFill>
                <a:effectLst/>
                <a:latin typeface="Times New Roman" panose="02020603050405020304" pitchFamily="18" charset="0"/>
                <a:ea typeface="Arial Unicode MS"/>
              </a:rPr>
              <a:t>A metric, called </a:t>
            </a:r>
            <a:r>
              <a:rPr lang="en-US" sz="1600" i="1" dirty="0">
                <a:solidFill>
                  <a:srgbClr val="000000"/>
                </a:solidFill>
                <a:effectLst/>
                <a:latin typeface="Times New Roman" panose="02020603050405020304" pitchFamily="18" charset="0"/>
                <a:ea typeface="Arial Unicode MS"/>
              </a:rPr>
              <a:t>average precision </a:t>
            </a:r>
            <a:r>
              <a:rPr lang="en-US" sz="1600" dirty="0">
                <a:solidFill>
                  <a:srgbClr val="000000"/>
                </a:solidFill>
                <a:effectLst/>
                <a:latin typeface="Times New Roman" panose="02020603050405020304" pitchFamily="18" charset="0"/>
                <a:ea typeface="Arial Unicode MS"/>
              </a:rPr>
              <a:t>(AP) for a given class, is defined as the average of its precisions over </a:t>
            </a:r>
            <a:r>
              <a:rPr lang="en-US" sz="1100" dirty="0">
                <a:solidFill>
                  <a:srgbClr val="000000"/>
                </a:solidFill>
                <a:effectLst/>
                <a:latin typeface="Times New Roman" panose="02020603050405020304" pitchFamily="18" charset="0"/>
                <a:ea typeface="Arial Unicode MS"/>
              </a:rPr>
              <a:t>recalls. </a:t>
            </a:r>
            <a:endParaRPr lang="en-US" dirty="0"/>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C2E189F8-A2E9-2D8F-0154-1C2DD11104CC}"/>
                  </a:ext>
                </a:extLst>
              </p:cNvPr>
              <p:cNvSpPr txBox="1"/>
              <p:nvPr/>
            </p:nvSpPr>
            <p:spPr>
              <a:xfrm>
                <a:off x="2679700" y="2286303"/>
                <a:ext cx="2918460" cy="54803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𝑖𝑛𝑡𝑒𝑟𝑝</m:t>
                          </m:r>
                        </m:sub>
                      </m:sSub>
                      <m:d>
                        <m:dPr>
                          <m:ctrlPr>
                            <a:rPr lang="en-US" i="1">
                              <a:latin typeface="Cambria Math" panose="02040503050406030204" pitchFamily="18" charset="0"/>
                            </a:rPr>
                          </m:ctrlPr>
                        </m:dPr>
                        <m:e>
                          <m:r>
                            <a:rPr lang="en-US" i="1">
                              <a:latin typeface="Cambria Math" panose="02040503050406030204" pitchFamily="18" charset="0"/>
                            </a:rPr>
                            <m:t>𝑟</m:t>
                          </m:r>
                        </m:e>
                      </m:d>
                      <m:r>
                        <a:rPr lang="en-US" i="0">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a:rPr lang="en-US" i="1">
                                  <a:latin typeface="Cambria Math" panose="02040503050406030204" pitchFamily="18" charset="0"/>
                                </a:rPr>
                                <m:t>𝑚𝑎𝑥</m:t>
                              </m:r>
                            </m:e>
                            <m:lim>
                              <m:limUpp>
                                <m:limUppPr>
                                  <m:ctrlPr>
                                    <a:rPr lang="en-US" i="1">
                                      <a:latin typeface="Cambria Math" panose="02040503050406030204" pitchFamily="18" charset="0"/>
                                    </a:rPr>
                                  </m:ctrlPr>
                                </m:limUppPr>
                                <m:e>
                                  <m:r>
                                    <a:rPr lang="en-US" i="1">
                                      <a:latin typeface="Cambria Math" panose="02040503050406030204" pitchFamily="18" charset="0"/>
                                    </a:rPr>
                                    <m:t>𝑟</m:t>
                                  </m:r>
                                </m:e>
                                <m:lim>
                                  <m:r>
                                    <a:rPr lang="en-US" i="0">
                                      <a:latin typeface="Cambria Math" panose="02040503050406030204" pitchFamily="18" charset="0"/>
                                    </a:rPr>
                                    <m:t>~</m:t>
                                  </m:r>
                                </m:lim>
                              </m:limUpp>
                              <m:r>
                                <a:rPr lang="en-US" i="0">
                                  <a:latin typeface="Cambria Math" panose="02040503050406030204" pitchFamily="18" charset="0"/>
                                </a:rPr>
                                <m:t>≥</m:t>
                              </m:r>
                              <m:r>
                                <a:rPr lang="en-US" i="1">
                                  <a:latin typeface="Cambria Math" panose="02040503050406030204" pitchFamily="18" charset="0"/>
                                </a:rPr>
                                <m:t>𝑟</m:t>
                              </m:r>
                            </m:lim>
                          </m:limLow>
                        </m:fName>
                        <m:e>
                          <m:r>
                            <a:rPr lang="en-US" i="1">
                              <a:latin typeface="Cambria Math" panose="02040503050406030204" pitchFamily="18" charset="0"/>
                            </a:rPr>
                            <m:t>𝑃</m:t>
                          </m:r>
                          <m:d>
                            <m:dPr>
                              <m:ctrlPr>
                                <a:rPr lang="en-US" i="1">
                                  <a:latin typeface="Cambria Math" panose="02040503050406030204" pitchFamily="18" charset="0"/>
                                </a:rPr>
                              </m:ctrlPr>
                            </m:dPr>
                            <m:e>
                              <m:limUpp>
                                <m:limUppPr>
                                  <m:ctrlPr>
                                    <a:rPr lang="en-US" i="1">
                                      <a:latin typeface="Cambria Math" panose="02040503050406030204" pitchFamily="18" charset="0"/>
                                    </a:rPr>
                                  </m:ctrlPr>
                                </m:limUppPr>
                                <m:e>
                                  <m:r>
                                    <a:rPr lang="en-US" i="1">
                                      <a:latin typeface="Cambria Math" panose="02040503050406030204" pitchFamily="18" charset="0"/>
                                    </a:rPr>
                                    <m:t>𝑟</m:t>
                                  </m:r>
                                </m:e>
                                <m:lim>
                                  <m:r>
                                    <a:rPr lang="en-US" i="0">
                                      <a:latin typeface="Cambria Math" panose="02040503050406030204" pitchFamily="18" charset="0"/>
                                    </a:rPr>
                                    <m:t>~</m:t>
                                  </m:r>
                                </m:lim>
                              </m:limUpp>
                            </m:e>
                          </m:d>
                        </m:e>
                      </m:func>
                      <m:r>
                        <a:rPr lang="en-US" i="0">
                          <a:latin typeface="Cambria Math" panose="02040503050406030204" pitchFamily="18" charset="0"/>
                        </a:rPr>
                        <m:t> </m:t>
                      </m:r>
                    </m:oMath>
                  </m:oMathPara>
                </a14:m>
                <a:endParaRPr lang="en-US" dirty="0"/>
              </a:p>
            </p:txBody>
          </p:sp>
        </mc:Choice>
        <mc:Fallback>
          <p:sp>
            <p:nvSpPr>
              <p:cNvPr id="12" name="TextBox 11">
                <a:extLst>
                  <a:ext uri="{FF2B5EF4-FFF2-40B4-BE49-F238E27FC236}">
                    <a16:creationId xmlns:a16="http://schemas.microsoft.com/office/drawing/2014/main" id="{C2E189F8-A2E9-2D8F-0154-1C2DD11104CC}"/>
                  </a:ext>
                </a:extLst>
              </p:cNvPr>
              <p:cNvSpPr txBox="1">
                <a:spLocks noRot="1" noChangeAspect="1" noMove="1" noResize="1" noEditPoints="1" noAdjustHandles="1" noChangeArrowheads="1" noChangeShapeType="1" noTextEdit="1"/>
              </p:cNvSpPr>
              <p:nvPr/>
            </p:nvSpPr>
            <p:spPr>
              <a:xfrm>
                <a:off x="2679700" y="2286303"/>
                <a:ext cx="2918460" cy="548035"/>
              </a:xfrm>
              <a:prstGeom prst="rect">
                <a:avLst/>
              </a:prstGeom>
              <a:blipFill>
                <a:blip r:embed="rId3"/>
                <a:stretch>
                  <a:fillRect/>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87D689F4-76BC-4F94-D56B-445E20DF1ACA}"/>
              </a:ext>
            </a:extLst>
          </p:cNvPr>
          <p:cNvCxnSpPr>
            <a:cxnSpLocks/>
          </p:cNvCxnSpPr>
          <p:nvPr/>
        </p:nvCxnSpPr>
        <p:spPr>
          <a:xfrm>
            <a:off x="3535680" y="2702560"/>
            <a:ext cx="91440" cy="8839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1D9E390-6183-0357-6250-50D4311B188A}"/>
              </a:ext>
            </a:extLst>
          </p:cNvPr>
          <p:cNvCxnSpPr>
            <a:cxnSpLocks/>
          </p:cNvCxnSpPr>
          <p:nvPr/>
        </p:nvCxnSpPr>
        <p:spPr>
          <a:xfrm flipH="1">
            <a:off x="3596640" y="2682240"/>
            <a:ext cx="1239520" cy="1016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4C922867-DA07-8D8A-F39A-0CD48E849EF7}"/>
              </a:ext>
            </a:extLst>
          </p:cNvPr>
          <p:cNvSpPr txBox="1"/>
          <p:nvPr/>
        </p:nvSpPr>
        <p:spPr>
          <a:xfrm>
            <a:off x="7924800" y="2712720"/>
            <a:ext cx="3687228" cy="369332"/>
          </a:xfrm>
          <a:prstGeom prst="rect">
            <a:avLst/>
          </a:prstGeom>
          <a:noFill/>
        </p:spPr>
        <p:txBody>
          <a:bodyPr wrap="none" rtlCol="0">
            <a:spAutoFit/>
          </a:bodyPr>
          <a:lstStyle/>
          <a:p>
            <a:r>
              <a:rPr lang="en-US" dirty="0">
                <a:solidFill>
                  <a:schemeClr val="accent4"/>
                </a:solidFill>
                <a:latin typeface="Segoe Print" panose="02000600000000000000" pitchFamily="2" charset="0"/>
              </a:rPr>
              <a:t>Average precision (11-points)</a:t>
            </a:r>
          </a:p>
        </p:txBody>
      </p:sp>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29E0911B-F69D-2874-840E-2A5ED7A0A989}"/>
                  </a:ext>
                </a:extLst>
              </p:cNvPr>
              <p:cNvSpPr txBox="1"/>
              <p:nvPr/>
            </p:nvSpPr>
            <p:spPr>
              <a:xfrm>
                <a:off x="7856220" y="3138103"/>
                <a:ext cx="3949700" cy="7951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𝐴𝑃</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11</m:t>
                          </m:r>
                        </m:den>
                      </m:f>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𝑟</m:t>
                          </m:r>
                          <m:r>
                            <a:rPr lang="en-US" i="0">
                              <a:latin typeface="Cambria Math" panose="02040503050406030204" pitchFamily="18" charset="0"/>
                            </a:rPr>
                            <m:t>∈</m:t>
                          </m:r>
                          <m:d>
                            <m:dPr>
                              <m:begChr m:val="{"/>
                              <m:endChr m:val="}"/>
                              <m:ctrlPr>
                                <a:rPr lang="en-US" i="1">
                                  <a:latin typeface="Cambria Math" panose="02040503050406030204" pitchFamily="18" charset="0"/>
                                </a:rPr>
                              </m:ctrlPr>
                            </m:dPr>
                            <m:e>
                              <m:r>
                                <a:rPr lang="en-US" i="0">
                                  <a:latin typeface="Cambria Math" panose="02040503050406030204" pitchFamily="18" charset="0"/>
                                </a:rPr>
                                <m:t>0,0.1,…0.9,1.0</m:t>
                              </m:r>
                            </m:e>
                          </m:d>
                        </m:sub>
                        <m:sup/>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𝑖𝑛𝑡𝑒𝑟𝑝</m:t>
                              </m:r>
                            </m:sub>
                          </m:sSub>
                          <m:d>
                            <m:dPr>
                              <m:ctrlPr>
                                <a:rPr lang="en-US" i="1">
                                  <a:latin typeface="Cambria Math" panose="02040503050406030204" pitchFamily="18" charset="0"/>
                                </a:rPr>
                              </m:ctrlPr>
                            </m:dPr>
                            <m:e>
                              <m:r>
                                <a:rPr lang="en-US" i="1">
                                  <a:latin typeface="Cambria Math" panose="02040503050406030204" pitchFamily="18" charset="0"/>
                                </a:rPr>
                                <m:t>𝑟</m:t>
                              </m:r>
                            </m:e>
                          </m:d>
                        </m:e>
                      </m:nary>
                    </m:oMath>
                  </m:oMathPara>
                </a14:m>
                <a:endParaRPr lang="en-US" dirty="0"/>
              </a:p>
            </p:txBody>
          </p:sp>
        </mc:Choice>
        <mc:Fallback>
          <p:sp>
            <p:nvSpPr>
              <p:cNvPr id="28" name="TextBox 27">
                <a:extLst>
                  <a:ext uri="{FF2B5EF4-FFF2-40B4-BE49-F238E27FC236}">
                    <a16:creationId xmlns:a16="http://schemas.microsoft.com/office/drawing/2014/main" id="{29E0911B-F69D-2874-840E-2A5ED7A0A989}"/>
                  </a:ext>
                </a:extLst>
              </p:cNvPr>
              <p:cNvSpPr txBox="1">
                <a:spLocks noRot="1" noChangeAspect="1" noMove="1" noResize="1" noEditPoints="1" noAdjustHandles="1" noChangeArrowheads="1" noChangeShapeType="1" noTextEdit="1"/>
              </p:cNvSpPr>
              <p:nvPr/>
            </p:nvSpPr>
            <p:spPr>
              <a:xfrm>
                <a:off x="7856220" y="3138103"/>
                <a:ext cx="3949700" cy="79515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7EF334BF-1914-6482-0BC4-930E2A9393E3}"/>
                  </a:ext>
                </a:extLst>
              </p:cNvPr>
              <p:cNvSpPr txBox="1"/>
              <p:nvPr/>
            </p:nvSpPr>
            <p:spPr>
              <a:xfrm>
                <a:off x="7907020" y="4575338"/>
                <a:ext cx="4030980" cy="1664174"/>
              </a:xfrm>
              <a:prstGeom prst="rect">
                <a:avLst/>
              </a:prstGeom>
              <a:noFill/>
            </p:spPr>
            <p:txBody>
              <a:bodyPr wrap="square">
                <a:spAutoFit/>
              </a:bodyPr>
              <a:lstStyle/>
              <a:p>
                <a:pPr marL="0" marR="0" indent="0" algn="just">
                  <a:lnSpc>
                    <a:spcPct val="107000"/>
                  </a:lnSpc>
                  <a:spcBef>
                    <a:spcPts val="600"/>
                  </a:spcBef>
                  <a:spcAft>
                    <a:spcPts val="600"/>
                  </a:spcAft>
                  <a:buNone/>
                </a:pP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The mean average precision (</a:t>
                </a:r>
                <a:r>
                  <a:rPr lang="en-US" i="1"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mAP</a:t>
                </a:r>
                <a:r>
                  <a:rPr lang="en-US" dirty="0">
                    <a:ln>
                      <a:noFill/>
                    </a:ln>
                    <a:solidFill>
                      <a:srgbClr val="000000"/>
                    </a:solidFill>
                    <a:effectLst/>
                    <a:uFill>
                      <a:solidFill>
                        <a:srgbClr val="000000"/>
                      </a:solidFill>
                    </a:uFill>
                    <a:latin typeface="Times New Roman" panose="02020603050405020304" pitchFamily="18" charset="0"/>
                    <a:ea typeface="Arial Unicode MS"/>
                    <a:cs typeface="Arial Unicode MS"/>
                  </a:rPr>
                  <a:t>) is defined as the average of APs of all classes, </a:t>
                </a:r>
              </a:p>
              <a:p>
                <a:pPr>
                  <a:buNone/>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Arial Unicode MS"/>
                          <a:cs typeface="Times New Roman" panose="02020603050405020304" pitchFamily="18" charset="0"/>
                        </a:rPr>
                        <m:t>𝑚𝐴𝑃</m:t>
                      </m:r>
                      <m:r>
                        <a:rPr lang="en-US" sz="1400" i="1">
                          <a:effectLst/>
                          <a:latin typeface="Cambria Math" panose="02040503050406030204" pitchFamily="18" charset="0"/>
                          <a:ea typeface="Arial Unicode MS"/>
                          <a:cs typeface="Times New Roman" panose="02020603050405020304" pitchFamily="18" charset="0"/>
                        </a:rPr>
                        <m:t>=</m:t>
                      </m:r>
                      <m:f>
                        <m:fPr>
                          <m:ctrlPr>
                            <a:rPr lang="en-US" sz="1400" i="1">
                              <a:effectLst/>
                              <a:latin typeface="Cambria Math" panose="02040503050406030204" pitchFamily="18" charset="0"/>
                            </a:rPr>
                          </m:ctrlPr>
                        </m:fPr>
                        <m:num>
                          <m:r>
                            <a:rPr lang="en-US" sz="1400" i="1">
                              <a:effectLst/>
                              <a:latin typeface="Cambria Math" panose="02040503050406030204" pitchFamily="18" charset="0"/>
                              <a:ea typeface="Arial Unicode MS"/>
                              <a:cs typeface="Times New Roman" panose="02020603050405020304" pitchFamily="18" charset="0"/>
                            </a:rPr>
                            <m:t>1</m:t>
                          </m:r>
                        </m:num>
                        <m:den>
                          <m:r>
                            <a:rPr lang="en-US" sz="1400" i="1">
                              <a:effectLst/>
                              <a:latin typeface="Cambria Math" panose="02040503050406030204" pitchFamily="18" charset="0"/>
                              <a:ea typeface="Arial Unicode MS"/>
                              <a:cs typeface="Times New Roman" panose="02020603050405020304" pitchFamily="18" charset="0"/>
                            </a:rPr>
                            <m:t>𝑁</m:t>
                          </m:r>
                        </m:den>
                      </m:f>
                      <m:nary>
                        <m:naryPr>
                          <m:chr m:val="∑"/>
                          <m:limLoc m:val="undOvr"/>
                          <m:ctrlPr>
                            <a:rPr lang="en-US" sz="1400" i="1">
                              <a:effectLst/>
                              <a:latin typeface="Cambria Math" panose="02040503050406030204" pitchFamily="18" charset="0"/>
                            </a:rPr>
                          </m:ctrlPr>
                        </m:naryPr>
                        <m:sub>
                          <m:r>
                            <a:rPr lang="en-US" sz="1400" i="1">
                              <a:effectLst/>
                              <a:latin typeface="Cambria Math" panose="02040503050406030204" pitchFamily="18" charset="0"/>
                              <a:ea typeface="Arial Unicode MS"/>
                              <a:cs typeface="Times New Roman" panose="02020603050405020304" pitchFamily="18" charset="0"/>
                            </a:rPr>
                            <m:t>𝑘</m:t>
                          </m:r>
                          <m:r>
                            <a:rPr lang="en-US" sz="1400" i="1">
                              <a:effectLst/>
                              <a:latin typeface="Cambria Math" panose="02040503050406030204" pitchFamily="18" charset="0"/>
                              <a:ea typeface="Arial Unicode MS"/>
                              <a:cs typeface="Times New Roman" panose="02020603050405020304" pitchFamily="18" charset="0"/>
                            </a:rPr>
                            <m:t>=1</m:t>
                          </m:r>
                        </m:sub>
                        <m:sup>
                          <m:r>
                            <a:rPr lang="en-US" sz="1400" i="1">
                              <a:effectLst/>
                              <a:latin typeface="Cambria Math" panose="02040503050406030204" pitchFamily="18" charset="0"/>
                              <a:ea typeface="Arial Unicode MS"/>
                              <a:cs typeface="Times New Roman" panose="02020603050405020304" pitchFamily="18" charset="0"/>
                            </a:rPr>
                            <m:t>𝑁</m:t>
                          </m:r>
                        </m:sup>
                        <m:e>
                          <m:sSub>
                            <m:sSubPr>
                              <m:ctrlPr>
                                <a:rPr lang="en-US" sz="1400" i="1">
                                  <a:effectLst/>
                                  <a:latin typeface="Cambria Math" panose="02040503050406030204" pitchFamily="18" charset="0"/>
                                </a:rPr>
                              </m:ctrlPr>
                            </m:sSubPr>
                            <m:e>
                              <m:r>
                                <a:rPr lang="en-US" sz="1400" i="1">
                                  <a:effectLst/>
                                  <a:latin typeface="Cambria Math" panose="02040503050406030204" pitchFamily="18" charset="0"/>
                                  <a:ea typeface="Arial Unicode MS"/>
                                  <a:cs typeface="Times New Roman" panose="02020603050405020304" pitchFamily="18" charset="0"/>
                                </a:rPr>
                                <m:t>𝐴𝑃</m:t>
                              </m:r>
                            </m:e>
                            <m:sub>
                              <m:r>
                                <a:rPr lang="en-US" sz="1400" i="1">
                                  <a:effectLst/>
                                  <a:latin typeface="Cambria Math" panose="02040503050406030204" pitchFamily="18" charset="0"/>
                                  <a:ea typeface="Arial Unicode MS"/>
                                  <a:cs typeface="Times New Roman" panose="02020603050405020304" pitchFamily="18" charset="0"/>
                                </a:rPr>
                                <m:t>𝑘</m:t>
                              </m:r>
                            </m:sub>
                          </m:sSub>
                        </m:e>
                      </m:nary>
                      <m:r>
                        <a:rPr lang="en-US" sz="1400" i="1">
                          <a:effectLst/>
                          <a:latin typeface="Cambria Math" panose="02040503050406030204" pitchFamily="18" charset="0"/>
                          <a:ea typeface="Arial Unicode MS"/>
                          <a:cs typeface="Times New Roman" panose="02020603050405020304" pitchFamily="18" charset="0"/>
                        </a:rPr>
                        <m:t> </m:t>
                      </m:r>
                    </m:oMath>
                  </m:oMathPara>
                </a14:m>
                <a:endParaRPr lang="en-US" sz="1400" dirty="0"/>
              </a:p>
            </p:txBody>
          </p:sp>
        </mc:Choice>
        <mc:Fallback>
          <p:sp>
            <p:nvSpPr>
              <p:cNvPr id="30" name="TextBox 29">
                <a:extLst>
                  <a:ext uri="{FF2B5EF4-FFF2-40B4-BE49-F238E27FC236}">
                    <a16:creationId xmlns:a16="http://schemas.microsoft.com/office/drawing/2014/main" id="{7EF334BF-1914-6482-0BC4-930E2A9393E3}"/>
                  </a:ext>
                </a:extLst>
              </p:cNvPr>
              <p:cNvSpPr txBox="1">
                <a:spLocks noRot="1" noChangeAspect="1" noMove="1" noResize="1" noEditPoints="1" noAdjustHandles="1" noChangeArrowheads="1" noChangeShapeType="1" noTextEdit="1"/>
              </p:cNvSpPr>
              <p:nvPr/>
            </p:nvSpPr>
            <p:spPr>
              <a:xfrm>
                <a:off x="7907020" y="4575338"/>
                <a:ext cx="4030980" cy="1664174"/>
              </a:xfrm>
              <a:prstGeom prst="rect">
                <a:avLst/>
              </a:prstGeom>
              <a:blipFill>
                <a:blip r:embed="rId5"/>
                <a:stretch>
                  <a:fillRect l="-1210" t="-2198" r="-1362"/>
                </a:stretch>
              </a:blipFill>
            </p:spPr>
            <p:txBody>
              <a:bodyPr/>
              <a:lstStyle/>
              <a:p>
                <a:r>
                  <a:rPr lang="en-US">
                    <a:noFill/>
                  </a:rPr>
                  <a:t> </a:t>
                </a:r>
              </a:p>
            </p:txBody>
          </p:sp>
        </mc:Fallback>
      </mc:AlternateContent>
    </p:spTree>
    <p:extLst>
      <p:ext uri="{BB962C8B-B14F-4D97-AF65-F5344CB8AC3E}">
        <p14:creationId xmlns:p14="http://schemas.microsoft.com/office/powerpoint/2010/main" val="4269996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BE71-A39C-E215-9C8F-2428F0A51A26}"/>
              </a:ext>
            </a:extLst>
          </p:cNvPr>
          <p:cNvSpPr>
            <a:spLocks noGrp="1"/>
          </p:cNvSpPr>
          <p:nvPr>
            <p:ph type="title"/>
          </p:nvPr>
        </p:nvSpPr>
        <p:spPr>
          <a:xfrm>
            <a:off x="624840" y="0"/>
            <a:ext cx="10515600" cy="1325563"/>
          </a:xfrm>
        </p:spPr>
        <p:txBody>
          <a:bodyPr/>
          <a:lstStyle/>
          <a:p>
            <a:r>
              <a:rPr lang="en-US" dirty="0" err="1"/>
              <a:t>mAP</a:t>
            </a:r>
            <a:endParaRPr lang="en-US" dirty="0"/>
          </a:p>
        </p:txBody>
      </p:sp>
      <p:sp>
        <p:nvSpPr>
          <p:cNvPr id="4" name="Slide Number Placeholder 3">
            <a:extLst>
              <a:ext uri="{FF2B5EF4-FFF2-40B4-BE49-F238E27FC236}">
                <a16:creationId xmlns:a16="http://schemas.microsoft.com/office/drawing/2014/main" id="{2FD0B352-1EA6-C16E-DEDD-04E407768ED9}"/>
              </a:ext>
            </a:extLst>
          </p:cNvPr>
          <p:cNvSpPr>
            <a:spLocks noGrp="1"/>
          </p:cNvSpPr>
          <p:nvPr>
            <p:ph type="sldNum" sz="quarter" idx="12"/>
          </p:nvPr>
        </p:nvSpPr>
        <p:spPr/>
        <p:txBody>
          <a:bodyPr/>
          <a:lstStyle/>
          <a:p>
            <a:fld id="{57D6750F-1D76-423C-8E64-E94414A6CC72}" type="slidenum">
              <a:rPr lang="en-US" smtClean="0"/>
              <a:t>58</a:t>
            </a:fld>
            <a:endParaRPr lang="en-US"/>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EFB8D39D-356C-44CA-F968-57F552322C78}"/>
                  </a:ext>
                </a:extLst>
              </p:cNvPr>
              <p:cNvSpPr txBox="1"/>
              <p:nvPr/>
            </p:nvSpPr>
            <p:spPr>
              <a:xfrm>
                <a:off x="2813165" y="2719137"/>
                <a:ext cx="4117571" cy="375552"/>
              </a:xfrm>
              <a:prstGeom prst="rect">
                <a:avLst/>
              </a:prstGeom>
              <a:noFill/>
            </p:spPr>
            <p:txBody>
              <a:bodyPr wrap="square">
                <a:spAutoFit/>
              </a:bodyPr>
              <a:lstStyle/>
              <a:p>
                <a:pPr/>
                <a14:m>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𝑚𝐴𝑃</m:t>
                        </m:r>
                      </m:e>
                      <m:sup>
                        <m:r>
                          <a:rPr lang="en-US" i="0">
                            <a:latin typeface="Cambria Math" panose="02040503050406030204" pitchFamily="18" charset="0"/>
                          </a:rPr>
                          <m:t>@</m:t>
                        </m:r>
                        <m:r>
                          <a:rPr lang="en-US" i="1">
                            <a:latin typeface="Cambria Math" panose="02040503050406030204" pitchFamily="18" charset="0"/>
                          </a:rPr>
                          <m:t>𝐼𝑂𝑈</m:t>
                        </m:r>
                        <m:r>
                          <a:rPr lang="en-US" i="0">
                            <a:latin typeface="Cambria Math" panose="02040503050406030204" pitchFamily="18" charset="0"/>
                          </a:rPr>
                          <m:t>=0.5</m:t>
                        </m:r>
                      </m:sup>
                    </m:sSup>
                  </m:oMath>
                </a14:m>
                <a:r>
                  <a:rPr lang="en-US" dirty="0"/>
                  <a:t> for </a:t>
                </a:r>
                <a:r>
                  <a:rPr lang="en-US" dirty="0">
                    <a:latin typeface="Times New Roman" panose="02020603050405020304" pitchFamily="18" charset="0"/>
                    <a:ea typeface="Arial Unicode MS"/>
                  </a:rPr>
                  <a:t>the IOU threshold 0.5</a:t>
                </a:r>
                <a:r>
                  <a:rPr lang="en-US" dirty="0"/>
                  <a:t> </a:t>
                </a:r>
              </a:p>
            </p:txBody>
          </p:sp>
        </mc:Choice>
        <mc:Fallback>
          <p:sp>
            <p:nvSpPr>
              <p:cNvPr id="6" name="TextBox 5">
                <a:extLst>
                  <a:ext uri="{FF2B5EF4-FFF2-40B4-BE49-F238E27FC236}">
                    <a16:creationId xmlns:a16="http://schemas.microsoft.com/office/drawing/2014/main" id="{EFB8D39D-356C-44CA-F968-57F552322C78}"/>
                  </a:ext>
                </a:extLst>
              </p:cNvPr>
              <p:cNvSpPr txBox="1">
                <a:spLocks noRot="1" noChangeAspect="1" noMove="1" noResize="1" noEditPoints="1" noAdjustHandles="1" noChangeArrowheads="1" noChangeShapeType="1" noTextEdit="1"/>
              </p:cNvSpPr>
              <p:nvPr/>
            </p:nvSpPr>
            <p:spPr>
              <a:xfrm>
                <a:off x="2813165" y="2719137"/>
                <a:ext cx="4117571" cy="375552"/>
              </a:xfrm>
              <a:prstGeom prst="rect">
                <a:avLst/>
              </a:prstGeom>
              <a:blipFill>
                <a:blip r:embed="rId2"/>
                <a:stretch>
                  <a:fillRect t="-8065" b="-2580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95DAEE79-F51C-2D4F-5BD2-D397A98AA967}"/>
              </a:ext>
            </a:extLst>
          </p:cNvPr>
          <p:cNvSpPr txBox="1"/>
          <p:nvPr/>
        </p:nvSpPr>
        <p:spPr>
          <a:xfrm>
            <a:off x="944418" y="1856278"/>
            <a:ext cx="9062027"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Times New Roman" panose="02020603050405020304" pitchFamily="18" charset="0"/>
                <a:ea typeface="Arial Unicode MS"/>
              </a:rPr>
              <a:t>T</a:t>
            </a:r>
            <a:r>
              <a:rPr lang="en-US" sz="2000" dirty="0">
                <a:effectLst/>
                <a:latin typeface="Times New Roman" panose="02020603050405020304" pitchFamily="18" charset="0"/>
                <a:ea typeface="Arial Unicode MS"/>
              </a:rPr>
              <a:t>he value of </a:t>
            </a:r>
            <a:r>
              <a:rPr lang="en-US" sz="2000" i="1" dirty="0" err="1">
                <a:effectLst/>
                <a:latin typeface="Times New Roman" panose="02020603050405020304" pitchFamily="18" charset="0"/>
                <a:ea typeface="Arial Unicode MS"/>
              </a:rPr>
              <a:t>mAP</a:t>
            </a:r>
            <a:r>
              <a:rPr lang="en-US" sz="2000" dirty="0">
                <a:effectLst/>
                <a:latin typeface="Times New Roman" panose="02020603050405020304" pitchFamily="18" charset="0"/>
                <a:ea typeface="Arial Unicode MS"/>
              </a:rPr>
              <a:t> depends on the IOU threshold that was used to determine whether a prediction is true positive or false positive. </a:t>
            </a:r>
            <a:r>
              <a:rPr lang="en-US" sz="2000" dirty="0"/>
              <a:t> </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912A4E6A-FCD5-64CF-751A-FEEEB4B53922}"/>
                  </a:ext>
                </a:extLst>
              </p:cNvPr>
              <p:cNvSpPr txBox="1"/>
              <p:nvPr/>
            </p:nvSpPr>
            <p:spPr>
              <a:xfrm>
                <a:off x="948170" y="3299281"/>
                <a:ext cx="8673811" cy="1693477"/>
              </a:xfrm>
              <a:prstGeom prst="rect">
                <a:avLst/>
              </a:prstGeom>
              <a:noFill/>
            </p:spPr>
            <p:txBody>
              <a:bodyPr wrap="square">
                <a:spAutoFit/>
              </a:bodyPr>
              <a:lstStyle/>
              <a:p>
                <a:pPr marL="342900" marR="0" indent="-342900" algn="just">
                  <a:lnSpc>
                    <a:spcPct val="107000"/>
                  </a:lnSpc>
                  <a:spcBef>
                    <a:spcPts val="600"/>
                  </a:spcBef>
                  <a:spcAft>
                    <a:spcPts val="600"/>
                  </a:spcAft>
                  <a:buFont typeface="Arial" panose="020B0604020202020204" pitchFamily="34" charset="0"/>
                  <a:buChar char="•"/>
                </a:pPr>
                <a:r>
                  <a:rPr lang="en-US" sz="2000" dirty="0">
                    <a:solidFill>
                      <a:srgbClr val="000000"/>
                    </a:solidFill>
                    <a:uFill>
                      <a:solidFill>
                        <a:srgbClr val="000000"/>
                      </a:solidFill>
                    </a:uFill>
                    <a:latin typeface="Times New Roman" panose="02020603050405020304" pitchFamily="18" charset="0"/>
                    <a:ea typeface="Arial Unicode MS"/>
                    <a:cs typeface="Arial Unicode MS"/>
                  </a:rPr>
                  <a:t>T</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he average </a:t>
                </a:r>
                <a:r>
                  <a:rPr lang="en-US" sz="20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mAP</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across all 10 </a:t>
                </a:r>
                <a:r>
                  <a:rPr lang="en-US" sz="2000" dirty="0" err="1">
                    <a:ln>
                      <a:noFill/>
                    </a:ln>
                    <a:solidFill>
                      <a:srgbClr val="000000"/>
                    </a:solidFill>
                    <a:effectLst/>
                    <a:uFill>
                      <a:solidFill>
                        <a:srgbClr val="000000"/>
                      </a:solidFill>
                    </a:uFill>
                    <a:latin typeface="Times New Roman" panose="02020603050405020304" pitchFamily="18" charset="0"/>
                    <a:ea typeface="Arial Unicode MS"/>
                    <a:cs typeface="Arial Unicode MS"/>
                  </a:rPr>
                  <a:t>IoU</a:t>
                </a: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thresholds 0.50: 0.05: 0.95 (starting with 0.50, ending at 0.95 with step size 0.05),</a:t>
                </a:r>
              </a:p>
              <a:p>
                <a:pPr>
                  <a:buNone/>
                </a:pPr>
                <a14:m>
                  <m:oMathPara xmlns:m="http://schemas.openxmlformats.org/officeDocument/2006/math">
                    <m:oMathParaPr>
                      <m:jc m:val="centerGroup"/>
                    </m:oMathParaPr>
                    <m:oMath xmlns:m="http://schemas.openxmlformats.org/officeDocument/2006/math">
                      <m:sSup>
                        <m:sSupPr>
                          <m:ctrlPr>
                            <a:rPr lang="en-US" sz="2000" i="1">
                              <a:effectLst/>
                              <a:latin typeface="Cambria Math" panose="02040503050406030204" pitchFamily="18" charset="0"/>
                            </a:rPr>
                          </m:ctrlPr>
                        </m:sSupPr>
                        <m:e>
                          <m:r>
                            <a:rPr lang="en-US" sz="2000" i="1">
                              <a:effectLst/>
                              <a:latin typeface="Cambria Math" panose="02040503050406030204" pitchFamily="18" charset="0"/>
                              <a:ea typeface="Arial Unicode MS"/>
                              <a:cs typeface="Times New Roman" panose="02020603050405020304" pitchFamily="18" charset="0"/>
                            </a:rPr>
                            <m:t>𝑚𝐴𝑃</m:t>
                          </m:r>
                        </m:e>
                        <m:sup>
                          <m:r>
                            <a:rPr lang="en-US" sz="2000" i="1">
                              <a:effectLst/>
                              <a:latin typeface="Cambria Math" panose="02040503050406030204" pitchFamily="18" charset="0"/>
                              <a:ea typeface="Arial Unicode MS"/>
                              <a:cs typeface="Times New Roman" panose="02020603050405020304" pitchFamily="18" charset="0"/>
                            </a:rPr>
                            <m:t>@</m:t>
                          </m:r>
                          <m:r>
                            <a:rPr lang="en-US" sz="2000" i="1">
                              <a:effectLst/>
                              <a:latin typeface="Cambria Math" panose="02040503050406030204" pitchFamily="18" charset="0"/>
                              <a:ea typeface="Arial Unicode MS"/>
                              <a:cs typeface="Times New Roman" panose="02020603050405020304" pitchFamily="18" charset="0"/>
                            </a:rPr>
                            <m:t>𝐼𝑂𝑈</m:t>
                          </m:r>
                          <m:r>
                            <a:rPr lang="en-US" sz="2000" i="1">
                              <a:effectLst/>
                              <a:latin typeface="Cambria Math" panose="02040503050406030204" pitchFamily="18" charset="0"/>
                              <a:ea typeface="Arial Unicode MS"/>
                              <a:cs typeface="Times New Roman" panose="02020603050405020304" pitchFamily="18" charset="0"/>
                            </a:rPr>
                            <m:t>=[0.5:0.05:0.95]</m:t>
                          </m:r>
                        </m:sup>
                      </m:sSup>
                      <m:r>
                        <a:rPr lang="en-US" sz="2000" i="1">
                          <a:effectLst/>
                          <a:latin typeface="Cambria Math" panose="02040503050406030204" pitchFamily="18" charset="0"/>
                          <a:ea typeface="Arial Unicode MS"/>
                          <a:cs typeface="Times New Roman" panose="02020603050405020304" pitchFamily="18" charset="0"/>
                        </a:rPr>
                        <m:t>=</m:t>
                      </m:r>
                      <m:f>
                        <m:fPr>
                          <m:ctrlPr>
                            <a:rPr lang="en-US" sz="2000" i="1">
                              <a:effectLst/>
                              <a:latin typeface="Cambria Math" panose="02040503050406030204" pitchFamily="18" charset="0"/>
                            </a:rPr>
                          </m:ctrlPr>
                        </m:fPr>
                        <m:num>
                          <m:r>
                            <a:rPr lang="en-US" sz="2000" i="1">
                              <a:effectLst/>
                              <a:latin typeface="Cambria Math" panose="02040503050406030204" pitchFamily="18" charset="0"/>
                              <a:ea typeface="Arial Unicode MS"/>
                              <a:cs typeface="Times New Roman" panose="02020603050405020304" pitchFamily="18" charset="0"/>
                            </a:rPr>
                            <m:t>1</m:t>
                          </m:r>
                        </m:num>
                        <m:den>
                          <m:r>
                            <a:rPr lang="en-US" sz="2000" i="1">
                              <a:effectLst/>
                              <a:latin typeface="Cambria Math" panose="02040503050406030204" pitchFamily="18" charset="0"/>
                              <a:ea typeface="Arial Unicode MS"/>
                              <a:cs typeface="Times New Roman" panose="02020603050405020304" pitchFamily="18" charset="0"/>
                            </a:rPr>
                            <m:t>10</m:t>
                          </m:r>
                        </m:den>
                      </m:f>
                      <m:nary>
                        <m:naryPr>
                          <m:chr m:val="∑"/>
                          <m:limLoc m:val="undOvr"/>
                          <m:ctrlPr>
                            <a:rPr lang="en-US" sz="2000" i="1">
                              <a:effectLst/>
                              <a:latin typeface="Cambria Math" panose="02040503050406030204" pitchFamily="18" charset="0"/>
                            </a:rPr>
                          </m:ctrlPr>
                        </m:naryPr>
                        <m:sub>
                          <m:r>
                            <a:rPr lang="en-US" sz="2000" i="1">
                              <a:effectLst/>
                              <a:latin typeface="Cambria Math" panose="02040503050406030204" pitchFamily="18" charset="0"/>
                              <a:ea typeface="Arial Unicode MS"/>
                              <a:cs typeface="Times New Roman" panose="02020603050405020304" pitchFamily="18" charset="0"/>
                            </a:rPr>
                            <m:t>𝑖</m:t>
                          </m:r>
                          <m:r>
                            <a:rPr lang="en-US" sz="2000" i="1">
                              <a:effectLst/>
                              <a:latin typeface="Cambria Math" panose="02040503050406030204" pitchFamily="18" charset="0"/>
                              <a:ea typeface="Arial Unicode MS"/>
                              <a:cs typeface="Times New Roman" panose="02020603050405020304" pitchFamily="18" charset="0"/>
                            </a:rPr>
                            <m:t>=0</m:t>
                          </m:r>
                        </m:sub>
                        <m:sup>
                          <m:r>
                            <a:rPr lang="en-US" sz="2000" i="1">
                              <a:effectLst/>
                              <a:latin typeface="Cambria Math" panose="02040503050406030204" pitchFamily="18" charset="0"/>
                              <a:ea typeface="Arial Unicode MS"/>
                              <a:cs typeface="Times New Roman" panose="02020603050405020304" pitchFamily="18" charset="0"/>
                            </a:rPr>
                            <m:t>9</m:t>
                          </m:r>
                        </m:sup>
                        <m:e>
                          <m:sSup>
                            <m:sSupPr>
                              <m:ctrlPr>
                                <a:rPr lang="en-US" sz="2000" i="1">
                                  <a:effectLst/>
                                  <a:latin typeface="Cambria Math" panose="02040503050406030204" pitchFamily="18" charset="0"/>
                                </a:rPr>
                              </m:ctrlPr>
                            </m:sSupPr>
                            <m:e>
                              <m:r>
                                <a:rPr lang="en-US" sz="2000" i="1">
                                  <a:effectLst/>
                                  <a:latin typeface="Cambria Math" panose="02040503050406030204" pitchFamily="18" charset="0"/>
                                  <a:ea typeface="Arial Unicode MS"/>
                                  <a:cs typeface="Times New Roman" panose="02020603050405020304" pitchFamily="18" charset="0"/>
                                </a:rPr>
                                <m:t>𝑚𝐴𝑃</m:t>
                              </m:r>
                            </m:e>
                            <m:sup>
                              <m:r>
                                <a:rPr lang="en-US" sz="2000" i="1">
                                  <a:effectLst/>
                                  <a:latin typeface="Cambria Math" panose="02040503050406030204" pitchFamily="18" charset="0"/>
                                  <a:ea typeface="Arial Unicode MS"/>
                                  <a:cs typeface="Times New Roman" panose="02020603050405020304" pitchFamily="18" charset="0"/>
                                </a:rPr>
                                <m:t>@</m:t>
                              </m:r>
                              <m:r>
                                <a:rPr lang="en-US" sz="2000" i="1">
                                  <a:effectLst/>
                                  <a:latin typeface="Cambria Math" panose="02040503050406030204" pitchFamily="18" charset="0"/>
                                  <a:ea typeface="Arial Unicode MS"/>
                                  <a:cs typeface="Times New Roman" panose="02020603050405020304" pitchFamily="18" charset="0"/>
                                </a:rPr>
                                <m:t>𝐼𝑂𝑈</m:t>
                              </m:r>
                              <m:r>
                                <a:rPr lang="en-US" sz="2000" i="1">
                                  <a:effectLst/>
                                  <a:latin typeface="Cambria Math" panose="02040503050406030204" pitchFamily="18" charset="0"/>
                                  <a:ea typeface="Arial Unicode MS"/>
                                  <a:cs typeface="Times New Roman" panose="02020603050405020304" pitchFamily="18" charset="0"/>
                                </a:rPr>
                                <m:t>=0.5+0.05×</m:t>
                              </m:r>
                              <m:r>
                                <a:rPr lang="en-US" sz="2000" i="1">
                                  <a:effectLst/>
                                  <a:latin typeface="Cambria Math" panose="02040503050406030204" pitchFamily="18" charset="0"/>
                                  <a:ea typeface="Arial Unicode MS"/>
                                  <a:cs typeface="Times New Roman" panose="02020603050405020304" pitchFamily="18" charset="0"/>
                                </a:rPr>
                                <m:t>𝑖</m:t>
                              </m:r>
                            </m:sup>
                          </m:sSup>
                        </m:e>
                      </m:nary>
                    </m:oMath>
                  </m:oMathPara>
                </a14:m>
                <a:endParaRPr lang="en-US" sz="2000" dirty="0"/>
              </a:p>
            </p:txBody>
          </p:sp>
        </mc:Choice>
        <mc:Fallback>
          <p:sp>
            <p:nvSpPr>
              <p:cNvPr id="9" name="TextBox 8">
                <a:extLst>
                  <a:ext uri="{FF2B5EF4-FFF2-40B4-BE49-F238E27FC236}">
                    <a16:creationId xmlns:a16="http://schemas.microsoft.com/office/drawing/2014/main" id="{912A4E6A-FCD5-64CF-751A-FEEEB4B53922}"/>
                  </a:ext>
                </a:extLst>
              </p:cNvPr>
              <p:cNvSpPr txBox="1">
                <a:spLocks noRot="1" noChangeAspect="1" noMove="1" noResize="1" noEditPoints="1" noAdjustHandles="1" noChangeArrowheads="1" noChangeShapeType="1" noTextEdit="1"/>
              </p:cNvSpPr>
              <p:nvPr/>
            </p:nvSpPr>
            <p:spPr>
              <a:xfrm>
                <a:off x="948170" y="3299281"/>
                <a:ext cx="8673811" cy="1693477"/>
              </a:xfrm>
              <a:prstGeom prst="rect">
                <a:avLst/>
              </a:prstGeom>
              <a:blipFill>
                <a:blip r:embed="rId3"/>
                <a:stretch>
                  <a:fillRect l="-633" t="-1799" r="-77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FDA6E73D-B980-AFAD-4B9A-BDBCDBA5E16F}"/>
                  </a:ext>
                </a:extLst>
              </p:cNvPr>
              <p:cNvSpPr txBox="1"/>
              <p:nvPr/>
            </p:nvSpPr>
            <p:spPr>
              <a:xfrm>
                <a:off x="958561" y="5345556"/>
                <a:ext cx="9079057" cy="1072153"/>
              </a:xfrm>
              <a:prstGeom prst="rect">
                <a:avLst/>
              </a:prstGeom>
              <a:noFill/>
            </p:spPr>
            <p:txBody>
              <a:bodyPr wrap="square">
                <a:spAutoFit/>
              </a:bodyPr>
              <a:lstStyle/>
              <a:p>
                <a:pPr marL="342900" marR="0" indent="-342900" algn="just">
                  <a:lnSpc>
                    <a:spcPct val="107000"/>
                  </a:lnSpc>
                  <a:spcBef>
                    <a:spcPts val="600"/>
                  </a:spcBef>
                  <a:spcAft>
                    <a:spcPts val="600"/>
                  </a:spcAft>
                  <a:buFont typeface="Arial" panose="020B0604020202020204" pitchFamily="34" charset="0"/>
                  <a:buChar char="•"/>
                </a:pPr>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As an example, YOLO v3 achieves the following performance on COCO dataset (see v3 paper):    </a:t>
                </a:r>
                <a14:m>
                  <m:oMath xmlns:m="http://schemas.openxmlformats.org/officeDocument/2006/math">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𝑚𝐴𝑃</m:t>
                        </m:r>
                      </m:e>
                      <m: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𝐼𝑂𝑈</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=[0.5:0.05:0.95]</m:t>
                        </m:r>
                      </m:sup>
                    </m:s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=0.33</m:t>
                    </m:r>
                  </m:oMath>
                </a14:m>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14:m>
                  <m:oMath xmlns:m="http://schemas.openxmlformats.org/officeDocument/2006/math">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𝑚𝐴𝑃</m:t>
                        </m:r>
                      </m:e>
                      <m: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𝐼𝑂𝑈</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=0.5</m:t>
                        </m:r>
                      </m:sup>
                    </m:s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=0.579</m:t>
                    </m:r>
                  </m:oMath>
                </a14:m>
                <a:r>
                  <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rPr>
                  <a:t>, </a:t>
                </a:r>
                <a14:m>
                  <m:oMath xmlns:m="http://schemas.openxmlformats.org/officeDocument/2006/math">
                    <m:sSup>
                      <m:sSupPr>
                        <m:ctrlP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ctrlPr>
                      </m:sSupPr>
                      <m:e>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𝑚𝐴𝑃</m:t>
                        </m:r>
                      </m:e>
                      <m: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𝐼𝑂𝑈</m:t>
                        </m:r>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=0.75</m:t>
                        </m:r>
                      </m:sup>
                    </m:sSup>
                    <m:r>
                      <a:rPr lang="en-US" sz="2000" i="1">
                        <a:ln>
                          <a:noFill/>
                        </a:ln>
                        <a:solidFill>
                          <a:srgbClr val="000000"/>
                        </a:solidFill>
                        <a:effectLst/>
                        <a:uFill>
                          <a:solidFill>
                            <a:srgbClr val="000000"/>
                          </a:solidFill>
                        </a:uFill>
                        <a:latin typeface="Cambria Math" panose="02040503050406030204" pitchFamily="18" charset="0"/>
                        <a:ea typeface="Arial Unicode MS"/>
                        <a:cs typeface="Arial Unicode MS"/>
                      </a:rPr>
                      <m:t>=0.344.</m:t>
                    </m:r>
                  </m:oMath>
                </a14:m>
                <a:endParaRPr lang="en-US" sz="2000" dirty="0">
                  <a:ln>
                    <a:noFill/>
                  </a:ln>
                  <a:solidFill>
                    <a:srgbClr val="000000"/>
                  </a:solidFill>
                  <a:effectLst/>
                  <a:uFill>
                    <a:solidFill>
                      <a:srgbClr val="000000"/>
                    </a:solidFill>
                  </a:uFill>
                  <a:latin typeface="Times New Roman" panose="02020603050405020304" pitchFamily="18" charset="0"/>
                  <a:ea typeface="Arial Unicode MS"/>
                  <a:cs typeface="Arial Unicode MS"/>
                </a:endParaRPr>
              </a:p>
            </p:txBody>
          </p:sp>
        </mc:Choice>
        <mc:Fallback>
          <p:sp>
            <p:nvSpPr>
              <p:cNvPr id="11" name="TextBox 10">
                <a:extLst>
                  <a:ext uri="{FF2B5EF4-FFF2-40B4-BE49-F238E27FC236}">
                    <a16:creationId xmlns:a16="http://schemas.microsoft.com/office/drawing/2014/main" id="{FDA6E73D-B980-AFAD-4B9A-BDBCDBA5E16F}"/>
                  </a:ext>
                </a:extLst>
              </p:cNvPr>
              <p:cNvSpPr txBox="1">
                <a:spLocks noRot="1" noChangeAspect="1" noMove="1" noResize="1" noEditPoints="1" noAdjustHandles="1" noChangeArrowheads="1" noChangeShapeType="1" noTextEdit="1"/>
              </p:cNvSpPr>
              <p:nvPr/>
            </p:nvSpPr>
            <p:spPr>
              <a:xfrm>
                <a:off x="958561" y="5345556"/>
                <a:ext cx="9079057" cy="1072153"/>
              </a:xfrm>
              <a:prstGeom prst="rect">
                <a:avLst/>
              </a:prstGeom>
              <a:blipFill>
                <a:blip r:embed="rId4"/>
                <a:stretch>
                  <a:fillRect l="-604" t="-3409" r="-671"/>
                </a:stretch>
              </a:blipFill>
            </p:spPr>
            <p:txBody>
              <a:bodyPr/>
              <a:lstStyle/>
              <a:p>
                <a:r>
                  <a:rPr lang="en-US">
                    <a:noFill/>
                  </a:rPr>
                  <a:t> </a:t>
                </a:r>
              </a:p>
            </p:txBody>
          </p:sp>
        </mc:Fallback>
      </mc:AlternateContent>
    </p:spTree>
    <p:extLst>
      <p:ext uri="{BB962C8B-B14F-4D97-AF65-F5344CB8AC3E}">
        <p14:creationId xmlns:p14="http://schemas.microsoft.com/office/powerpoint/2010/main" val="27655395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3F5BD-0F24-A21D-B3F7-2E4C29407B36}"/>
              </a:ext>
            </a:extLst>
          </p:cNvPr>
          <p:cNvSpPr>
            <a:spLocks noGrp="1"/>
          </p:cNvSpPr>
          <p:nvPr>
            <p:ph type="title"/>
          </p:nvPr>
        </p:nvSpPr>
        <p:spPr>
          <a:xfrm>
            <a:off x="574040" y="0"/>
            <a:ext cx="10515600" cy="1325563"/>
          </a:xfrm>
        </p:spPr>
        <p:txBody>
          <a:bodyPr/>
          <a:lstStyle/>
          <a:p>
            <a:r>
              <a:rPr lang="en-US" dirty="0"/>
              <a:t>Summary</a:t>
            </a:r>
          </a:p>
        </p:txBody>
      </p:sp>
      <p:sp>
        <p:nvSpPr>
          <p:cNvPr id="3" name="Content Placeholder 2">
            <a:extLst>
              <a:ext uri="{FF2B5EF4-FFF2-40B4-BE49-F238E27FC236}">
                <a16:creationId xmlns:a16="http://schemas.microsoft.com/office/drawing/2014/main" id="{315028AB-526C-7AA7-B288-20DBDB70E6C1}"/>
              </a:ext>
            </a:extLst>
          </p:cNvPr>
          <p:cNvSpPr>
            <a:spLocks noGrp="1"/>
          </p:cNvSpPr>
          <p:nvPr>
            <p:ph idx="1"/>
          </p:nvPr>
        </p:nvSpPr>
        <p:spPr>
          <a:xfrm>
            <a:off x="868680" y="1398905"/>
            <a:ext cx="10515600" cy="4351338"/>
          </a:xfrm>
        </p:spPr>
        <p:txBody>
          <a:bodyPr/>
          <a:lstStyle/>
          <a:p>
            <a:r>
              <a:rPr lang="en-US" dirty="0"/>
              <a:t>YOLO performs object localization and classification in a single forward pass through a neural network</a:t>
            </a:r>
          </a:p>
          <a:p>
            <a:r>
              <a:rPr lang="en-US" dirty="0"/>
              <a:t>A YOLO model consists of three parts: backbone convnet, neck, and prediction head.</a:t>
            </a:r>
          </a:p>
          <a:p>
            <a:r>
              <a:rPr lang="en-US" dirty="0"/>
              <a:t>The implementation of YOLO v3 in Python was described to help readers deeply understand YOLO principle and architecture.</a:t>
            </a:r>
          </a:p>
          <a:p>
            <a:r>
              <a:rPr lang="en-US" dirty="0"/>
              <a:t>We skipped the training of YOLO model. You are now ready and encouraged to train a YOLO model on a customized dataset for a specific application, by following a relevant post at Internet. </a:t>
            </a:r>
          </a:p>
        </p:txBody>
      </p:sp>
      <p:sp>
        <p:nvSpPr>
          <p:cNvPr id="4" name="Slide Number Placeholder 3">
            <a:extLst>
              <a:ext uri="{FF2B5EF4-FFF2-40B4-BE49-F238E27FC236}">
                <a16:creationId xmlns:a16="http://schemas.microsoft.com/office/drawing/2014/main" id="{F901003E-A1E0-8952-6FD1-39CD01B5577F}"/>
              </a:ext>
            </a:extLst>
          </p:cNvPr>
          <p:cNvSpPr>
            <a:spLocks noGrp="1"/>
          </p:cNvSpPr>
          <p:nvPr>
            <p:ph type="sldNum" sz="quarter" idx="12"/>
          </p:nvPr>
        </p:nvSpPr>
        <p:spPr/>
        <p:txBody>
          <a:bodyPr/>
          <a:lstStyle/>
          <a:p>
            <a:fld id="{57D6750F-1D76-423C-8E64-E94414A6CC72}" type="slidenum">
              <a:rPr lang="en-US" smtClean="0"/>
              <a:t>59</a:t>
            </a:fld>
            <a:endParaRPr lang="en-US"/>
          </a:p>
        </p:txBody>
      </p:sp>
    </p:spTree>
    <p:extLst>
      <p:ext uri="{BB962C8B-B14F-4D97-AF65-F5344CB8AC3E}">
        <p14:creationId xmlns:p14="http://schemas.microsoft.com/office/powerpoint/2010/main" val="792290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F806-055B-9FC3-A36C-61467B5726F0}"/>
              </a:ext>
            </a:extLst>
          </p:cNvPr>
          <p:cNvSpPr>
            <a:spLocks noGrp="1"/>
          </p:cNvSpPr>
          <p:nvPr>
            <p:ph type="title"/>
          </p:nvPr>
        </p:nvSpPr>
        <p:spPr>
          <a:xfrm>
            <a:off x="583677" y="0"/>
            <a:ext cx="10515600" cy="1325563"/>
          </a:xfrm>
        </p:spPr>
        <p:txBody>
          <a:bodyPr/>
          <a:lstStyle/>
          <a:p>
            <a:r>
              <a:rPr lang="en-US" dirty="0"/>
              <a:t>Typical applications</a:t>
            </a:r>
          </a:p>
        </p:txBody>
      </p:sp>
      <p:sp>
        <p:nvSpPr>
          <p:cNvPr id="4" name="Slide Number Placeholder 3">
            <a:extLst>
              <a:ext uri="{FF2B5EF4-FFF2-40B4-BE49-F238E27FC236}">
                <a16:creationId xmlns:a16="http://schemas.microsoft.com/office/drawing/2014/main" id="{EA88E1C7-168C-EFF6-CE8A-8B7C649C79A4}"/>
              </a:ext>
            </a:extLst>
          </p:cNvPr>
          <p:cNvSpPr>
            <a:spLocks noGrp="1"/>
          </p:cNvSpPr>
          <p:nvPr>
            <p:ph type="sldNum" sz="quarter" idx="12"/>
          </p:nvPr>
        </p:nvSpPr>
        <p:spPr/>
        <p:txBody>
          <a:bodyPr/>
          <a:lstStyle/>
          <a:p>
            <a:fld id="{57D6750F-1D76-423C-8E64-E94414A6CC72}" type="slidenum">
              <a:rPr lang="en-US" smtClean="0"/>
              <a:t>6</a:t>
            </a:fld>
            <a:endParaRPr lang="en-US"/>
          </a:p>
        </p:txBody>
      </p:sp>
      <p:sp>
        <p:nvSpPr>
          <p:cNvPr id="6" name="TextBox 5">
            <a:extLst>
              <a:ext uri="{FF2B5EF4-FFF2-40B4-BE49-F238E27FC236}">
                <a16:creationId xmlns:a16="http://schemas.microsoft.com/office/drawing/2014/main" id="{C18A082F-E6B2-C1D7-D5B1-2B375096214C}"/>
              </a:ext>
            </a:extLst>
          </p:cNvPr>
          <p:cNvSpPr txBox="1"/>
          <p:nvPr/>
        </p:nvSpPr>
        <p:spPr>
          <a:xfrm>
            <a:off x="1267905" y="1641977"/>
            <a:ext cx="7018255" cy="3416320"/>
          </a:xfrm>
          <a:prstGeom prst="rect">
            <a:avLst/>
          </a:prstGeom>
          <a:noFill/>
        </p:spPr>
        <p:txBody>
          <a:bodyPr wrap="square">
            <a:spAutoFit/>
          </a:bodyPr>
          <a:lstStyle/>
          <a:p>
            <a:pPr marL="285750" indent="-285750">
              <a:buFont typeface="Arial" panose="020B0604020202020204" pitchFamily="34" charset="0"/>
              <a:buChar char="•"/>
            </a:pPr>
            <a:r>
              <a:rPr lang="en-US" sz="2400" dirty="0"/>
              <a:t>Autonomous driving </a:t>
            </a:r>
          </a:p>
          <a:p>
            <a:pPr marL="285750" indent="-285750">
              <a:buFont typeface="Arial" panose="020B0604020202020204" pitchFamily="34" charset="0"/>
              <a:buChar char="•"/>
            </a:pPr>
            <a:r>
              <a:rPr lang="en-US" sz="2400" dirty="0"/>
              <a:t>Video surveillance </a:t>
            </a:r>
          </a:p>
          <a:p>
            <a:pPr marL="285750" indent="-285750">
              <a:buFont typeface="Arial" panose="020B0604020202020204" pitchFamily="34" charset="0"/>
              <a:buChar char="•"/>
            </a:pPr>
            <a:r>
              <a:rPr lang="en-US" sz="2400" dirty="0"/>
              <a:t>Traffic monitoring </a:t>
            </a:r>
          </a:p>
          <a:p>
            <a:pPr marL="285750" indent="-285750">
              <a:buFont typeface="Arial" panose="020B0604020202020204" pitchFamily="34" charset="0"/>
              <a:buChar char="•"/>
            </a:pPr>
            <a:r>
              <a:rPr lang="en-US" sz="2400" dirty="0"/>
              <a:t>Robotics </a:t>
            </a:r>
          </a:p>
          <a:p>
            <a:pPr marL="285750" indent="-285750">
              <a:buFont typeface="Arial" panose="020B0604020202020204" pitchFamily="34" charset="0"/>
              <a:buChar char="•"/>
            </a:pPr>
            <a:r>
              <a:rPr lang="en-US" sz="2400" dirty="0"/>
              <a:t>Industrial inspection </a:t>
            </a:r>
          </a:p>
          <a:p>
            <a:pPr marL="285750" indent="-285750">
              <a:buFont typeface="Arial" panose="020B0604020202020204" pitchFamily="34" charset="0"/>
              <a:buChar char="•"/>
            </a:pPr>
            <a:r>
              <a:rPr lang="en-US" sz="2400" dirty="0"/>
              <a:t>Medical image analysis </a:t>
            </a:r>
          </a:p>
          <a:p>
            <a:pPr marL="285750" indent="-285750">
              <a:buFont typeface="Arial" panose="020B0604020202020204" pitchFamily="34" charset="0"/>
              <a:buChar char="•"/>
            </a:pPr>
            <a:r>
              <a:rPr lang="en-US" sz="2400" dirty="0"/>
              <a:t>Drone vision </a:t>
            </a:r>
          </a:p>
          <a:p>
            <a:pPr marL="285750" indent="-285750">
              <a:buFont typeface="Arial" panose="020B0604020202020204" pitchFamily="34" charset="0"/>
              <a:buChar char="•"/>
            </a:pPr>
            <a:r>
              <a:rPr lang="en-US" sz="2400" dirty="0"/>
              <a:t>Retail analytics </a:t>
            </a:r>
          </a:p>
          <a:p>
            <a:pPr marL="285750" indent="-285750">
              <a:buFont typeface="Arial" panose="020B0604020202020204" pitchFamily="34" charset="0"/>
              <a:buChar char="•"/>
            </a:pPr>
            <a:r>
              <a:rPr lang="en-US" sz="2400" dirty="0"/>
              <a:t>Smart agriculture</a:t>
            </a:r>
          </a:p>
        </p:txBody>
      </p:sp>
    </p:spTree>
    <p:extLst>
      <p:ext uri="{BB962C8B-B14F-4D97-AF65-F5344CB8AC3E}">
        <p14:creationId xmlns:p14="http://schemas.microsoft.com/office/powerpoint/2010/main" val="175989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9D057-01D4-F959-22DF-B5205EFD9F2E}"/>
              </a:ext>
            </a:extLst>
          </p:cNvPr>
          <p:cNvSpPr>
            <a:spLocks noGrp="1"/>
          </p:cNvSpPr>
          <p:nvPr>
            <p:ph type="title"/>
          </p:nvPr>
        </p:nvSpPr>
        <p:spPr>
          <a:xfrm>
            <a:off x="542925" y="0"/>
            <a:ext cx="10515600" cy="1325563"/>
          </a:xfrm>
        </p:spPr>
        <p:txBody>
          <a:bodyPr/>
          <a:lstStyle/>
          <a:p>
            <a:r>
              <a:rPr lang="en-US" dirty="0"/>
              <a:t>YOLO v1: architecture</a:t>
            </a:r>
          </a:p>
        </p:txBody>
      </p:sp>
      <p:sp>
        <p:nvSpPr>
          <p:cNvPr id="3" name="Content Placeholder 2">
            <a:extLst>
              <a:ext uri="{FF2B5EF4-FFF2-40B4-BE49-F238E27FC236}">
                <a16:creationId xmlns:a16="http://schemas.microsoft.com/office/drawing/2014/main" id="{AEA3C042-B24B-F82C-2C0B-CE9D74A6ADEA}"/>
              </a:ext>
            </a:extLst>
          </p:cNvPr>
          <p:cNvSpPr>
            <a:spLocks noGrp="1"/>
          </p:cNvSpPr>
          <p:nvPr>
            <p:ph idx="1"/>
          </p:nvPr>
        </p:nvSpPr>
        <p:spPr>
          <a:xfrm>
            <a:off x="542925" y="1292225"/>
            <a:ext cx="5657850" cy="2936875"/>
          </a:xfrm>
        </p:spPr>
        <p:txBody>
          <a:bodyPr>
            <a:normAutofit fontScale="85000" lnSpcReduction="10000"/>
          </a:bodyPr>
          <a:lstStyle/>
          <a:p>
            <a:r>
              <a:rPr lang="en-US" dirty="0"/>
              <a:t>Backbone: 24 conv layers, 4 </a:t>
            </a:r>
            <a:r>
              <a:rPr lang="en-US" dirty="0" err="1"/>
              <a:t>maxpool</a:t>
            </a:r>
            <a:endParaRPr lang="en-US" dirty="0"/>
          </a:p>
          <a:p>
            <a:r>
              <a:rPr lang="en-US" dirty="0"/>
              <a:t>Neck: 2 FC layers</a:t>
            </a:r>
          </a:p>
          <a:p>
            <a:r>
              <a:rPr lang="en-US" dirty="0"/>
              <a:t>Input image: [3, 448, 448]</a:t>
            </a:r>
          </a:p>
          <a:p>
            <a:r>
              <a:rPr lang="en-US" dirty="0"/>
              <a:t>Backbone output: [7,7,1024]</a:t>
            </a:r>
          </a:p>
          <a:p>
            <a:r>
              <a:rPr lang="en-US" dirty="0"/>
              <a:t>Final head output: [7,7,30]</a:t>
            </a:r>
          </a:p>
          <a:p>
            <a:r>
              <a:rPr lang="en-US" dirty="0"/>
              <a:t>Image is virtually divided into 7x7 grids.</a:t>
            </a:r>
          </a:p>
        </p:txBody>
      </p:sp>
      <p:sp>
        <p:nvSpPr>
          <p:cNvPr id="4" name="Slide Number Placeholder 3">
            <a:extLst>
              <a:ext uri="{FF2B5EF4-FFF2-40B4-BE49-F238E27FC236}">
                <a16:creationId xmlns:a16="http://schemas.microsoft.com/office/drawing/2014/main" id="{97AECD94-772D-68BE-A80E-F9CA3E3CF0C6}"/>
              </a:ext>
            </a:extLst>
          </p:cNvPr>
          <p:cNvSpPr>
            <a:spLocks noGrp="1"/>
          </p:cNvSpPr>
          <p:nvPr>
            <p:ph type="sldNum" sz="quarter" idx="12"/>
          </p:nvPr>
        </p:nvSpPr>
        <p:spPr/>
        <p:txBody>
          <a:bodyPr/>
          <a:lstStyle/>
          <a:p>
            <a:fld id="{57D6750F-1D76-423C-8E64-E94414A6CC72}" type="slidenum">
              <a:rPr lang="en-US" smtClean="0"/>
              <a:t>7</a:t>
            </a:fld>
            <a:endParaRPr lang="en-US"/>
          </a:p>
        </p:txBody>
      </p:sp>
      <p:pic>
        <p:nvPicPr>
          <p:cNvPr id="6" name="Picture 5">
            <a:extLst>
              <a:ext uri="{FF2B5EF4-FFF2-40B4-BE49-F238E27FC236}">
                <a16:creationId xmlns:a16="http://schemas.microsoft.com/office/drawing/2014/main" id="{91981C33-3B63-58DF-D359-FCB9E1995B6B}"/>
              </a:ext>
            </a:extLst>
          </p:cNvPr>
          <p:cNvPicPr>
            <a:picLocks noChangeAspect="1"/>
          </p:cNvPicPr>
          <p:nvPr/>
        </p:nvPicPr>
        <p:blipFill>
          <a:blip r:embed="rId2"/>
          <a:stretch>
            <a:fillRect/>
          </a:stretch>
        </p:blipFill>
        <p:spPr>
          <a:xfrm>
            <a:off x="6096000" y="0"/>
            <a:ext cx="6096000" cy="6915721"/>
          </a:xfrm>
          <a:prstGeom prst="rect">
            <a:avLst/>
          </a:prstGeom>
          <a:solidFill>
            <a:schemeClr val="bg1"/>
          </a:solidFill>
        </p:spPr>
      </p:pic>
      <p:pic>
        <p:nvPicPr>
          <p:cNvPr id="8" name="Picture 7">
            <a:extLst>
              <a:ext uri="{FF2B5EF4-FFF2-40B4-BE49-F238E27FC236}">
                <a16:creationId xmlns:a16="http://schemas.microsoft.com/office/drawing/2014/main" id="{6048222F-F77E-F790-23EF-091E54627829}"/>
              </a:ext>
            </a:extLst>
          </p:cNvPr>
          <p:cNvPicPr>
            <a:picLocks noChangeAspect="1"/>
          </p:cNvPicPr>
          <p:nvPr/>
        </p:nvPicPr>
        <p:blipFill>
          <a:blip r:embed="rId3"/>
          <a:stretch>
            <a:fillRect/>
          </a:stretch>
        </p:blipFill>
        <p:spPr>
          <a:xfrm>
            <a:off x="666750" y="5040894"/>
            <a:ext cx="5762625" cy="1641699"/>
          </a:xfrm>
          <a:prstGeom prst="rect">
            <a:avLst/>
          </a:prstGeom>
          <a:solidFill>
            <a:schemeClr val="bg1"/>
          </a:solidFill>
        </p:spPr>
      </p:pic>
      <p:sp>
        <p:nvSpPr>
          <p:cNvPr id="19" name="Left Brace 18">
            <a:extLst>
              <a:ext uri="{FF2B5EF4-FFF2-40B4-BE49-F238E27FC236}">
                <a16:creationId xmlns:a16="http://schemas.microsoft.com/office/drawing/2014/main" id="{E408A2C7-8BE2-FEEA-4BF8-6F9295FA4C40}"/>
              </a:ext>
            </a:extLst>
          </p:cNvPr>
          <p:cNvSpPr/>
          <p:nvPr/>
        </p:nvSpPr>
        <p:spPr>
          <a:xfrm>
            <a:off x="6457950" y="457200"/>
            <a:ext cx="247650" cy="5495925"/>
          </a:xfrm>
          <a:prstGeom prst="leftBrace">
            <a:avLst>
              <a:gd name="adj1" fmla="val 50641"/>
              <a:gd name="adj2" fmla="val 50000"/>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Shape 20">
            <a:extLst>
              <a:ext uri="{FF2B5EF4-FFF2-40B4-BE49-F238E27FC236}">
                <a16:creationId xmlns:a16="http://schemas.microsoft.com/office/drawing/2014/main" id="{BD78ADCE-47F3-BAC3-2D0C-0EF49DDDAD12}"/>
              </a:ext>
            </a:extLst>
          </p:cNvPr>
          <p:cNvSpPr/>
          <p:nvPr/>
        </p:nvSpPr>
        <p:spPr>
          <a:xfrm>
            <a:off x="2031160" y="5238750"/>
            <a:ext cx="1131140" cy="1181100"/>
          </a:xfrm>
          <a:custGeom>
            <a:avLst/>
            <a:gdLst>
              <a:gd name="csX0" fmla="*/ 45290 w 1131140"/>
              <a:gd name="csY0" fmla="*/ 323850 h 1181100"/>
              <a:gd name="csX1" fmla="*/ 26240 w 1131140"/>
              <a:gd name="csY1" fmla="*/ 495300 h 1181100"/>
              <a:gd name="csX2" fmla="*/ 54815 w 1131140"/>
              <a:gd name="csY2" fmla="*/ 962025 h 1181100"/>
              <a:gd name="csX3" fmla="*/ 64340 w 1131140"/>
              <a:gd name="csY3" fmla="*/ 1000125 h 1181100"/>
              <a:gd name="csX4" fmla="*/ 150065 w 1131140"/>
              <a:gd name="csY4" fmla="*/ 1085850 h 1181100"/>
              <a:gd name="csX5" fmla="*/ 245315 w 1131140"/>
              <a:gd name="csY5" fmla="*/ 1133475 h 1181100"/>
              <a:gd name="csX6" fmla="*/ 292940 w 1131140"/>
              <a:gd name="csY6" fmla="*/ 1152525 h 1181100"/>
              <a:gd name="csX7" fmla="*/ 512015 w 1131140"/>
              <a:gd name="csY7" fmla="*/ 1181100 h 1181100"/>
              <a:gd name="csX8" fmla="*/ 731090 w 1131140"/>
              <a:gd name="csY8" fmla="*/ 1171575 h 1181100"/>
              <a:gd name="csX9" fmla="*/ 816815 w 1131140"/>
              <a:gd name="csY9" fmla="*/ 1133475 h 1181100"/>
              <a:gd name="csX10" fmla="*/ 854915 w 1131140"/>
              <a:gd name="csY10" fmla="*/ 1114425 h 1181100"/>
              <a:gd name="csX11" fmla="*/ 893015 w 1131140"/>
              <a:gd name="csY11" fmla="*/ 1076325 h 1181100"/>
              <a:gd name="csX12" fmla="*/ 921590 w 1131140"/>
              <a:gd name="csY12" fmla="*/ 1057275 h 1181100"/>
              <a:gd name="csX13" fmla="*/ 959690 w 1131140"/>
              <a:gd name="csY13" fmla="*/ 1028700 h 1181100"/>
              <a:gd name="csX14" fmla="*/ 988265 w 1131140"/>
              <a:gd name="csY14" fmla="*/ 1009650 h 1181100"/>
              <a:gd name="csX15" fmla="*/ 1016840 w 1131140"/>
              <a:gd name="csY15" fmla="*/ 981075 h 1181100"/>
              <a:gd name="csX16" fmla="*/ 1026365 w 1131140"/>
              <a:gd name="csY16" fmla="*/ 952500 h 1181100"/>
              <a:gd name="csX17" fmla="*/ 1073990 w 1131140"/>
              <a:gd name="csY17" fmla="*/ 866775 h 1181100"/>
              <a:gd name="csX18" fmla="*/ 1093040 w 1131140"/>
              <a:gd name="csY18" fmla="*/ 809625 h 1181100"/>
              <a:gd name="csX19" fmla="*/ 1112090 w 1131140"/>
              <a:gd name="csY19" fmla="*/ 714375 h 1181100"/>
              <a:gd name="csX20" fmla="*/ 1131140 w 1131140"/>
              <a:gd name="csY20" fmla="*/ 666750 h 1181100"/>
              <a:gd name="csX21" fmla="*/ 1121615 w 1131140"/>
              <a:gd name="csY21" fmla="*/ 314325 h 1181100"/>
              <a:gd name="csX22" fmla="*/ 1112090 w 1131140"/>
              <a:gd name="csY22" fmla="*/ 266700 h 1181100"/>
              <a:gd name="csX23" fmla="*/ 1093040 w 1131140"/>
              <a:gd name="csY23" fmla="*/ 209550 h 1181100"/>
              <a:gd name="csX24" fmla="*/ 1054940 w 1131140"/>
              <a:gd name="csY24" fmla="*/ 161925 h 1181100"/>
              <a:gd name="csX25" fmla="*/ 1026365 w 1131140"/>
              <a:gd name="csY25" fmla="*/ 142875 h 1181100"/>
              <a:gd name="csX26" fmla="*/ 940640 w 1131140"/>
              <a:gd name="csY26" fmla="*/ 85725 h 1181100"/>
              <a:gd name="csX27" fmla="*/ 864440 w 1131140"/>
              <a:gd name="csY27" fmla="*/ 47625 h 1181100"/>
              <a:gd name="csX28" fmla="*/ 816815 w 1131140"/>
              <a:gd name="csY28" fmla="*/ 19050 h 1181100"/>
              <a:gd name="csX29" fmla="*/ 702515 w 1131140"/>
              <a:gd name="csY29" fmla="*/ 0 h 1181100"/>
              <a:gd name="csX30" fmla="*/ 473915 w 1131140"/>
              <a:gd name="csY30" fmla="*/ 9525 h 1181100"/>
              <a:gd name="csX31" fmla="*/ 435815 w 1131140"/>
              <a:gd name="csY31" fmla="*/ 19050 h 1181100"/>
              <a:gd name="csX32" fmla="*/ 388190 w 1131140"/>
              <a:gd name="csY32" fmla="*/ 28575 h 1181100"/>
              <a:gd name="csX33" fmla="*/ 331040 w 1131140"/>
              <a:gd name="csY33" fmla="*/ 38100 h 1181100"/>
              <a:gd name="csX34" fmla="*/ 302465 w 1131140"/>
              <a:gd name="csY34" fmla="*/ 47625 h 1181100"/>
              <a:gd name="csX35" fmla="*/ 264365 w 1131140"/>
              <a:gd name="csY35" fmla="*/ 57150 h 1181100"/>
              <a:gd name="csX36" fmla="*/ 197690 w 1131140"/>
              <a:gd name="csY36" fmla="*/ 76200 h 1181100"/>
              <a:gd name="csX37" fmla="*/ 159590 w 1131140"/>
              <a:gd name="csY37" fmla="*/ 104775 h 1181100"/>
              <a:gd name="csX38" fmla="*/ 131015 w 1131140"/>
              <a:gd name="csY38" fmla="*/ 114300 h 1181100"/>
              <a:gd name="csX39" fmla="*/ 111965 w 1131140"/>
              <a:gd name="csY39" fmla="*/ 142875 h 1181100"/>
              <a:gd name="csX40" fmla="*/ 45290 w 1131140"/>
              <a:gd name="csY40" fmla="*/ 209550 h 1181100"/>
              <a:gd name="csX41" fmla="*/ 7190 w 1131140"/>
              <a:gd name="csY41" fmla="*/ 304800 h 1181100"/>
              <a:gd name="csX42" fmla="*/ 45290 w 1131140"/>
              <a:gd name="csY42" fmla="*/ 323850 h 1181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1131140" h="1181100">
                <a:moveTo>
                  <a:pt x="45290" y="323850"/>
                </a:moveTo>
                <a:cubicBezTo>
                  <a:pt x="38940" y="381000"/>
                  <a:pt x="27138" y="437805"/>
                  <a:pt x="26240" y="495300"/>
                </a:cubicBezTo>
                <a:cubicBezTo>
                  <a:pt x="19600" y="920274"/>
                  <a:pt x="-43982" y="813830"/>
                  <a:pt x="54815" y="962025"/>
                </a:cubicBezTo>
                <a:cubicBezTo>
                  <a:pt x="57990" y="974725"/>
                  <a:pt x="59183" y="988093"/>
                  <a:pt x="64340" y="1000125"/>
                </a:cubicBezTo>
                <a:cubicBezTo>
                  <a:pt x="79461" y="1035408"/>
                  <a:pt x="126263" y="1066376"/>
                  <a:pt x="150065" y="1085850"/>
                </a:cubicBezTo>
                <a:cubicBezTo>
                  <a:pt x="199911" y="1126633"/>
                  <a:pt x="178568" y="1109203"/>
                  <a:pt x="245315" y="1133475"/>
                </a:cubicBezTo>
                <a:cubicBezTo>
                  <a:pt x="261383" y="1139318"/>
                  <a:pt x="276297" y="1148609"/>
                  <a:pt x="292940" y="1152525"/>
                </a:cubicBezTo>
                <a:cubicBezTo>
                  <a:pt x="371062" y="1170907"/>
                  <a:pt x="433026" y="1173919"/>
                  <a:pt x="512015" y="1181100"/>
                </a:cubicBezTo>
                <a:cubicBezTo>
                  <a:pt x="585040" y="1177925"/>
                  <a:pt x="658196" y="1176975"/>
                  <a:pt x="731090" y="1171575"/>
                </a:cubicBezTo>
                <a:cubicBezTo>
                  <a:pt x="770508" y="1168655"/>
                  <a:pt x="781501" y="1153094"/>
                  <a:pt x="816815" y="1133475"/>
                </a:cubicBezTo>
                <a:cubicBezTo>
                  <a:pt x="829227" y="1126579"/>
                  <a:pt x="843556" y="1122944"/>
                  <a:pt x="854915" y="1114425"/>
                </a:cubicBezTo>
                <a:cubicBezTo>
                  <a:pt x="869283" y="1103649"/>
                  <a:pt x="879378" y="1088014"/>
                  <a:pt x="893015" y="1076325"/>
                </a:cubicBezTo>
                <a:cubicBezTo>
                  <a:pt x="901707" y="1068875"/>
                  <a:pt x="912275" y="1063929"/>
                  <a:pt x="921590" y="1057275"/>
                </a:cubicBezTo>
                <a:cubicBezTo>
                  <a:pt x="934508" y="1048048"/>
                  <a:pt x="946772" y="1037927"/>
                  <a:pt x="959690" y="1028700"/>
                </a:cubicBezTo>
                <a:cubicBezTo>
                  <a:pt x="969005" y="1022046"/>
                  <a:pt x="979471" y="1016979"/>
                  <a:pt x="988265" y="1009650"/>
                </a:cubicBezTo>
                <a:cubicBezTo>
                  <a:pt x="998613" y="1001026"/>
                  <a:pt x="1007315" y="990600"/>
                  <a:pt x="1016840" y="981075"/>
                </a:cubicBezTo>
                <a:cubicBezTo>
                  <a:pt x="1020015" y="971550"/>
                  <a:pt x="1021875" y="961480"/>
                  <a:pt x="1026365" y="952500"/>
                </a:cubicBezTo>
                <a:cubicBezTo>
                  <a:pt x="1050532" y="904165"/>
                  <a:pt x="1055644" y="912640"/>
                  <a:pt x="1073990" y="866775"/>
                </a:cubicBezTo>
                <a:cubicBezTo>
                  <a:pt x="1081448" y="848131"/>
                  <a:pt x="1089102" y="829316"/>
                  <a:pt x="1093040" y="809625"/>
                </a:cubicBezTo>
                <a:cubicBezTo>
                  <a:pt x="1099390" y="777875"/>
                  <a:pt x="1100065" y="744438"/>
                  <a:pt x="1112090" y="714375"/>
                </a:cubicBezTo>
                <a:lnTo>
                  <a:pt x="1131140" y="666750"/>
                </a:lnTo>
                <a:cubicBezTo>
                  <a:pt x="1127965" y="549275"/>
                  <a:pt x="1127205" y="431710"/>
                  <a:pt x="1121615" y="314325"/>
                </a:cubicBezTo>
                <a:cubicBezTo>
                  <a:pt x="1120845" y="298154"/>
                  <a:pt x="1116350" y="282319"/>
                  <a:pt x="1112090" y="266700"/>
                </a:cubicBezTo>
                <a:cubicBezTo>
                  <a:pt x="1106806" y="247327"/>
                  <a:pt x="1105584" y="225230"/>
                  <a:pt x="1093040" y="209550"/>
                </a:cubicBezTo>
                <a:cubicBezTo>
                  <a:pt x="1080340" y="193675"/>
                  <a:pt x="1069315" y="176300"/>
                  <a:pt x="1054940" y="161925"/>
                </a:cubicBezTo>
                <a:cubicBezTo>
                  <a:pt x="1046845" y="153830"/>
                  <a:pt x="1035680" y="149529"/>
                  <a:pt x="1026365" y="142875"/>
                </a:cubicBezTo>
                <a:cubicBezTo>
                  <a:pt x="981086" y="110533"/>
                  <a:pt x="992978" y="113907"/>
                  <a:pt x="940640" y="85725"/>
                </a:cubicBezTo>
                <a:cubicBezTo>
                  <a:pt x="915636" y="72261"/>
                  <a:pt x="888791" y="62236"/>
                  <a:pt x="864440" y="47625"/>
                </a:cubicBezTo>
                <a:cubicBezTo>
                  <a:pt x="848565" y="38100"/>
                  <a:pt x="834004" y="25926"/>
                  <a:pt x="816815" y="19050"/>
                </a:cubicBezTo>
                <a:cubicBezTo>
                  <a:pt x="801340" y="12860"/>
                  <a:pt x="710104" y="1084"/>
                  <a:pt x="702515" y="0"/>
                </a:cubicBezTo>
                <a:cubicBezTo>
                  <a:pt x="626315" y="3175"/>
                  <a:pt x="549987" y="4091"/>
                  <a:pt x="473915" y="9525"/>
                </a:cubicBezTo>
                <a:cubicBezTo>
                  <a:pt x="460857" y="10458"/>
                  <a:pt x="448594" y="16210"/>
                  <a:pt x="435815" y="19050"/>
                </a:cubicBezTo>
                <a:cubicBezTo>
                  <a:pt x="420011" y="22562"/>
                  <a:pt x="404118" y="25679"/>
                  <a:pt x="388190" y="28575"/>
                </a:cubicBezTo>
                <a:cubicBezTo>
                  <a:pt x="369189" y="32030"/>
                  <a:pt x="349893" y="33910"/>
                  <a:pt x="331040" y="38100"/>
                </a:cubicBezTo>
                <a:cubicBezTo>
                  <a:pt x="321239" y="40278"/>
                  <a:pt x="312119" y="44867"/>
                  <a:pt x="302465" y="47625"/>
                </a:cubicBezTo>
                <a:cubicBezTo>
                  <a:pt x="289878" y="51221"/>
                  <a:pt x="276952" y="53554"/>
                  <a:pt x="264365" y="57150"/>
                </a:cubicBezTo>
                <a:cubicBezTo>
                  <a:pt x="168712" y="84479"/>
                  <a:pt x="316797" y="46423"/>
                  <a:pt x="197690" y="76200"/>
                </a:cubicBezTo>
                <a:cubicBezTo>
                  <a:pt x="184990" y="85725"/>
                  <a:pt x="173373" y="96899"/>
                  <a:pt x="159590" y="104775"/>
                </a:cubicBezTo>
                <a:cubicBezTo>
                  <a:pt x="150873" y="109756"/>
                  <a:pt x="138855" y="108028"/>
                  <a:pt x="131015" y="114300"/>
                </a:cubicBezTo>
                <a:cubicBezTo>
                  <a:pt x="122076" y="121451"/>
                  <a:pt x="119623" y="134366"/>
                  <a:pt x="111965" y="142875"/>
                </a:cubicBezTo>
                <a:cubicBezTo>
                  <a:pt x="90939" y="166237"/>
                  <a:pt x="59346" y="181437"/>
                  <a:pt x="45290" y="209550"/>
                </a:cubicBezTo>
                <a:cubicBezTo>
                  <a:pt x="17260" y="265611"/>
                  <a:pt x="30730" y="234180"/>
                  <a:pt x="7190" y="304800"/>
                </a:cubicBezTo>
                <a:lnTo>
                  <a:pt x="45290" y="323850"/>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id="{106BE975-B8F6-4680-361D-4CDEFA96DB0B}"/>
              </a:ext>
            </a:extLst>
          </p:cNvPr>
          <p:cNvCxnSpPr>
            <a:stCxn id="21" idx="29"/>
          </p:cNvCxnSpPr>
          <p:nvPr/>
        </p:nvCxnSpPr>
        <p:spPr>
          <a:xfrm flipV="1">
            <a:off x="2733675" y="3248025"/>
            <a:ext cx="3676650" cy="19907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3953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EF00E-2CCA-5736-0250-88162CD16C21}"/>
              </a:ext>
            </a:extLst>
          </p:cNvPr>
          <p:cNvSpPr>
            <a:spLocks noGrp="1"/>
          </p:cNvSpPr>
          <p:nvPr>
            <p:ph type="title"/>
          </p:nvPr>
        </p:nvSpPr>
        <p:spPr>
          <a:xfrm>
            <a:off x="571500" y="0"/>
            <a:ext cx="10515600" cy="1325563"/>
          </a:xfrm>
        </p:spPr>
        <p:txBody>
          <a:bodyPr/>
          <a:lstStyle/>
          <a:p>
            <a:r>
              <a:rPr lang="en-US" dirty="0"/>
              <a:t>YOLO v1: prediction tensor [7, 7, 30] </a:t>
            </a:r>
          </a:p>
        </p:txBody>
      </p:sp>
      <p:sp>
        <p:nvSpPr>
          <p:cNvPr id="4" name="Slide Number Placeholder 3">
            <a:extLst>
              <a:ext uri="{FF2B5EF4-FFF2-40B4-BE49-F238E27FC236}">
                <a16:creationId xmlns:a16="http://schemas.microsoft.com/office/drawing/2014/main" id="{09E99B93-E870-C688-5F00-AD22FFBC068D}"/>
              </a:ext>
            </a:extLst>
          </p:cNvPr>
          <p:cNvSpPr>
            <a:spLocks noGrp="1"/>
          </p:cNvSpPr>
          <p:nvPr>
            <p:ph type="sldNum" sz="quarter" idx="12"/>
          </p:nvPr>
        </p:nvSpPr>
        <p:spPr/>
        <p:txBody>
          <a:bodyPr/>
          <a:lstStyle/>
          <a:p>
            <a:fld id="{57D6750F-1D76-423C-8E64-E94414A6CC72}" type="slidenum">
              <a:rPr lang="en-US" smtClean="0"/>
              <a:t>8</a:t>
            </a:fld>
            <a:endParaRPr lang="en-US"/>
          </a:p>
        </p:txBody>
      </p:sp>
      <p:pic>
        <p:nvPicPr>
          <p:cNvPr id="8" name="Picture 7">
            <a:extLst>
              <a:ext uri="{FF2B5EF4-FFF2-40B4-BE49-F238E27FC236}">
                <a16:creationId xmlns:a16="http://schemas.microsoft.com/office/drawing/2014/main" id="{57515E1C-136D-23FA-BC2F-29F7491D7C4B}"/>
              </a:ext>
            </a:extLst>
          </p:cNvPr>
          <p:cNvPicPr>
            <a:picLocks noChangeAspect="1"/>
          </p:cNvPicPr>
          <p:nvPr/>
        </p:nvPicPr>
        <p:blipFill>
          <a:blip r:embed="rId2"/>
          <a:stretch>
            <a:fillRect/>
          </a:stretch>
        </p:blipFill>
        <p:spPr>
          <a:xfrm>
            <a:off x="8262853" y="3141582"/>
            <a:ext cx="3401863" cy="3310415"/>
          </a:xfrm>
          <a:prstGeom prst="rect">
            <a:avLst/>
          </a:prstGeom>
          <a:solidFill>
            <a:schemeClr val="bg1"/>
          </a:solidFill>
        </p:spPr>
      </p:pic>
      <p:pic>
        <p:nvPicPr>
          <p:cNvPr id="10" name="Picture 9">
            <a:extLst>
              <a:ext uri="{FF2B5EF4-FFF2-40B4-BE49-F238E27FC236}">
                <a16:creationId xmlns:a16="http://schemas.microsoft.com/office/drawing/2014/main" id="{5AED1AC8-77D0-37F0-20F0-9BBC577A305B}"/>
              </a:ext>
            </a:extLst>
          </p:cNvPr>
          <p:cNvPicPr>
            <a:picLocks noChangeAspect="1"/>
          </p:cNvPicPr>
          <p:nvPr/>
        </p:nvPicPr>
        <p:blipFill>
          <a:blip r:embed="rId3"/>
          <a:stretch>
            <a:fillRect/>
          </a:stretch>
        </p:blipFill>
        <p:spPr>
          <a:xfrm>
            <a:off x="680442" y="3057052"/>
            <a:ext cx="6254325" cy="3382483"/>
          </a:xfrm>
          <a:prstGeom prst="rect">
            <a:avLst/>
          </a:prstGeom>
          <a:solidFill>
            <a:schemeClr val="bg1"/>
          </a:solidFill>
        </p:spPr>
      </p:pic>
      <p:sp>
        <p:nvSpPr>
          <p:cNvPr id="11" name="TextBox 10">
            <a:extLst>
              <a:ext uri="{FF2B5EF4-FFF2-40B4-BE49-F238E27FC236}">
                <a16:creationId xmlns:a16="http://schemas.microsoft.com/office/drawing/2014/main" id="{4C20DE16-6646-5DEE-8ABA-4B3767FE69BD}"/>
              </a:ext>
            </a:extLst>
          </p:cNvPr>
          <p:cNvSpPr txBox="1"/>
          <p:nvPr/>
        </p:nvSpPr>
        <p:spPr>
          <a:xfrm>
            <a:off x="657225" y="1181100"/>
            <a:ext cx="9119291" cy="1938992"/>
          </a:xfrm>
          <a:prstGeom prst="rect">
            <a:avLst/>
          </a:prstGeom>
          <a:noFill/>
        </p:spPr>
        <p:txBody>
          <a:bodyPr wrap="none" rtlCol="0">
            <a:spAutoFit/>
          </a:bodyPr>
          <a:lstStyle/>
          <a:p>
            <a:pPr marL="285750" indent="-285750">
              <a:buFont typeface="Arial" panose="020B0604020202020204" pitchFamily="34" charset="0"/>
              <a:buChar char="•"/>
            </a:pPr>
            <a:r>
              <a:rPr lang="en-US" sz="2400" dirty="0"/>
              <a:t>Prediction tensor [7,7,30]</a:t>
            </a:r>
          </a:p>
          <a:p>
            <a:pPr marL="742950" lvl="1" indent="-285750">
              <a:buFont typeface="Arial" panose="020B0604020202020204" pitchFamily="34" charset="0"/>
              <a:buChar char="•"/>
            </a:pPr>
            <a:r>
              <a:rPr lang="en-US" sz="2400" dirty="0"/>
              <a:t>49 vectors, 30 elements per vector</a:t>
            </a:r>
          </a:p>
          <a:p>
            <a:pPr marL="742950" lvl="1" indent="-285750">
              <a:buFont typeface="Arial" panose="020B0604020202020204" pitchFamily="34" charset="0"/>
              <a:buChar char="•"/>
            </a:pPr>
            <a:r>
              <a:rPr lang="en-US" sz="2400" dirty="0"/>
              <a:t>Each vector is responsible for one grid in the input image</a:t>
            </a:r>
          </a:p>
          <a:p>
            <a:pPr marL="742950" lvl="1" indent="-285750">
              <a:buFont typeface="Arial" panose="020B0604020202020204" pitchFamily="34" charset="0"/>
              <a:buChar char="•"/>
            </a:pPr>
            <a:r>
              <a:rPr lang="en-US" sz="2400" dirty="0"/>
              <a:t>One vector predicts two boxes and probabilities for 20 classes</a:t>
            </a:r>
          </a:p>
          <a:p>
            <a:pPr marL="742950" lvl="1" indent="-285750">
              <a:buFont typeface="Arial" panose="020B0604020202020204" pitchFamily="34" charset="0"/>
              <a:buChar char="•"/>
            </a:pPr>
            <a:r>
              <a:rPr lang="en-US" sz="2400" dirty="0"/>
              <a:t>YOLO v1 predicts only one object per grid cell. </a:t>
            </a:r>
          </a:p>
        </p:txBody>
      </p:sp>
    </p:spTree>
    <p:extLst>
      <p:ext uri="{BB962C8B-B14F-4D97-AF65-F5344CB8AC3E}">
        <p14:creationId xmlns:p14="http://schemas.microsoft.com/office/powerpoint/2010/main" val="230878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F41E2-FBD6-AAD4-70CB-85E9006682A5}"/>
              </a:ext>
            </a:extLst>
          </p:cNvPr>
          <p:cNvSpPr>
            <a:spLocks noGrp="1"/>
          </p:cNvSpPr>
          <p:nvPr>
            <p:ph type="title"/>
          </p:nvPr>
        </p:nvSpPr>
        <p:spPr>
          <a:xfrm>
            <a:off x="561975" y="0"/>
            <a:ext cx="10515600" cy="1325563"/>
          </a:xfrm>
        </p:spPr>
        <p:txBody>
          <a:bodyPr/>
          <a:lstStyle/>
          <a:p>
            <a:r>
              <a:rPr lang="en-US" dirty="0"/>
              <a:t>YOLO v1: training</a:t>
            </a:r>
          </a:p>
        </p:txBody>
      </p:sp>
      <p:sp>
        <p:nvSpPr>
          <p:cNvPr id="3" name="Content Placeholder 2">
            <a:extLst>
              <a:ext uri="{FF2B5EF4-FFF2-40B4-BE49-F238E27FC236}">
                <a16:creationId xmlns:a16="http://schemas.microsoft.com/office/drawing/2014/main" id="{531B9867-F13B-86BD-22AB-062466906586}"/>
              </a:ext>
            </a:extLst>
          </p:cNvPr>
          <p:cNvSpPr>
            <a:spLocks noGrp="1"/>
          </p:cNvSpPr>
          <p:nvPr>
            <p:ph idx="1"/>
          </p:nvPr>
        </p:nvSpPr>
        <p:spPr>
          <a:xfrm>
            <a:off x="790575" y="1358900"/>
            <a:ext cx="10515600" cy="4351338"/>
          </a:xfrm>
        </p:spPr>
        <p:txBody>
          <a:bodyPr/>
          <a:lstStyle/>
          <a:p>
            <a:r>
              <a:rPr lang="en-US" dirty="0"/>
              <a:t>Pre-training convolutional layers by classification</a:t>
            </a:r>
          </a:p>
          <a:p>
            <a:pPr lvl="1"/>
            <a:r>
              <a:rPr lang="en-US" dirty="0"/>
              <a:t>Architecture: the first 20 convolutional layers followed by two extra layers: an average-pooling layer and a fully connected layer</a:t>
            </a:r>
          </a:p>
          <a:p>
            <a:pPr lvl="1"/>
            <a:r>
              <a:rPr lang="en-US" dirty="0"/>
              <a:t>Task: classification on ImageNet 1000 classes, with input size of 224×224, achieving a top-5 accuracy of 88%</a:t>
            </a:r>
          </a:p>
          <a:p>
            <a:r>
              <a:rPr lang="en-US" dirty="0"/>
              <a:t>Fine-tuning YOLO v1 by objection detection</a:t>
            </a:r>
          </a:p>
          <a:p>
            <a:pPr lvl="1"/>
            <a:r>
              <a:rPr lang="en-US" dirty="0"/>
              <a:t>Architecture: YOLO v1 with the first 20 convolutional layers pre-trained.</a:t>
            </a:r>
          </a:p>
          <a:p>
            <a:pPr lvl="1"/>
            <a:r>
              <a:rPr lang="en-US" dirty="0"/>
              <a:t>Dataset: PASCAL VOC 2007 and 2012</a:t>
            </a:r>
          </a:p>
          <a:p>
            <a:pPr lvl="1"/>
            <a:r>
              <a:rPr lang="en-US" dirty="0"/>
              <a:t>Task: object detection</a:t>
            </a:r>
          </a:p>
          <a:p>
            <a:pPr lvl="1"/>
            <a:r>
              <a:rPr lang="en-US" dirty="0"/>
              <a:t>Loss function (see next slide)</a:t>
            </a:r>
          </a:p>
          <a:p>
            <a:endParaRPr lang="en-US" dirty="0"/>
          </a:p>
        </p:txBody>
      </p:sp>
      <p:sp>
        <p:nvSpPr>
          <p:cNvPr id="4" name="Slide Number Placeholder 3">
            <a:extLst>
              <a:ext uri="{FF2B5EF4-FFF2-40B4-BE49-F238E27FC236}">
                <a16:creationId xmlns:a16="http://schemas.microsoft.com/office/drawing/2014/main" id="{271DF97E-C62B-B9EE-997B-09B05D6CA632}"/>
              </a:ext>
            </a:extLst>
          </p:cNvPr>
          <p:cNvSpPr>
            <a:spLocks noGrp="1"/>
          </p:cNvSpPr>
          <p:nvPr>
            <p:ph type="sldNum" sz="quarter" idx="12"/>
          </p:nvPr>
        </p:nvSpPr>
        <p:spPr/>
        <p:txBody>
          <a:bodyPr/>
          <a:lstStyle/>
          <a:p>
            <a:fld id="{57D6750F-1D76-423C-8E64-E94414A6CC72}" type="slidenum">
              <a:rPr lang="en-US" smtClean="0"/>
              <a:t>9</a:t>
            </a:fld>
            <a:endParaRPr lang="en-US"/>
          </a:p>
        </p:txBody>
      </p:sp>
    </p:spTree>
    <p:extLst>
      <p:ext uri="{BB962C8B-B14F-4D97-AF65-F5344CB8AC3E}">
        <p14:creationId xmlns:p14="http://schemas.microsoft.com/office/powerpoint/2010/main" val="3349649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4890</TotalTime>
  <Words>7181</Words>
  <Application>Microsoft Office PowerPoint</Application>
  <PresentationFormat>Widescreen</PresentationFormat>
  <Paragraphs>873</Paragraphs>
  <Slides>59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59</vt:i4>
      </vt:variant>
    </vt:vector>
  </HeadingPairs>
  <TitlesOfParts>
    <vt:vector size="68" baseType="lpstr">
      <vt:lpstr>Aptos</vt:lpstr>
      <vt:lpstr>Aptos Display</vt:lpstr>
      <vt:lpstr>Arial</vt:lpstr>
      <vt:lpstr>Cambria Math</vt:lpstr>
      <vt:lpstr>Courier New</vt:lpstr>
      <vt:lpstr>Segoe Print</vt:lpstr>
      <vt:lpstr>Times New Roman</vt:lpstr>
      <vt:lpstr>Wingdings</vt:lpstr>
      <vt:lpstr>Office Theme</vt:lpstr>
      <vt:lpstr>Chapter 9 Object Detection  -- YOLO</vt:lpstr>
      <vt:lpstr>Outline </vt:lpstr>
      <vt:lpstr>What is “object detection”?</vt:lpstr>
      <vt:lpstr>YOLO: You Only Look Once</vt:lpstr>
      <vt:lpstr>Evolution of YOLO</vt:lpstr>
      <vt:lpstr>Typical applications</vt:lpstr>
      <vt:lpstr>YOLO v1: architecture</vt:lpstr>
      <vt:lpstr>YOLO v1: prediction tensor [7, 7, 30] </vt:lpstr>
      <vt:lpstr>YOLO v1: training</vt:lpstr>
      <vt:lpstr>YOLO v1: localization loss function</vt:lpstr>
      <vt:lpstr>YOLO v1: confidence loss</vt:lpstr>
      <vt:lpstr>YOLO v1: class probability loss</vt:lpstr>
      <vt:lpstr>YOLO v1: total loss</vt:lpstr>
      <vt:lpstr>Inference: Non-max suppression (NMS) </vt:lpstr>
      <vt:lpstr>YOLO v2: improvements</vt:lpstr>
      <vt:lpstr>YOLO v2 architecture</vt:lpstr>
      <vt:lpstr>YOLO v2: prediction tensor</vt:lpstr>
      <vt:lpstr>YOLO v2: anchor boxes</vt:lpstr>
      <vt:lpstr>YOLO v2 : anchor boxes</vt:lpstr>
      <vt:lpstr>YOLO v2 : predictions</vt:lpstr>
      <vt:lpstr>YOLO v3: improvements</vt:lpstr>
      <vt:lpstr>YOLO v3: backbone Darknet-53</vt:lpstr>
      <vt:lpstr>PowerPoint Presentation</vt:lpstr>
      <vt:lpstr>YOLO v3: prediction tensor</vt:lpstr>
      <vt:lpstr>YOLO v3: loss function</vt:lpstr>
      <vt:lpstr>Target tensor</vt:lpstr>
      <vt:lpstr>Target tensor</vt:lpstr>
      <vt:lpstr>YOLO v3: loss function</vt:lpstr>
      <vt:lpstr>YOLO v3: loss function</vt:lpstr>
      <vt:lpstr>YOLO v3: total loss function</vt:lpstr>
      <vt:lpstr>Implement YOLO v3 from scratch by PyTorch</vt:lpstr>
      <vt:lpstr>YOLO v3: flowchart</vt:lpstr>
      <vt:lpstr>Configuration file: yolov3.cfg</vt:lpstr>
      <vt:lpstr>Example parts of yolov3.cfg</vt:lpstr>
      <vt:lpstr>Create blocks</vt:lpstr>
      <vt:lpstr>Two special layers</vt:lpstr>
      <vt:lpstr>PowerPoint Presentation</vt:lpstr>
      <vt:lpstr>PowerPoint Presentation</vt:lpstr>
      <vt:lpstr>PowerPoint Presentation</vt:lpstr>
      <vt:lpstr>PowerPoint Presentation</vt:lpstr>
      <vt:lpstr>Output of create_modules()</vt:lpstr>
      <vt:lpstr>DetectionLayer() operation: predict_transform()</vt:lpstr>
      <vt:lpstr>Yolonet model (1/5)</vt:lpstr>
      <vt:lpstr>Yolonet model (2/5)</vt:lpstr>
      <vt:lpstr>Yolonet model (3/5)</vt:lpstr>
      <vt:lpstr>Yolonet (4/5)</vt:lpstr>
      <vt:lpstr>Yolonet (5/5)</vt:lpstr>
      <vt:lpstr>Instantiate model and load weights</vt:lpstr>
      <vt:lpstr>Yolonet output: 10647 boxes per image </vt:lpstr>
      <vt:lpstr>NMS algorithm</vt:lpstr>
      <vt:lpstr>Read class names and images</vt:lpstr>
      <vt:lpstr>Put it all together</vt:lpstr>
      <vt:lpstr>Draw bounding boxes</vt:lpstr>
      <vt:lpstr>Draw bounding boxes</vt:lpstr>
      <vt:lpstr>Metric of object detection: precision, recall</vt:lpstr>
      <vt:lpstr>Metric of object detection: mean average precision (mAP)</vt:lpstr>
      <vt:lpstr>mAP</vt:lpstr>
      <vt:lpstr>mAP</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Weidong Kuang</dc:creator>
  <cp:lastModifiedBy>Weidong Kuang</cp:lastModifiedBy>
  <cp:revision>12</cp:revision>
  <dcterms:created xsi:type="dcterms:W3CDTF">2026-07-21T15:34:41Z</dcterms:created>
  <dcterms:modified xsi:type="dcterms:W3CDTF">2026-07-25T01:38:29Z</dcterms:modified>
</cp:coreProperties>
</file>