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43512-A07B-42DB-97CB-E41B3AD9C71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76E6-CF81-415A-99E2-0A8E824E0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4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4494C-1CC4-104B-07CC-4CAB3C00D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09C537-586A-848D-5027-8100D926E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F5FB8-E6FC-C204-C242-0B1F637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9C598-5686-4F6E-9486-7963F455539D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5CE46-CFAA-0A47-1899-537FDFCDC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1FB40-A6D0-FC2F-2EC0-43832F9D9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3C049-4262-5390-6550-1FA68FEF8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658A43-1AFE-56E5-49D8-EFA4FCB97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35412-38F1-8477-87D8-6B0D89C89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6249-927C-4FD0-9272-B78EA8D42B99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8988B-7C83-01C6-FD3B-385F73EF4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9016-65B8-4E0F-9067-F8CBA765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71C455-CF4F-03A4-FF19-B0763E978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656DF4-9E81-9641-4938-3C5CE8FE0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121AA-6370-2626-FABC-A531359AC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09CC-4B04-4E36-8A02-3CD25B0CD790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38B65-E526-BDD1-A9F0-3EE2320CE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05C39-B329-8737-7845-44CD9D91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8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EFA59-3E1D-BE32-2DD8-873B22F2D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3CB15-92F4-7CF4-9F3F-319BF1917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7776A-F66F-43CA-4A96-6F1F11987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6C79E-7837-4BF7-A3F4-7D28618F63F1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2173C-8F48-6630-4513-522479BC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4DD57-B8EA-422D-A6F7-15E41DA78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84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7B7EF-967A-8BC8-308B-93AF15B9C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8A5E7-AAAE-A015-F0A3-943E84CF6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42E13-1746-74EC-EBF7-4FC780E8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E24D9-B59C-4EFA-8D32-04258431AE7C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06D74-84E6-061F-8060-060A36D7E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BBD21-1E1B-E792-758D-E4F372F2E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1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6124F-9078-FD2D-0BF4-45D2FFC9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5EF97-EEDE-FADF-F9E8-2F4104BA0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43C1B-0CB8-6140-2942-EBBDEF3A6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EDFDA-70EC-4A6E-5C30-F49BAF7FC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A3FFF-CD51-424B-AA24-83DDA4D4A0C9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D58267-9AEB-8804-BC23-43F8B5404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189C5-0F52-2561-AAD1-45607D5DE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81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3510A-3EAD-EB53-1913-B0C277E7E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690ED-97B7-B060-F1FC-5999A6A1F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CABB2-64BB-54BF-767C-A84707779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7B83C6-1F6E-DB4E-AF16-845EC5989C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969A5C-DA56-A634-1D88-8260F81B9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07008C-38A6-AA87-9C26-9EFD8CF12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A718B-CBC1-4F06-B2C6-0444D55173B1}" type="datetime1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FE1D24-969D-5192-0914-35506CB11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813C61-EBA9-5F40-9D11-5F781CD4A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99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11F06-8CD1-007F-95B6-FE174F78B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7CF720-B1D9-1CD0-58CA-2680E15D4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5C3B6-8623-44A6-A3F5-24DDBE91CA5B}" type="datetime1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1CE73D-CD84-A41A-173D-0F73EBAD5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0A8FB9-BA06-C1BF-8308-2A17EE6CE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0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DA6FED-4028-5DAD-14D2-FA583417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B6D8A-B3C3-417B-BCA0-496172D76BC9}" type="datetime1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F51748-8ED0-BAB4-4CF1-AFF439C8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5EE925-E795-B88D-37D5-BFD764F9A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78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6C9E7-BFF5-F578-5F91-10691ED34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2AD51-5DD0-3897-84A4-3218087AF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C445D4-137B-D6FF-ADF5-D058C7A9D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5876C-A91D-E4BB-CDF3-422619245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379DB-90F2-4703-BA7F-4428D75A5804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2B170-EA99-87B7-EC3F-5380366B8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54948B-FD02-9810-8D58-13BD493B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1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B6606-42FC-7E1C-7FA4-6415136D2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E1070D-53D9-4F16-F002-F121C94AE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A4076C-2C0A-18F3-F0C5-A843AADCF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C05FF-4667-6BF2-84B8-9D825C02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CD262-47C9-4944-BBA2-86322858A505}" type="datetime1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779C2B-63CB-8D04-01F2-1A6FF70CB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EB56A-21F0-76CA-F52D-2654D408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54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538F58-EEFB-2518-9AC4-4A23968E9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29BD0B-FA49-6094-41CD-308DE87D4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DA380-1670-F099-70DA-0FE539C685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EFDC16-7D2A-4DCF-ACE1-86E2A1F8B570}" type="datetime1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36800-CF7A-7098-BC8E-BB81AE028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2A2BF-3DA4-7FCC-9623-EEE7E171C8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69669" y="615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901545-7D83-40D5-BDCC-7949090D580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C2A4A9-7810-66BD-C019-1FC372ACB53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9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1.png"/><Relationship Id="rId7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codataset.org/#home" TargetMode="External"/><Relationship Id="rId2" Type="http://schemas.openxmlformats.org/officeDocument/2006/relationships/hyperlink" Target="https://image-net.org/index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ityscapes-dataset.com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20A7-266E-89F1-E5B1-37D45DD4C7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8 Classic Architecture of CNNs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77F121-3584-9568-5D18-2F8629464A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041FE-7600-79CB-8990-4CA8CFAD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57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60964C-25D0-3118-D4C5-A99D3BB7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70EB3FF-529B-59B4-C903-D3930E7F0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984405"/>
              </p:ext>
            </p:extLst>
          </p:nvPr>
        </p:nvGraphicFramePr>
        <p:xfrm>
          <a:off x="847725" y="857250"/>
          <a:ext cx="6238875" cy="5767073"/>
        </p:xfrm>
        <a:graphic>
          <a:graphicData uri="http://schemas.openxmlformats.org/drawingml/2006/table">
            <a:tbl>
              <a:tblPr firstRow="1" firstCol="1" bandRow="1"/>
              <a:tblGrid>
                <a:gridCol w="1244883">
                  <a:extLst>
                    <a:ext uri="{9D8B030D-6E8A-4147-A177-3AD203B41FA5}">
                      <a16:colId xmlns:a16="http://schemas.microsoft.com/office/drawing/2014/main" val="877311627"/>
                    </a:ext>
                  </a:extLst>
                </a:gridCol>
                <a:gridCol w="1244160">
                  <a:extLst>
                    <a:ext uri="{9D8B030D-6E8A-4147-A177-3AD203B41FA5}">
                      <a16:colId xmlns:a16="http://schemas.microsoft.com/office/drawing/2014/main" val="698171141"/>
                    </a:ext>
                  </a:extLst>
                </a:gridCol>
                <a:gridCol w="1252836">
                  <a:extLst>
                    <a:ext uri="{9D8B030D-6E8A-4147-A177-3AD203B41FA5}">
                      <a16:colId xmlns:a16="http://schemas.microsoft.com/office/drawing/2014/main" val="2145292216"/>
                    </a:ext>
                  </a:extLst>
                </a:gridCol>
                <a:gridCol w="1252836">
                  <a:extLst>
                    <a:ext uri="{9D8B030D-6E8A-4147-A177-3AD203B41FA5}">
                      <a16:colId xmlns:a16="http://schemas.microsoft.com/office/drawing/2014/main" val="1130916203"/>
                    </a:ext>
                  </a:extLst>
                </a:gridCol>
                <a:gridCol w="1244160">
                  <a:extLst>
                    <a:ext uri="{9D8B030D-6E8A-4147-A177-3AD203B41FA5}">
                      <a16:colId xmlns:a16="http://schemas.microsoft.com/office/drawing/2014/main" val="4188024936"/>
                    </a:ext>
                  </a:extLst>
                </a:gridCol>
              </a:tblGrid>
              <a:tr h="148574"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VGG11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VGG13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VGG16-A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VGG16-B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VGG19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847300"/>
                  </a:ext>
                </a:extLst>
              </a:tr>
              <a:tr h="14857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Input image [3,224,224]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351744"/>
                  </a:ext>
                </a:extLst>
              </a:tr>
              <a:tr h="41624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(64)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970837"/>
                  </a:ext>
                </a:extLst>
              </a:tr>
              <a:tr h="14840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 pool (2x2, stride=2)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[64, 112, 112]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58846"/>
                  </a:ext>
                </a:extLst>
              </a:tr>
              <a:tr h="416243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(128)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951718"/>
                  </a:ext>
                </a:extLst>
              </a:tr>
              <a:tr h="14840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 pool (2x2, stride=2)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[128, 56, 56]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8347"/>
                  </a:ext>
                </a:extLst>
              </a:tr>
              <a:tr h="96236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Conv1 (256)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(256)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680447"/>
                  </a:ext>
                </a:extLst>
              </a:tr>
              <a:tr h="14840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 pool (2x2, stride=2) 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[256, 28, 28]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658302"/>
                  </a:ext>
                </a:extLst>
              </a:tr>
              <a:tr h="96236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Conv1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430412"/>
                  </a:ext>
                </a:extLst>
              </a:tr>
              <a:tr h="14840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 pool (2x2, stride=2)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[512, 14, 14]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553088"/>
                  </a:ext>
                </a:extLst>
              </a:tr>
              <a:tr h="96236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Conv1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Conv3 (512)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9867"/>
                  </a:ext>
                </a:extLst>
              </a:tr>
              <a:tr h="14840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 pool (2x2, stride=2)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[512, 7, 7]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653194"/>
                  </a:ext>
                </a:extLst>
              </a:tr>
              <a:tr h="14857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FC-4096 (with optional dropout)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101240"/>
                  </a:ext>
                </a:extLst>
              </a:tr>
              <a:tr h="14857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FC-4096 (with optional dropout)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797882"/>
                  </a:ext>
                </a:extLst>
              </a:tr>
              <a:tr h="14857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FC-1000</a:t>
                      </a: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79419"/>
                  </a:ext>
                </a:extLst>
              </a:tr>
              <a:tr h="148574">
                <a:tc gridSpan="5"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Soft-max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745" marR="517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66052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CD8D215-777E-462F-910D-1F9008E20575}"/>
              </a:ext>
            </a:extLst>
          </p:cNvPr>
          <p:cNvSpPr txBox="1"/>
          <p:nvPr/>
        </p:nvSpPr>
        <p:spPr>
          <a:xfrm>
            <a:off x="600075" y="383705"/>
            <a:ext cx="6096000" cy="338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Table 8.1 VGG architectures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C8F911-9A82-79E4-C77E-489B7D24C198}"/>
              </a:ext>
            </a:extLst>
          </p:cNvPr>
          <p:cNvSpPr txBox="1"/>
          <p:nvPr/>
        </p:nvSpPr>
        <p:spPr>
          <a:xfrm>
            <a:off x="8620125" y="2409825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5 blocks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82EB7E-7990-B5E7-B9D2-371F3DC231DD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7134225" y="1428750"/>
            <a:ext cx="1485900" cy="11657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C22AC94-A754-D730-87CA-20A9D38F1FF9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7105650" y="2019300"/>
            <a:ext cx="1514475" cy="5751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045F204-7623-8848-2034-71F103CB83EA}"/>
              </a:ext>
            </a:extLst>
          </p:cNvPr>
          <p:cNvCxnSpPr>
            <a:stCxn id="6" idx="1"/>
          </p:cNvCxnSpPr>
          <p:nvPr/>
        </p:nvCxnSpPr>
        <p:spPr>
          <a:xfrm flipH="1">
            <a:off x="7124700" y="2594491"/>
            <a:ext cx="1495425" cy="3011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D69D83A-571A-ACC2-D091-2A3B736DFB54}"/>
              </a:ext>
            </a:extLst>
          </p:cNvPr>
          <p:cNvCxnSpPr>
            <a:cxnSpLocks/>
          </p:cNvCxnSpPr>
          <p:nvPr/>
        </p:nvCxnSpPr>
        <p:spPr>
          <a:xfrm flipH="1">
            <a:off x="7096125" y="2604016"/>
            <a:ext cx="1524000" cy="13964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C753EE-B354-7F48-B54A-8C4045580EBB}"/>
              </a:ext>
            </a:extLst>
          </p:cNvPr>
          <p:cNvCxnSpPr>
            <a:stCxn id="6" idx="1"/>
          </p:cNvCxnSpPr>
          <p:nvPr/>
        </p:nvCxnSpPr>
        <p:spPr>
          <a:xfrm flipH="1">
            <a:off x="7143750" y="2594491"/>
            <a:ext cx="1476375" cy="26347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48BB52C-B73D-45BE-8714-8018C2E49683}"/>
              </a:ext>
            </a:extLst>
          </p:cNvPr>
          <p:cNvSpPr txBox="1"/>
          <p:nvPr/>
        </p:nvSpPr>
        <p:spPr>
          <a:xfrm>
            <a:off x="7848600" y="4343400"/>
            <a:ext cx="4058740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Conv3(256): filter 3x3, channel 256</a:t>
            </a:r>
          </a:p>
          <a:p>
            <a:r>
              <a:rPr lang="en-US" dirty="0"/>
              <a:t>Conv1(256): filter 1x1, channel 256</a:t>
            </a:r>
          </a:p>
          <a:p>
            <a:r>
              <a:rPr lang="en-US" dirty="0"/>
              <a:t>Stride =1</a:t>
            </a:r>
          </a:p>
          <a:p>
            <a:r>
              <a:rPr lang="en-US" dirty="0"/>
              <a:t>Zero-padding =0 or 1 to maintain shape</a:t>
            </a:r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place in ILSVRC 2014</a:t>
            </a:r>
          </a:p>
          <a:p>
            <a:r>
              <a:rPr lang="en-US" dirty="0"/>
              <a:t>Top-5 error rate: 7.3%</a:t>
            </a:r>
          </a:p>
          <a:p>
            <a:r>
              <a:rPr lang="en-US" dirty="0"/>
              <a:t>Python code: see textbook</a:t>
            </a:r>
          </a:p>
        </p:txBody>
      </p:sp>
    </p:spTree>
    <p:extLst>
      <p:ext uri="{BB962C8B-B14F-4D97-AF65-F5344CB8AC3E}">
        <p14:creationId xmlns:p14="http://schemas.microsoft.com/office/powerpoint/2010/main" val="74760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5B3B-C840-01B2-360D-FCB12F163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 err="1"/>
              <a:t>GoogLeNet</a:t>
            </a:r>
            <a:r>
              <a:rPr lang="en-US" dirty="0"/>
              <a:t>: won ILSVRC 2014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F74CD-4CD6-0C65-9777-29CA4123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5407EE5-E054-6ABC-F29E-1DC147C6030C}"/>
              </a:ext>
            </a:extLst>
          </p:cNvPr>
          <p:cNvGrpSpPr/>
          <p:nvPr/>
        </p:nvGrpSpPr>
        <p:grpSpPr>
          <a:xfrm>
            <a:off x="620874" y="1873871"/>
            <a:ext cx="6021081" cy="3794600"/>
            <a:chOff x="144624" y="2016746"/>
            <a:chExt cx="6021081" cy="3794600"/>
          </a:xfrm>
        </p:grpSpPr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A9E2342B-385D-D35D-7FBF-5EB0E72BD9CF}"/>
                </a:ext>
              </a:extLst>
            </p:cNvPr>
            <p:cNvSpPr/>
            <p:nvPr/>
          </p:nvSpPr>
          <p:spPr>
            <a:xfrm>
              <a:off x="2053839" y="5308913"/>
              <a:ext cx="1277280" cy="502433"/>
            </a:xfrm>
            <a:prstGeom prst="cub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6EC4C5-0D70-B4A1-EA55-AC51EB1DFB29}"/>
                </a:ext>
              </a:extLst>
            </p:cNvPr>
            <p:cNvSpPr/>
            <p:nvPr/>
          </p:nvSpPr>
          <p:spPr>
            <a:xfrm>
              <a:off x="144624" y="3769363"/>
              <a:ext cx="677864" cy="40121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1x1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D0C345-C68C-8965-E088-5D24767FD812}"/>
                </a:ext>
              </a:extLst>
            </p:cNvPr>
            <p:cNvSpPr/>
            <p:nvPr/>
          </p:nvSpPr>
          <p:spPr>
            <a:xfrm>
              <a:off x="1271832" y="4336350"/>
              <a:ext cx="942392" cy="40121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1x1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D7F9E4E-896F-9666-C517-47B5718CE77A}"/>
                </a:ext>
              </a:extLst>
            </p:cNvPr>
            <p:cNvSpPr/>
            <p:nvPr/>
          </p:nvSpPr>
          <p:spPr>
            <a:xfrm>
              <a:off x="966743" y="3584162"/>
              <a:ext cx="1552570" cy="40121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3x3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8890171-A8D8-D497-6649-D2D97F1A2F24}"/>
                </a:ext>
              </a:extLst>
            </p:cNvPr>
            <p:cNvSpPr/>
            <p:nvPr/>
          </p:nvSpPr>
          <p:spPr>
            <a:xfrm>
              <a:off x="2693419" y="3557452"/>
              <a:ext cx="1552570" cy="40121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5x5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B1F74C-27AB-10CF-4F1E-869E8B4AD2AD}"/>
                </a:ext>
              </a:extLst>
            </p:cNvPr>
            <p:cNvSpPr/>
            <p:nvPr/>
          </p:nvSpPr>
          <p:spPr>
            <a:xfrm>
              <a:off x="2993508" y="4281746"/>
              <a:ext cx="942392" cy="40121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1x1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433363D-35CF-3FF3-74DB-B6828174A8AC}"/>
                </a:ext>
              </a:extLst>
            </p:cNvPr>
            <p:cNvSpPr/>
            <p:nvPr/>
          </p:nvSpPr>
          <p:spPr>
            <a:xfrm>
              <a:off x="4385916" y="3529365"/>
              <a:ext cx="843892" cy="4012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1x1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60357D0-C5F9-14CC-4412-47DFBB85F4F4}"/>
                </a:ext>
              </a:extLst>
            </p:cNvPr>
            <p:cNvSpPr/>
            <p:nvPr/>
          </p:nvSpPr>
          <p:spPr>
            <a:xfrm>
              <a:off x="4250094" y="4273890"/>
              <a:ext cx="1166326" cy="4012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Max: 3x3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7756C44-116A-8993-72B7-9C6652D6F501}"/>
                </a:ext>
              </a:extLst>
            </p:cNvPr>
            <p:cNvCxnSpPr>
              <a:cxnSpLocks/>
            </p:cNvCxnSpPr>
            <p:nvPr/>
          </p:nvCxnSpPr>
          <p:spPr>
            <a:xfrm>
              <a:off x="452535" y="5042750"/>
              <a:ext cx="446936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1878E4C-09F1-67ED-4DD5-F9FC2460B7B0}"/>
                </a:ext>
              </a:extLst>
            </p:cNvPr>
            <p:cNvCxnSpPr>
              <a:cxnSpLocks/>
              <a:endCxn id="7" idx="2"/>
            </p:cNvCxnSpPr>
            <p:nvPr/>
          </p:nvCxnSpPr>
          <p:spPr>
            <a:xfrm flipV="1">
              <a:off x="483556" y="4170579"/>
              <a:ext cx="0" cy="87611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AA88F8F-4793-2D89-D58A-6151D2568A34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 flipV="1">
              <a:off x="1743028" y="4737566"/>
              <a:ext cx="0" cy="33308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3CF15E1-E20A-EE4E-09BF-5FE09AE840AF}"/>
                </a:ext>
              </a:extLst>
            </p:cNvPr>
            <p:cNvCxnSpPr>
              <a:stCxn id="8" idx="0"/>
              <a:endCxn id="9" idx="2"/>
            </p:cNvCxnSpPr>
            <p:nvPr/>
          </p:nvCxnSpPr>
          <p:spPr>
            <a:xfrm flipV="1">
              <a:off x="1743028" y="3985378"/>
              <a:ext cx="0" cy="3509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CC3A980-277C-69B1-0608-1996E988E413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 flipV="1">
              <a:off x="3464704" y="4682962"/>
              <a:ext cx="0" cy="3409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D09600A-8B85-9DDC-AA81-A0D3E96FB5D0}"/>
                </a:ext>
              </a:extLst>
            </p:cNvPr>
            <p:cNvCxnSpPr>
              <a:stCxn id="11" idx="0"/>
              <a:endCxn id="10" idx="2"/>
            </p:cNvCxnSpPr>
            <p:nvPr/>
          </p:nvCxnSpPr>
          <p:spPr>
            <a:xfrm flipV="1">
              <a:off x="3464704" y="3958668"/>
              <a:ext cx="5000" cy="32307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3CB502E3-E536-7FC5-E9BD-B6FB3888AC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89241" y="4665775"/>
              <a:ext cx="0" cy="3809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737A613-3319-E35D-C953-3F50E3DABD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26523" y="3911921"/>
              <a:ext cx="1" cy="37899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68F2C32-4876-DB0D-10D6-EAD87D33DA31}"/>
                </a:ext>
              </a:extLst>
            </p:cNvPr>
            <p:cNvCxnSpPr/>
            <p:nvPr/>
          </p:nvCxnSpPr>
          <p:spPr>
            <a:xfrm flipV="1">
              <a:off x="2642535" y="5033708"/>
              <a:ext cx="0" cy="23567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id="{195CDC39-34FB-5A41-453D-EF90AAC7AF4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1644408" y="3312575"/>
              <a:ext cx="351363" cy="191824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5B8EB9-5761-C7A4-01B7-C854288BCC3D}"/>
                </a:ext>
              </a:extLst>
            </p:cNvPr>
            <p:cNvSpPr txBox="1"/>
            <p:nvPr/>
          </p:nvSpPr>
          <p:spPr>
            <a:xfrm>
              <a:off x="3330018" y="5429250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input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A9CA3E8-D3C6-23D0-C739-C11D0A1436F6}"/>
                </a:ext>
              </a:extLst>
            </p:cNvPr>
            <p:cNvSpPr/>
            <p:nvPr/>
          </p:nvSpPr>
          <p:spPr>
            <a:xfrm>
              <a:off x="822488" y="2761464"/>
              <a:ext cx="2988299" cy="466629"/>
            </a:xfrm>
            <a:prstGeom prst="rect">
              <a:avLst/>
            </a:prstGeom>
            <a:noFill/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concatenation</a:t>
              </a:r>
            </a:p>
          </p:txBody>
        </p:sp>
        <p:cxnSp>
          <p:nvCxnSpPr>
            <p:cNvPr id="26" name="Connector: Elbow 25">
              <a:extLst>
                <a:ext uri="{FF2B5EF4-FFF2-40B4-BE49-F238E27FC236}">
                  <a16:creationId xmlns:a16="http://schemas.microsoft.com/office/drawing/2014/main" id="{8729CEF1-E029-2D4E-9224-B117728C286E}"/>
                </a:ext>
              </a:extLst>
            </p:cNvPr>
            <p:cNvCxnSpPr>
              <a:cxnSpLocks/>
              <a:stCxn id="12" idx="0"/>
              <a:endCxn id="25" idx="3"/>
            </p:cNvCxnSpPr>
            <p:nvPr/>
          </p:nvCxnSpPr>
          <p:spPr>
            <a:xfrm rot="16200000" flipV="1">
              <a:off x="4042032" y="2763534"/>
              <a:ext cx="534586" cy="997075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35A404D-28FC-C837-0E43-F1AFFF0BABF1}"/>
                </a:ext>
              </a:extLst>
            </p:cNvPr>
            <p:cNvCxnSpPr>
              <a:cxnSpLocks/>
              <a:stCxn id="25" idx="0"/>
            </p:cNvCxnSpPr>
            <p:nvPr/>
          </p:nvCxnSpPr>
          <p:spPr>
            <a:xfrm flipV="1">
              <a:off x="2316638" y="2544648"/>
              <a:ext cx="0" cy="21681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A8DB09-EC93-FBEA-8995-DEE2320202D3}"/>
                </a:ext>
              </a:extLst>
            </p:cNvPr>
            <p:cNvSpPr txBox="1"/>
            <p:nvPr/>
          </p:nvSpPr>
          <p:spPr>
            <a:xfrm>
              <a:off x="3586113" y="2056025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output</a:t>
              </a:r>
            </a:p>
          </p:txBody>
        </p:sp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70FE44DF-B96D-677B-0F0D-ADAFFD5622F5}"/>
                </a:ext>
              </a:extLst>
            </p:cNvPr>
            <p:cNvSpPr/>
            <p:nvPr/>
          </p:nvSpPr>
          <p:spPr>
            <a:xfrm>
              <a:off x="1235279" y="2016746"/>
              <a:ext cx="595878" cy="477552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Cube 29">
              <a:extLst>
                <a:ext uri="{FF2B5EF4-FFF2-40B4-BE49-F238E27FC236}">
                  <a16:creationId xmlns:a16="http://schemas.microsoft.com/office/drawing/2014/main" id="{119102FE-C84D-3382-7737-35922AB39341}"/>
                </a:ext>
              </a:extLst>
            </p:cNvPr>
            <p:cNvSpPr/>
            <p:nvPr/>
          </p:nvSpPr>
          <p:spPr>
            <a:xfrm>
              <a:off x="1783603" y="2027744"/>
              <a:ext cx="839405" cy="477552"/>
            </a:xfrm>
            <a:prstGeom prst="cub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Cube 30">
              <a:extLst>
                <a:ext uri="{FF2B5EF4-FFF2-40B4-BE49-F238E27FC236}">
                  <a16:creationId xmlns:a16="http://schemas.microsoft.com/office/drawing/2014/main" id="{7DDDBA29-7C18-1AE9-DA87-363511418545}"/>
                </a:ext>
              </a:extLst>
            </p:cNvPr>
            <p:cNvSpPr/>
            <p:nvPr/>
          </p:nvSpPr>
          <p:spPr>
            <a:xfrm>
              <a:off x="2603737" y="2018317"/>
              <a:ext cx="471758" cy="477552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3CBB29BA-6FD0-4B33-183B-FE060E510820}"/>
                </a:ext>
              </a:extLst>
            </p:cNvPr>
            <p:cNvSpPr/>
            <p:nvPr/>
          </p:nvSpPr>
          <p:spPr>
            <a:xfrm>
              <a:off x="3037369" y="2018317"/>
              <a:ext cx="386917" cy="477552"/>
            </a:xfrm>
            <a:prstGeom prst="cub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3" name="Connector: Elbow 32">
              <a:extLst>
                <a:ext uri="{FF2B5EF4-FFF2-40B4-BE49-F238E27FC236}">
                  <a16:creationId xmlns:a16="http://schemas.microsoft.com/office/drawing/2014/main" id="{2AE2CB69-CE78-1C16-FCC6-80627405027C}"/>
                </a:ext>
              </a:extLst>
            </p:cNvPr>
            <p:cNvCxnSpPr>
              <a:cxnSpLocks/>
              <a:stCxn id="7" idx="0"/>
              <a:endCxn id="25" idx="1"/>
            </p:cNvCxnSpPr>
            <p:nvPr/>
          </p:nvCxnSpPr>
          <p:spPr>
            <a:xfrm rot="5400000" flipH="1" flipV="1">
              <a:off x="265730" y="3212605"/>
              <a:ext cx="774584" cy="338932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or: Elbow 33">
              <a:extLst>
                <a:ext uri="{FF2B5EF4-FFF2-40B4-BE49-F238E27FC236}">
                  <a16:creationId xmlns:a16="http://schemas.microsoft.com/office/drawing/2014/main" id="{07E37AC2-034C-0DD2-DE55-5E073F80D0A2}"/>
                </a:ext>
              </a:extLst>
            </p:cNvPr>
            <p:cNvCxnSpPr>
              <a:stCxn id="10" idx="0"/>
            </p:cNvCxnSpPr>
            <p:nvPr/>
          </p:nvCxnSpPr>
          <p:spPr>
            <a:xfrm rot="16200000" flipV="1">
              <a:off x="3223398" y="3311146"/>
              <a:ext cx="343501" cy="149112"/>
            </a:xfrm>
            <a:prstGeom prst="bentConnector3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B7CE31-F6D0-34DA-9CA1-A4B366A8682B}"/>
                </a:ext>
              </a:extLst>
            </p:cNvPr>
            <p:cNvSpPr txBox="1"/>
            <p:nvPr/>
          </p:nvSpPr>
          <p:spPr>
            <a:xfrm>
              <a:off x="619125" y="4267200"/>
              <a:ext cx="7341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3x3</a:t>
              </a:r>
            </a:p>
            <a:p>
              <a:pPr algn="ctr"/>
              <a:r>
                <a:rPr lang="en-US" sz="1400" b="1" dirty="0"/>
                <a:t> reduce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447F4BB-C396-477D-D2C0-34E45C1D979F}"/>
                </a:ext>
              </a:extLst>
            </p:cNvPr>
            <p:cNvSpPr txBox="1"/>
            <p:nvPr/>
          </p:nvSpPr>
          <p:spPr>
            <a:xfrm>
              <a:off x="2362200" y="4210050"/>
              <a:ext cx="6940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5x5</a:t>
              </a:r>
            </a:p>
            <a:p>
              <a:pPr algn="ctr"/>
              <a:r>
                <a:rPr lang="en-US" sz="1400" b="1" dirty="0"/>
                <a:t>reduce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9C11992-CE88-6FA7-D855-C54E3AEA725D}"/>
                </a:ext>
              </a:extLst>
            </p:cNvPr>
            <p:cNvSpPr txBox="1"/>
            <p:nvPr/>
          </p:nvSpPr>
          <p:spPr>
            <a:xfrm>
              <a:off x="5215380" y="3476625"/>
              <a:ext cx="9503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Pool</a:t>
              </a:r>
            </a:p>
            <a:p>
              <a:pPr algn="ctr"/>
              <a:r>
                <a:rPr lang="en-US" sz="1400" b="1" dirty="0"/>
                <a:t>projection</a:t>
              </a: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82B74E6-EF0F-3DAC-1F48-799F678C9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780" y="1907870"/>
            <a:ext cx="4957918" cy="331183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CAF8B86-83DB-7EF3-9A43-0E3D5E9BC223}"/>
              </a:ext>
            </a:extLst>
          </p:cNvPr>
          <p:cNvSpPr txBox="1"/>
          <p:nvPr/>
        </p:nvSpPr>
        <p:spPr>
          <a:xfrm>
            <a:off x="2105025" y="5953125"/>
            <a:ext cx="2551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inception block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B29BDD-23B4-F01D-7A83-56F6B3ABBD3B}"/>
              </a:ext>
            </a:extLst>
          </p:cNvPr>
          <p:cNvSpPr txBox="1"/>
          <p:nvPr/>
        </p:nvSpPr>
        <p:spPr>
          <a:xfrm>
            <a:off x="7372350" y="5572125"/>
            <a:ext cx="434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specific inception block (as an example)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D5D401-D5D3-9B75-9F47-31BC20579B2D}"/>
              </a:ext>
            </a:extLst>
          </p:cNvPr>
          <p:cNvSpPr txBox="1"/>
          <p:nvPr/>
        </p:nvSpPr>
        <p:spPr>
          <a:xfrm>
            <a:off x="5610225" y="1847850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Filter size</a:t>
            </a:r>
          </a:p>
        </p:txBody>
      </p:sp>
      <p:cxnSp>
        <p:nvCxnSpPr>
          <p:cNvPr id="45" name="Connector: Curved 44">
            <a:extLst>
              <a:ext uri="{FF2B5EF4-FFF2-40B4-BE49-F238E27FC236}">
                <a16:creationId xmlns:a16="http://schemas.microsoft.com/office/drawing/2014/main" id="{85BD4E41-046D-AFA5-AA14-D8992D405EF0}"/>
              </a:ext>
            </a:extLst>
          </p:cNvPr>
          <p:cNvCxnSpPr>
            <a:cxnSpLocks/>
          </p:cNvCxnSpPr>
          <p:nvPr/>
        </p:nvCxnSpPr>
        <p:spPr>
          <a:xfrm>
            <a:off x="6486525" y="2181225"/>
            <a:ext cx="1381125" cy="1257300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F11921F-7F5B-162F-D9A4-89E32DFD165E}"/>
              </a:ext>
            </a:extLst>
          </p:cNvPr>
          <p:cNvSpPr/>
          <p:nvPr/>
        </p:nvSpPr>
        <p:spPr>
          <a:xfrm>
            <a:off x="7857452" y="3400425"/>
            <a:ext cx="429901" cy="232446"/>
          </a:xfrm>
          <a:custGeom>
            <a:avLst/>
            <a:gdLst>
              <a:gd name="csX0" fmla="*/ 172123 w 429901"/>
              <a:gd name="csY0" fmla="*/ 9525 h 232446"/>
              <a:gd name="csX1" fmla="*/ 673 w 429901"/>
              <a:gd name="csY1" fmla="*/ 66675 h 232446"/>
              <a:gd name="csX2" fmla="*/ 29248 w 429901"/>
              <a:gd name="csY2" fmla="*/ 171450 h 232446"/>
              <a:gd name="csX3" fmla="*/ 48298 w 429901"/>
              <a:gd name="csY3" fmla="*/ 200025 h 232446"/>
              <a:gd name="csX4" fmla="*/ 162598 w 429901"/>
              <a:gd name="csY4" fmla="*/ 228600 h 232446"/>
              <a:gd name="csX5" fmla="*/ 410248 w 429901"/>
              <a:gd name="csY5" fmla="*/ 219075 h 232446"/>
              <a:gd name="csX6" fmla="*/ 429298 w 429901"/>
              <a:gd name="csY6" fmla="*/ 142875 h 232446"/>
              <a:gd name="csX7" fmla="*/ 419773 w 429901"/>
              <a:gd name="csY7" fmla="*/ 47625 h 232446"/>
              <a:gd name="csX8" fmla="*/ 381673 w 429901"/>
              <a:gd name="csY8" fmla="*/ 19050 h 232446"/>
              <a:gd name="csX9" fmla="*/ 238798 w 429901"/>
              <a:gd name="csY9" fmla="*/ 0 h 232446"/>
              <a:gd name="csX10" fmla="*/ 172123 w 429901"/>
              <a:gd name="csY10" fmla="*/ 9525 h 2324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29901" h="232446">
                <a:moveTo>
                  <a:pt x="172123" y="9525"/>
                </a:moveTo>
                <a:cubicBezTo>
                  <a:pt x="130794" y="14691"/>
                  <a:pt x="7905" y="-12876"/>
                  <a:pt x="673" y="66675"/>
                </a:cubicBezTo>
                <a:cubicBezTo>
                  <a:pt x="-3174" y="108992"/>
                  <a:pt x="9885" y="137565"/>
                  <a:pt x="29248" y="171450"/>
                </a:cubicBezTo>
                <a:cubicBezTo>
                  <a:pt x="34928" y="181389"/>
                  <a:pt x="37776" y="195516"/>
                  <a:pt x="48298" y="200025"/>
                </a:cubicBezTo>
                <a:cubicBezTo>
                  <a:pt x="84395" y="215495"/>
                  <a:pt x="162598" y="228600"/>
                  <a:pt x="162598" y="228600"/>
                </a:cubicBezTo>
                <a:cubicBezTo>
                  <a:pt x="245148" y="225425"/>
                  <a:pt x="331600" y="244355"/>
                  <a:pt x="410248" y="219075"/>
                </a:cubicBezTo>
                <a:cubicBezTo>
                  <a:pt x="435174" y="211063"/>
                  <a:pt x="429298" y="142875"/>
                  <a:pt x="429298" y="142875"/>
                </a:cubicBezTo>
                <a:cubicBezTo>
                  <a:pt x="426123" y="111125"/>
                  <a:pt x="431227" y="77407"/>
                  <a:pt x="419773" y="47625"/>
                </a:cubicBezTo>
                <a:cubicBezTo>
                  <a:pt x="414074" y="32808"/>
                  <a:pt x="396180" y="25497"/>
                  <a:pt x="381673" y="19050"/>
                </a:cubicBezTo>
                <a:cubicBezTo>
                  <a:pt x="358763" y="8868"/>
                  <a:pt x="239778" y="98"/>
                  <a:pt x="238798" y="0"/>
                </a:cubicBezTo>
                <a:lnTo>
                  <a:pt x="172123" y="9525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5E8C138-74CF-0EA5-7F0F-763B8596C5C8}"/>
              </a:ext>
            </a:extLst>
          </p:cNvPr>
          <p:cNvSpPr/>
          <p:nvPr/>
        </p:nvSpPr>
        <p:spPr>
          <a:xfrm>
            <a:off x="8668387" y="3409950"/>
            <a:ext cx="399413" cy="238125"/>
          </a:xfrm>
          <a:custGeom>
            <a:avLst/>
            <a:gdLst>
              <a:gd name="csX0" fmla="*/ 56513 w 399413"/>
              <a:gd name="csY0" fmla="*/ 0 h 238125"/>
              <a:gd name="csX1" fmla="*/ 8888 w 399413"/>
              <a:gd name="csY1" fmla="*/ 28575 h 238125"/>
              <a:gd name="csX2" fmla="*/ 75563 w 399413"/>
              <a:gd name="csY2" fmla="*/ 228600 h 238125"/>
              <a:gd name="csX3" fmla="*/ 123188 w 399413"/>
              <a:gd name="csY3" fmla="*/ 238125 h 238125"/>
              <a:gd name="csX4" fmla="*/ 323213 w 399413"/>
              <a:gd name="csY4" fmla="*/ 219075 h 238125"/>
              <a:gd name="csX5" fmla="*/ 370838 w 399413"/>
              <a:gd name="csY5" fmla="*/ 200025 h 238125"/>
              <a:gd name="csX6" fmla="*/ 399413 w 399413"/>
              <a:gd name="csY6" fmla="*/ 133350 h 238125"/>
              <a:gd name="csX7" fmla="*/ 389888 w 399413"/>
              <a:gd name="csY7" fmla="*/ 95250 h 238125"/>
              <a:gd name="csX8" fmla="*/ 361313 w 399413"/>
              <a:gd name="csY8" fmla="*/ 66675 h 238125"/>
              <a:gd name="csX9" fmla="*/ 313688 w 399413"/>
              <a:gd name="csY9" fmla="*/ 47625 h 238125"/>
              <a:gd name="csX10" fmla="*/ 256538 w 399413"/>
              <a:gd name="csY10" fmla="*/ 28575 h 238125"/>
              <a:gd name="csX11" fmla="*/ 8888 w 399413"/>
              <a:gd name="csY11" fmla="*/ 47625 h 2381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99413" h="238125">
                <a:moveTo>
                  <a:pt x="56513" y="0"/>
                </a:moveTo>
                <a:cubicBezTo>
                  <a:pt x="40638" y="9525"/>
                  <a:pt x="11506" y="10248"/>
                  <a:pt x="8888" y="28575"/>
                </a:cubicBezTo>
                <a:cubicBezTo>
                  <a:pt x="-7490" y="143222"/>
                  <a:pt x="-9305" y="194653"/>
                  <a:pt x="75563" y="228600"/>
                </a:cubicBezTo>
                <a:cubicBezTo>
                  <a:pt x="90594" y="234613"/>
                  <a:pt x="107313" y="234950"/>
                  <a:pt x="123188" y="238125"/>
                </a:cubicBezTo>
                <a:cubicBezTo>
                  <a:pt x="184643" y="234510"/>
                  <a:pt x="260149" y="240096"/>
                  <a:pt x="323213" y="219075"/>
                </a:cubicBezTo>
                <a:cubicBezTo>
                  <a:pt x="339433" y="213668"/>
                  <a:pt x="354963" y="206375"/>
                  <a:pt x="370838" y="200025"/>
                </a:cubicBezTo>
                <a:cubicBezTo>
                  <a:pt x="374558" y="192586"/>
                  <a:pt x="399413" y="147365"/>
                  <a:pt x="399413" y="133350"/>
                </a:cubicBezTo>
                <a:cubicBezTo>
                  <a:pt x="399413" y="120259"/>
                  <a:pt x="396383" y="106616"/>
                  <a:pt x="389888" y="95250"/>
                </a:cubicBezTo>
                <a:cubicBezTo>
                  <a:pt x="383205" y="83554"/>
                  <a:pt x="372736" y="73814"/>
                  <a:pt x="361313" y="66675"/>
                </a:cubicBezTo>
                <a:cubicBezTo>
                  <a:pt x="346814" y="57613"/>
                  <a:pt x="329756" y="53468"/>
                  <a:pt x="313688" y="47625"/>
                </a:cubicBezTo>
                <a:cubicBezTo>
                  <a:pt x="294817" y="40763"/>
                  <a:pt x="256538" y="28575"/>
                  <a:pt x="256538" y="28575"/>
                </a:cubicBezTo>
                <a:cubicBezTo>
                  <a:pt x="20845" y="38396"/>
                  <a:pt x="96152" y="3993"/>
                  <a:pt x="8888" y="476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DB9C7C8-5D0B-D6F3-7247-A7DD83FF61BA}"/>
              </a:ext>
            </a:extLst>
          </p:cNvPr>
          <p:cNvSpPr txBox="1"/>
          <p:nvPr/>
        </p:nvSpPr>
        <p:spPr>
          <a:xfrm>
            <a:off x="9725025" y="1790700"/>
            <a:ext cx="1072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channel</a:t>
            </a:r>
          </a:p>
        </p:txBody>
      </p: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AD52F939-C59C-BBB5-6478-18431101C7EE}"/>
              </a:ext>
            </a:extLst>
          </p:cNvPr>
          <p:cNvCxnSpPr>
            <a:stCxn id="50" idx="2"/>
          </p:cNvCxnSpPr>
          <p:nvPr/>
        </p:nvCxnSpPr>
        <p:spPr>
          <a:xfrm rot="5400000">
            <a:off x="8992012" y="2169146"/>
            <a:ext cx="1278493" cy="1260265"/>
          </a:xfrm>
          <a:prstGeom prst="curvedConnector3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427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ABDFC-F800-E27B-F783-882460E4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39" y="0"/>
            <a:ext cx="10515600" cy="1325563"/>
          </a:xfrm>
        </p:spPr>
        <p:txBody>
          <a:bodyPr/>
          <a:lstStyle/>
          <a:p>
            <a:r>
              <a:rPr lang="en-US" dirty="0" err="1"/>
              <a:t>GoogLeNet</a:t>
            </a:r>
            <a:r>
              <a:rPr lang="en-US" dirty="0"/>
              <a:t>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00934-2CAF-4362-E901-189332CA7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EE43D-F055-71F0-BC48-520BAD81B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AFB544-B682-7E10-73DB-E79099399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400" y="1254731"/>
            <a:ext cx="9961367" cy="560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41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99224F-89FB-491D-2C8E-96C71201C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F09386-F301-E8D0-FA18-6D2E12C9A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309" y="959690"/>
            <a:ext cx="8693896" cy="5605670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A96C68-5A05-E3E4-7AFE-D44B001E2FD3}"/>
              </a:ext>
            </a:extLst>
          </p:cNvPr>
          <p:cNvSpPr txBox="1"/>
          <p:nvPr/>
        </p:nvSpPr>
        <p:spPr>
          <a:xfrm>
            <a:off x="2434473" y="484925"/>
            <a:ext cx="6094428" cy="368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Table 8.2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GoogLeNet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architecture (from Szegedy, et al. 2015)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19284ED-713D-3160-1669-D47D6F26C799}"/>
              </a:ext>
            </a:extLst>
          </p:cNvPr>
          <p:cNvSpPr/>
          <p:nvPr/>
        </p:nvSpPr>
        <p:spPr>
          <a:xfrm>
            <a:off x="5184742" y="1809946"/>
            <a:ext cx="3716404" cy="3817856"/>
          </a:xfrm>
          <a:custGeom>
            <a:avLst/>
            <a:gdLst>
              <a:gd name="csX0" fmla="*/ 263951 w 3716404"/>
              <a:gd name="csY0" fmla="*/ 18854 h 3817856"/>
              <a:gd name="csX1" fmla="*/ 216817 w 3716404"/>
              <a:gd name="csY1" fmla="*/ 122549 h 3817856"/>
              <a:gd name="csX2" fmla="*/ 179110 w 3716404"/>
              <a:gd name="csY2" fmla="*/ 254524 h 3817856"/>
              <a:gd name="csX3" fmla="*/ 169683 w 3716404"/>
              <a:gd name="csY3" fmla="*/ 339365 h 3817856"/>
              <a:gd name="csX4" fmla="*/ 160256 w 3716404"/>
              <a:gd name="csY4" fmla="*/ 452487 h 3817856"/>
              <a:gd name="csX5" fmla="*/ 150829 w 3716404"/>
              <a:gd name="csY5" fmla="*/ 518475 h 3817856"/>
              <a:gd name="csX6" fmla="*/ 141402 w 3716404"/>
              <a:gd name="csY6" fmla="*/ 641023 h 3817856"/>
              <a:gd name="csX7" fmla="*/ 122549 w 3716404"/>
              <a:gd name="csY7" fmla="*/ 763572 h 3817856"/>
              <a:gd name="csX8" fmla="*/ 103695 w 3716404"/>
              <a:gd name="csY8" fmla="*/ 961534 h 3817856"/>
              <a:gd name="csX9" fmla="*/ 84842 w 3716404"/>
              <a:gd name="csY9" fmla="*/ 1112363 h 3817856"/>
              <a:gd name="csX10" fmla="*/ 65988 w 3716404"/>
              <a:gd name="csY10" fmla="*/ 1197205 h 3817856"/>
              <a:gd name="csX11" fmla="*/ 56561 w 3716404"/>
              <a:gd name="csY11" fmla="*/ 1310326 h 3817856"/>
              <a:gd name="csX12" fmla="*/ 37707 w 3716404"/>
              <a:gd name="csY12" fmla="*/ 1725106 h 3817856"/>
              <a:gd name="csX13" fmla="*/ 28281 w 3716404"/>
              <a:gd name="csY13" fmla="*/ 1819374 h 3817856"/>
              <a:gd name="csX14" fmla="*/ 18854 w 3716404"/>
              <a:gd name="csY14" fmla="*/ 2026763 h 3817856"/>
              <a:gd name="csX15" fmla="*/ 0 w 3716404"/>
              <a:gd name="csY15" fmla="*/ 2234153 h 3817856"/>
              <a:gd name="csX16" fmla="*/ 9427 w 3716404"/>
              <a:gd name="csY16" fmla="*/ 3167407 h 3817856"/>
              <a:gd name="csX17" fmla="*/ 28281 w 3716404"/>
              <a:gd name="csY17" fmla="*/ 3271101 h 3817856"/>
              <a:gd name="csX18" fmla="*/ 37707 w 3716404"/>
              <a:gd name="csY18" fmla="*/ 3337089 h 3817856"/>
              <a:gd name="csX19" fmla="*/ 56561 w 3716404"/>
              <a:gd name="csY19" fmla="*/ 3403077 h 3817856"/>
              <a:gd name="csX20" fmla="*/ 75415 w 3716404"/>
              <a:gd name="csY20" fmla="*/ 3487918 h 3817856"/>
              <a:gd name="csX21" fmla="*/ 113122 w 3716404"/>
              <a:gd name="csY21" fmla="*/ 3610466 h 3817856"/>
              <a:gd name="csX22" fmla="*/ 122549 w 3716404"/>
              <a:gd name="csY22" fmla="*/ 3648174 h 3817856"/>
              <a:gd name="csX23" fmla="*/ 160256 w 3716404"/>
              <a:gd name="csY23" fmla="*/ 3676454 h 3817856"/>
              <a:gd name="csX24" fmla="*/ 197963 w 3716404"/>
              <a:gd name="csY24" fmla="*/ 3714161 h 3817856"/>
              <a:gd name="csX25" fmla="*/ 471340 w 3716404"/>
              <a:gd name="csY25" fmla="*/ 3808429 h 3817856"/>
              <a:gd name="csX26" fmla="*/ 546755 w 3716404"/>
              <a:gd name="csY26" fmla="*/ 3817856 h 3817856"/>
              <a:gd name="csX27" fmla="*/ 1451728 w 3716404"/>
              <a:gd name="csY27" fmla="*/ 3808429 h 3817856"/>
              <a:gd name="csX28" fmla="*/ 1498862 w 3716404"/>
              <a:gd name="csY28" fmla="*/ 3799002 h 3817856"/>
              <a:gd name="csX29" fmla="*/ 2073897 w 3716404"/>
              <a:gd name="csY29" fmla="*/ 3808429 h 3817856"/>
              <a:gd name="csX30" fmla="*/ 2545237 w 3716404"/>
              <a:gd name="csY30" fmla="*/ 3799002 h 3817856"/>
              <a:gd name="csX31" fmla="*/ 2611225 w 3716404"/>
              <a:gd name="csY31" fmla="*/ 3789576 h 3817856"/>
              <a:gd name="csX32" fmla="*/ 2969444 w 3716404"/>
              <a:gd name="csY32" fmla="*/ 3780149 h 3817856"/>
              <a:gd name="csX33" fmla="*/ 3054285 w 3716404"/>
              <a:gd name="csY33" fmla="*/ 3770722 h 3817856"/>
              <a:gd name="csX34" fmla="*/ 3167406 w 3716404"/>
              <a:gd name="csY34" fmla="*/ 3761295 h 3817856"/>
              <a:gd name="csX35" fmla="*/ 3223967 w 3716404"/>
              <a:gd name="csY35" fmla="*/ 3751868 h 3817856"/>
              <a:gd name="csX36" fmla="*/ 3327662 w 3716404"/>
              <a:gd name="csY36" fmla="*/ 3742442 h 3817856"/>
              <a:gd name="csX37" fmla="*/ 3421930 w 3716404"/>
              <a:gd name="csY37" fmla="*/ 3723588 h 3817856"/>
              <a:gd name="csX38" fmla="*/ 3469064 w 3716404"/>
              <a:gd name="csY38" fmla="*/ 3714161 h 3817856"/>
              <a:gd name="csX39" fmla="*/ 3506771 w 3716404"/>
              <a:gd name="csY39" fmla="*/ 3695308 h 3817856"/>
              <a:gd name="csX40" fmla="*/ 3535052 w 3716404"/>
              <a:gd name="csY40" fmla="*/ 3685881 h 3817856"/>
              <a:gd name="csX41" fmla="*/ 3572759 w 3716404"/>
              <a:gd name="csY41" fmla="*/ 3629320 h 3817856"/>
              <a:gd name="csX42" fmla="*/ 3591613 w 3716404"/>
              <a:gd name="csY42" fmla="*/ 3601040 h 3817856"/>
              <a:gd name="csX43" fmla="*/ 3610466 w 3716404"/>
              <a:gd name="csY43" fmla="*/ 3497345 h 3817856"/>
              <a:gd name="csX44" fmla="*/ 3619893 w 3716404"/>
              <a:gd name="csY44" fmla="*/ 3440784 h 3817856"/>
              <a:gd name="csX45" fmla="*/ 3638747 w 3716404"/>
              <a:gd name="csY45" fmla="*/ 3403077 h 3817856"/>
              <a:gd name="csX46" fmla="*/ 3648173 w 3716404"/>
              <a:gd name="csY46" fmla="*/ 3308809 h 3817856"/>
              <a:gd name="csX47" fmla="*/ 3667027 w 3716404"/>
              <a:gd name="csY47" fmla="*/ 3233394 h 3817856"/>
              <a:gd name="csX48" fmla="*/ 3685881 w 3716404"/>
              <a:gd name="csY48" fmla="*/ 3016578 h 3817856"/>
              <a:gd name="csX49" fmla="*/ 3704734 w 3716404"/>
              <a:gd name="csY49" fmla="*/ 2818615 h 3817856"/>
              <a:gd name="csX50" fmla="*/ 3704734 w 3716404"/>
              <a:gd name="csY50" fmla="*/ 2130458 h 3817856"/>
              <a:gd name="csX51" fmla="*/ 3685881 w 3716404"/>
              <a:gd name="csY51" fmla="*/ 1913642 h 3817856"/>
              <a:gd name="csX52" fmla="*/ 3695307 w 3716404"/>
              <a:gd name="csY52" fmla="*/ 1395167 h 3817856"/>
              <a:gd name="csX53" fmla="*/ 3704734 w 3716404"/>
              <a:gd name="csY53" fmla="*/ 1310326 h 3817856"/>
              <a:gd name="csX54" fmla="*/ 3714161 w 3716404"/>
              <a:gd name="csY54" fmla="*/ 1121790 h 3817856"/>
              <a:gd name="csX55" fmla="*/ 3695307 w 3716404"/>
              <a:gd name="csY55" fmla="*/ 810706 h 3817856"/>
              <a:gd name="csX56" fmla="*/ 3676454 w 3716404"/>
              <a:gd name="csY56" fmla="*/ 659877 h 3817856"/>
              <a:gd name="csX57" fmla="*/ 3657600 w 3716404"/>
              <a:gd name="csY57" fmla="*/ 584462 h 3817856"/>
              <a:gd name="csX58" fmla="*/ 3648173 w 3716404"/>
              <a:gd name="csY58" fmla="*/ 537328 h 3817856"/>
              <a:gd name="csX59" fmla="*/ 3629320 w 3716404"/>
              <a:gd name="csY59" fmla="*/ 490194 h 3817856"/>
              <a:gd name="csX60" fmla="*/ 3601039 w 3716404"/>
              <a:gd name="csY60" fmla="*/ 405353 h 3817856"/>
              <a:gd name="csX61" fmla="*/ 3516198 w 3716404"/>
              <a:gd name="csY61" fmla="*/ 282805 h 3817856"/>
              <a:gd name="csX62" fmla="*/ 3459637 w 3716404"/>
              <a:gd name="csY62" fmla="*/ 245097 h 3817856"/>
              <a:gd name="csX63" fmla="*/ 3186260 w 3716404"/>
              <a:gd name="csY63" fmla="*/ 131976 h 3817856"/>
              <a:gd name="csX64" fmla="*/ 3110846 w 3716404"/>
              <a:gd name="csY64" fmla="*/ 103695 h 3817856"/>
              <a:gd name="csX65" fmla="*/ 2931736 w 3716404"/>
              <a:gd name="csY65" fmla="*/ 84842 h 3817856"/>
              <a:gd name="csX66" fmla="*/ 2828042 w 3716404"/>
              <a:gd name="csY66" fmla="*/ 65988 h 3817856"/>
              <a:gd name="csX67" fmla="*/ 2724347 w 3716404"/>
              <a:gd name="csY67" fmla="*/ 56561 h 3817856"/>
              <a:gd name="csX68" fmla="*/ 1762813 w 3716404"/>
              <a:gd name="csY68" fmla="*/ 47134 h 3817856"/>
              <a:gd name="csX69" fmla="*/ 1564850 w 3716404"/>
              <a:gd name="csY69" fmla="*/ 37708 h 3817856"/>
              <a:gd name="csX70" fmla="*/ 1489435 w 3716404"/>
              <a:gd name="csY70" fmla="*/ 28281 h 3817856"/>
              <a:gd name="csX71" fmla="*/ 1140644 w 3716404"/>
              <a:gd name="csY71" fmla="*/ 18854 h 3817856"/>
              <a:gd name="csX72" fmla="*/ 801279 w 3716404"/>
              <a:gd name="csY72" fmla="*/ 0 h 3817856"/>
              <a:gd name="csX73" fmla="*/ 575035 w 3716404"/>
              <a:gd name="csY73" fmla="*/ 9427 h 3817856"/>
              <a:gd name="csX74" fmla="*/ 499621 w 3716404"/>
              <a:gd name="csY74" fmla="*/ 28281 h 3817856"/>
              <a:gd name="csX75" fmla="*/ 414780 w 3716404"/>
              <a:gd name="csY75" fmla="*/ 37708 h 3817856"/>
              <a:gd name="csX76" fmla="*/ 339365 w 3716404"/>
              <a:gd name="csY76" fmla="*/ 47134 h 3817856"/>
              <a:gd name="csX77" fmla="*/ 263951 w 3716404"/>
              <a:gd name="csY77" fmla="*/ 18854 h 38178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</a:cxnLst>
            <a:rect l="l" t="t" r="r" b="b"/>
            <a:pathLst>
              <a:path w="3716404" h="3817856">
                <a:moveTo>
                  <a:pt x="263951" y="18854"/>
                </a:moveTo>
                <a:cubicBezTo>
                  <a:pt x="243527" y="31423"/>
                  <a:pt x="236536" y="56819"/>
                  <a:pt x="216817" y="122549"/>
                </a:cubicBezTo>
                <a:cubicBezTo>
                  <a:pt x="203670" y="166372"/>
                  <a:pt x="179110" y="254524"/>
                  <a:pt x="179110" y="254524"/>
                </a:cubicBezTo>
                <a:cubicBezTo>
                  <a:pt x="175968" y="282804"/>
                  <a:pt x="172381" y="311039"/>
                  <a:pt x="169683" y="339365"/>
                </a:cubicBezTo>
                <a:cubicBezTo>
                  <a:pt x="166096" y="377033"/>
                  <a:pt x="164217" y="414857"/>
                  <a:pt x="160256" y="452487"/>
                </a:cubicBezTo>
                <a:cubicBezTo>
                  <a:pt x="157930" y="474584"/>
                  <a:pt x="153040" y="496366"/>
                  <a:pt x="150829" y="518475"/>
                </a:cubicBezTo>
                <a:cubicBezTo>
                  <a:pt x="146752" y="559242"/>
                  <a:pt x="145286" y="600238"/>
                  <a:pt x="141402" y="641023"/>
                </a:cubicBezTo>
                <a:cubicBezTo>
                  <a:pt x="135175" y="706405"/>
                  <a:pt x="133664" y="707997"/>
                  <a:pt x="122549" y="763572"/>
                </a:cubicBezTo>
                <a:cubicBezTo>
                  <a:pt x="108264" y="963554"/>
                  <a:pt x="121009" y="828791"/>
                  <a:pt x="103695" y="961534"/>
                </a:cubicBezTo>
                <a:cubicBezTo>
                  <a:pt x="97142" y="1011776"/>
                  <a:pt x="95833" y="1062902"/>
                  <a:pt x="84842" y="1112363"/>
                </a:cubicBezTo>
                <a:lnTo>
                  <a:pt x="65988" y="1197205"/>
                </a:lnTo>
                <a:cubicBezTo>
                  <a:pt x="62846" y="1234912"/>
                  <a:pt x="58660" y="1272547"/>
                  <a:pt x="56561" y="1310326"/>
                </a:cubicBezTo>
                <a:cubicBezTo>
                  <a:pt x="46800" y="1486015"/>
                  <a:pt x="48998" y="1555740"/>
                  <a:pt x="37707" y="1725106"/>
                </a:cubicBezTo>
                <a:cubicBezTo>
                  <a:pt x="35606" y="1756615"/>
                  <a:pt x="31423" y="1787951"/>
                  <a:pt x="28281" y="1819374"/>
                </a:cubicBezTo>
                <a:cubicBezTo>
                  <a:pt x="25139" y="1888504"/>
                  <a:pt x="23561" y="1957722"/>
                  <a:pt x="18854" y="2026763"/>
                </a:cubicBezTo>
                <a:cubicBezTo>
                  <a:pt x="14132" y="2096017"/>
                  <a:pt x="0" y="2234153"/>
                  <a:pt x="0" y="2234153"/>
                </a:cubicBezTo>
                <a:cubicBezTo>
                  <a:pt x="3142" y="2545238"/>
                  <a:pt x="945" y="2856422"/>
                  <a:pt x="9427" y="3167407"/>
                </a:cubicBezTo>
                <a:cubicBezTo>
                  <a:pt x="10385" y="3202525"/>
                  <a:pt x="22506" y="3236448"/>
                  <a:pt x="28281" y="3271101"/>
                </a:cubicBezTo>
                <a:cubicBezTo>
                  <a:pt x="31934" y="3293018"/>
                  <a:pt x="33052" y="3315363"/>
                  <a:pt x="37707" y="3337089"/>
                </a:cubicBezTo>
                <a:cubicBezTo>
                  <a:pt x="42500" y="3359457"/>
                  <a:pt x="51013" y="3380884"/>
                  <a:pt x="56561" y="3403077"/>
                </a:cubicBezTo>
                <a:cubicBezTo>
                  <a:pt x="63587" y="3431182"/>
                  <a:pt x="68389" y="3459813"/>
                  <a:pt x="75415" y="3487918"/>
                </a:cubicBezTo>
                <a:cubicBezTo>
                  <a:pt x="96514" y="3572315"/>
                  <a:pt x="89825" y="3532811"/>
                  <a:pt x="113122" y="3610466"/>
                </a:cubicBezTo>
                <a:cubicBezTo>
                  <a:pt x="116845" y="3622876"/>
                  <a:pt x="115018" y="3637631"/>
                  <a:pt x="122549" y="3648174"/>
                </a:cubicBezTo>
                <a:cubicBezTo>
                  <a:pt x="131681" y="3660959"/>
                  <a:pt x="148432" y="3666108"/>
                  <a:pt x="160256" y="3676454"/>
                </a:cubicBezTo>
                <a:cubicBezTo>
                  <a:pt x="173633" y="3688159"/>
                  <a:pt x="182204" y="3705939"/>
                  <a:pt x="197963" y="3714161"/>
                </a:cubicBezTo>
                <a:cubicBezTo>
                  <a:pt x="317502" y="3776530"/>
                  <a:pt x="357628" y="3789477"/>
                  <a:pt x="471340" y="3808429"/>
                </a:cubicBezTo>
                <a:cubicBezTo>
                  <a:pt x="496329" y="3812594"/>
                  <a:pt x="521617" y="3814714"/>
                  <a:pt x="546755" y="3817856"/>
                </a:cubicBezTo>
                <a:lnTo>
                  <a:pt x="1451728" y="3808429"/>
                </a:lnTo>
                <a:cubicBezTo>
                  <a:pt x="1467747" y="3808112"/>
                  <a:pt x="1482840" y="3799002"/>
                  <a:pt x="1498862" y="3799002"/>
                </a:cubicBezTo>
                <a:cubicBezTo>
                  <a:pt x="1690566" y="3799002"/>
                  <a:pt x="1882219" y="3805287"/>
                  <a:pt x="2073897" y="3808429"/>
                </a:cubicBezTo>
                <a:lnTo>
                  <a:pt x="2545237" y="3799002"/>
                </a:lnTo>
                <a:cubicBezTo>
                  <a:pt x="2567443" y="3798223"/>
                  <a:pt x="2589028" y="3790563"/>
                  <a:pt x="2611225" y="3789576"/>
                </a:cubicBezTo>
                <a:cubicBezTo>
                  <a:pt x="2730555" y="3784273"/>
                  <a:pt x="2850038" y="3783291"/>
                  <a:pt x="2969444" y="3780149"/>
                </a:cubicBezTo>
                <a:lnTo>
                  <a:pt x="3054285" y="3770722"/>
                </a:lnTo>
                <a:cubicBezTo>
                  <a:pt x="3091952" y="3767135"/>
                  <a:pt x="3129800" y="3765474"/>
                  <a:pt x="3167406" y="3761295"/>
                </a:cubicBezTo>
                <a:cubicBezTo>
                  <a:pt x="3186403" y="3759184"/>
                  <a:pt x="3204984" y="3754101"/>
                  <a:pt x="3223967" y="3751868"/>
                </a:cubicBezTo>
                <a:cubicBezTo>
                  <a:pt x="3258437" y="3747813"/>
                  <a:pt x="3293097" y="3745584"/>
                  <a:pt x="3327662" y="3742442"/>
                </a:cubicBezTo>
                <a:lnTo>
                  <a:pt x="3421930" y="3723588"/>
                </a:lnTo>
                <a:lnTo>
                  <a:pt x="3469064" y="3714161"/>
                </a:lnTo>
                <a:cubicBezTo>
                  <a:pt x="3481633" y="3707877"/>
                  <a:pt x="3493855" y="3700843"/>
                  <a:pt x="3506771" y="3695308"/>
                </a:cubicBezTo>
                <a:cubicBezTo>
                  <a:pt x="3515905" y="3691394"/>
                  <a:pt x="3528026" y="3692907"/>
                  <a:pt x="3535052" y="3685881"/>
                </a:cubicBezTo>
                <a:cubicBezTo>
                  <a:pt x="3551074" y="3669859"/>
                  <a:pt x="3560190" y="3648174"/>
                  <a:pt x="3572759" y="3629320"/>
                </a:cubicBezTo>
                <a:lnTo>
                  <a:pt x="3591613" y="3601040"/>
                </a:lnTo>
                <a:cubicBezTo>
                  <a:pt x="3619370" y="3434481"/>
                  <a:pt x="3584132" y="3642181"/>
                  <a:pt x="3610466" y="3497345"/>
                </a:cubicBezTo>
                <a:cubicBezTo>
                  <a:pt x="3613885" y="3478540"/>
                  <a:pt x="3614401" y="3459092"/>
                  <a:pt x="3619893" y="3440784"/>
                </a:cubicBezTo>
                <a:cubicBezTo>
                  <a:pt x="3623931" y="3427324"/>
                  <a:pt x="3632462" y="3415646"/>
                  <a:pt x="3638747" y="3403077"/>
                </a:cubicBezTo>
                <a:cubicBezTo>
                  <a:pt x="3641889" y="3371654"/>
                  <a:pt x="3642981" y="3339959"/>
                  <a:pt x="3648173" y="3308809"/>
                </a:cubicBezTo>
                <a:cubicBezTo>
                  <a:pt x="3652433" y="3283250"/>
                  <a:pt x="3667027" y="3233394"/>
                  <a:pt x="3667027" y="3233394"/>
                </a:cubicBezTo>
                <a:cubicBezTo>
                  <a:pt x="3673312" y="3161122"/>
                  <a:pt x="3680172" y="3088898"/>
                  <a:pt x="3685881" y="3016578"/>
                </a:cubicBezTo>
                <a:cubicBezTo>
                  <a:pt x="3700324" y="2833631"/>
                  <a:pt x="3686025" y="2930865"/>
                  <a:pt x="3704734" y="2818615"/>
                </a:cubicBezTo>
                <a:cubicBezTo>
                  <a:pt x="3721911" y="2492260"/>
                  <a:pt x="3718590" y="2636174"/>
                  <a:pt x="3704734" y="2130458"/>
                </a:cubicBezTo>
                <a:cubicBezTo>
                  <a:pt x="3700069" y="1960184"/>
                  <a:pt x="3708627" y="2004632"/>
                  <a:pt x="3685881" y="1913642"/>
                </a:cubicBezTo>
                <a:cubicBezTo>
                  <a:pt x="3689023" y="1740817"/>
                  <a:pt x="3689908" y="1567936"/>
                  <a:pt x="3695307" y="1395167"/>
                </a:cubicBezTo>
                <a:cubicBezTo>
                  <a:pt x="3696196" y="1366727"/>
                  <a:pt x="3702776" y="1338713"/>
                  <a:pt x="3704734" y="1310326"/>
                </a:cubicBezTo>
                <a:cubicBezTo>
                  <a:pt x="3709063" y="1247551"/>
                  <a:pt x="3711019" y="1184635"/>
                  <a:pt x="3714161" y="1121790"/>
                </a:cubicBezTo>
                <a:cubicBezTo>
                  <a:pt x="3707876" y="1018095"/>
                  <a:pt x="3702537" y="914339"/>
                  <a:pt x="3695307" y="810706"/>
                </a:cubicBezTo>
                <a:cubicBezTo>
                  <a:pt x="3692388" y="768860"/>
                  <a:pt x="3685984" y="704347"/>
                  <a:pt x="3676454" y="659877"/>
                </a:cubicBezTo>
                <a:cubicBezTo>
                  <a:pt x="3671025" y="634540"/>
                  <a:pt x="3663427" y="609710"/>
                  <a:pt x="3657600" y="584462"/>
                </a:cubicBezTo>
                <a:cubicBezTo>
                  <a:pt x="3653997" y="568850"/>
                  <a:pt x="3652777" y="552675"/>
                  <a:pt x="3648173" y="537328"/>
                </a:cubicBezTo>
                <a:cubicBezTo>
                  <a:pt x="3643311" y="521120"/>
                  <a:pt x="3634671" y="506247"/>
                  <a:pt x="3629320" y="490194"/>
                </a:cubicBezTo>
                <a:cubicBezTo>
                  <a:pt x="3603789" y="413599"/>
                  <a:pt x="3640378" y="493867"/>
                  <a:pt x="3601039" y="405353"/>
                </a:cubicBezTo>
                <a:cubicBezTo>
                  <a:pt x="3583112" y="365016"/>
                  <a:pt x="3547605" y="303743"/>
                  <a:pt x="3516198" y="282805"/>
                </a:cubicBezTo>
                <a:cubicBezTo>
                  <a:pt x="3497344" y="270236"/>
                  <a:pt x="3479311" y="256339"/>
                  <a:pt x="3459637" y="245097"/>
                </a:cubicBezTo>
                <a:cubicBezTo>
                  <a:pt x="3373349" y="195789"/>
                  <a:pt x="3279123" y="167200"/>
                  <a:pt x="3186260" y="131976"/>
                </a:cubicBezTo>
                <a:cubicBezTo>
                  <a:pt x="3161158" y="122454"/>
                  <a:pt x="3137486" y="107025"/>
                  <a:pt x="3110846" y="103695"/>
                </a:cubicBezTo>
                <a:cubicBezTo>
                  <a:pt x="3000992" y="89963"/>
                  <a:pt x="3060661" y="96561"/>
                  <a:pt x="2931736" y="84842"/>
                </a:cubicBezTo>
                <a:cubicBezTo>
                  <a:pt x="2897171" y="78557"/>
                  <a:pt x="2862851" y="70735"/>
                  <a:pt x="2828042" y="65988"/>
                </a:cubicBezTo>
                <a:cubicBezTo>
                  <a:pt x="2793653" y="61298"/>
                  <a:pt x="2759049" y="57175"/>
                  <a:pt x="2724347" y="56561"/>
                </a:cubicBezTo>
                <a:lnTo>
                  <a:pt x="1762813" y="47134"/>
                </a:lnTo>
                <a:cubicBezTo>
                  <a:pt x="1696825" y="43992"/>
                  <a:pt x="1630756" y="42253"/>
                  <a:pt x="1564850" y="37708"/>
                </a:cubicBezTo>
                <a:cubicBezTo>
                  <a:pt x="1539576" y="35965"/>
                  <a:pt x="1514744" y="29406"/>
                  <a:pt x="1489435" y="28281"/>
                </a:cubicBezTo>
                <a:cubicBezTo>
                  <a:pt x="1373244" y="23117"/>
                  <a:pt x="1256883" y="22794"/>
                  <a:pt x="1140644" y="18854"/>
                </a:cubicBezTo>
                <a:cubicBezTo>
                  <a:pt x="966620" y="12955"/>
                  <a:pt x="952935" y="10833"/>
                  <a:pt x="801279" y="0"/>
                </a:cubicBezTo>
                <a:cubicBezTo>
                  <a:pt x="725864" y="3142"/>
                  <a:pt x="650186" y="2381"/>
                  <a:pt x="575035" y="9427"/>
                </a:cubicBezTo>
                <a:cubicBezTo>
                  <a:pt x="549236" y="11846"/>
                  <a:pt x="525138" y="23778"/>
                  <a:pt x="499621" y="28281"/>
                </a:cubicBezTo>
                <a:cubicBezTo>
                  <a:pt x="471600" y="33226"/>
                  <a:pt x="443039" y="34383"/>
                  <a:pt x="414780" y="37708"/>
                </a:cubicBezTo>
                <a:lnTo>
                  <a:pt x="339365" y="47134"/>
                </a:lnTo>
                <a:cubicBezTo>
                  <a:pt x="260902" y="66750"/>
                  <a:pt x="284375" y="6285"/>
                  <a:pt x="263951" y="18854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F0B7EDCB-DA51-5AE9-1658-CD9817089754}"/>
              </a:ext>
            </a:extLst>
          </p:cNvPr>
          <p:cNvCxnSpPr>
            <a:cxnSpLocks/>
            <a:stCxn id="14" idx="1"/>
          </p:cNvCxnSpPr>
          <p:nvPr/>
        </p:nvCxnSpPr>
        <p:spPr>
          <a:xfrm rot="10800000" flipV="1">
            <a:off x="8582030" y="1727716"/>
            <a:ext cx="1724021" cy="272532"/>
          </a:xfrm>
          <a:prstGeom prst="curvedConnector3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98011E-2C9A-394D-565A-6033289C3F1A}"/>
              </a:ext>
            </a:extLst>
          </p:cNvPr>
          <p:cNvSpPr txBox="1"/>
          <p:nvPr/>
        </p:nvSpPr>
        <p:spPr>
          <a:xfrm>
            <a:off x="10306050" y="1543050"/>
            <a:ext cx="175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# of channels</a:t>
            </a:r>
          </a:p>
        </p:txBody>
      </p:sp>
    </p:spTree>
    <p:extLst>
      <p:ext uri="{BB962C8B-B14F-4D97-AF65-F5344CB8AC3E}">
        <p14:creationId xmlns:p14="http://schemas.microsoft.com/office/powerpoint/2010/main" val="1259140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1A3A3-2CD9-BC9B-5AB7-2D9C5F22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 err="1"/>
              <a:t>ResNet</a:t>
            </a:r>
            <a:r>
              <a:rPr lang="en-US" dirty="0"/>
              <a:t>: won ILSVRC 2015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044F3E-481A-BE04-F146-4C39D959E1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2950" y="1263650"/>
                <a:ext cx="7067550" cy="110807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ℋ</m:t>
                    </m:r>
                    <m:d>
                      <m:d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Learn the residual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ℱ</m:t>
                        </m:r>
                      </m:e>
                      <m:sub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𝑊</m:t>
                        </m:r>
                      </m:sub>
                    </m:sSub>
                    <m:d>
                      <m:dPr>
                        <m:ctrlP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, instead of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ℋ</m:t>
                    </m:r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044F3E-481A-BE04-F146-4C39D959E1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2950" y="1263650"/>
                <a:ext cx="7067550" cy="1108075"/>
              </a:xfrm>
              <a:blipFill>
                <a:blip r:embed="rId2"/>
                <a:stretch>
                  <a:fillRect l="-1553" b="-43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98034-38CB-7ED6-55E4-607F624B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14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4CD68EF-ACEC-B2FD-F4D0-BE3124431C15}"/>
              </a:ext>
            </a:extLst>
          </p:cNvPr>
          <p:cNvGrpSpPr/>
          <p:nvPr/>
        </p:nvGrpSpPr>
        <p:grpSpPr>
          <a:xfrm>
            <a:off x="10267949" y="1104900"/>
            <a:ext cx="1759744" cy="2467749"/>
            <a:chOff x="3067049" y="885825"/>
            <a:chExt cx="1759744" cy="2467749"/>
          </a:xfrm>
          <a:noFill/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550CE0F0-24FE-B42C-D0A6-37A9C4B271F0}"/>
                    </a:ext>
                  </a:extLst>
                </p:cNvPr>
                <p:cNvSpPr/>
                <p:nvPr/>
              </p:nvSpPr>
              <p:spPr>
                <a:xfrm>
                  <a:off x="3067049" y="1543050"/>
                  <a:ext cx="1285875" cy="685800"/>
                </a:xfrm>
                <a:prstGeom prst="rect">
                  <a:avLst/>
                </a:prstGeom>
                <a:grpFill/>
                <a:ln w="254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1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sz="1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ℱ</m:t>
                            </m:r>
                          </m:e>
                          <m:sub>
                            <m:r>
                              <a:rPr kumimoji="0" lang="en-US" sz="1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𝑊</m:t>
                            </m:r>
                          </m:sub>
                        </m:sSub>
                        <m:d>
                          <m:dPr>
                            <m:ctrlPr>
                              <a:rPr kumimoji="0" lang="en-US" sz="1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US" sz="18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550CE0F0-24FE-B42C-D0A6-37A9C4B271F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67049" y="1543050"/>
                  <a:ext cx="1285875" cy="68580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54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2D54B46-709A-1AD2-C1D6-A0D0168569F4}"/>
                    </a:ext>
                  </a:extLst>
                </p:cNvPr>
                <p:cNvSpPr txBox="1"/>
                <p:nvPr/>
              </p:nvSpPr>
              <p:spPr>
                <a:xfrm>
                  <a:off x="3486150" y="2486025"/>
                  <a:ext cx="476250" cy="492443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⊕</m:t>
                        </m:r>
                      </m:oMath>
                    </m:oMathPara>
                  </a14:m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2D54B46-709A-1AD2-C1D6-A0D0168569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6150" y="2486025"/>
                  <a:ext cx="476250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54770E-7966-C804-1B07-D58AEB228C93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>
              <a:off x="3709987" y="1085850"/>
              <a:ext cx="0" cy="457200"/>
            </a:xfrm>
            <a:prstGeom prst="straightConnector1">
              <a:avLst/>
            </a:prstGeom>
            <a:grp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12C7B90-6E28-3B72-F78B-0D889EF10E37}"/>
                </a:ext>
              </a:extLst>
            </p:cNvPr>
            <p:cNvCxnSpPr>
              <a:cxnSpLocks/>
            </p:cNvCxnSpPr>
            <p:nvPr/>
          </p:nvCxnSpPr>
          <p:spPr>
            <a:xfrm>
              <a:off x="3729037" y="2228850"/>
              <a:ext cx="0" cy="352425"/>
            </a:xfrm>
            <a:prstGeom prst="straightConnector1">
              <a:avLst/>
            </a:prstGeom>
            <a:grp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3DED15-4FAD-2BE2-4BA5-F81D98AA1DAD}"/>
                </a:ext>
              </a:extLst>
            </p:cNvPr>
            <p:cNvSpPr/>
            <p:nvPr/>
          </p:nvSpPr>
          <p:spPr>
            <a:xfrm>
              <a:off x="3686175" y="1257301"/>
              <a:ext cx="1140618" cy="1466850"/>
            </a:xfrm>
            <a:custGeom>
              <a:avLst/>
              <a:gdLst>
                <a:gd name="connsiteX0" fmla="*/ 0 w 1197768"/>
                <a:gd name="connsiteY0" fmla="*/ 0 h 1457325"/>
                <a:gd name="connsiteX1" fmla="*/ 952500 w 1197768"/>
                <a:gd name="connsiteY1" fmla="*/ 161925 h 1457325"/>
                <a:gd name="connsiteX2" fmla="*/ 1190625 w 1197768"/>
                <a:gd name="connsiteY2" fmla="*/ 647700 h 1457325"/>
                <a:gd name="connsiteX3" fmla="*/ 1047750 w 1197768"/>
                <a:gd name="connsiteY3" fmla="*/ 1219200 h 1457325"/>
                <a:gd name="connsiteX4" fmla="*/ 219075 w 1197768"/>
                <a:gd name="connsiteY4" fmla="*/ 1457325 h 1457325"/>
                <a:gd name="connsiteX5" fmla="*/ 219075 w 1197768"/>
                <a:gd name="connsiteY5" fmla="*/ 145732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7768" h="1457325">
                  <a:moveTo>
                    <a:pt x="0" y="0"/>
                  </a:moveTo>
                  <a:cubicBezTo>
                    <a:pt x="377031" y="26987"/>
                    <a:pt x="754062" y="53975"/>
                    <a:pt x="952500" y="161925"/>
                  </a:cubicBezTo>
                  <a:cubicBezTo>
                    <a:pt x="1150938" y="269875"/>
                    <a:pt x="1174750" y="471488"/>
                    <a:pt x="1190625" y="647700"/>
                  </a:cubicBezTo>
                  <a:cubicBezTo>
                    <a:pt x="1206500" y="823912"/>
                    <a:pt x="1209675" y="1084263"/>
                    <a:pt x="1047750" y="1219200"/>
                  </a:cubicBezTo>
                  <a:cubicBezTo>
                    <a:pt x="885825" y="1354138"/>
                    <a:pt x="219075" y="1457325"/>
                    <a:pt x="219075" y="1457325"/>
                  </a:cubicBezTo>
                  <a:lnTo>
                    <a:pt x="219075" y="1457325"/>
                  </a:lnTo>
                </a:path>
              </a:pathLst>
            </a:custGeom>
            <a:grp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headEnd type="none"/>
              <a:tailEnd type="triangle" w="med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D0890978-EC9D-C894-2F68-89E3A0DB1C40}"/>
                </a:ext>
              </a:extLst>
            </p:cNvPr>
            <p:cNvCxnSpPr>
              <a:cxnSpLocks/>
            </p:cNvCxnSpPr>
            <p:nvPr/>
          </p:nvCxnSpPr>
          <p:spPr>
            <a:xfrm>
              <a:off x="3729037" y="2933700"/>
              <a:ext cx="0" cy="352425"/>
            </a:xfrm>
            <a:prstGeom prst="straightConnector1">
              <a:avLst/>
            </a:prstGeom>
            <a:grp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DE3EBB1-6A5B-8347-16B4-1E86FD0E87DE}"/>
                    </a:ext>
                  </a:extLst>
                </p:cNvPr>
                <p:cNvSpPr txBox="1"/>
                <p:nvPr/>
              </p:nvSpPr>
              <p:spPr>
                <a:xfrm>
                  <a:off x="3495675" y="885825"/>
                  <a:ext cx="183320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DE3EBB1-6A5B-8347-16B4-1E86FD0E87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5675" y="885825"/>
                  <a:ext cx="183320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0000" r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678F715-F8AB-D391-FE89-F2928A7C5E37}"/>
                    </a:ext>
                  </a:extLst>
                </p:cNvPr>
                <p:cNvSpPr txBox="1"/>
                <p:nvPr/>
              </p:nvSpPr>
              <p:spPr>
                <a:xfrm>
                  <a:off x="3505200" y="3076575"/>
                  <a:ext cx="186718" cy="276999"/>
                </a:xfrm>
                <a:prstGeom prst="rect">
                  <a:avLst/>
                </a:prstGeom>
                <a:grp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678F715-F8AB-D391-FE89-F2928A7C5E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5200" y="3076575"/>
                  <a:ext cx="186718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32258" r="-25806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5E1E415-021E-0BB6-C700-62D5C38DBF3D}"/>
              </a:ext>
            </a:extLst>
          </p:cNvPr>
          <p:cNvGrpSpPr/>
          <p:nvPr/>
        </p:nvGrpSpPr>
        <p:grpSpPr>
          <a:xfrm>
            <a:off x="695620" y="2600129"/>
            <a:ext cx="2305049" cy="3293392"/>
            <a:chOff x="1219200" y="1511529"/>
            <a:chExt cx="2305049" cy="329339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C0210E-20E4-DCD4-7FA1-65A4101A7D3D}"/>
                </a:ext>
              </a:extLst>
            </p:cNvPr>
            <p:cNvSpPr/>
            <p:nvPr/>
          </p:nvSpPr>
          <p:spPr>
            <a:xfrm>
              <a:off x="1583408" y="2020970"/>
              <a:ext cx="1376314" cy="37707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3x3, 64, p=1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9E1766E-6314-7F7F-518B-0CA3559E76E5}"/>
                </a:ext>
              </a:extLst>
            </p:cNvPr>
            <p:cNvSpPr/>
            <p:nvPr/>
          </p:nvSpPr>
          <p:spPr>
            <a:xfrm>
              <a:off x="1583507" y="2407174"/>
              <a:ext cx="1385740" cy="2073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74A7FB0-F423-6323-14A7-275404164B8F}"/>
                </a:ext>
              </a:extLst>
            </p:cNvPr>
            <p:cNvSpPr/>
            <p:nvPr/>
          </p:nvSpPr>
          <p:spPr>
            <a:xfrm>
              <a:off x="1573883" y="2641372"/>
              <a:ext cx="1404594" cy="20660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ReLU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A15A790-A817-A74B-6382-31211FEF7906}"/>
                </a:ext>
              </a:extLst>
            </p:cNvPr>
            <p:cNvSpPr/>
            <p:nvPr/>
          </p:nvSpPr>
          <p:spPr>
            <a:xfrm>
              <a:off x="1613456" y="3094938"/>
              <a:ext cx="1376314" cy="37707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3x3, 64,p=1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AF52721-21ED-C762-E7EB-C6BC1DD5DB0B}"/>
                </a:ext>
              </a:extLst>
            </p:cNvPr>
            <p:cNvSpPr/>
            <p:nvPr/>
          </p:nvSpPr>
          <p:spPr>
            <a:xfrm>
              <a:off x="1623080" y="3519242"/>
              <a:ext cx="1385740" cy="20739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BN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C04A82B-A7F2-8260-8532-DF38C67FBBBA}"/>
                </a:ext>
              </a:extLst>
            </p:cNvPr>
            <p:cNvCxnSpPr>
              <a:cxnSpLocks/>
            </p:cNvCxnSpPr>
            <p:nvPr/>
          </p:nvCxnSpPr>
          <p:spPr>
            <a:xfrm>
              <a:off x="2252712" y="1691032"/>
              <a:ext cx="9427" cy="33936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A947A4F-618A-72B1-03CC-BDA819324453}"/>
                </a:ext>
              </a:extLst>
            </p:cNvPr>
            <p:cNvCxnSpPr>
              <a:cxnSpLocks/>
            </p:cNvCxnSpPr>
            <p:nvPr/>
          </p:nvCxnSpPr>
          <p:spPr>
            <a:xfrm>
              <a:off x="2285902" y="2881264"/>
              <a:ext cx="6284" cy="19010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A5246DF-E3C1-45BD-B7CF-1C27C9D7AD5B}"/>
                </a:ext>
              </a:extLst>
            </p:cNvPr>
            <p:cNvCxnSpPr>
              <a:cxnSpLocks/>
            </p:cNvCxnSpPr>
            <p:nvPr/>
          </p:nvCxnSpPr>
          <p:spPr>
            <a:xfrm>
              <a:off x="2301612" y="3755306"/>
              <a:ext cx="0" cy="16899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DC16AA6-D975-B5AB-2DD2-38D49419E635}"/>
                </a:ext>
              </a:extLst>
            </p:cNvPr>
            <p:cNvCxnSpPr>
              <a:cxnSpLocks/>
            </p:cNvCxnSpPr>
            <p:nvPr/>
          </p:nvCxnSpPr>
          <p:spPr>
            <a:xfrm>
              <a:off x="2304461" y="4210050"/>
              <a:ext cx="0" cy="15122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1393FB-7AF2-B8D6-78AA-451DCEFCE1EC}"/>
                </a:ext>
              </a:extLst>
            </p:cNvPr>
            <p:cNvSpPr txBox="1"/>
            <p:nvPr/>
          </p:nvSpPr>
          <p:spPr>
            <a:xfrm>
              <a:off x="2228850" y="1511529"/>
              <a:ext cx="973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[64,N,N]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7B850C-25C7-45D3-1524-7FF00524E4A4}"/>
                </a:ext>
              </a:extLst>
            </p:cNvPr>
            <p:cNvSpPr txBox="1"/>
            <p:nvPr/>
          </p:nvSpPr>
          <p:spPr>
            <a:xfrm>
              <a:off x="1219200" y="3673704"/>
              <a:ext cx="973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[64,N,N]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3C3BB2A-18A2-F044-4CBD-83DA996C3ADB}"/>
                </a:ext>
              </a:extLst>
            </p:cNvPr>
            <p:cNvSpPr/>
            <p:nvPr/>
          </p:nvSpPr>
          <p:spPr>
            <a:xfrm>
              <a:off x="1640558" y="4374922"/>
              <a:ext cx="1404594" cy="22565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</a:rPr>
                <a:t>ReLU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05A7155B-2D08-4534-A752-31080BB951BF}"/>
                    </a:ext>
                  </a:extLst>
                </p:cNvPr>
                <p:cNvSpPr txBox="1"/>
                <p:nvPr/>
              </p:nvSpPr>
              <p:spPr>
                <a:xfrm>
                  <a:off x="2076449" y="3781425"/>
                  <a:ext cx="466725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⊕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1D05660-746D-1D5C-B949-1480A9D07E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76449" y="3781425"/>
                  <a:ext cx="466725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759C38-B039-83F8-14DB-E1D14E3F2747}"/>
                </a:ext>
              </a:extLst>
            </p:cNvPr>
            <p:cNvSpPr/>
            <p:nvPr/>
          </p:nvSpPr>
          <p:spPr>
            <a:xfrm>
              <a:off x="2276474" y="1857375"/>
              <a:ext cx="1247775" cy="2228849"/>
            </a:xfrm>
            <a:custGeom>
              <a:avLst/>
              <a:gdLst>
                <a:gd name="connsiteX0" fmla="*/ 0 w 1197768"/>
                <a:gd name="connsiteY0" fmla="*/ 0 h 1457325"/>
                <a:gd name="connsiteX1" fmla="*/ 952500 w 1197768"/>
                <a:gd name="connsiteY1" fmla="*/ 161925 h 1457325"/>
                <a:gd name="connsiteX2" fmla="*/ 1190625 w 1197768"/>
                <a:gd name="connsiteY2" fmla="*/ 647700 h 1457325"/>
                <a:gd name="connsiteX3" fmla="*/ 1047750 w 1197768"/>
                <a:gd name="connsiteY3" fmla="*/ 1219200 h 1457325"/>
                <a:gd name="connsiteX4" fmla="*/ 219075 w 1197768"/>
                <a:gd name="connsiteY4" fmla="*/ 1457325 h 1457325"/>
                <a:gd name="connsiteX5" fmla="*/ 219075 w 1197768"/>
                <a:gd name="connsiteY5" fmla="*/ 145732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7768" h="1457325">
                  <a:moveTo>
                    <a:pt x="0" y="0"/>
                  </a:moveTo>
                  <a:cubicBezTo>
                    <a:pt x="377031" y="26987"/>
                    <a:pt x="754062" y="53975"/>
                    <a:pt x="952500" y="161925"/>
                  </a:cubicBezTo>
                  <a:cubicBezTo>
                    <a:pt x="1150938" y="269875"/>
                    <a:pt x="1174750" y="471488"/>
                    <a:pt x="1190625" y="647700"/>
                  </a:cubicBezTo>
                  <a:cubicBezTo>
                    <a:pt x="1206500" y="823912"/>
                    <a:pt x="1209675" y="1084263"/>
                    <a:pt x="1047750" y="1219200"/>
                  </a:cubicBezTo>
                  <a:cubicBezTo>
                    <a:pt x="885825" y="1354138"/>
                    <a:pt x="219075" y="1457325"/>
                    <a:pt x="219075" y="1457325"/>
                  </a:cubicBezTo>
                  <a:lnTo>
                    <a:pt x="219075" y="1457325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none"/>
              <a:tailEnd type="triangle" w="med" len="lg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24DFC5E-99D0-569A-06DC-0F5B14CD9DB4}"/>
                </a:ext>
              </a:extLst>
            </p:cNvPr>
            <p:cNvCxnSpPr>
              <a:cxnSpLocks/>
            </p:cNvCxnSpPr>
            <p:nvPr/>
          </p:nvCxnSpPr>
          <p:spPr>
            <a:xfrm>
              <a:off x="2314477" y="4614814"/>
              <a:ext cx="6284" cy="19010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9B787A9-CD0E-ACDE-9285-C583C0E37806}"/>
              </a:ext>
            </a:extLst>
          </p:cNvPr>
          <p:cNvGrpSpPr/>
          <p:nvPr/>
        </p:nvGrpSpPr>
        <p:grpSpPr>
          <a:xfrm>
            <a:off x="3434303" y="2741825"/>
            <a:ext cx="3518653" cy="3322557"/>
            <a:chOff x="4329947" y="1492479"/>
            <a:chExt cx="3518653" cy="332255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B0D52CD-610B-CBA7-FA48-2350B2E139F6}"/>
                </a:ext>
              </a:extLst>
            </p:cNvPr>
            <p:cNvSpPr/>
            <p:nvPr/>
          </p:nvSpPr>
          <p:spPr>
            <a:xfrm>
              <a:off x="5019675" y="2050036"/>
              <a:ext cx="1376314" cy="377072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3x3, 128,s=2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3089AA9-2858-8146-9D2F-3F7DE090C09C}"/>
                </a:ext>
              </a:extLst>
            </p:cNvPr>
            <p:cNvSpPr/>
            <p:nvPr/>
          </p:nvSpPr>
          <p:spPr>
            <a:xfrm>
              <a:off x="5019774" y="2436240"/>
              <a:ext cx="1385740" cy="20739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BN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189F116-6196-C897-1701-798195DF8D8E}"/>
                </a:ext>
              </a:extLst>
            </p:cNvPr>
            <p:cNvSpPr/>
            <p:nvPr/>
          </p:nvSpPr>
          <p:spPr>
            <a:xfrm>
              <a:off x="5019675" y="2689489"/>
              <a:ext cx="1404594" cy="225162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ReLU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5E998DF-82E5-9E08-AD81-99E8D3BC0735}"/>
                </a:ext>
              </a:extLst>
            </p:cNvPr>
            <p:cNvSpPr/>
            <p:nvPr/>
          </p:nvSpPr>
          <p:spPr>
            <a:xfrm>
              <a:off x="5030673" y="3104954"/>
              <a:ext cx="1376314" cy="377072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3x3, 128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303BAC5-2222-B14D-F76E-AC8B020F8C88}"/>
                </a:ext>
              </a:extLst>
            </p:cNvPr>
            <p:cNvSpPr/>
            <p:nvPr/>
          </p:nvSpPr>
          <p:spPr>
            <a:xfrm>
              <a:off x="5040297" y="3519733"/>
              <a:ext cx="1385740" cy="20739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BN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12B18CA0-E775-DF2C-5835-B5D54C3C1886}"/>
                </a:ext>
              </a:extLst>
            </p:cNvPr>
            <p:cNvCxnSpPr>
              <a:cxnSpLocks/>
            </p:cNvCxnSpPr>
            <p:nvPr/>
          </p:nvCxnSpPr>
          <p:spPr>
            <a:xfrm>
              <a:off x="5688979" y="1720098"/>
              <a:ext cx="9427" cy="339365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A083572B-6F39-35FB-10A7-F4E5E8108A3A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0" y="2943225"/>
              <a:ext cx="0" cy="161729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45808EFD-3924-676E-E347-25EB6ED694F3}"/>
                </a:ext>
              </a:extLst>
            </p:cNvPr>
            <p:cNvCxnSpPr>
              <a:cxnSpLocks/>
            </p:cNvCxnSpPr>
            <p:nvPr/>
          </p:nvCxnSpPr>
          <p:spPr>
            <a:xfrm>
              <a:off x="5741219" y="3710430"/>
              <a:ext cx="6284" cy="190107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36997D6F-17D1-1BFD-30C0-A3AEC38DC9A9}"/>
                </a:ext>
              </a:extLst>
            </p:cNvPr>
            <p:cNvCxnSpPr>
              <a:cxnSpLocks/>
            </p:cNvCxnSpPr>
            <p:nvPr/>
          </p:nvCxnSpPr>
          <p:spPr>
            <a:xfrm>
              <a:off x="5750253" y="4221933"/>
              <a:ext cx="0" cy="188142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FA4D624-6ADC-E26A-9FBF-4F8F1976FDDA}"/>
                </a:ext>
              </a:extLst>
            </p:cNvPr>
            <p:cNvSpPr/>
            <p:nvPr/>
          </p:nvSpPr>
          <p:spPr>
            <a:xfrm>
              <a:off x="6538961" y="2805751"/>
              <a:ext cx="1307184" cy="377072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1x1,128,s=2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FD84CF6-0AB9-3D62-2810-3164F2C240CC}"/>
                </a:ext>
              </a:extLst>
            </p:cNvPr>
            <p:cNvSpPr txBox="1"/>
            <p:nvPr/>
          </p:nvSpPr>
          <p:spPr>
            <a:xfrm>
              <a:off x="5657850" y="1492479"/>
              <a:ext cx="1143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[64,56,56]</a:t>
              </a: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DF22A47D-E3EB-1C57-BA27-441FEED4FD31}"/>
                </a:ext>
              </a:extLst>
            </p:cNvPr>
            <p:cNvCxnSpPr>
              <a:cxnSpLocks/>
            </p:cNvCxnSpPr>
            <p:nvPr/>
          </p:nvCxnSpPr>
          <p:spPr>
            <a:xfrm>
              <a:off x="5771266" y="4638675"/>
              <a:ext cx="0" cy="176361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82E7BDE-985D-23FB-2802-9942714D195E}"/>
                </a:ext>
              </a:extLst>
            </p:cNvPr>
            <p:cNvSpPr txBox="1"/>
            <p:nvPr/>
          </p:nvSpPr>
          <p:spPr>
            <a:xfrm>
              <a:off x="6139697" y="4013953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[128,28,28]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ADE69FE-E95E-F48C-5531-78B92840D67F}"/>
                </a:ext>
              </a:extLst>
            </p:cNvPr>
            <p:cNvSpPr txBox="1"/>
            <p:nvPr/>
          </p:nvSpPr>
          <p:spPr>
            <a:xfrm>
              <a:off x="4329947" y="3677828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[128,28,28]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BDAAD5B-EF60-4AA1-9B70-5868A0C8ED80}"/>
                </a:ext>
              </a:extLst>
            </p:cNvPr>
            <p:cNvSpPr/>
            <p:nvPr/>
          </p:nvSpPr>
          <p:spPr>
            <a:xfrm>
              <a:off x="5057775" y="4413514"/>
              <a:ext cx="1404594" cy="225162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ReLU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B96721D-C9E8-ED50-895F-1A9875D575BE}"/>
                </a:ext>
              </a:extLst>
            </p:cNvPr>
            <p:cNvSpPr/>
            <p:nvPr/>
          </p:nvSpPr>
          <p:spPr>
            <a:xfrm>
              <a:off x="6543774" y="3217290"/>
              <a:ext cx="1304826" cy="164085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373163D-CB6C-0B81-DA64-D3CFBE51A715}"/>
                    </a:ext>
                  </a:extLst>
                </p:cNvPr>
                <p:cNvSpPr txBox="1"/>
                <p:nvPr/>
              </p:nvSpPr>
              <p:spPr>
                <a:xfrm>
                  <a:off x="5514974" y="3800475"/>
                  <a:ext cx="466725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⊕</m:t>
                        </m:r>
                      </m:oMath>
                    </m:oMathPara>
                  </a14:m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7800B818-FFCF-4536-662C-A6471DDB9A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4974" y="3800475"/>
                  <a:ext cx="46672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043D6B0-706B-B1CB-3A59-FCF0B005F6E8}"/>
                </a:ext>
              </a:extLst>
            </p:cNvPr>
            <p:cNvSpPr/>
            <p:nvPr/>
          </p:nvSpPr>
          <p:spPr>
            <a:xfrm>
              <a:off x="5695950" y="1851873"/>
              <a:ext cx="1466850" cy="948477"/>
            </a:xfrm>
            <a:custGeom>
              <a:avLst/>
              <a:gdLst>
                <a:gd name="connsiteX0" fmla="*/ 0 w 1466850"/>
                <a:gd name="connsiteY0" fmla="*/ 34077 h 948477"/>
                <a:gd name="connsiteX1" fmla="*/ 1104900 w 1466850"/>
                <a:gd name="connsiteY1" fmla="*/ 110277 h 948477"/>
                <a:gd name="connsiteX2" fmla="*/ 1466850 w 1466850"/>
                <a:gd name="connsiteY2" fmla="*/ 948477 h 948477"/>
                <a:gd name="connsiteX3" fmla="*/ 1466850 w 1466850"/>
                <a:gd name="connsiteY3" fmla="*/ 948477 h 94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50" h="948477">
                  <a:moveTo>
                    <a:pt x="0" y="34077"/>
                  </a:moveTo>
                  <a:cubicBezTo>
                    <a:pt x="430212" y="-4023"/>
                    <a:pt x="860425" y="-42123"/>
                    <a:pt x="1104900" y="110277"/>
                  </a:cubicBezTo>
                  <a:cubicBezTo>
                    <a:pt x="1349375" y="262677"/>
                    <a:pt x="1466850" y="948477"/>
                    <a:pt x="1466850" y="948477"/>
                  </a:cubicBezTo>
                  <a:lnTo>
                    <a:pt x="1466850" y="948477"/>
                  </a:lnTo>
                </a:path>
              </a:pathLst>
            </a:custGeom>
            <a:noFill/>
            <a:ln w="254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0F0A06A-C327-3D0A-EFE0-281B29673666}"/>
                </a:ext>
              </a:extLst>
            </p:cNvPr>
            <p:cNvSpPr/>
            <p:nvPr/>
          </p:nvSpPr>
          <p:spPr>
            <a:xfrm>
              <a:off x="5924550" y="3390900"/>
              <a:ext cx="1257300" cy="704850"/>
            </a:xfrm>
            <a:custGeom>
              <a:avLst/>
              <a:gdLst>
                <a:gd name="connsiteX0" fmla="*/ 1257300 w 1257300"/>
                <a:gd name="connsiteY0" fmla="*/ 0 h 704850"/>
                <a:gd name="connsiteX1" fmla="*/ 1047750 w 1257300"/>
                <a:gd name="connsiteY1" fmla="*/ 304800 h 704850"/>
                <a:gd name="connsiteX2" fmla="*/ 638175 w 1257300"/>
                <a:gd name="connsiteY2" fmla="*/ 590550 h 704850"/>
                <a:gd name="connsiteX3" fmla="*/ 0 w 1257300"/>
                <a:gd name="connsiteY3" fmla="*/ 704850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7300" h="704850">
                  <a:moveTo>
                    <a:pt x="1257300" y="0"/>
                  </a:moveTo>
                  <a:cubicBezTo>
                    <a:pt x="1204118" y="103187"/>
                    <a:pt x="1150937" y="206375"/>
                    <a:pt x="1047750" y="304800"/>
                  </a:cubicBezTo>
                  <a:cubicBezTo>
                    <a:pt x="944562" y="403225"/>
                    <a:pt x="812800" y="523875"/>
                    <a:pt x="638175" y="590550"/>
                  </a:cubicBezTo>
                  <a:cubicBezTo>
                    <a:pt x="463550" y="657225"/>
                    <a:pt x="231775" y="681037"/>
                    <a:pt x="0" y="704850"/>
                  </a:cubicBezTo>
                </a:path>
              </a:pathLst>
            </a:custGeom>
            <a:noFill/>
            <a:ln w="25400" cap="flat" cmpd="sng" algn="ctr">
              <a:solidFill>
                <a:srgbClr val="4472C4">
                  <a:shade val="15000"/>
                </a:srgbClr>
              </a:solidFill>
              <a:prstDash val="solid"/>
              <a:miter lim="800000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AF75AD2-4CF2-0167-076E-1F9068AD89EA}"/>
              </a:ext>
            </a:extLst>
          </p:cNvPr>
          <p:cNvGrpSpPr/>
          <p:nvPr/>
        </p:nvGrpSpPr>
        <p:grpSpPr>
          <a:xfrm>
            <a:off x="7637184" y="2218539"/>
            <a:ext cx="2173852" cy="3958277"/>
            <a:chOff x="8696325" y="1111479"/>
            <a:chExt cx="2173852" cy="3958277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29A2227-7A48-8C6D-A359-F73E6614CC38}"/>
                </a:ext>
              </a:extLst>
            </p:cNvPr>
            <p:cNvSpPr/>
            <p:nvPr/>
          </p:nvSpPr>
          <p:spPr>
            <a:xfrm>
              <a:off x="9165013" y="1482858"/>
              <a:ext cx="1376314" cy="377072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1x1, 64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67D1758-933D-AC3D-510B-55930646BE4A}"/>
                </a:ext>
              </a:extLst>
            </p:cNvPr>
            <p:cNvSpPr/>
            <p:nvPr/>
          </p:nvSpPr>
          <p:spPr>
            <a:xfrm>
              <a:off x="9174637" y="1897637"/>
              <a:ext cx="1385740" cy="20739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BN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063F068-0E23-51C4-954F-DC485E507C51}"/>
                </a:ext>
              </a:extLst>
            </p:cNvPr>
            <p:cNvSpPr/>
            <p:nvPr/>
          </p:nvSpPr>
          <p:spPr>
            <a:xfrm>
              <a:off x="9165013" y="2141361"/>
              <a:ext cx="1404594" cy="23989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ReLU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BA77A73-52B1-9452-F1B1-47D943D9465E}"/>
                </a:ext>
              </a:extLst>
            </p:cNvPr>
            <p:cNvSpPr/>
            <p:nvPr/>
          </p:nvSpPr>
          <p:spPr>
            <a:xfrm>
              <a:off x="9176011" y="2566351"/>
              <a:ext cx="1376314" cy="377072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3x3, 64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8D92DCF-8140-4161-BDC2-B1D623747AD0}"/>
                </a:ext>
              </a:extLst>
            </p:cNvPr>
            <p:cNvSpPr/>
            <p:nvPr/>
          </p:nvSpPr>
          <p:spPr>
            <a:xfrm>
              <a:off x="9185635" y="2990655"/>
              <a:ext cx="1385740" cy="20739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BN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27ABAE41-9D6D-6646-3972-2B0F5F4F6CD5}"/>
                </a:ext>
              </a:extLst>
            </p:cNvPr>
            <p:cNvCxnSpPr>
              <a:cxnSpLocks/>
            </p:cNvCxnSpPr>
            <p:nvPr/>
          </p:nvCxnSpPr>
          <p:spPr>
            <a:xfrm>
              <a:off x="9824792" y="1152920"/>
              <a:ext cx="9427" cy="339365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C62E7CA1-401F-E204-4B78-FF98B2D71C6B}"/>
                </a:ext>
              </a:extLst>
            </p:cNvPr>
            <p:cNvCxnSpPr>
              <a:cxnSpLocks/>
            </p:cNvCxnSpPr>
            <p:nvPr/>
          </p:nvCxnSpPr>
          <p:spPr>
            <a:xfrm>
              <a:off x="9835691" y="2397455"/>
              <a:ext cx="0" cy="164770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58B1DD3-B484-E75F-15BC-35A8FB6EB497}"/>
                </a:ext>
              </a:extLst>
            </p:cNvPr>
            <p:cNvCxnSpPr>
              <a:cxnSpLocks/>
            </p:cNvCxnSpPr>
            <p:nvPr/>
          </p:nvCxnSpPr>
          <p:spPr>
            <a:xfrm>
              <a:off x="9886262" y="4724400"/>
              <a:ext cx="0" cy="142875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6A97A58-DF6B-D604-468D-58E152E7F177}"/>
                </a:ext>
              </a:extLst>
            </p:cNvPr>
            <p:cNvSpPr/>
            <p:nvPr/>
          </p:nvSpPr>
          <p:spPr>
            <a:xfrm>
              <a:off x="9215584" y="3592891"/>
              <a:ext cx="1376314" cy="377072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1x1,256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26A427B-2193-0897-B949-2DFE4CAD1ACC}"/>
                </a:ext>
              </a:extLst>
            </p:cNvPr>
            <p:cNvSpPr/>
            <p:nvPr/>
          </p:nvSpPr>
          <p:spPr>
            <a:xfrm>
              <a:off x="9231492" y="4007670"/>
              <a:ext cx="1385740" cy="207390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BN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00A00C1-DCA3-CDDB-580B-6A064EEF56FE}"/>
                </a:ext>
              </a:extLst>
            </p:cNvPr>
            <p:cNvSpPr/>
            <p:nvPr/>
          </p:nvSpPr>
          <p:spPr>
            <a:xfrm>
              <a:off x="9185635" y="3238500"/>
              <a:ext cx="1404594" cy="212006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ReLU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AD4AF0FA-5E0A-FCB5-54ED-76278E7EA34E}"/>
                </a:ext>
              </a:extLst>
            </p:cNvPr>
            <p:cNvCxnSpPr>
              <a:cxnSpLocks/>
            </p:cNvCxnSpPr>
            <p:nvPr/>
          </p:nvCxnSpPr>
          <p:spPr>
            <a:xfrm>
              <a:off x="9880272" y="3419475"/>
              <a:ext cx="0" cy="168603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CF53687A-7228-3BEE-23E5-14A0EB86EFAE}"/>
                </a:ext>
              </a:extLst>
            </p:cNvPr>
            <p:cNvCxnSpPr>
              <a:cxnSpLocks/>
            </p:cNvCxnSpPr>
            <p:nvPr/>
          </p:nvCxnSpPr>
          <p:spPr>
            <a:xfrm>
              <a:off x="9895787" y="4224585"/>
              <a:ext cx="0" cy="185490"/>
            </a:xfrm>
            <a:prstGeom prst="straightConnector1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C84DCB3-32BB-2FF0-91BC-720DFF3E91C2}"/>
                </a:ext>
              </a:extLst>
            </p:cNvPr>
            <p:cNvSpPr txBox="1"/>
            <p:nvPr/>
          </p:nvSpPr>
          <p:spPr>
            <a:xfrm>
              <a:off x="8753475" y="1111479"/>
              <a:ext cx="10903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[256,N,N]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F3F50F6-E6EC-8F06-A973-27DCC2EC59AD}"/>
                </a:ext>
              </a:extLst>
            </p:cNvPr>
            <p:cNvSpPr txBox="1"/>
            <p:nvPr/>
          </p:nvSpPr>
          <p:spPr>
            <a:xfrm>
              <a:off x="8696325" y="4235679"/>
              <a:ext cx="10903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[256,N,N]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681B014-8466-E2DB-F698-CCD7A1452AF7}"/>
                </a:ext>
              </a:extLst>
            </p:cNvPr>
            <p:cNvSpPr/>
            <p:nvPr/>
          </p:nvSpPr>
          <p:spPr>
            <a:xfrm>
              <a:off x="9214210" y="4857750"/>
              <a:ext cx="1404594" cy="212006"/>
            </a:xfrm>
            <a:prstGeom prst="rect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ReLU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080EDCA9-1F15-8033-F0EB-78CFF19F8C27}"/>
                    </a:ext>
                  </a:extLst>
                </p:cNvPr>
                <p:cNvSpPr txBox="1"/>
                <p:nvPr/>
              </p:nvSpPr>
              <p:spPr>
                <a:xfrm>
                  <a:off x="9658349" y="4286250"/>
                  <a:ext cx="466725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⊕</m:t>
                        </m:r>
                      </m:oMath>
                    </m:oMathPara>
                  </a14:m>
                  <a:endPara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E644093D-5617-49D3-8DF4-EFEFBFD583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8349" y="4286250"/>
                  <a:ext cx="466725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CE532DE-3BCD-5AC7-4277-1DB7D76EB14D}"/>
                </a:ext>
              </a:extLst>
            </p:cNvPr>
            <p:cNvSpPr/>
            <p:nvPr/>
          </p:nvSpPr>
          <p:spPr>
            <a:xfrm>
              <a:off x="9848850" y="1300028"/>
              <a:ext cx="1021327" cy="3252922"/>
            </a:xfrm>
            <a:custGeom>
              <a:avLst/>
              <a:gdLst>
                <a:gd name="connsiteX0" fmla="*/ 0 w 1021327"/>
                <a:gd name="connsiteY0" fmla="*/ 23947 h 3329122"/>
                <a:gd name="connsiteX1" fmla="*/ 657225 w 1021327"/>
                <a:gd name="connsiteY1" fmla="*/ 62047 h 3329122"/>
                <a:gd name="connsiteX2" fmla="*/ 952500 w 1021327"/>
                <a:gd name="connsiteY2" fmla="*/ 557347 h 3329122"/>
                <a:gd name="connsiteX3" fmla="*/ 990600 w 1021327"/>
                <a:gd name="connsiteY3" fmla="*/ 1967047 h 3329122"/>
                <a:gd name="connsiteX4" fmla="*/ 1000125 w 1021327"/>
                <a:gd name="connsiteY4" fmla="*/ 2986222 h 3329122"/>
                <a:gd name="connsiteX5" fmla="*/ 695325 w 1021327"/>
                <a:gd name="connsiteY5" fmla="*/ 3224347 h 3329122"/>
                <a:gd name="connsiteX6" fmla="*/ 228600 w 1021327"/>
                <a:gd name="connsiteY6" fmla="*/ 3329122 h 3329122"/>
                <a:gd name="connsiteX7" fmla="*/ 228600 w 1021327"/>
                <a:gd name="connsiteY7" fmla="*/ 3329122 h 3329122"/>
                <a:gd name="connsiteX8" fmla="*/ 228600 w 1021327"/>
                <a:gd name="connsiteY8" fmla="*/ 3329122 h 3329122"/>
                <a:gd name="connsiteX9" fmla="*/ 228600 w 1021327"/>
                <a:gd name="connsiteY9" fmla="*/ 3329122 h 3329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327" h="3329122">
                  <a:moveTo>
                    <a:pt x="0" y="23947"/>
                  </a:moveTo>
                  <a:cubicBezTo>
                    <a:pt x="249237" y="-1453"/>
                    <a:pt x="498475" y="-26853"/>
                    <a:pt x="657225" y="62047"/>
                  </a:cubicBezTo>
                  <a:cubicBezTo>
                    <a:pt x="815975" y="150947"/>
                    <a:pt x="896938" y="239847"/>
                    <a:pt x="952500" y="557347"/>
                  </a:cubicBezTo>
                  <a:cubicBezTo>
                    <a:pt x="1008062" y="874847"/>
                    <a:pt x="982663" y="1562235"/>
                    <a:pt x="990600" y="1967047"/>
                  </a:cubicBezTo>
                  <a:cubicBezTo>
                    <a:pt x="998537" y="2371859"/>
                    <a:pt x="1049338" y="2776672"/>
                    <a:pt x="1000125" y="2986222"/>
                  </a:cubicBezTo>
                  <a:cubicBezTo>
                    <a:pt x="950913" y="3195772"/>
                    <a:pt x="823912" y="3167197"/>
                    <a:pt x="695325" y="3224347"/>
                  </a:cubicBezTo>
                  <a:cubicBezTo>
                    <a:pt x="566738" y="3281497"/>
                    <a:pt x="228600" y="3329122"/>
                    <a:pt x="228600" y="3329122"/>
                  </a:cubicBezTo>
                  <a:lnTo>
                    <a:pt x="228600" y="3329122"/>
                  </a:lnTo>
                  <a:lnTo>
                    <a:pt x="228600" y="3329122"/>
                  </a:lnTo>
                  <a:lnTo>
                    <a:pt x="228600" y="3329122"/>
                  </a:lnTo>
                </a:path>
              </a:pathLst>
            </a:custGeom>
            <a:noFill/>
            <a:ln w="254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17F96180-114F-C372-95A4-D5D8E0979334}"/>
              </a:ext>
            </a:extLst>
          </p:cNvPr>
          <p:cNvSpPr txBox="1"/>
          <p:nvPr/>
        </p:nvSpPr>
        <p:spPr>
          <a:xfrm>
            <a:off x="3434892" y="6488668"/>
            <a:ext cx="362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Three types of residual blocks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68608DC-D4B5-2404-8087-EEF970BB1B70}"/>
              </a:ext>
            </a:extLst>
          </p:cNvPr>
          <p:cNvSpPr txBox="1"/>
          <p:nvPr/>
        </p:nvSpPr>
        <p:spPr>
          <a:xfrm>
            <a:off x="561288" y="5943485"/>
            <a:ext cx="306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Same size, same channel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538A17B-CE8E-B359-A988-621D6AFF9734}"/>
              </a:ext>
            </a:extLst>
          </p:cNvPr>
          <p:cNvSpPr txBox="1"/>
          <p:nvPr/>
        </p:nvSpPr>
        <p:spPr>
          <a:xfrm>
            <a:off x="3871668" y="6001617"/>
            <a:ext cx="3007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half size, double channel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4D811B-2C64-246C-6A54-2668A7BCBC21}"/>
              </a:ext>
            </a:extLst>
          </p:cNvPr>
          <p:cNvSpPr txBox="1"/>
          <p:nvPr/>
        </p:nvSpPr>
        <p:spPr>
          <a:xfrm>
            <a:off x="7774364" y="6171300"/>
            <a:ext cx="3063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Same size, same channel</a:t>
            </a:r>
          </a:p>
        </p:txBody>
      </p:sp>
    </p:spTree>
    <p:extLst>
      <p:ext uri="{BB962C8B-B14F-4D97-AF65-F5344CB8AC3E}">
        <p14:creationId xmlns:p14="http://schemas.microsoft.com/office/powerpoint/2010/main" val="3834714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5F79A-C55A-63FE-0F0A-02151EAE7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81BF2-46C9-4B01-1DE6-4F359733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DF77C3-888E-6ECF-B60E-6E57DE74B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24" y="0"/>
            <a:ext cx="11205683" cy="630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83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88226-AA3F-8AFC-D23C-1675C20C7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539" y="0"/>
            <a:ext cx="10515600" cy="1325563"/>
          </a:xfrm>
        </p:spPr>
        <p:txBody>
          <a:bodyPr/>
          <a:lstStyle/>
          <a:p>
            <a:r>
              <a:rPr lang="en-US" dirty="0" err="1"/>
              <a:t>ResNet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68689-5A99-F7DC-2AB7-828E7BE7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B67AA6-3878-08FF-670A-405F1DF2D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822" y="1934538"/>
            <a:ext cx="10956826" cy="4787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E2EA46-8A35-37D8-1B0F-EC5E6A7FAD86}"/>
              </a:ext>
            </a:extLst>
          </p:cNvPr>
          <p:cNvSpPr txBox="1"/>
          <p:nvPr/>
        </p:nvSpPr>
        <p:spPr>
          <a:xfrm>
            <a:off x="2520927" y="1553885"/>
            <a:ext cx="6915303" cy="39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Table 8.3 Architectures of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ResNet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(from He, et al. 2015)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CB8E78-64DF-A7F3-4753-975EF090CE3D}"/>
              </a:ext>
            </a:extLst>
          </p:cNvPr>
          <p:cNvSpPr/>
          <p:nvPr/>
        </p:nvSpPr>
        <p:spPr>
          <a:xfrm>
            <a:off x="3071817" y="2903456"/>
            <a:ext cx="1170245" cy="744717"/>
          </a:xfrm>
          <a:custGeom>
            <a:avLst/>
            <a:gdLst>
              <a:gd name="csX0" fmla="*/ 48455 w 1170245"/>
              <a:gd name="csY0" fmla="*/ 65987 h 744717"/>
              <a:gd name="csX1" fmla="*/ 20175 w 1170245"/>
              <a:gd name="csY1" fmla="*/ 122548 h 744717"/>
              <a:gd name="csX2" fmla="*/ 1321 w 1170245"/>
              <a:gd name="csY2" fmla="*/ 254523 h 744717"/>
              <a:gd name="csX3" fmla="*/ 29602 w 1170245"/>
              <a:gd name="csY3" fmla="*/ 527901 h 744717"/>
              <a:gd name="csX4" fmla="*/ 39028 w 1170245"/>
              <a:gd name="csY4" fmla="*/ 556181 h 744717"/>
              <a:gd name="csX5" fmla="*/ 76736 w 1170245"/>
              <a:gd name="csY5" fmla="*/ 593888 h 744717"/>
              <a:gd name="csX6" fmla="*/ 114443 w 1170245"/>
              <a:gd name="csY6" fmla="*/ 641022 h 744717"/>
              <a:gd name="csX7" fmla="*/ 171004 w 1170245"/>
              <a:gd name="csY7" fmla="*/ 707010 h 744717"/>
              <a:gd name="csX8" fmla="*/ 208711 w 1170245"/>
              <a:gd name="csY8" fmla="*/ 716437 h 744717"/>
              <a:gd name="csX9" fmla="*/ 293552 w 1170245"/>
              <a:gd name="csY9" fmla="*/ 744717 h 744717"/>
              <a:gd name="csX10" fmla="*/ 755465 w 1170245"/>
              <a:gd name="csY10" fmla="*/ 735290 h 744717"/>
              <a:gd name="csX11" fmla="*/ 934575 w 1170245"/>
              <a:gd name="csY11" fmla="*/ 716437 h 744717"/>
              <a:gd name="csX12" fmla="*/ 1038270 w 1170245"/>
              <a:gd name="csY12" fmla="*/ 707010 h 744717"/>
              <a:gd name="csX13" fmla="*/ 1075977 w 1170245"/>
              <a:gd name="csY13" fmla="*/ 678730 h 744717"/>
              <a:gd name="csX14" fmla="*/ 1123111 w 1170245"/>
              <a:gd name="csY14" fmla="*/ 603315 h 744717"/>
              <a:gd name="csX15" fmla="*/ 1132538 w 1170245"/>
              <a:gd name="csY15" fmla="*/ 575035 h 744717"/>
              <a:gd name="csX16" fmla="*/ 1141964 w 1170245"/>
              <a:gd name="csY16" fmla="*/ 461913 h 744717"/>
              <a:gd name="csX17" fmla="*/ 1160818 w 1170245"/>
              <a:gd name="csY17" fmla="*/ 358218 h 744717"/>
              <a:gd name="csX18" fmla="*/ 1170245 w 1170245"/>
              <a:gd name="csY18" fmla="*/ 273377 h 744717"/>
              <a:gd name="csX19" fmla="*/ 1160818 w 1170245"/>
              <a:gd name="csY19" fmla="*/ 141402 h 744717"/>
              <a:gd name="csX20" fmla="*/ 1094830 w 1170245"/>
              <a:gd name="csY20" fmla="*/ 56560 h 744717"/>
              <a:gd name="csX21" fmla="*/ 1057123 w 1170245"/>
              <a:gd name="csY21" fmla="*/ 28280 h 744717"/>
              <a:gd name="csX22" fmla="*/ 934575 w 1170245"/>
              <a:gd name="csY22" fmla="*/ 0 h 744717"/>
              <a:gd name="csX23" fmla="*/ 632917 w 1170245"/>
              <a:gd name="csY23" fmla="*/ 9426 h 744717"/>
              <a:gd name="csX24" fmla="*/ 557503 w 1170245"/>
              <a:gd name="csY24" fmla="*/ 28280 h 744717"/>
              <a:gd name="csX25" fmla="*/ 463235 w 1170245"/>
              <a:gd name="csY25" fmla="*/ 37707 h 744717"/>
              <a:gd name="csX26" fmla="*/ 368967 w 1170245"/>
              <a:gd name="csY26" fmla="*/ 56560 h 744717"/>
              <a:gd name="csX27" fmla="*/ 321832 w 1170245"/>
              <a:gd name="csY27" fmla="*/ 65987 h 744717"/>
              <a:gd name="csX28" fmla="*/ 171004 w 1170245"/>
              <a:gd name="csY28" fmla="*/ 75414 h 744717"/>
              <a:gd name="csX29" fmla="*/ 48455 w 1170245"/>
              <a:gd name="csY29" fmla="*/ 65987 h 7447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1170245" h="744717">
                <a:moveTo>
                  <a:pt x="48455" y="65987"/>
                </a:moveTo>
                <a:cubicBezTo>
                  <a:pt x="23317" y="73843"/>
                  <a:pt x="25287" y="102098"/>
                  <a:pt x="20175" y="122548"/>
                </a:cubicBezTo>
                <a:cubicBezTo>
                  <a:pt x="9397" y="165659"/>
                  <a:pt x="1321" y="254523"/>
                  <a:pt x="1321" y="254523"/>
                </a:cubicBezTo>
                <a:cubicBezTo>
                  <a:pt x="15754" y="615347"/>
                  <a:pt x="-25206" y="400013"/>
                  <a:pt x="29602" y="527901"/>
                </a:cubicBezTo>
                <a:cubicBezTo>
                  <a:pt x="33516" y="537034"/>
                  <a:pt x="33252" y="548095"/>
                  <a:pt x="39028" y="556181"/>
                </a:cubicBezTo>
                <a:cubicBezTo>
                  <a:pt x="49360" y="570645"/>
                  <a:pt x="64167" y="581319"/>
                  <a:pt x="76736" y="593888"/>
                </a:cubicBezTo>
                <a:cubicBezTo>
                  <a:pt x="95087" y="648946"/>
                  <a:pt x="71803" y="598382"/>
                  <a:pt x="114443" y="641022"/>
                </a:cubicBezTo>
                <a:cubicBezTo>
                  <a:pt x="152307" y="678886"/>
                  <a:pt x="110928" y="669463"/>
                  <a:pt x="171004" y="707010"/>
                </a:cubicBezTo>
                <a:cubicBezTo>
                  <a:pt x="181991" y="713877"/>
                  <a:pt x="196420" y="712340"/>
                  <a:pt x="208711" y="716437"/>
                </a:cubicBezTo>
                <a:cubicBezTo>
                  <a:pt x="315205" y="751934"/>
                  <a:pt x="203191" y="722126"/>
                  <a:pt x="293552" y="744717"/>
                </a:cubicBezTo>
                <a:lnTo>
                  <a:pt x="755465" y="735290"/>
                </a:lnTo>
                <a:cubicBezTo>
                  <a:pt x="874850" y="731376"/>
                  <a:pt x="840454" y="726895"/>
                  <a:pt x="934575" y="716437"/>
                </a:cubicBezTo>
                <a:cubicBezTo>
                  <a:pt x="969070" y="712604"/>
                  <a:pt x="1003705" y="710152"/>
                  <a:pt x="1038270" y="707010"/>
                </a:cubicBezTo>
                <a:cubicBezTo>
                  <a:pt x="1050839" y="697583"/>
                  <a:pt x="1064868" y="689840"/>
                  <a:pt x="1075977" y="678730"/>
                </a:cubicBezTo>
                <a:cubicBezTo>
                  <a:pt x="1096275" y="658432"/>
                  <a:pt x="1111911" y="629448"/>
                  <a:pt x="1123111" y="603315"/>
                </a:cubicBezTo>
                <a:cubicBezTo>
                  <a:pt x="1127025" y="594182"/>
                  <a:pt x="1129396" y="584462"/>
                  <a:pt x="1132538" y="575035"/>
                </a:cubicBezTo>
                <a:cubicBezTo>
                  <a:pt x="1135680" y="537328"/>
                  <a:pt x="1137786" y="499520"/>
                  <a:pt x="1141964" y="461913"/>
                </a:cubicBezTo>
                <a:cubicBezTo>
                  <a:pt x="1151649" y="374748"/>
                  <a:pt x="1149635" y="436500"/>
                  <a:pt x="1160818" y="358218"/>
                </a:cubicBezTo>
                <a:cubicBezTo>
                  <a:pt x="1164842" y="330050"/>
                  <a:pt x="1167103" y="301657"/>
                  <a:pt x="1170245" y="273377"/>
                </a:cubicBezTo>
                <a:cubicBezTo>
                  <a:pt x="1167103" y="229385"/>
                  <a:pt x="1168069" y="184906"/>
                  <a:pt x="1160818" y="141402"/>
                </a:cubicBezTo>
                <a:cubicBezTo>
                  <a:pt x="1155344" y="108559"/>
                  <a:pt x="1115033" y="74518"/>
                  <a:pt x="1094830" y="56560"/>
                </a:cubicBezTo>
                <a:cubicBezTo>
                  <a:pt x="1083087" y="46122"/>
                  <a:pt x="1071176" y="35306"/>
                  <a:pt x="1057123" y="28280"/>
                </a:cubicBezTo>
                <a:cubicBezTo>
                  <a:pt x="1015713" y="7575"/>
                  <a:pt x="979731" y="6450"/>
                  <a:pt x="934575" y="0"/>
                </a:cubicBezTo>
                <a:cubicBezTo>
                  <a:pt x="834022" y="3142"/>
                  <a:pt x="733237" y="1902"/>
                  <a:pt x="632917" y="9426"/>
                </a:cubicBezTo>
                <a:cubicBezTo>
                  <a:pt x="607078" y="11364"/>
                  <a:pt x="583062" y="24020"/>
                  <a:pt x="557503" y="28280"/>
                </a:cubicBezTo>
                <a:cubicBezTo>
                  <a:pt x="526353" y="33472"/>
                  <a:pt x="494465" y="33023"/>
                  <a:pt x="463235" y="37707"/>
                </a:cubicBezTo>
                <a:cubicBezTo>
                  <a:pt x="431545" y="42460"/>
                  <a:pt x="400390" y="50276"/>
                  <a:pt x="368967" y="56560"/>
                </a:cubicBezTo>
                <a:cubicBezTo>
                  <a:pt x="353255" y="59702"/>
                  <a:pt x="337824" y="64987"/>
                  <a:pt x="321832" y="65987"/>
                </a:cubicBezTo>
                <a:lnTo>
                  <a:pt x="171004" y="75414"/>
                </a:lnTo>
                <a:cubicBezTo>
                  <a:pt x="105144" y="86391"/>
                  <a:pt x="73593" y="58131"/>
                  <a:pt x="48455" y="65987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61983890-732E-12C6-4C17-425F5E445156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52727" y="1838325"/>
            <a:ext cx="1295396" cy="857251"/>
          </a:xfrm>
          <a:prstGeom prst="curvedConnector3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59FA9E3-A801-DD43-10EE-1BF0B70F3DAE}"/>
              </a:ext>
            </a:extLst>
          </p:cNvPr>
          <p:cNvSpPr txBox="1"/>
          <p:nvPr/>
        </p:nvSpPr>
        <p:spPr>
          <a:xfrm>
            <a:off x="1771650" y="1333500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egoe Print" panose="02000600000000000000" pitchFamily="2" charset="0"/>
              </a:rPr>
              <a:t>Residual block</a:t>
            </a:r>
          </a:p>
        </p:txBody>
      </p:sp>
    </p:spTree>
    <p:extLst>
      <p:ext uri="{BB962C8B-B14F-4D97-AF65-F5344CB8AC3E}">
        <p14:creationId xmlns:p14="http://schemas.microsoft.com/office/powerpoint/2010/main" val="608613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E600B-46F9-93CC-54DE-5012037A8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Pretrained  models: load pretrained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C2A7A-3BC3-D7F9-D631-22C67086C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B857B-F991-CC6B-CA9C-4371A41FA94A}"/>
              </a:ext>
            </a:extLst>
          </p:cNvPr>
          <p:cNvSpPr txBox="1"/>
          <p:nvPr/>
        </p:nvSpPr>
        <p:spPr>
          <a:xfrm>
            <a:off x="790574" y="1768209"/>
            <a:ext cx="67341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from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models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import package models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dir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(models)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display different models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4A748F-3F18-D830-3B6C-E79DC6E1CC0F}"/>
              </a:ext>
            </a:extLst>
          </p:cNvPr>
          <p:cNvSpPr txBox="1"/>
          <p:nvPr/>
        </p:nvSpPr>
        <p:spPr>
          <a:xfrm>
            <a:off x="752475" y="1314450"/>
            <a:ext cx="3823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Find what models are available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431D41-7F6D-9F31-63F7-E3FF7FBE16A7}"/>
              </a:ext>
            </a:extLst>
          </p:cNvPr>
          <p:cNvSpPr txBox="1"/>
          <p:nvPr/>
        </p:nvSpPr>
        <p:spPr>
          <a:xfrm>
            <a:off x="762000" y="296835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instantiate a pretrained model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(pretrained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291F92-D5C1-D285-2789-A8DF98E7C3E3}"/>
              </a:ext>
            </a:extLst>
          </p:cNvPr>
          <p:cNvSpPr txBox="1"/>
          <p:nvPr/>
        </p:nvSpPr>
        <p:spPr>
          <a:xfrm>
            <a:off x="723900" y="2476500"/>
            <a:ext cx="236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Instantiate </a:t>
            </a:r>
            <a:r>
              <a:rPr lang="en-US" dirty="0" err="1">
                <a:solidFill>
                  <a:schemeClr val="accent4"/>
                </a:solidFill>
                <a:latin typeface="Segoe Print" panose="02000600000000000000" pitchFamily="2" charset="0"/>
              </a:rPr>
              <a:t>alexnet</a:t>
            </a:r>
            <a:endParaRPr lang="en-US" dirty="0">
              <a:solidFill>
                <a:schemeClr val="accent4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FB54AC-C447-6F01-49EC-9AD7241574B0}"/>
              </a:ext>
            </a:extLst>
          </p:cNvPr>
          <p:cNvSpPr txBox="1"/>
          <p:nvPr/>
        </p:nvSpPr>
        <p:spPr>
          <a:xfrm>
            <a:off x="1009650" y="3816360"/>
            <a:ext cx="6096000" cy="318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print the architecture of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445566-92EA-A02C-7028-489AA9FCFD05}"/>
              </a:ext>
            </a:extLst>
          </p:cNvPr>
          <p:cNvSpPr txBox="1"/>
          <p:nvPr/>
        </p:nvSpPr>
        <p:spPr>
          <a:xfrm>
            <a:off x="800100" y="4568282"/>
            <a:ext cx="6096000" cy="651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from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torchsummary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summary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summary 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224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224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E236AB-6F41-4BD2-EF9A-EBD27B091426}"/>
              </a:ext>
            </a:extLst>
          </p:cNvPr>
          <p:cNvSpPr txBox="1"/>
          <p:nvPr/>
        </p:nvSpPr>
        <p:spPr>
          <a:xfrm>
            <a:off x="771526" y="4231645"/>
            <a:ext cx="85248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effectLst/>
                <a:latin typeface="Segoe Print" panose="02000600000000000000" pitchFamily="2" charset="0"/>
                <a:ea typeface="Calibri" panose="020F0502020204030204" pitchFamily="34" charset="0"/>
              </a:rPr>
              <a:t>see the data shape after each layer and the number of parameters</a:t>
            </a:r>
            <a:endParaRPr lang="en-US" dirty="0">
              <a:solidFill>
                <a:schemeClr val="accent4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567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C2C8-773D-771E-DF8B-36F97D935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Image Classification using Pretrained </a:t>
            </a:r>
            <a:r>
              <a:rPr lang="en-US" dirty="0" err="1"/>
              <a:t>AlexNet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23B2BD-865A-828B-EEEA-4C770A369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5A1C3AD-C665-CD05-23EC-C60625899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1568619"/>
            <a:ext cx="42291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from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PIL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import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Image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=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Image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open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"cat.jpg"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plt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imshow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img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Picture 2">
            <a:extLst>
              <a:ext uri="{FF2B5EF4-FFF2-40B4-BE49-F238E27FC236}">
                <a16:creationId xmlns:a16="http://schemas.microsoft.com/office/drawing/2014/main" id="{61624B72-EBFE-3923-E1E9-7800844B5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1114425"/>
            <a:ext cx="1343026" cy="136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866453-77C5-392D-2219-0F7D35C88F66}"/>
              </a:ext>
            </a:extLst>
          </p:cNvPr>
          <p:cNvSpPr txBox="1"/>
          <p:nvPr/>
        </p:nvSpPr>
        <p:spPr>
          <a:xfrm>
            <a:off x="581025" y="2413422"/>
            <a:ext cx="429577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Compose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   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CenterCrop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224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          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Normalize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           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mean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0.485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0.456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0.406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    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std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0.229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0.224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0.225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      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)])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algn="just"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img_t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transform(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unsqueeze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img_t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65A588-4F07-35C6-7A2E-CD81C344A811}"/>
              </a:ext>
            </a:extLst>
          </p:cNvPr>
          <p:cNvSpPr txBox="1"/>
          <p:nvPr/>
        </p:nvSpPr>
        <p:spPr>
          <a:xfrm>
            <a:off x="571500" y="5396405"/>
            <a:ext cx="394335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eval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shape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	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	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([1, 1000]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CCEC4C-901C-CED8-AE56-28E6B417CD06}"/>
              </a:ext>
            </a:extLst>
          </p:cNvPr>
          <p:cNvSpPr txBox="1"/>
          <p:nvPr/>
        </p:nvSpPr>
        <p:spPr>
          <a:xfrm>
            <a:off x="571500" y="1190625"/>
            <a:ext cx="2446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Prepare input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98158D-7843-8877-FF79-37957CE22E44}"/>
              </a:ext>
            </a:extLst>
          </p:cNvPr>
          <p:cNvSpPr txBox="1"/>
          <p:nvPr/>
        </p:nvSpPr>
        <p:spPr>
          <a:xfrm>
            <a:off x="5695950" y="2276475"/>
            <a:ext cx="2699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Find the top-1 result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EE248A-D2B4-7F74-A26C-A270BF06E9A3}"/>
              </a:ext>
            </a:extLst>
          </p:cNvPr>
          <p:cNvSpPr txBox="1"/>
          <p:nvPr/>
        </p:nvSpPr>
        <p:spPr>
          <a:xfrm>
            <a:off x="5105400" y="2687021"/>
            <a:ext cx="6934200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open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'imagenet_classes.txt'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f: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classes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strip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line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readlines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228600" algn="l"/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_, index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228600" algn="l"/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percentage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functional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softmax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(out, dim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228600" algn="l"/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(classes[index[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]], percentage[index[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item())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Egyptian cat 21.715721130371094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1FBF65-4780-3A0C-D971-3095486163D2}"/>
              </a:ext>
            </a:extLst>
          </p:cNvPr>
          <p:cNvSpPr txBox="1"/>
          <p:nvPr/>
        </p:nvSpPr>
        <p:spPr>
          <a:xfrm>
            <a:off x="723900" y="5067300"/>
            <a:ext cx="1911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Run the model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2CE555-834E-1D68-6FB2-8C7B7888CB22}"/>
              </a:ext>
            </a:extLst>
          </p:cNvPr>
          <p:cNvSpPr txBox="1"/>
          <p:nvPr/>
        </p:nvSpPr>
        <p:spPr>
          <a:xfrm>
            <a:off x="4724401" y="4600534"/>
            <a:ext cx="7467599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_, indices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(out, descending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[(classes[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idx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percentage[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idx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item())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idx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indices[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][: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[('Egyptian cat', 21.715721130371094),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('Siamese cat', 20.509252548217773),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('lynx', 20.28806495666504),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('tabby', 11.527338027954102),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('bow tie', 7.61397647857666)]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DFC269-D27B-A23E-1929-E1576CB3256B}"/>
              </a:ext>
            </a:extLst>
          </p:cNvPr>
          <p:cNvSpPr txBox="1"/>
          <p:nvPr/>
        </p:nvSpPr>
        <p:spPr>
          <a:xfrm>
            <a:off x="5210175" y="4324350"/>
            <a:ext cx="2797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Find the top-5 results</a:t>
            </a:r>
          </a:p>
        </p:txBody>
      </p:sp>
    </p:spTree>
    <p:extLst>
      <p:ext uri="{BB962C8B-B14F-4D97-AF65-F5344CB8AC3E}">
        <p14:creationId xmlns:p14="http://schemas.microsoft.com/office/powerpoint/2010/main" val="883739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90483-1586-8CAE-910E-27BDBFCC0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/>
              <a:t>Fine-tuning: instantiate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ED126-C235-B123-7205-93F8368A7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19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0EBBA3-B3CA-15D3-23E3-55270879871D}"/>
              </a:ext>
            </a:extLst>
          </p:cNvPr>
          <p:cNvSpPr txBox="1"/>
          <p:nvPr/>
        </p:nvSpPr>
        <p:spPr>
          <a:xfrm>
            <a:off x="762000" y="1746069"/>
            <a:ext cx="5295900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spcAft>
                <a:spcPts val="6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torch.nn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endParaRPr lang="en-US" sz="14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0" latinLnBrk="1">
              <a:spcAft>
                <a:spcPts val="6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torch.nn.functional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algn="just"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from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models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Instantiate a pretrained model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alexnet</a:t>
            </a:r>
            <a:endParaRPr lang="en-US" sz="14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0" latinLnBrk="1">
              <a:spcAft>
                <a:spcPts val="6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models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(pretrained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90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C8F25-AE4E-02C5-98D6-18242C64F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Outline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87280-ED17-FA3C-F47B-A33029AAD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723" y="1410845"/>
            <a:ext cx="10515600" cy="3293130"/>
          </a:xfrm>
        </p:spPr>
        <p:txBody>
          <a:bodyPr/>
          <a:lstStyle/>
          <a:p>
            <a:r>
              <a:rPr lang="en-US" dirty="0"/>
              <a:t>Popular datasets</a:t>
            </a:r>
          </a:p>
          <a:p>
            <a:r>
              <a:rPr lang="en-US" dirty="0" err="1"/>
              <a:t>AlexNet</a:t>
            </a:r>
            <a:endParaRPr lang="en-US" dirty="0"/>
          </a:p>
          <a:p>
            <a:r>
              <a:rPr lang="en-US" dirty="0"/>
              <a:t>VGG: networks using blocks</a:t>
            </a:r>
          </a:p>
          <a:p>
            <a:r>
              <a:rPr lang="en-US" dirty="0" err="1"/>
              <a:t>GoogLeNet</a:t>
            </a:r>
            <a:endParaRPr lang="en-US" dirty="0"/>
          </a:p>
          <a:p>
            <a:r>
              <a:rPr lang="en-US" dirty="0" err="1"/>
              <a:t>ResNet</a:t>
            </a:r>
            <a:endParaRPr lang="en-US" dirty="0"/>
          </a:p>
          <a:p>
            <a:r>
              <a:rPr lang="en-US" dirty="0"/>
              <a:t>Pretrained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53353D-6AE6-5278-F0CA-69978A86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7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66360-79C3-6DC8-2843-D7068BE16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D402CE-232B-3DA9-F5DF-FB2C5C445ABB}"/>
              </a:ext>
            </a:extLst>
          </p:cNvPr>
          <p:cNvSpPr txBox="1"/>
          <p:nvPr/>
        </p:nvSpPr>
        <p:spPr>
          <a:xfrm>
            <a:off x="847725" y="364235"/>
            <a:ext cx="10391775" cy="6493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45720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print the modules at children level</a:t>
            </a:r>
            <a:endParaRPr lang="en-US" sz="14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(name, module)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named_children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(name, module)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features Sequential(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(0): Conv2d(3, 64,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=(11, 11), stride=(4, 4), padding=(2, 2))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(1):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(2): MaxPool2d(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=3,stride=2,padding=0,dilation=1,ceil_mode=False)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(3): Conv2d(64, 192,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=(5, 5), stride=(1, 1), padding=(2, 2))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(4):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(5): MaxPool2d(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=3,stride=2,padding=0,dilation=1,ceil_mode=False)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(6): Conv2d(192, 384,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=(3, 3), stride=(1, 1), padding=(1, 1))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(7):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(8): Conv2d(384, 256,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=(3, 3), stride=(1, 1), padding=(1, 1))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(9):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(10): Conv2d(256, 256,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=(3, 3), stride=(1, 1),padding=(1, 1))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(11):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(12): MaxPool2d(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=3,stride=2,padding=0,dilation=1,ceil_mode=False)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avgpool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AdaptiveAvgPool2d(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output_size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=(6, 6))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classifier Sequential(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(0): Dropout(p=0.5,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=False)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(1): Linear(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=9216,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bias=True)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(2):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(3): Dropout(p=0.5,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=False)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(4): Linear(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bias=True)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(5):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(6): Linear(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4096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1000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bias=True)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C0C5B4-1283-4981-B8AD-E8C8DFB4F5C1}"/>
              </a:ext>
            </a:extLst>
          </p:cNvPr>
          <p:cNvSpPr txBox="1"/>
          <p:nvPr/>
        </p:nvSpPr>
        <p:spPr>
          <a:xfrm>
            <a:off x="571500" y="0"/>
            <a:ext cx="2302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Print architecture</a:t>
            </a:r>
          </a:p>
        </p:txBody>
      </p:sp>
    </p:spTree>
    <p:extLst>
      <p:ext uri="{BB962C8B-B14F-4D97-AF65-F5344CB8AC3E}">
        <p14:creationId xmlns:p14="http://schemas.microsoft.com/office/powerpoint/2010/main" val="2544315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57C8F-7CD1-713D-38C3-AE6DAE225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1"/>
            <a:ext cx="10515600" cy="1143000"/>
          </a:xfrm>
        </p:spPr>
        <p:txBody>
          <a:bodyPr/>
          <a:lstStyle/>
          <a:p>
            <a:r>
              <a:rPr lang="en-US" dirty="0"/>
              <a:t>Fine-tuning: modify the model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2246B-64A8-A7C9-F69C-690A6C10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0A5513-BCC7-28CA-A391-84AD39E77770}"/>
              </a:ext>
            </a:extLst>
          </p:cNvPr>
          <p:cNvSpPr txBox="1"/>
          <p:nvPr/>
        </p:nvSpPr>
        <p:spPr>
          <a:xfrm>
            <a:off x="847725" y="1681378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(name, module)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named_children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name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'classifier'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layer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module: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(layer)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param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(param)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E0FBD1-FAAF-53C3-B482-0D4988A4FF1E}"/>
              </a:ext>
            </a:extLst>
          </p:cNvPr>
          <p:cNvSpPr txBox="1"/>
          <p:nvPr/>
        </p:nvSpPr>
        <p:spPr>
          <a:xfrm>
            <a:off x="657225" y="1276350"/>
            <a:ext cx="3376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Print the parameter values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C10AB-D4A7-D87C-2C42-0376352BE52E}"/>
              </a:ext>
            </a:extLst>
          </p:cNvPr>
          <p:cNvSpPr txBox="1"/>
          <p:nvPr/>
        </p:nvSpPr>
        <p:spPr>
          <a:xfrm>
            <a:off x="638175" y="3607898"/>
            <a:ext cx="996315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_modules[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'classifier'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endParaRPr lang="en-US" sz="1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_modules[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'classifier'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][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-1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bias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_modules[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'classifier'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marR="0" indent="0" algn="just"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Sequential(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(0): Dropout(p=0.5,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=False)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(1): Linear(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=9216,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bias=True)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(2):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(3): Dropout(p=0.5,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=False)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(4): Linear(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bias=True)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(5):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(6): Linear(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bias=True)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5DFECC-ACDA-8138-B1A7-FA8CDFF20E1A}"/>
              </a:ext>
            </a:extLst>
          </p:cNvPr>
          <p:cNvSpPr txBox="1"/>
          <p:nvPr/>
        </p:nvSpPr>
        <p:spPr>
          <a:xfrm>
            <a:off x="619125" y="3219450"/>
            <a:ext cx="5583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Change the output features from 1000 to 10</a:t>
            </a:r>
          </a:p>
        </p:txBody>
      </p:sp>
    </p:spTree>
    <p:extLst>
      <p:ext uri="{BB962C8B-B14F-4D97-AF65-F5344CB8AC3E}">
        <p14:creationId xmlns:p14="http://schemas.microsoft.com/office/powerpoint/2010/main" val="1939623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077D-DFA6-75F7-0E63-F9BA12953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0"/>
            <a:ext cx="10515600" cy="1325563"/>
          </a:xfrm>
        </p:spPr>
        <p:txBody>
          <a:bodyPr/>
          <a:lstStyle/>
          <a:p>
            <a:r>
              <a:rPr lang="en-US" dirty="0"/>
              <a:t>Fine-tuning: freeze some layers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595B4-1E02-F202-2A30-E93ED530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CDF6EB-424A-E77B-140B-86C4FF229472}"/>
              </a:ext>
            </a:extLst>
          </p:cNvPr>
          <p:cNvSpPr txBox="1"/>
          <p:nvPr/>
        </p:nvSpPr>
        <p:spPr>
          <a:xfrm>
            <a:off x="952500" y="1355594"/>
            <a:ext cx="9315450" cy="29449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indent="0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0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(name, module)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named_children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(name)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layer_name,layer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named_children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name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'classifier'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and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layer_name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"6"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param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was NOT </a:t>
            </a:r>
            <a:r>
              <a:rPr lang="en-US" sz="14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frozen!'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format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(name,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layer_name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layer))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param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{}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was </a:t>
            </a:r>
            <a:r>
              <a:rPr lang="en-US" sz="1400" dirty="0" err="1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frozen!'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format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(name,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layer_name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layer))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6DE175-ADB2-2C5B-AAD3-5D054E9CAD7E}"/>
              </a:ext>
            </a:extLst>
          </p:cNvPr>
          <p:cNvSpPr txBox="1"/>
          <p:nvPr/>
        </p:nvSpPr>
        <p:spPr>
          <a:xfrm>
            <a:off x="1057275" y="4971573"/>
            <a:ext cx="10010775" cy="11695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features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features 0 Conv2d(3, 64,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kernel_size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=(11, 11), stride=(4, 4), padding=(2, 2)) was frozen!</a:t>
            </a:r>
          </a:p>
          <a:p>
            <a:pPr marL="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  <a:ea typeface="Calibri" panose="020F0502020204030204" pitchFamily="34" charset="0"/>
              </a:rPr>
              <a:t>…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classifier 5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ReLU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inplace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=True) was frozen!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fontAlgn="base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classifier 6 Linear(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=4096,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out_features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10</a:t>
            </a: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bias=True) was </a:t>
            </a:r>
            <a:r>
              <a:rPr lang="en-US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NOT frozen!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721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51CD-1F6C-524F-B58C-4B4F97FF7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10515600" cy="1325563"/>
          </a:xfrm>
        </p:spPr>
        <p:txBody>
          <a:bodyPr/>
          <a:lstStyle/>
          <a:p>
            <a:r>
              <a:rPr lang="en-US" dirty="0"/>
              <a:t>Fine-tuning: prepare data loader CIFAR10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15321-6979-0D81-B931-E47E69AE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F749B6-F7F2-80F9-5AFB-398D6D1FC5E5}"/>
              </a:ext>
            </a:extLst>
          </p:cNvPr>
          <p:cNvSpPr txBox="1"/>
          <p:nvPr/>
        </p:nvSpPr>
        <p:spPr>
          <a:xfrm>
            <a:off x="600076" y="1522927"/>
            <a:ext cx="11591924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=32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#transform = 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transforms.Compose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</a:t>
            </a:r>
            <a:r>
              <a:rPr lang="en-US" sz="12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transforms.ToTensor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#transforms.Normalize((0.5,0.5,0.5), (0.5, 0.5, 0.5))])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Compose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([   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#[1]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256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          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#[2]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CenterCrop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224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       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#[3]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ToTensor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(),            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#[4]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Normalize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             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#[5]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mean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0.485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0.456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0.406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],       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#[6]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std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[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0.229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0.224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0.225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                 </a:t>
            </a:r>
            <a:r>
              <a:rPr lang="en-US" sz="12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#[7]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)])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algn="just">
              <a:buNone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trainset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torchvision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CIFAR10(root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'C:/Users/weido/ch11/data'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train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download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transform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trainloader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(trainset,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               shuffle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num_workers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testset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torchvision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CIFAR10(root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'C:/Users/weido/ch11/data'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train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download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transform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testloader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2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testset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              shuffle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2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num_workers</a:t>
            </a:r>
            <a:r>
              <a:rPr lang="en-US" sz="12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</a:t>
            </a:r>
            <a:r>
              <a:rPr lang="en-US" sz="12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783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6A456-1307-D62B-E80D-C4EE71A68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0"/>
            <a:ext cx="10515600" cy="1325563"/>
          </a:xfrm>
        </p:spPr>
        <p:txBody>
          <a:bodyPr/>
          <a:lstStyle/>
          <a:p>
            <a:r>
              <a:rPr lang="en-US" dirty="0"/>
              <a:t>Test the pretrained model before fine-tuning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0B898-C5C4-91F3-DB88-655DDCECB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DA205B-5491-0F93-9813-F2ED80A57B94}"/>
              </a:ext>
            </a:extLst>
          </p:cNvPr>
          <p:cNvSpPr txBox="1"/>
          <p:nvPr/>
        </p:nvSpPr>
        <p:spPr>
          <a:xfrm>
            <a:off x="1085850" y="1688417"/>
            <a:ext cx="9182100" cy="33239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counter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with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testloader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counter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counter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+1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(counter)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images, labels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(images)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_, 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max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outputs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total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labels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(predicted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labels)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sum()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'Accuracy of the network on the 10000 test images: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%%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(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correct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total))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A1B9C7-E425-4492-C1CF-65EB4A785E77}"/>
              </a:ext>
            </a:extLst>
          </p:cNvPr>
          <p:cNvSpPr txBox="1"/>
          <p:nvPr/>
        </p:nvSpPr>
        <p:spPr>
          <a:xfrm>
            <a:off x="1114425" y="5321310"/>
            <a:ext cx="6096000" cy="318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the network on the 10000 test images: </a:t>
            </a:r>
            <a:r>
              <a:rPr lang="en-US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8 %</a:t>
            </a:r>
            <a:endParaRPr lang="en-US" sz="1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198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07775-E11A-E615-7B72-B33026845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3EEDBE-48E3-EC62-7146-FBF514996DFF}"/>
              </a:ext>
            </a:extLst>
          </p:cNvPr>
          <p:cNvSpPr txBox="1"/>
          <p:nvPr/>
        </p:nvSpPr>
        <p:spPr>
          <a:xfrm>
            <a:off x="609600" y="517803"/>
            <a:ext cx="10096500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torch.optim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criterion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CrossEntropyLoss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Adam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filter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lambda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p: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requires_grad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parameters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=0.001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epoch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range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loop over the dataset multiple times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data </a:t>
            </a:r>
            <a:r>
              <a:rPr lang="en-US" sz="1400" b="1" dirty="0">
                <a:solidFill>
                  <a:srgbClr val="AA22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enumerate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(trainloader,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get the inputs; data is a list of [inputs, labels]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inputs, labels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data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zero the parameter gradients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zero_grad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forward + backward + optimize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outputs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(inputs)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loss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criterion(outputs, labels)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backward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optimizer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step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print statistics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loss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item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99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  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print every 100 mini-batches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'[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%5d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] loss: </a:t>
            </a:r>
            <a:r>
              <a:rPr lang="en-US" sz="1400" b="1" dirty="0">
                <a:solidFill>
                  <a:srgbClr val="BB6688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%.3f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%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(epoch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+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/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running_loss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0.0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print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'Finished Training'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0304F4-CFBD-C07C-D9FF-378CFBB98869}"/>
              </a:ext>
            </a:extLst>
          </p:cNvPr>
          <p:cNvSpPr txBox="1"/>
          <p:nvPr/>
        </p:nvSpPr>
        <p:spPr>
          <a:xfrm>
            <a:off x="609600" y="95250"/>
            <a:ext cx="4150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Fine-tuning and test on CIFAR10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DEBE97-9C3C-771D-4874-1197EE68C1F2}"/>
              </a:ext>
            </a:extLst>
          </p:cNvPr>
          <p:cNvSpPr txBox="1"/>
          <p:nvPr/>
        </p:nvSpPr>
        <p:spPr>
          <a:xfrm>
            <a:off x="4933950" y="6464310"/>
            <a:ext cx="6096000" cy="3186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indent="0" fontAlgn="base" latinLnBrk="1">
              <a:lnSpc>
                <a:spcPct val="107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Accuracy of the network on the 10000 test images: </a:t>
            </a:r>
            <a:r>
              <a:rPr lang="en-US" sz="1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</a:rPr>
              <a:t>80 %</a:t>
            </a:r>
            <a:endParaRPr lang="en-US" sz="1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209FD3-1FA5-C84B-15A0-54E6BEF6F4A3}"/>
              </a:ext>
            </a:extLst>
          </p:cNvPr>
          <p:cNvSpPr txBox="1"/>
          <p:nvPr/>
        </p:nvSpPr>
        <p:spPr>
          <a:xfrm>
            <a:off x="685800" y="6402943"/>
            <a:ext cx="3953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latin typeface="Segoe Print" panose="02000600000000000000" pitchFamily="2" charset="0"/>
              </a:rPr>
              <a:t># Run the code in previous slide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78E3634-F2CA-64E2-225A-67306C576B0B}"/>
              </a:ext>
            </a:extLst>
          </p:cNvPr>
          <p:cNvSpPr/>
          <p:nvPr/>
        </p:nvSpPr>
        <p:spPr>
          <a:xfrm>
            <a:off x="4638675" y="6543675"/>
            <a:ext cx="200025" cy="1143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24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69611-34BE-6288-BFC3-136ADBB22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BE006-FA70-E5B6-6CF1-393035E55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8" y="1413501"/>
            <a:ext cx="11340922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Datasets are essential for deep learning. We present a few benchmark datasets for computer visions, such as MNIST, CIFAR10, ImageNet, COCO, etc.  </a:t>
            </a:r>
          </a:p>
          <a:p>
            <a:r>
              <a:rPr lang="en-US" dirty="0"/>
              <a:t>Many datasets can be downloaded via </a:t>
            </a:r>
            <a:r>
              <a:rPr lang="en-US" i="1" dirty="0" err="1"/>
              <a:t>torchvision.datasets</a:t>
            </a:r>
            <a:r>
              <a:rPr lang="en-US" dirty="0"/>
              <a:t>.</a:t>
            </a:r>
          </a:p>
          <a:p>
            <a:r>
              <a:rPr lang="en-US" dirty="0"/>
              <a:t>By describing the architecture of a few classic CNNs, we show a rough evolution path of deep learning models for computer vision, from several layers (e.g., LeNet-5) to more than 100 layers (e.g. </a:t>
            </a:r>
            <a:r>
              <a:rPr lang="en-US" dirty="0" err="1"/>
              <a:t>ResNet</a:t>
            </a:r>
            <a:r>
              <a:rPr lang="en-US" dirty="0"/>
              <a:t>).</a:t>
            </a:r>
          </a:p>
          <a:p>
            <a:r>
              <a:rPr lang="en-US" dirty="0"/>
              <a:t>Residual learning (introduced in </a:t>
            </a:r>
            <a:r>
              <a:rPr lang="en-US" dirty="0" err="1"/>
              <a:t>ResNet</a:t>
            </a:r>
            <a:r>
              <a:rPr lang="en-US" dirty="0"/>
              <a:t>) is applied to transformer architecture later.</a:t>
            </a:r>
          </a:p>
          <a:p>
            <a:r>
              <a:rPr lang="en-US" dirty="0"/>
              <a:t>We demonstrated how to fine-tune a pretrained model.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77367-C578-851A-4550-098665976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3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4A016-689D-A51C-2F09-212552729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9427"/>
            <a:ext cx="10515600" cy="1325563"/>
          </a:xfrm>
        </p:spPr>
        <p:txBody>
          <a:bodyPr/>
          <a:lstStyle/>
          <a:p>
            <a:r>
              <a:rPr lang="en-US" dirty="0"/>
              <a:t>MNIST dataset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AD696-BA7F-9644-BFB7-7F9FBD1D7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3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1641D080-F478-D77D-B400-98F3516774B5}"/>
              </a:ext>
            </a:extLst>
          </p:cNvPr>
          <p:cNvSpPr txBox="1"/>
          <p:nvPr/>
        </p:nvSpPr>
        <p:spPr>
          <a:xfrm>
            <a:off x="697976" y="1535822"/>
            <a:ext cx="87480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torchvision.transforms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matplotlib.pyplot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plt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numpy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np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128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mnist_trainset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MNIST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(root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'C:/Users/weido/ch11/data'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train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False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download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transform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transforms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ToTensor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Mnist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DataLoader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mnist_trainset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                                 shuffle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num_workers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imshow_grey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plt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imshow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img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permute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),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cmap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BA2121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"Greys"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plt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show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get some random training images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dataiter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iter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Mnist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return an iterator assigned to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dataiter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images, labels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dataiter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next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get the current iteration on 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dataiter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: [</a:t>
            </a:r>
            <a:r>
              <a:rPr lang="en-US" sz="1400" i="1" dirty="0" err="1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batch_size</a:t>
            </a: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C, H, W]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show images in one batch, "255-images"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imshow_grey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utils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make_grid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255-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images,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nrow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normalize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True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 useBgFill="1">
        <p:nvSpPr>
          <p:cNvPr id="7" name="TextBox 6">
            <a:extLst>
              <a:ext uri="{FF2B5EF4-FFF2-40B4-BE49-F238E27FC236}">
                <a16:creationId xmlns:a16="http://schemas.microsoft.com/office/drawing/2014/main" id="{3D3B123F-A096-B0C9-7865-F318C6F565C5}"/>
              </a:ext>
            </a:extLst>
          </p:cNvPr>
          <p:cNvSpPr txBox="1"/>
          <p:nvPr/>
        </p:nvSpPr>
        <p:spPr>
          <a:xfrm>
            <a:off x="9480223" y="1252684"/>
            <a:ext cx="2577437" cy="923330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Training: 60000 images</a:t>
            </a:r>
          </a:p>
          <a:p>
            <a:r>
              <a:rPr lang="en-US" dirty="0"/>
              <a:t>Testing: 10000 images</a:t>
            </a:r>
          </a:p>
          <a:p>
            <a:r>
              <a:rPr lang="en-US" dirty="0"/>
              <a:t>Image: 28x28 gray-scale</a:t>
            </a:r>
          </a:p>
        </p:txBody>
      </p:sp>
    </p:spTree>
    <p:extLst>
      <p:ext uri="{BB962C8B-B14F-4D97-AF65-F5344CB8AC3E}">
        <p14:creationId xmlns:p14="http://schemas.microsoft.com/office/powerpoint/2010/main" val="147376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C81DBA-F987-048D-E32B-6947358EA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B85078-F9DF-91F7-70AC-A28BAD631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79" y="440310"/>
            <a:ext cx="5399635" cy="29250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AE1AB4-FA28-17E9-230C-9F289E687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35" y="3578565"/>
            <a:ext cx="5404339" cy="2927622"/>
          </a:xfrm>
          <a:prstGeom prst="rect">
            <a:avLst/>
          </a:prstGeom>
        </p:spPr>
      </p:pic>
      <p:sp useBgFill="1">
        <p:nvSpPr>
          <p:cNvPr id="7" name="TextBox 6">
            <a:extLst>
              <a:ext uri="{FF2B5EF4-FFF2-40B4-BE49-F238E27FC236}">
                <a16:creationId xmlns:a16="http://schemas.microsoft.com/office/drawing/2014/main" id="{C9463D39-9CA9-3BED-6F14-F017E439218D}"/>
              </a:ext>
            </a:extLst>
          </p:cNvPr>
          <p:cNvSpPr txBox="1"/>
          <p:nvPr/>
        </p:nvSpPr>
        <p:spPr>
          <a:xfrm>
            <a:off x="7038975" y="4048125"/>
            <a:ext cx="3257550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dirty="0"/>
              <a:t>Fashion-MNIST labels:</a:t>
            </a:r>
          </a:p>
          <a:p>
            <a:r>
              <a:rPr lang="en-US" dirty="0"/>
              <a:t>0: T-shirt/top, 1: Trouser, </a:t>
            </a:r>
          </a:p>
          <a:p>
            <a:r>
              <a:rPr lang="en-US" dirty="0"/>
              <a:t>2: Pullover, 3: Dress, </a:t>
            </a:r>
          </a:p>
          <a:p>
            <a:r>
              <a:rPr lang="en-US" dirty="0"/>
              <a:t>4: Coat, 5: Sandal, </a:t>
            </a:r>
          </a:p>
          <a:p>
            <a:r>
              <a:rPr lang="en-US" dirty="0"/>
              <a:t>6: Shirt, 7: Sneaker, </a:t>
            </a:r>
          </a:p>
          <a:p>
            <a:r>
              <a:rPr lang="en-US" dirty="0"/>
              <a:t>8: Bag, 9: Ankle boot.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5D807F-E962-2DFD-E4F5-9B6236D24EF1}"/>
              </a:ext>
            </a:extLst>
          </p:cNvPr>
          <p:cNvSpPr txBox="1"/>
          <p:nvPr/>
        </p:nvSpPr>
        <p:spPr>
          <a:xfrm>
            <a:off x="1363338" y="6457890"/>
            <a:ext cx="5720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torchvision</a:t>
            </a:r>
            <a:r>
              <a:rPr lang="en-US" sz="20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20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datasets</a:t>
            </a:r>
            <a:r>
              <a:rPr lang="en-US" sz="20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.Fashion</a:t>
            </a:r>
            <a:r>
              <a:rPr lang="en-US" sz="20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MNIST</a:t>
            </a:r>
            <a:r>
              <a:rPr lang="en-US" sz="20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6176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32E35-6B3B-8F07-48EF-703441196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CIFAR-10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1ACB5-E7EE-723D-C045-CE95AEC33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83" y="1241731"/>
            <a:ext cx="10515600" cy="2228582"/>
          </a:xfrm>
        </p:spPr>
        <p:txBody>
          <a:bodyPr/>
          <a:lstStyle/>
          <a:p>
            <a:r>
              <a:rPr lang="en-US" sz="2400" dirty="0"/>
              <a:t>CIFAR: Canadian Institute For Advanced Research</a:t>
            </a:r>
          </a:p>
          <a:p>
            <a:r>
              <a:rPr lang="en-US" sz="2400" dirty="0"/>
              <a:t>CIFAR-10 dataset: 32x32 color images</a:t>
            </a:r>
          </a:p>
          <a:p>
            <a:pPr lvl="1"/>
            <a:r>
              <a:rPr lang="en-US" sz="2000" dirty="0"/>
              <a:t>Training: 50000 images (5000 images per class)</a:t>
            </a:r>
          </a:p>
          <a:p>
            <a:pPr lvl="1"/>
            <a:r>
              <a:rPr lang="en-US" sz="2000" dirty="0"/>
              <a:t>Testing: 10000 images (1000 images per class)</a:t>
            </a:r>
          </a:p>
          <a:p>
            <a:pPr lvl="1"/>
            <a:r>
              <a:rPr lang="en-US" sz="2000" dirty="0"/>
              <a:t>Ten classes: airplane (0), automobile (1), bird (2), cat (3), deer (4), dog (5), frog (6), horse (7), ship (8), and truck (9).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04A56-F9CF-5028-E085-48E9A628B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5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0D2CC5-BC96-F8A4-1131-98324C36C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3" y="3376672"/>
            <a:ext cx="6439366" cy="34813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9D0972-C7A5-D0A3-0555-0CB4ABDCB8C5}"/>
              </a:ext>
            </a:extLst>
          </p:cNvPr>
          <p:cNvSpPr txBox="1"/>
          <p:nvPr/>
        </p:nvSpPr>
        <p:spPr>
          <a:xfrm>
            <a:off x="6526576" y="4834252"/>
            <a:ext cx="5665424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torchvision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datasets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.CIFAR10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162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1"/>
    </mc:Choice>
    <mc:Fallback>
      <p:transition spd="slow" advTm="178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25EAA-0807-0200-8E65-B5923FB1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0"/>
            <a:ext cx="10515600" cy="1325563"/>
          </a:xfrm>
        </p:spPr>
        <p:txBody>
          <a:bodyPr/>
          <a:lstStyle/>
          <a:p>
            <a:r>
              <a:rPr lang="en-US" dirty="0"/>
              <a:t>Other popular 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52150-1EFD-C99C-12E4-8D71BFB75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50" y="1330325"/>
            <a:ext cx="10515600" cy="53467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CIFAR-100</a:t>
            </a:r>
          </a:p>
          <a:p>
            <a:pPr lvl="1"/>
            <a:r>
              <a:rPr lang="en-US" dirty="0"/>
              <a:t>20 </a:t>
            </a:r>
            <a:r>
              <a:rPr lang="en-US" dirty="0" err="1"/>
              <a:t>superclasses</a:t>
            </a:r>
            <a:r>
              <a:rPr lang="en-US" dirty="0"/>
              <a:t>, 5 classes per superclass. Totally 100 classes.</a:t>
            </a:r>
          </a:p>
          <a:p>
            <a:pPr lvl="1"/>
            <a:r>
              <a:rPr lang="en-US" dirty="0"/>
              <a:t>600 images per class (500 for training, 100 for testing).</a:t>
            </a:r>
          </a:p>
          <a:p>
            <a:r>
              <a:rPr lang="en-US" dirty="0"/>
              <a:t>ImageNet (</a:t>
            </a:r>
            <a:r>
              <a:rPr lang="en-US" u="sng" dirty="0">
                <a:hlinkClick r:id="rId2"/>
              </a:rPr>
              <a:t>https://image-net.org/index.php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14,197,122 annotated images </a:t>
            </a:r>
          </a:p>
          <a:p>
            <a:pPr lvl="1"/>
            <a:r>
              <a:rPr lang="en-US" dirty="0"/>
              <a:t>ImageNet Large Scale Visual Recognition Challenge (ILSVRC) image classification and localization dataset: 1000 object classes and contains 1,281,167 training images, 50,000 validation images and 100,000 test images. </a:t>
            </a:r>
          </a:p>
          <a:p>
            <a:pPr lvl="1"/>
            <a:r>
              <a:rPr lang="en-US" dirty="0"/>
              <a:t>ILSVRC annotations fall into one of two categories: (1) image-level annotation of a binary label for the presence or absence of an object class in the image, and (2) object-level annotation of a tight bounding box and class label around an object instance in the image.</a:t>
            </a:r>
          </a:p>
          <a:p>
            <a:r>
              <a:rPr lang="en-US" dirty="0"/>
              <a:t>COCO Dataset (</a:t>
            </a:r>
            <a:r>
              <a:rPr lang="en-US" u="sng" dirty="0">
                <a:hlinkClick r:id="rId3"/>
              </a:rPr>
              <a:t>https://cocodataset.org/#home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contains 80 object categories with over 1.5 million object instances for context recognition, object detection, and segmentation.</a:t>
            </a:r>
          </a:p>
          <a:p>
            <a:r>
              <a:rPr lang="en-US" dirty="0"/>
              <a:t>Cityscapes (</a:t>
            </a:r>
            <a:r>
              <a:rPr lang="en-US" u="sng" dirty="0">
                <a:hlinkClick r:id="rId4"/>
              </a:rPr>
              <a:t>https://www.cityscapes-dataset.com/</a:t>
            </a:r>
            <a:r>
              <a:rPr lang="en-US" dirty="0"/>
              <a:t> )</a:t>
            </a:r>
          </a:p>
          <a:p>
            <a:pPr lvl="1"/>
            <a:r>
              <a:rPr lang="en-US" dirty="0"/>
              <a:t>It includes high-quality pixel-level annotations of 5,000 frames in addition to a larger set of 20,000 weakly annotated frames. </a:t>
            </a:r>
          </a:p>
          <a:p>
            <a:pPr lvl="1"/>
            <a:r>
              <a:rPr lang="en-US" dirty="0"/>
              <a:t>It is used for major tasks of semantic urban scene understanding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EA9EA-82A7-C9ED-30B9-B7227889C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10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28BD-1650-C4B9-B998-D2F95AAF0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0"/>
            <a:ext cx="10515600" cy="1325563"/>
          </a:xfrm>
        </p:spPr>
        <p:txBody>
          <a:bodyPr/>
          <a:lstStyle/>
          <a:p>
            <a:r>
              <a:rPr lang="en-US" dirty="0" err="1"/>
              <a:t>AlexNet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26777-A9F8-4E54-8E45-DD71DEB48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2425" y="1400175"/>
            <a:ext cx="3848099" cy="4776788"/>
          </a:xfrm>
          <a:noFill/>
        </p:spPr>
        <p:txBody>
          <a:bodyPr/>
          <a:lstStyle/>
          <a:p>
            <a:r>
              <a:rPr lang="en-US" dirty="0"/>
              <a:t>won ILSVRC 2012 </a:t>
            </a:r>
          </a:p>
          <a:p>
            <a:r>
              <a:rPr lang="en-US" dirty="0"/>
              <a:t>top-1 and top-5 error rates of 36.7% and 15.3%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85DE0-A9C4-7F9E-EF6C-A220AC2D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C6227A-B145-F568-E834-79358BF23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348" y="1504950"/>
            <a:ext cx="6783720" cy="482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42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F7575-EF7B-1D74-52A4-AB9DA1806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8</a:t>
            </a:fld>
            <a:endParaRPr lang="en-US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52D35F33-FBB2-D400-E817-62B65D1C1A5C}"/>
              </a:ext>
            </a:extLst>
          </p:cNvPr>
          <p:cNvSpPr txBox="1"/>
          <p:nvPr/>
        </p:nvSpPr>
        <p:spPr>
          <a:xfrm>
            <a:off x="85725" y="0"/>
            <a:ext cx="701992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indent="0" latinLnBrk="1">
              <a:buNone/>
              <a:tabLst>
                <a:tab pos="45720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torch.nn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endParaRPr lang="en-US" sz="14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import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torch.nn.functional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class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Module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# define self functions for all layers with learning parameters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def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):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super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AlexNet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init</a:t>
            </a:r>
            <a:r>
              <a:rPr lang="en-US" sz="1400" dirty="0">
                <a:solidFill>
                  <a:srgbClr val="0000FF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__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()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i="1" dirty="0">
                <a:solidFill>
                  <a:srgbClr val="40808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# define function sefl.conv1 for Conv layer1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96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stride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padding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96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5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padding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=2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conv3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384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padding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conv4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384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384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padding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conv5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nn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Conv2d(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384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3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padding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=1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fc1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256*6*6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4096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fc2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4096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4096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r>
              <a:rPr lang="en-US" sz="1400" dirty="0">
                <a:solidFill>
                  <a:srgbClr val="008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self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fc3 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=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nn</a:t>
            </a:r>
            <a:r>
              <a:rPr lang="en-US" sz="1400" dirty="0" err="1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Linear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4096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666666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1000</a:t>
            </a: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)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marR="0" indent="0" latinLnBrk="1"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333333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</a:rPr>
              <a:t>   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 useBgFill="1">
        <p:nvSpPr>
          <p:cNvPr id="8" name="TextBox 7">
            <a:extLst>
              <a:ext uri="{FF2B5EF4-FFF2-40B4-BE49-F238E27FC236}">
                <a16:creationId xmlns:a16="http://schemas.microsoft.com/office/drawing/2014/main" id="{02476A58-DAF3-C225-D8B1-1848E8E1C653}"/>
              </a:ext>
            </a:extLst>
          </p:cNvPr>
          <p:cNvSpPr txBox="1"/>
          <p:nvPr/>
        </p:nvSpPr>
        <p:spPr>
          <a:xfrm>
            <a:off x="7991475" y="302359"/>
            <a:ext cx="420052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def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forward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x):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conv1(x)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relu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max_pool2d(x,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3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conv2(x)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relu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max_pool2d(x,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3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conv3(x)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relu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conv4(x)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relu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conv5(x)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relu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max_pool2d(x,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3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x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view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-1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256*6*6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fc1(x)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relu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dropout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0.5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fc2(x)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relu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dropout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(x,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0.5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x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self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fc3(x)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     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return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urier New" panose="02070309020205020404" pitchFamily="49" charset="0"/>
                <a:ea typeface="Times New Roman" panose="02020603050405020304" pitchFamily="18" charset="0"/>
                <a:cs typeface="+mn-cs"/>
              </a:rPr>
              <a:t> x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524CEF19-4C5D-4E59-5A3E-CA61CEBDFD59}"/>
              </a:ext>
            </a:extLst>
          </p:cNvPr>
          <p:cNvCxnSpPr>
            <a:stCxn id="6" idx="2"/>
            <a:endCxn id="8" idx="0"/>
          </p:cNvCxnSpPr>
          <p:nvPr/>
        </p:nvCxnSpPr>
        <p:spPr>
          <a:xfrm rot="5400000" flipH="1" flipV="1">
            <a:off x="4794290" y="-896243"/>
            <a:ext cx="4098846" cy="6496050"/>
          </a:xfrm>
          <a:prstGeom prst="curvedConnector5">
            <a:avLst>
              <a:gd name="adj1" fmla="val -5577"/>
              <a:gd name="adj2" fmla="val 60850"/>
              <a:gd name="adj3" fmla="val 105577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371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0E2F1-F5A3-AFED-68CC-171695BA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0"/>
            <a:ext cx="10515600" cy="1325563"/>
          </a:xfrm>
        </p:spPr>
        <p:txBody>
          <a:bodyPr/>
          <a:lstStyle/>
          <a:p>
            <a:r>
              <a:rPr lang="en-US" dirty="0"/>
              <a:t>VGG: networks using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D4341-2A6E-F6D1-4AFC-F7E3E3757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49" y="6007101"/>
            <a:ext cx="1771651" cy="527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VGG16-B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794C9-67AF-684A-097E-9A21F342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01545-7D83-40D5-BDCC-7949090D580F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079483-AB81-0884-E68A-7F90583A8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1296624"/>
            <a:ext cx="10596124" cy="458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77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4078</TotalTime>
  <Words>3616</Words>
  <Application>Microsoft Office PowerPoint</Application>
  <PresentationFormat>Widescreen</PresentationFormat>
  <Paragraphs>501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Cambria Math</vt:lpstr>
      <vt:lpstr>Courier New</vt:lpstr>
      <vt:lpstr>Segoe Print</vt:lpstr>
      <vt:lpstr>Times New Roman</vt:lpstr>
      <vt:lpstr>Office Theme</vt:lpstr>
      <vt:lpstr>Chapter 8 Classic Architecture of CNNs</vt:lpstr>
      <vt:lpstr>Outline </vt:lpstr>
      <vt:lpstr>MNIST dataset</vt:lpstr>
      <vt:lpstr>PowerPoint Presentation</vt:lpstr>
      <vt:lpstr>CIFAR-10</vt:lpstr>
      <vt:lpstr>Other popular datasets</vt:lpstr>
      <vt:lpstr>AlexNet</vt:lpstr>
      <vt:lpstr>PowerPoint Presentation</vt:lpstr>
      <vt:lpstr>VGG: networks using blocks</vt:lpstr>
      <vt:lpstr>PowerPoint Presentation</vt:lpstr>
      <vt:lpstr>GoogLeNet: won ILSVRC 2014</vt:lpstr>
      <vt:lpstr>GoogLeNet architecture</vt:lpstr>
      <vt:lpstr>PowerPoint Presentation</vt:lpstr>
      <vt:lpstr>ResNet: won ILSVRC 2015</vt:lpstr>
      <vt:lpstr>PowerPoint Presentation</vt:lpstr>
      <vt:lpstr>ResNet</vt:lpstr>
      <vt:lpstr>Pretrained  models: load pretrained model</vt:lpstr>
      <vt:lpstr>Image Classification using Pretrained AlexNet</vt:lpstr>
      <vt:lpstr>Fine-tuning: instantiate </vt:lpstr>
      <vt:lpstr>PowerPoint Presentation</vt:lpstr>
      <vt:lpstr>Fine-tuning: modify the model architecture</vt:lpstr>
      <vt:lpstr>Fine-tuning: freeze some layers</vt:lpstr>
      <vt:lpstr>Fine-tuning: prepare data loader CIFAR10</vt:lpstr>
      <vt:lpstr>Test the pretrained model before fine-tuning</vt:lpstr>
      <vt:lpstr>PowerPoint Presentation</vt:lpstr>
      <vt:lpstr>Summary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9</cp:revision>
  <dcterms:created xsi:type="dcterms:W3CDTF">2026-07-18T19:25:17Z</dcterms:created>
  <dcterms:modified xsi:type="dcterms:W3CDTF">2026-07-21T15:23:32Z</dcterms:modified>
</cp:coreProperties>
</file>