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18872" cy="11887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20EBA-B0BC-4B31-B3EC-6BDDFF10E00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B8614-06FB-4A1E-AAE5-FC9FFF4CE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491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BB8614-06FB-4A1E-AAE5-FC9FFF4CE99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81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336F8-3359-DE1C-04EB-C8306EB58E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6C772-82D2-FA60-C118-8AA8D1324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717EB-1C2B-7265-E5E5-9638B1523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6F694-A575-40BD-8FED-B088448E88D4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F3BCD-689E-8463-23CA-B2B99332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CDB8E-6F46-DEEF-DD6F-EDEE6147F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78642"/>
            <a:ext cx="2743200" cy="365125"/>
          </a:xfrm>
        </p:spPr>
        <p:txBody>
          <a:bodyPr/>
          <a:lstStyle/>
          <a:p>
            <a:fld id="{2C64D622-DF2F-4D8B-9F1C-D09C66DCB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64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72CCF-6111-F3EE-9329-B9760A7E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3FAA8-62CF-E214-79C8-C64731A8C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58978-01F9-97D2-5CAB-CE5779F70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2173F-7DB9-4DE8-9F86-B03DD367C47F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0E026-0145-4659-8567-D7CD0687D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BE887-E4CC-2BB0-2003-452869D61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42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5BE2C9-6A34-91D3-715A-D92C5AC478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432F02-2E80-922E-6973-6DC2A3399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06D4A-22FA-6B0A-4D7B-287A3DB2F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B94E-A4E2-4537-A4E4-7D0FFDB8BE6C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6A4D8-005B-2152-1A47-FA5C4C40C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08B8C5-A969-F89B-6C02-4C8F5C7D0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2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9E953-82C6-8690-FF15-8EB5A5539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EC767-FBD8-056E-07D4-12EA72EC5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256E5-FC21-7D39-01D0-5C390360B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5153-C7E6-4228-8BB2-47BE5F5B2D12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26877-0422-79F2-9C0D-CEC15407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7BCEA-C5D9-91EB-B722-9A3465DE5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814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47305-D724-4550-8A7C-4308C9FEA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9DF39-FE06-2311-F6B4-ECE51538A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141919-88DE-ED77-3EF6-107E05913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144A-61B8-4EEA-A6F9-3459772B2B46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9D609-144B-7239-FA7C-AF679B3EA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D3E1F-270F-E4FD-8401-FAEBDC07E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9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4A711-7CEB-640D-1F5E-9CFC23F43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CFEFD-3742-2ED7-E87D-1D9DC65CE6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14C6F7-349C-7E21-47C3-048C1A050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BDA2BF-4832-2089-E619-8A4F9187E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852C-1CAC-4716-A1EF-DC1009AF1DA6}" type="datetime1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B941EF-839E-AA07-268E-A58A13521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23D24-F4C0-8E25-4673-F56F4A37C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71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F8173-7CE5-81A7-1AA6-EF558FDFE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55408-018D-B7BD-810F-F940BFFA8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CABAC3-966B-6196-AF10-B3FEAAEDB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B56DA7-B53B-F426-C122-32189CCD1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0EAC6A-9B4D-924B-4335-C908CDFDFB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BCCD96-5A00-3340-76AF-D92503520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5F748-777D-443B-A5F4-858A21CDBAE2}" type="datetime1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61585D-B247-1C33-7039-46637B1C9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D5693B-C8AC-1235-7948-437B8F7C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9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EC00F-AEE6-2AD8-1C69-3B3A76F6D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241064-A341-26FB-ABAD-755136C02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8984-EC56-4233-A2F4-7DE36584E60A}" type="datetime1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5D61C-0692-2B4C-1DFA-603006085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FB333D-E8BD-26E3-17D4-BAD5652A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470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8EC2E4-BF1F-A1DC-3265-D9102DF68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47941-2DDF-4CB5-AA3B-284FB972ED9B}" type="datetime1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4E0380-3E7E-629C-5299-F3D620952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F9D20A-0EED-3437-BDDA-7996D7402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914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D3CD4-D650-1FAE-80FC-40573D294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8AF19-723B-FC24-7BF7-3D0F125B4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BB1BDE-C90A-94E8-FA3E-403D2C311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776A1-15A2-7726-A51C-8708D99D9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5021D-AB6D-4D4B-9DED-B383AE9A9BA2}" type="datetime1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D6F96-597E-66FB-5F67-735AEF5F6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2D788F-A0E2-373D-5B22-F4FA1ACD0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943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A3B3F-B6B4-1970-CBE9-3D4977582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22D908-C2F4-5BCB-7813-52B25E48C3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F8782F-5482-18DF-27D3-467AB3C40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07D54E-5361-ABF1-5D7B-7D633B97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0F61C-D8A0-4599-A418-7538628BB87A}" type="datetime1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95D2D-33D4-6CFB-29E5-54B25AC8F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3811BF-FA59-B7B7-0CAB-A7175C27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29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1A88A9-5B4D-11A8-20F1-5F1606330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C2B7F-6496-A095-86C5-BA0C7DEC9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1CD24-2E43-3E7F-E9F5-367B5BE7F8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2D816A-C2B2-4243-AAC3-9718FED18FAF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3A2493-A05E-5090-5C82-BB2710562E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DC07D-D2CD-0F4D-BCF6-B8764CA2E8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879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64D622-DF2F-4D8B-9F1C-D09C66DCB9F2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99CA91-B8E8-47F6-35DB-CE8961C5D95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79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4C3F0-7B3E-3304-B97E-3B946EFA55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7 Convolutional Neural Networks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01E3F0-D8EF-3607-59E2-F6DA40F589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47F6EF-5A7B-85FF-4D48-CE2E9817C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4171" y="78099"/>
            <a:ext cx="2743200" cy="365125"/>
          </a:xfrm>
        </p:spPr>
        <p:txBody>
          <a:bodyPr/>
          <a:lstStyle/>
          <a:p>
            <a:fld id="{2C64D622-DF2F-4D8B-9F1C-D09C66DCB9F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267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10AB2-B217-914E-868A-86A617B5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91" y="0"/>
            <a:ext cx="10515600" cy="1325563"/>
          </a:xfrm>
        </p:spPr>
        <p:txBody>
          <a:bodyPr/>
          <a:lstStyle/>
          <a:p>
            <a:r>
              <a:rPr lang="en-US" dirty="0"/>
              <a:t>Examples: shapes of input and output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F14B3C-9AC1-0CD4-7905-520ABF93C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10</a:t>
            </a:fld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E5A29E5F-04DB-ADCE-1BA4-D98675D32612}"/>
              </a:ext>
            </a:extLst>
          </p:cNvPr>
          <p:cNvSpPr/>
          <p:nvPr/>
        </p:nvSpPr>
        <p:spPr>
          <a:xfrm>
            <a:off x="2494047" y="3388095"/>
            <a:ext cx="447870" cy="186612"/>
          </a:xfrm>
          <a:prstGeom prst="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696691-78A3-4317-11EA-0385BB817193}"/>
              </a:ext>
            </a:extLst>
          </p:cNvPr>
          <p:cNvSpPr txBox="1"/>
          <p:nvPr/>
        </p:nvSpPr>
        <p:spPr>
          <a:xfrm>
            <a:off x="1947726" y="407661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BCA398-4A85-9A1C-582C-B7BDDBDC8D4A}"/>
              </a:ext>
            </a:extLst>
          </p:cNvPr>
          <p:cNvSpPr txBox="1"/>
          <p:nvPr/>
        </p:nvSpPr>
        <p:spPr>
          <a:xfrm>
            <a:off x="1051393" y="3639139"/>
            <a:ext cx="515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601D68-D357-038B-B196-88FF2D7263E8}"/>
              </a:ext>
            </a:extLst>
          </p:cNvPr>
          <p:cNvSpPr txBox="1"/>
          <p:nvPr/>
        </p:nvSpPr>
        <p:spPr>
          <a:xfrm>
            <a:off x="1990780" y="223537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E355EB3-EA78-916F-CDBC-433369AD1D4D}"/>
              </a:ext>
            </a:extLst>
          </p:cNvPr>
          <p:cNvCxnSpPr>
            <a:cxnSpLocks/>
          </p:cNvCxnSpPr>
          <p:nvPr/>
        </p:nvCxnSpPr>
        <p:spPr>
          <a:xfrm flipV="1">
            <a:off x="1767231" y="3894940"/>
            <a:ext cx="552450" cy="55245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51FF911-42D3-57ED-916B-62EEFEA1685D}"/>
              </a:ext>
            </a:extLst>
          </p:cNvPr>
          <p:cNvCxnSpPr>
            <a:cxnSpLocks/>
          </p:cNvCxnSpPr>
          <p:nvPr/>
        </p:nvCxnSpPr>
        <p:spPr>
          <a:xfrm>
            <a:off x="1399450" y="3201089"/>
            <a:ext cx="0" cy="1208201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C8A6CF7-2017-068E-1471-F16A58871AF7}"/>
              </a:ext>
            </a:extLst>
          </p:cNvPr>
          <p:cNvCxnSpPr>
            <a:cxnSpLocks/>
          </p:cNvCxnSpPr>
          <p:nvPr/>
        </p:nvCxnSpPr>
        <p:spPr>
          <a:xfrm>
            <a:off x="1995831" y="2556896"/>
            <a:ext cx="250566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6B10607-CDBC-0DF3-F336-FF32B99D39B3}"/>
              </a:ext>
            </a:extLst>
          </p:cNvPr>
          <p:cNvSpPr txBox="1"/>
          <p:nvPr/>
        </p:nvSpPr>
        <p:spPr>
          <a:xfrm>
            <a:off x="3830178" y="22081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5DDBC7-E2D1-4379-5376-259999D51D6A}"/>
              </a:ext>
            </a:extLst>
          </p:cNvPr>
          <p:cNvSpPr txBox="1"/>
          <p:nvPr/>
        </p:nvSpPr>
        <p:spPr>
          <a:xfrm>
            <a:off x="4003296" y="397207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EF0328-BFE4-CDC1-23EC-66B0D9D3B808}"/>
              </a:ext>
            </a:extLst>
          </p:cNvPr>
          <p:cNvSpPr txBox="1"/>
          <p:nvPr/>
        </p:nvSpPr>
        <p:spPr>
          <a:xfrm>
            <a:off x="4387197" y="29561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DEB645-B04D-D539-2D6A-1945C0487286}"/>
              </a:ext>
            </a:extLst>
          </p:cNvPr>
          <p:cNvSpPr txBox="1"/>
          <p:nvPr/>
        </p:nvSpPr>
        <p:spPr>
          <a:xfrm>
            <a:off x="6187999" y="381808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3189C0-ED24-D0EF-070B-E562F4ADA6AC}"/>
              </a:ext>
            </a:extLst>
          </p:cNvPr>
          <p:cNvSpPr txBox="1"/>
          <p:nvPr/>
        </p:nvSpPr>
        <p:spPr>
          <a:xfrm>
            <a:off x="5951590" y="317660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6556191-6DDC-92C9-FD49-348128EE94EC}"/>
              </a:ext>
            </a:extLst>
          </p:cNvPr>
          <p:cNvCxnSpPr/>
          <p:nvPr/>
        </p:nvCxnSpPr>
        <p:spPr>
          <a:xfrm>
            <a:off x="6370294" y="3083295"/>
            <a:ext cx="0" cy="58239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2C2E329-5983-D826-DBC1-3BCBB89EFC37}"/>
              </a:ext>
            </a:extLst>
          </p:cNvPr>
          <p:cNvSpPr txBox="1"/>
          <p:nvPr/>
        </p:nvSpPr>
        <p:spPr>
          <a:xfrm>
            <a:off x="5817767" y="248031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82A280-174D-5EC3-8F75-C1EF37EE3F59}"/>
              </a:ext>
            </a:extLst>
          </p:cNvPr>
          <p:cNvSpPr txBox="1"/>
          <p:nvPr/>
        </p:nvSpPr>
        <p:spPr>
          <a:xfrm>
            <a:off x="9173241" y="3586962"/>
            <a:ext cx="270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4AE619-2790-B3A7-738D-00A0CA6F07DC}"/>
              </a:ext>
            </a:extLst>
          </p:cNvPr>
          <p:cNvSpPr txBox="1"/>
          <p:nvPr/>
        </p:nvSpPr>
        <p:spPr>
          <a:xfrm>
            <a:off x="9326031" y="314335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13D316-8157-0A54-971F-552FBDE5C5C7}"/>
              </a:ext>
            </a:extLst>
          </p:cNvPr>
          <p:cNvSpPr txBox="1"/>
          <p:nvPr/>
        </p:nvSpPr>
        <p:spPr>
          <a:xfrm>
            <a:off x="8450082" y="261404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5E7CDE5-9412-28CA-29AE-13285163ED0A}"/>
              </a:ext>
            </a:extLst>
          </p:cNvPr>
          <p:cNvSpPr/>
          <p:nvPr/>
        </p:nvSpPr>
        <p:spPr>
          <a:xfrm>
            <a:off x="10494777" y="3285462"/>
            <a:ext cx="301672" cy="280691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4B022C-E795-624C-B1CC-D50DE41399EB}"/>
              </a:ext>
            </a:extLst>
          </p:cNvPr>
          <p:cNvSpPr txBox="1"/>
          <p:nvPr/>
        </p:nvSpPr>
        <p:spPr>
          <a:xfrm>
            <a:off x="10019151" y="3719328"/>
            <a:ext cx="13798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Logistic/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softmax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A1BC63F-B96E-9409-35E4-6580683278D5}"/>
                  </a:ext>
                </a:extLst>
              </p:cNvPr>
              <p:cNvSpPr txBox="1"/>
              <p:nvPr/>
            </p:nvSpPr>
            <p:spPr>
              <a:xfrm>
                <a:off x="11204335" y="3030917"/>
                <a:ext cx="18671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acc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A1BC63F-B96E-9409-35E4-6580683278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4335" y="3030917"/>
                <a:ext cx="186718" cy="276999"/>
              </a:xfrm>
              <a:prstGeom prst="rect">
                <a:avLst/>
              </a:prstGeom>
              <a:blipFill>
                <a:blip r:embed="rId2"/>
                <a:stretch>
                  <a:fillRect l="-32258" t="-23913" r="-74194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92BCD4-0DDB-F8C5-B164-2C140FC55A5D}"/>
                  </a:ext>
                </a:extLst>
              </p:cNvPr>
              <p:cNvSpPr txBox="1"/>
              <p:nvPr/>
            </p:nvSpPr>
            <p:spPr>
              <a:xfrm>
                <a:off x="2267004" y="4408474"/>
                <a:ext cx="973728" cy="1211037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</m:d>
                        </m:sup>
                      </m:sSup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𝑠</m:t>
                          </m:r>
                        </m:e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[1]</m:t>
                          </m:r>
                        </m:sup>
                      </m:sSup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𝑝</m:t>
                          </m:r>
                        </m:e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[1]</m:t>
                          </m:r>
                        </m:sup>
                      </m:sSup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</m:t>
                          </m:r>
                        </m:sub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[1]</m:t>
                          </m:r>
                        </m:sup>
                      </m:sSubSup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92BCD4-0DDB-F8C5-B164-2C140FC55A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004" y="4408474"/>
                <a:ext cx="973728" cy="1211037"/>
              </a:xfrm>
              <a:prstGeom prst="rect">
                <a:avLst/>
              </a:prstGeom>
              <a:blipFill>
                <a:blip r:embed="rId3"/>
                <a:stretch>
                  <a:fillRect l="-2469" r="-4321" b="-1990"/>
                </a:stretch>
              </a:blip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3D89033-0B5D-5215-3A55-D995EF7C8100}"/>
                  </a:ext>
                </a:extLst>
              </p:cNvPr>
              <p:cNvSpPr txBox="1"/>
              <p:nvPr/>
            </p:nvSpPr>
            <p:spPr>
              <a:xfrm>
                <a:off x="4282224" y="4413096"/>
                <a:ext cx="973728" cy="1211037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</m:d>
                        </m:sup>
                      </m:sSup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𝑠</m:t>
                          </m:r>
                        </m:e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[2]</m:t>
                          </m:r>
                        </m:sup>
                      </m:sSup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𝑝</m:t>
                          </m:r>
                        </m:e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[2]</m:t>
                          </m:r>
                        </m:sup>
                      </m:sSup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</m:t>
                          </m:r>
                        </m:sub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[2]</m:t>
                          </m:r>
                        </m:sup>
                      </m:sSubSup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3D89033-0B5D-5215-3A55-D995EF7C8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224" y="4413096"/>
                <a:ext cx="973728" cy="1211037"/>
              </a:xfrm>
              <a:prstGeom prst="rect">
                <a:avLst/>
              </a:prstGeom>
              <a:blipFill>
                <a:blip r:embed="rId4"/>
                <a:stretch>
                  <a:fillRect l="-2469" r="-4938" b="-1990"/>
                </a:stretch>
              </a:blip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413640A-D673-0771-7E20-8322B7E82002}"/>
                  </a:ext>
                </a:extLst>
              </p:cNvPr>
              <p:cNvSpPr txBox="1"/>
              <p:nvPr/>
            </p:nvSpPr>
            <p:spPr>
              <a:xfrm>
                <a:off x="6706358" y="4413291"/>
                <a:ext cx="973728" cy="1211037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e>
                          </m:d>
                        </m:sup>
                      </m:sSup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𝑠</m:t>
                          </m:r>
                        </m:e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[3]</m:t>
                          </m:r>
                        </m:sup>
                      </m:sSup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𝑝</m:t>
                          </m:r>
                        </m:e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[3]</m:t>
                          </m:r>
                        </m:sup>
                      </m:sSup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</m:t>
                          </m:r>
                        </m:sub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[3]</m:t>
                          </m:r>
                        </m:sup>
                      </m:sSubSup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413640A-D673-0771-7E20-8322B7E82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6358" y="4413291"/>
                <a:ext cx="973728" cy="1211037"/>
              </a:xfrm>
              <a:prstGeom prst="rect">
                <a:avLst/>
              </a:prstGeom>
              <a:blipFill>
                <a:blip r:embed="rId5"/>
                <a:stretch>
                  <a:fillRect l="-2469" r="-4938" b="-1990"/>
                </a:stretch>
              </a:blip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6B36955D-BDC1-F47A-35B3-672FAE0A4DE3}"/>
              </a:ext>
            </a:extLst>
          </p:cNvPr>
          <p:cNvSpPr txBox="1"/>
          <p:nvPr/>
        </p:nvSpPr>
        <p:spPr>
          <a:xfrm>
            <a:off x="9707981" y="299407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1960</a:t>
            </a:r>
          </a:p>
        </p:txBody>
      </p:sp>
      <p:sp>
        <p:nvSpPr>
          <p:cNvPr id="29" name="Cube 28">
            <a:extLst>
              <a:ext uri="{FF2B5EF4-FFF2-40B4-BE49-F238E27FC236}">
                <a16:creationId xmlns:a16="http://schemas.microsoft.com/office/drawing/2014/main" id="{A76539E2-6787-8F11-A757-E1B558E6BE41}"/>
              </a:ext>
            </a:extLst>
          </p:cNvPr>
          <p:cNvSpPr/>
          <p:nvPr/>
        </p:nvSpPr>
        <p:spPr>
          <a:xfrm>
            <a:off x="1481481" y="2637640"/>
            <a:ext cx="742949" cy="1781175"/>
          </a:xfrm>
          <a:prstGeom prst="cube">
            <a:avLst>
              <a:gd name="adj" fmla="val 71426"/>
            </a:avLst>
          </a:prstGeom>
          <a:pattFill prst="dotGrid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ube 29">
            <a:extLst>
              <a:ext uri="{FF2B5EF4-FFF2-40B4-BE49-F238E27FC236}">
                <a16:creationId xmlns:a16="http://schemas.microsoft.com/office/drawing/2014/main" id="{656E3F62-8CE5-DFE9-6C68-620984EE476B}"/>
              </a:ext>
            </a:extLst>
          </p:cNvPr>
          <p:cNvSpPr/>
          <p:nvPr/>
        </p:nvSpPr>
        <p:spPr>
          <a:xfrm>
            <a:off x="3253131" y="2637641"/>
            <a:ext cx="1057275" cy="1609724"/>
          </a:xfrm>
          <a:prstGeom prst="cube">
            <a:avLst>
              <a:gd name="adj" fmla="val 52370"/>
            </a:avLst>
          </a:prstGeom>
          <a:pattFill prst="dotGrid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9BE2BF7-36D2-9E78-0608-4BA776C8F2F1}"/>
              </a:ext>
            </a:extLst>
          </p:cNvPr>
          <p:cNvCxnSpPr>
            <a:cxnSpLocks/>
          </p:cNvCxnSpPr>
          <p:nvPr/>
        </p:nvCxnSpPr>
        <p:spPr>
          <a:xfrm flipV="1">
            <a:off x="3815106" y="3733015"/>
            <a:ext cx="552450" cy="55245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770DC0D-9A88-A7CF-9D1C-7FE7E69D644F}"/>
              </a:ext>
            </a:extLst>
          </p:cNvPr>
          <p:cNvCxnSpPr>
            <a:cxnSpLocks/>
          </p:cNvCxnSpPr>
          <p:nvPr/>
        </p:nvCxnSpPr>
        <p:spPr>
          <a:xfrm>
            <a:off x="4409350" y="2628115"/>
            <a:ext cx="0" cy="110490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8E1C05A-A257-6414-8774-A929C56E4299}"/>
              </a:ext>
            </a:extLst>
          </p:cNvPr>
          <p:cNvCxnSpPr>
            <a:cxnSpLocks/>
          </p:cNvCxnSpPr>
          <p:nvPr/>
        </p:nvCxnSpPr>
        <p:spPr>
          <a:xfrm>
            <a:off x="3786531" y="2566421"/>
            <a:ext cx="504825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be 33">
            <a:extLst>
              <a:ext uri="{FF2B5EF4-FFF2-40B4-BE49-F238E27FC236}">
                <a16:creationId xmlns:a16="http://schemas.microsoft.com/office/drawing/2014/main" id="{4B6E1DDB-EEC5-B527-DF63-D7CB8BC6B6ED}"/>
              </a:ext>
            </a:extLst>
          </p:cNvPr>
          <p:cNvSpPr/>
          <p:nvPr/>
        </p:nvSpPr>
        <p:spPr>
          <a:xfrm>
            <a:off x="5348631" y="2913865"/>
            <a:ext cx="1057275" cy="1152524"/>
          </a:xfrm>
          <a:prstGeom prst="cube">
            <a:avLst>
              <a:gd name="adj" fmla="val 33452"/>
            </a:avLst>
          </a:prstGeom>
          <a:pattFill prst="dotGrid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9930526-287C-8053-C5EA-6BB9088FCF5A}"/>
              </a:ext>
            </a:extLst>
          </p:cNvPr>
          <p:cNvCxnSpPr>
            <a:cxnSpLocks/>
          </p:cNvCxnSpPr>
          <p:nvPr/>
        </p:nvCxnSpPr>
        <p:spPr>
          <a:xfrm>
            <a:off x="5691531" y="2833121"/>
            <a:ext cx="695325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B419CC8-A961-7C88-F622-3C81F6DD8171}"/>
              </a:ext>
            </a:extLst>
          </p:cNvPr>
          <p:cNvCxnSpPr>
            <a:cxnSpLocks/>
          </p:cNvCxnSpPr>
          <p:nvPr/>
        </p:nvCxnSpPr>
        <p:spPr>
          <a:xfrm flipV="1">
            <a:off x="6101106" y="3761590"/>
            <a:ext cx="333375" cy="32385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01663FD-4EB2-7D91-D803-FDE07D9105B9}"/>
              </a:ext>
            </a:extLst>
          </p:cNvPr>
          <p:cNvCxnSpPr>
            <a:cxnSpLocks/>
          </p:cNvCxnSpPr>
          <p:nvPr/>
        </p:nvCxnSpPr>
        <p:spPr>
          <a:xfrm>
            <a:off x="6476275" y="2894815"/>
            <a:ext cx="0" cy="828675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8A86F422-02A5-F584-C842-0EA504E8D119}"/>
              </a:ext>
            </a:extLst>
          </p:cNvPr>
          <p:cNvSpPr txBox="1"/>
          <p:nvPr/>
        </p:nvSpPr>
        <p:spPr>
          <a:xfrm>
            <a:off x="6416599" y="323706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</a:t>
            </a:r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54CBD71B-7469-8E45-1CB1-8679BEF15EA5}"/>
              </a:ext>
            </a:extLst>
          </p:cNvPr>
          <p:cNvSpPr/>
          <p:nvPr/>
        </p:nvSpPr>
        <p:spPr>
          <a:xfrm>
            <a:off x="4656222" y="3378570"/>
            <a:ext cx="447870" cy="186612"/>
          </a:xfrm>
          <a:prstGeom prst="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Cube 39">
            <a:extLst>
              <a:ext uri="{FF2B5EF4-FFF2-40B4-BE49-F238E27FC236}">
                <a16:creationId xmlns:a16="http://schemas.microsoft.com/office/drawing/2014/main" id="{04092EB4-B890-7629-4D08-F8B827D50238}"/>
              </a:ext>
            </a:extLst>
          </p:cNvPr>
          <p:cNvSpPr/>
          <p:nvPr/>
        </p:nvSpPr>
        <p:spPr>
          <a:xfrm>
            <a:off x="7787031" y="3066265"/>
            <a:ext cx="1495425" cy="600074"/>
          </a:xfrm>
          <a:prstGeom prst="cube">
            <a:avLst>
              <a:gd name="adj" fmla="val 20754"/>
            </a:avLst>
          </a:prstGeom>
          <a:pattFill prst="dotGrid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81406DA-BA2B-6EBD-FD3E-B4848EF6696A}"/>
              </a:ext>
            </a:extLst>
          </p:cNvPr>
          <p:cNvCxnSpPr>
            <a:cxnSpLocks/>
          </p:cNvCxnSpPr>
          <p:nvPr/>
        </p:nvCxnSpPr>
        <p:spPr>
          <a:xfrm>
            <a:off x="7901331" y="2985521"/>
            <a:ext cx="1352550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DE4A0D6-3F65-3AB4-4C5E-98045A108B11}"/>
              </a:ext>
            </a:extLst>
          </p:cNvPr>
          <p:cNvCxnSpPr>
            <a:cxnSpLocks/>
          </p:cNvCxnSpPr>
          <p:nvPr/>
        </p:nvCxnSpPr>
        <p:spPr>
          <a:xfrm flipV="1">
            <a:off x="9187206" y="3580615"/>
            <a:ext cx="152400" cy="17145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8D425E8-5C0C-63AD-DE40-139BAD74F8C8}"/>
              </a:ext>
            </a:extLst>
          </p:cNvPr>
          <p:cNvCxnSpPr>
            <a:cxnSpLocks/>
          </p:cNvCxnSpPr>
          <p:nvPr/>
        </p:nvCxnSpPr>
        <p:spPr>
          <a:xfrm>
            <a:off x="9362350" y="3123415"/>
            <a:ext cx="0" cy="390525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058A08A0-F21F-BC20-140B-BD3E244B5334}"/>
              </a:ext>
            </a:extLst>
          </p:cNvPr>
          <p:cNvSpPr/>
          <p:nvPr/>
        </p:nvSpPr>
        <p:spPr>
          <a:xfrm>
            <a:off x="6932697" y="3349995"/>
            <a:ext cx="447870" cy="186612"/>
          </a:xfrm>
          <a:prstGeom prst="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B5D80579-2FFC-8D18-9F62-05535F23AEDC}"/>
              </a:ext>
            </a:extLst>
          </p:cNvPr>
          <p:cNvSpPr/>
          <p:nvPr/>
        </p:nvSpPr>
        <p:spPr>
          <a:xfrm>
            <a:off x="9828297" y="3330945"/>
            <a:ext cx="447870" cy="186612"/>
          </a:xfrm>
          <a:prstGeom prst="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85F9FFC-72C4-23D4-DB5E-D49EB49A8A44}"/>
              </a:ext>
            </a:extLst>
          </p:cNvPr>
          <p:cNvCxnSpPr/>
          <p:nvPr/>
        </p:nvCxnSpPr>
        <p:spPr>
          <a:xfrm>
            <a:off x="10911231" y="3437740"/>
            <a:ext cx="40005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211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D8B8C-DD38-E66C-47B3-7F446F2DE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Mathematical equation for convolution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55E1F-3FD8-2F5E-9054-285E9192B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11</a:t>
            </a:fld>
            <a:endParaRPr lang="en-US"/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404A926D-2E0E-B08A-C3F1-CE26B5586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0" y="1127187"/>
            <a:ext cx="8302881" cy="49255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9E4C3E7C-5F0C-D59B-1C6B-430F548F5B51}"/>
                  </a:ext>
                </a:extLst>
              </p:cNvPr>
              <p:cNvSpPr txBox="1"/>
              <p:nvPr/>
            </p:nvSpPr>
            <p:spPr>
              <a:xfrm>
                <a:off x="-73057" y="5806454"/>
                <a:ext cx="9886360" cy="9725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𝑧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𝑏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sup>
                          </m:sSubSup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p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, 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e>
                                        <m:sup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p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</m:e>
                              </m:nary>
                            </m:e>
                          </m:nary>
                        </m:e>
                      </m:nary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9E4C3E7C-5F0C-D59B-1C6B-430F548F5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3057" y="5806454"/>
                <a:ext cx="9886360" cy="9725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>
            <a:extLst>
              <a:ext uri="{FF2B5EF4-FFF2-40B4-BE49-F238E27FC236}">
                <a16:creationId xmlns:a16="http://schemas.microsoft.com/office/drawing/2014/main" id="{BDB4C2B7-FB90-B45B-BE0F-30D43E2E8509}"/>
              </a:ext>
            </a:extLst>
          </p:cNvPr>
          <p:cNvSpPr txBox="1"/>
          <p:nvPr/>
        </p:nvSpPr>
        <p:spPr>
          <a:xfrm>
            <a:off x="1366887" y="5665509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bias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2DC2F064-3000-4936-3A85-05CF32F0568F}"/>
              </a:ext>
            </a:extLst>
          </p:cNvPr>
          <p:cNvCxnSpPr/>
          <p:nvPr/>
        </p:nvCxnSpPr>
        <p:spPr>
          <a:xfrm>
            <a:off x="1809946" y="5995447"/>
            <a:ext cx="113122" cy="17911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797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3C2A2-4D30-59ED-DF8F-18314EEE3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30" y="0"/>
            <a:ext cx="10515600" cy="1325563"/>
          </a:xfrm>
        </p:spPr>
        <p:txBody>
          <a:bodyPr/>
          <a:lstStyle/>
          <a:p>
            <a:r>
              <a:rPr lang="en-US" dirty="0"/>
              <a:t>Convolution: matrix multiplication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C58E36-A7FC-B11D-3691-4D3075E49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C06A97-066A-0B01-2F7A-D3DBB64D6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961" y="1446781"/>
            <a:ext cx="8217409" cy="517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58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FF305-0579-6623-B226-A2847E29E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Pooling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C9A40-0C77-D646-94DD-AFCA60DB7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054" y="1307150"/>
            <a:ext cx="10515600" cy="1596306"/>
          </a:xfrm>
        </p:spPr>
        <p:txBody>
          <a:bodyPr/>
          <a:lstStyle/>
          <a:p>
            <a:r>
              <a:rPr lang="en-US" dirty="0"/>
              <a:t>Pooling layer reduces the spatial size of the representation and extract the high-level features.</a:t>
            </a:r>
          </a:p>
          <a:p>
            <a:r>
              <a:rPr lang="en-US" dirty="0"/>
              <a:t>Two types: max and average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DF8B2-C168-3A4F-B9BE-E8D33E0C0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22E1B0F7-2745-BE54-046D-6DDD48F9C6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264786"/>
              </p:ext>
            </p:extLst>
          </p:nvPr>
        </p:nvGraphicFramePr>
        <p:xfrm>
          <a:off x="3404033" y="3661761"/>
          <a:ext cx="1903448" cy="1483360"/>
        </p:xfrm>
        <a:graphic>
          <a:graphicData uri="http://schemas.openxmlformats.org/drawingml/2006/table">
            <a:tbl>
              <a:tblPr firstRow="1" bandRow="1"/>
              <a:tblGrid>
                <a:gridCol w="475862">
                  <a:extLst>
                    <a:ext uri="{9D8B030D-6E8A-4147-A177-3AD203B41FA5}">
                      <a16:colId xmlns:a16="http://schemas.microsoft.com/office/drawing/2014/main" val="1135117288"/>
                    </a:ext>
                  </a:extLst>
                </a:gridCol>
                <a:gridCol w="475862">
                  <a:extLst>
                    <a:ext uri="{9D8B030D-6E8A-4147-A177-3AD203B41FA5}">
                      <a16:colId xmlns:a16="http://schemas.microsoft.com/office/drawing/2014/main" val="1506637578"/>
                    </a:ext>
                  </a:extLst>
                </a:gridCol>
                <a:gridCol w="475862">
                  <a:extLst>
                    <a:ext uri="{9D8B030D-6E8A-4147-A177-3AD203B41FA5}">
                      <a16:colId xmlns:a16="http://schemas.microsoft.com/office/drawing/2014/main" val="1960494525"/>
                    </a:ext>
                  </a:extLst>
                </a:gridCol>
                <a:gridCol w="475862">
                  <a:extLst>
                    <a:ext uri="{9D8B030D-6E8A-4147-A177-3AD203B41FA5}">
                      <a16:colId xmlns:a16="http://schemas.microsoft.com/office/drawing/2014/main" val="903104500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3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9806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9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130593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3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3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564704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5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6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2397576"/>
                  </a:ext>
                </a:extLst>
              </a:tr>
            </a:tbl>
          </a:graphicData>
        </a:graphic>
      </p:graphicFrame>
      <p:sp>
        <p:nvSpPr>
          <p:cNvPr id="46" name="Rectangle 45">
            <a:extLst>
              <a:ext uri="{FF2B5EF4-FFF2-40B4-BE49-F238E27FC236}">
                <a16:creationId xmlns:a16="http://schemas.microsoft.com/office/drawing/2014/main" id="{96BEF8BB-F1ED-1844-257D-8A88767C1510}"/>
              </a:ext>
            </a:extLst>
          </p:cNvPr>
          <p:cNvSpPr/>
          <p:nvPr/>
        </p:nvSpPr>
        <p:spPr>
          <a:xfrm>
            <a:off x="3404033" y="3661761"/>
            <a:ext cx="942392" cy="741680"/>
          </a:xfrm>
          <a:prstGeom prst="rect">
            <a:avLst/>
          </a:prstGeom>
          <a:solidFill>
            <a:srgbClr val="ED7D31">
              <a:lumMod val="20000"/>
              <a:lumOff val="80000"/>
              <a:alpha val="46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CE66DE8-2D02-C29B-6661-D2F96644919F}"/>
              </a:ext>
            </a:extLst>
          </p:cNvPr>
          <p:cNvSpPr/>
          <p:nvPr/>
        </p:nvSpPr>
        <p:spPr>
          <a:xfrm>
            <a:off x="4346424" y="3661761"/>
            <a:ext cx="950751" cy="741680"/>
          </a:xfrm>
          <a:prstGeom prst="rect">
            <a:avLst/>
          </a:prstGeom>
          <a:solidFill>
            <a:srgbClr val="70AD47">
              <a:alpha val="46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0BE55DC-B151-5D4D-08EE-7826210BC416}"/>
              </a:ext>
            </a:extLst>
          </p:cNvPr>
          <p:cNvSpPr/>
          <p:nvPr/>
        </p:nvSpPr>
        <p:spPr>
          <a:xfrm>
            <a:off x="3413367" y="4403441"/>
            <a:ext cx="942392" cy="741680"/>
          </a:xfrm>
          <a:prstGeom prst="rect">
            <a:avLst/>
          </a:prstGeom>
          <a:solidFill>
            <a:srgbClr val="44546A">
              <a:lumMod val="40000"/>
              <a:lumOff val="60000"/>
              <a:alpha val="46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B7AEEE1-C797-66F1-C616-954101473333}"/>
              </a:ext>
            </a:extLst>
          </p:cNvPr>
          <p:cNvSpPr/>
          <p:nvPr/>
        </p:nvSpPr>
        <p:spPr>
          <a:xfrm>
            <a:off x="4341762" y="4412772"/>
            <a:ext cx="955413" cy="741680"/>
          </a:xfrm>
          <a:prstGeom prst="rect">
            <a:avLst/>
          </a:prstGeom>
          <a:solidFill>
            <a:srgbClr val="FFFF00">
              <a:alpha val="46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0" name="Table 49">
            <a:extLst>
              <a:ext uri="{FF2B5EF4-FFF2-40B4-BE49-F238E27FC236}">
                <a16:creationId xmlns:a16="http://schemas.microsoft.com/office/drawing/2014/main" id="{D7B8FE9B-5DA6-A1B3-EEC6-980A7E7EBB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455204"/>
              </p:ext>
            </p:extLst>
          </p:nvPr>
        </p:nvGraphicFramePr>
        <p:xfrm>
          <a:off x="7153370" y="3406948"/>
          <a:ext cx="1088572" cy="741680"/>
        </p:xfrm>
        <a:graphic>
          <a:graphicData uri="http://schemas.openxmlformats.org/drawingml/2006/table">
            <a:tbl>
              <a:tblPr firstRow="1" bandRow="1"/>
              <a:tblGrid>
                <a:gridCol w="544286">
                  <a:extLst>
                    <a:ext uri="{9D8B030D-6E8A-4147-A177-3AD203B41FA5}">
                      <a16:colId xmlns:a16="http://schemas.microsoft.com/office/drawing/2014/main" val="1830327737"/>
                    </a:ext>
                  </a:extLst>
                </a:gridCol>
                <a:gridCol w="544286">
                  <a:extLst>
                    <a:ext uri="{9D8B030D-6E8A-4147-A177-3AD203B41FA5}">
                      <a16:colId xmlns:a16="http://schemas.microsoft.com/office/drawing/2014/main" val="1388431434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9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61233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6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3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9162421"/>
                  </a:ext>
                </a:extLst>
              </a:tr>
            </a:tbl>
          </a:graphicData>
        </a:graphic>
      </p:graphicFrame>
      <p:sp>
        <p:nvSpPr>
          <p:cNvPr id="51" name="Rectangle 50">
            <a:extLst>
              <a:ext uri="{FF2B5EF4-FFF2-40B4-BE49-F238E27FC236}">
                <a16:creationId xmlns:a16="http://schemas.microsoft.com/office/drawing/2014/main" id="{746DA2C9-5D34-90E3-0A3B-AAE0D4D6C885}"/>
              </a:ext>
            </a:extLst>
          </p:cNvPr>
          <p:cNvSpPr/>
          <p:nvPr/>
        </p:nvSpPr>
        <p:spPr>
          <a:xfrm>
            <a:off x="7161146" y="3415103"/>
            <a:ext cx="528735" cy="362685"/>
          </a:xfrm>
          <a:prstGeom prst="rect">
            <a:avLst/>
          </a:prstGeom>
          <a:solidFill>
            <a:srgbClr val="ED7D31">
              <a:lumMod val="20000"/>
              <a:lumOff val="80000"/>
              <a:alpha val="46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B3F1A58-2094-B71A-2ECC-72E8FBE826B3}"/>
              </a:ext>
            </a:extLst>
          </p:cNvPr>
          <p:cNvSpPr/>
          <p:nvPr/>
        </p:nvSpPr>
        <p:spPr>
          <a:xfrm>
            <a:off x="7697656" y="3406948"/>
            <a:ext cx="544286" cy="362685"/>
          </a:xfrm>
          <a:prstGeom prst="rect">
            <a:avLst/>
          </a:prstGeom>
          <a:solidFill>
            <a:srgbClr val="70AD47">
              <a:alpha val="46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55D4D65-EAC8-650D-7B47-26698C7E941F}"/>
              </a:ext>
            </a:extLst>
          </p:cNvPr>
          <p:cNvSpPr/>
          <p:nvPr/>
        </p:nvSpPr>
        <p:spPr>
          <a:xfrm>
            <a:off x="7148705" y="3777788"/>
            <a:ext cx="544286" cy="362685"/>
          </a:xfrm>
          <a:prstGeom prst="rect">
            <a:avLst/>
          </a:prstGeom>
          <a:solidFill>
            <a:srgbClr val="44546A">
              <a:lumMod val="40000"/>
              <a:lumOff val="60000"/>
              <a:alpha val="46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B563691-3512-DE9E-26A8-ACBA7FCBC85E}"/>
              </a:ext>
            </a:extLst>
          </p:cNvPr>
          <p:cNvSpPr/>
          <p:nvPr/>
        </p:nvSpPr>
        <p:spPr>
          <a:xfrm>
            <a:off x="7697655" y="3769633"/>
            <a:ext cx="528736" cy="378995"/>
          </a:xfrm>
          <a:prstGeom prst="rect">
            <a:avLst/>
          </a:prstGeom>
          <a:solidFill>
            <a:srgbClr val="FFFF00">
              <a:alpha val="46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Arrow: Right 54">
            <a:extLst>
              <a:ext uri="{FF2B5EF4-FFF2-40B4-BE49-F238E27FC236}">
                <a16:creationId xmlns:a16="http://schemas.microsoft.com/office/drawing/2014/main" id="{42A8FE36-794C-718B-BE91-66847250934C}"/>
              </a:ext>
            </a:extLst>
          </p:cNvPr>
          <p:cNvSpPr/>
          <p:nvPr/>
        </p:nvSpPr>
        <p:spPr>
          <a:xfrm>
            <a:off x="5792670" y="3847164"/>
            <a:ext cx="858417" cy="175921"/>
          </a:xfrm>
          <a:prstGeom prst="rightArrow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A78F1FC-820C-8A0C-A786-0CB6F0906E85}"/>
              </a:ext>
            </a:extLst>
          </p:cNvPr>
          <p:cNvSpPr txBox="1"/>
          <p:nvPr/>
        </p:nvSpPr>
        <p:spPr>
          <a:xfrm>
            <a:off x="5685157" y="3553685"/>
            <a:ext cx="10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Max pool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59DBA9C-684A-81C1-6AE0-AC2FF6033BFA}"/>
              </a:ext>
            </a:extLst>
          </p:cNvPr>
          <p:cNvSpPr txBox="1"/>
          <p:nvPr/>
        </p:nvSpPr>
        <p:spPr>
          <a:xfrm>
            <a:off x="5522803" y="4404949"/>
            <a:ext cx="1410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Average pool</a:t>
            </a:r>
          </a:p>
        </p:txBody>
      </p:sp>
      <p:sp>
        <p:nvSpPr>
          <p:cNvPr id="58" name="Arrow: Right 57">
            <a:extLst>
              <a:ext uri="{FF2B5EF4-FFF2-40B4-BE49-F238E27FC236}">
                <a16:creationId xmlns:a16="http://schemas.microsoft.com/office/drawing/2014/main" id="{A1586446-45C0-AE08-9122-C5AFF447BEC0}"/>
              </a:ext>
            </a:extLst>
          </p:cNvPr>
          <p:cNvSpPr/>
          <p:nvPr/>
        </p:nvSpPr>
        <p:spPr>
          <a:xfrm>
            <a:off x="5792670" y="4854870"/>
            <a:ext cx="858417" cy="158621"/>
          </a:xfrm>
          <a:prstGeom prst="rightArrow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9" name="Table 58">
            <a:extLst>
              <a:ext uri="{FF2B5EF4-FFF2-40B4-BE49-F238E27FC236}">
                <a16:creationId xmlns:a16="http://schemas.microsoft.com/office/drawing/2014/main" id="{A1A3171C-81A0-EEE0-140B-FB8D4DCE8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300850"/>
              </p:ext>
            </p:extLst>
          </p:nvPr>
        </p:nvGraphicFramePr>
        <p:xfrm>
          <a:off x="7161146" y="4684675"/>
          <a:ext cx="1096347" cy="741680"/>
        </p:xfrm>
        <a:graphic>
          <a:graphicData uri="http://schemas.openxmlformats.org/drawingml/2006/table">
            <a:tbl>
              <a:tblPr firstRow="1" bandRow="1"/>
              <a:tblGrid>
                <a:gridCol w="520437">
                  <a:extLst>
                    <a:ext uri="{9D8B030D-6E8A-4147-A177-3AD203B41FA5}">
                      <a16:colId xmlns:a16="http://schemas.microsoft.com/office/drawing/2014/main" val="1830327737"/>
                    </a:ext>
                  </a:extLst>
                </a:gridCol>
                <a:gridCol w="575910">
                  <a:extLst>
                    <a:ext uri="{9D8B030D-6E8A-4147-A177-3AD203B41FA5}">
                      <a16:colId xmlns:a16="http://schemas.microsoft.com/office/drawing/2014/main" val="1388431434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1" dirty="0"/>
                        <a:t>3.75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1" dirty="0"/>
                        <a:t>1.25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61233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1" dirty="0"/>
                        <a:t>4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1" dirty="0"/>
                        <a:t>2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9162421"/>
                  </a:ext>
                </a:extLst>
              </a:tr>
            </a:tbl>
          </a:graphicData>
        </a:graphic>
      </p:graphicFrame>
      <p:sp>
        <p:nvSpPr>
          <p:cNvPr id="60" name="Rectangle 59">
            <a:extLst>
              <a:ext uri="{FF2B5EF4-FFF2-40B4-BE49-F238E27FC236}">
                <a16:creationId xmlns:a16="http://schemas.microsoft.com/office/drawing/2014/main" id="{5ACDAC62-9F47-D2A1-6CFA-1DC8AD75E669}"/>
              </a:ext>
            </a:extLst>
          </p:cNvPr>
          <p:cNvSpPr/>
          <p:nvPr/>
        </p:nvSpPr>
        <p:spPr>
          <a:xfrm>
            <a:off x="7159396" y="4692830"/>
            <a:ext cx="517836" cy="362685"/>
          </a:xfrm>
          <a:prstGeom prst="rect">
            <a:avLst/>
          </a:prstGeom>
          <a:solidFill>
            <a:srgbClr val="ED7D31">
              <a:lumMod val="20000"/>
              <a:lumOff val="80000"/>
              <a:alpha val="46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04919DD-8591-6807-525E-A8D3DDDDCE29}"/>
              </a:ext>
            </a:extLst>
          </p:cNvPr>
          <p:cNvSpPr/>
          <p:nvPr/>
        </p:nvSpPr>
        <p:spPr>
          <a:xfrm>
            <a:off x="7165810" y="5063670"/>
            <a:ext cx="511615" cy="362685"/>
          </a:xfrm>
          <a:prstGeom prst="rect">
            <a:avLst/>
          </a:prstGeom>
          <a:solidFill>
            <a:srgbClr val="44546A">
              <a:lumMod val="40000"/>
              <a:lumOff val="60000"/>
              <a:alpha val="46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2D2C514-73DB-7FBE-A849-3C14C54C9928}"/>
              </a:ext>
            </a:extLst>
          </p:cNvPr>
          <p:cNvSpPr/>
          <p:nvPr/>
        </p:nvSpPr>
        <p:spPr>
          <a:xfrm>
            <a:off x="7686755" y="5063670"/>
            <a:ext cx="570737" cy="362685"/>
          </a:xfrm>
          <a:prstGeom prst="rect">
            <a:avLst/>
          </a:prstGeom>
          <a:solidFill>
            <a:srgbClr val="FFFF00">
              <a:alpha val="46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E3F21C4-05EF-428F-593F-E8EA58666550}"/>
              </a:ext>
            </a:extLst>
          </p:cNvPr>
          <p:cNvSpPr/>
          <p:nvPr/>
        </p:nvSpPr>
        <p:spPr>
          <a:xfrm>
            <a:off x="7688130" y="4683298"/>
            <a:ext cx="571321" cy="362685"/>
          </a:xfrm>
          <a:prstGeom prst="rect">
            <a:avLst/>
          </a:prstGeom>
          <a:solidFill>
            <a:srgbClr val="70AD47">
              <a:alpha val="46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1C43EB4-6D21-7348-DC0F-219664BAEF24}"/>
              </a:ext>
            </a:extLst>
          </p:cNvPr>
          <p:cNvSpPr txBox="1"/>
          <p:nvPr/>
        </p:nvSpPr>
        <p:spPr>
          <a:xfrm>
            <a:off x="2906401" y="5896108"/>
            <a:ext cx="6096000" cy="368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Fig.7.10 Pool layer with f=2, s=2.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33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5FAE6-AF0A-47AF-F4CF-6413CA3D4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Summary of different layers in CNNs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C98AAD-F099-45BB-B64A-01B312ED0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B6BFD9-77D2-339A-DA22-799204ED1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333" y="1310327"/>
            <a:ext cx="8517618" cy="55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55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3C38C-A756-5B38-EE52-7FB85E0EA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CNN example: LeNet-5 (LeCun, et. al., 1998)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A1274-DF0C-C25F-71B8-55791ACAB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9271E7-360E-75AA-1A5B-C1F0FF116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91" y="1328975"/>
            <a:ext cx="8628916" cy="52858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5E3BC-343F-B07B-0B7D-1E88EAC3EAD1}"/>
              </a:ext>
            </a:extLst>
          </p:cNvPr>
          <p:cNvSpPr txBox="1"/>
          <p:nvPr/>
        </p:nvSpPr>
        <p:spPr>
          <a:xfrm>
            <a:off x="8035046" y="5603131"/>
            <a:ext cx="3847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Hand-written digit recognition</a:t>
            </a:r>
          </a:p>
        </p:txBody>
      </p:sp>
    </p:spTree>
    <p:extLst>
      <p:ext uri="{BB962C8B-B14F-4D97-AF65-F5344CB8AC3E}">
        <p14:creationId xmlns:p14="http://schemas.microsoft.com/office/powerpoint/2010/main" val="3996336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EA1C0-863B-559E-E6A5-5E1A7DE5B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Batch normalization for CNNs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6EA58-ABAF-CC0A-1946-7586672D9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066" y="1335431"/>
            <a:ext cx="10515600" cy="1568025"/>
          </a:xfrm>
        </p:spPr>
        <p:txBody>
          <a:bodyPr/>
          <a:lstStyle/>
          <a:p>
            <a:r>
              <a:rPr lang="en-US" dirty="0"/>
              <a:t>Batch normalization</a:t>
            </a:r>
          </a:p>
          <a:p>
            <a:pPr lvl="1"/>
            <a:r>
              <a:rPr lang="en-US" dirty="0"/>
              <a:t>Fully connected networks: normalization </a:t>
            </a:r>
            <a:r>
              <a:rPr lang="en-US" dirty="0">
                <a:highlight>
                  <a:srgbClr val="FFFF00"/>
                </a:highlight>
              </a:rPr>
              <a:t>per node </a:t>
            </a:r>
            <a:r>
              <a:rPr lang="en-US" dirty="0"/>
              <a:t>across a batch.</a:t>
            </a:r>
          </a:p>
          <a:p>
            <a:pPr lvl="1"/>
            <a:r>
              <a:rPr lang="en-US" dirty="0"/>
              <a:t>CNNs: normalization </a:t>
            </a:r>
            <a:r>
              <a:rPr lang="en-US" dirty="0">
                <a:highlight>
                  <a:srgbClr val="FFFF00"/>
                </a:highlight>
              </a:rPr>
              <a:t>per channel </a:t>
            </a:r>
            <a:r>
              <a:rPr lang="en-US" dirty="0"/>
              <a:t>across a batch.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557AE-CC2A-AA72-8513-A8769DA8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E03D73-D940-F3DD-E6D1-A893AEB1B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010" y="2844878"/>
            <a:ext cx="7352229" cy="385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6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5ABA4-2AB9-52DF-5BA0-03CDE44CF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20" y="0"/>
            <a:ext cx="10515600" cy="1325563"/>
          </a:xfrm>
        </p:spPr>
        <p:txBody>
          <a:bodyPr/>
          <a:lstStyle/>
          <a:p>
            <a:r>
              <a:rPr lang="en-US" dirty="0"/>
              <a:t>Batch normalization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6DEF8-E60B-E75C-D37D-801F0296A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17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924692-9398-8BA9-1AAA-E432239D3E2C}"/>
                  </a:ext>
                </a:extLst>
              </p:cNvPr>
              <p:cNvSpPr txBox="1"/>
              <p:nvPr/>
            </p:nvSpPr>
            <p:spPr>
              <a:xfrm>
                <a:off x="530258" y="2071802"/>
                <a:ext cx="4739325" cy="8714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924692-9398-8BA9-1AAA-E432239D3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58" y="2071802"/>
                <a:ext cx="4739325" cy="8714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5B30B0-B667-F63F-D479-677D239BB03F}"/>
                  </a:ext>
                </a:extLst>
              </p:cNvPr>
              <p:cNvSpPr txBox="1"/>
              <p:nvPr/>
            </p:nvSpPr>
            <p:spPr>
              <a:xfrm>
                <a:off x="624527" y="3523530"/>
                <a:ext cx="5333214" cy="8714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𝑏</m:t>
                                              </m:r>
                                              <m:r>
                                                <a:rPr lang="en-US" i="0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i="1" smtClean="0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  <m:r>
                                                <a:rPr lang="en-US" i="0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  <m:r>
                                                <a:rPr lang="en-US" i="0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𝑤</m:t>
                                              </m:r>
                                            </m:e>
                                          </m:d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𝜇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 smtClean="0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5B30B0-B667-F63F-D479-677D239BB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527" y="3523530"/>
                <a:ext cx="5333214" cy="8714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B3E07E8-4785-006E-CC37-DD22A2B6364C}"/>
              </a:ext>
            </a:extLst>
          </p:cNvPr>
          <p:cNvSpPr txBox="1"/>
          <p:nvPr/>
        </p:nvSpPr>
        <p:spPr>
          <a:xfrm>
            <a:off x="754144" y="1206632"/>
            <a:ext cx="2292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Normalize channel 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31BD13-217C-65CE-4DE8-5BE2485DE5CA}"/>
              </a:ext>
            </a:extLst>
          </p:cNvPr>
          <p:cNvSpPr txBox="1"/>
          <p:nvPr/>
        </p:nvSpPr>
        <p:spPr>
          <a:xfrm>
            <a:off x="838986" y="1677971"/>
            <a:ext cx="1600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Batch mean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3B38FD-59E7-3581-7AA1-D1FAECEC1FCA}"/>
              </a:ext>
            </a:extLst>
          </p:cNvPr>
          <p:cNvSpPr txBox="1"/>
          <p:nvPr/>
        </p:nvSpPr>
        <p:spPr>
          <a:xfrm>
            <a:off x="878264" y="3159550"/>
            <a:ext cx="1927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Batch 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DDF1854-5094-59C6-0C4A-EAD058B4DC3E}"/>
                  </a:ext>
                </a:extLst>
              </p:cNvPr>
              <p:cNvSpPr txBox="1"/>
              <p:nvPr/>
            </p:nvSpPr>
            <p:spPr>
              <a:xfrm>
                <a:off x="820132" y="5009622"/>
                <a:ext cx="3617536" cy="7461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d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DDF1854-5094-59C6-0C4A-EAD058B4D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32" y="5009622"/>
                <a:ext cx="3617536" cy="7461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97341C5A-4757-7879-079A-D223AEEDB88B}"/>
              </a:ext>
            </a:extLst>
          </p:cNvPr>
          <p:cNvSpPr txBox="1"/>
          <p:nvPr/>
        </p:nvSpPr>
        <p:spPr>
          <a:xfrm>
            <a:off x="917542" y="4612849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Normalize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2E0B8C-CBBF-F9A9-F1FC-651538D6C054}"/>
                  </a:ext>
                </a:extLst>
              </p:cNvPr>
              <p:cNvSpPr txBox="1"/>
              <p:nvPr/>
            </p:nvSpPr>
            <p:spPr>
              <a:xfrm>
                <a:off x="926185" y="6291548"/>
                <a:ext cx="379664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2E0B8C-CBBF-F9A9-F1FC-651538D6C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185" y="6291548"/>
                <a:ext cx="3796645" cy="369332"/>
              </a:xfrm>
              <a:prstGeom prst="rect">
                <a:avLst/>
              </a:prstGeom>
              <a:blipFill>
                <a:blip r:embed="rId6"/>
                <a:stretch>
                  <a:fillRect t="-6557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F6D95BD6-33DB-B923-7151-2DC45ED23C2F}"/>
              </a:ext>
            </a:extLst>
          </p:cNvPr>
          <p:cNvSpPr txBox="1"/>
          <p:nvPr/>
        </p:nvSpPr>
        <p:spPr>
          <a:xfrm>
            <a:off x="919113" y="5943599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Scale and shift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17105AB-F6DE-705F-AC2C-41E78476F8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4241" y="1564849"/>
            <a:ext cx="6608217" cy="480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476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4AD24-7E96-F3C0-4906-77E60275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Implement CNNs using </a:t>
            </a:r>
            <a:r>
              <a:rPr lang="en-US" dirty="0" err="1"/>
              <a:t>PyTorch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F0480-9028-4785-CCC3-1A536E540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18</a:t>
            </a:fld>
            <a:endParaRPr lang="en-US"/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885655D5-CB39-7216-C6DB-998AB859F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41" y="1247247"/>
            <a:ext cx="10245289" cy="2892528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24EE8166-0ACD-664B-2957-7470251385F9}"/>
              </a:ext>
            </a:extLst>
          </p:cNvPr>
          <p:cNvSpPr txBox="1"/>
          <p:nvPr/>
        </p:nvSpPr>
        <p:spPr>
          <a:xfrm>
            <a:off x="1102936" y="4732255"/>
            <a:ext cx="6065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Dataset: two classes from CIFAR-10 (e.g., airplane and bird)</a:t>
            </a:r>
          </a:p>
        </p:txBody>
      </p:sp>
    </p:spTree>
    <p:extLst>
      <p:ext uri="{BB962C8B-B14F-4D97-AF65-F5344CB8AC3E}">
        <p14:creationId xmlns:p14="http://schemas.microsoft.com/office/powerpoint/2010/main" val="481163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5EF62-1413-1C45-8517-E6F97C260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Data preparation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B8012F-9102-10C2-B41F-D4A87CF0F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19</a:t>
            </a:fld>
            <a:endParaRPr lang="en-US"/>
          </a:p>
        </p:txBody>
      </p:sp>
      <p:sp useBgFill="1">
        <p:nvSpPr>
          <p:cNvPr id="6" name="TextBox 5">
            <a:extLst>
              <a:ext uri="{FF2B5EF4-FFF2-40B4-BE49-F238E27FC236}">
                <a16:creationId xmlns:a16="http://schemas.microsoft.com/office/drawing/2014/main" id="{F0CBA84C-7C71-D0D6-CC02-763D6839C0A5}"/>
              </a:ext>
            </a:extLst>
          </p:cNvPr>
          <p:cNvSpPr txBox="1"/>
          <p:nvPr/>
        </p:nvSpPr>
        <p:spPr>
          <a:xfrm>
            <a:off x="681087" y="1977762"/>
            <a:ext cx="101880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torchvision.transforms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from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torchvision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datasets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torch.nn.functional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torch.nn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torch.optim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data_path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'../</a:t>
            </a:r>
            <a:r>
              <a:rPr lang="en-US" sz="140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torch_tutorial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/data'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Compose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Normalize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cifar10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datasets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CIFAR10(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data_path,train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,download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,transform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cifar10_test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datasets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CIFAR10(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data_path,train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,download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transform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 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label_map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{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}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class_names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'airplane'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'bird'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cifar2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label_map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[label])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label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cifar10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label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cifar2_test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label_map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[label])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label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cifar10_test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label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F2C280-6798-D072-65EB-268F65487704}"/>
              </a:ext>
            </a:extLst>
          </p:cNvPr>
          <p:cNvSpPr txBox="1"/>
          <p:nvPr/>
        </p:nvSpPr>
        <p:spPr>
          <a:xfrm>
            <a:off x="6674177" y="1249658"/>
            <a:ext cx="5352068" cy="155420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0" marR="0" indent="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en-US" sz="18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CIFAR-10 consists of 60,000 (32 × 32) color (RGB) images (50000 in train set and 10000 in test set), labeled with an integer corresponding to 1 of 10 classes: airplane (0), automobile (1), bird (2), cat (3), deer (4), dog (5), frog (6), horse (7), ship (8), and truck (9).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701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A148F-3DD7-82C3-A94C-437A4E431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29" y="0"/>
            <a:ext cx="10515600" cy="1325563"/>
          </a:xfrm>
        </p:spPr>
        <p:txBody>
          <a:bodyPr/>
          <a:lstStyle/>
          <a:p>
            <a:r>
              <a:rPr lang="en-US" dirty="0"/>
              <a:t>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37759-B693-34FB-1358-B9C892A4D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225" y="1373138"/>
            <a:ext cx="10515600" cy="4999382"/>
          </a:xfrm>
        </p:spPr>
        <p:txBody>
          <a:bodyPr/>
          <a:lstStyle/>
          <a:p>
            <a:r>
              <a:rPr lang="en-US" dirty="0"/>
              <a:t>Why CNNs?</a:t>
            </a:r>
          </a:p>
          <a:p>
            <a:r>
              <a:rPr lang="en-US" dirty="0"/>
              <a:t>Operation of convolution layer</a:t>
            </a:r>
          </a:p>
          <a:p>
            <a:pPr lvl="1"/>
            <a:r>
              <a:rPr lang="en-US" dirty="0"/>
              <a:t>Shift, multiply, add</a:t>
            </a:r>
          </a:p>
          <a:p>
            <a:pPr lvl="1"/>
            <a:r>
              <a:rPr lang="en-US" dirty="0"/>
              <a:t>Filter size</a:t>
            </a:r>
          </a:p>
          <a:p>
            <a:pPr lvl="1"/>
            <a:r>
              <a:rPr lang="en-US" dirty="0"/>
              <a:t>Stride and zero-padding</a:t>
            </a:r>
          </a:p>
          <a:p>
            <a:pPr lvl="1"/>
            <a:r>
              <a:rPr lang="en-US" dirty="0"/>
              <a:t>Shapes of input and output</a:t>
            </a:r>
          </a:p>
          <a:p>
            <a:r>
              <a:rPr lang="en-US" dirty="0"/>
              <a:t>Pooling layer: max and average</a:t>
            </a:r>
          </a:p>
          <a:p>
            <a:r>
              <a:rPr lang="en-US" dirty="0"/>
              <a:t>Batch normalization</a:t>
            </a:r>
          </a:p>
          <a:p>
            <a:r>
              <a:rPr lang="en-US" dirty="0"/>
              <a:t>Architecture of CNNs </a:t>
            </a:r>
          </a:p>
          <a:p>
            <a:r>
              <a:rPr lang="en-US" dirty="0"/>
              <a:t>Implementation of examples using </a:t>
            </a:r>
            <a:r>
              <a:rPr lang="en-US" dirty="0" err="1"/>
              <a:t>PyTorch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3399A4-0E3D-A230-273B-48445C7F8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46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669C7-A224-F1A9-9E11-A6FF734B2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Build CNN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791F0-8146-98ED-4F49-068AB09EE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20</a:t>
            </a:fld>
            <a:endParaRPr lang="en-US"/>
          </a:p>
        </p:txBody>
      </p:sp>
      <p:sp useBgFill="1">
        <p:nvSpPr>
          <p:cNvPr id="8" name="TextBox 7">
            <a:extLst>
              <a:ext uri="{FF2B5EF4-FFF2-40B4-BE49-F238E27FC236}">
                <a16:creationId xmlns:a16="http://schemas.microsoft.com/office/drawing/2014/main" id="{B3D5B18A-8565-4742-B996-1A74DAB2445F}"/>
              </a:ext>
            </a:extLst>
          </p:cNvPr>
          <p:cNvSpPr txBox="1"/>
          <p:nvPr/>
        </p:nvSpPr>
        <p:spPr>
          <a:xfrm>
            <a:off x="690514" y="1327771"/>
            <a:ext cx="73316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#define layers with learnable parameters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conv1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Conv2d(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kernel_size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padding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Conv2d(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8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kernel_size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padding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fc1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8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8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8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fc2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conv1(x)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tanh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(out) 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function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max_pool2d(out,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function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conv2(out)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tanh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(out) 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function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max_pool2d(out,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function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view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8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8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8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function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fc1(out)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tanh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(out) 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function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fc2(out)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out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B70228-49BD-DFB4-01B1-F1D9123A0933}"/>
              </a:ext>
            </a:extLst>
          </p:cNvPr>
          <p:cNvSpPr txBox="1"/>
          <p:nvPr/>
        </p:nvSpPr>
        <p:spPr>
          <a:xfrm>
            <a:off x="4091233" y="1310326"/>
            <a:ext cx="1790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Input channel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ACC416-812F-ADA1-2652-791FB0A06596}"/>
              </a:ext>
            </a:extLst>
          </p:cNvPr>
          <p:cNvSpPr txBox="1"/>
          <p:nvPr/>
        </p:nvSpPr>
        <p:spPr>
          <a:xfrm>
            <a:off x="5516252" y="1622982"/>
            <a:ext cx="2000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Output channel</a:t>
            </a:r>
          </a:p>
        </p:txBody>
      </p: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C8064258-B9F7-1807-F014-F82E52CAE17E}"/>
              </a:ext>
            </a:extLst>
          </p:cNvPr>
          <p:cNvCxnSpPr/>
          <p:nvPr/>
        </p:nvCxnSpPr>
        <p:spPr>
          <a:xfrm rot="5400000">
            <a:off x="3916838" y="1918354"/>
            <a:ext cx="810705" cy="329938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99EB8225-2F12-E2DC-D8CD-0BADA1DDD396}"/>
              </a:ext>
            </a:extLst>
          </p:cNvPr>
          <p:cNvCxnSpPr>
            <a:stCxn id="11" idx="1"/>
          </p:cNvCxnSpPr>
          <p:nvPr/>
        </p:nvCxnSpPr>
        <p:spPr>
          <a:xfrm rot="10800000" flipV="1">
            <a:off x="4581428" y="1807647"/>
            <a:ext cx="934825" cy="671601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703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23255-6892-A14F-5FED-49C818929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Training loop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EF360-8199-D74C-CEA5-670CFCBF8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21</a:t>
            </a:fld>
            <a:endParaRPr lang="en-US"/>
          </a:p>
        </p:txBody>
      </p:sp>
      <p:sp useBgFill="1">
        <p:nvSpPr>
          <p:cNvPr id="6" name="TextBox 5">
            <a:extLst>
              <a:ext uri="{FF2B5EF4-FFF2-40B4-BE49-F238E27FC236}">
                <a16:creationId xmlns:a16="http://schemas.microsoft.com/office/drawing/2014/main" id="{4F6A48D7-C206-F263-9A92-7B5602DFFEBC}"/>
              </a:ext>
            </a:extLst>
          </p:cNvPr>
          <p:cNvSpPr txBox="1"/>
          <p:nvPr/>
        </p:nvSpPr>
        <p:spPr>
          <a:xfrm>
            <a:off x="681088" y="1262404"/>
            <a:ext cx="7246855" cy="1113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lnSpc>
                <a:spcPts val="1455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Net()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 indent="0" latinLnBrk="1">
              <a:lnSpc>
                <a:spcPts val="1455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numel_list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numel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7013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numel_list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numel_list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144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(18090, [432, 16, 1152, 8, 16384, 32, 64, 2])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 useBgFill="1">
        <p:nvSpPr>
          <p:cNvPr id="8" name="TextBox 7">
            <a:extLst>
              <a:ext uri="{FF2B5EF4-FFF2-40B4-BE49-F238E27FC236}">
                <a16:creationId xmlns:a16="http://schemas.microsoft.com/office/drawing/2014/main" id="{9ECA2E69-2899-6AC1-B2B2-D7E4C2FC5928}"/>
              </a:ext>
            </a:extLst>
          </p:cNvPr>
          <p:cNvSpPr txBox="1"/>
          <p:nvPr/>
        </p:nvSpPr>
        <p:spPr>
          <a:xfrm>
            <a:off x="667732" y="2600981"/>
            <a:ext cx="84102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datetime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training_loop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n_epochs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optimizer, model,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loss_fn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epoch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n_epochs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loss_train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labels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outputs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model(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imgs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:[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batch,C,H,W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]accepted by conv2d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loss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loss_fn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(outputs, labels)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zero_grad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backward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step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loss_train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item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epoch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epoch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{}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Epoch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{}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Training loss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{}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format(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datetime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datetime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now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 epoch,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loss_train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len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845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5DA37-D978-DE77-EA9B-FF2143364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Train CNN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93DF0-CE84-DB43-CB4B-B641EC914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22</a:t>
            </a:fld>
            <a:endParaRPr lang="en-US"/>
          </a:p>
        </p:txBody>
      </p:sp>
      <p:sp useBgFill="1">
        <p:nvSpPr>
          <p:cNvPr id="6" name="TextBox 5">
            <a:extLst>
              <a:ext uri="{FF2B5EF4-FFF2-40B4-BE49-F238E27FC236}">
                <a16:creationId xmlns:a16="http://schemas.microsoft.com/office/drawing/2014/main" id="{D2E9EAE3-62A3-D413-8F15-167CC4713C93}"/>
              </a:ext>
            </a:extLst>
          </p:cNvPr>
          <p:cNvSpPr txBox="1"/>
          <p:nvPr/>
        </p:nvSpPr>
        <p:spPr>
          <a:xfrm>
            <a:off x="860197" y="1355840"/>
            <a:ext cx="80292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utils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(cifar2,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=64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shuffle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Net()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SGD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lr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=1e-2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loss_fn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CrossEntropyLoss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 useBgFill="1">
        <p:nvSpPr>
          <p:cNvPr id="8" name="TextBox 7">
            <a:extLst>
              <a:ext uri="{FF2B5EF4-FFF2-40B4-BE49-F238E27FC236}">
                <a16:creationId xmlns:a16="http://schemas.microsoft.com/office/drawing/2014/main" id="{10F937DB-BF36-96BA-7BFB-1269A73E1CBC}"/>
              </a:ext>
            </a:extLst>
          </p:cNvPr>
          <p:cNvSpPr txBox="1"/>
          <p:nvPr/>
        </p:nvSpPr>
        <p:spPr>
          <a:xfrm>
            <a:off x="945038" y="2851400"/>
            <a:ext cx="609442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training_loop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n_epochs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optimizer,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model,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loss_fn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loss_fn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800903-28F6-C424-A0DE-0E00F5AC8EA9}"/>
              </a:ext>
            </a:extLst>
          </p:cNvPr>
          <p:cNvSpPr txBox="1"/>
          <p:nvPr/>
        </p:nvSpPr>
        <p:spPr>
          <a:xfrm>
            <a:off x="509048" y="4654741"/>
            <a:ext cx="782189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2023-09-05 15:44:20.501572 Epoch 1, Training loss 0.643967665684451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2023-09-05 15:46:01.669627 Epoch 10, Training loss 0.37506938341316903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2023-09-05 15:47:47.958945 Epoch 20, Training loss 0.32019150741161057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2023-09-05 15:49:29.642442 Epoch 30, Training loss 0.2998704523037953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2023-09-05 15:52:55.265520 Epoch 40, Training loss 0.2842075728876576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2023-09-05 15:54:45.228890 Epoch 50, Training loss 0.2652401124026365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2023-09-05 15:56:25.186468 Epoch 60, Training loss 0.24640889541738353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2023-09-05 15:58:05.560932 Epoch 70, Training loss 0.23124178608132015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2023-09-05 15:59:46.228611 Epoch 80, Training loss 0.21609638830658737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2023-09-05 16:01:26.292905 Epoch 90, Training loss 0.20230945754962362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2023-09-05 16:03:07.255794 Epoch 100, Training loss 0.18751443300847034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599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33CDC-F25B-0B58-B194-C015E7D22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Test the trained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0F449-2E50-90C6-2524-B39148051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23</a:t>
            </a:fld>
            <a:endParaRPr lang="en-US"/>
          </a:p>
        </p:txBody>
      </p:sp>
      <p:sp useBgFill="1">
        <p:nvSpPr>
          <p:cNvPr id="6" name="TextBox 5">
            <a:extLst>
              <a:ext uri="{FF2B5EF4-FFF2-40B4-BE49-F238E27FC236}">
                <a16:creationId xmlns:a16="http://schemas.microsoft.com/office/drawing/2014/main" id="{942379C6-63CE-2C33-E58F-1AF1E71587CC}"/>
              </a:ext>
            </a:extLst>
          </p:cNvPr>
          <p:cNvSpPr txBox="1"/>
          <p:nvPr/>
        </p:nvSpPr>
        <p:spPr>
          <a:xfrm>
            <a:off x="747074" y="1301623"/>
            <a:ext cx="8368645" cy="3270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utils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(cifar2_test,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=64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shuffle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validate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(model,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name, loader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"train"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"test"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)]: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correct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total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with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labels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loader: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outputs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model(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_, predicted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(outputs, dim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total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labels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correct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((predicted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labels)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sum())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"Accuracy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{}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{:.2f}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format(name , correct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total))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0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 useBgFill="1">
        <p:nvSpPr>
          <p:cNvPr id="10" name="TextBox 9">
            <a:extLst>
              <a:ext uri="{FF2B5EF4-FFF2-40B4-BE49-F238E27FC236}">
                <a16:creationId xmlns:a16="http://schemas.microsoft.com/office/drawing/2014/main" id="{BB10775B-6E1D-FDB3-3076-D8DD1C8499D5}"/>
              </a:ext>
            </a:extLst>
          </p:cNvPr>
          <p:cNvSpPr txBox="1"/>
          <p:nvPr/>
        </p:nvSpPr>
        <p:spPr>
          <a:xfrm>
            <a:off x="709368" y="4994397"/>
            <a:ext cx="60944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validate(model,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train: 0.92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test: 0.89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034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F00A0-B2DA-3DCF-1AAE-B0E579A39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Implement LeNet-5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375776-4045-6765-AC0D-BC5CD9727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24</a:t>
            </a:fld>
            <a:endParaRPr lang="en-US"/>
          </a:p>
        </p:txBody>
      </p:sp>
      <p:sp useBgFill="1">
        <p:nvSpPr>
          <p:cNvPr id="6" name="TextBox 5">
            <a:extLst>
              <a:ext uri="{FF2B5EF4-FFF2-40B4-BE49-F238E27FC236}">
                <a16:creationId xmlns:a16="http://schemas.microsoft.com/office/drawing/2014/main" id="{40FBFAEC-FAFB-CCA1-5870-E428588C1EA1}"/>
              </a:ext>
            </a:extLst>
          </p:cNvPr>
          <p:cNvSpPr txBox="1"/>
          <p:nvPr/>
        </p:nvSpPr>
        <p:spPr>
          <a:xfrm>
            <a:off x="681087" y="1964789"/>
            <a:ext cx="60944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torchvision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torchvision.transforms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matplotlib.pyplot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plt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numpy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np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datetime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B30287-1BED-DE8C-9AF7-97887179042B}"/>
              </a:ext>
            </a:extLst>
          </p:cNvPr>
          <p:cNvSpPr txBox="1"/>
          <p:nvPr/>
        </p:nvSpPr>
        <p:spPr>
          <a:xfrm>
            <a:off x="725863" y="1376313"/>
            <a:ext cx="2119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Import packages</a:t>
            </a:r>
          </a:p>
        </p:txBody>
      </p:sp>
      <p:sp useBgFill="1">
        <p:nvSpPr>
          <p:cNvPr id="9" name="TextBox 8">
            <a:extLst>
              <a:ext uri="{FF2B5EF4-FFF2-40B4-BE49-F238E27FC236}">
                <a16:creationId xmlns:a16="http://schemas.microsoft.com/office/drawing/2014/main" id="{D145A2B8-376F-AADC-6B03-2A056907A8EB}"/>
              </a:ext>
            </a:extLst>
          </p:cNvPr>
          <p:cNvSpPr txBox="1"/>
          <p:nvPr/>
        </p:nvSpPr>
        <p:spPr>
          <a:xfrm>
            <a:off x="699939" y="4082754"/>
            <a:ext cx="1149206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=32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Compose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Normalize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trainset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torchvision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datasets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CIFAR10(root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'./data'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train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download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transform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utils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(trainset,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shuffle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num_workers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testset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torchvision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datasets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CIFAR10(root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'./data'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train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download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transform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utils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testset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shuffle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num_workers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6A0094-A1BD-42EC-10A8-815204D64965}"/>
              </a:ext>
            </a:extLst>
          </p:cNvPr>
          <p:cNvSpPr txBox="1"/>
          <p:nvPr/>
        </p:nvSpPr>
        <p:spPr>
          <a:xfrm>
            <a:off x="689727" y="3659171"/>
            <a:ext cx="2549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Prepare data loader</a:t>
            </a:r>
          </a:p>
        </p:txBody>
      </p:sp>
    </p:spTree>
    <p:extLst>
      <p:ext uri="{BB962C8B-B14F-4D97-AF65-F5344CB8AC3E}">
        <p14:creationId xmlns:p14="http://schemas.microsoft.com/office/powerpoint/2010/main" val="3489598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D17EF-C2DE-881C-0B36-C7CBB248B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25</a:t>
            </a:fld>
            <a:endParaRPr lang="en-US"/>
          </a:p>
        </p:txBody>
      </p:sp>
      <p:sp useBgFill="1">
        <p:nvSpPr>
          <p:cNvPr id="6" name="TextBox 5">
            <a:extLst>
              <a:ext uri="{FF2B5EF4-FFF2-40B4-BE49-F238E27FC236}">
                <a16:creationId xmlns:a16="http://schemas.microsoft.com/office/drawing/2014/main" id="{26EC6905-4DDD-9E52-E035-B5958DB32467}"/>
              </a:ext>
            </a:extLst>
          </p:cNvPr>
          <p:cNvSpPr txBox="1"/>
          <p:nvPr/>
        </p:nvSpPr>
        <p:spPr>
          <a:xfrm>
            <a:off x="612743" y="0"/>
            <a:ext cx="8898903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torch.nn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torch.nn.functional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define self functions for all layers with learning parameters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(Net,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conv1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Conv2d(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define function sefl.conv1 for Conv layer1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bn1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BatchNorm2d(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Conv2d(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fc1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16*5*5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120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fc2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120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84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bn2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BatchNorm1d(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84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batch normalization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fc3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84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conv1(x)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max_pool2d(x,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bn1(x)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batch normalization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conv2(x)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max_pool2d(x,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view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16*5*5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fc1(x)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fc2(x)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bn2(x)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batch normalization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fc3(x)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x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CFA5E1-60E4-FF69-F41B-1409E899C4B9}"/>
              </a:ext>
            </a:extLst>
          </p:cNvPr>
          <p:cNvSpPr txBox="1"/>
          <p:nvPr/>
        </p:nvSpPr>
        <p:spPr>
          <a:xfrm>
            <a:off x="8975888" y="161827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LeNet-5 module</a:t>
            </a:r>
          </a:p>
        </p:txBody>
      </p:sp>
    </p:spTree>
    <p:extLst>
      <p:ext uri="{BB962C8B-B14F-4D97-AF65-F5344CB8AC3E}">
        <p14:creationId xmlns:p14="http://schemas.microsoft.com/office/powerpoint/2010/main" val="4267143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BEBC6-A1A3-485E-4072-DCC936A0F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26</a:t>
            </a:fld>
            <a:endParaRPr lang="en-US"/>
          </a:p>
        </p:txBody>
      </p:sp>
      <p:sp useBgFill="1">
        <p:nvSpPr>
          <p:cNvPr id="6" name="TextBox 5">
            <a:extLst>
              <a:ext uri="{FF2B5EF4-FFF2-40B4-BE49-F238E27FC236}">
                <a16:creationId xmlns:a16="http://schemas.microsoft.com/office/drawing/2014/main" id="{A0021E1F-AEA2-4D13-A586-87EAFE16F3C4}"/>
              </a:ext>
            </a:extLst>
          </p:cNvPr>
          <p:cNvSpPr txBox="1"/>
          <p:nvPr/>
        </p:nvSpPr>
        <p:spPr>
          <a:xfrm>
            <a:off x="605673" y="0"/>
            <a:ext cx="7831317" cy="6888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torch.optim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</a:t>
            </a:r>
            <a:endParaRPr lang="en-US" sz="1400" b="1" dirty="0">
              <a:solidFill>
                <a:srgbClr val="0000FF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marL="22860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net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Net()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criterion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CrossEntropyLoss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#optimizer = 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optim.SGD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net.parameters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 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lr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=0.001, momentum=0.9)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Adam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net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lr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=0.001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epoch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loop over the dataset multiple times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running_loss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data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enumerate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(trainloader,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get the inputs; data is a list of [inputs, labels]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inputs, labels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data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zero the parameter gradients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zero_grad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forward + backward + optimize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outputs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net(inputs)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loss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criterion(outputs, labels)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backward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step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print statistics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running_loss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item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99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print every 100 mini-batches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'[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%d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%5d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 loss: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%.3f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(epoch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running_loss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running_loss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'Finished Training'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C015F5-CF0B-491F-E81D-9583F208E2B2}"/>
              </a:ext>
            </a:extLst>
          </p:cNvPr>
          <p:cNvSpPr txBox="1"/>
          <p:nvPr/>
        </p:nvSpPr>
        <p:spPr>
          <a:xfrm>
            <a:off x="8589389" y="246668"/>
            <a:ext cx="2209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LeNet-5 training</a:t>
            </a:r>
          </a:p>
        </p:txBody>
      </p:sp>
      <p:sp useBgFill="1">
        <p:nvSpPr>
          <p:cNvPr id="10" name="TextBox 9">
            <a:extLst>
              <a:ext uri="{FF2B5EF4-FFF2-40B4-BE49-F238E27FC236}">
                <a16:creationId xmlns:a16="http://schemas.microsoft.com/office/drawing/2014/main" id="{02AEEDCA-DCB8-1BF2-D8EA-26E9D05F10D6}"/>
              </a:ext>
            </a:extLst>
          </p:cNvPr>
          <p:cNvSpPr txBox="1"/>
          <p:nvPr/>
        </p:nvSpPr>
        <p:spPr>
          <a:xfrm>
            <a:off x="8885550" y="2422933"/>
            <a:ext cx="313362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 100] loss: 1.898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 200] loss: 1.657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 300] loss: 1.584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 400] loss: 1.502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 500] loss: 1.470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 600] loss: 1.459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 700] loss: 1.427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 800] loss: 1.375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 900] loss: 1.391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1000] loss: 1.331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1100] loss: 1.346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1200] loss: 1.336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1300] loss: 1.356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1400] loss: 1.321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[1,  1500] loss: 1.319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[2,   100] loss: 1.223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[2,   200] loss: 1.204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…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[5,  1400] loss: 0.991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[5,  1500] loss: 0.988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Finished Training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4440237-17DF-DA95-D53E-C5660130E373}"/>
              </a:ext>
            </a:extLst>
          </p:cNvPr>
          <p:cNvSpPr/>
          <p:nvPr/>
        </p:nvSpPr>
        <p:spPr>
          <a:xfrm>
            <a:off x="8436990" y="4920792"/>
            <a:ext cx="471340" cy="41477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517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D8878-0E40-1E4B-1FB2-0B9A4F8A4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250" y="0"/>
            <a:ext cx="10515600" cy="1325563"/>
          </a:xfrm>
        </p:spPr>
        <p:txBody>
          <a:bodyPr/>
          <a:lstStyle/>
          <a:p>
            <a:r>
              <a:rPr lang="en-US" dirty="0"/>
              <a:t>Test LeNet-5: overall accuracy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8D9F6-5AD0-6CD1-003F-EE30F610C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27</a:t>
            </a:fld>
            <a:endParaRPr lang="en-US"/>
          </a:p>
        </p:txBody>
      </p:sp>
      <p:sp useBgFill="1">
        <p:nvSpPr>
          <p:cNvPr id="6" name="TextBox 5">
            <a:extLst>
              <a:ext uri="{FF2B5EF4-FFF2-40B4-BE49-F238E27FC236}">
                <a16:creationId xmlns:a16="http://schemas.microsoft.com/office/drawing/2014/main" id="{9C4A540F-E47A-9CCC-78EE-56E3CF4E17DF}"/>
              </a:ext>
            </a:extLst>
          </p:cNvPr>
          <p:cNvSpPr txBox="1"/>
          <p:nvPr/>
        </p:nvSpPr>
        <p:spPr>
          <a:xfrm>
            <a:off x="756500" y="1435249"/>
            <a:ext cx="76522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correct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total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with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data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images, labels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data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outputs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net(images)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_, predicted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outputs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total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labels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correct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(predicted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labels)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sum()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item()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'Accuracy of the network on the 10000 test images: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%d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%%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correct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total))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the network on the 10000 test images: 63 %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355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3D7D4-0F48-33F5-632E-BD800F039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95EA3-A0A5-E29E-95A2-F1BC42462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250" y="0"/>
            <a:ext cx="10515600" cy="1325563"/>
          </a:xfrm>
        </p:spPr>
        <p:txBody>
          <a:bodyPr/>
          <a:lstStyle/>
          <a:p>
            <a:r>
              <a:rPr lang="en-US" dirty="0"/>
              <a:t>Test LeNet-5: accuracy for each class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122BA2-24DC-3423-F9DA-763E9D998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28</a:t>
            </a:fld>
            <a:endParaRPr lang="en-US"/>
          </a:p>
        </p:txBody>
      </p:sp>
      <p:sp useBgFill="1">
        <p:nvSpPr>
          <p:cNvPr id="5" name="TextBox 4">
            <a:extLst>
              <a:ext uri="{FF2B5EF4-FFF2-40B4-BE49-F238E27FC236}">
                <a16:creationId xmlns:a16="http://schemas.microsoft.com/office/drawing/2014/main" id="{ABA78A46-771C-8916-AE75-92956418C8DA}"/>
              </a:ext>
            </a:extLst>
          </p:cNvPr>
          <p:cNvSpPr txBox="1"/>
          <p:nvPr/>
        </p:nvSpPr>
        <p:spPr>
          <a:xfrm>
            <a:off x="765927" y="1581124"/>
            <a:ext cx="7831317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class_correct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list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class_total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list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with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data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images, labels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data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outputs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net(images)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_, predicted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(outputs,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c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(predicted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labels)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squeeze()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len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(labels)):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label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labels[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class_correct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[label]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c[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item()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class_total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[label]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'Accuracy of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%5s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: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%2d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%%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classes[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class_correct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class_total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 useBgFill="1">
        <p:nvSpPr>
          <p:cNvPr id="8" name="TextBox 7">
            <a:extLst>
              <a:ext uri="{FF2B5EF4-FFF2-40B4-BE49-F238E27FC236}">
                <a16:creationId xmlns:a16="http://schemas.microsoft.com/office/drawing/2014/main" id="{B6874365-395F-8EC3-042D-47F78A653F16}"/>
              </a:ext>
            </a:extLst>
          </p:cNvPr>
          <p:cNvSpPr txBox="1"/>
          <p:nvPr/>
        </p:nvSpPr>
        <p:spPr>
          <a:xfrm>
            <a:off x="8675017" y="3911674"/>
            <a:ext cx="33836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plane : 68 %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  car : 72 %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 bird : 47 %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  cat : 34 %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 deer : 63 %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  dog : 52 %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 frog : 79 %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horse : 68 %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 ship : 71 %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truck : 76 %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D8AE9E0-9345-AB4E-3F7D-70774596DAEC}"/>
              </a:ext>
            </a:extLst>
          </p:cNvPr>
          <p:cNvSpPr/>
          <p:nvPr/>
        </p:nvSpPr>
        <p:spPr>
          <a:xfrm>
            <a:off x="8314441" y="5081047"/>
            <a:ext cx="452487" cy="26395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744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E1DEF-9D0C-E05A-8A8F-089419C9B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1" y="0"/>
            <a:ext cx="10515600" cy="1325563"/>
          </a:xfrm>
        </p:spPr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59E7A-E1EE-309A-F486-CFF88B029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505" y="1316577"/>
            <a:ext cx="10515600" cy="5074795"/>
          </a:xfrm>
        </p:spPr>
        <p:txBody>
          <a:bodyPr/>
          <a:lstStyle/>
          <a:p>
            <a:r>
              <a:rPr lang="en-US" dirty="0"/>
              <a:t>A convolutional neural network typically consists of convolutional layers with non-linear activation, pooling layers and fully connected (FC) layers.</a:t>
            </a:r>
          </a:p>
          <a:p>
            <a:pPr lvl="1"/>
            <a:r>
              <a:rPr lang="en-US" dirty="0"/>
              <a:t>The convolution layers extract the features.</a:t>
            </a:r>
          </a:p>
          <a:p>
            <a:pPr lvl="1"/>
            <a:r>
              <a:rPr lang="en-US" dirty="0"/>
              <a:t>The pooling layers down sample the feature maps.</a:t>
            </a:r>
          </a:p>
          <a:p>
            <a:pPr lvl="1"/>
            <a:r>
              <a:rPr lang="en-US" dirty="0"/>
              <a:t>The FC layers perform prediction.</a:t>
            </a:r>
          </a:p>
          <a:p>
            <a:r>
              <a:rPr lang="en-US" dirty="0"/>
              <a:t>A convolution layer is specified by the number of input channels, the number of output channels, filter size, stride, and zero-padding.</a:t>
            </a:r>
          </a:p>
          <a:p>
            <a:r>
              <a:rPr lang="en-US" dirty="0"/>
              <a:t>CNNs are typically used to process images.</a:t>
            </a:r>
          </a:p>
          <a:p>
            <a:r>
              <a:rPr lang="en-US" dirty="0" err="1"/>
              <a:t>PyTorch</a:t>
            </a:r>
            <a:r>
              <a:rPr lang="en-US" dirty="0"/>
              <a:t> provides convolution layer modules.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6C5AF-618E-4C34-C887-9BAE58932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71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3BB89-C710-F2D9-1563-B2179CD40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Motivation of CNNs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BA2AD-C40C-8775-4DFA-73ACCD610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078" y="1344858"/>
            <a:ext cx="10515600" cy="4622309"/>
          </a:xfrm>
        </p:spPr>
        <p:txBody>
          <a:bodyPr/>
          <a:lstStyle/>
          <a:p>
            <a:r>
              <a:rPr lang="en-US" dirty="0"/>
              <a:t>Image properties</a:t>
            </a:r>
          </a:p>
          <a:p>
            <a:pPr lvl="1"/>
            <a:r>
              <a:rPr lang="en-US" dirty="0"/>
              <a:t>Local correlation:</a:t>
            </a:r>
            <a:r>
              <a:rPr lang="en-US" dirty="0">
                <a:sym typeface="Wingdings" panose="05000000000000000000" pitchFamily="2" charset="2"/>
              </a:rPr>
              <a:t> local features depend only on a small subregion of the image.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Global duplication: similar pixel pattens may show up in different regions of the image.</a:t>
            </a:r>
            <a:endParaRPr lang="en-US" dirty="0"/>
          </a:p>
          <a:p>
            <a:r>
              <a:rPr lang="en-US" dirty="0"/>
              <a:t>Fully connected networks </a:t>
            </a:r>
            <a:r>
              <a:rPr lang="en-US" dirty="0">
                <a:sym typeface="Wingdings" panose="05000000000000000000" pitchFamily="2" charset="2"/>
              </a:rPr>
              <a:t> sparsely connected networks</a:t>
            </a:r>
          </a:p>
          <a:p>
            <a:pPr lvl="1"/>
            <a:r>
              <a:rPr lang="en-US" dirty="0"/>
              <a:t>Local correlation </a:t>
            </a:r>
            <a:r>
              <a:rPr lang="en-US" dirty="0">
                <a:sym typeface="Wingdings" panose="05000000000000000000" pitchFamily="2" charset="2"/>
              </a:rPr>
              <a:t> Only weights for a small region of input pixels are non-zero.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Global duplication  weights can be shared for different output nodes.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CNNs is a subset of fully connected networks with regularization via regional connection and weight sharing.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8DB0EB-27A2-7FBF-9F26-CABB2A162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88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0223E-979D-F89F-778D-CC2682AD3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A convolution layer with 4 channels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6B2817-E006-1D6C-9ACA-2666D5500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4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5390DBC-61B3-F779-7C3C-4DDE5B080ED8}"/>
              </a:ext>
            </a:extLst>
          </p:cNvPr>
          <p:cNvGrpSpPr/>
          <p:nvPr/>
        </p:nvGrpSpPr>
        <p:grpSpPr>
          <a:xfrm>
            <a:off x="797547" y="1301363"/>
            <a:ext cx="9435546" cy="4534658"/>
            <a:chOff x="552450" y="1046839"/>
            <a:chExt cx="9435546" cy="453465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1E76A22-6420-5602-2743-D9F1C8487A55}"/>
                </a:ext>
              </a:extLst>
            </p:cNvPr>
            <p:cNvSpPr txBox="1"/>
            <p:nvPr/>
          </p:nvSpPr>
          <p:spPr>
            <a:xfrm>
              <a:off x="552450" y="3105150"/>
              <a:ext cx="780470" cy="369332"/>
            </a:xfrm>
            <a:prstGeom prst="rect">
              <a:avLst/>
            </a:prstGeom>
            <a:noFill/>
            <a:scene3d>
              <a:camera prst="orthographicFront">
                <a:rot lat="0" lon="0" rev="540000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height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B00F8C0-2DB0-9795-679E-1D53EB746551}"/>
                </a:ext>
              </a:extLst>
            </p:cNvPr>
            <p:cNvSpPr/>
            <p:nvPr/>
          </p:nvSpPr>
          <p:spPr>
            <a:xfrm>
              <a:off x="1268964" y="2604531"/>
              <a:ext cx="1433120" cy="1306285"/>
            </a:xfrm>
            <a:prstGeom prst="rect">
              <a:avLst/>
            </a:prstGeom>
            <a:pattFill prst="openDmnd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E68E73-7FAF-0C0A-4CB7-16854FF4BEF5}"/>
                </a:ext>
              </a:extLst>
            </p:cNvPr>
            <p:cNvSpPr/>
            <p:nvPr/>
          </p:nvSpPr>
          <p:spPr>
            <a:xfrm>
              <a:off x="1460266" y="2776141"/>
              <a:ext cx="1433120" cy="1306285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1B8C9A0-31C4-E650-693D-72960470417B}"/>
                </a:ext>
              </a:extLst>
            </p:cNvPr>
            <p:cNvSpPr/>
            <p:nvPr/>
          </p:nvSpPr>
          <p:spPr>
            <a:xfrm>
              <a:off x="1651568" y="2915480"/>
              <a:ext cx="1433120" cy="1306285"/>
            </a:xfrm>
            <a:prstGeom prst="rect">
              <a:avLst/>
            </a:prstGeom>
            <a:pattFill prst="pct5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642C5A9-4FB1-FE07-237E-7D114280A9D0}"/>
                </a:ext>
              </a:extLst>
            </p:cNvPr>
            <p:cNvSpPr/>
            <p:nvPr/>
          </p:nvSpPr>
          <p:spPr>
            <a:xfrm>
              <a:off x="4350785" y="1584111"/>
              <a:ext cx="410546" cy="387581"/>
            </a:xfrm>
            <a:prstGeom prst="rect">
              <a:avLst/>
            </a:prstGeom>
            <a:pattFill prst="openDmnd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F89559-EE61-D2CF-8ED1-CB7D4D19F20E}"/>
                </a:ext>
              </a:extLst>
            </p:cNvPr>
            <p:cNvSpPr/>
            <p:nvPr/>
          </p:nvSpPr>
          <p:spPr>
            <a:xfrm>
              <a:off x="4419598" y="1670239"/>
              <a:ext cx="410546" cy="387581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A25535-E948-CC20-FA35-BBA85997C6C3}"/>
                </a:ext>
              </a:extLst>
            </p:cNvPr>
            <p:cNvSpPr/>
            <p:nvPr/>
          </p:nvSpPr>
          <p:spPr>
            <a:xfrm>
              <a:off x="4469361" y="1745605"/>
              <a:ext cx="410546" cy="387581"/>
            </a:xfrm>
            <a:prstGeom prst="rect">
              <a:avLst/>
            </a:prstGeom>
            <a:pattFill prst="pct5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840F35F0-8057-BCED-6122-CE6088B8D4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2775" y="1971692"/>
              <a:ext cx="1111315" cy="11620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52396A4-AA07-85A9-1B1E-F394CB87022F}"/>
                </a:ext>
              </a:extLst>
            </p:cNvPr>
            <p:cNvCxnSpPr/>
            <p:nvPr/>
          </p:nvCxnSpPr>
          <p:spPr>
            <a:xfrm flipV="1">
              <a:off x="3145652" y="2982636"/>
              <a:ext cx="1146424" cy="33906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40EE2A31-45D7-EAE7-3C48-DE5AC1269445}"/>
                </a:ext>
              </a:extLst>
            </p:cNvPr>
            <p:cNvCxnSpPr/>
            <p:nvPr/>
          </p:nvCxnSpPr>
          <p:spPr>
            <a:xfrm>
              <a:off x="3172709" y="3429000"/>
              <a:ext cx="1046898" cy="4818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389407F-2B0B-ADE6-C6AB-DA868B2E3C7D}"/>
                </a:ext>
              </a:extLst>
            </p:cNvPr>
            <p:cNvCxnSpPr/>
            <p:nvPr/>
          </p:nvCxnSpPr>
          <p:spPr>
            <a:xfrm>
              <a:off x="3203812" y="3692836"/>
              <a:ext cx="1024484" cy="119347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354DE35-10C1-56F8-395C-AC008E296C31}"/>
                </a:ext>
              </a:extLst>
            </p:cNvPr>
            <p:cNvSpPr txBox="1"/>
            <p:nvPr/>
          </p:nvSpPr>
          <p:spPr>
            <a:xfrm>
              <a:off x="3933417" y="1046839"/>
              <a:ext cx="12475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Four filters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75B0C7-8FD2-5B55-6132-7BF91BB9232F}"/>
                </a:ext>
              </a:extLst>
            </p:cNvPr>
            <p:cNvSpPr txBox="1"/>
            <p:nvPr/>
          </p:nvSpPr>
          <p:spPr>
            <a:xfrm>
              <a:off x="3900284" y="1544385"/>
              <a:ext cx="506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21AED9-5858-BE39-0BA3-81643BD301A3}"/>
                </a:ext>
              </a:extLst>
            </p:cNvPr>
            <p:cNvSpPr txBox="1"/>
            <p:nvPr/>
          </p:nvSpPr>
          <p:spPr>
            <a:xfrm>
              <a:off x="3875403" y="2592412"/>
              <a:ext cx="506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4E65D6-DFC8-6075-1A57-5F72DC94115E}"/>
                </a:ext>
              </a:extLst>
            </p:cNvPr>
            <p:cNvSpPr txBox="1"/>
            <p:nvPr/>
          </p:nvSpPr>
          <p:spPr>
            <a:xfrm>
              <a:off x="3961548" y="3981879"/>
              <a:ext cx="506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675AF9-974B-12EF-7562-B1AE17F901BE}"/>
                </a:ext>
              </a:extLst>
            </p:cNvPr>
            <p:cNvSpPr txBox="1"/>
            <p:nvPr/>
          </p:nvSpPr>
          <p:spPr>
            <a:xfrm>
              <a:off x="3974861" y="5212165"/>
              <a:ext cx="506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W3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2976050-79A7-5119-B39F-671A4EDFE471}"/>
                </a:ext>
              </a:extLst>
            </p:cNvPr>
            <p:cNvSpPr/>
            <p:nvPr/>
          </p:nvSpPr>
          <p:spPr>
            <a:xfrm>
              <a:off x="6049794" y="2337674"/>
              <a:ext cx="1201276" cy="108686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3C8BCCC-2D69-26B9-6D25-1B660ECC4383}"/>
                </a:ext>
              </a:extLst>
            </p:cNvPr>
            <p:cNvSpPr/>
            <p:nvPr/>
          </p:nvSpPr>
          <p:spPr>
            <a:xfrm>
              <a:off x="5890782" y="2510620"/>
              <a:ext cx="1201276" cy="1097072"/>
            </a:xfrm>
            <a:prstGeom prst="rect">
              <a:avLst/>
            </a:prstGeom>
            <a:pattFill prst="diagBrick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C31A9E-A7ED-66B6-7AC3-E93157960553}"/>
                </a:ext>
              </a:extLst>
            </p:cNvPr>
            <p:cNvSpPr/>
            <p:nvPr/>
          </p:nvSpPr>
          <p:spPr>
            <a:xfrm>
              <a:off x="5716018" y="2813419"/>
              <a:ext cx="1179925" cy="1075138"/>
            </a:xfrm>
            <a:prstGeom prst="rect">
              <a:avLst/>
            </a:prstGeom>
            <a:pattFill prst="wave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49ED43A-0633-FEDC-1398-D119745921F0}"/>
                </a:ext>
              </a:extLst>
            </p:cNvPr>
            <p:cNvSpPr/>
            <p:nvPr/>
          </p:nvSpPr>
          <p:spPr>
            <a:xfrm>
              <a:off x="5594630" y="3086009"/>
              <a:ext cx="1110234" cy="1015893"/>
            </a:xfrm>
            <a:prstGeom prst="rect">
              <a:avLst/>
            </a:prstGeom>
            <a:pattFill prst="divot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F83DCED-35EC-97C5-C417-CD5F8F75BA7A}"/>
                </a:ext>
              </a:extLst>
            </p:cNvPr>
            <p:cNvCxnSpPr/>
            <p:nvPr/>
          </p:nvCxnSpPr>
          <p:spPr>
            <a:xfrm>
              <a:off x="5020589" y="1913717"/>
              <a:ext cx="1025599" cy="42395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A316A914-A2A7-367E-8470-CB87DDBD4D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0589" y="2667000"/>
              <a:ext cx="732511" cy="8954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9A697D3-5057-C7B2-EEC5-0B928EE75D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38986" y="2874973"/>
              <a:ext cx="711097" cy="97630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FB05255-C06A-0C1B-580F-0B3CC5A428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1575" y="4080417"/>
              <a:ext cx="609022" cy="87258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5134B8E-3F31-3032-3768-D94AC1686F58}"/>
                </a:ext>
              </a:extLst>
            </p:cNvPr>
            <p:cNvSpPr/>
            <p:nvPr/>
          </p:nvSpPr>
          <p:spPr>
            <a:xfrm>
              <a:off x="8786720" y="2234835"/>
              <a:ext cx="1201276" cy="108686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A65BE09-7024-A1D8-A87C-B6F40AD4B24B}"/>
                </a:ext>
              </a:extLst>
            </p:cNvPr>
            <p:cNvSpPr/>
            <p:nvPr/>
          </p:nvSpPr>
          <p:spPr>
            <a:xfrm>
              <a:off x="8627708" y="2407781"/>
              <a:ext cx="1201276" cy="1097072"/>
            </a:xfrm>
            <a:prstGeom prst="rect">
              <a:avLst/>
            </a:prstGeom>
            <a:pattFill prst="diagBrick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F53031F-9C78-5D3E-71A4-88EF144A14CB}"/>
                </a:ext>
              </a:extLst>
            </p:cNvPr>
            <p:cNvSpPr/>
            <p:nvPr/>
          </p:nvSpPr>
          <p:spPr>
            <a:xfrm>
              <a:off x="8443419" y="2643905"/>
              <a:ext cx="1179925" cy="1075138"/>
            </a:xfrm>
            <a:prstGeom prst="rect">
              <a:avLst/>
            </a:prstGeom>
            <a:pattFill prst="wave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F858F1F-AC32-CE0A-19F4-E8FDDF93E5F7}"/>
                </a:ext>
              </a:extLst>
            </p:cNvPr>
            <p:cNvSpPr/>
            <p:nvPr/>
          </p:nvSpPr>
          <p:spPr>
            <a:xfrm>
              <a:off x="8302981" y="2935545"/>
              <a:ext cx="1110234" cy="1015893"/>
            </a:xfrm>
            <a:prstGeom prst="rect">
              <a:avLst/>
            </a:prstGeom>
            <a:pattFill prst="divot">
              <a:fgClr>
                <a:schemeClr val="accent1"/>
              </a:fgClr>
              <a:bgClr>
                <a:schemeClr val="bg1"/>
              </a:bgClr>
            </a:patt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69145FEA-F8E3-C9C0-E62D-826853AAFA59}"/>
                </a:ext>
              </a:extLst>
            </p:cNvPr>
            <p:cNvCxnSpPr/>
            <p:nvPr/>
          </p:nvCxnSpPr>
          <p:spPr>
            <a:xfrm>
              <a:off x="7473820" y="2915480"/>
              <a:ext cx="57849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E31CE6B-8F9D-5455-303A-BE06F1AA23CB}"/>
                </a:ext>
              </a:extLst>
            </p:cNvPr>
            <p:cNvSpPr txBox="1"/>
            <p:nvPr/>
          </p:nvSpPr>
          <p:spPr>
            <a:xfrm>
              <a:off x="7399291" y="2520228"/>
              <a:ext cx="8938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ReLU</a:t>
              </a:r>
              <a:r>
                <a:rPr lang="en-US" dirty="0"/>
                <a:t>(z)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42619BCB-A23E-8BCF-F5F7-9C1752C69E1B}"/>
                    </a:ext>
                  </a:extLst>
                </p:cNvPr>
                <p:cNvSpPr txBox="1"/>
                <p:nvPr/>
              </p:nvSpPr>
              <p:spPr>
                <a:xfrm>
                  <a:off x="1790700" y="4543425"/>
                  <a:ext cx="597408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[0]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6A5E073B-00BF-4F8E-3154-94C9BB617F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0700" y="4543425"/>
                  <a:ext cx="597408" cy="38113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21ACA2DA-3DF2-0EAB-1415-325B77A697B2}"/>
                    </a:ext>
                  </a:extLst>
                </p:cNvPr>
                <p:cNvSpPr txBox="1"/>
                <p:nvPr/>
              </p:nvSpPr>
              <p:spPr>
                <a:xfrm>
                  <a:off x="8791575" y="4219575"/>
                  <a:ext cx="597408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7C93ACFA-06A8-B3C9-C6BC-AD1701230C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91575" y="4219575"/>
                  <a:ext cx="597408" cy="38113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6C5D7EB-4F03-5B37-CDA0-4CD0BBA103D5}"/>
                </a:ext>
              </a:extLst>
            </p:cNvPr>
            <p:cNvSpPr txBox="1"/>
            <p:nvPr/>
          </p:nvSpPr>
          <p:spPr>
            <a:xfrm>
              <a:off x="2057400" y="4229100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width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65CA7F7-C4E3-C2B7-7637-90997DAF28F5}"/>
                </a:ext>
              </a:extLst>
            </p:cNvPr>
            <p:cNvSpPr txBox="1"/>
            <p:nvPr/>
          </p:nvSpPr>
          <p:spPr>
            <a:xfrm>
              <a:off x="2647950" y="2428875"/>
              <a:ext cx="741485" cy="369332"/>
            </a:xfrm>
            <a:prstGeom prst="rect">
              <a:avLst/>
            </a:prstGeom>
            <a:noFill/>
            <a:scene3d>
              <a:camera prst="orthographicFront">
                <a:rot lat="0" lon="0" rev="1920000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depth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63D93014-5582-2739-2CF2-8ED7B552B8D1}"/>
                </a:ext>
              </a:extLst>
            </p:cNvPr>
            <p:cNvCxnSpPr/>
            <p:nvPr/>
          </p:nvCxnSpPr>
          <p:spPr>
            <a:xfrm>
              <a:off x="1676400" y="4286250"/>
              <a:ext cx="141922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6B72527-88E4-62FC-CBA8-0E07A0957BB6}"/>
                </a:ext>
              </a:extLst>
            </p:cNvPr>
            <p:cNvCxnSpPr>
              <a:cxnSpLocks/>
            </p:cNvCxnSpPr>
            <p:nvPr/>
          </p:nvCxnSpPr>
          <p:spPr>
            <a:xfrm>
              <a:off x="1143000" y="2647950"/>
              <a:ext cx="0" cy="1247775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9471FA4-4B1B-CFE5-F345-BC955AE0DB09}"/>
                </a:ext>
              </a:extLst>
            </p:cNvPr>
            <p:cNvCxnSpPr>
              <a:cxnSpLocks/>
            </p:cNvCxnSpPr>
            <p:nvPr/>
          </p:nvCxnSpPr>
          <p:spPr>
            <a:xfrm>
              <a:off x="2724150" y="2543175"/>
              <a:ext cx="419100" cy="35242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4C04197-AC7D-B27E-BEBB-29B8E59CBD3B}"/>
                </a:ext>
              </a:extLst>
            </p:cNvPr>
            <p:cNvSpPr/>
            <p:nvPr/>
          </p:nvSpPr>
          <p:spPr>
            <a:xfrm>
              <a:off x="4426985" y="2736636"/>
              <a:ext cx="410546" cy="387581"/>
            </a:xfrm>
            <a:prstGeom prst="rect">
              <a:avLst/>
            </a:prstGeom>
            <a:pattFill prst="openDmnd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0702955-0085-0168-93C4-42ED24B1CC42}"/>
                </a:ext>
              </a:extLst>
            </p:cNvPr>
            <p:cNvSpPr/>
            <p:nvPr/>
          </p:nvSpPr>
          <p:spPr>
            <a:xfrm>
              <a:off x="4476748" y="2822764"/>
              <a:ext cx="410546" cy="387581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B28271A-4457-146C-C2F5-6F6857B09ED6}"/>
                </a:ext>
              </a:extLst>
            </p:cNvPr>
            <p:cNvSpPr/>
            <p:nvPr/>
          </p:nvSpPr>
          <p:spPr>
            <a:xfrm>
              <a:off x="4526511" y="2898130"/>
              <a:ext cx="410546" cy="387581"/>
            </a:xfrm>
            <a:prstGeom prst="rect">
              <a:avLst/>
            </a:prstGeom>
            <a:pattFill prst="pct5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A06F844-F32B-46DB-BF10-2844D4D9A37D}"/>
                </a:ext>
              </a:extLst>
            </p:cNvPr>
            <p:cNvSpPr/>
            <p:nvPr/>
          </p:nvSpPr>
          <p:spPr>
            <a:xfrm>
              <a:off x="4398410" y="3774861"/>
              <a:ext cx="410546" cy="387581"/>
            </a:xfrm>
            <a:prstGeom prst="rect">
              <a:avLst/>
            </a:prstGeom>
            <a:pattFill prst="shingle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6319C44-883A-BDE7-20D4-2BC692C4F213}"/>
                </a:ext>
              </a:extLst>
            </p:cNvPr>
            <p:cNvSpPr/>
            <p:nvPr/>
          </p:nvSpPr>
          <p:spPr>
            <a:xfrm>
              <a:off x="4448173" y="3860989"/>
              <a:ext cx="410546" cy="387581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7CA2C07-145D-5C25-901B-164529C535D2}"/>
                </a:ext>
              </a:extLst>
            </p:cNvPr>
            <p:cNvSpPr/>
            <p:nvPr/>
          </p:nvSpPr>
          <p:spPr>
            <a:xfrm>
              <a:off x="4497936" y="3936355"/>
              <a:ext cx="410546" cy="387581"/>
            </a:xfrm>
            <a:prstGeom prst="rect">
              <a:avLst/>
            </a:prstGeom>
            <a:pattFill prst="pct5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F58C2B7-47A9-243D-3F84-305D15DD3A79}"/>
                </a:ext>
              </a:extLst>
            </p:cNvPr>
            <p:cNvSpPr/>
            <p:nvPr/>
          </p:nvSpPr>
          <p:spPr>
            <a:xfrm>
              <a:off x="4360310" y="4755936"/>
              <a:ext cx="410546" cy="387581"/>
            </a:xfrm>
            <a:prstGeom prst="rect">
              <a:avLst/>
            </a:prstGeom>
            <a:pattFill prst="shingle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D77313D-2B47-DB03-B400-0AB61D96E701}"/>
                </a:ext>
              </a:extLst>
            </p:cNvPr>
            <p:cNvSpPr/>
            <p:nvPr/>
          </p:nvSpPr>
          <p:spPr>
            <a:xfrm>
              <a:off x="4410073" y="4842064"/>
              <a:ext cx="410546" cy="387581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AE42C4C-EA27-F432-DF55-36B7F77DD286}"/>
                </a:ext>
              </a:extLst>
            </p:cNvPr>
            <p:cNvSpPr/>
            <p:nvPr/>
          </p:nvSpPr>
          <p:spPr>
            <a:xfrm>
              <a:off x="4459836" y="4917430"/>
              <a:ext cx="410546" cy="387581"/>
            </a:xfrm>
            <a:prstGeom prst="rect">
              <a:avLst/>
            </a:prstGeom>
            <a:pattFill prst="pct5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1B1FC95-2783-2B9F-AA2F-E57B4A5656C6}"/>
                </a:ext>
              </a:extLst>
            </p:cNvPr>
            <p:cNvSpPr txBox="1"/>
            <p:nvPr/>
          </p:nvSpPr>
          <p:spPr>
            <a:xfrm>
              <a:off x="678730" y="1913642"/>
              <a:ext cx="26644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Three input feature maps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B962617-F3CC-8ED5-7B50-C54593A6D691}"/>
                </a:ext>
              </a:extLst>
            </p:cNvPr>
            <p:cNvSpPr txBox="1"/>
            <p:nvPr/>
          </p:nvSpPr>
          <p:spPr>
            <a:xfrm>
              <a:off x="5535105" y="1754957"/>
              <a:ext cx="270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Four output feature maps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297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19380-1C86-0A14-76A3-249D0B630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A simple CNN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611D4-65BC-7293-B4B4-2C985992D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5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64968DA-2E01-2D97-2C22-B47A0FB7E498}"/>
              </a:ext>
            </a:extLst>
          </p:cNvPr>
          <p:cNvGrpSpPr/>
          <p:nvPr/>
        </p:nvGrpSpPr>
        <p:grpSpPr>
          <a:xfrm>
            <a:off x="1650967" y="2567233"/>
            <a:ext cx="8571334" cy="2798207"/>
            <a:chOff x="304800" y="800100"/>
            <a:chExt cx="8571334" cy="279820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D0BC5A8-E358-159F-508D-37A5EBA2C5CF}"/>
                </a:ext>
              </a:extLst>
            </p:cNvPr>
            <p:cNvSpPr/>
            <p:nvPr/>
          </p:nvSpPr>
          <p:spPr>
            <a:xfrm>
              <a:off x="628650" y="1628775"/>
              <a:ext cx="238125" cy="276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1D9A3D8-0B71-2057-1E90-504FF624A8F7}"/>
                </a:ext>
              </a:extLst>
            </p:cNvPr>
            <p:cNvSpPr/>
            <p:nvPr/>
          </p:nvSpPr>
          <p:spPr>
            <a:xfrm>
              <a:off x="876300" y="1628775"/>
              <a:ext cx="238125" cy="276225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E12F87-4999-F55D-FAD9-7A78605294AB}"/>
                </a:ext>
              </a:extLst>
            </p:cNvPr>
            <p:cNvSpPr/>
            <p:nvPr/>
          </p:nvSpPr>
          <p:spPr>
            <a:xfrm>
              <a:off x="1114425" y="1628775"/>
              <a:ext cx="238125" cy="27622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CA3A1F3-A889-E71A-003A-4A19A2DB6F2E}"/>
                </a:ext>
              </a:extLst>
            </p:cNvPr>
            <p:cNvSpPr/>
            <p:nvPr/>
          </p:nvSpPr>
          <p:spPr>
            <a:xfrm>
              <a:off x="628650" y="1905000"/>
              <a:ext cx="238125" cy="276225"/>
            </a:xfrm>
            <a:prstGeom prst="rect">
              <a:avLst/>
            </a:prstGeom>
            <a:solidFill>
              <a:srgbClr val="DBD32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D09B4E4-379D-42B2-D58B-0FFD39BD7C33}"/>
                </a:ext>
              </a:extLst>
            </p:cNvPr>
            <p:cNvSpPr/>
            <p:nvPr/>
          </p:nvSpPr>
          <p:spPr>
            <a:xfrm>
              <a:off x="876300" y="1905000"/>
              <a:ext cx="238125" cy="27622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79D7549-7932-4853-B1F8-B7E2F30AE65C}"/>
                </a:ext>
              </a:extLst>
            </p:cNvPr>
            <p:cNvSpPr/>
            <p:nvPr/>
          </p:nvSpPr>
          <p:spPr>
            <a:xfrm>
              <a:off x="1114425" y="1905000"/>
              <a:ext cx="238125" cy="27622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14932B-BAD3-F58C-8B4D-0739F288EF3D}"/>
                </a:ext>
              </a:extLst>
            </p:cNvPr>
            <p:cNvSpPr/>
            <p:nvPr/>
          </p:nvSpPr>
          <p:spPr>
            <a:xfrm>
              <a:off x="628650" y="2190750"/>
              <a:ext cx="238125" cy="2762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A8D1ED3-2802-DC64-77AB-3D5DF6A32200}"/>
                </a:ext>
              </a:extLst>
            </p:cNvPr>
            <p:cNvSpPr/>
            <p:nvPr/>
          </p:nvSpPr>
          <p:spPr>
            <a:xfrm>
              <a:off x="876300" y="2190750"/>
              <a:ext cx="238125" cy="27622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16FE071-52CB-B669-1EAB-1758C2DFFFBF}"/>
                </a:ext>
              </a:extLst>
            </p:cNvPr>
            <p:cNvSpPr/>
            <p:nvPr/>
          </p:nvSpPr>
          <p:spPr>
            <a:xfrm>
              <a:off x="1114425" y="2190750"/>
              <a:ext cx="238125" cy="27622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A17CAE7-FA4D-3A72-0605-E05D54D27186}"/>
                </a:ext>
              </a:extLst>
            </p:cNvPr>
            <p:cNvSpPr txBox="1"/>
            <p:nvPr/>
          </p:nvSpPr>
          <p:spPr>
            <a:xfrm>
              <a:off x="304800" y="1133475"/>
              <a:ext cx="1308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Input image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57346088-AB74-7C5F-137B-1569AA9CF8ED}"/>
                </a:ext>
              </a:extLst>
            </p:cNvPr>
            <p:cNvSpPr/>
            <p:nvPr/>
          </p:nvSpPr>
          <p:spPr>
            <a:xfrm>
              <a:off x="1628775" y="1543050"/>
              <a:ext cx="2238375" cy="895350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Convolution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25CDA10-5AA7-25EC-DF93-2FC88CFA7E82}"/>
                </a:ext>
              </a:extLst>
            </p:cNvPr>
            <p:cNvSpPr/>
            <p:nvPr/>
          </p:nvSpPr>
          <p:spPr>
            <a:xfrm>
              <a:off x="2486025" y="1685924"/>
              <a:ext cx="2238375" cy="619125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Activation (</a:t>
              </a:r>
              <a:r>
                <a:rPr lang="en-US" dirty="0" err="1">
                  <a:solidFill>
                    <a:schemeClr val="tx1"/>
                  </a:solidFill>
                </a:rPr>
                <a:t>e.g.ReLU</a:t>
              </a:r>
              <a:r>
                <a:rPr lang="en-US" dirty="0">
                  <a:solidFill>
                    <a:schemeClr val="tx1"/>
                  </a:solidFill>
                </a:rPr>
                <a:t>)</a:t>
              </a:r>
            </a:p>
          </p:txBody>
        </p:sp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61A237CF-2B64-3DB9-F551-5124F30FCDCC}"/>
                </a:ext>
              </a:extLst>
            </p:cNvPr>
            <p:cNvSpPr/>
            <p:nvPr/>
          </p:nvSpPr>
          <p:spPr>
            <a:xfrm>
              <a:off x="1524000" y="1914525"/>
              <a:ext cx="609600" cy="180975"/>
            </a:xfrm>
            <a:prstGeom prst="rightArrow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D5E01FD8-71BD-75AD-AB02-C93FED7C601F}"/>
                </a:ext>
              </a:extLst>
            </p:cNvPr>
            <p:cNvSpPr/>
            <p:nvPr/>
          </p:nvSpPr>
          <p:spPr>
            <a:xfrm>
              <a:off x="4267200" y="1924050"/>
              <a:ext cx="609600" cy="180975"/>
            </a:xfrm>
            <a:prstGeom prst="rightArrow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EC9C94-AB04-F3EC-DA48-14EDB2D66AE4}"/>
                </a:ext>
              </a:extLst>
            </p:cNvPr>
            <p:cNvSpPr/>
            <p:nvPr/>
          </p:nvSpPr>
          <p:spPr>
            <a:xfrm>
              <a:off x="4229100" y="1047750"/>
              <a:ext cx="619125" cy="647700"/>
            </a:xfrm>
            <a:prstGeom prst="rect">
              <a:avLst/>
            </a:prstGeom>
            <a:pattFill prst="pct20">
              <a:fgClr>
                <a:schemeClr val="accent2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7A02149-9F14-82BA-54F5-E29B63A772D8}"/>
                </a:ext>
              </a:extLst>
            </p:cNvPr>
            <p:cNvSpPr/>
            <p:nvPr/>
          </p:nvSpPr>
          <p:spPr>
            <a:xfrm>
              <a:off x="4324350" y="952500"/>
              <a:ext cx="619125" cy="647700"/>
            </a:xfrm>
            <a:prstGeom prst="rect">
              <a:avLst/>
            </a:prstGeom>
            <a:pattFill prst="pct20">
              <a:fgClr>
                <a:schemeClr val="accent6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811473E-19E1-3B70-DF75-1E5A95373473}"/>
                </a:ext>
              </a:extLst>
            </p:cNvPr>
            <p:cNvSpPr/>
            <p:nvPr/>
          </p:nvSpPr>
          <p:spPr>
            <a:xfrm>
              <a:off x="4400550" y="876300"/>
              <a:ext cx="619125" cy="647700"/>
            </a:xfrm>
            <a:prstGeom prst="rect">
              <a:avLst/>
            </a:prstGeom>
            <a:pattFill prst="pct20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DF0D142-F1D0-90E0-7BD1-936EC3DA0CEE}"/>
                </a:ext>
              </a:extLst>
            </p:cNvPr>
            <p:cNvSpPr/>
            <p:nvPr/>
          </p:nvSpPr>
          <p:spPr>
            <a:xfrm>
              <a:off x="4486275" y="800100"/>
              <a:ext cx="619125" cy="647700"/>
            </a:xfrm>
            <a:prstGeom prst="rect">
              <a:avLst/>
            </a:prstGeom>
            <a:pattFill prst="pct10">
              <a:fgClr>
                <a:srgbClr val="7030A0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247853DB-18AF-B78F-5231-41443D691940}"/>
                </a:ext>
              </a:extLst>
            </p:cNvPr>
            <p:cNvSpPr/>
            <p:nvPr/>
          </p:nvSpPr>
          <p:spPr>
            <a:xfrm>
              <a:off x="4695825" y="1800224"/>
              <a:ext cx="1762125" cy="619125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pooling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DE646B1-492E-59BA-6D76-851D61883A1B}"/>
                </a:ext>
              </a:extLst>
            </p:cNvPr>
            <p:cNvSpPr/>
            <p:nvPr/>
          </p:nvSpPr>
          <p:spPr>
            <a:xfrm>
              <a:off x="6153150" y="1571624"/>
              <a:ext cx="247650" cy="238125"/>
            </a:xfrm>
            <a:prstGeom prst="rect">
              <a:avLst/>
            </a:prstGeom>
            <a:pattFill prst="pct20">
              <a:fgClr>
                <a:schemeClr val="accent2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C984C8A-6B4C-ACCD-5FB9-D8856438A0E2}"/>
                </a:ext>
              </a:extLst>
            </p:cNvPr>
            <p:cNvSpPr/>
            <p:nvPr/>
          </p:nvSpPr>
          <p:spPr>
            <a:xfrm>
              <a:off x="6200776" y="1514475"/>
              <a:ext cx="257174" cy="247650"/>
            </a:xfrm>
            <a:prstGeom prst="rect">
              <a:avLst/>
            </a:prstGeom>
            <a:pattFill prst="pct20">
              <a:fgClr>
                <a:schemeClr val="accent6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FE7BC23-2BD8-C88E-B49F-2BA005F3A9A2}"/>
                </a:ext>
              </a:extLst>
            </p:cNvPr>
            <p:cNvSpPr/>
            <p:nvPr/>
          </p:nvSpPr>
          <p:spPr>
            <a:xfrm>
              <a:off x="6248399" y="1495425"/>
              <a:ext cx="257175" cy="219075"/>
            </a:xfrm>
            <a:prstGeom prst="rect">
              <a:avLst/>
            </a:prstGeom>
            <a:pattFill prst="pct20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126A448-D4A5-ABC3-8585-30540AD6C9B6}"/>
                </a:ext>
              </a:extLst>
            </p:cNvPr>
            <p:cNvSpPr/>
            <p:nvPr/>
          </p:nvSpPr>
          <p:spPr>
            <a:xfrm>
              <a:off x="6305550" y="1447800"/>
              <a:ext cx="238125" cy="219075"/>
            </a:xfrm>
            <a:prstGeom prst="rect">
              <a:avLst/>
            </a:prstGeom>
            <a:pattFill prst="pct10">
              <a:fgClr>
                <a:srgbClr val="7030A0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Arrow: Right 28">
              <a:extLst>
                <a:ext uri="{FF2B5EF4-FFF2-40B4-BE49-F238E27FC236}">
                  <a16:creationId xmlns:a16="http://schemas.microsoft.com/office/drawing/2014/main" id="{473D5244-D4B1-5DE6-BF64-DE8D0E625C81}"/>
                </a:ext>
              </a:extLst>
            </p:cNvPr>
            <p:cNvSpPr/>
            <p:nvPr/>
          </p:nvSpPr>
          <p:spPr>
            <a:xfrm>
              <a:off x="6057900" y="1933575"/>
              <a:ext cx="609600" cy="180975"/>
            </a:xfrm>
            <a:prstGeom prst="rightArrow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7F06255-DCC5-44AD-07D2-DB041C2382B5}"/>
                </a:ext>
              </a:extLst>
            </p:cNvPr>
            <p:cNvSpPr/>
            <p:nvPr/>
          </p:nvSpPr>
          <p:spPr>
            <a:xfrm>
              <a:off x="7010400" y="1057275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439C940-68ED-E4B6-0442-BE165B5C2786}"/>
                </a:ext>
              </a:extLst>
            </p:cNvPr>
            <p:cNvSpPr/>
            <p:nvPr/>
          </p:nvSpPr>
          <p:spPr>
            <a:xfrm>
              <a:off x="7015162" y="1319212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E533964-94B2-5DDC-7C7A-77D221A59258}"/>
                </a:ext>
              </a:extLst>
            </p:cNvPr>
            <p:cNvSpPr/>
            <p:nvPr/>
          </p:nvSpPr>
          <p:spPr>
            <a:xfrm>
              <a:off x="7019925" y="1581150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3C68863-815A-07B9-13E4-A08704998755}"/>
                </a:ext>
              </a:extLst>
            </p:cNvPr>
            <p:cNvSpPr/>
            <p:nvPr/>
          </p:nvSpPr>
          <p:spPr>
            <a:xfrm>
              <a:off x="7019925" y="1847850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0D0223A-5A03-C393-89BF-81F6D2A98FEC}"/>
                </a:ext>
              </a:extLst>
            </p:cNvPr>
            <p:cNvSpPr/>
            <p:nvPr/>
          </p:nvSpPr>
          <p:spPr>
            <a:xfrm>
              <a:off x="7019925" y="2095500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B6DC632-1291-7403-D621-25AE39859AC0}"/>
                </a:ext>
              </a:extLst>
            </p:cNvPr>
            <p:cNvSpPr/>
            <p:nvPr/>
          </p:nvSpPr>
          <p:spPr>
            <a:xfrm>
              <a:off x="7019925" y="2333625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1D9789A-F9E6-BB2F-A2BF-36BC9B7FDAC4}"/>
                </a:ext>
              </a:extLst>
            </p:cNvPr>
            <p:cNvSpPr/>
            <p:nvPr/>
          </p:nvSpPr>
          <p:spPr>
            <a:xfrm>
              <a:off x="7024688" y="2595562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2428346-C87F-6CCC-B9FA-63CDD50F57EB}"/>
                </a:ext>
              </a:extLst>
            </p:cNvPr>
            <p:cNvSpPr/>
            <p:nvPr/>
          </p:nvSpPr>
          <p:spPr>
            <a:xfrm>
              <a:off x="7024688" y="2843212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623073D-A119-217B-665A-22030DF5CB30}"/>
                </a:ext>
              </a:extLst>
            </p:cNvPr>
            <p:cNvSpPr/>
            <p:nvPr/>
          </p:nvSpPr>
          <p:spPr>
            <a:xfrm>
              <a:off x="8543925" y="1619250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09E83AE-5C9A-0D39-1DE0-979154F19BAC}"/>
                </a:ext>
              </a:extLst>
            </p:cNvPr>
            <p:cNvSpPr/>
            <p:nvPr/>
          </p:nvSpPr>
          <p:spPr>
            <a:xfrm>
              <a:off x="8543925" y="2009775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602F3CC-2722-126B-F322-265FABD144A4}"/>
                </a:ext>
              </a:extLst>
            </p:cNvPr>
            <p:cNvSpPr/>
            <p:nvPr/>
          </p:nvSpPr>
          <p:spPr>
            <a:xfrm>
              <a:off x="8562975" y="2390775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Left Brace 40">
              <a:extLst>
                <a:ext uri="{FF2B5EF4-FFF2-40B4-BE49-F238E27FC236}">
                  <a16:creationId xmlns:a16="http://schemas.microsoft.com/office/drawing/2014/main" id="{87A6B8A1-AB4F-A7B6-A2CC-2A6EEDB6231C}"/>
                </a:ext>
              </a:extLst>
            </p:cNvPr>
            <p:cNvSpPr/>
            <p:nvPr/>
          </p:nvSpPr>
          <p:spPr>
            <a:xfrm>
              <a:off x="6715126" y="1152525"/>
              <a:ext cx="266700" cy="1828800"/>
            </a:xfrm>
            <a:prstGeom prst="leftBrace">
              <a:avLst>
                <a:gd name="adj1" fmla="val 26190"/>
                <a:gd name="adj2" fmla="val 47396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6194AB8-3CB1-43FE-A8AA-079FDFD1DE12}"/>
                </a:ext>
              </a:extLst>
            </p:cNvPr>
            <p:cNvSpPr txBox="1"/>
            <p:nvPr/>
          </p:nvSpPr>
          <p:spPr>
            <a:xfrm>
              <a:off x="400050" y="3219450"/>
              <a:ext cx="11938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Input layer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873B286-0007-CA74-69D0-AF1105B9548A}"/>
                </a:ext>
              </a:extLst>
            </p:cNvPr>
            <p:cNvSpPr txBox="1"/>
            <p:nvPr/>
          </p:nvSpPr>
          <p:spPr>
            <a:xfrm>
              <a:off x="2247900" y="3228975"/>
              <a:ext cx="18290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Convolution layer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99F3FFB-680B-B7E3-614A-736459261F91}"/>
                </a:ext>
              </a:extLst>
            </p:cNvPr>
            <p:cNvSpPr txBox="1"/>
            <p:nvPr/>
          </p:nvSpPr>
          <p:spPr>
            <a:xfrm>
              <a:off x="4962525" y="3219450"/>
              <a:ext cx="13880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Pooling layer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3D2325C-96E7-81E1-8FF8-053AAF1711B2}"/>
                </a:ext>
              </a:extLst>
            </p:cNvPr>
            <p:cNvSpPr txBox="1"/>
            <p:nvPr/>
          </p:nvSpPr>
          <p:spPr>
            <a:xfrm>
              <a:off x="6619875" y="3209925"/>
              <a:ext cx="22562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Fully connected layers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B2C5D2B-16E0-A7D0-3997-880E6FB501F2}"/>
                </a:ext>
              </a:extLst>
            </p:cNvPr>
            <p:cNvSpPr/>
            <p:nvPr/>
          </p:nvSpPr>
          <p:spPr>
            <a:xfrm>
              <a:off x="7753350" y="1762125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A297EBCD-2973-ACD2-875D-AFF18680C856}"/>
                </a:ext>
              </a:extLst>
            </p:cNvPr>
            <p:cNvSpPr/>
            <p:nvPr/>
          </p:nvSpPr>
          <p:spPr>
            <a:xfrm>
              <a:off x="7753350" y="2152650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A20E964-2A60-7B4C-7384-4030ADBFAD97}"/>
                </a:ext>
              </a:extLst>
            </p:cNvPr>
            <p:cNvSpPr/>
            <p:nvPr/>
          </p:nvSpPr>
          <p:spPr>
            <a:xfrm>
              <a:off x="7772400" y="2533650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9308780-5F35-D1AE-AC45-E0E177970B2F}"/>
                </a:ext>
              </a:extLst>
            </p:cNvPr>
            <p:cNvSpPr/>
            <p:nvPr/>
          </p:nvSpPr>
          <p:spPr>
            <a:xfrm>
              <a:off x="7753350" y="1457325"/>
              <a:ext cx="171450" cy="190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7DB155DC-074C-C337-89FF-6AFD6D791E1B}"/>
                </a:ext>
              </a:extLst>
            </p:cNvPr>
            <p:cNvCxnSpPr>
              <a:stCxn id="30" idx="6"/>
              <a:endCxn id="49" idx="1"/>
            </p:cNvCxnSpPr>
            <p:nvPr/>
          </p:nvCxnSpPr>
          <p:spPr>
            <a:xfrm>
              <a:off x="7181850" y="1152525"/>
              <a:ext cx="596608" cy="3326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AA5CC08D-0AC5-F522-6999-8004295834C9}"/>
                </a:ext>
              </a:extLst>
            </p:cNvPr>
            <p:cNvCxnSpPr>
              <a:cxnSpLocks/>
              <a:stCxn id="30" idx="6"/>
              <a:endCxn id="46" idx="1"/>
            </p:cNvCxnSpPr>
            <p:nvPr/>
          </p:nvCxnSpPr>
          <p:spPr>
            <a:xfrm>
              <a:off x="7181850" y="1152525"/>
              <a:ext cx="596608" cy="6374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7B46ACB1-E1A3-88EB-69C0-AD5FC50D82C5}"/>
                </a:ext>
              </a:extLst>
            </p:cNvPr>
            <p:cNvCxnSpPr>
              <a:stCxn id="30" idx="6"/>
              <a:endCxn id="47" idx="1"/>
            </p:cNvCxnSpPr>
            <p:nvPr/>
          </p:nvCxnSpPr>
          <p:spPr>
            <a:xfrm>
              <a:off x="7181850" y="1152525"/>
              <a:ext cx="596608" cy="10280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A7C107F5-DF47-A088-BCF3-569F78B66A31}"/>
                </a:ext>
              </a:extLst>
            </p:cNvPr>
            <p:cNvCxnSpPr>
              <a:cxnSpLocks/>
              <a:stCxn id="30" idx="6"/>
              <a:endCxn id="48" idx="1"/>
            </p:cNvCxnSpPr>
            <p:nvPr/>
          </p:nvCxnSpPr>
          <p:spPr>
            <a:xfrm>
              <a:off x="7181850" y="1152525"/>
              <a:ext cx="615658" cy="14090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70FFF213-DB94-6BE0-296A-F05184F8C163}"/>
                </a:ext>
              </a:extLst>
            </p:cNvPr>
            <p:cNvCxnSpPr>
              <a:stCxn id="31" idx="6"/>
              <a:endCxn id="49" idx="1"/>
            </p:cNvCxnSpPr>
            <p:nvPr/>
          </p:nvCxnSpPr>
          <p:spPr>
            <a:xfrm>
              <a:off x="7186612" y="1414462"/>
              <a:ext cx="591846" cy="707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3FA95F21-9C7D-CD16-7BEA-E1427D256AC1}"/>
                </a:ext>
              </a:extLst>
            </p:cNvPr>
            <p:cNvCxnSpPr>
              <a:stCxn id="31" idx="6"/>
              <a:endCxn id="46" idx="1"/>
            </p:cNvCxnSpPr>
            <p:nvPr/>
          </p:nvCxnSpPr>
          <p:spPr>
            <a:xfrm>
              <a:off x="7186612" y="1414462"/>
              <a:ext cx="591846" cy="3755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E3BC1C62-7577-33A4-46FA-03FC2045C3A8}"/>
                </a:ext>
              </a:extLst>
            </p:cNvPr>
            <p:cNvCxnSpPr>
              <a:stCxn id="31" idx="6"/>
              <a:endCxn id="47" idx="1"/>
            </p:cNvCxnSpPr>
            <p:nvPr/>
          </p:nvCxnSpPr>
          <p:spPr>
            <a:xfrm>
              <a:off x="7186612" y="1414462"/>
              <a:ext cx="591846" cy="7660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97993A02-EDDE-4AD2-FE5B-69929ABFF375}"/>
                </a:ext>
              </a:extLst>
            </p:cNvPr>
            <p:cNvCxnSpPr>
              <a:cxnSpLocks/>
              <a:stCxn id="31" idx="6"/>
              <a:endCxn id="48" idx="1"/>
            </p:cNvCxnSpPr>
            <p:nvPr/>
          </p:nvCxnSpPr>
          <p:spPr>
            <a:xfrm>
              <a:off x="7186612" y="1414462"/>
              <a:ext cx="610896" cy="11470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200927D8-3176-D18E-117E-FB0D68EA912F}"/>
                </a:ext>
              </a:extLst>
            </p:cNvPr>
            <p:cNvCxnSpPr>
              <a:stCxn id="32" idx="6"/>
              <a:endCxn id="49" idx="2"/>
            </p:cNvCxnSpPr>
            <p:nvPr/>
          </p:nvCxnSpPr>
          <p:spPr>
            <a:xfrm flipV="1">
              <a:off x="7191375" y="1552575"/>
              <a:ext cx="561975" cy="1238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4EA04206-A9E5-D46C-0ABD-D1D0FF60783E}"/>
                </a:ext>
              </a:extLst>
            </p:cNvPr>
            <p:cNvCxnSpPr>
              <a:stCxn id="32" idx="6"/>
              <a:endCxn id="46" idx="2"/>
            </p:cNvCxnSpPr>
            <p:nvPr/>
          </p:nvCxnSpPr>
          <p:spPr>
            <a:xfrm>
              <a:off x="7191375" y="1676400"/>
              <a:ext cx="561975" cy="1809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0CDBBD4C-43BA-B9CF-0431-DDA00463CC6A}"/>
                </a:ext>
              </a:extLst>
            </p:cNvPr>
            <p:cNvCxnSpPr>
              <a:cxnSpLocks/>
              <a:stCxn id="32" idx="6"/>
              <a:endCxn id="47" idx="1"/>
            </p:cNvCxnSpPr>
            <p:nvPr/>
          </p:nvCxnSpPr>
          <p:spPr>
            <a:xfrm>
              <a:off x="7191375" y="1676400"/>
              <a:ext cx="587083" cy="5041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934531E5-CD3F-FF9D-9144-852937BB89B0}"/>
                </a:ext>
              </a:extLst>
            </p:cNvPr>
            <p:cNvCxnSpPr>
              <a:cxnSpLocks/>
              <a:stCxn id="33" idx="7"/>
              <a:endCxn id="49" idx="2"/>
            </p:cNvCxnSpPr>
            <p:nvPr/>
          </p:nvCxnSpPr>
          <p:spPr>
            <a:xfrm flipV="1">
              <a:off x="7166267" y="1552575"/>
              <a:ext cx="587083" cy="3231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D88B5BD3-B54C-F9E2-CC67-9D1319C87D6D}"/>
                </a:ext>
              </a:extLst>
            </p:cNvPr>
            <p:cNvCxnSpPr>
              <a:cxnSpLocks/>
              <a:stCxn id="32" idx="6"/>
              <a:endCxn id="48" idx="1"/>
            </p:cNvCxnSpPr>
            <p:nvPr/>
          </p:nvCxnSpPr>
          <p:spPr>
            <a:xfrm>
              <a:off x="7191375" y="1676400"/>
              <a:ext cx="606133" cy="8851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50727BCA-E098-CC34-4977-65A4D09B5DCD}"/>
                </a:ext>
              </a:extLst>
            </p:cNvPr>
            <p:cNvCxnSpPr>
              <a:cxnSpLocks/>
              <a:stCxn id="33" idx="7"/>
              <a:endCxn id="46" idx="2"/>
            </p:cNvCxnSpPr>
            <p:nvPr/>
          </p:nvCxnSpPr>
          <p:spPr>
            <a:xfrm flipV="1">
              <a:off x="7166267" y="1857375"/>
              <a:ext cx="587083" cy="183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32FF3A53-D1CC-C557-FBCD-20E2098BAB1E}"/>
                </a:ext>
              </a:extLst>
            </p:cNvPr>
            <p:cNvCxnSpPr>
              <a:stCxn id="33" idx="7"/>
              <a:endCxn id="47" idx="1"/>
            </p:cNvCxnSpPr>
            <p:nvPr/>
          </p:nvCxnSpPr>
          <p:spPr>
            <a:xfrm>
              <a:off x="7166267" y="1875748"/>
              <a:ext cx="612191" cy="3048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1A0950FA-00C0-1C42-918C-7DB3B28EBEB6}"/>
                </a:ext>
              </a:extLst>
            </p:cNvPr>
            <p:cNvCxnSpPr>
              <a:stCxn id="33" idx="7"/>
              <a:endCxn id="48" idx="1"/>
            </p:cNvCxnSpPr>
            <p:nvPr/>
          </p:nvCxnSpPr>
          <p:spPr>
            <a:xfrm>
              <a:off x="7166267" y="1875748"/>
              <a:ext cx="631241" cy="6858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4F220FF6-C7CD-1248-EA8E-C7C8366BD4E9}"/>
                </a:ext>
              </a:extLst>
            </p:cNvPr>
            <p:cNvCxnSpPr>
              <a:stCxn id="34" idx="6"/>
              <a:endCxn id="49" idx="2"/>
            </p:cNvCxnSpPr>
            <p:nvPr/>
          </p:nvCxnSpPr>
          <p:spPr>
            <a:xfrm flipV="1">
              <a:off x="7191375" y="1552575"/>
              <a:ext cx="561975" cy="6381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59579C62-EE12-54C2-6BDD-D91B18E535A1}"/>
                </a:ext>
              </a:extLst>
            </p:cNvPr>
            <p:cNvCxnSpPr>
              <a:stCxn id="34" idx="6"/>
              <a:endCxn id="46" idx="2"/>
            </p:cNvCxnSpPr>
            <p:nvPr/>
          </p:nvCxnSpPr>
          <p:spPr>
            <a:xfrm flipV="1">
              <a:off x="7191375" y="1857375"/>
              <a:ext cx="561975" cy="3333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D6C28C17-83C2-5160-E1A4-580A8E9DC4D6}"/>
                </a:ext>
              </a:extLst>
            </p:cNvPr>
            <p:cNvCxnSpPr>
              <a:stCxn id="34" idx="6"/>
              <a:endCxn id="47" idx="2"/>
            </p:cNvCxnSpPr>
            <p:nvPr/>
          </p:nvCxnSpPr>
          <p:spPr>
            <a:xfrm>
              <a:off x="7191375" y="2190750"/>
              <a:ext cx="561975" cy="571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64B6E283-1E60-D139-4D99-A429B5107A83}"/>
                </a:ext>
              </a:extLst>
            </p:cNvPr>
            <p:cNvCxnSpPr>
              <a:cxnSpLocks/>
              <a:stCxn id="34" idx="6"/>
              <a:endCxn id="48" idx="1"/>
            </p:cNvCxnSpPr>
            <p:nvPr/>
          </p:nvCxnSpPr>
          <p:spPr>
            <a:xfrm>
              <a:off x="7191375" y="2190750"/>
              <a:ext cx="606133" cy="3707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AEE509D3-D162-03E8-58F4-59764BF883DA}"/>
                </a:ext>
              </a:extLst>
            </p:cNvPr>
            <p:cNvCxnSpPr>
              <a:stCxn id="35" idx="6"/>
            </p:cNvCxnSpPr>
            <p:nvPr/>
          </p:nvCxnSpPr>
          <p:spPr>
            <a:xfrm flipV="1">
              <a:off x="7191375" y="1600200"/>
              <a:ext cx="504825" cy="8286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A7F803AD-001E-C154-2599-C17B979A1BD9}"/>
                </a:ext>
              </a:extLst>
            </p:cNvPr>
            <p:cNvCxnSpPr>
              <a:stCxn id="35" idx="6"/>
              <a:endCxn id="46" idx="2"/>
            </p:cNvCxnSpPr>
            <p:nvPr/>
          </p:nvCxnSpPr>
          <p:spPr>
            <a:xfrm flipV="1">
              <a:off x="7191375" y="1857375"/>
              <a:ext cx="561975" cy="5715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516FB6DA-6A9D-E0B8-C1D3-0067F70DE77D}"/>
                </a:ext>
              </a:extLst>
            </p:cNvPr>
            <p:cNvCxnSpPr>
              <a:stCxn id="35" idx="6"/>
              <a:endCxn id="47" idx="2"/>
            </p:cNvCxnSpPr>
            <p:nvPr/>
          </p:nvCxnSpPr>
          <p:spPr>
            <a:xfrm flipV="1">
              <a:off x="7191375" y="2247900"/>
              <a:ext cx="561975" cy="1809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8CAD111A-0B72-9234-079A-82E42D90FA3D}"/>
                </a:ext>
              </a:extLst>
            </p:cNvPr>
            <p:cNvCxnSpPr>
              <a:stCxn id="35" idx="6"/>
              <a:endCxn id="48" idx="1"/>
            </p:cNvCxnSpPr>
            <p:nvPr/>
          </p:nvCxnSpPr>
          <p:spPr>
            <a:xfrm>
              <a:off x="7191375" y="2428875"/>
              <a:ext cx="606133" cy="1326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8B73977F-27FD-8866-84B9-58D954D052BF}"/>
                </a:ext>
              </a:extLst>
            </p:cNvPr>
            <p:cNvCxnSpPr>
              <a:stCxn id="36" idx="6"/>
            </p:cNvCxnSpPr>
            <p:nvPr/>
          </p:nvCxnSpPr>
          <p:spPr>
            <a:xfrm flipV="1">
              <a:off x="7196138" y="1609725"/>
              <a:ext cx="509587" cy="10810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19346235-E1A6-9900-7BED-7C967CDBFE4A}"/>
                </a:ext>
              </a:extLst>
            </p:cNvPr>
            <p:cNvCxnSpPr>
              <a:stCxn id="36" idx="6"/>
              <a:endCxn id="46" idx="2"/>
            </p:cNvCxnSpPr>
            <p:nvPr/>
          </p:nvCxnSpPr>
          <p:spPr>
            <a:xfrm flipV="1">
              <a:off x="7196138" y="1857375"/>
              <a:ext cx="557212" cy="83343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251A6AAC-8990-E841-79E6-A9661B346C39}"/>
                </a:ext>
              </a:extLst>
            </p:cNvPr>
            <p:cNvCxnSpPr>
              <a:stCxn id="36" idx="6"/>
              <a:endCxn id="47" idx="2"/>
            </p:cNvCxnSpPr>
            <p:nvPr/>
          </p:nvCxnSpPr>
          <p:spPr>
            <a:xfrm flipV="1">
              <a:off x="7196138" y="2247900"/>
              <a:ext cx="557212" cy="4429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FE855F88-0837-4FB7-B388-BCEC5D915DF7}"/>
                </a:ext>
              </a:extLst>
            </p:cNvPr>
            <p:cNvCxnSpPr>
              <a:stCxn id="36" idx="6"/>
              <a:endCxn id="48" idx="2"/>
            </p:cNvCxnSpPr>
            <p:nvPr/>
          </p:nvCxnSpPr>
          <p:spPr>
            <a:xfrm flipV="1">
              <a:off x="7196138" y="2628900"/>
              <a:ext cx="576262" cy="619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3223BA9A-F9B1-1512-F40B-AB3362017CAA}"/>
                </a:ext>
              </a:extLst>
            </p:cNvPr>
            <p:cNvCxnSpPr>
              <a:stCxn id="37" idx="7"/>
              <a:endCxn id="49" idx="3"/>
            </p:cNvCxnSpPr>
            <p:nvPr/>
          </p:nvCxnSpPr>
          <p:spPr>
            <a:xfrm flipV="1">
              <a:off x="7171030" y="1619927"/>
              <a:ext cx="607428" cy="12511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ADB60831-6E53-CE40-6984-E1BE08D02A78}"/>
                </a:ext>
              </a:extLst>
            </p:cNvPr>
            <p:cNvCxnSpPr>
              <a:stCxn id="37" idx="7"/>
              <a:endCxn id="46" idx="3"/>
            </p:cNvCxnSpPr>
            <p:nvPr/>
          </p:nvCxnSpPr>
          <p:spPr>
            <a:xfrm flipV="1">
              <a:off x="7171030" y="1924727"/>
              <a:ext cx="607428" cy="9463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7CC8C664-D3DC-4103-4B6C-FB8C964A5829}"/>
                </a:ext>
              </a:extLst>
            </p:cNvPr>
            <p:cNvCxnSpPr>
              <a:stCxn id="37" idx="7"/>
              <a:endCxn id="47" idx="3"/>
            </p:cNvCxnSpPr>
            <p:nvPr/>
          </p:nvCxnSpPr>
          <p:spPr>
            <a:xfrm flipV="1">
              <a:off x="7171030" y="2315252"/>
              <a:ext cx="607428" cy="55585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5A4F4B82-624D-59CE-F080-FE9D2E2715B5}"/>
                </a:ext>
              </a:extLst>
            </p:cNvPr>
            <p:cNvCxnSpPr>
              <a:stCxn id="37" idx="7"/>
              <a:endCxn id="48" idx="3"/>
            </p:cNvCxnSpPr>
            <p:nvPr/>
          </p:nvCxnSpPr>
          <p:spPr>
            <a:xfrm flipV="1">
              <a:off x="7171030" y="2696252"/>
              <a:ext cx="626478" cy="17485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FD5D96EC-45CE-FB66-07C3-F38E964F15AE}"/>
                </a:ext>
              </a:extLst>
            </p:cNvPr>
            <p:cNvCxnSpPr>
              <a:stCxn id="49" idx="6"/>
              <a:endCxn id="38" idx="1"/>
            </p:cNvCxnSpPr>
            <p:nvPr/>
          </p:nvCxnSpPr>
          <p:spPr>
            <a:xfrm>
              <a:off x="7924800" y="1552575"/>
              <a:ext cx="644233" cy="945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DB514D27-DF0C-EF61-0E5B-0460C03D34C4}"/>
                </a:ext>
              </a:extLst>
            </p:cNvPr>
            <p:cNvCxnSpPr>
              <a:stCxn id="49" idx="6"/>
              <a:endCxn id="39" idx="1"/>
            </p:cNvCxnSpPr>
            <p:nvPr/>
          </p:nvCxnSpPr>
          <p:spPr>
            <a:xfrm>
              <a:off x="7924800" y="1552575"/>
              <a:ext cx="644233" cy="4850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E9737036-5228-6294-2210-6A284110D02E}"/>
                </a:ext>
              </a:extLst>
            </p:cNvPr>
            <p:cNvCxnSpPr>
              <a:stCxn id="49" idx="6"/>
              <a:endCxn id="40" idx="1"/>
            </p:cNvCxnSpPr>
            <p:nvPr/>
          </p:nvCxnSpPr>
          <p:spPr>
            <a:xfrm>
              <a:off x="7924800" y="1552575"/>
              <a:ext cx="663283" cy="8660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76686974-B5F4-4837-1EE9-F4CAD2F63037}"/>
                </a:ext>
              </a:extLst>
            </p:cNvPr>
            <p:cNvCxnSpPr>
              <a:stCxn id="46" idx="6"/>
              <a:endCxn id="38" idx="1"/>
            </p:cNvCxnSpPr>
            <p:nvPr/>
          </p:nvCxnSpPr>
          <p:spPr>
            <a:xfrm flipV="1">
              <a:off x="7924800" y="1647148"/>
              <a:ext cx="644233" cy="2102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06AAD8E2-B47F-8A35-9A1F-F02CE5BE07BA}"/>
                </a:ext>
              </a:extLst>
            </p:cNvPr>
            <p:cNvCxnSpPr>
              <a:stCxn id="46" idx="6"/>
              <a:endCxn id="39" idx="2"/>
            </p:cNvCxnSpPr>
            <p:nvPr/>
          </p:nvCxnSpPr>
          <p:spPr>
            <a:xfrm>
              <a:off x="7924800" y="1857375"/>
              <a:ext cx="644233" cy="1802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022BDC76-B21E-790D-5067-216B5834CEAD}"/>
                </a:ext>
              </a:extLst>
            </p:cNvPr>
            <p:cNvCxnSpPr>
              <a:cxnSpLocks/>
              <a:stCxn id="46" idx="6"/>
              <a:endCxn id="40" idx="1"/>
            </p:cNvCxnSpPr>
            <p:nvPr/>
          </p:nvCxnSpPr>
          <p:spPr>
            <a:xfrm>
              <a:off x="7924800" y="1857375"/>
              <a:ext cx="663283" cy="5612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F473C5FD-8F46-B8A5-2AC2-4993632031C3}"/>
                </a:ext>
              </a:extLst>
            </p:cNvPr>
            <p:cNvCxnSpPr>
              <a:cxnSpLocks/>
              <a:stCxn id="47" idx="7"/>
              <a:endCxn id="38" idx="2"/>
            </p:cNvCxnSpPr>
            <p:nvPr/>
          </p:nvCxnSpPr>
          <p:spPr>
            <a:xfrm flipV="1">
              <a:off x="7899692" y="1714500"/>
              <a:ext cx="644233" cy="466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E4708165-F96A-18CB-5A4C-D6B5DC2B0D97}"/>
                </a:ext>
              </a:extLst>
            </p:cNvPr>
            <p:cNvCxnSpPr>
              <a:stCxn id="47" idx="6"/>
              <a:endCxn id="39" idx="1"/>
            </p:cNvCxnSpPr>
            <p:nvPr/>
          </p:nvCxnSpPr>
          <p:spPr>
            <a:xfrm flipV="1">
              <a:off x="7924800" y="2037673"/>
              <a:ext cx="644233" cy="2102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5777AC82-8B37-B244-E17C-15FA88045803}"/>
                </a:ext>
              </a:extLst>
            </p:cNvPr>
            <p:cNvCxnSpPr>
              <a:stCxn id="47" idx="6"/>
              <a:endCxn id="40" idx="2"/>
            </p:cNvCxnSpPr>
            <p:nvPr/>
          </p:nvCxnSpPr>
          <p:spPr>
            <a:xfrm>
              <a:off x="7924800" y="2247900"/>
              <a:ext cx="638175" cy="2381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2716C30C-916E-C6CC-9A79-9254F5341D96}"/>
                </a:ext>
              </a:extLst>
            </p:cNvPr>
            <p:cNvCxnSpPr>
              <a:stCxn id="48" idx="7"/>
              <a:endCxn id="38" idx="3"/>
            </p:cNvCxnSpPr>
            <p:nvPr/>
          </p:nvCxnSpPr>
          <p:spPr>
            <a:xfrm flipV="1">
              <a:off x="7918742" y="1781852"/>
              <a:ext cx="650291" cy="7796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32B6811D-667B-C92F-240D-E89F8BEA0053}"/>
                </a:ext>
              </a:extLst>
            </p:cNvPr>
            <p:cNvCxnSpPr>
              <a:cxnSpLocks/>
              <a:stCxn id="48" idx="7"/>
              <a:endCxn id="39" idx="2"/>
            </p:cNvCxnSpPr>
            <p:nvPr/>
          </p:nvCxnSpPr>
          <p:spPr>
            <a:xfrm flipV="1">
              <a:off x="7918742" y="2105025"/>
              <a:ext cx="625183" cy="4565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1337E267-89F6-3282-D2EE-AE50E1D94C1F}"/>
                </a:ext>
              </a:extLst>
            </p:cNvPr>
            <p:cNvCxnSpPr>
              <a:cxnSpLocks/>
              <a:endCxn id="40" idx="3"/>
            </p:cNvCxnSpPr>
            <p:nvPr/>
          </p:nvCxnSpPr>
          <p:spPr>
            <a:xfrm flipV="1">
              <a:off x="7918742" y="2553377"/>
              <a:ext cx="669341" cy="367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Left Brace 93">
            <a:extLst>
              <a:ext uri="{FF2B5EF4-FFF2-40B4-BE49-F238E27FC236}">
                <a16:creationId xmlns:a16="http://schemas.microsoft.com/office/drawing/2014/main" id="{B314B169-2162-7EAE-8D20-C4B8085FACE7}"/>
              </a:ext>
            </a:extLst>
          </p:cNvPr>
          <p:cNvSpPr/>
          <p:nvPr/>
        </p:nvSpPr>
        <p:spPr>
          <a:xfrm>
            <a:off x="5552387" y="4392892"/>
            <a:ext cx="367645" cy="2215298"/>
          </a:xfrm>
          <a:prstGeom prst="leftBrace">
            <a:avLst>
              <a:gd name="adj1" fmla="val 36538"/>
              <a:gd name="adj2" fmla="val 49451"/>
            </a:avLst>
          </a:prstGeom>
          <a:ln>
            <a:solidFill>
              <a:srgbClr val="FF0000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5530E97-E1F0-8882-75C1-7AF94322B058}"/>
              </a:ext>
            </a:extLst>
          </p:cNvPr>
          <p:cNvSpPr txBox="1"/>
          <p:nvPr/>
        </p:nvSpPr>
        <p:spPr>
          <a:xfrm>
            <a:off x="4977352" y="5740923"/>
            <a:ext cx="1679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Feature extract</a:t>
            </a:r>
          </a:p>
        </p:txBody>
      </p:sp>
      <p:sp>
        <p:nvSpPr>
          <p:cNvPr id="97" name="Left Brace 96">
            <a:extLst>
              <a:ext uri="{FF2B5EF4-FFF2-40B4-BE49-F238E27FC236}">
                <a16:creationId xmlns:a16="http://schemas.microsoft.com/office/drawing/2014/main" id="{059BDD29-297F-2CF3-3873-18ADECF4B820}"/>
              </a:ext>
            </a:extLst>
          </p:cNvPr>
          <p:cNvSpPr/>
          <p:nvPr/>
        </p:nvSpPr>
        <p:spPr>
          <a:xfrm>
            <a:off x="9089010" y="4600281"/>
            <a:ext cx="367645" cy="1726676"/>
          </a:xfrm>
          <a:prstGeom prst="leftBrace">
            <a:avLst>
              <a:gd name="adj1" fmla="val 36538"/>
              <a:gd name="adj2" fmla="val 49451"/>
            </a:avLst>
          </a:prstGeom>
          <a:ln>
            <a:solidFill>
              <a:srgbClr val="FF0000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C317AF9-7012-0388-8CB4-67752D8B91FA}"/>
              </a:ext>
            </a:extLst>
          </p:cNvPr>
          <p:cNvSpPr txBox="1"/>
          <p:nvPr/>
        </p:nvSpPr>
        <p:spPr>
          <a:xfrm>
            <a:off x="8787351" y="5648226"/>
            <a:ext cx="1200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Prediction</a:t>
            </a:r>
          </a:p>
        </p:txBody>
      </p:sp>
    </p:spTree>
    <p:extLst>
      <p:ext uri="{BB962C8B-B14F-4D97-AF65-F5344CB8AC3E}">
        <p14:creationId xmlns:p14="http://schemas.microsoft.com/office/powerpoint/2010/main" val="1053097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B4B8C-5624-10CA-5F06-552F27AF6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1" y="0"/>
            <a:ext cx="10747342" cy="1325563"/>
          </a:xfrm>
        </p:spPr>
        <p:txBody>
          <a:bodyPr/>
          <a:lstStyle/>
          <a:p>
            <a:r>
              <a:rPr lang="en-US" dirty="0"/>
              <a:t>Convolution layer: basic convolution operation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2AFB0-2FB9-A8FC-0D88-2E39BEF93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BC574F-428D-B3A7-1DE6-062FF435D90B}"/>
              </a:ext>
            </a:extLst>
          </p:cNvPr>
          <p:cNvSpPr/>
          <p:nvPr/>
        </p:nvSpPr>
        <p:spPr>
          <a:xfrm>
            <a:off x="3059373" y="3097670"/>
            <a:ext cx="882176" cy="707683"/>
          </a:xfrm>
          <a:prstGeom prst="rect">
            <a:avLst/>
          </a:prstGeom>
          <a:solidFill>
            <a:schemeClr val="accent6">
              <a:alpha val="46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B9552B-D7D5-E2AB-A6D9-36A18B7031C5}"/>
              </a:ext>
            </a:extLst>
          </p:cNvPr>
          <p:cNvSpPr/>
          <p:nvPr/>
        </p:nvSpPr>
        <p:spPr>
          <a:xfrm>
            <a:off x="3013927" y="5880694"/>
            <a:ext cx="908770" cy="741680"/>
          </a:xfrm>
          <a:prstGeom prst="rect">
            <a:avLst/>
          </a:prstGeom>
          <a:solidFill>
            <a:srgbClr val="FFFF00">
              <a:alpha val="46000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FB9BC1-A2F5-CC30-F2DC-32CE8D60F149}"/>
              </a:ext>
            </a:extLst>
          </p:cNvPr>
          <p:cNvSpPr/>
          <p:nvPr/>
        </p:nvSpPr>
        <p:spPr>
          <a:xfrm>
            <a:off x="8001906" y="2916979"/>
            <a:ext cx="544286" cy="362685"/>
          </a:xfrm>
          <a:prstGeom prst="rect">
            <a:avLst/>
          </a:prstGeom>
          <a:solidFill>
            <a:schemeClr val="accent6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1897473C-31C3-41A7-83A9-19C68DBB07A2}"/>
              </a:ext>
            </a:extLst>
          </p:cNvPr>
          <p:cNvSpPr/>
          <p:nvPr/>
        </p:nvSpPr>
        <p:spPr>
          <a:xfrm>
            <a:off x="6414546" y="3207809"/>
            <a:ext cx="636983" cy="11533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BCE107C-F6B3-6570-6838-A2BC71E09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303600"/>
              </p:ext>
            </p:extLst>
          </p:nvPr>
        </p:nvGraphicFramePr>
        <p:xfrm>
          <a:off x="7500218" y="2909776"/>
          <a:ext cx="1066814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977">
                  <a:extLst>
                    <a:ext uri="{9D8B030D-6E8A-4147-A177-3AD203B41FA5}">
                      <a16:colId xmlns:a16="http://schemas.microsoft.com/office/drawing/2014/main" val="1830327737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13884314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612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162421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A230F58D-E643-3428-431D-067BC2E9A00A}"/>
              </a:ext>
            </a:extLst>
          </p:cNvPr>
          <p:cNvSpPr/>
          <p:nvPr/>
        </p:nvSpPr>
        <p:spPr>
          <a:xfrm>
            <a:off x="7482311" y="2915911"/>
            <a:ext cx="517836" cy="362685"/>
          </a:xfrm>
          <a:prstGeom prst="rect">
            <a:avLst/>
          </a:prstGeom>
          <a:solidFill>
            <a:schemeClr val="accent2">
              <a:lumMod val="20000"/>
              <a:lumOff val="80000"/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567348-72DE-9564-4656-AD2D4E20BADD}"/>
              </a:ext>
            </a:extLst>
          </p:cNvPr>
          <p:cNvSpPr/>
          <p:nvPr/>
        </p:nvSpPr>
        <p:spPr>
          <a:xfrm>
            <a:off x="7492857" y="3282711"/>
            <a:ext cx="511615" cy="362685"/>
          </a:xfrm>
          <a:prstGeom prst="rect">
            <a:avLst/>
          </a:prstGeom>
          <a:solidFill>
            <a:schemeClr val="tx2">
              <a:lumMod val="40000"/>
              <a:lumOff val="60000"/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87523CE-607D-2FF1-E519-CBEC89AC47C6}"/>
              </a:ext>
            </a:extLst>
          </p:cNvPr>
          <p:cNvSpPr/>
          <p:nvPr/>
        </p:nvSpPr>
        <p:spPr>
          <a:xfrm>
            <a:off x="7992641" y="3278094"/>
            <a:ext cx="570737" cy="362685"/>
          </a:xfrm>
          <a:prstGeom prst="rect">
            <a:avLst/>
          </a:prstGeom>
          <a:solidFill>
            <a:srgbClr val="FFFF0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Table 20">
            <a:extLst>
              <a:ext uri="{FF2B5EF4-FFF2-40B4-BE49-F238E27FC236}">
                <a16:creationId xmlns:a16="http://schemas.microsoft.com/office/drawing/2014/main" id="{DBAC9112-03EE-9868-A7B7-E518BE71A3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159509"/>
              </p:ext>
            </p:extLst>
          </p:nvPr>
        </p:nvGraphicFramePr>
        <p:xfrm>
          <a:off x="911837" y="3170639"/>
          <a:ext cx="1289697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5297">
                  <a:extLst>
                    <a:ext uri="{9D8B030D-6E8A-4147-A177-3AD203B41FA5}">
                      <a16:colId xmlns:a16="http://schemas.microsoft.com/office/drawing/2014/main" val="1669537081"/>
                    </a:ext>
                  </a:extLst>
                </a:gridCol>
                <a:gridCol w="427363">
                  <a:extLst>
                    <a:ext uri="{9D8B030D-6E8A-4147-A177-3AD203B41FA5}">
                      <a16:colId xmlns:a16="http://schemas.microsoft.com/office/drawing/2014/main" val="1610871078"/>
                    </a:ext>
                  </a:extLst>
                </a:gridCol>
                <a:gridCol w="487037">
                  <a:extLst>
                    <a:ext uri="{9D8B030D-6E8A-4147-A177-3AD203B41FA5}">
                      <a16:colId xmlns:a16="http://schemas.microsoft.com/office/drawing/2014/main" val="987650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34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694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363968"/>
                  </a:ext>
                </a:extLst>
              </a:tr>
            </a:tbl>
          </a:graphicData>
        </a:graphic>
      </p:graphicFrame>
      <p:graphicFrame>
        <p:nvGraphicFramePr>
          <p:cNvPr id="24" name="Table 21">
            <a:extLst>
              <a:ext uri="{FF2B5EF4-FFF2-40B4-BE49-F238E27FC236}">
                <a16:creationId xmlns:a16="http://schemas.microsoft.com/office/drawing/2014/main" id="{8509A6B0-2A16-66B5-25BE-B622915D5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013157"/>
              </p:ext>
            </p:extLst>
          </p:nvPr>
        </p:nvGraphicFramePr>
        <p:xfrm>
          <a:off x="5325216" y="2970619"/>
          <a:ext cx="795176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588">
                  <a:extLst>
                    <a:ext uri="{9D8B030D-6E8A-4147-A177-3AD203B41FA5}">
                      <a16:colId xmlns:a16="http://schemas.microsoft.com/office/drawing/2014/main" val="1147847055"/>
                    </a:ext>
                  </a:extLst>
                </a:gridCol>
                <a:gridCol w="397588">
                  <a:extLst>
                    <a:ext uri="{9D8B030D-6E8A-4147-A177-3AD203B41FA5}">
                      <a16:colId xmlns:a16="http://schemas.microsoft.com/office/drawing/2014/main" val="402455658"/>
                    </a:ext>
                  </a:extLst>
                </a:gridCol>
              </a:tblGrid>
              <a:tr h="343453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196488"/>
                  </a:ext>
                </a:extLst>
              </a:tr>
              <a:tr h="34345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758414"/>
                  </a:ext>
                </a:extLst>
              </a:tr>
            </a:tbl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88E58351-DDE4-252E-E9FB-7B27E56C8939}"/>
              </a:ext>
            </a:extLst>
          </p:cNvPr>
          <p:cNvSpPr/>
          <p:nvPr/>
        </p:nvSpPr>
        <p:spPr>
          <a:xfrm>
            <a:off x="2664697" y="1860697"/>
            <a:ext cx="802433" cy="717249"/>
          </a:xfrm>
          <a:prstGeom prst="rect">
            <a:avLst/>
          </a:prstGeom>
          <a:solidFill>
            <a:schemeClr val="accent2">
              <a:lumMod val="20000"/>
              <a:lumOff val="80000"/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8" name="Table 20">
            <a:extLst>
              <a:ext uri="{FF2B5EF4-FFF2-40B4-BE49-F238E27FC236}">
                <a16:creationId xmlns:a16="http://schemas.microsoft.com/office/drawing/2014/main" id="{235A9EEB-9576-108A-AC0B-C6A2F5DE6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425042"/>
              </p:ext>
            </p:extLst>
          </p:nvPr>
        </p:nvGraphicFramePr>
        <p:xfrm>
          <a:off x="2674682" y="3086790"/>
          <a:ext cx="1289697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5297">
                  <a:extLst>
                    <a:ext uri="{9D8B030D-6E8A-4147-A177-3AD203B41FA5}">
                      <a16:colId xmlns:a16="http://schemas.microsoft.com/office/drawing/2014/main" val="1669537081"/>
                    </a:ext>
                  </a:extLst>
                </a:gridCol>
                <a:gridCol w="427363">
                  <a:extLst>
                    <a:ext uri="{9D8B030D-6E8A-4147-A177-3AD203B41FA5}">
                      <a16:colId xmlns:a16="http://schemas.microsoft.com/office/drawing/2014/main" val="1610871078"/>
                    </a:ext>
                  </a:extLst>
                </a:gridCol>
                <a:gridCol w="487037">
                  <a:extLst>
                    <a:ext uri="{9D8B030D-6E8A-4147-A177-3AD203B41FA5}">
                      <a16:colId xmlns:a16="http://schemas.microsoft.com/office/drawing/2014/main" val="987650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34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694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363968"/>
                  </a:ext>
                </a:extLst>
              </a:tr>
            </a:tbl>
          </a:graphicData>
        </a:graphic>
      </p:graphicFrame>
      <p:graphicFrame>
        <p:nvGraphicFramePr>
          <p:cNvPr id="30" name="Table 20">
            <a:extLst>
              <a:ext uri="{FF2B5EF4-FFF2-40B4-BE49-F238E27FC236}">
                <a16:creationId xmlns:a16="http://schemas.microsoft.com/office/drawing/2014/main" id="{2990875B-9D78-A54C-C257-41092ED26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81926"/>
              </p:ext>
            </p:extLst>
          </p:nvPr>
        </p:nvGraphicFramePr>
        <p:xfrm>
          <a:off x="2636974" y="5516021"/>
          <a:ext cx="1289697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5297">
                  <a:extLst>
                    <a:ext uri="{9D8B030D-6E8A-4147-A177-3AD203B41FA5}">
                      <a16:colId xmlns:a16="http://schemas.microsoft.com/office/drawing/2014/main" val="1669537081"/>
                    </a:ext>
                  </a:extLst>
                </a:gridCol>
                <a:gridCol w="427363">
                  <a:extLst>
                    <a:ext uri="{9D8B030D-6E8A-4147-A177-3AD203B41FA5}">
                      <a16:colId xmlns:a16="http://schemas.microsoft.com/office/drawing/2014/main" val="1610871078"/>
                    </a:ext>
                  </a:extLst>
                </a:gridCol>
                <a:gridCol w="487037">
                  <a:extLst>
                    <a:ext uri="{9D8B030D-6E8A-4147-A177-3AD203B41FA5}">
                      <a16:colId xmlns:a16="http://schemas.microsoft.com/office/drawing/2014/main" val="987650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34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694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363968"/>
                  </a:ext>
                </a:extLst>
              </a:tr>
            </a:tbl>
          </a:graphicData>
        </a:graphic>
      </p:graphicFrame>
      <p:graphicFrame>
        <p:nvGraphicFramePr>
          <p:cNvPr id="32" name="Table 20">
            <a:extLst>
              <a:ext uri="{FF2B5EF4-FFF2-40B4-BE49-F238E27FC236}">
                <a16:creationId xmlns:a16="http://schemas.microsoft.com/office/drawing/2014/main" id="{CE2001CF-D061-DF0F-E63B-FDFADBA7A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136933"/>
              </p:ext>
            </p:extLst>
          </p:nvPr>
        </p:nvGraphicFramePr>
        <p:xfrm>
          <a:off x="2665351" y="1857459"/>
          <a:ext cx="1289697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5297">
                  <a:extLst>
                    <a:ext uri="{9D8B030D-6E8A-4147-A177-3AD203B41FA5}">
                      <a16:colId xmlns:a16="http://schemas.microsoft.com/office/drawing/2014/main" val="1669537081"/>
                    </a:ext>
                  </a:extLst>
                </a:gridCol>
                <a:gridCol w="420135">
                  <a:extLst>
                    <a:ext uri="{9D8B030D-6E8A-4147-A177-3AD203B41FA5}">
                      <a16:colId xmlns:a16="http://schemas.microsoft.com/office/drawing/2014/main" val="1610871078"/>
                    </a:ext>
                  </a:extLst>
                </a:gridCol>
                <a:gridCol w="494265">
                  <a:extLst>
                    <a:ext uri="{9D8B030D-6E8A-4147-A177-3AD203B41FA5}">
                      <a16:colId xmlns:a16="http://schemas.microsoft.com/office/drawing/2014/main" val="987650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34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694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363968"/>
                  </a:ext>
                </a:extLst>
              </a:tr>
            </a:tbl>
          </a:graphicData>
        </a:graphic>
      </p:graphicFrame>
      <p:sp>
        <p:nvSpPr>
          <p:cNvPr id="34" name="Rectangle 33">
            <a:extLst>
              <a:ext uri="{FF2B5EF4-FFF2-40B4-BE49-F238E27FC236}">
                <a16:creationId xmlns:a16="http://schemas.microsoft.com/office/drawing/2014/main" id="{63FB03EE-EE8F-E84A-058A-975B3FF7CDFF}"/>
              </a:ext>
            </a:extLst>
          </p:cNvPr>
          <p:cNvSpPr/>
          <p:nvPr/>
        </p:nvSpPr>
        <p:spPr>
          <a:xfrm>
            <a:off x="2627025" y="4680217"/>
            <a:ext cx="824332" cy="717593"/>
          </a:xfrm>
          <a:prstGeom prst="rect">
            <a:avLst/>
          </a:prstGeom>
          <a:solidFill>
            <a:schemeClr val="tx2">
              <a:lumMod val="40000"/>
              <a:lumOff val="60000"/>
              <a:alpha val="46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FFB00FB-A8E5-03A6-1EAB-86CDE1ADAD5F}"/>
              </a:ext>
            </a:extLst>
          </p:cNvPr>
          <p:cNvSpPr txBox="1"/>
          <p:nvPr/>
        </p:nvSpPr>
        <p:spPr>
          <a:xfrm>
            <a:off x="4802563" y="323830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  <p:graphicFrame>
        <p:nvGraphicFramePr>
          <p:cNvPr id="38" name="Table 21">
            <a:extLst>
              <a:ext uri="{FF2B5EF4-FFF2-40B4-BE49-F238E27FC236}">
                <a16:creationId xmlns:a16="http://schemas.microsoft.com/office/drawing/2014/main" id="{5B09E3E6-E101-5AFA-21A2-ACB193A784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010492"/>
              </p:ext>
            </p:extLst>
          </p:nvPr>
        </p:nvGraphicFramePr>
        <p:xfrm>
          <a:off x="5326787" y="4329650"/>
          <a:ext cx="795176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588">
                  <a:extLst>
                    <a:ext uri="{9D8B030D-6E8A-4147-A177-3AD203B41FA5}">
                      <a16:colId xmlns:a16="http://schemas.microsoft.com/office/drawing/2014/main" val="1147847055"/>
                    </a:ext>
                  </a:extLst>
                </a:gridCol>
                <a:gridCol w="397588">
                  <a:extLst>
                    <a:ext uri="{9D8B030D-6E8A-4147-A177-3AD203B41FA5}">
                      <a16:colId xmlns:a16="http://schemas.microsoft.com/office/drawing/2014/main" val="402455658"/>
                    </a:ext>
                  </a:extLst>
                </a:gridCol>
              </a:tblGrid>
              <a:tr h="34345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196488"/>
                  </a:ext>
                </a:extLst>
              </a:tr>
              <a:tr h="343453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758414"/>
                  </a:ext>
                </a:extLst>
              </a:tr>
            </a:tbl>
          </a:graphicData>
        </a:graphic>
      </p:graphicFrame>
      <p:sp>
        <p:nvSpPr>
          <p:cNvPr id="40" name="Rectangle 39">
            <a:extLst>
              <a:ext uri="{FF2B5EF4-FFF2-40B4-BE49-F238E27FC236}">
                <a16:creationId xmlns:a16="http://schemas.microsoft.com/office/drawing/2014/main" id="{40185F67-E6D2-D2B5-C657-57E23D88D8A1}"/>
              </a:ext>
            </a:extLst>
          </p:cNvPr>
          <p:cNvSpPr/>
          <p:nvPr/>
        </p:nvSpPr>
        <p:spPr>
          <a:xfrm>
            <a:off x="8050611" y="4210023"/>
            <a:ext cx="544286" cy="362685"/>
          </a:xfrm>
          <a:prstGeom prst="rect">
            <a:avLst/>
          </a:prstGeom>
          <a:solidFill>
            <a:schemeClr val="accent6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4BE35DE8-F15A-22A5-4EA9-2BA360E45C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472426"/>
              </p:ext>
            </p:extLst>
          </p:nvPr>
        </p:nvGraphicFramePr>
        <p:xfrm>
          <a:off x="7548923" y="4212247"/>
          <a:ext cx="1066814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977">
                  <a:extLst>
                    <a:ext uri="{9D8B030D-6E8A-4147-A177-3AD203B41FA5}">
                      <a16:colId xmlns:a16="http://schemas.microsoft.com/office/drawing/2014/main" val="1830327737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13884314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612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162421"/>
                  </a:ext>
                </a:extLst>
              </a:tr>
            </a:tbl>
          </a:graphicData>
        </a:graphic>
      </p:graphicFrame>
      <p:sp>
        <p:nvSpPr>
          <p:cNvPr id="44" name="Rectangle 43">
            <a:extLst>
              <a:ext uri="{FF2B5EF4-FFF2-40B4-BE49-F238E27FC236}">
                <a16:creationId xmlns:a16="http://schemas.microsoft.com/office/drawing/2014/main" id="{3AFDAC5D-417E-60FB-3DFB-535397CD6352}"/>
              </a:ext>
            </a:extLst>
          </p:cNvPr>
          <p:cNvSpPr/>
          <p:nvPr/>
        </p:nvSpPr>
        <p:spPr>
          <a:xfrm>
            <a:off x="7531016" y="4208955"/>
            <a:ext cx="517836" cy="362685"/>
          </a:xfrm>
          <a:prstGeom prst="rect">
            <a:avLst/>
          </a:prstGeom>
          <a:solidFill>
            <a:schemeClr val="accent2">
              <a:lumMod val="20000"/>
              <a:lumOff val="80000"/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AA6E6C2-D580-77D7-80F9-3D94E2E1E2A6}"/>
              </a:ext>
            </a:extLst>
          </p:cNvPr>
          <p:cNvSpPr/>
          <p:nvPr/>
        </p:nvSpPr>
        <p:spPr>
          <a:xfrm>
            <a:off x="7541563" y="4585182"/>
            <a:ext cx="511615" cy="362685"/>
          </a:xfrm>
          <a:prstGeom prst="rect">
            <a:avLst/>
          </a:prstGeom>
          <a:solidFill>
            <a:schemeClr val="tx2">
              <a:lumMod val="40000"/>
              <a:lumOff val="60000"/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1F38C55-D9C5-59D7-8A59-0CEE1B9D2833}"/>
              </a:ext>
            </a:extLst>
          </p:cNvPr>
          <p:cNvSpPr/>
          <p:nvPr/>
        </p:nvSpPr>
        <p:spPr>
          <a:xfrm>
            <a:off x="8060199" y="4580565"/>
            <a:ext cx="541366" cy="362685"/>
          </a:xfrm>
          <a:prstGeom prst="rect">
            <a:avLst/>
          </a:prstGeom>
          <a:solidFill>
            <a:srgbClr val="FFFF0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8E293D7-1A9A-A1FF-9B36-ECE487720AF8}"/>
              </a:ext>
            </a:extLst>
          </p:cNvPr>
          <p:cNvSpPr txBox="1"/>
          <p:nvPr/>
        </p:nvSpPr>
        <p:spPr>
          <a:xfrm>
            <a:off x="4805705" y="454234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3FA9C74-1F28-3615-52B7-336A0400C8AE}"/>
              </a:ext>
            </a:extLst>
          </p:cNvPr>
          <p:cNvSpPr txBox="1"/>
          <p:nvPr/>
        </p:nvSpPr>
        <p:spPr>
          <a:xfrm>
            <a:off x="881249" y="2497003"/>
            <a:ext cx="1237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Input X</a:t>
            </a:r>
          </a:p>
          <a:p>
            <a:pPr algn="ctr"/>
            <a:r>
              <a:rPr lang="en-US" dirty="0"/>
              <a:t>(1 channel)</a:t>
            </a:r>
          </a:p>
        </p:txBody>
      </p:sp>
      <p:graphicFrame>
        <p:nvGraphicFramePr>
          <p:cNvPr id="54" name="Table 20">
            <a:extLst>
              <a:ext uri="{FF2B5EF4-FFF2-40B4-BE49-F238E27FC236}">
                <a16:creationId xmlns:a16="http://schemas.microsoft.com/office/drawing/2014/main" id="{62A4C945-1D9D-8D6B-0137-87CEF7CE30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216264"/>
              </p:ext>
            </p:extLst>
          </p:nvPr>
        </p:nvGraphicFramePr>
        <p:xfrm>
          <a:off x="2647972" y="4301533"/>
          <a:ext cx="1289697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5297">
                  <a:extLst>
                    <a:ext uri="{9D8B030D-6E8A-4147-A177-3AD203B41FA5}">
                      <a16:colId xmlns:a16="http://schemas.microsoft.com/office/drawing/2014/main" val="1669537081"/>
                    </a:ext>
                  </a:extLst>
                </a:gridCol>
                <a:gridCol w="427363">
                  <a:extLst>
                    <a:ext uri="{9D8B030D-6E8A-4147-A177-3AD203B41FA5}">
                      <a16:colId xmlns:a16="http://schemas.microsoft.com/office/drawing/2014/main" val="1610871078"/>
                    </a:ext>
                  </a:extLst>
                </a:gridCol>
                <a:gridCol w="487037">
                  <a:extLst>
                    <a:ext uri="{9D8B030D-6E8A-4147-A177-3AD203B41FA5}">
                      <a16:colId xmlns:a16="http://schemas.microsoft.com/office/drawing/2014/main" val="987650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34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694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363968"/>
                  </a:ext>
                </a:extLst>
              </a:tr>
            </a:tbl>
          </a:graphicData>
        </a:graphic>
      </p:graphicFrame>
      <p:sp>
        <p:nvSpPr>
          <p:cNvPr id="56" name="TextBox 55">
            <a:extLst>
              <a:ext uri="{FF2B5EF4-FFF2-40B4-BE49-F238E27FC236}">
                <a16:creationId xmlns:a16="http://schemas.microsoft.com/office/drawing/2014/main" id="{4F46BCE2-88D9-D028-1D21-DD28C91FAFE1}"/>
              </a:ext>
            </a:extLst>
          </p:cNvPr>
          <p:cNvSpPr txBox="1"/>
          <p:nvPr/>
        </p:nvSpPr>
        <p:spPr>
          <a:xfrm>
            <a:off x="6141170" y="2644414"/>
            <a:ext cx="112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Channel 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9333CEF-AE9B-4098-F4FC-08713D756339}"/>
              </a:ext>
            </a:extLst>
          </p:cNvPr>
          <p:cNvSpPr txBox="1"/>
          <p:nvPr/>
        </p:nvSpPr>
        <p:spPr>
          <a:xfrm>
            <a:off x="6189876" y="4239115"/>
            <a:ext cx="112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Channel 1</a:t>
            </a:r>
          </a:p>
        </p:txBody>
      </p:sp>
      <p:sp>
        <p:nvSpPr>
          <p:cNvPr id="60" name="Arrow: Right 59">
            <a:extLst>
              <a:ext uri="{FF2B5EF4-FFF2-40B4-BE49-F238E27FC236}">
                <a16:creationId xmlns:a16="http://schemas.microsoft.com/office/drawing/2014/main" id="{E8399F68-F9BF-8856-A1FA-F86E623A8989}"/>
              </a:ext>
            </a:extLst>
          </p:cNvPr>
          <p:cNvSpPr/>
          <p:nvPr/>
        </p:nvSpPr>
        <p:spPr>
          <a:xfrm>
            <a:off x="6434971" y="4623401"/>
            <a:ext cx="636983" cy="1153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61F7C1A-8261-DB0B-227E-CA21C1BD3C26}"/>
              </a:ext>
            </a:extLst>
          </p:cNvPr>
          <p:cNvSpPr txBox="1"/>
          <p:nvPr/>
        </p:nvSpPr>
        <p:spPr>
          <a:xfrm>
            <a:off x="5434159" y="2587854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60FC3DC-A017-558D-A938-4C606F64A039}"/>
              </a:ext>
            </a:extLst>
          </p:cNvPr>
          <p:cNvSpPr txBox="1"/>
          <p:nvPr/>
        </p:nvSpPr>
        <p:spPr>
          <a:xfrm>
            <a:off x="5407450" y="398459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5DC17E1-41E9-EEC3-D8F6-1D51F72CD5C6}"/>
              </a:ext>
            </a:extLst>
          </p:cNvPr>
          <p:cNvSpPr txBox="1"/>
          <p:nvPr/>
        </p:nvSpPr>
        <p:spPr>
          <a:xfrm>
            <a:off x="2518103" y="1391419"/>
            <a:ext cx="1634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Selected region</a:t>
            </a:r>
          </a:p>
        </p:txBody>
      </p:sp>
      <p:sp>
        <p:nvSpPr>
          <p:cNvPr id="68" name="Right Brace 67">
            <a:extLst>
              <a:ext uri="{FF2B5EF4-FFF2-40B4-BE49-F238E27FC236}">
                <a16:creationId xmlns:a16="http://schemas.microsoft.com/office/drawing/2014/main" id="{82F33A21-01DD-CB1E-9636-67B38DA319C3}"/>
              </a:ext>
            </a:extLst>
          </p:cNvPr>
          <p:cNvSpPr/>
          <p:nvPr/>
        </p:nvSpPr>
        <p:spPr>
          <a:xfrm>
            <a:off x="3995496" y="2030547"/>
            <a:ext cx="410081" cy="4264090"/>
          </a:xfrm>
          <a:prstGeom prst="rightBrace">
            <a:avLst>
              <a:gd name="adj1" fmla="val 50520"/>
              <a:gd name="adj2" fmla="val 31838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ight Brace 69">
            <a:extLst>
              <a:ext uri="{FF2B5EF4-FFF2-40B4-BE49-F238E27FC236}">
                <a16:creationId xmlns:a16="http://schemas.microsoft.com/office/drawing/2014/main" id="{61A32527-C1AD-FF91-F845-26A109797A74}"/>
              </a:ext>
            </a:extLst>
          </p:cNvPr>
          <p:cNvSpPr/>
          <p:nvPr/>
        </p:nvSpPr>
        <p:spPr>
          <a:xfrm>
            <a:off x="3974736" y="2059472"/>
            <a:ext cx="693731" cy="4264090"/>
          </a:xfrm>
          <a:prstGeom prst="rightBrace">
            <a:avLst>
              <a:gd name="adj1" fmla="val 23777"/>
              <a:gd name="adj2" fmla="val 62013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row: Right 71">
            <a:extLst>
              <a:ext uri="{FF2B5EF4-FFF2-40B4-BE49-F238E27FC236}">
                <a16:creationId xmlns:a16="http://schemas.microsoft.com/office/drawing/2014/main" id="{4CB2D502-F1DD-D08E-AF7E-255B9E5D7C42}"/>
              </a:ext>
            </a:extLst>
          </p:cNvPr>
          <p:cNvSpPr/>
          <p:nvPr/>
        </p:nvSpPr>
        <p:spPr>
          <a:xfrm>
            <a:off x="4520976" y="3327269"/>
            <a:ext cx="284651" cy="13684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row: Right 73">
            <a:extLst>
              <a:ext uri="{FF2B5EF4-FFF2-40B4-BE49-F238E27FC236}">
                <a16:creationId xmlns:a16="http://schemas.microsoft.com/office/drawing/2014/main" id="{C48D4EDE-ABA5-587A-9872-DE52A53132CE}"/>
              </a:ext>
            </a:extLst>
          </p:cNvPr>
          <p:cNvSpPr/>
          <p:nvPr/>
        </p:nvSpPr>
        <p:spPr>
          <a:xfrm>
            <a:off x="4609982" y="4641719"/>
            <a:ext cx="218505" cy="893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E65B5F2-061A-8095-9FC0-CCC1374C0E22}"/>
              </a:ext>
            </a:extLst>
          </p:cNvPr>
          <p:cNvSpPr txBox="1"/>
          <p:nvPr/>
        </p:nvSpPr>
        <p:spPr>
          <a:xfrm>
            <a:off x="7400237" y="2047109"/>
            <a:ext cx="1572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Output</a:t>
            </a:r>
          </a:p>
          <a:p>
            <a:pPr algn="ctr"/>
            <a:r>
              <a:rPr lang="en-US" dirty="0"/>
              <a:t>(two channels)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036AD33-797A-0730-E7D2-F26A02942DDB}"/>
              </a:ext>
            </a:extLst>
          </p:cNvPr>
          <p:cNvSpPr txBox="1"/>
          <p:nvPr/>
        </p:nvSpPr>
        <p:spPr>
          <a:xfrm>
            <a:off x="5854046" y="5844619"/>
            <a:ext cx="4169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One input channel, two output channels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2C7825C-BAE0-D347-7F24-0EBDD0F7E918}"/>
              </a:ext>
            </a:extLst>
          </p:cNvPr>
          <p:cNvSpPr txBox="1"/>
          <p:nvPr/>
        </p:nvSpPr>
        <p:spPr>
          <a:xfrm>
            <a:off x="5816339" y="5448693"/>
            <a:ext cx="4363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Convolution operation: Shift, multiply, add</a:t>
            </a:r>
          </a:p>
        </p:txBody>
      </p:sp>
    </p:spTree>
    <p:extLst>
      <p:ext uri="{BB962C8B-B14F-4D97-AF65-F5344CB8AC3E}">
        <p14:creationId xmlns:p14="http://schemas.microsoft.com/office/powerpoint/2010/main" val="523205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64CE2-4099-464C-25E8-11404AC2D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C3870-A7D7-9F2C-A8E4-6D6A32E5B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1" y="0"/>
            <a:ext cx="10747342" cy="1325563"/>
          </a:xfrm>
        </p:spPr>
        <p:txBody>
          <a:bodyPr/>
          <a:lstStyle/>
          <a:p>
            <a:r>
              <a:rPr lang="en-US" dirty="0"/>
              <a:t>Convolution layer: basic convolution operation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1E3C65-DB26-90F3-34E7-3BFC32548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8AA339E-72F9-A16B-18B2-E6A1CCDCF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894211"/>
              </p:ext>
            </p:extLst>
          </p:nvPr>
        </p:nvGraphicFramePr>
        <p:xfrm>
          <a:off x="5813411" y="2608118"/>
          <a:ext cx="1066814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977">
                  <a:extLst>
                    <a:ext uri="{9D8B030D-6E8A-4147-A177-3AD203B41FA5}">
                      <a16:colId xmlns:a16="http://schemas.microsoft.com/office/drawing/2014/main" val="1830327737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13884314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12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612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16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162421"/>
                  </a:ext>
                </a:extLst>
              </a:tr>
            </a:tbl>
          </a:graphicData>
        </a:graphic>
      </p:graphicFrame>
      <p:graphicFrame>
        <p:nvGraphicFramePr>
          <p:cNvPr id="5" name="Table 20">
            <a:extLst>
              <a:ext uri="{FF2B5EF4-FFF2-40B4-BE49-F238E27FC236}">
                <a16:creationId xmlns:a16="http://schemas.microsoft.com/office/drawing/2014/main" id="{02B582E3-5126-088D-E165-F081B489F4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262889"/>
              </p:ext>
            </p:extLst>
          </p:nvPr>
        </p:nvGraphicFramePr>
        <p:xfrm>
          <a:off x="1317779" y="2793567"/>
          <a:ext cx="1289697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5297">
                  <a:extLst>
                    <a:ext uri="{9D8B030D-6E8A-4147-A177-3AD203B41FA5}">
                      <a16:colId xmlns:a16="http://schemas.microsoft.com/office/drawing/2014/main" val="1669537081"/>
                    </a:ext>
                  </a:extLst>
                </a:gridCol>
                <a:gridCol w="427363">
                  <a:extLst>
                    <a:ext uri="{9D8B030D-6E8A-4147-A177-3AD203B41FA5}">
                      <a16:colId xmlns:a16="http://schemas.microsoft.com/office/drawing/2014/main" val="1610871078"/>
                    </a:ext>
                  </a:extLst>
                </a:gridCol>
                <a:gridCol w="487037">
                  <a:extLst>
                    <a:ext uri="{9D8B030D-6E8A-4147-A177-3AD203B41FA5}">
                      <a16:colId xmlns:a16="http://schemas.microsoft.com/office/drawing/2014/main" val="987650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34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694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363968"/>
                  </a:ext>
                </a:extLst>
              </a:tr>
            </a:tbl>
          </a:graphicData>
        </a:graphic>
      </p:graphicFrame>
      <p:graphicFrame>
        <p:nvGraphicFramePr>
          <p:cNvPr id="7" name="Table 21">
            <a:extLst>
              <a:ext uri="{FF2B5EF4-FFF2-40B4-BE49-F238E27FC236}">
                <a16:creationId xmlns:a16="http://schemas.microsoft.com/office/drawing/2014/main" id="{CE169FDF-40DF-0C36-F1DE-604919A3A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232175"/>
              </p:ext>
            </p:extLst>
          </p:nvPr>
        </p:nvGraphicFramePr>
        <p:xfrm>
          <a:off x="3610127" y="1933672"/>
          <a:ext cx="795176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588">
                  <a:extLst>
                    <a:ext uri="{9D8B030D-6E8A-4147-A177-3AD203B41FA5}">
                      <a16:colId xmlns:a16="http://schemas.microsoft.com/office/drawing/2014/main" val="1147847055"/>
                    </a:ext>
                  </a:extLst>
                </a:gridCol>
                <a:gridCol w="397588">
                  <a:extLst>
                    <a:ext uri="{9D8B030D-6E8A-4147-A177-3AD203B41FA5}">
                      <a16:colId xmlns:a16="http://schemas.microsoft.com/office/drawing/2014/main" val="402455658"/>
                    </a:ext>
                  </a:extLst>
                </a:gridCol>
              </a:tblGrid>
              <a:tr h="343453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196488"/>
                  </a:ext>
                </a:extLst>
              </a:tr>
              <a:tr h="34345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758414"/>
                  </a:ext>
                </a:extLst>
              </a:tr>
            </a:tbl>
          </a:graphicData>
        </a:graphic>
      </p:graphicFrame>
      <p:graphicFrame>
        <p:nvGraphicFramePr>
          <p:cNvPr id="9" name="Table 21">
            <a:extLst>
              <a:ext uri="{FF2B5EF4-FFF2-40B4-BE49-F238E27FC236}">
                <a16:creationId xmlns:a16="http://schemas.microsoft.com/office/drawing/2014/main" id="{16CEACA6-0DAD-95B2-A091-B6FCE582E2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581941"/>
              </p:ext>
            </p:extLst>
          </p:nvPr>
        </p:nvGraphicFramePr>
        <p:xfrm>
          <a:off x="3602270" y="2755374"/>
          <a:ext cx="795176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588">
                  <a:extLst>
                    <a:ext uri="{9D8B030D-6E8A-4147-A177-3AD203B41FA5}">
                      <a16:colId xmlns:a16="http://schemas.microsoft.com/office/drawing/2014/main" val="1147847055"/>
                    </a:ext>
                  </a:extLst>
                </a:gridCol>
                <a:gridCol w="397588">
                  <a:extLst>
                    <a:ext uri="{9D8B030D-6E8A-4147-A177-3AD203B41FA5}">
                      <a16:colId xmlns:a16="http://schemas.microsoft.com/office/drawing/2014/main" val="402455658"/>
                    </a:ext>
                  </a:extLst>
                </a:gridCol>
              </a:tblGrid>
              <a:tr h="34345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196488"/>
                  </a:ext>
                </a:extLst>
              </a:tr>
              <a:tr h="343453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75841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EE2FA62-C607-8343-7F5E-9D52BF81C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981609"/>
              </p:ext>
            </p:extLst>
          </p:nvPr>
        </p:nvGraphicFramePr>
        <p:xfrm>
          <a:off x="5824408" y="3495810"/>
          <a:ext cx="1066814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977">
                  <a:extLst>
                    <a:ext uri="{9D8B030D-6E8A-4147-A177-3AD203B41FA5}">
                      <a16:colId xmlns:a16="http://schemas.microsoft.com/office/drawing/2014/main" val="1830327737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13884314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12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612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16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24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16242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05E0345-33FE-62A3-0151-F02DAA5EBB66}"/>
              </a:ext>
            </a:extLst>
          </p:cNvPr>
          <p:cNvSpPr txBox="1"/>
          <p:nvPr/>
        </p:nvSpPr>
        <p:spPr>
          <a:xfrm>
            <a:off x="1321481" y="2062781"/>
            <a:ext cx="1327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Input 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 channels)</a:t>
            </a:r>
          </a:p>
        </p:txBody>
      </p:sp>
      <p:graphicFrame>
        <p:nvGraphicFramePr>
          <p:cNvPr id="15" name="Table 20">
            <a:extLst>
              <a:ext uri="{FF2B5EF4-FFF2-40B4-BE49-F238E27FC236}">
                <a16:creationId xmlns:a16="http://schemas.microsoft.com/office/drawing/2014/main" id="{256E413A-0FC5-4274-8627-CD97799CD8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081186"/>
              </p:ext>
            </p:extLst>
          </p:nvPr>
        </p:nvGraphicFramePr>
        <p:xfrm>
          <a:off x="1317138" y="4027549"/>
          <a:ext cx="1289697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5297">
                  <a:extLst>
                    <a:ext uri="{9D8B030D-6E8A-4147-A177-3AD203B41FA5}">
                      <a16:colId xmlns:a16="http://schemas.microsoft.com/office/drawing/2014/main" val="1669537081"/>
                    </a:ext>
                  </a:extLst>
                </a:gridCol>
                <a:gridCol w="427363">
                  <a:extLst>
                    <a:ext uri="{9D8B030D-6E8A-4147-A177-3AD203B41FA5}">
                      <a16:colId xmlns:a16="http://schemas.microsoft.com/office/drawing/2014/main" val="1610871078"/>
                    </a:ext>
                  </a:extLst>
                </a:gridCol>
                <a:gridCol w="487037">
                  <a:extLst>
                    <a:ext uri="{9D8B030D-6E8A-4147-A177-3AD203B41FA5}">
                      <a16:colId xmlns:a16="http://schemas.microsoft.com/office/drawing/2014/main" val="987650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34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694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363968"/>
                  </a:ext>
                </a:extLst>
              </a:tr>
            </a:tbl>
          </a:graphicData>
        </a:graphic>
      </p:graphicFrame>
      <p:graphicFrame>
        <p:nvGraphicFramePr>
          <p:cNvPr id="17" name="Table 21">
            <a:extLst>
              <a:ext uri="{FF2B5EF4-FFF2-40B4-BE49-F238E27FC236}">
                <a16:creationId xmlns:a16="http://schemas.microsoft.com/office/drawing/2014/main" id="{C6F52F28-AE4A-4B3C-38C9-5E660A1416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344281"/>
              </p:ext>
            </p:extLst>
          </p:nvPr>
        </p:nvGraphicFramePr>
        <p:xfrm>
          <a:off x="3639979" y="3905444"/>
          <a:ext cx="795176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588">
                  <a:extLst>
                    <a:ext uri="{9D8B030D-6E8A-4147-A177-3AD203B41FA5}">
                      <a16:colId xmlns:a16="http://schemas.microsoft.com/office/drawing/2014/main" val="1147847055"/>
                    </a:ext>
                  </a:extLst>
                </a:gridCol>
                <a:gridCol w="397588">
                  <a:extLst>
                    <a:ext uri="{9D8B030D-6E8A-4147-A177-3AD203B41FA5}">
                      <a16:colId xmlns:a16="http://schemas.microsoft.com/office/drawing/2014/main" val="402455658"/>
                    </a:ext>
                  </a:extLst>
                </a:gridCol>
              </a:tblGrid>
              <a:tr h="34345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196488"/>
                  </a:ext>
                </a:extLst>
              </a:tr>
              <a:tr h="34345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758414"/>
                  </a:ext>
                </a:extLst>
              </a:tr>
            </a:tbl>
          </a:graphicData>
        </a:graphic>
      </p:graphicFrame>
      <p:graphicFrame>
        <p:nvGraphicFramePr>
          <p:cNvPr id="19" name="Table 21">
            <a:extLst>
              <a:ext uri="{FF2B5EF4-FFF2-40B4-BE49-F238E27FC236}">
                <a16:creationId xmlns:a16="http://schemas.microsoft.com/office/drawing/2014/main" id="{BB2B30F5-CA13-0D17-1D60-0EDB3110E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419202"/>
              </p:ext>
            </p:extLst>
          </p:nvPr>
        </p:nvGraphicFramePr>
        <p:xfrm>
          <a:off x="3650975" y="4717719"/>
          <a:ext cx="795176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607">
                  <a:extLst>
                    <a:ext uri="{9D8B030D-6E8A-4147-A177-3AD203B41FA5}">
                      <a16:colId xmlns:a16="http://schemas.microsoft.com/office/drawing/2014/main" val="1147847055"/>
                    </a:ext>
                  </a:extLst>
                </a:gridCol>
                <a:gridCol w="406569">
                  <a:extLst>
                    <a:ext uri="{9D8B030D-6E8A-4147-A177-3AD203B41FA5}">
                      <a16:colId xmlns:a16="http://schemas.microsoft.com/office/drawing/2014/main" val="402455658"/>
                    </a:ext>
                  </a:extLst>
                </a:gridCol>
              </a:tblGrid>
              <a:tr h="343453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196488"/>
                  </a:ext>
                </a:extLst>
              </a:tr>
              <a:tr h="343453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758414"/>
                  </a:ext>
                </a:extLst>
              </a:tr>
            </a:tbl>
          </a:graphicData>
        </a:graphic>
      </p:graphicFrame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B3CF231-73E5-FABF-360A-B745BC3EF1EC}"/>
              </a:ext>
            </a:extLst>
          </p:cNvPr>
          <p:cNvCxnSpPr>
            <a:cxnSpLocks/>
          </p:cNvCxnSpPr>
          <p:nvPr/>
        </p:nvCxnSpPr>
        <p:spPr>
          <a:xfrm>
            <a:off x="4595764" y="2719830"/>
            <a:ext cx="1159496" cy="26395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D0C05A7-4B12-0185-1D25-E8480B5859A2}"/>
              </a:ext>
            </a:extLst>
          </p:cNvPr>
          <p:cNvCxnSpPr>
            <a:cxnSpLocks/>
          </p:cNvCxnSpPr>
          <p:nvPr/>
        </p:nvCxnSpPr>
        <p:spPr>
          <a:xfrm flipV="1">
            <a:off x="4620214" y="4143279"/>
            <a:ext cx="993645" cy="50423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9F2FEEB-AEE0-9098-0610-E4A3E77ACD7B}"/>
              </a:ext>
            </a:extLst>
          </p:cNvPr>
          <p:cNvSpPr txBox="1"/>
          <p:nvPr/>
        </p:nvSpPr>
        <p:spPr>
          <a:xfrm>
            <a:off x="3728497" y="1466065"/>
            <a:ext cx="716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filters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BA5877-57E5-AE25-F78D-C082C437A1F9}"/>
              </a:ext>
            </a:extLst>
          </p:cNvPr>
          <p:cNvSpPr txBox="1"/>
          <p:nvPr/>
        </p:nvSpPr>
        <p:spPr>
          <a:xfrm>
            <a:off x="5674308" y="1867411"/>
            <a:ext cx="1327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Output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 channels)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91167C-65B2-5207-10F4-E83797378B3D}"/>
              </a:ext>
            </a:extLst>
          </p:cNvPr>
          <p:cNvSpPr txBox="1"/>
          <p:nvPr/>
        </p:nvSpPr>
        <p:spPr>
          <a:xfrm>
            <a:off x="2898939" y="357766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7E7ECF-E91E-5191-386A-DC10398424BB}"/>
              </a:ext>
            </a:extLst>
          </p:cNvPr>
          <p:cNvSpPr txBox="1"/>
          <p:nvPr/>
        </p:nvSpPr>
        <p:spPr>
          <a:xfrm>
            <a:off x="3029539" y="2504388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6F413F-A47C-EAC4-ED63-22442D654786}"/>
              </a:ext>
            </a:extLst>
          </p:cNvPr>
          <p:cNvSpPr txBox="1"/>
          <p:nvPr/>
        </p:nvSpPr>
        <p:spPr>
          <a:xfrm>
            <a:off x="3048589" y="4447488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AD5F82-7A8C-DE55-C514-064393AE2BE0}"/>
              </a:ext>
            </a:extLst>
          </p:cNvPr>
          <p:cNvSpPr txBox="1"/>
          <p:nvPr/>
        </p:nvSpPr>
        <p:spPr>
          <a:xfrm>
            <a:off x="2017336" y="6146276"/>
            <a:ext cx="425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Two input channels, two output channels</a:t>
            </a:r>
          </a:p>
        </p:txBody>
      </p:sp>
    </p:spTree>
    <p:extLst>
      <p:ext uri="{BB962C8B-B14F-4D97-AF65-F5344CB8AC3E}">
        <p14:creationId xmlns:p14="http://schemas.microsoft.com/office/powerpoint/2010/main" val="825498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280B4-986C-7F96-7DF2-576E453EC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Stride and zero-padding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64EC15-4705-1B95-B509-DF45C7A3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8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5FCA4F3-DFEC-D0E8-E8AB-AA7B0FB0D631}"/>
              </a:ext>
            </a:extLst>
          </p:cNvPr>
          <p:cNvGrpSpPr/>
          <p:nvPr/>
        </p:nvGrpSpPr>
        <p:grpSpPr>
          <a:xfrm>
            <a:off x="897839" y="2245558"/>
            <a:ext cx="4440977" cy="2466389"/>
            <a:chOff x="2416242" y="3284373"/>
            <a:chExt cx="4440977" cy="246638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552C95-5C47-C688-73BE-B597BD616863}"/>
                </a:ext>
              </a:extLst>
            </p:cNvPr>
            <p:cNvSpPr/>
            <p:nvPr/>
          </p:nvSpPr>
          <p:spPr>
            <a:xfrm>
              <a:off x="2418185" y="3284376"/>
              <a:ext cx="1186542" cy="1091679"/>
            </a:xfrm>
            <a:prstGeom prst="rect">
              <a:avLst/>
            </a:prstGeom>
            <a:noFill/>
            <a:ln w="254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6A8F4F9-7B2E-AADC-6DCF-A227904FCA29}"/>
                </a:ext>
              </a:extLst>
            </p:cNvPr>
            <p:cNvSpPr/>
            <p:nvPr/>
          </p:nvSpPr>
          <p:spPr>
            <a:xfrm>
              <a:off x="2430633" y="4929668"/>
              <a:ext cx="574606" cy="550508"/>
            </a:xfrm>
            <a:prstGeom prst="rect">
              <a:avLst/>
            </a:prstGeom>
            <a:solidFill>
              <a:srgbClr val="FFFF00">
                <a:alpha val="44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1466D80-F613-8C4D-923A-F572B30AC021}"/>
                </a:ext>
              </a:extLst>
            </p:cNvPr>
            <p:cNvCxnSpPr>
              <a:stCxn id="6" idx="0"/>
              <a:endCxn id="6" idx="2"/>
            </p:cNvCxnSpPr>
            <p:nvPr/>
          </p:nvCxnSpPr>
          <p:spPr>
            <a:xfrm>
              <a:off x="3011456" y="3284376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74FB875-360F-0474-EA65-3749C3CCEB4E}"/>
                </a:ext>
              </a:extLst>
            </p:cNvPr>
            <p:cNvCxnSpPr>
              <a:stCxn id="6" idx="1"/>
              <a:endCxn id="6" idx="3"/>
            </p:cNvCxnSpPr>
            <p:nvPr/>
          </p:nvCxnSpPr>
          <p:spPr>
            <a:xfrm>
              <a:off x="2418185" y="3830216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D5F1808-B526-5106-CC0C-853561FE69D5}"/>
                </a:ext>
              </a:extLst>
            </p:cNvPr>
            <p:cNvCxnSpPr/>
            <p:nvPr/>
          </p:nvCxnSpPr>
          <p:spPr>
            <a:xfrm>
              <a:off x="2705877" y="3284376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3E8CF5F-602F-855E-E155-B8C7F73566A6}"/>
                </a:ext>
              </a:extLst>
            </p:cNvPr>
            <p:cNvCxnSpPr/>
            <p:nvPr/>
          </p:nvCxnSpPr>
          <p:spPr>
            <a:xfrm>
              <a:off x="3315478" y="3284376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0F3FFA0-4EA7-5C4B-B0AB-A91B061D2F62}"/>
                </a:ext>
              </a:extLst>
            </p:cNvPr>
            <p:cNvCxnSpPr/>
            <p:nvPr/>
          </p:nvCxnSpPr>
          <p:spPr>
            <a:xfrm>
              <a:off x="2418185" y="3564294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39B85F9-2109-BB2F-4FC4-D1C68EABC335}"/>
                </a:ext>
              </a:extLst>
            </p:cNvPr>
            <p:cNvCxnSpPr/>
            <p:nvPr/>
          </p:nvCxnSpPr>
          <p:spPr>
            <a:xfrm>
              <a:off x="2418185" y="4114800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123E472-7706-DA31-4798-95A1195E79C5}"/>
                </a:ext>
              </a:extLst>
            </p:cNvPr>
            <p:cNvCxnSpPr/>
            <p:nvPr/>
          </p:nvCxnSpPr>
          <p:spPr>
            <a:xfrm>
              <a:off x="2544148" y="3293708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A0C067D-CEF9-97A3-22E3-6B15A3E2A54B}"/>
                </a:ext>
              </a:extLst>
            </p:cNvPr>
            <p:cNvCxnSpPr/>
            <p:nvPr/>
          </p:nvCxnSpPr>
          <p:spPr>
            <a:xfrm>
              <a:off x="2867609" y="3284375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DC61646-C3D0-0E9C-1256-EEE545CDFC7E}"/>
                </a:ext>
              </a:extLst>
            </p:cNvPr>
            <p:cNvCxnSpPr/>
            <p:nvPr/>
          </p:nvCxnSpPr>
          <p:spPr>
            <a:xfrm>
              <a:off x="3166188" y="3284375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A16D33F-8977-651D-FD69-689FD3CDCF1F}"/>
                </a:ext>
              </a:extLst>
            </p:cNvPr>
            <p:cNvCxnSpPr/>
            <p:nvPr/>
          </p:nvCxnSpPr>
          <p:spPr>
            <a:xfrm>
              <a:off x="3458547" y="3293708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41A9A38-E0E4-5261-547C-1C6308933E60}"/>
                </a:ext>
              </a:extLst>
            </p:cNvPr>
            <p:cNvCxnSpPr/>
            <p:nvPr/>
          </p:nvCxnSpPr>
          <p:spPr>
            <a:xfrm>
              <a:off x="2418185" y="3429000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1826F2C-4526-E86C-CD2F-5971EB787377}"/>
                </a:ext>
              </a:extLst>
            </p:cNvPr>
            <p:cNvCxnSpPr/>
            <p:nvPr/>
          </p:nvCxnSpPr>
          <p:spPr>
            <a:xfrm>
              <a:off x="2418185" y="3705808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2C01A64-6D4B-2DA5-BFD3-A5EB22392156}"/>
                </a:ext>
              </a:extLst>
            </p:cNvPr>
            <p:cNvCxnSpPr/>
            <p:nvPr/>
          </p:nvCxnSpPr>
          <p:spPr>
            <a:xfrm>
              <a:off x="2430626" y="3979506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65C9192-F34C-5BA5-3C69-AE7C0D9CEC14}"/>
                </a:ext>
              </a:extLst>
            </p:cNvPr>
            <p:cNvCxnSpPr/>
            <p:nvPr/>
          </p:nvCxnSpPr>
          <p:spPr>
            <a:xfrm>
              <a:off x="2418185" y="4253204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C0718FA-998C-55E7-F190-8D075D2234B0}"/>
                </a:ext>
              </a:extLst>
            </p:cNvPr>
            <p:cNvSpPr/>
            <p:nvPr/>
          </p:nvSpPr>
          <p:spPr>
            <a:xfrm>
              <a:off x="4049485" y="3284375"/>
              <a:ext cx="1186542" cy="1091679"/>
            </a:xfrm>
            <a:prstGeom prst="rect">
              <a:avLst/>
            </a:prstGeom>
            <a:noFill/>
            <a:ln w="254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643B6E-FB6B-5E07-383C-0A76DC035888}"/>
                </a:ext>
              </a:extLst>
            </p:cNvPr>
            <p:cNvCxnSpPr>
              <a:stCxn id="22" idx="0"/>
              <a:endCxn id="22" idx="2"/>
            </p:cNvCxnSpPr>
            <p:nvPr/>
          </p:nvCxnSpPr>
          <p:spPr>
            <a:xfrm>
              <a:off x="4642756" y="3284375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0C9033B-25D6-2B9C-89E6-0989A3EB3A32}"/>
                </a:ext>
              </a:extLst>
            </p:cNvPr>
            <p:cNvCxnSpPr>
              <a:stCxn id="22" idx="1"/>
              <a:endCxn id="22" idx="3"/>
            </p:cNvCxnSpPr>
            <p:nvPr/>
          </p:nvCxnSpPr>
          <p:spPr>
            <a:xfrm>
              <a:off x="4049485" y="3830215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F254F28-B0E6-16DB-DE94-D453EE909BBE}"/>
                </a:ext>
              </a:extLst>
            </p:cNvPr>
            <p:cNvCxnSpPr>
              <a:cxnSpLocks/>
            </p:cNvCxnSpPr>
            <p:nvPr/>
          </p:nvCxnSpPr>
          <p:spPr>
            <a:xfrm>
              <a:off x="4337177" y="3284375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DFB6003-B5BF-7B33-8473-4EB2D0267689}"/>
                </a:ext>
              </a:extLst>
            </p:cNvPr>
            <p:cNvCxnSpPr>
              <a:cxnSpLocks/>
            </p:cNvCxnSpPr>
            <p:nvPr/>
          </p:nvCxnSpPr>
          <p:spPr>
            <a:xfrm>
              <a:off x="4946778" y="3284375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5AE5F97-E191-F87A-DC32-D3B432B3A87B}"/>
                </a:ext>
              </a:extLst>
            </p:cNvPr>
            <p:cNvCxnSpPr>
              <a:cxnSpLocks/>
            </p:cNvCxnSpPr>
            <p:nvPr/>
          </p:nvCxnSpPr>
          <p:spPr>
            <a:xfrm>
              <a:off x="4049485" y="3564293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F9AECF5-654C-B092-A95D-D79F52006C8F}"/>
                </a:ext>
              </a:extLst>
            </p:cNvPr>
            <p:cNvCxnSpPr>
              <a:cxnSpLocks/>
            </p:cNvCxnSpPr>
            <p:nvPr/>
          </p:nvCxnSpPr>
          <p:spPr>
            <a:xfrm>
              <a:off x="4049485" y="4114799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2B5E436-F4EC-3F1B-4188-2C4ACEA7D8DA}"/>
                </a:ext>
              </a:extLst>
            </p:cNvPr>
            <p:cNvCxnSpPr>
              <a:cxnSpLocks/>
            </p:cNvCxnSpPr>
            <p:nvPr/>
          </p:nvCxnSpPr>
          <p:spPr>
            <a:xfrm>
              <a:off x="4175448" y="3293707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1866637-1B88-7C3E-CADF-CFAC46A8868E}"/>
                </a:ext>
              </a:extLst>
            </p:cNvPr>
            <p:cNvCxnSpPr>
              <a:cxnSpLocks/>
            </p:cNvCxnSpPr>
            <p:nvPr/>
          </p:nvCxnSpPr>
          <p:spPr>
            <a:xfrm>
              <a:off x="4498909" y="3284374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A98E07A-CB70-FE73-0268-E7C75837AF51}"/>
                </a:ext>
              </a:extLst>
            </p:cNvPr>
            <p:cNvCxnSpPr>
              <a:cxnSpLocks/>
            </p:cNvCxnSpPr>
            <p:nvPr/>
          </p:nvCxnSpPr>
          <p:spPr>
            <a:xfrm>
              <a:off x="4797488" y="3284374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65BAF06-C7D6-45A9-1887-942239FD4A5B}"/>
                </a:ext>
              </a:extLst>
            </p:cNvPr>
            <p:cNvCxnSpPr>
              <a:cxnSpLocks/>
            </p:cNvCxnSpPr>
            <p:nvPr/>
          </p:nvCxnSpPr>
          <p:spPr>
            <a:xfrm>
              <a:off x="5089847" y="3293707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C5718AD-CBDD-4266-3AD6-80AE745C7220}"/>
                </a:ext>
              </a:extLst>
            </p:cNvPr>
            <p:cNvCxnSpPr>
              <a:cxnSpLocks/>
            </p:cNvCxnSpPr>
            <p:nvPr/>
          </p:nvCxnSpPr>
          <p:spPr>
            <a:xfrm>
              <a:off x="4049485" y="3428999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9DB578F-3C30-481F-9B27-DB771176ACFE}"/>
                </a:ext>
              </a:extLst>
            </p:cNvPr>
            <p:cNvCxnSpPr>
              <a:cxnSpLocks/>
            </p:cNvCxnSpPr>
            <p:nvPr/>
          </p:nvCxnSpPr>
          <p:spPr>
            <a:xfrm>
              <a:off x="4049485" y="3705807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1EC7E28-F240-051D-1864-31E05BDA8417}"/>
                </a:ext>
              </a:extLst>
            </p:cNvPr>
            <p:cNvCxnSpPr>
              <a:cxnSpLocks/>
            </p:cNvCxnSpPr>
            <p:nvPr/>
          </p:nvCxnSpPr>
          <p:spPr>
            <a:xfrm>
              <a:off x="4061926" y="3979505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B4837AD-19EF-8538-7288-229F63788800}"/>
                </a:ext>
              </a:extLst>
            </p:cNvPr>
            <p:cNvCxnSpPr>
              <a:cxnSpLocks/>
            </p:cNvCxnSpPr>
            <p:nvPr/>
          </p:nvCxnSpPr>
          <p:spPr>
            <a:xfrm>
              <a:off x="4049485" y="4253203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EF96A9F-D83F-878E-5FE4-C4FA5FB844F6}"/>
                </a:ext>
              </a:extLst>
            </p:cNvPr>
            <p:cNvSpPr/>
            <p:nvPr/>
          </p:nvSpPr>
          <p:spPr>
            <a:xfrm>
              <a:off x="5658236" y="3298371"/>
              <a:ext cx="1186542" cy="1091679"/>
            </a:xfrm>
            <a:prstGeom prst="rect">
              <a:avLst/>
            </a:prstGeom>
            <a:noFill/>
            <a:ln w="254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2F2230F-8F17-B2CA-3E16-AD10288B3F32}"/>
                </a:ext>
              </a:extLst>
            </p:cNvPr>
            <p:cNvCxnSpPr>
              <a:stCxn id="37" idx="0"/>
              <a:endCxn id="37" idx="2"/>
            </p:cNvCxnSpPr>
            <p:nvPr/>
          </p:nvCxnSpPr>
          <p:spPr>
            <a:xfrm>
              <a:off x="6251507" y="3298371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95A3C51-4A27-9F9B-A100-2E9C92C89324}"/>
                </a:ext>
              </a:extLst>
            </p:cNvPr>
            <p:cNvCxnSpPr>
              <a:stCxn id="37" idx="1"/>
              <a:endCxn id="37" idx="3"/>
            </p:cNvCxnSpPr>
            <p:nvPr/>
          </p:nvCxnSpPr>
          <p:spPr>
            <a:xfrm>
              <a:off x="5658236" y="3844211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65B847C-8102-4FF7-84E9-546B322F072C}"/>
                </a:ext>
              </a:extLst>
            </p:cNvPr>
            <p:cNvCxnSpPr/>
            <p:nvPr/>
          </p:nvCxnSpPr>
          <p:spPr>
            <a:xfrm>
              <a:off x="5945928" y="3298371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210FF4F-127F-0965-1617-3F44D8F37C3D}"/>
                </a:ext>
              </a:extLst>
            </p:cNvPr>
            <p:cNvCxnSpPr/>
            <p:nvPr/>
          </p:nvCxnSpPr>
          <p:spPr>
            <a:xfrm>
              <a:off x="6555529" y="3298371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5E38543-8976-AFDE-E3DB-0ABA5AA634DD}"/>
                </a:ext>
              </a:extLst>
            </p:cNvPr>
            <p:cNvCxnSpPr/>
            <p:nvPr/>
          </p:nvCxnSpPr>
          <p:spPr>
            <a:xfrm>
              <a:off x="5658236" y="3578289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BF18755-BA11-F7C9-21D2-A605B7C4143B}"/>
                </a:ext>
              </a:extLst>
            </p:cNvPr>
            <p:cNvCxnSpPr/>
            <p:nvPr/>
          </p:nvCxnSpPr>
          <p:spPr>
            <a:xfrm>
              <a:off x="5658236" y="4128795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15EDF07-A59F-002C-10BC-A7CEB41FFD76}"/>
                </a:ext>
              </a:extLst>
            </p:cNvPr>
            <p:cNvCxnSpPr/>
            <p:nvPr/>
          </p:nvCxnSpPr>
          <p:spPr>
            <a:xfrm>
              <a:off x="5784199" y="3307703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C23C5CE-BFA8-341A-919D-DADE704CB948}"/>
                </a:ext>
              </a:extLst>
            </p:cNvPr>
            <p:cNvCxnSpPr/>
            <p:nvPr/>
          </p:nvCxnSpPr>
          <p:spPr>
            <a:xfrm>
              <a:off x="6107660" y="3298370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CAC3E77-7B3F-BD4A-632D-B6E091E8B213}"/>
                </a:ext>
              </a:extLst>
            </p:cNvPr>
            <p:cNvCxnSpPr/>
            <p:nvPr/>
          </p:nvCxnSpPr>
          <p:spPr>
            <a:xfrm>
              <a:off x="6406239" y="3298370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63E7088E-F569-F262-D608-96026B334A9B}"/>
                </a:ext>
              </a:extLst>
            </p:cNvPr>
            <p:cNvCxnSpPr/>
            <p:nvPr/>
          </p:nvCxnSpPr>
          <p:spPr>
            <a:xfrm>
              <a:off x="6698598" y="3307703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DF44A75-76A4-6F2F-1A4C-47DDE0154ADB}"/>
                </a:ext>
              </a:extLst>
            </p:cNvPr>
            <p:cNvCxnSpPr/>
            <p:nvPr/>
          </p:nvCxnSpPr>
          <p:spPr>
            <a:xfrm>
              <a:off x="5658236" y="3442995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4FAE740-0F3A-1463-1D8D-8816125FF83C}"/>
                </a:ext>
              </a:extLst>
            </p:cNvPr>
            <p:cNvCxnSpPr/>
            <p:nvPr/>
          </p:nvCxnSpPr>
          <p:spPr>
            <a:xfrm>
              <a:off x="5658236" y="3719803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E8EC30C-767E-CBC4-D29F-3A6629FDB4FA}"/>
                </a:ext>
              </a:extLst>
            </p:cNvPr>
            <p:cNvCxnSpPr/>
            <p:nvPr/>
          </p:nvCxnSpPr>
          <p:spPr>
            <a:xfrm>
              <a:off x="5670677" y="3993501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6B64080-A2D6-1245-AB62-CB703ABBDAE1}"/>
                </a:ext>
              </a:extLst>
            </p:cNvPr>
            <p:cNvCxnSpPr/>
            <p:nvPr/>
          </p:nvCxnSpPr>
          <p:spPr>
            <a:xfrm>
              <a:off x="5658236" y="4267199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CB70A34-EBA4-8BE3-C22B-1F659B202CD5}"/>
                </a:ext>
              </a:extLst>
            </p:cNvPr>
            <p:cNvSpPr/>
            <p:nvPr/>
          </p:nvSpPr>
          <p:spPr>
            <a:xfrm>
              <a:off x="2416242" y="4649751"/>
              <a:ext cx="1186542" cy="1091679"/>
            </a:xfrm>
            <a:prstGeom prst="rect">
              <a:avLst/>
            </a:prstGeom>
            <a:noFill/>
            <a:ln w="254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7BA70409-5483-AE1C-96C2-36C7C0356303}"/>
                </a:ext>
              </a:extLst>
            </p:cNvPr>
            <p:cNvCxnSpPr>
              <a:stCxn id="52" idx="0"/>
              <a:endCxn id="52" idx="2"/>
            </p:cNvCxnSpPr>
            <p:nvPr/>
          </p:nvCxnSpPr>
          <p:spPr>
            <a:xfrm>
              <a:off x="3009513" y="4649751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955D57A-317B-B123-7426-4A82864C0BFE}"/>
                </a:ext>
              </a:extLst>
            </p:cNvPr>
            <p:cNvCxnSpPr>
              <a:stCxn id="52" idx="1"/>
              <a:endCxn id="52" idx="3"/>
            </p:cNvCxnSpPr>
            <p:nvPr/>
          </p:nvCxnSpPr>
          <p:spPr>
            <a:xfrm>
              <a:off x="2416242" y="5195591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88C4C0B-8618-C75B-71EC-36F7324BBF2D}"/>
                </a:ext>
              </a:extLst>
            </p:cNvPr>
            <p:cNvCxnSpPr/>
            <p:nvPr/>
          </p:nvCxnSpPr>
          <p:spPr>
            <a:xfrm>
              <a:off x="2703934" y="4649751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A8D9A9F-0E4B-1D65-AEB3-8DC00C90A476}"/>
                </a:ext>
              </a:extLst>
            </p:cNvPr>
            <p:cNvCxnSpPr/>
            <p:nvPr/>
          </p:nvCxnSpPr>
          <p:spPr>
            <a:xfrm>
              <a:off x="3313535" y="4649751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28F7AEC-1615-46D8-16EA-8AE7A6332520}"/>
                </a:ext>
              </a:extLst>
            </p:cNvPr>
            <p:cNvCxnSpPr/>
            <p:nvPr/>
          </p:nvCxnSpPr>
          <p:spPr>
            <a:xfrm>
              <a:off x="2416242" y="4929669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751461F-E741-9260-5B1B-B863B342D073}"/>
                </a:ext>
              </a:extLst>
            </p:cNvPr>
            <p:cNvCxnSpPr/>
            <p:nvPr/>
          </p:nvCxnSpPr>
          <p:spPr>
            <a:xfrm>
              <a:off x="2416242" y="5480175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463718-3EBD-ED8C-553B-BE1D0EE9F7DD}"/>
                </a:ext>
              </a:extLst>
            </p:cNvPr>
            <p:cNvCxnSpPr/>
            <p:nvPr/>
          </p:nvCxnSpPr>
          <p:spPr>
            <a:xfrm>
              <a:off x="2542205" y="4659083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08CA0964-20EB-46F7-7C0E-BDF24E8269E4}"/>
                </a:ext>
              </a:extLst>
            </p:cNvPr>
            <p:cNvCxnSpPr/>
            <p:nvPr/>
          </p:nvCxnSpPr>
          <p:spPr>
            <a:xfrm>
              <a:off x="2865666" y="4649750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05A3A56-7AEF-FE5D-C66E-40C90C2DB53E}"/>
                </a:ext>
              </a:extLst>
            </p:cNvPr>
            <p:cNvCxnSpPr/>
            <p:nvPr/>
          </p:nvCxnSpPr>
          <p:spPr>
            <a:xfrm>
              <a:off x="3164245" y="4649750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4428504B-870C-1F0B-FD7D-85C38647DB56}"/>
                </a:ext>
              </a:extLst>
            </p:cNvPr>
            <p:cNvCxnSpPr/>
            <p:nvPr/>
          </p:nvCxnSpPr>
          <p:spPr>
            <a:xfrm>
              <a:off x="3456604" y="4659083"/>
              <a:ext cx="0" cy="1091679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47DDA659-DDD2-9689-434A-BF60C68BF0CC}"/>
                </a:ext>
              </a:extLst>
            </p:cNvPr>
            <p:cNvCxnSpPr/>
            <p:nvPr/>
          </p:nvCxnSpPr>
          <p:spPr>
            <a:xfrm>
              <a:off x="2416242" y="4794375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BBC0F30-736D-CD2E-06FE-D98C9C0818F2}"/>
                </a:ext>
              </a:extLst>
            </p:cNvPr>
            <p:cNvCxnSpPr/>
            <p:nvPr/>
          </p:nvCxnSpPr>
          <p:spPr>
            <a:xfrm>
              <a:off x="2416242" y="5071183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9358175-5569-1EFC-7F8A-DA395EC8F923}"/>
                </a:ext>
              </a:extLst>
            </p:cNvPr>
            <p:cNvCxnSpPr/>
            <p:nvPr/>
          </p:nvCxnSpPr>
          <p:spPr>
            <a:xfrm>
              <a:off x="2428683" y="5344881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C7971E1-3850-DC5C-A585-589DC5C3371B}"/>
                </a:ext>
              </a:extLst>
            </p:cNvPr>
            <p:cNvCxnSpPr/>
            <p:nvPr/>
          </p:nvCxnSpPr>
          <p:spPr>
            <a:xfrm>
              <a:off x="2416242" y="5618579"/>
              <a:ext cx="1186542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B4763A26-A48B-9B88-2CEC-D2C3191558A0}"/>
                </a:ext>
              </a:extLst>
            </p:cNvPr>
            <p:cNvSpPr/>
            <p:nvPr/>
          </p:nvSpPr>
          <p:spPr>
            <a:xfrm>
              <a:off x="6251507" y="3300702"/>
              <a:ext cx="574606" cy="550508"/>
            </a:xfrm>
            <a:prstGeom prst="rect">
              <a:avLst/>
            </a:prstGeom>
            <a:solidFill>
              <a:srgbClr val="FFFF00">
                <a:alpha val="42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4A5DBC38-F1BD-EA40-D68A-F8627DA7AF8A}"/>
                </a:ext>
              </a:extLst>
            </p:cNvPr>
            <p:cNvSpPr/>
            <p:nvPr/>
          </p:nvSpPr>
          <p:spPr>
            <a:xfrm>
              <a:off x="4349623" y="3284373"/>
              <a:ext cx="609564" cy="550508"/>
            </a:xfrm>
            <a:prstGeom prst="rect">
              <a:avLst/>
            </a:prstGeom>
            <a:solidFill>
              <a:srgbClr val="FFFF00">
                <a:alpha val="54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E2015D1-2907-C72A-8127-4C5AF4223D70}"/>
                </a:ext>
              </a:extLst>
            </p:cNvPr>
            <p:cNvSpPr/>
            <p:nvPr/>
          </p:nvSpPr>
          <p:spPr>
            <a:xfrm>
              <a:off x="2425575" y="3293706"/>
              <a:ext cx="574606" cy="550508"/>
            </a:xfrm>
            <a:prstGeom prst="rect">
              <a:avLst/>
            </a:prstGeom>
            <a:solidFill>
              <a:srgbClr val="FFFF00">
                <a:alpha val="34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Arrow: Right 69">
              <a:extLst>
                <a:ext uri="{FF2B5EF4-FFF2-40B4-BE49-F238E27FC236}">
                  <a16:creationId xmlns:a16="http://schemas.microsoft.com/office/drawing/2014/main" id="{C35E2ECD-1EFD-47CF-0E2A-2CC9E7F72163}"/>
                </a:ext>
              </a:extLst>
            </p:cNvPr>
            <p:cNvSpPr/>
            <p:nvPr/>
          </p:nvSpPr>
          <p:spPr>
            <a:xfrm>
              <a:off x="3781425" y="5114925"/>
              <a:ext cx="390525" cy="161925"/>
            </a:xfrm>
            <a:prstGeom prst="rightArrow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D517363-5B81-F14D-6AD6-27AC0A020B45}"/>
                </a:ext>
              </a:extLst>
            </p:cNvPr>
            <p:cNvCxnSpPr>
              <a:cxnSpLocks/>
            </p:cNvCxnSpPr>
            <p:nvPr/>
          </p:nvCxnSpPr>
          <p:spPr>
            <a:xfrm>
              <a:off x="4438650" y="5200650"/>
              <a:ext cx="714375" cy="0"/>
            </a:xfrm>
            <a:prstGeom prst="line">
              <a:avLst/>
            </a:prstGeom>
            <a:noFill/>
            <a:ln w="38100" cap="flat" cmpd="sng" algn="ctr">
              <a:solidFill>
                <a:srgbClr val="4472C4"/>
              </a:solidFill>
              <a:prstDash val="sysDash"/>
              <a:miter lim="800000"/>
            </a:ln>
            <a:effectLst/>
          </p:spPr>
        </p:cxn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C712F06B-80B2-077A-85EF-C8CFDF441B33}"/>
              </a:ext>
            </a:extLst>
          </p:cNvPr>
          <p:cNvSpPr txBox="1"/>
          <p:nvPr/>
        </p:nvSpPr>
        <p:spPr>
          <a:xfrm>
            <a:off x="2837468" y="4779389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Stride = 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EF98C63-6614-0B71-8ABF-1F0B3D2839B0}"/>
              </a:ext>
            </a:extLst>
          </p:cNvPr>
          <p:cNvSpPr txBox="1"/>
          <p:nvPr/>
        </p:nvSpPr>
        <p:spPr>
          <a:xfrm>
            <a:off x="2705493" y="1366886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filter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6A032425-9490-B4E1-B454-5F2A19258E96}"/>
              </a:ext>
            </a:extLst>
          </p:cNvPr>
          <p:cNvCxnSpPr>
            <a:stCxn id="73" idx="2"/>
          </p:cNvCxnSpPr>
          <p:nvPr/>
        </p:nvCxnSpPr>
        <p:spPr>
          <a:xfrm flipH="1">
            <a:off x="1319753" y="1736218"/>
            <a:ext cx="1761003" cy="507361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E8B86855-5476-C77B-3E12-2CB4FA2FD63E}"/>
              </a:ext>
            </a:extLst>
          </p:cNvPr>
          <p:cNvCxnSpPr>
            <a:stCxn id="73" idx="2"/>
            <a:endCxn id="22" idx="0"/>
          </p:cNvCxnSpPr>
          <p:nvPr/>
        </p:nvCxnSpPr>
        <p:spPr>
          <a:xfrm>
            <a:off x="3080756" y="1736218"/>
            <a:ext cx="55246" cy="50934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F93672D4-8243-A5B2-5910-A015DCCB9071}"/>
              </a:ext>
            </a:extLst>
          </p:cNvPr>
          <p:cNvCxnSpPr>
            <a:stCxn id="73" idx="2"/>
            <a:endCxn id="67" idx="0"/>
          </p:cNvCxnSpPr>
          <p:nvPr/>
        </p:nvCxnSpPr>
        <p:spPr>
          <a:xfrm>
            <a:off x="3080756" y="1736218"/>
            <a:ext cx="1811755" cy="488508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CBECE94-53B7-460B-0A7B-E1C889023E8A}"/>
              </a:ext>
            </a:extLst>
          </p:cNvPr>
          <p:cNvGrpSpPr/>
          <p:nvPr/>
        </p:nvGrpSpPr>
        <p:grpSpPr>
          <a:xfrm>
            <a:off x="8538325" y="2628050"/>
            <a:ext cx="1558993" cy="1523867"/>
            <a:chOff x="7981554" y="3194247"/>
            <a:chExt cx="1558993" cy="1523867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4744C8E-1BAE-7C16-F2DF-4525BEC5B73E}"/>
                </a:ext>
              </a:extLst>
            </p:cNvPr>
            <p:cNvCxnSpPr>
              <a:cxnSpLocks/>
            </p:cNvCxnSpPr>
            <p:nvPr/>
          </p:nvCxnSpPr>
          <p:spPr>
            <a:xfrm>
              <a:off x="8014996" y="3284373"/>
              <a:ext cx="1492898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553EC18F-580F-6086-96E2-7EE2300F8131}"/>
                </a:ext>
              </a:extLst>
            </p:cNvPr>
            <p:cNvSpPr/>
            <p:nvPr/>
          </p:nvSpPr>
          <p:spPr>
            <a:xfrm>
              <a:off x="8210939" y="3429000"/>
              <a:ext cx="1091681" cy="1059020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A88E444D-70C1-7599-1901-13B48906D2D3}"/>
                </a:ext>
              </a:extLst>
            </p:cNvPr>
            <p:cNvCxnSpPr/>
            <p:nvPr/>
          </p:nvCxnSpPr>
          <p:spPr>
            <a:xfrm>
              <a:off x="8014996" y="3284373"/>
              <a:ext cx="0" cy="1365377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47005C48-5C71-65AC-85B5-07106BF117EF}"/>
                </a:ext>
              </a:extLst>
            </p:cNvPr>
            <p:cNvCxnSpPr/>
            <p:nvPr/>
          </p:nvCxnSpPr>
          <p:spPr>
            <a:xfrm>
              <a:off x="8014996" y="4649750"/>
              <a:ext cx="1492898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16298B12-F6E4-2091-D727-D36E41A8AF24}"/>
                </a:ext>
              </a:extLst>
            </p:cNvPr>
            <p:cNvCxnSpPr/>
            <p:nvPr/>
          </p:nvCxnSpPr>
          <p:spPr>
            <a:xfrm>
              <a:off x="9507894" y="3284373"/>
              <a:ext cx="0" cy="137471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E6BA6BF1-B1E8-29D2-CEDD-71D74ADA5517}"/>
                </a:ext>
              </a:extLst>
            </p:cNvPr>
            <p:cNvCxnSpPr/>
            <p:nvPr/>
          </p:nvCxnSpPr>
          <p:spPr>
            <a:xfrm>
              <a:off x="9302620" y="3306146"/>
              <a:ext cx="0" cy="137471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A13758B-E144-3436-A45F-A70D734C98F7}"/>
                </a:ext>
              </a:extLst>
            </p:cNvPr>
            <p:cNvCxnSpPr/>
            <p:nvPr/>
          </p:nvCxnSpPr>
          <p:spPr>
            <a:xfrm>
              <a:off x="8210939" y="3284373"/>
              <a:ext cx="0" cy="137471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56CD534-4357-9BD0-C19A-6AA37D35A517}"/>
                </a:ext>
              </a:extLst>
            </p:cNvPr>
            <p:cNvCxnSpPr>
              <a:cxnSpLocks/>
            </p:cNvCxnSpPr>
            <p:nvPr/>
          </p:nvCxnSpPr>
          <p:spPr>
            <a:xfrm>
              <a:off x="8014996" y="3436773"/>
              <a:ext cx="1492898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82A5191A-FDD3-4E53-EB93-76F449F4FFD2}"/>
                </a:ext>
              </a:extLst>
            </p:cNvPr>
            <p:cNvCxnSpPr>
              <a:cxnSpLocks/>
            </p:cNvCxnSpPr>
            <p:nvPr/>
          </p:nvCxnSpPr>
          <p:spPr>
            <a:xfrm>
              <a:off x="8014996" y="4488020"/>
              <a:ext cx="1492898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D4F26A08-2033-82DF-D6CB-700D41259167}"/>
                </a:ext>
              </a:extLst>
            </p:cNvPr>
            <p:cNvSpPr txBox="1"/>
            <p:nvPr/>
          </p:nvSpPr>
          <p:spPr>
            <a:xfrm>
              <a:off x="7981554" y="4399382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0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7FFA60B-686A-6849-16B3-19CB5325CFDD}"/>
                </a:ext>
              </a:extLst>
            </p:cNvPr>
            <p:cNvSpPr txBox="1"/>
            <p:nvPr/>
          </p:nvSpPr>
          <p:spPr>
            <a:xfrm>
              <a:off x="7992443" y="3213685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0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5BE6033-DB6C-B5E8-B1AE-5FD13BF7CC7C}"/>
                </a:ext>
              </a:extLst>
            </p:cNvPr>
            <p:cNvSpPr txBox="1"/>
            <p:nvPr/>
          </p:nvSpPr>
          <p:spPr>
            <a:xfrm>
              <a:off x="9261799" y="3202799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0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A4569D5-A6C8-B593-3506-06B4A148BA68}"/>
                </a:ext>
              </a:extLst>
            </p:cNvPr>
            <p:cNvSpPr txBox="1"/>
            <p:nvPr/>
          </p:nvSpPr>
          <p:spPr>
            <a:xfrm>
              <a:off x="8613703" y="3194247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0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EF177CA-CA21-3DE8-C8C2-550B33E969BC}"/>
                </a:ext>
              </a:extLst>
            </p:cNvPr>
            <p:cNvSpPr txBox="1"/>
            <p:nvPr/>
          </p:nvSpPr>
          <p:spPr>
            <a:xfrm>
              <a:off x="7983102" y="381239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0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2712249-C23D-C28F-4A97-2FE35BE388DF}"/>
                </a:ext>
              </a:extLst>
            </p:cNvPr>
            <p:cNvSpPr txBox="1"/>
            <p:nvPr/>
          </p:nvSpPr>
          <p:spPr>
            <a:xfrm>
              <a:off x="9264509" y="3804621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0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43821029-4E08-4F24-CCBB-673B671D5D3E}"/>
                </a:ext>
              </a:extLst>
            </p:cNvPr>
            <p:cNvSpPr txBox="1"/>
            <p:nvPr/>
          </p:nvSpPr>
          <p:spPr>
            <a:xfrm>
              <a:off x="9264509" y="4405704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0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1176767-7C9E-FA08-00B9-10DC7EC946D0}"/>
                </a:ext>
              </a:extLst>
            </p:cNvPr>
            <p:cNvSpPr txBox="1"/>
            <p:nvPr/>
          </p:nvSpPr>
          <p:spPr>
            <a:xfrm>
              <a:off x="8588822" y="4410337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0</a:t>
              </a: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7EB51E7C-6078-4CB1-0BB3-DBCE2938E020}"/>
              </a:ext>
            </a:extLst>
          </p:cNvPr>
          <p:cNvSpPr txBox="1"/>
          <p:nvPr/>
        </p:nvSpPr>
        <p:spPr>
          <a:xfrm>
            <a:off x="8738647" y="1989056"/>
            <a:ext cx="2348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Input feature map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D2C160-4FBA-E515-D152-763DB8A1BFFB}"/>
              </a:ext>
            </a:extLst>
          </p:cNvPr>
          <p:cNvCxnSpPr>
            <a:stCxn id="98" idx="2"/>
          </p:cNvCxnSpPr>
          <p:nvPr/>
        </p:nvCxnSpPr>
        <p:spPr>
          <a:xfrm flipH="1">
            <a:off x="9558779" y="2358388"/>
            <a:ext cx="354228" cy="5262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C7EDDEF3-F9CF-A3D4-5845-76B393A5702D}"/>
              </a:ext>
            </a:extLst>
          </p:cNvPr>
          <p:cNvSpPr txBox="1"/>
          <p:nvPr/>
        </p:nvSpPr>
        <p:spPr>
          <a:xfrm>
            <a:off x="8493550" y="4496586"/>
            <a:ext cx="185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Zero-padding = 1</a:t>
            </a:r>
          </a:p>
        </p:txBody>
      </p:sp>
    </p:spTree>
    <p:extLst>
      <p:ext uri="{BB962C8B-B14F-4D97-AF65-F5344CB8AC3E}">
        <p14:creationId xmlns:p14="http://schemas.microsoft.com/office/powerpoint/2010/main" val="2737549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4EC94-A75E-B207-48CA-D8E1CEA23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Output shape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0897B-2339-2FF1-9AA6-6696E29D7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D622-DF2F-4D8B-9F1C-D09C66DCB9F2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912DEFF-EEDA-D2C7-576D-04CBECCFAB7A}"/>
                  </a:ext>
                </a:extLst>
              </p:cNvPr>
              <p:cNvSpPr/>
              <p:nvPr/>
            </p:nvSpPr>
            <p:spPr>
              <a:xfrm>
                <a:off x="4044099" y="2526384"/>
                <a:ext cx="2535810" cy="190421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accent4"/>
                    </a:solidFill>
                    <a:latin typeface="Segoe Print" panose="02000600000000000000" pitchFamily="2" charset="0"/>
                  </a:rPr>
                  <a:t>Convolution layer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dirty="0">
                    <a:solidFill>
                      <a:schemeClr val="accent4"/>
                    </a:solidFill>
                    <a:latin typeface="Segoe Print" panose="02000600000000000000" pitchFamily="2" charset="0"/>
                  </a:rPr>
                  <a:t>:</a:t>
                </a:r>
              </a:p>
              <a:p>
                <a:pPr marL="282575" indent="-282575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Channel: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</m:d>
                      </m:sup>
                    </m:sSubSup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282575" indent="-282575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filter size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Stride: 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Zero-padding: p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912DEFF-EEDA-D2C7-576D-04CBECCFA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099" y="2526384"/>
                <a:ext cx="2535810" cy="1904214"/>
              </a:xfrm>
              <a:prstGeom prst="rect">
                <a:avLst/>
              </a:prstGeom>
              <a:blipFill>
                <a:blip r:embed="rId2"/>
                <a:stretch>
                  <a:fillRect l="-119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row: Right 5">
            <a:extLst>
              <a:ext uri="{FF2B5EF4-FFF2-40B4-BE49-F238E27FC236}">
                <a16:creationId xmlns:a16="http://schemas.microsoft.com/office/drawing/2014/main" id="{37B81301-80DF-8269-010E-B0C4A111CAB9}"/>
              </a:ext>
            </a:extLst>
          </p:cNvPr>
          <p:cNvSpPr/>
          <p:nvPr/>
        </p:nvSpPr>
        <p:spPr>
          <a:xfrm>
            <a:off x="3233394" y="3289955"/>
            <a:ext cx="697583" cy="46191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307ED69-A873-DE8A-5852-64700E7EE27B}"/>
              </a:ext>
            </a:extLst>
          </p:cNvPr>
          <p:cNvSpPr/>
          <p:nvPr/>
        </p:nvSpPr>
        <p:spPr>
          <a:xfrm>
            <a:off x="6636469" y="3308809"/>
            <a:ext cx="593889" cy="348792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976760-D9C0-5AE4-A127-06E0F9A2A7B9}"/>
                  </a:ext>
                </a:extLst>
              </p:cNvPr>
              <p:cNvSpPr txBox="1"/>
              <p:nvPr/>
            </p:nvSpPr>
            <p:spPr>
              <a:xfrm>
                <a:off x="1574276" y="2599930"/>
                <a:ext cx="1743959" cy="506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sup>
                          </m:sSubSup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976760-D9C0-5AE4-A127-06E0F9A2A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276" y="2599930"/>
                <a:ext cx="1743959" cy="5068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593ED1-5C23-1939-2995-6D3D65236FBE}"/>
                  </a:ext>
                </a:extLst>
              </p:cNvPr>
              <p:cNvSpPr txBox="1"/>
              <p:nvPr/>
            </p:nvSpPr>
            <p:spPr>
              <a:xfrm>
                <a:off x="7168298" y="2507233"/>
                <a:ext cx="1768312" cy="506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sub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593ED1-5C23-1939-2995-6D3D65236F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8298" y="2507233"/>
                <a:ext cx="1768312" cy="5068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059965C-CEE3-3292-E05B-A46F5D8A6809}"/>
                  </a:ext>
                </a:extLst>
              </p:cNvPr>
              <p:cNvSpPr txBox="1"/>
              <p:nvPr/>
            </p:nvSpPr>
            <p:spPr>
              <a:xfrm>
                <a:off x="7211504" y="4462801"/>
                <a:ext cx="3287598" cy="7085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⌊"/>
                          <m:endChr m:val="⌋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059965C-CEE3-3292-E05B-A46F5D8A6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504" y="4462801"/>
                <a:ext cx="3287598" cy="7085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3854C77E-D5DB-9FBB-B4AC-6CD6574F3095}"/>
              </a:ext>
            </a:extLst>
          </p:cNvPr>
          <p:cNvSpPr txBox="1"/>
          <p:nvPr/>
        </p:nvSpPr>
        <p:spPr>
          <a:xfrm>
            <a:off x="707010" y="1527142"/>
            <a:ext cx="3757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input feature map is square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5DAFDB-CD8D-3216-CE24-82019E32EFB2}"/>
              </a:ext>
            </a:extLst>
          </p:cNvPr>
          <p:cNvSpPr txBox="1"/>
          <p:nvPr/>
        </p:nvSpPr>
        <p:spPr>
          <a:xfrm>
            <a:off x="7381187" y="5872899"/>
            <a:ext cx="1811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Floor function</a:t>
            </a:r>
          </a:p>
        </p:txBody>
      </p: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2E1CD06-81C0-52E6-327D-D4FEECF872EB}"/>
              </a:ext>
            </a:extLst>
          </p:cNvPr>
          <p:cNvCxnSpPr>
            <a:cxnSpLocks/>
            <a:stCxn id="15" idx="0"/>
          </p:cNvCxnSpPr>
          <p:nvPr/>
        </p:nvCxnSpPr>
        <p:spPr>
          <a:xfrm rot="5400000" flipH="1" flipV="1">
            <a:off x="8135775" y="5288878"/>
            <a:ext cx="735291" cy="432752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9563B43C-E1DD-3C96-A61B-D856952DA62C}"/>
              </a:ext>
            </a:extLst>
          </p:cNvPr>
          <p:cNvSpPr/>
          <p:nvPr/>
        </p:nvSpPr>
        <p:spPr>
          <a:xfrm>
            <a:off x="2064471" y="3176834"/>
            <a:ext cx="914400" cy="923826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A796AE5-3E4D-0421-BD06-947A0FA8B0DE}"/>
              </a:ext>
            </a:extLst>
          </p:cNvPr>
          <p:cNvSpPr/>
          <p:nvPr/>
        </p:nvSpPr>
        <p:spPr>
          <a:xfrm>
            <a:off x="7656137" y="3168978"/>
            <a:ext cx="696012" cy="677158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462ED31-1675-E380-E5FB-E498DC0A97C0}"/>
              </a:ext>
            </a:extLst>
          </p:cNvPr>
          <p:cNvCxnSpPr>
            <a:cxnSpLocks/>
          </p:cNvCxnSpPr>
          <p:nvPr/>
        </p:nvCxnSpPr>
        <p:spPr>
          <a:xfrm>
            <a:off x="2036190" y="4194928"/>
            <a:ext cx="94268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153E0C8-846F-1EA7-5AAC-3AE99D04645B}"/>
                  </a:ext>
                </a:extLst>
              </p:cNvPr>
              <p:cNvSpPr txBox="1"/>
              <p:nvPr/>
            </p:nvSpPr>
            <p:spPr>
              <a:xfrm>
                <a:off x="2403835" y="4143080"/>
                <a:ext cx="18351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153E0C8-846F-1EA7-5AAC-3AE99D0464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3835" y="4143080"/>
                <a:ext cx="183512" cy="276999"/>
              </a:xfrm>
              <a:prstGeom prst="rect">
                <a:avLst/>
              </a:prstGeom>
              <a:blipFill>
                <a:blip r:embed="rId6"/>
                <a:stretch>
                  <a:fillRect l="-20000" r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0939ECD-8BDF-DCF8-1C54-E8D46CA01A1F}"/>
              </a:ext>
            </a:extLst>
          </p:cNvPr>
          <p:cNvCxnSpPr>
            <a:cxnSpLocks/>
          </p:cNvCxnSpPr>
          <p:nvPr/>
        </p:nvCxnSpPr>
        <p:spPr>
          <a:xfrm>
            <a:off x="7616858" y="3940404"/>
            <a:ext cx="75414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F86D7D5-F532-1759-3E7C-32A8F3990F47}"/>
                  </a:ext>
                </a:extLst>
              </p:cNvPr>
              <p:cNvSpPr txBox="1"/>
              <p:nvPr/>
            </p:nvSpPr>
            <p:spPr>
              <a:xfrm>
                <a:off x="7260997" y="3900831"/>
                <a:ext cx="1543639" cy="4373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F86D7D5-F532-1759-3E7C-32A8F3990F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997" y="3900831"/>
                <a:ext cx="1543639" cy="4373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E8DCECD-4A16-9B39-FF2D-B8DCCF727576}"/>
              </a:ext>
            </a:extLst>
          </p:cNvPr>
          <p:cNvCxnSpPr>
            <a:cxnSpLocks/>
          </p:cNvCxnSpPr>
          <p:nvPr/>
        </p:nvCxnSpPr>
        <p:spPr>
          <a:xfrm>
            <a:off x="8502978" y="3167406"/>
            <a:ext cx="0" cy="68815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3309812-53BA-AA6B-AE2F-9BE450C77180}"/>
                  </a:ext>
                </a:extLst>
              </p:cNvPr>
              <p:cNvSpPr txBox="1"/>
              <p:nvPr/>
            </p:nvSpPr>
            <p:spPr>
              <a:xfrm>
                <a:off x="8436990" y="3260450"/>
                <a:ext cx="638665" cy="4360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3309812-53BA-AA6B-AE2F-9BE450C771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6990" y="3260450"/>
                <a:ext cx="638665" cy="436081"/>
              </a:xfrm>
              <a:prstGeom prst="rect">
                <a:avLst/>
              </a:prstGeom>
              <a:blipFill>
                <a:blip r:embed="rId8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A2832C5-4BA9-D92A-91AB-A8BA9CF61172}"/>
              </a:ext>
            </a:extLst>
          </p:cNvPr>
          <p:cNvCxnSpPr/>
          <p:nvPr/>
        </p:nvCxnSpPr>
        <p:spPr>
          <a:xfrm>
            <a:off x="1951348" y="3157979"/>
            <a:ext cx="0" cy="9803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104AD21-8FE9-7303-1832-23398BF2A35D}"/>
                  </a:ext>
                </a:extLst>
              </p:cNvPr>
              <p:cNvSpPr txBox="1"/>
              <p:nvPr/>
            </p:nvSpPr>
            <p:spPr>
              <a:xfrm>
                <a:off x="1707823" y="3475348"/>
                <a:ext cx="18351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104AD21-8FE9-7303-1832-23398BF2A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7823" y="3475348"/>
                <a:ext cx="183512" cy="276999"/>
              </a:xfrm>
              <a:prstGeom prst="rect">
                <a:avLst/>
              </a:prstGeom>
              <a:blipFill>
                <a:blip r:embed="rId9"/>
                <a:stretch>
                  <a:fillRect l="-20000" r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2438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5150</TotalTime>
  <Words>3022</Words>
  <Application>Microsoft Office PowerPoint</Application>
  <PresentationFormat>Widescreen</PresentationFormat>
  <Paragraphs>557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Aptos</vt:lpstr>
      <vt:lpstr>Aptos Display</vt:lpstr>
      <vt:lpstr>Arial</vt:lpstr>
      <vt:lpstr>Calibri</vt:lpstr>
      <vt:lpstr>Cambria Math</vt:lpstr>
      <vt:lpstr>Courier New</vt:lpstr>
      <vt:lpstr>Segoe Print</vt:lpstr>
      <vt:lpstr>Times New Roman</vt:lpstr>
      <vt:lpstr>Wingdings</vt:lpstr>
      <vt:lpstr>Office Theme</vt:lpstr>
      <vt:lpstr>Chapter 7 Convolutional Neural Networks</vt:lpstr>
      <vt:lpstr>Outline </vt:lpstr>
      <vt:lpstr>Motivation of CNNs</vt:lpstr>
      <vt:lpstr>A convolution layer with 4 channels</vt:lpstr>
      <vt:lpstr>A simple CNN</vt:lpstr>
      <vt:lpstr>Convolution layer: basic convolution operation</vt:lpstr>
      <vt:lpstr>Convolution layer: basic convolution operation</vt:lpstr>
      <vt:lpstr>Stride and zero-padding</vt:lpstr>
      <vt:lpstr>Output shape</vt:lpstr>
      <vt:lpstr>Examples: shapes of input and output</vt:lpstr>
      <vt:lpstr>Mathematical equation for convolution</vt:lpstr>
      <vt:lpstr>Convolution: matrix multiplication</vt:lpstr>
      <vt:lpstr>Pooling layer</vt:lpstr>
      <vt:lpstr>Summary of different layers in CNNs </vt:lpstr>
      <vt:lpstr>CNN example: LeNet-5 (LeCun, et. al., 1998)</vt:lpstr>
      <vt:lpstr>Batch normalization for CNNs</vt:lpstr>
      <vt:lpstr>Batch normalization</vt:lpstr>
      <vt:lpstr>Implement CNNs using PyTorch</vt:lpstr>
      <vt:lpstr>Data preparation</vt:lpstr>
      <vt:lpstr>Build CNN</vt:lpstr>
      <vt:lpstr>Training loop</vt:lpstr>
      <vt:lpstr>Train CNN</vt:lpstr>
      <vt:lpstr>Test the trained model</vt:lpstr>
      <vt:lpstr>Implement LeNet-5</vt:lpstr>
      <vt:lpstr>PowerPoint Presentation</vt:lpstr>
      <vt:lpstr>PowerPoint Presentation</vt:lpstr>
      <vt:lpstr>Test LeNet-5: overall accuracy</vt:lpstr>
      <vt:lpstr>Test LeNet-5: accuracy for each class</vt:lpstr>
      <vt:lpstr>Summary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Weidong Kuang</dc:creator>
  <cp:lastModifiedBy>Weidong Kuang</cp:lastModifiedBy>
  <cp:revision>9</cp:revision>
  <dcterms:created xsi:type="dcterms:W3CDTF">2026-07-18T00:28:38Z</dcterms:created>
  <dcterms:modified xsi:type="dcterms:W3CDTF">2026-07-21T15:00:02Z</dcterms:modified>
</cp:coreProperties>
</file>