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1" r:id="rId26"/>
    <p:sldId id="280" r:id="rId27"/>
    <p:sldId id="282" r:id="rId28"/>
    <p:sldId id="283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8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118872" cy="118872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4B4C5E-29AE-49CC-912F-F2965FD4C84D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A1C97-2E75-40A9-90F3-A3B65C39B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821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7910B-2169-A1B2-025B-A84FC74725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EE84D2-FE53-FED8-DAEB-545973066F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44362-847C-CD4B-38B7-C264BABF9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16C07-E97B-453D-8038-9A529B20DB28}" type="datetime1">
              <a:rPr lang="en-US" smtClean="0"/>
              <a:t>6/7/2026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EB1E7-318C-E320-13B3-7CEEA4B97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EBECA-9C98-EB16-3841-DD6C9BF1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49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F2D5E-CDFB-A589-16D1-8BA868EC6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0F7C7E-E430-05C0-434D-6F9350680E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C979C7-BCFA-3FDB-C615-CB677AA93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47DCD-18AD-4417-A4E0-203A2007B7F3}" type="datetime1">
              <a:rPr lang="en-US" smtClean="0"/>
              <a:t>6/7/2026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DDCE52-C171-70BE-B47B-206EA1497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DD0401-7A18-52B0-88AA-FAAAA4FF4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081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EB4A94-AF02-ECBF-D0D3-2C985AF683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2757B5-85DE-A057-CFC2-DDE52B98C2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4DE66E-F904-DC90-BB3C-A3B929A76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7E10-93E5-467E-A3B4-39BE324B2D6B}" type="datetime1">
              <a:rPr lang="en-US" smtClean="0"/>
              <a:t>6/7/2026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5E9889-EB26-37F7-686D-42FE60278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ACBFCC-ABC1-A55E-F428-41DCF8798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622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F938C-98CF-C8B7-425E-6D549507C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3708D-E0F3-1ED0-6977-B74BB7DB44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09F1E6-7263-906F-7917-13B23D9EE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3462B-F1C2-4B54-BA67-D82911DB60F3}" type="datetime1">
              <a:rPr lang="en-US" smtClean="0"/>
              <a:t>6/7/2026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D3FE26-CBB7-66DE-D364-7300464DD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14CD0-33CD-74A9-F1BF-976256717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293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0FDC9-839F-49C1-E337-D8AA9E0C4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1A4E98-9B26-BD73-947A-D22A730BCD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CC221C-61F2-6ADB-3A06-48A18357B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5367-8975-41ED-8EE5-AEF34E9E3B5E}" type="datetime1">
              <a:rPr lang="en-US" smtClean="0"/>
              <a:t>6/7/2026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027630-E452-253B-B1D0-D8C682DAB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A124CD-5657-C8CD-3E1F-B061E0901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793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E63FA-D7FE-A6B4-B87D-E568D5C04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9F922-A218-16B4-91CC-52FC128A3B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F1B8CC-7894-F96A-F5A0-0CD4C239D5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2F6A7D-5C22-EBB7-6928-FC6EC41BE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51F9D-1BA0-4430-8445-74BDF117A16F}" type="datetime1">
              <a:rPr lang="en-US" smtClean="0"/>
              <a:t>6/7/2026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3CC3BD-0B2C-DDD8-7D74-7BB39DCE8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EB4172-7216-0D57-6DC0-D387BA708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070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F519F-9F47-EE10-E251-CFF398EC1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F108FB-9D6F-13AD-7195-9B6C583CB4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49EF5-D3D3-1D66-62EB-9B14EA8F53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FAF3A0-85F8-8BB1-8A47-E9358E9C50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09113B-C693-6A24-9DAC-88C416EB91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703847-AE6A-6101-3FDA-1C2D39FF8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708EE-373C-46BD-B72C-CEBD087537E5}" type="datetime1">
              <a:rPr lang="en-US" smtClean="0"/>
              <a:t>6/7/2026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B0659C-CC29-8B7F-21DC-595F57871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A51DAD-58D1-DFA1-1A53-B48B6B935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984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5AAC9-890C-5489-341E-3B0B21851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192991-825C-37BD-11D6-8131BCAE2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A26A-1E78-4283-968A-0151D8CFE0AB}" type="datetime1">
              <a:rPr lang="en-US" smtClean="0"/>
              <a:t>6/7/2026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020DC6-124B-1E37-E815-E38FC8C6B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CF6A8B-3DD3-476F-8249-76D2E126D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221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6EC7B9-ADB6-283E-28B1-A2A53D71E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2D179-41FD-4E68-9E73-2DC3A3E5F5DA}" type="datetime1">
              <a:rPr lang="en-US" smtClean="0"/>
              <a:t>6/7/2026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247893-8509-467F-EFB5-F6FBD3BFC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FA5EBC-33FE-8AEC-1BA9-7DC120345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866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61F30-DB6E-FAD9-727C-F7182F361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788360-0645-12F3-FC6E-25DF4A632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4E2B08-5197-0BC2-A4B3-35D202118F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295F8D-918E-1307-58AE-7F1B3EBF6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A3E82-C490-4E39-9B81-A95DC2D184CD}" type="datetime1">
              <a:rPr lang="en-US" smtClean="0"/>
              <a:t>6/7/2026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7D54D8-B8FE-7516-0233-DE6CD221F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CD12FF-F44F-1C2D-3B3C-906CA8E88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079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33D8D-93B3-658E-4F8D-BC66769D2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79AD9A-3AFA-E79C-B43E-A727A3D168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302F6-A2BD-DBD6-607E-F16B88F62B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38A85F-8B4E-802C-9724-CBCD64573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D7377-5C5C-49FB-9EF2-B7651D4BA48B}" type="datetime1">
              <a:rPr lang="en-US" smtClean="0"/>
              <a:t>6/7/2026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8773AB-1C87-71B6-4C23-44222673A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4F2A71-41C3-CA74-A8BC-5B2004D60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554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D31BDA-DB39-EBB5-E505-762E031EF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355E8D-BF5F-6CE6-CC2A-6D4A80B526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1B2B3A-802D-69E9-18EA-C7B5517DCF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292C1E-AB50-42DC-9A73-03FEEE9AA870}" type="datetime1">
              <a:rPr lang="en-US" smtClean="0"/>
              <a:t>6/7/2026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03F842-F023-69C7-DFD0-A23913AE4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5A11DB-F10B-5934-F0FD-1D1C18433B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49154" y="12260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B2055F-6C18-4C0B-94F6-732D9CFFED61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AC8FED1-B051-4E3D-C34F-5A6310B1FA9F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869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pytorch.org/vision/stable/datasets.html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57226-5A6A-D131-358E-956D347B9A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Chapter 6 Introduction to </a:t>
            </a:r>
            <a:r>
              <a:rPr lang="en-US" dirty="0" err="1"/>
              <a:t>PyTorch</a:t>
            </a:r>
            <a:r>
              <a:rPr lang="en-US" dirty="0"/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CC9D2C-7E19-BD15-8C2B-9E4C9ADF98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A36FB1-BE0D-52B3-FEAA-ABC5015EB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990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1D42F-363F-25C6-E02A-496E09C75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84AAA-0C51-4BCA-4EFC-94DD7A218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957" y="0"/>
            <a:ext cx="10515600" cy="1325563"/>
          </a:xfrm>
        </p:spPr>
        <p:txBody>
          <a:bodyPr/>
          <a:lstStyle/>
          <a:p>
            <a:r>
              <a:rPr lang="en-US" dirty="0"/>
              <a:t>Examples: create a tensor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297BEC-B61B-1A43-4585-D93B8C17C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10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B7064F-8B51-8B82-06A1-B52E26500AAA}"/>
              </a:ext>
            </a:extLst>
          </p:cNvPr>
          <p:cNvSpPr txBox="1"/>
          <p:nvPr/>
        </p:nvSpPr>
        <p:spPr>
          <a:xfrm>
            <a:off x="837709" y="1256822"/>
            <a:ext cx="9916015" cy="550920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408080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# create by </a:t>
            </a:r>
            <a:r>
              <a:rPr kumimoji="0" lang="en-US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408080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arange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v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=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torch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.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arange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(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9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print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(v)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v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=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v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.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view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(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3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3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print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(v)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tensor([0, 1, 2, 3, 4, 5, 6, 7, 8])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tensor([[0, 1, 2],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       [3, 4, 5],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       [6, 7, 8]])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 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v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=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torch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.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linspace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(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1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10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, steps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=10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)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print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(v)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408080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# Create a Tensor with 10 linear points for (1, 10) inclusively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v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=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torch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.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logspace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(start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=-10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, end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=10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, steps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=5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)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408080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# Size 5: 1.0e-10 1.0e-05 1.0e+00, 1.0e+05, 1.0e+10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print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(v)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tensor([ 1.,  2.,  3.,  4.,  5.,  6.,  7.,  8.,  9., 10.])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tensor([1.0000e-10, 1.0000e-05, 1.0000e+00, 1.0000e+05, 1.0000e+10])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03F9F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 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c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=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torch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.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ByteTensor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([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1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1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])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print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(c)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tensor([0, 1, 1, 0],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dtype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=torch.uint8)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3154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588FA-EE99-F227-B99F-046D6FD23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10515600" cy="1325563"/>
          </a:xfrm>
        </p:spPr>
        <p:txBody>
          <a:bodyPr/>
          <a:lstStyle/>
          <a:p>
            <a:r>
              <a:rPr lang="en-US" dirty="0"/>
              <a:t>Indexing, slicing, joining, mutating operations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AD37251-BA0E-B25C-A2B6-8EE15576A3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6714457"/>
              </p:ext>
            </p:extLst>
          </p:nvPr>
        </p:nvGraphicFramePr>
        <p:xfrm>
          <a:off x="213849" y="1149114"/>
          <a:ext cx="6025026" cy="568031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430319">
                  <a:extLst>
                    <a:ext uri="{9D8B030D-6E8A-4147-A177-3AD203B41FA5}">
                      <a16:colId xmlns:a16="http://schemas.microsoft.com/office/drawing/2014/main" val="1559341006"/>
                    </a:ext>
                  </a:extLst>
                </a:gridCol>
                <a:gridCol w="2492008">
                  <a:extLst>
                    <a:ext uri="{9D8B030D-6E8A-4147-A177-3AD203B41FA5}">
                      <a16:colId xmlns:a16="http://schemas.microsoft.com/office/drawing/2014/main" val="1388568123"/>
                    </a:ext>
                  </a:extLst>
                </a:gridCol>
                <a:gridCol w="2102699">
                  <a:extLst>
                    <a:ext uri="{9D8B030D-6E8A-4147-A177-3AD203B41FA5}">
                      <a16:colId xmlns:a16="http://schemas.microsoft.com/office/drawing/2014/main" val="2816333412"/>
                    </a:ext>
                  </a:extLst>
                </a:gridCol>
              </a:tblGrid>
              <a:tr h="20904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Function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Description 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Example 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7807111"/>
                  </a:ext>
                </a:extLst>
              </a:tr>
              <a:tr h="42719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torch.cat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Concatenation along a specified dimension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y=torch.cat([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</a:rPr>
                        <a:t>v,v,v,v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],1)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1403245"/>
                  </a:ext>
                </a:extLst>
              </a:tr>
              <a:tr h="20904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</a:rPr>
                        <a:t>x.view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Re-organize the tensor shape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v.view(3,3)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01180"/>
                  </a:ext>
                </a:extLst>
              </a:tr>
              <a:tr h="20904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</a:rPr>
                        <a:t>torch.stack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Add a dimension by stacking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y=torch.stack((v,v))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4265505"/>
                  </a:ext>
                </a:extLst>
              </a:tr>
              <a:tr h="122745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</a:rPr>
                        <a:t>torch.gather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Gather values along an axis specified by dim.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t =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</a:rPr>
                        <a:t>torch.tensor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([[1, 2], [3, 4]])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</a:rPr>
                        <a:t>torch.gather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(t, 0,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</a:rPr>
                        <a:t>torch.tensor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([[0, 0], [1, 0]]))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0673461"/>
                  </a:ext>
                </a:extLst>
              </a:tr>
              <a:tr h="20904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</a:rPr>
                        <a:t>torch.transpose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  <a:tabLst>
                          <a:tab pos="63309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Transpose a tensor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y = torch.transpose(x, 0, 1)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1935080"/>
                  </a:ext>
                </a:extLst>
              </a:tr>
              <a:tr h="20904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</a:rPr>
                        <a:t>torch.squeeze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Remove dimensions of size one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y =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</a:rPr>
                        <a:t>torch.squeeze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(x)  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4168109"/>
                  </a:ext>
                </a:extLst>
              </a:tr>
              <a:tr h="20904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</a:rPr>
                        <a:t>torch.unsqueeze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Add a dimension with size one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y=torch.unsqueeze(x, 0)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5049966"/>
                  </a:ext>
                </a:extLst>
              </a:tr>
              <a:tr h="86347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</a:rPr>
                        <a:t>torch.chunk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</a:rPr>
                        <a:t>torch.chunk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(input, chunks, dim=0) → List of Tensors: Attempts to split a tensor into the specified number of chunks.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y=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</a:rPr>
                        <a:t>torch.chunk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(x,3,1)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4788232"/>
                  </a:ext>
                </a:extLst>
              </a:tr>
              <a:tr h="100931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</a:rPr>
                        <a:t>torch.split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</a:rPr>
                        <a:t>torch.split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(tensor,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</a:rPr>
                        <a:t>split_size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, dim=0)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y=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</a:rPr>
                        <a:t>torch.split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(x, [1,2], 1) 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# [1,2] is the size of each section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0935395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FC8498-5089-E6A9-B946-30F851BD1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11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F8F36D5-2FA1-6616-B2C2-CB11AD6800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6975373"/>
              </p:ext>
            </p:extLst>
          </p:nvPr>
        </p:nvGraphicFramePr>
        <p:xfrm>
          <a:off x="6305551" y="1133475"/>
          <a:ext cx="5886449" cy="560339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397422">
                  <a:extLst>
                    <a:ext uri="{9D8B030D-6E8A-4147-A177-3AD203B41FA5}">
                      <a16:colId xmlns:a16="http://schemas.microsoft.com/office/drawing/2014/main" val="214201856"/>
                    </a:ext>
                  </a:extLst>
                </a:gridCol>
                <a:gridCol w="2434691">
                  <a:extLst>
                    <a:ext uri="{9D8B030D-6E8A-4147-A177-3AD203B41FA5}">
                      <a16:colId xmlns:a16="http://schemas.microsoft.com/office/drawing/2014/main" val="1151414329"/>
                    </a:ext>
                  </a:extLst>
                </a:gridCol>
                <a:gridCol w="2054336">
                  <a:extLst>
                    <a:ext uri="{9D8B030D-6E8A-4147-A177-3AD203B41FA5}">
                      <a16:colId xmlns:a16="http://schemas.microsoft.com/office/drawing/2014/main" val="2640556163"/>
                    </a:ext>
                  </a:extLst>
                </a:gridCol>
              </a:tblGrid>
              <a:tr h="22106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Function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Description 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Example 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6687302"/>
                  </a:ext>
                </a:extLst>
              </a:tr>
              <a:tr h="156666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  <a:tabLst>
                          <a:tab pos="861695" algn="l"/>
                        </a:tabLst>
                      </a:pPr>
                      <a:r>
                        <a:rPr lang="en-US" sz="1400" b="1" dirty="0" err="1">
                          <a:effectLst/>
                        </a:rPr>
                        <a:t>torch.index_select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 err="1">
                          <a:effectLst/>
                        </a:rPr>
                        <a:t>torch.index_select</a:t>
                      </a:r>
                      <a:r>
                        <a:rPr lang="en-US" sz="1400" dirty="0">
                          <a:effectLst/>
                        </a:rPr>
                        <a:t>(input, dim, index, *, out=None) → Tensor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effectLst/>
                        </a:rPr>
                        <a:t>Returns a new tensor which indexes the input tensor along dimension dim using the entries in index</a:t>
                      </a:r>
                      <a:endParaRPr lang="en-US" sz="14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effectLst/>
                        </a:rPr>
                        <a:t>indices = </a:t>
                      </a:r>
                      <a:r>
                        <a:rPr lang="en-US" sz="1400" dirty="0" err="1">
                          <a:effectLst/>
                        </a:rPr>
                        <a:t>torch.tensor</a:t>
                      </a:r>
                      <a:r>
                        <a:rPr lang="en-US" sz="1400" dirty="0">
                          <a:effectLst/>
                        </a:rPr>
                        <a:t>([0, 2])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 err="1">
                          <a:effectLst/>
                        </a:rPr>
                        <a:t>torch.index_select</a:t>
                      </a:r>
                      <a:r>
                        <a:rPr lang="en-US" sz="1400" dirty="0">
                          <a:effectLst/>
                        </a:rPr>
                        <a:t>(x, 1, indices)</a:t>
                      </a:r>
                      <a:endParaRPr lang="en-US" sz="14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5126681"/>
                  </a:ext>
                </a:extLst>
              </a:tr>
              <a:tr h="179729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  <a:tabLst>
                          <a:tab pos="861695" algn="l"/>
                        </a:tabLst>
                      </a:pPr>
                      <a:r>
                        <a:rPr lang="en-US" sz="1400" b="1" dirty="0" err="1">
                          <a:effectLst/>
                        </a:rPr>
                        <a:t>torch.masked_select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 err="1">
                          <a:effectLst/>
                        </a:rPr>
                        <a:t>torch.masked_select</a:t>
                      </a:r>
                      <a:r>
                        <a:rPr lang="en-US" sz="1400" dirty="0">
                          <a:effectLst/>
                        </a:rPr>
                        <a:t>(input, mask, *, out=None) → Tensor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effectLst/>
                        </a:rPr>
                        <a:t>Returns a new 1-D tensor which indexes the input tensor according to the </a:t>
                      </a:r>
                      <a:r>
                        <a:rPr lang="en-US" sz="1400" dirty="0" err="1">
                          <a:effectLst/>
                        </a:rPr>
                        <a:t>boolean</a:t>
                      </a:r>
                      <a:r>
                        <a:rPr lang="en-US" sz="1400" dirty="0">
                          <a:effectLst/>
                        </a:rPr>
                        <a:t> mask </a:t>
                      </a:r>
                      <a:r>
                        <a:rPr lang="en-US" sz="1400" dirty="0" err="1">
                          <a:effectLst/>
                        </a:rPr>
                        <a:t>mask</a:t>
                      </a:r>
                      <a:r>
                        <a:rPr lang="en-US" sz="1400" dirty="0">
                          <a:effectLst/>
                        </a:rPr>
                        <a:t> which is a </a:t>
                      </a:r>
                      <a:r>
                        <a:rPr lang="en-US" sz="1400" dirty="0" err="1">
                          <a:effectLst/>
                        </a:rPr>
                        <a:t>BoolTensor</a:t>
                      </a:r>
                      <a:endParaRPr lang="en-US" sz="14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mask = x.ge(0)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y=torch.masked_select(x, mask)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3206437"/>
                  </a:ext>
                </a:extLst>
              </a:tr>
              <a:tr h="6823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  <a:tabLst>
                          <a:tab pos="861695" algn="l"/>
                        </a:tabLst>
                      </a:pPr>
                      <a:r>
                        <a:rPr lang="en-US" sz="1400" b="1" dirty="0" err="1">
                          <a:effectLst/>
                        </a:rPr>
                        <a:t>torch.nonzero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effectLst/>
                        </a:rPr>
                        <a:t>returns a 2-D tensor where each row is the index for a nonzero value</a:t>
                      </a:r>
                      <a:endParaRPr lang="en-US" sz="14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y=torch.nonzero(v)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6291153"/>
                  </a:ext>
                </a:extLst>
              </a:tr>
              <a:tr h="133603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  <a:tabLst>
                          <a:tab pos="861695" algn="l"/>
                        </a:tabLst>
                      </a:pPr>
                      <a:r>
                        <a:rPr lang="en-US" sz="1400" b="1" dirty="0" err="1">
                          <a:effectLst/>
                        </a:rPr>
                        <a:t>torch.take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 err="1">
                          <a:effectLst/>
                        </a:rPr>
                        <a:t>torch.take</a:t>
                      </a:r>
                      <a:r>
                        <a:rPr lang="en-US" sz="1400" dirty="0">
                          <a:effectLst/>
                        </a:rPr>
                        <a:t>(input, index) → Tensor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effectLst/>
                        </a:rPr>
                        <a:t>Returns a new tensor with the elements of input at the given indices.</a:t>
                      </a:r>
                      <a:endParaRPr lang="en-US" sz="14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effectLst/>
                        </a:rPr>
                        <a:t>y=</a:t>
                      </a:r>
                      <a:r>
                        <a:rPr lang="en-US" sz="1400" dirty="0" err="1">
                          <a:effectLst/>
                        </a:rPr>
                        <a:t>torch.take</a:t>
                      </a:r>
                      <a:r>
                        <a:rPr lang="en-US" sz="1400" dirty="0">
                          <a:effectLst/>
                        </a:rPr>
                        <a:t>(x, </a:t>
                      </a:r>
                      <a:r>
                        <a:rPr lang="en-US" sz="1400" dirty="0" err="1">
                          <a:effectLst/>
                        </a:rPr>
                        <a:t>torch.tensor</a:t>
                      </a:r>
                      <a:r>
                        <a:rPr lang="en-US" sz="1400" dirty="0">
                          <a:effectLst/>
                        </a:rPr>
                        <a:t>([0, 2, 5]))</a:t>
                      </a:r>
                      <a:endParaRPr lang="en-US" sz="14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55" marR="4225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80288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27991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FD954-A949-824F-F0C6-B45127D72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0" y="0"/>
            <a:ext cx="10515600" cy="1325563"/>
          </a:xfrm>
        </p:spPr>
        <p:txBody>
          <a:bodyPr/>
          <a:lstStyle/>
          <a:p>
            <a:r>
              <a:rPr lang="en-US" dirty="0"/>
              <a:t>Examples: indexing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A501A0-0079-36C2-EDD3-2158B7CD2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12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91B674-34F5-302B-D179-D50AD6C6016C}"/>
              </a:ext>
            </a:extLst>
          </p:cNvPr>
          <p:cNvSpPr txBox="1"/>
          <p:nvPr/>
        </p:nvSpPr>
        <p:spPr>
          <a:xfrm>
            <a:off x="857250" y="1225689"/>
            <a:ext cx="8648700" cy="563231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points[:,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-1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(a)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shape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tensor([ 0.2669,  0.6213, -0.1661])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torch.Size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([3])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# re-organize: view, cat, stack, gather, squeeze, </a:t>
            </a:r>
            <a:r>
              <a:rPr lang="en-US" sz="14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unsqueeze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arange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9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view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3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3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tensor([[0, 1, 2],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[3, 4, 5],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[6, 7, 8]])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y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cat([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v,v,v,v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 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concatenation along with 1 (column) dimension or 0 (row) dimension  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#y.shape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y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tensor([[0, 1, 2, 0, 1, 2, 0, 1, 2, 0, 1, 2],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[3, 4, 5, 3, 4, 5, 3, 4, 5, 3, 4, 5],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[6, 7, 8, 6, 7, 8, 6, 7, 8, 6, 7, 8]])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</a:pPr>
            <a:r>
              <a:rPr lang="en-US" sz="1400" dirty="0">
                <a:solidFill>
                  <a:srgbClr val="303F9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y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stack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v,v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))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add one more dimension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y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shape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</a:pPr>
            <a:r>
              <a:rPr lang="en-US" sz="1400" dirty="0">
                <a:solidFill>
                  <a:srgbClr val="D84315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torch.Size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([2, 3, 3])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0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161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E9768-1DF4-995E-7375-91A5AC836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4CFA4A-8A80-342C-6C9A-5DDC255F3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13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1E68D5-DE0D-AAE8-6BED-952AD0B0152C}"/>
              </a:ext>
            </a:extLst>
          </p:cNvPr>
          <p:cNvSpPr txBox="1"/>
          <p:nvPr/>
        </p:nvSpPr>
        <p:spPr>
          <a:xfrm>
            <a:off x="704849" y="1406728"/>
            <a:ext cx="10982325" cy="491897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tensor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([[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], [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3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4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]])  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gather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(t,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tensor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([[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], [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]]))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gather along with column (axis 1)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</a:pPr>
            <a:r>
              <a:rPr lang="en-US" sz="1400" dirty="0">
                <a:solidFill>
                  <a:srgbClr val="D84315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tensor([[1, 1],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[4, 3]])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</a:pPr>
            <a:r>
              <a:rPr lang="en-US" sz="1400" dirty="0">
                <a:solidFill>
                  <a:srgbClr val="303F9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tensor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([[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], [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3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4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]])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gather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(t,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tensor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([[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], [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]]))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gather along with row (axis 0)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</a:pPr>
            <a:r>
              <a:rPr lang="en-US" sz="1400" dirty="0">
                <a:solidFill>
                  <a:srgbClr val="D84315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tensor([[1, 2],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[3, 2]])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</a:pPr>
            <a:r>
              <a:rPr lang="en-US" sz="1400" dirty="0">
                <a:solidFill>
                  <a:srgbClr val="303F9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x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zeros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"original"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x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size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y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squeeze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(x)              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dimensions with size 1 will be removed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"after squeeze"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y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size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original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torch.Size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([2, 1, 2, 1, 2])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after squeeze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torch.Size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([2, 2, 2])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</a:pPr>
            <a:r>
              <a:rPr lang="en-US" sz="1400" dirty="0">
                <a:solidFill>
                  <a:srgbClr val="303F9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E803C8B-3DDB-ADF9-A781-2F2C5723F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0" y="0"/>
            <a:ext cx="10515600" cy="1325563"/>
          </a:xfrm>
        </p:spPr>
        <p:txBody>
          <a:bodyPr/>
          <a:lstStyle/>
          <a:p>
            <a:r>
              <a:rPr lang="en-US" dirty="0"/>
              <a:t>Examples: indexing</a:t>
            </a:r>
          </a:p>
        </p:txBody>
      </p:sp>
    </p:spTree>
    <p:extLst>
      <p:ext uri="{BB962C8B-B14F-4D97-AF65-F5344CB8AC3E}">
        <p14:creationId xmlns:p14="http://schemas.microsoft.com/office/powerpoint/2010/main" val="38271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3AC951-FA39-5616-72E8-5A4122CEB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14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00F60D8-2EA1-AA21-4C5E-D29E4ECA0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0"/>
            <a:ext cx="10515600" cy="1325563"/>
          </a:xfrm>
        </p:spPr>
        <p:txBody>
          <a:bodyPr/>
          <a:lstStyle/>
          <a:p>
            <a:r>
              <a:rPr lang="en-US" dirty="0"/>
              <a:t>Examples: indexing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7FFFB3-1EEA-A626-1B48-2B9D33EFE79E}"/>
              </a:ext>
            </a:extLst>
          </p:cNvPr>
          <p:cNvSpPr txBox="1"/>
          <p:nvPr/>
        </p:nvSpPr>
        <p:spPr>
          <a:xfrm>
            <a:off x="695325" y="1170328"/>
            <a:ext cx="10363199" cy="569386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x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tensor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3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4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x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shape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x)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y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unsqueeze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(x,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Returns a new tensor with a dimension of size one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inserted at the specified position.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y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shape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y)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y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unsqueeze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(x,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y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shape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y)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torch.Size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([4]) tensor([1, 2, 3, 4])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torch.Size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([1, 4]) tensor([[1, 2, 3, 4]])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torch.Size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([4, 1]) tensor([[1],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[2],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[3],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[4]])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</a:t>
            </a:r>
            <a:r>
              <a:rPr lang="en-US" sz="14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torch.transpose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(input, dim0, dim1)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Returns a tensor that is a transposed version of input.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The given dimensions dim0 and dim1 are swapped.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x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randn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3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y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transpose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(x,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(x)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(y)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tensor([[-1.5228,  0.3817, -1.0276],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[-0.5631, -0.8923, -0.0583]])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tensor([[-1.5228, -0.5631],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[ 0.3817, -0.8923],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[-1.0276, -0.0583]])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6196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328FC-EE1B-042D-9E82-DE07C7D92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92AFFF-ABEC-D44F-F624-49C7B8A9F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15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1AE3F9-BF30-482B-3264-810BA1256F60}"/>
              </a:ext>
            </a:extLst>
          </p:cNvPr>
          <p:cNvSpPr txBox="1"/>
          <p:nvPr/>
        </p:nvSpPr>
        <p:spPr>
          <a:xfrm>
            <a:off x="781050" y="86916"/>
            <a:ext cx="10363199" cy="67710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228600" marR="0" indent="0" algn="just">
              <a:buNone/>
            </a:pP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y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chunk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(x,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3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3 is the number of chunks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y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split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(x, [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[1,2] is the size of each section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y[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tensor([[ 0.3817, -1.0276],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[-0.8923, -0.0583]])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indices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tensor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index_select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(x,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indices)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select along dimension 1 by indices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</a:pPr>
            <a:r>
              <a:rPr lang="en-US" sz="1400" dirty="0">
                <a:solidFill>
                  <a:srgbClr val="D84315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tensor([[-1.5228, -1.0276],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[-0.5631, -0.0583]])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mask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x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ge(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(mask)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tensor([[False,  True, False],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[False, False, False]])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y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masked_select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(x, mask)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y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shape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y)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torch.Size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([1]) tensor([0.3817])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y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nonzero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(v)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return the index for non-zero elements in v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y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shape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y)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torch.Size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([8, 2]) tensor([[0, 1],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[0, 2],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[1, 0],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[1, 1],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[1, 2],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[2, 0],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[2, 1],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[2, 2]])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y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take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(x,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tensor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5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]))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(y)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tensor([-1.5228, -1.0276, -0.0583])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9224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46B45-E674-B754-76BE-A42EFDA43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0"/>
            <a:ext cx="10515600" cy="1325563"/>
          </a:xfrm>
        </p:spPr>
        <p:txBody>
          <a:bodyPr/>
          <a:lstStyle/>
          <a:p>
            <a:r>
              <a:rPr lang="en-US" dirty="0"/>
              <a:t>Point-wise operations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35290FF-3199-946F-BD2C-EF480F6849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401488"/>
              </p:ext>
            </p:extLst>
          </p:nvPr>
        </p:nvGraphicFramePr>
        <p:xfrm>
          <a:off x="552450" y="1240750"/>
          <a:ext cx="5419726" cy="544580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136372">
                  <a:extLst>
                    <a:ext uri="{9D8B030D-6E8A-4147-A177-3AD203B41FA5}">
                      <a16:colId xmlns:a16="http://schemas.microsoft.com/office/drawing/2014/main" val="382020594"/>
                    </a:ext>
                  </a:extLst>
                </a:gridCol>
                <a:gridCol w="2160027">
                  <a:extLst>
                    <a:ext uri="{9D8B030D-6E8A-4147-A177-3AD203B41FA5}">
                      <a16:colId xmlns:a16="http://schemas.microsoft.com/office/drawing/2014/main" val="4075408369"/>
                    </a:ext>
                  </a:extLst>
                </a:gridCol>
                <a:gridCol w="2123327">
                  <a:extLst>
                    <a:ext uri="{9D8B030D-6E8A-4147-A177-3AD203B41FA5}">
                      <a16:colId xmlns:a16="http://schemas.microsoft.com/office/drawing/2014/main" val="1714488146"/>
                    </a:ext>
                  </a:extLst>
                </a:gridCol>
              </a:tblGrid>
              <a:tr h="2332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Function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Description 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Example 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3318894"/>
                  </a:ext>
                </a:extLst>
              </a:tr>
              <a:tr h="2332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abs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Absolute value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torch.abs(x)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284112"/>
                  </a:ext>
                </a:extLst>
              </a:tr>
              <a:tr h="2332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 err="1">
                          <a:effectLst/>
                        </a:rPr>
                        <a:t>acos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arc cosine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torch.acos(x)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5672053"/>
                  </a:ext>
                </a:extLst>
              </a:tr>
              <a:tr h="2332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add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Return: a+alpha*b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torch.add(a, alpha, b)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081641"/>
                  </a:ext>
                </a:extLst>
              </a:tr>
              <a:tr h="47661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 err="1">
                          <a:effectLst/>
                        </a:rPr>
                        <a:t>addcmul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effectLst/>
                        </a:rPr>
                        <a:t>t1+s*(t2*t3)</a:t>
                      </a:r>
                      <a:endParaRPr lang="en-US" sz="14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torch.addcmul(t1, t2, t3, value=s)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9521791"/>
                  </a:ext>
                </a:extLst>
              </a:tr>
              <a:tr h="47661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 err="1">
                          <a:effectLst/>
                        </a:rPr>
                        <a:t>asin</a:t>
                      </a:r>
                      <a:r>
                        <a:rPr lang="en-US" sz="1400" b="1" dirty="0">
                          <a:effectLst/>
                        </a:rPr>
                        <a:t>, </a:t>
                      </a:r>
                      <a:r>
                        <a:rPr lang="en-US" sz="1400" b="1" dirty="0" err="1">
                          <a:effectLst/>
                        </a:rPr>
                        <a:t>atan</a:t>
                      </a:r>
                      <a:r>
                        <a:rPr lang="en-US" sz="1400" b="1" dirty="0">
                          <a:effectLst/>
                        </a:rPr>
                        <a:t>, atan2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effectLst/>
                        </a:rPr>
                        <a:t>arcsine and arctangent</a:t>
                      </a:r>
                      <a:endParaRPr lang="en-US" sz="14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torch.asin(x)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3324564"/>
                  </a:ext>
                </a:extLst>
              </a:tr>
              <a:tr h="2332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ceil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effectLst/>
                        </a:rPr>
                        <a:t>Round up to the integer</a:t>
                      </a:r>
                      <a:endParaRPr lang="en-US" sz="14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torch.ceil(x)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159730"/>
                  </a:ext>
                </a:extLst>
              </a:tr>
              <a:tr h="47661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clamp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effectLst/>
                        </a:rPr>
                        <a:t>Clamp values in a tensor</a:t>
                      </a:r>
                      <a:endParaRPr lang="en-US" sz="14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torch.clamp(x, min=-0.5, max=0.5)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7086837"/>
                  </a:ext>
                </a:extLst>
              </a:tr>
              <a:tr h="47661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cos, </a:t>
                      </a:r>
                      <a:r>
                        <a:rPr lang="en-US" sz="1400" b="1" dirty="0" err="1">
                          <a:effectLst/>
                        </a:rPr>
                        <a:t>cosh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effectLst/>
                        </a:rPr>
                        <a:t>Cosine, hyperbolic cosine</a:t>
                      </a:r>
                      <a:endParaRPr lang="en-US" sz="14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torch.cos(x)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4407276"/>
                  </a:ext>
                </a:extLst>
              </a:tr>
              <a:tr h="2332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div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effectLst/>
                        </a:rPr>
                        <a:t>Element-wise divide</a:t>
                      </a:r>
                      <a:endParaRPr lang="en-US" sz="14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torch.div(x, x2)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668702"/>
                  </a:ext>
                </a:extLst>
              </a:tr>
              <a:tr h="4766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erf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effectLst/>
                        </a:rPr>
                        <a:t>Compute Gaussian error function</a:t>
                      </a:r>
                      <a:endParaRPr lang="en-US" sz="14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torch.erf(x)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8184067"/>
                  </a:ext>
                </a:extLst>
              </a:tr>
              <a:tr h="2332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 err="1">
                          <a:effectLst/>
                        </a:rPr>
                        <a:t>erfinv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effectLst/>
                        </a:rPr>
                        <a:t>Inverse of erf</a:t>
                      </a:r>
                      <a:endParaRPr lang="en-US" sz="14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torch.erfinv(x)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7662671"/>
                  </a:ext>
                </a:extLst>
              </a:tr>
              <a:tr h="2332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exp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effectLst/>
                        </a:rPr>
                        <a:t>Exponential function</a:t>
                      </a:r>
                      <a:endParaRPr lang="en-US" sz="14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 err="1">
                          <a:effectLst/>
                        </a:rPr>
                        <a:t>torch.exp</a:t>
                      </a:r>
                      <a:r>
                        <a:rPr lang="en-US" sz="1400" dirty="0">
                          <a:effectLst/>
                        </a:rPr>
                        <a:t>(x)</a:t>
                      </a:r>
                      <a:endParaRPr lang="en-US" sz="14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3356113"/>
                  </a:ext>
                </a:extLst>
              </a:tr>
              <a:tr h="96332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expm1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effectLst/>
                        </a:rPr>
                        <a:t>Computes exp(x)-1, but provides greater precision than exp(x) - 1 for small values of x.</a:t>
                      </a:r>
                      <a:endParaRPr lang="en-US" sz="14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effectLst/>
                        </a:rPr>
                        <a:t>torch.expm1(x)</a:t>
                      </a:r>
                      <a:endParaRPr lang="en-US" sz="14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4931410"/>
                  </a:ext>
                </a:extLst>
              </a:tr>
              <a:tr h="2332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floor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Round down to integer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 err="1">
                          <a:effectLst/>
                        </a:rPr>
                        <a:t>torch.floor</a:t>
                      </a:r>
                      <a:r>
                        <a:rPr lang="en-US" sz="1400" dirty="0">
                          <a:effectLst/>
                        </a:rPr>
                        <a:t>(x)</a:t>
                      </a:r>
                      <a:endParaRPr lang="en-US" sz="14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3814439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09286A-65B6-1BF2-96E6-AAA34005A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16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A8E197E-4610-0605-6885-B5CDD8CC99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6003225"/>
              </p:ext>
            </p:extLst>
          </p:nvPr>
        </p:nvGraphicFramePr>
        <p:xfrm>
          <a:off x="6276975" y="1200150"/>
          <a:ext cx="5753100" cy="530847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206273">
                  <a:extLst>
                    <a:ext uri="{9D8B030D-6E8A-4147-A177-3AD203B41FA5}">
                      <a16:colId xmlns:a16="http://schemas.microsoft.com/office/drawing/2014/main" val="2318701542"/>
                    </a:ext>
                  </a:extLst>
                </a:gridCol>
                <a:gridCol w="2292892">
                  <a:extLst>
                    <a:ext uri="{9D8B030D-6E8A-4147-A177-3AD203B41FA5}">
                      <a16:colId xmlns:a16="http://schemas.microsoft.com/office/drawing/2014/main" val="646023044"/>
                    </a:ext>
                  </a:extLst>
                </a:gridCol>
                <a:gridCol w="2253935">
                  <a:extLst>
                    <a:ext uri="{9D8B030D-6E8A-4147-A177-3AD203B41FA5}">
                      <a16:colId xmlns:a16="http://schemas.microsoft.com/office/drawing/2014/main" val="2908472799"/>
                    </a:ext>
                  </a:extLst>
                </a:gridCol>
              </a:tblGrid>
              <a:tr h="20306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Function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Description 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Example 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9919714"/>
                  </a:ext>
                </a:extLst>
              </a:tr>
              <a:tr h="20306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 err="1">
                          <a:effectLst/>
                        </a:rPr>
                        <a:t>fmod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effectLst/>
                        </a:rPr>
                        <a:t>Remainder of division</a:t>
                      </a:r>
                      <a:endParaRPr lang="en-US" sz="14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 err="1">
                          <a:effectLst/>
                        </a:rPr>
                        <a:t>torch.fmod</a:t>
                      </a:r>
                      <a:r>
                        <a:rPr lang="en-US" sz="1400" dirty="0">
                          <a:effectLst/>
                        </a:rPr>
                        <a:t>(x, 2)</a:t>
                      </a:r>
                      <a:endParaRPr lang="en-US" sz="14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3766908"/>
                  </a:ext>
                </a:extLst>
              </a:tr>
              <a:tr h="20306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frac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Get fraction part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torch.frac(x)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9159588"/>
                  </a:ext>
                </a:extLst>
              </a:tr>
              <a:tr h="20306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lerp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Linear interpolation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torch.lerp(start, end, 0.5)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320371"/>
                  </a:ext>
                </a:extLst>
              </a:tr>
              <a:tr h="20306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log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Natural log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torch.log(x)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2072697"/>
                  </a:ext>
                </a:extLst>
              </a:tr>
              <a:tr h="20306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logp1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Log(x+1)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torch.log(x)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8784440"/>
                  </a:ext>
                </a:extLst>
              </a:tr>
              <a:tr h="20306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 err="1">
                          <a:effectLst/>
                        </a:rPr>
                        <a:t>mul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  <a:tabLst>
                          <a:tab pos="633095" algn="l"/>
                        </a:tabLst>
                      </a:pPr>
                      <a:r>
                        <a:rPr lang="en-US" sz="1400" dirty="0">
                          <a:effectLst/>
                        </a:rPr>
                        <a:t>Element-wise multiply</a:t>
                      </a:r>
                      <a:endParaRPr lang="en-US" sz="14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torch.mul(x,x2) 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4583916"/>
                  </a:ext>
                </a:extLst>
              </a:tr>
              <a:tr h="20306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neg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effectLst/>
                        </a:rPr>
                        <a:t>Return negative of elements</a:t>
                      </a:r>
                      <a:endParaRPr lang="en-US" sz="14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torch.neg(x)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1775759"/>
                  </a:ext>
                </a:extLst>
              </a:tr>
              <a:tr h="20306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pow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Take power of each element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torch.pow(x,x2)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5967132"/>
                  </a:ext>
                </a:extLst>
              </a:tr>
              <a:tr h="20306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>
                          <a:effectLst/>
                        </a:rPr>
                        <a:t>reciprocal</a:t>
                      </a:r>
                      <a:endParaRPr lang="en-US" sz="1400" b="1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effectLst/>
                        </a:rPr>
                        <a:t>1/x</a:t>
                      </a:r>
                      <a:endParaRPr lang="en-US" sz="14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torch.reciprocal(x)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7831977"/>
                  </a:ext>
                </a:extLst>
              </a:tr>
              <a:tr h="20306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remainder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effectLst/>
                        </a:rPr>
                        <a:t>Remainder of division</a:t>
                      </a:r>
                      <a:endParaRPr lang="en-US" sz="14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torch.remainder(x,x2)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5473940"/>
                  </a:ext>
                </a:extLst>
              </a:tr>
              <a:tr h="41496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  <a:tabLst>
                          <a:tab pos="861695" algn="l"/>
                        </a:tabLst>
                      </a:pPr>
                      <a:r>
                        <a:rPr lang="en-US" sz="1400" b="1" dirty="0">
                          <a:effectLst/>
                        </a:rPr>
                        <a:t>round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effectLst/>
                        </a:rPr>
                        <a:t>Rounds elements of input to the nearest integer.</a:t>
                      </a:r>
                      <a:endParaRPr lang="en-US" sz="14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torch.round(x) 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331412"/>
                  </a:ext>
                </a:extLst>
              </a:tr>
              <a:tr h="20306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  <a:tabLst>
                          <a:tab pos="861695" algn="l"/>
                        </a:tabLst>
                      </a:pPr>
                      <a:r>
                        <a:rPr lang="en-US" sz="1400" b="1" dirty="0">
                          <a:effectLst/>
                        </a:rPr>
                        <a:t>sigmoid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Sigmoid function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torch.sigmoid(x)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8988727"/>
                  </a:ext>
                </a:extLst>
              </a:tr>
              <a:tr h="83876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  <a:tabLst>
                          <a:tab pos="861695" algn="l"/>
                        </a:tabLst>
                      </a:pPr>
                      <a:r>
                        <a:rPr lang="en-US" sz="1400" b="1" dirty="0">
                          <a:effectLst/>
                        </a:rPr>
                        <a:t>sign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effectLst/>
                        </a:rPr>
                        <a:t>Returns a new tensor with the signs of the elements of input. (1 for positive, 0 for 0, -1 for negative)</a:t>
                      </a:r>
                      <a:endParaRPr lang="en-US" sz="14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 err="1">
                          <a:effectLst/>
                        </a:rPr>
                        <a:t>torch.sign</a:t>
                      </a:r>
                      <a:r>
                        <a:rPr lang="en-US" sz="1400" dirty="0">
                          <a:effectLst/>
                        </a:rPr>
                        <a:t>(x)</a:t>
                      </a:r>
                      <a:endParaRPr lang="en-US" sz="14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2624640"/>
                  </a:ext>
                </a:extLst>
              </a:tr>
              <a:tr h="20306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  <a:tabLst>
                          <a:tab pos="861695" algn="l"/>
                        </a:tabLst>
                      </a:pPr>
                      <a:r>
                        <a:rPr lang="en-US" sz="1400" b="1" dirty="0">
                          <a:effectLst/>
                        </a:rPr>
                        <a:t>sin, </a:t>
                      </a:r>
                      <a:r>
                        <a:rPr lang="en-US" sz="1400" b="1" dirty="0" err="1">
                          <a:effectLst/>
                        </a:rPr>
                        <a:t>sinh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effectLst/>
                        </a:rPr>
                        <a:t>sine, hyperbolic sine</a:t>
                      </a:r>
                      <a:endParaRPr lang="en-US" sz="14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torch.sin(x)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4776144"/>
                  </a:ext>
                </a:extLst>
              </a:tr>
              <a:tr h="20306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  <a:tabLst>
                          <a:tab pos="861695" algn="l"/>
                        </a:tabLst>
                      </a:pPr>
                      <a:r>
                        <a:rPr lang="en-US" sz="1400" b="1" dirty="0">
                          <a:effectLst/>
                        </a:rPr>
                        <a:t>sqrt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Square root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torch.sqrt(x)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3479178"/>
                  </a:ext>
                </a:extLst>
              </a:tr>
              <a:tr h="20306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  <a:tabLst>
                          <a:tab pos="861695" algn="l"/>
                        </a:tabLst>
                      </a:pPr>
                      <a:r>
                        <a:rPr lang="en-US" sz="1400" b="1" dirty="0">
                          <a:effectLst/>
                        </a:rPr>
                        <a:t>tan, tanh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effectLst/>
                        </a:rPr>
                        <a:t>Tangent, hyperbolic tangent</a:t>
                      </a:r>
                      <a:endParaRPr lang="en-US" sz="14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 err="1">
                          <a:effectLst/>
                        </a:rPr>
                        <a:t>torch.tan</a:t>
                      </a:r>
                      <a:r>
                        <a:rPr lang="en-US" sz="1400" dirty="0">
                          <a:effectLst/>
                        </a:rPr>
                        <a:t>(x)</a:t>
                      </a:r>
                      <a:endParaRPr lang="en-US" sz="14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1028498"/>
                  </a:ext>
                </a:extLst>
              </a:tr>
              <a:tr h="62686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  <a:tabLst>
                          <a:tab pos="861695" algn="l"/>
                        </a:tabLst>
                      </a:pPr>
                      <a:r>
                        <a:rPr lang="en-US" sz="1400" b="1" dirty="0" err="1">
                          <a:effectLst/>
                        </a:rPr>
                        <a:t>trunc</a:t>
                      </a:r>
                      <a:endParaRPr lang="en-US" sz="14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Returns a new tensor with the truncated integer values of the elements of input.</a:t>
                      </a:r>
                      <a:endParaRPr lang="en-US" sz="14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dirty="0" err="1">
                          <a:effectLst/>
                        </a:rPr>
                        <a:t>torch.trunc</a:t>
                      </a:r>
                      <a:r>
                        <a:rPr lang="en-US" sz="1400" dirty="0">
                          <a:effectLst/>
                        </a:rPr>
                        <a:t>(x)</a:t>
                      </a:r>
                      <a:endParaRPr lang="en-US" sz="14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21" marR="428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94018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85100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05186-ECE0-6308-0110-5F43DEE5F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0"/>
            <a:ext cx="10515600" cy="1325563"/>
          </a:xfrm>
        </p:spPr>
        <p:txBody>
          <a:bodyPr/>
          <a:lstStyle/>
          <a:p>
            <a:r>
              <a:rPr lang="en-US" dirty="0"/>
              <a:t>Reduction operations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936411F-DFB1-1EE5-FB08-47E48E7E42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9840587"/>
              </p:ext>
            </p:extLst>
          </p:nvPr>
        </p:nvGraphicFramePr>
        <p:xfrm>
          <a:off x="1735136" y="1685925"/>
          <a:ext cx="7980363" cy="376723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557497">
                  <a:extLst>
                    <a:ext uri="{9D8B030D-6E8A-4147-A177-3AD203B41FA5}">
                      <a16:colId xmlns:a16="http://schemas.microsoft.com/office/drawing/2014/main" val="1119722624"/>
                    </a:ext>
                  </a:extLst>
                </a:gridCol>
                <a:gridCol w="3897118">
                  <a:extLst>
                    <a:ext uri="{9D8B030D-6E8A-4147-A177-3AD203B41FA5}">
                      <a16:colId xmlns:a16="http://schemas.microsoft.com/office/drawing/2014/main" val="851528159"/>
                    </a:ext>
                  </a:extLst>
                </a:gridCol>
                <a:gridCol w="2525748">
                  <a:extLst>
                    <a:ext uri="{9D8B030D-6E8A-4147-A177-3AD203B41FA5}">
                      <a16:colId xmlns:a16="http://schemas.microsoft.com/office/drawing/2014/main" val="2283707731"/>
                    </a:ext>
                  </a:extLst>
                </a:gridCol>
              </a:tblGrid>
              <a:tr h="2362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600" b="1" dirty="0">
                          <a:effectLst/>
                        </a:rPr>
                        <a:t>Function</a:t>
                      </a:r>
                      <a:endParaRPr lang="en-US" sz="16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1" dirty="0">
                          <a:effectLst/>
                        </a:rPr>
                        <a:t>Description</a:t>
                      </a:r>
                      <a:endParaRPr lang="en-US" sz="16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1" dirty="0">
                          <a:effectLst/>
                        </a:rPr>
                        <a:t>Example</a:t>
                      </a:r>
                      <a:endParaRPr lang="en-US" sz="16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723002"/>
                  </a:ext>
                </a:extLst>
              </a:tr>
              <a:tr h="48288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1" dirty="0" err="1">
                          <a:effectLst/>
                        </a:rPr>
                        <a:t>cumprod</a:t>
                      </a:r>
                      <a:endParaRPr lang="en-US" sz="16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The cumulative product of elements of input in the dimension dim.</a:t>
                      </a:r>
                      <a:endParaRPr lang="en-US" sz="16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y=</a:t>
                      </a:r>
                      <a:r>
                        <a:rPr lang="en-US" sz="1600" dirty="0" err="1">
                          <a:effectLst/>
                        </a:rPr>
                        <a:t>torch.cumprod</a:t>
                      </a:r>
                      <a:r>
                        <a:rPr lang="en-US" sz="1600" dirty="0">
                          <a:effectLst/>
                        </a:rPr>
                        <a:t>(v,0)</a:t>
                      </a:r>
                      <a:endParaRPr lang="en-US" sz="16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8623123"/>
                  </a:ext>
                </a:extLst>
              </a:tr>
              <a:tr h="48288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1" dirty="0" err="1">
                          <a:effectLst/>
                        </a:rPr>
                        <a:t>cumsum</a:t>
                      </a:r>
                      <a:endParaRPr lang="en-US" sz="16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The cumulative sum of elements of input in the dimension dim.</a:t>
                      </a:r>
                      <a:endParaRPr lang="en-US" sz="16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y=torch.cumsum(v,1)</a:t>
                      </a:r>
                      <a:endParaRPr lang="en-US" sz="16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3905535"/>
                  </a:ext>
                </a:extLst>
              </a:tr>
              <a:tr h="74475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1" dirty="0" err="1">
                          <a:effectLst/>
                        </a:rPr>
                        <a:t>dist</a:t>
                      </a:r>
                      <a:endParaRPr lang="en-US" sz="16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 err="1">
                          <a:effectLst/>
                        </a:rPr>
                        <a:t>torch.dist</a:t>
                      </a:r>
                      <a:r>
                        <a:rPr lang="en-US" sz="1600" dirty="0">
                          <a:effectLst/>
                        </a:rPr>
                        <a:t>(input, other, p=2)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Returns the p-norm of (input - other)</a:t>
                      </a:r>
                      <a:endParaRPr lang="en-US" sz="16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d=torch.dist(x, x2, p=2)</a:t>
                      </a:r>
                      <a:endParaRPr lang="en-US" sz="16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0130276"/>
                  </a:ext>
                </a:extLst>
              </a:tr>
              <a:tr h="23629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1" dirty="0">
                          <a:effectLst/>
                        </a:rPr>
                        <a:t>mean</a:t>
                      </a:r>
                      <a:endParaRPr lang="en-US" sz="16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Mean</a:t>
                      </a:r>
                      <a:endParaRPr lang="en-US" sz="16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d=torch.mean(v,0, True)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575375"/>
                  </a:ext>
                </a:extLst>
              </a:tr>
              <a:tr h="236295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dirty="0">
                          <a:effectLst/>
                        </a:rPr>
                        <a:t>median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Median for all or a dimension</a:t>
                      </a:r>
                      <a:endParaRPr lang="en-US" sz="16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d=torch.median(v,0)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789703"/>
                  </a:ext>
                </a:extLst>
              </a:tr>
              <a:tr h="236295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dirty="0">
                          <a:effectLst/>
                        </a:rPr>
                        <a:t>mode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Mode and index</a:t>
                      </a:r>
                      <a:endParaRPr lang="en-US" sz="16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d=torch.mode(v,1)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3440747"/>
                  </a:ext>
                </a:extLst>
              </a:tr>
              <a:tr h="236295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dirty="0">
                          <a:effectLst/>
                        </a:rPr>
                        <a:t>prod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Product of elements</a:t>
                      </a:r>
                      <a:endParaRPr lang="en-US" sz="16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d=torch.prod(v,0)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6229773"/>
                  </a:ext>
                </a:extLst>
              </a:tr>
              <a:tr h="236295"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dirty="0">
                          <a:effectLst/>
                        </a:rPr>
                        <a:t>std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Standard deviation</a:t>
                      </a:r>
                      <a:endParaRPr lang="en-US" sz="16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d=torch.std(v,0)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8327365"/>
                  </a:ext>
                </a:extLst>
              </a:tr>
              <a:tr h="23629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1" dirty="0">
                          <a:effectLst/>
                        </a:rPr>
                        <a:t>sum</a:t>
                      </a:r>
                      <a:endParaRPr lang="en-US" sz="16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Sum</a:t>
                      </a:r>
                      <a:endParaRPr lang="en-US" sz="16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d=</a:t>
                      </a:r>
                      <a:r>
                        <a:rPr lang="en-US" sz="1600" dirty="0" err="1">
                          <a:effectLst/>
                        </a:rPr>
                        <a:t>torch.sum</a:t>
                      </a:r>
                      <a:r>
                        <a:rPr lang="en-US" sz="1600" dirty="0">
                          <a:effectLst/>
                        </a:rPr>
                        <a:t>(v, 1)</a:t>
                      </a:r>
                      <a:endParaRPr lang="en-US" sz="16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3682337"/>
                  </a:ext>
                </a:extLst>
              </a:tr>
              <a:tr h="23629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1" dirty="0">
                          <a:effectLst/>
                        </a:rPr>
                        <a:t>var</a:t>
                      </a:r>
                      <a:endParaRPr lang="en-US" sz="16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Variance of all elements</a:t>
                      </a:r>
                      <a:endParaRPr lang="en-US" sz="16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d=</a:t>
                      </a:r>
                      <a:r>
                        <a:rPr lang="en-US" sz="1600" dirty="0" err="1">
                          <a:effectLst/>
                        </a:rPr>
                        <a:t>torch.var</a:t>
                      </a:r>
                      <a:r>
                        <a:rPr lang="en-US" sz="1600" dirty="0">
                          <a:effectLst/>
                        </a:rPr>
                        <a:t>(v,0)</a:t>
                      </a:r>
                      <a:endParaRPr lang="en-US" sz="16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5176547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15DB3A-EFC9-0818-13CF-5A81A03B8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0604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CF593-17C8-4EA8-51D7-59C1AF673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0"/>
            <a:ext cx="10515600" cy="1325563"/>
          </a:xfrm>
        </p:spPr>
        <p:txBody>
          <a:bodyPr/>
          <a:lstStyle/>
          <a:p>
            <a:r>
              <a:rPr lang="en-US" dirty="0"/>
              <a:t>Comparison operations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0C824CB-25DE-0C2E-F7E9-61E4533253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0600095"/>
              </p:ext>
            </p:extLst>
          </p:nvPr>
        </p:nvGraphicFramePr>
        <p:xfrm>
          <a:off x="1192212" y="1352550"/>
          <a:ext cx="8428038" cy="475040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306632">
                  <a:extLst>
                    <a:ext uri="{9D8B030D-6E8A-4147-A177-3AD203B41FA5}">
                      <a16:colId xmlns:a16="http://schemas.microsoft.com/office/drawing/2014/main" val="3120954013"/>
                    </a:ext>
                  </a:extLst>
                </a:gridCol>
                <a:gridCol w="4122919">
                  <a:extLst>
                    <a:ext uri="{9D8B030D-6E8A-4147-A177-3AD203B41FA5}">
                      <a16:colId xmlns:a16="http://schemas.microsoft.com/office/drawing/2014/main" val="4284701759"/>
                    </a:ext>
                  </a:extLst>
                </a:gridCol>
                <a:gridCol w="2998487">
                  <a:extLst>
                    <a:ext uri="{9D8B030D-6E8A-4147-A177-3AD203B41FA5}">
                      <a16:colId xmlns:a16="http://schemas.microsoft.com/office/drawing/2014/main" val="1509854968"/>
                    </a:ext>
                  </a:extLst>
                </a:gridCol>
              </a:tblGrid>
              <a:tr h="2149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600" b="1" dirty="0">
                          <a:effectLst/>
                        </a:rPr>
                        <a:t>Function</a:t>
                      </a:r>
                      <a:endParaRPr lang="en-US" sz="16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1" dirty="0">
                          <a:effectLst/>
                        </a:rPr>
                        <a:t>Description</a:t>
                      </a:r>
                      <a:endParaRPr lang="en-US" sz="16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1" dirty="0">
                          <a:effectLst/>
                        </a:rPr>
                        <a:t>Example</a:t>
                      </a:r>
                      <a:endParaRPr lang="en-US" sz="16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23576"/>
                  </a:ext>
                </a:extLst>
              </a:tr>
              <a:tr h="66368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1" dirty="0">
                          <a:effectLst/>
                        </a:rPr>
                        <a:t>eq</a:t>
                      </a:r>
                      <a:endParaRPr lang="en-US" sz="16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Element-wise comparison. Return a tensor with Boolean elements (True or False)</a:t>
                      </a:r>
                      <a:endParaRPr lang="en-US" sz="16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y=torch.eq(x,x2)</a:t>
                      </a:r>
                      <a:endParaRPr lang="en-US" sz="16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6671703"/>
                  </a:ext>
                </a:extLst>
              </a:tr>
              <a:tr h="34228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1" dirty="0">
                          <a:effectLst/>
                        </a:rPr>
                        <a:t>equal</a:t>
                      </a:r>
                      <a:endParaRPr lang="en-US" sz="16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True if two tensors are the same</a:t>
                      </a:r>
                      <a:endParaRPr lang="en-US" sz="16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d=torch.equal(x,x2)</a:t>
                      </a:r>
                      <a:endParaRPr lang="en-US" sz="16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8507889"/>
                  </a:ext>
                </a:extLst>
              </a:tr>
              <a:tr h="43933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1" dirty="0" err="1">
                          <a:effectLst/>
                        </a:rPr>
                        <a:t>ge</a:t>
                      </a:r>
                      <a:r>
                        <a:rPr lang="en-US" sz="1600" b="1" dirty="0">
                          <a:effectLst/>
                        </a:rPr>
                        <a:t>, </a:t>
                      </a:r>
                      <a:r>
                        <a:rPr lang="en-US" sz="1600" b="1" dirty="0" err="1">
                          <a:effectLst/>
                        </a:rPr>
                        <a:t>gt</a:t>
                      </a:r>
                      <a:endParaRPr lang="en-US" sz="16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True if greater or equal, if greater, element-wise</a:t>
                      </a:r>
                      <a:endParaRPr lang="en-US" sz="16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 d=torch.ge(x, x2)</a:t>
                      </a:r>
                      <a:endParaRPr lang="en-US" sz="16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2926255"/>
                  </a:ext>
                </a:extLst>
              </a:tr>
              <a:tr h="88803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1" dirty="0" err="1">
                          <a:effectLst/>
                        </a:rPr>
                        <a:t>kthvalue</a:t>
                      </a:r>
                      <a:endParaRPr lang="en-US" sz="16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Returns a </a:t>
                      </a:r>
                      <a:r>
                        <a:rPr lang="en-US" sz="1600" dirty="0" err="1">
                          <a:effectLst/>
                        </a:rPr>
                        <a:t>namedtuple</a:t>
                      </a:r>
                      <a:r>
                        <a:rPr lang="en-US" sz="1600" dirty="0">
                          <a:effectLst/>
                        </a:rPr>
                        <a:t> (values, indices) where values is the k-</a:t>
                      </a:r>
                      <a:r>
                        <a:rPr lang="en-US" sz="1600" dirty="0" err="1">
                          <a:effectLst/>
                        </a:rPr>
                        <a:t>th</a:t>
                      </a:r>
                      <a:r>
                        <a:rPr lang="en-US" sz="1600" dirty="0">
                          <a:effectLst/>
                        </a:rPr>
                        <a:t> smallest element of each row of the input tensor in the given dimension dim</a:t>
                      </a:r>
                      <a:endParaRPr lang="en-US" sz="16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d=torch.kthvalue(v,2, 0, True)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9063904"/>
                  </a:ext>
                </a:extLst>
              </a:tr>
              <a:tr h="439330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dirty="0">
                          <a:effectLst/>
                        </a:rPr>
                        <a:t>le, </a:t>
                      </a:r>
                      <a:r>
                        <a:rPr lang="en-US" sz="1600" b="1" dirty="0" err="1">
                          <a:effectLst/>
                        </a:rPr>
                        <a:t>lt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True if less or equal, if less than, element-wise</a:t>
                      </a:r>
                      <a:endParaRPr lang="en-US" sz="16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d=torch.le(x,x2)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3217729"/>
                  </a:ext>
                </a:extLst>
              </a:tr>
              <a:tr h="214980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dirty="0">
                          <a:effectLst/>
                        </a:rPr>
                        <a:t>max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Maximal elements and indices</a:t>
                      </a:r>
                      <a:endParaRPr lang="en-US" sz="16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d=torch.max(v,0)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4983045"/>
                  </a:ext>
                </a:extLst>
              </a:tr>
              <a:tr h="214980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dirty="0">
                          <a:effectLst/>
                        </a:rPr>
                        <a:t>min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Minimal elements and indices</a:t>
                      </a:r>
                      <a:endParaRPr lang="en-US" sz="16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d=</a:t>
                      </a:r>
                      <a:r>
                        <a:rPr lang="en-US" sz="1600" dirty="0" err="1">
                          <a:effectLst/>
                        </a:rPr>
                        <a:t>torch.min</a:t>
                      </a:r>
                      <a:r>
                        <a:rPr lang="en-US" sz="1600" dirty="0">
                          <a:effectLst/>
                        </a:rPr>
                        <a:t>(v,0)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698478"/>
                  </a:ext>
                </a:extLst>
              </a:tr>
              <a:tr h="214980"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dirty="0">
                          <a:effectLst/>
                        </a:rPr>
                        <a:t>ne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True if not equal, element-wise</a:t>
                      </a:r>
                      <a:endParaRPr lang="en-US" sz="16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d=torch.ne(x,x2)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4936149"/>
                  </a:ext>
                </a:extLst>
              </a:tr>
              <a:tr h="2149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1" dirty="0">
                          <a:effectLst/>
                        </a:rPr>
                        <a:t>sort</a:t>
                      </a:r>
                      <a:endParaRPr lang="en-US" sz="16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Returns a sorted tensor and indices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d=</a:t>
                      </a:r>
                      <a:r>
                        <a:rPr lang="en-US" sz="1600" dirty="0" err="1">
                          <a:effectLst/>
                        </a:rPr>
                        <a:t>torch.sort</a:t>
                      </a:r>
                      <a:r>
                        <a:rPr lang="en-US" sz="1600" dirty="0">
                          <a:effectLst/>
                        </a:rPr>
                        <a:t>(v,0)</a:t>
                      </a:r>
                      <a:endParaRPr lang="en-US" sz="16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7803540"/>
                  </a:ext>
                </a:extLst>
              </a:tr>
              <a:tr h="43933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1" dirty="0" err="1">
                          <a:effectLst/>
                        </a:rPr>
                        <a:t>topk</a:t>
                      </a:r>
                      <a:endParaRPr lang="en-US" sz="1600" b="1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Returns top k values along the dimension</a:t>
                      </a:r>
                      <a:endParaRPr lang="en-US" sz="160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d=</a:t>
                      </a:r>
                      <a:r>
                        <a:rPr lang="en-US" sz="1600" dirty="0" err="1">
                          <a:effectLst/>
                        </a:rPr>
                        <a:t>torch.topk</a:t>
                      </a:r>
                      <a:r>
                        <a:rPr lang="en-US" sz="1600" dirty="0">
                          <a:effectLst/>
                        </a:rPr>
                        <a:t>(v,2)</a:t>
                      </a:r>
                      <a:endParaRPr lang="en-US" sz="1600" dirty="0">
                        <a:solidFill>
                          <a:srgbClr val="4472C4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5379410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782669-F0FA-A8FE-524D-B9829A07B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2699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EE06E-195E-3FE1-00D8-AAA4FB35F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0"/>
            <a:ext cx="10515600" cy="1325563"/>
          </a:xfrm>
        </p:spPr>
        <p:txBody>
          <a:bodyPr/>
          <a:lstStyle/>
          <a:p>
            <a:r>
              <a:rPr lang="en-US" dirty="0"/>
              <a:t>Matrix, vector multiplications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D64C38-B988-DEC8-A714-FBE7CE228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19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3F32816-4548-3841-77E0-302104A967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8911669"/>
              </p:ext>
            </p:extLst>
          </p:nvPr>
        </p:nvGraphicFramePr>
        <p:xfrm>
          <a:off x="1257301" y="1221358"/>
          <a:ext cx="9486900" cy="5267962"/>
        </p:xfrm>
        <a:graphic>
          <a:graphicData uri="http://schemas.openxmlformats.org/drawingml/2006/table">
            <a:tbl>
              <a:tblPr firstRow="1" firstCol="1" bandRow="1"/>
              <a:tblGrid>
                <a:gridCol w="1438799">
                  <a:extLst>
                    <a:ext uri="{9D8B030D-6E8A-4147-A177-3AD203B41FA5}">
                      <a16:colId xmlns:a16="http://schemas.microsoft.com/office/drawing/2014/main" val="1299179635"/>
                    </a:ext>
                  </a:extLst>
                </a:gridCol>
                <a:gridCol w="4333593">
                  <a:extLst>
                    <a:ext uri="{9D8B030D-6E8A-4147-A177-3AD203B41FA5}">
                      <a16:colId xmlns:a16="http://schemas.microsoft.com/office/drawing/2014/main" val="244879606"/>
                    </a:ext>
                  </a:extLst>
                </a:gridCol>
                <a:gridCol w="3714508">
                  <a:extLst>
                    <a:ext uri="{9D8B030D-6E8A-4147-A177-3AD203B41FA5}">
                      <a16:colId xmlns:a16="http://schemas.microsoft.com/office/drawing/2014/main" val="4285972795"/>
                    </a:ext>
                  </a:extLst>
                </a:gridCol>
              </a:tblGrid>
              <a:tr h="1708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Function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Description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Example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8590557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Computes the dot product of two 1D tensors.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d=torch.dot(torch.tensor([1,2]), torch.tensor([3,4]))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5535384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mv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Performs a matrix-vector product of the matrix input and the vector vec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 = torch.mv(input, vec)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70166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addmv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Performs a matrix-vector product of the matrix mat and the vector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vec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The vector input is added to the final result.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input+mat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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vec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 = torch.addmv(input, mat, vec)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1929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Performs a matrix multiplication of the matrices input and mat2.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d=torch.mm(input, mat2)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46078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addmm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Performs a matrix multiplication of the matrices mat1 and mat2. The matrix input is added to the final result.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d=torch.addmm(input,mat1,mat2)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69550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bmm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Batch matrix multiplication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 = torch.bmm(batch1, batch2)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38132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addbmm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Performs a batch matrix-matrix product of matrices stored in batch1 and batch2, with a reduced add step (all matrix multiplications get accumulated along the batch dimension). input is added to the final result.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 =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torch.addbmm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(M, batch1, batch2)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51165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5467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F9826-54F8-02F6-994A-1504B2F44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4" y="0"/>
            <a:ext cx="10515600" cy="1325563"/>
          </a:xfrm>
        </p:spPr>
        <p:txBody>
          <a:bodyPr/>
          <a:lstStyle/>
          <a:p>
            <a:r>
              <a:rPr lang="en-US" dirty="0"/>
              <a:t>Outline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EC3DDD-FC01-0506-0B1F-025413428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371" y="1307150"/>
            <a:ext cx="10515600" cy="5188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What is </a:t>
            </a:r>
            <a:r>
              <a:rPr lang="en-US" dirty="0" err="1"/>
              <a:t>PyTorch</a:t>
            </a:r>
            <a:r>
              <a:rPr lang="en-US" dirty="0"/>
              <a:t>? Why </a:t>
            </a:r>
            <a:r>
              <a:rPr lang="en-US" dirty="0" err="1"/>
              <a:t>PyTorch</a:t>
            </a:r>
            <a:r>
              <a:rPr lang="en-US" dirty="0"/>
              <a:t>?</a:t>
            </a:r>
          </a:p>
          <a:p>
            <a:r>
              <a:rPr lang="en-US" dirty="0"/>
              <a:t>Tensor in </a:t>
            </a:r>
            <a:r>
              <a:rPr lang="en-US" dirty="0" err="1"/>
              <a:t>PyTorch</a:t>
            </a:r>
            <a:endParaRPr lang="en-US" dirty="0"/>
          </a:p>
          <a:p>
            <a:pPr lvl="1"/>
            <a:r>
              <a:rPr lang="en-US" dirty="0"/>
              <a:t>Attributes and Properties</a:t>
            </a:r>
          </a:p>
          <a:p>
            <a:pPr lvl="1"/>
            <a:r>
              <a:rPr lang="en-US" dirty="0"/>
              <a:t>Basic operations</a:t>
            </a:r>
          </a:p>
          <a:p>
            <a:pPr lvl="1"/>
            <a:r>
              <a:rPr lang="en-US" dirty="0"/>
              <a:t>Images stored in tensors</a:t>
            </a:r>
          </a:p>
          <a:p>
            <a:r>
              <a:rPr lang="en-US" dirty="0" err="1"/>
              <a:t>Autograd</a:t>
            </a:r>
            <a:r>
              <a:rPr lang="en-US" dirty="0"/>
              <a:t> in </a:t>
            </a:r>
            <a:r>
              <a:rPr lang="en-US" dirty="0" err="1"/>
              <a:t>PyTorch</a:t>
            </a:r>
            <a:endParaRPr lang="en-US" dirty="0"/>
          </a:p>
          <a:p>
            <a:r>
              <a:rPr lang="en-US" dirty="0"/>
              <a:t>Optimizers in </a:t>
            </a:r>
            <a:r>
              <a:rPr lang="en-US" b="1" i="1" dirty="0" err="1"/>
              <a:t>torch.optim</a:t>
            </a:r>
            <a:endParaRPr lang="en-US" b="1" i="1" dirty="0"/>
          </a:p>
          <a:p>
            <a:r>
              <a:rPr lang="en-US" dirty="0"/>
              <a:t>Datasets in </a:t>
            </a:r>
            <a:r>
              <a:rPr lang="en-US" b="1" i="1" dirty="0" err="1"/>
              <a:t>torchvision.datasets</a:t>
            </a:r>
            <a:r>
              <a:rPr lang="en-US" b="1" i="1" dirty="0"/>
              <a:t>, </a:t>
            </a:r>
            <a:r>
              <a:rPr lang="en-US" b="1" i="1" dirty="0" err="1"/>
              <a:t>torchvision.transforms</a:t>
            </a:r>
            <a:endParaRPr lang="en-US" b="1" i="1" dirty="0"/>
          </a:p>
          <a:p>
            <a:r>
              <a:rPr lang="en-US" i="1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torch</a:t>
            </a:r>
            <a:r>
              <a:rPr lang="en-US" i="1" dirty="0" err="1">
                <a:solidFill>
                  <a:srgbClr val="6666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i="1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utils</a:t>
            </a:r>
            <a:r>
              <a:rPr lang="en-US" i="1" dirty="0" err="1">
                <a:solidFill>
                  <a:srgbClr val="6666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i="1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r>
              <a:rPr lang="en-US" i="1" dirty="0" err="1">
                <a:solidFill>
                  <a:srgbClr val="6666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i="1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DataLoader</a:t>
            </a:r>
            <a:endParaRPr lang="en-US" i="1" dirty="0">
              <a:solidFill>
                <a:srgbClr val="333333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3333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Build neural networks using </a:t>
            </a:r>
            <a:r>
              <a:rPr lang="en-US" b="1" i="1" dirty="0" err="1">
                <a:solidFill>
                  <a:srgbClr val="3333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torch.nn</a:t>
            </a:r>
            <a:endParaRPr lang="en-US" b="1" i="1" dirty="0">
              <a:solidFill>
                <a:srgbClr val="333333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/>
              <a:t>Put all together: build, train and test a neural network using </a:t>
            </a:r>
            <a:r>
              <a:rPr lang="en-US" dirty="0" err="1"/>
              <a:t>PyTorch</a:t>
            </a:r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B9E12C-3176-89C6-A06C-6E21744DF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3344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3AAD0-F2A6-409E-EBF7-60618A2F8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515600" cy="1325563"/>
          </a:xfrm>
        </p:spPr>
        <p:txBody>
          <a:bodyPr/>
          <a:lstStyle/>
          <a:p>
            <a:r>
              <a:rPr lang="en-US" dirty="0"/>
              <a:t>Images in tensor: [N,C,H,W]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BB33B0-BF35-4608-8BBB-87ABDC1C1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20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A45C2E-D269-FBC0-D440-B44B1110E803}"/>
              </a:ext>
            </a:extLst>
          </p:cNvPr>
          <p:cNvSpPr txBox="1"/>
          <p:nvPr/>
        </p:nvSpPr>
        <p:spPr>
          <a:xfrm>
            <a:off x="838200" y="1186631"/>
            <a:ext cx="6096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numpy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as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np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imageio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matplotlib.pyplot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as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plt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F2D097-46A8-E483-A78A-D66361A1B34A}"/>
              </a:ext>
            </a:extLst>
          </p:cNvPr>
          <p:cNvSpPr txBox="1"/>
          <p:nvPr/>
        </p:nvSpPr>
        <p:spPr>
          <a:xfrm>
            <a:off x="790575" y="2273034"/>
            <a:ext cx="8801100" cy="843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img_np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imageio</a:t>
            </a:r>
            <a:r>
              <a:rPr lang="en-US" sz="16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imread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'../YOLO_v3_tutorial/</a:t>
            </a:r>
            <a:r>
              <a:rPr lang="en-US" sz="1600" dirty="0" err="1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my_imgs</a:t>
            </a:r>
            <a:r>
              <a:rPr lang="en-US" sz="16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/IMG_card4.jpg'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img_np</a:t>
            </a:r>
            <a:r>
              <a:rPr lang="en-US" sz="16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shape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</a:p>
          <a:p>
            <a:pPr marL="0" marR="0" indent="0" fontAlgn="base" latinLnBrk="1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</a:t>
            </a:r>
            <a:r>
              <a:rPr lang="en-US" sz="16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(720, 720, 3)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0CFA0C4D-7CC5-E6D5-758B-61FE32207A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" y="3141702"/>
            <a:ext cx="252986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# display the image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plt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.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imshow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img_np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)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plt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.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show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()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Picture 2">
            <a:extLst>
              <a:ext uri="{FF2B5EF4-FFF2-40B4-BE49-F238E27FC236}">
                <a16:creationId xmlns:a16="http://schemas.microsoft.com/office/drawing/2014/main" id="{F7672235-6030-68B6-29A1-C6063A4C07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4050" y="2634906"/>
            <a:ext cx="1809749" cy="1774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3">
            <a:extLst>
              <a:ext uri="{FF2B5EF4-FFF2-40B4-BE49-F238E27FC236}">
                <a16:creationId xmlns:a16="http://schemas.microsoft.com/office/drawing/2014/main" id="{D4DD2E8A-BABE-D089-BB2F-636048D16B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575" y="5216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F5C54C5A-E3E2-7CBA-6305-856AC7DA88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525" y="3935135"/>
            <a:ext cx="4504759" cy="2092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img_tensor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=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torch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.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from_numpy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img_np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)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print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img_tensor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.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shape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)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# torch with the same shape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torch.Size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([720, 720, 3])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# display the image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plt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.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imshow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img_tensor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)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plt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.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show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()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Picture 3">
            <a:extLst>
              <a:ext uri="{FF2B5EF4-FFF2-40B4-BE49-F238E27FC236}">
                <a16:creationId xmlns:a16="http://schemas.microsoft.com/office/drawing/2014/main" id="{CA6973AD-056A-4792-2C6F-2E6F61470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3100" y="4792510"/>
            <a:ext cx="1830052" cy="1795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6">
            <a:extLst>
              <a:ext uri="{FF2B5EF4-FFF2-40B4-BE49-F238E27FC236}">
                <a16:creationId xmlns:a16="http://schemas.microsoft.com/office/drawing/2014/main" id="{C1AA9956-75BD-BB2D-BBF0-F72587C28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375" y="6397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34E40B4-95F4-07D2-0736-4BAF22FE483A}"/>
              </a:ext>
            </a:extLst>
          </p:cNvPr>
          <p:cNvSpPr txBox="1"/>
          <p:nvPr/>
        </p:nvSpPr>
        <p:spPr>
          <a:xfrm>
            <a:off x="704849" y="5780782"/>
            <a:ext cx="911542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out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img_tensor</a:t>
            </a:r>
            <a:r>
              <a:rPr lang="en-US" sz="16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permute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  </a:t>
            </a:r>
            <a:r>
              <a:rPr lang="en-US" sz="16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</a:t>
            </a:r>
            <a:r>
              <a:rPr lang="en-US" sz="16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Pytorch</a:t>
            </a:r>
            <a:r>
              <a:rPr lang="en-US" sz="16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 </a:t>
            </a:r>
            <a:r>
              <a:rPr lang="en-US" sz="16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Channelxheightxwidth</a:t>
            </a:r>
            <a:r>
              <a:rPr lang="en-US" sz="16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=</a:t>
            </a:r>
            <a:r>
              <a:rPr lang="en-US" sz="16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CxHxW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out</a:t>
            </a:r>
            <a:r>
              <a:rPr lang="en-US" sz="16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shape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</a:t>
            </a:r>
            <a:r>
              <a:rPr lang="en-US" sz="16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PyTorch</a:t>
            </a:r>
            <a:r>
              <a:rPr lang="en-US" sz="16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image: (3, H, W)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torch.Size</a:t>
            </a:r>
            <a:r>
              <a:rPr lang="en-US" sz="16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([3, 720, 720])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5054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E1A79-CCEE-D1C8-3130-E63819021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0"/>
            <a:ext cx="10515600" cy="1325563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 err="1"/>
              <a:t>Autograd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769442-E86E-B6BB-F4FB-ED9D3FB9D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475" y="1320800"/>
            <a:ext cx="6000750" cy="3832226"/>
          </a:xfrm>
        </p:spPr>
        <p:txBody>
          <a:bodyPr>
            <a:normAutofit/>
          </a:bodyPr>
          <a:lstStyle/>
          <a:p>
            <a:r>
              <a:rPr lang="en-US" dirty="0" err="1"/>
              <a:t>Autograd</a:t>
            </a:r>
            <a:r>
              <a:rPr lang="en-US" dirty="0"/>
              <a:t> can track and compute the derivatives of a tensor with respect to its source tensors.</a:t>
            </a:r>
          </a:p>
          <a:p>
            <a:r>
              <a:rPr lang="en-US" dirty="0"/>
              <a:t>Steps:</a:t>
            </a:r>
          </a:p>
          <a:p>
            <a:pPr marL="914400" lvl="1" indent="-457200">
              <a:buAutoNum type="arabicParenR"/>
            </a:pPr>
            <a:r>
              <a:rPr lang="en-US" dirty="0"/>
              <a:t>Set the source tensor property </a:t>
            </a:r>
            <a:r>
              <a:rPr lang="en-US" b="1" i="1" dirty="0" err="1"/>
              <a:t>require_grad</a:t>
            </a:r>
            <a:r>
              <a:rPr lang="en-US" b="1" i="1" dirty="0"/>
              <a:t> </a:t>
            </a:r>
            <a:r>
              <a:rPr lang="en-US" dirty="0"/>
              <a:t>to </a:t>
            </a:r>
            <a:r>
              <a:rPr lang="en-US" b="1" i="1" dirty="0"/>
              <a:t>True</a:t>
            </a:r>
            <a:r>
              <a:rPr lang="en-US" dirty="0"/>
              <a:t>.</a:t>
            </a:r>
          </a:p>
          <a:p>
            <a:pPr marL="914400" lvl="1" indent="-457200">
              <a:buAutoNum type="arabicParenR"/>
            </a:pPr>
            <a:r>
              <a:rPr lang="en-US" dirty="0"/>
              <a:t>Compute loss.</a:t>
            </a:r>
          </a:p>
          <a:p>
            <a:pPr marL="914400" lvl="1" indent="-457200">
              <a:buAutoNum type="arabicParenR"/>
            </a:pPr>
            <a:r>
              <a:rPr lang="en-US" dirty="0"/>
              <a:t>Run </a:t>
            </a:r>
            <a:r>
              <a:rPr lang="en-US" b="1" i="1" dirty="0" err="1"/>
              <a:t>loss.backward</a:t>
            </a:r>
            <a:r>
              <a:rPr lang="en-US" b="1" i="1" dirty="0"/>
              <a:t>().</a:t>
            </a:r>
          </a:p>
          <a:p>
            <a:pPr marL="914400" lvl="1" indent="-457200">
              <a:buAutoNum type="arabicParenR"/>
            </a:pPr>
            <a:r>
              <a:rPr lang="en-US" dirty="0"/>
              <a:t>Get </a:t>
            </a:r>
            <a:r>
              <a:rPr lang="en-US" b="1" i="1" dirty="0" err="1"/>
              <a:t>params.grad</a:t>
            </a:r>
            <a:r>
              <a:rPr lang="en-US" b="1" i="1" dirty="0"/>
              <a:t> </a:t>
            </a:r>
            <a:r>
              <a:rPr lang="en-US" dirty="0"/>
              <a:t>(accumulated)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6C3C8E-B84D-ED6C-5773-9D0520683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21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379258-CFAD-8D5A-2C3E-DB1CE5778B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3936" y="1567955"/>
            <a:ext cx="4627807" cy="2699245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88B7D4-F374-38AE-D7FC-FE0B0E319B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767" y="5024207"/>
            <a:ext cx="8398383" cy="1806867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C2593EF-4614-48CD-B1DB-5B7AE999C542}"/>
              </a:ext>
            </a:extLst>
          </p:cNvPr>
          <p:cNvSpPr/>
          <p:nvPr/>
        </p:nvSpPr>
        <p:spPr>
          <a:xfrm>
            <a:off x="7667625" y="1581150"/>
            <a:ext cx="57150" cy="180975"/>
          </a:xfrm>
          <a:custGeom>
            <a:avLst/>
            <a:gdLst>
              <a:gd name="csX0" fmla="*/ 57150 w 57150"/>
              <a:gd name="csY0" fmla="*/ 0 h 180975"/>
              <a:gd name="csX1" fmla="*/ 19050 w 57150"/>
              <a:gd name="csY1" fmla="*/ 133350 h 180975"/>
              <a:gd name="csX2" fmla="*/ 0 w 57150"/>
              <a:gd name="csY2" fmla="*/ 180975 h 1809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57150" h="180975">
                <a:moveTo>
                  <a:pt x="57150" y="0"/>
                </a:moveTo>
                <a:cubicBezTo>
                  <a:pt x="13935" y="108038"/>
                  <a:pt x="64568" y="-25963"/>
                  <a:pt x="19050" y="133350"/>
                </a:cubicBezTo>
                <a:cubicBezTo>
                  <a:pt x="14353" y="149790"/>
                  <a:pt x="0" y="180975"/>
                  <a:pt x="0" y="18097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40906A6-2268-DE42-4219-488491CC0E78}"/>
              </a:ext>
            </a:extLst>
          </p:cNvPr>
          <p:cNvSpPr/>
          <p:nvPr/>
        </p:nvSpPr>
        <p:spPr>
          <a:xfrm>
            <a:off x="7399997" y="1476375"/>
            <a:ext cx="543853" cy="428625"/>
          </a:xfrm>
          <a:custGeom>
            <a:avLst/>
            <a:gdLst>
              <a:gd name="csX0" fmla="*/ 229528 w 543853"/>
              <a:gd name="csY0" fmla="*/ 0 h 428625"/>
              <a:gd name="csX1" fmla="*/ 172378 w 543853"/>
              <a:gd name="csY1" fmla="*/ 28575 h 428625"/>
              <a:gd name="csX2" fmla="*/ 39028 w 543853"/>
              <a:gd name="csY2" fmla="*/ 133350 h 428625"/>
              <a:gd name="csX3" fmla="*/ 10453 w 543853"/>
              <a:gd name="csY3" fmla="*/ 190500 h 428625"/>
              <a:gd name="csX4" fmla="*/ 10453 w 543853"/>
              <a:gd name="csY4" fmla="*/ 361950 h 428625"/>
              <a:gd name="csX5" fmla="*/ 29503 w 543853"/>
              <a:gd name="csY5" fmla="*/ 390525 h 428625"/>
              <a:gd name="csX6" fmla="*/ 134278 w 543853"/>
              <a:gd name="csY6" fmla="*/ 428625 h 428625"/>
              <a:gd name="csX7" fmla="*/ 420028 w 543853"/>
              <a:gd name="csY7" fmla="*/ 419100 h 428625"/>
              <a:gd name="csX8" fmla="*/ 467653 w 543853"/>
              <a:gd name="csY8" fmla="*/ 390525 h 428625"/>
              <a:gd name="csX9" fmla="*/ 496228 w 543853"/>
              <a:gd name="csY9" fmla="*/ 352425 h 428625"/>
              <a:gd name="csX10" fmla="*/ 543853 w 543853"/>
              <a:gd name="csY10" fmla="*/ 247650 h 428625"/>
              <a:gd name="csX11" fmla="*/ 477178 w 543853"/>
              <a:gd name="csY11" fmla="*/ 38100 h 428625"/>
              <a:gd name="csX12" fmla="*/ 429553 w 543853"/>
              <a:gd name="csY12" fmla="*/ 19050 h 428625"/>
              <a:gd name="csX13" fmla="*/ 239053 w 543853"/>
              <a:gd name="csY13" fmla="*/ 28575 h 428625"/>
              <a:gd name="csX14" fmla="*/ 200953 w 543853"/>
              <a:gd name="csY14" fmla="*/ 47625 h 428625"/>
              <a:gd name="csX15" fmla="*/ 162853 w 543853"/>
              <a:gd name="csY15" fmla="*/ 57150 h 4286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</a:cxnLst>
            <a:rect l="l" t="t" r="r" b="b"/>
            <a:pathLst>
              <a:path w="543853" h="428625">
                <a:moveTo>
                  <a:pt x="229528" y="0"/>
                </a:moveTo>
                <a:cubicBezTo>
                  <a:pt x="210478" y="9525"/>
                  <a:pt x="190517" y="17412"/>
                  <a:pt x="172378" y="28575"/>
                </a:cubicBezTo>
                <a:cubicBezTo>
                  <a:pt x="118904" y="61482"/>
                  <a:pt x="86763" y="92434"/>
                  <a:pt x="39028" y="133350"/>
                </a:cubicBezTo>
                <a:cubicBezTo>
                  <a:pt x="29503" y="152400"/>
                  <a:pt x="17732" y="170484"/>
                  <a:pt x="10453" y="190500"/>
                </a:cubicBezTo>
                <a:cubicBezTo>
                  <a:pt x="-8108" y="241543"/>
                  <a:pt x="2033" y="317041"/>
                  <a:pt x="10453" y="361950"/>
                </a:cubicBezTo>
                <a:cubicBezTo>
                  <a:pt x="12563" y="373202"/>
                  <a:pt x="20188" y="383871"/>
                  <a:pt x="29503" y="390525"/>
                </a:cubicBezTo>
                <a:cubicBezTo>
                  <a:pt x="41100" y="398809"/>
                  <a:pt x="125117" y="425571"/>
                  <a:pt x="134278" y="428625"/>
                </a:cubicBezTo>
                <a:cubicBezTo>
                  <a:pt x="229528" y="425450"/>
                  <a:pt x="325341" y="429921"/>
                  <a:pt x="420028" y="419100"/>
                </a:cubicBezTo>
                <a:cubicBezTo>
                  <a:pt x="438422" y="416998"/>
                  <a:pt x="453720" y="402716"/>
                  <a:pt x="467653" y="390525"/>
                </a:cubicBezTo>
                <a:cubicBezTo>
                  <a:pt x="479600" y="380071"/>
                  <a:pt x="488060" y="366038"/>
                  <a:pt x="496228" y="352425"/>
                </a:cubicBezTo>
                <a:cubicBezTo>
                  <a:pt x="517961" y="316204"/>
                  <a:pt x="528524" y="285973"/>
                  <a:pt x="543853" y="247650"/>
                </a:cubicBezTo>
                <a:cubicBezTo>
                  <a:pt x="530192" y="131531"/>
                  <a:pt x="559923" y="96021"/>
                  <a:pt x="477178" y="38100"/>
                </a:cubicBezTo>
                <a:cubicBezTo>
                  <a:pt x="463171" y="28295"/>
                  <a:pt x="445428" y="25400"/>
                  <a:pt x="429553" y="19050"/>
                </a:cubicBezTo>
                <a:cubicBezTo>
                  <a:pt x="366053" y="22225"/>
                  <a:pt x="302141" y="20689"/>
                  <a:pt x="239053" y="28575"/>
                </a:cubicBezTo>
                <a:cubicBezTo>
                  <a:pt x="224964" y="30336"/>
                  <a:pt x="214248" y="42639"/>
                  <a:pt x="200953" y="47625"/>
                </a:cubicBezTo>
                <a:cubicBezTo>
                  <a:pt x="188696" y="52222"/>
                  <a:pt x="162853" y="57150"/>
                  <a:pt x="162853" y="5715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6C8C297-A389-7010-C8BF-24AED0AB1CC0}"/>
              </a:ext>
            </a:extLst>
          </p:cNvPr>
          <p:cNvSpPr/>
          <p:nvPr/>
        </p:nvSpPr>
        <p:spPr>
          <a:xfrm>
            <a:off x="11208851" y="2208854"/>
            <a:ext cx="221149" cy="193066"/>
          </a:xfrm>
          <a:custGeom>
            <a:avLst/>
            <a:gdLst>
              <a:gd name="csX0" fmla="*/ 68749 w 221149"/>
              <a:gd name="csY0" fmla="*/ 29521 h 193066"/>
              <a:gd name="csX1" fmla="*/ 116374 w 221149"/>
              <a:gd name="csY1" fmla="*/ 946 h 193066"/>
              <a:gd name="csX2" fmla="*/ 144949 w 221149"/>
              <a:gd name="csY2" fmla="*/ 10471 h 193066"/>
              <a:gd name="csX3" fmla="*/ 106849 w 221149"/>
              <a:gd name="csY3" fmla="*/ 143821 h 193066"/>
              <a:gd name="csX4" fmla="*/ 30649 w 221149"/>
              <a:gd name="csY4" fmla="*/ 181921 h 193066"/>
              <a:gd name="csX5" fmla="*/ 2074 w 221149"/>
              <a:gd name="csY5" fmla="*/ 191446 h 193066"/>
              <a:gd name="csX6" fmla="*/ 221149 w 221149"/>
              <a:gd name="csY6" fmla="*/ 191446 h 1930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221149" h="193066">
                <a:moveTo>
                  <a:pt x="68749" y="29521"/>
                </a:moveTo>
                <a:cubicBezTo>
                  <a:pt x="84624" y="19996"/>
                  <a:pt x="98413" y="5436"/>
                  <a:pt x="116374" y="946"/>
                </a:cubicBezTo>
                <a:cubicBezTo>
                  <a:pt x="126114" y="-1489"/>
                  <a:pt x="144115" y="465"/>
                  <a:pt x="144949" y="10471"/>
                </a:cubicBezTo>
                <a:cubicBezTo>
                  <a:pt x="145356" y="15352"/>
                  <a:pt x="138654" y="121557"/>
                  <a:pt x="106849" y="143821"/>
                </a:cubicBezTo>
                <a:cubicBezTo>
                  <a:pt x="83584" y="160106"/>
                  <a:pt x="57590" y="172941"/>
                  <a:pt x="30649" y="181921"/>
                </a:cubicBezTo>
                <a:cubicBezTo>
                  <a:pt x="21124" y="185096"/>
                  <a:pt x="-7954" y="190945"/>
                  <a:pt x="2074" y="191446"/>
                </a:cubicBezTo>
                <a:cubicBezTo>
                  <a:pt x="75008" y="195093"/>
                  <a:pt x="148124" y="191446"/>
                  <a:pt x="221149" y="191446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70CF65F-477D-9B9E-514C-40C496D8FA2B}"/>
              </a:ext>
            </a:extLst>
          </p:cNvPr>
          <p:cNvSpPr/>
          <p:nvPr/>
        </p:nvSpPr>
        <p:spPr>
          <a:xfrm>
            <a:off x="11144250" y="2157311"/>
            <a:ext cx="409575" cy="343669"/>
          </a:xfrm>
          <a:custGeom>
            <a:avLst/>
            <a:gdLst>
              <a:gd name="csX0" fmla="*/ 76200 w 409575"/>
              <a:gd name="csY0" fmla="*/ 4864 h 343669"/>
              <a:gd name="csX1" fmla="*/ 47625 w 409575"/>
              <a:gd name="csY1" fmla="*/ 52489 h 343669"/>
              <a:gd name="csX2" fmla="*/ 28575 w 409575"/>
              <a:gd name="csY2" fmla="*/ 81064 h 343669"/>
              <a:gd name="csX3" fmla="*/ 9525 w 409575"/>
              <a:gd name="csY3" fmla="*/ 157264 h 343669"/>
              <a:gd name="csX4" fmla="*/ 0 w 409575"/>
              <a:gd name="csY4" fmla="*/ 185839 h 343669"/>
              <a:gd name="csX5" fmla="*/ 9525 w 409575"/>
              <a:gd name="csY5" fmla="*/ 300139 h 343669"/>
              <a:gd name="csX6" fmla="*/ 190500 w 409575"/>
              <a:gd name="csY6" fmla="*/ 328714 h 343669"/>
              <a:gd name="csX7" fmla="*/ 238125 w 409575"/>
              <a:gd name="csY7" fmla="*/ 319189 h 343669"/>
              <a:gd name="csX8" fmla="*/ 266700 w 409575"/>
              <a:gd name="csY8" fmla="*/ 300139 h 343669"/>
              <a:gd name="csX9" fmla="*/ 333375 w 409575"/>
              <a:gd name="csY9" fmla="*/ 271564 h 343669"/>
              <a:gd name="csX10" fmla="*/ 371475 w 409575"/>
              <a:gd name="csY10" fmla="*/ 223939 h 343669"/>
              <a:gd name="csX11" fmla="*/ 381000 w 409575"/>
              <a:gd name="csY11" fmla="*/ 195364 h 343669"/>
              <a:gd name="csX12" fmla="*/ 409575 w 409575"/>
              <a:gd name="csY12" fmla="*/ 157264 h 343669"/>
              <a:gd name="csX13" fmla="*/ 390525 w 409575"/>
              <a:gd name="csY13" fmla="*/ 52489 h 343669"/>
              <a:gd name="csX14" fmla="*/ 323850 w 409575"/>
              <a:gd name="csY14" fmla="*/ 23914 h 343669"/>
              <a:gd name="csX15" fmla="*/ 76200 w 409575"/>
              <a:gd name="csY15" fmla="*/ 4864 h 3436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</a:cxnLst>
            <a:rect l="l" t="t" r="r" b="b"/>
            <a:pathLst>
              <a:path w="409575" h="343669">
                <a:moveTo>
                  <a:pt x="76200" y="4864"/>
                </a:moveTo>
                <a:cubicBezTo>
                  <a:pt x="30162" y="9627"/>
                  <a:pt x="57437" y="36790"/>
                  <a:pt x="47625" y="52489"/>
                </a:cubicBezTo>
                <a:cubicBezTo>
                  <a:pt x="41558" y="62197"/>
                  <a:pt x="33695" y="70825"/>
                  <a:pt x="28575" y="81064"/>
                </a:cubicBezTo>
                <a:cubicBezTo>
                  <a:pt x="17689" y="102837"/>
                  <a:pt x="14959" y="135527"/>
                  <a:pt x="9525" y="157264"/>
                </a:cubicBezTo>
                <a:cubicBezTo>
                  <a:pt x="7090" y="167004"/>
                  <a:pt x="3175" y="176314"/>
                  <a:pt x="0" y="185839"/>
                </a:cubicBezTo>
                <a:cubicBezTo>
                  <a:pt x="3175" y="223939"/>
                  <a:pt x="-1879" y="263647"/>
                  <a:pt x="9525" y="300139"/>
                </a:cubicBezTo>
                <a:cubicBezTo>
                  <a:pt x="32986" y="375216"/>
                  <a:pt x="158300" y="330861"/>
                  <a:pt x="190500" y="328714"/>
                </a:cubicBezTo>
                <a:cubicBezTo>
                  <a:pt x="206375" y="325539"/>
                  <a:pt x="222966" y="324873"/>
                  <a:pt x="238125" y="319189"/>
                </a:cubicBezTo>
                <a:cubicBezTo>
                  <a:pt x="248844" y="315169"/>
                  <a:pt x="256761" y="305819"/>
                  <a:pt x="266700" y="300139"/>
                </a:cubicBezTo>
                <a:cubicBezTo>
                  <a:pt x="299656" y="281307"/>
                  <a:pt x="301317" y="282250"/>
                  <a:pt x="333375" y="271564"/>
                </a:cubicBezTo>
                <a:cubicBezTo>
                  <a:pt x="357316" y="199740"/>
                  <a:pt x="322236" y="285487"/>
                  <a:pt x="371475" y="223939"/>
                </a:cubicBezTo>
                <a:cubicBezTo>
                  <a:pt x="377747" y="216099"/>
                  <a:pt x="376019" y="204081"/>
                  <a:pt x="381000" y="195364"/>
                </a:cubicBezTo>
                <a:cubicBezTo>
                  <a:pt x="388876" y="181581"/>
                  <a:pt x="400050" y="169964"/>
                  <a:pt x="409575" y="157264"/>
                </a:cubicBezTo>
                <a:cubicBezTo>
                  <a:pt x="403225" y="122339"/>
                  <a:pt x="409721" y="82349"/>
                  <a:pt x="390525" y="52489"/>
                </a:cubicBezTo>
                <a:cubicBezTo>
                  <a:pt x="377449" y="32149"/>
                  <a:pt x="346789" y="31560"/>
                  <a:pt x="323850" y="23914"/>
                </a:cubicBezTo>
                <a:cubicBezTo>
                  <a:pt x="225117" y="-8997"/>
                  <a:pt x="122238" y="101"/>
                  <a:pt x="76200" y="4864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0C8F4D9-AB94-217E-624C-930C87D7A372}"/>
              </a:ext>
            </a:extLst>
          </p:cNvPr>
          <p:cNvSpPr/>
          <p:nvPr/>
        </p:nvSpPr>
        <p:spPr>
          <a:xfrm>
            <a:off x="10420350" y="4009955"/>
            <a:ext cx="143174" cy="276299"/>
          </a:xfrm>
          <a:custGeom>
            <a:avLst/>
            <a:gdLst>
              <a:gd name="csX0" fmla="*/ 0 w 143174"/>
              <a:gd name="csY0" fmla="*/ 38170 h 276299"/>
              <a:gd name="csX1" fmla="*/ 76200 w 143174"/>
              <a:gd name="csY1" fmla="*/ 70 h 276299"/>
              <a:gd name="csX2" fmla="*/ 133350 w 143174"/>
              <a:gd name="csY2" fmla="*/ 19120 h 276299"/>
              <a:gd name="csX3" fmla="*/ 142875 w 143174"/>
              <a:gd name="csY3" fmla="*/ 47695 h 276299"/>
              <a:gd name="csX4" fmla="*/ 133350 w 143174"/>
              <a:gd name="csY4" fmla="*/ 114370 h 276299"/>
              <a:gd name="csX5" fmla="*/ 47625 w 143174"/>
              <a:gd name="csY5" fmla="*/ 142945 h 276299"/>
              <a:gd name="csX6" fmla="*/ 19050 w 143174"/>
              <a:gd name="csY6" fmla="*/ 161995 h 276299"/>
              <a:gd name="csX7" fmla="*/ 95250 w 143174"/>
              <a:gd name="csY7" fmla="*/ 142945 h 276299"/>
              <a:gd name="csX8" fmla="*/ 123825 w 143174"/>
              <a:gd name="csY8" fmla="*/ 161995 h 276299"/>
              <a:gd name="csX9" fmla="*/ 142875 w 143174"/>
              <a:gd name="csY9" fmla="*/ 228670 h 276299"/>
              <a:gd name="csX10" fmla="*/ 114300 w 143174"/>
              <a:gd name="csY10" fmla="*/ 257245 h 276299"/>
              <a:gd name="csX11" fmla="*/ 28575 w 143174"/>
              <a:gd name="csY11" fmla="*/ 276295 h 27629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143174" h="276299">
                <a:moveTo>
                  <a:pt x="0" y="38170"/>
                </a:moveTo>
                <a:cubicBezTo>
                  <a:pt x="3063" y="36332"/>
                  <a:pt x="58898" y="-1852"/>
                  <a:pt x="76200" y="70"/>
                </a:cubicBezTo>
                <a:cubicBezTo>
                  <a:pt x="96158" y="2288"/>
                  <a:pt x="114300" y="12770"/>
                  <a:pt x="133350" y="19120"/>
                </a:cubicBezTo>
                <a:cubicBezTo>
                  <a:pt x="136525" y="28645"/>
                  <a:pt x="142875" y="37655"/>
                  <a:pt x="142875" y="47695"/>
                </a:cubicBezTo>
                <a:cubicBezTo>
                  <a:pt x="142875" y="70146"/>
                  <a:pt x="145803" y="95690"/>
                  <a:pt x="133350" y="114370"/>
                </a:cubicBezTo>
                <a:cubicBezTo>
                  <a:pt x="126176" y="125130"/>
                  <a:pt x="62035" y="139342"/>
                  <a:pt x="47625" y="142945"/>
                </a:cubicBezTo>
                <a:cubicBezTo>
                  <a:pt x="38100" y="149295"/>
                  <a:pt x="7602" y="161995"/>
                  <a:pt x="19050" y="161995"/>
                </a:cubicBezTo>
                <a:cubicBezTo>
                  <a:pt x="45232" y="161995"/>
                  <a:pt x="95250" y="142945"/>
                  <a:pt x="95250" y="142945"/>
                </a:cubicBezTo>
                <a:cubicBezTo>
                  <a:pt x="104775" y="149295"/>
                  <a:pt x="116674" y="153056"/>
                  <a:pt x="123825" y="161995"/>
                </a:cubicBezTo>
                <a:cubicBezTo>
                  <a:pt x="128794" y="168206"/>
                  <a:pt x="142253" y="226181"/>
                  <a:pt x="142875" y="228670"/>
                </a:cubicBezTo>
                <a:cubicBezTo>
                  <a:pt x="133350" y="238195"/>
                  <a:pt x="126563" y="251671"/>
                  <a:pt x="114300" y="257245"/>
                </a:cubicBezTo>
                <a:cubicBezTo>
                  <a:pt x="70696" y="277065"/>
                  <a:pt x="59955" y="276295"/>
                  <a:pt x="28575" y="27629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0CC1F15-89FB-CD9B-F40C-A0B827F8DFD9}"/>
              </a:ext>
            </a:extLst>
          </p:cNvPr>
          <p:cNvSpPr/>
          <p:nvPr/>
        </p:nvSpPr>
        <p:spPr>
          <a:xfrm>
            <a:off x="10267950" y="3943350"/>
            <a:ext cx="457200" cy="390525"/>
          </a:xfrm>
          <a:custGeom>
            <a:avLst/>
            <a:gdLst>
              <a:gd name="csX0" fmla="*/ 133350 w 457200"/>
              <a:gd name="csY0" fmla="*/ 76200 h 390525"/>
              <a:gd name="csX1" fmla="*/ 28575 w 457200"/>
              <a:gd name="csY1" fmla="*/ 123825 h 390525"/>
              <a:gd name="csX2" fmla="*/ 0 w 457200"/>
              <a:gd name="csY2" fmla="*/ 209550 h 390525"/>
              <a:gd name="csX3" fmla="*/ 38100 w 457200"/>
              <a:gd name="csY3" fmla="*/ 361950 h 390525"/>
              <a:gd name="csX4" fmla="*/ 76200 w 457200"/>
              <a:gd name="csY4" fmla="*/ 371475 h 390525"/>
              <a:gd name="csX5" fmla="*/ 133350 w 457200"/>
              <a:gd name="csY5" fmla="*/ 390525 h 390525"/>
              <a:gd name="csX6" fmla="*/ 295275 w 457200"/>
              <a:gd name="csY6" fmla="*/ 381000 h 390525"/>
              <a:gd name="csX7" fmla="*/ 352425 w 457200"/>
              <a:gd name="csY7" fmla="*/ 361950 h 390525"/>
              <a:gd name="csX8" fmla="*/ 400050 w 457200"/>
              <a:gd name="csY8" fmla="*/ 352425 h 390525"/>
              <a:gd name="csX9" fmla="*/ 438150 w 457200"/>
              <a:gd name="csY9" fmla="*/ 304800 h 390525"/>
              <a:gd name="csX10" fmla="*/ 457200 w 457200"/>
              <a:gd name="csY10" fmla="*/ 238125 h 390525"/>
              <a:gd name="csX11" fmla="*/ 447675 w 457200"/>
              <a:gd name="csY11" fmla="*/ 114300 h 390525"/>
              <a:gd name="csX12" fmla="*/ 428625 w 457200"/>
              <a:gd name="csY12" fmla="*/ 85725 h 390525"/>
              <a:gd name="csX13" fmla="*/ 419100 w 457200"/>
              <a:gd name="csY13" fmla="*/ 57150 h 390525"/>
              <a:gd name="csX14" fmla="*/ 390525 w 457200"/>
              <a:gd name="csY14" fmla="*/ 38100 h 390525"/>
              <a:gd name="csX15" fmla="*/ 285750 w 457200"/>
              <a:gd name="csY15" fmla="*/ 0 h 390525"/>
              <a:gd name="csX16" fmla="*/ 85725 w 457200"/>
              <a:gd name="csY16" fmla="*/ 38100 h 390525"/>
              <a:gd name="csX17" fmla="*/ 66675 w 457200"/>
              <a:gd name="csY17" fmla="*/ 66675 h 390525"/>
              <a:gd name="csX18" fmla="*/ 47625 w 457200"/>
              <a:gd name="csY18" fmla="*/ 85725 h 3905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457200" h="390525">
                <a:moveTo>
                  <a:pt x="133350" y="76200"/>
                </a:moveTo>
                <a:cubicBezTo>
                  <a:pt x="98425" y="92075"/>
                  <a:pt x="58983" y="100434"/>
                  <a:pt x="28575" y="123825"/>
                </a:cubicBezTo>
                <a:cubicBezTo>
                  <a:pt x="17473" y="132365"/>
                  <a:pt x="3864" y="194094"/>
                  <a:pt x="0" y="209550"/>
                </a:cubicBezTo>
                <a:cubicBezTo>
                  <a:pt x="4038" y="258009"/>
                  <a:pt x="-10589" y="327172"/>
                  <a:pt x="38100" y="361950"/>
                </a:cubicBezTo>
                <a:cubicBezTo>
                  <a:pt x="48752" y="369559"/>
                  <a:pt x="63661" y="367713"/>
                  <a:pt x="76200" y="371475"/>
                </a:cubicBezTo>
                <a:cubicBezTo>
                  <a:pt x="95434" y="377245"/>
                  <a:pt x="133350" y="390525"/>
                  <a:pt x="133350" y="390525"/>
                </a:cubicBezTo>
                <a:cubicBezTo>
                  <a:pt x="187325" y="387350"/>
                  <a:pt x="241661" y="387993"/>
                  <a:pt x="295275" y="381000"/>
                </a:cubicBezTo>
                <a:cubicBezTo>
                  <a:pt x="315187" y="378403"/>
                  <a:pt x="333052" y="367234"/>
                  <a:pt x="352425" y="361950"/>
                </a:cubicBezTo>
                <a:cubicBezTo>
                  <a:pt x="368044" y="357690"/>
                  <a:pt x="384175" y="355600"/>
                  <a:pt x="400050" y="352425"/>
                </a:cubicBezTo>
                <a:cubicBezTo>
                  <a:pt x="412750" y="336550"/>
                  <a:pt x="427375" y="322040"/>
                  <a:pt x="438150" y="304800"/>
                </a:cubicBezTo>
                <a:cubicBezTo>
                  <a:pt x="443844" y="295690"/>
                  <a:pt x="455633" y="244393"/>
                  <a:pt x="457200" y="238125"/>
                </a:cubicBezTo>
                <a:cubicBezTo>
                  <a:pt x="454025" y="196850"/>
                  <a:pt x="455304" y="154988"/>
                  <a:pt x="447675" y="114300"/>
                </a:cubicBezTo>
                <a:cubicBezTo>
                  <a:pt x="445565" y="103048"/>
                  <a:pt x="433745" y="95964"/>
                  <a:pt x="428625" y="85725"/>
                </a:cubicBezTo>
                <a:cubicBezTo>
                  <a:pt x="424135" y="76745"/>
                  <a:pt x="425372" y="64990"/>
                  <a:pt x="419100" y="57150"/>
                </a:cubicBezTo>
                <a:cubicBezTo>
                  <a:pt x="411949" y="48211"/>
                  <a:pt x="400764" y="43220"/>
                  <a:pt x="390525" y="38100"/>
                </a:cubicBezTo>
                <a:cubicBezTo>
                  <a:pt x="334305" y="9990"/>
                  <a:pt x="335133" y="12346"/>
                  <a:pt x="285750" y="0"/>
                </a:cubicBezTo>
                <a:cubicBezTo>
                  <a:pt x="268346" y="2175"/>
                  <a:pt x="130132" y="6380"/>
                  <a:pt x="85725" y="38100"/>
                </a:cubicBezTo>
                <a:cubicBezTo>
                  <a:pt x="76410" y="44754"/>
                  <a:pt x="73826" y="57736"/>
                  <a:pt x="66675" y="66675"/>
                </a:cubicBezTo>
                <a:cubicBezTo>
                  <a:pt x="61065" y="73687"/>
                  <a:pt x="53975" y="79375"/>
                  <a:pt x="47625" y="8572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EA2B7A0-2E34-D949-723F-6364DCCBB688}"/>
              </a:ext>
            </a:extLst>
          </p:cNvPr>
          <p:cNvSpPr/>
          <p:nvPr/>
        </p:nvSpPr>
        <p:spPr>
          <a:xfrm>
            <a:off x="8757748" y="4248150"/>
            <a:ext cx="367202" cy="314650"/>
          </a:xfrm>
          <a:custGeom>
            <a:avLst/>
            <a:gdLst>
              <a:gd name="csX0" fmla="*/ 252902 w 367202"/>
              <a:gd name="csY0" fmla="*/ 0 h 314650"/>
              <a:gd name="csX1" fmla="*/ 205277 w 367202"/>
              <a:gd name="csY1" fmla="*/ 19050 h 314650"/>
              <a:gd name="csX2" fmla="*/ 14777 w 367202"/>
              <a:gd name="csY2" fmla="*/ 228600 h 314650"/>
              <a:gd name="csX3" fmla="*/ 5252 w 367202"/>
              <a:gd name="csY3" fmla="*/ 295275 h 314650"/>
              <a:gd name="csX4" fmla="*/ 90977 w 367202"/>
              <a:gd name="csY4" fmla="*/ 314325 h 314650"/>
              <a:gd name="csX5" fmla="*/ 252902 w 367202"/>
              <a:gd name="csY5" fmla="*/ 304800 h 314650"/>
              <a:gd name="csX6" fmla="*/ 300527 w 367202"/>
              <a:gd name="csY6" fmla="*/ 295275 h 314650"/>
              <a:gd name="csX7" fmla="*/ 367202 w 367202"/>
              <a:gd name="csY7" fmla="*/ 285750 h 3146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367202" h="314650">
                <a:moveTo>
                  <a:pt x="252902" y="0"/>
                </a:moveTo>
                <a:cubicBezTo>
                  <a:pt x="237027" y="6350"/>
                  <a:pt x="218217" y="7874"/>
                  <a:pt x="205277" y="19050"/>
                </a:cubicBezTo>
                <a:cubicBezTo>
                  <a:pt x="59981" y="144533"/>
                  <a:pt x="75417" y="127534"/>
                  <a:pt x="14777" y="228600"/>
                </a:cubicBezTo>
                <a:cubicBezTo>
                  <a:pt x="11602" y="250825"/>
                  <a:pt x="-9663" y="278495"/>
                  <a:pt x="5252" y="295275"/>
                </a:cubicBezTo>
                <a:cubicBezTo>
                  <a:pt x="24699" y="317153"/>
                  <a:pt x="61727" y="313200"/>
                  <a:pt x="90977" y="314325"/>
                </a:cubicBezTo>
                <a:cubicBezTo>
                  <a:pt x="145005" y="316403"/>
                  <a:pt x="198927" y="307975"/>
                  <a:pt x="252902" y="304800"/>
                </a:cubicBezTo>
                <a:cubicBezTo>
                  <a:pt x="268777" y="301625"/>
                  <a:pt x="284558" y="297937"/>
                  <a:pt x="300527" y="295275"/>
                </a:cubicBezTo>
                <a:cubicBezTo>
                  <a:pt x="322672" y="291584"/>
                  <a:pt x="367202" y="285750"/>
                  <a:pt x="367202" y="28575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6AD5BBD-A3A0-55CD-81D8-399B1C857D9C}"/>
              </a:ext>
            </a:extLst>
          </p:cNvPr>
          <p:cNvSpPr/>
          <p:nvPr/>
        </p:nvSpPr>
        <p:spPr>
          <a:xfrm>
            <a:off x="8782050" y="4286250"/>
            <a:ext cx="200025" cy="438150"/>
          </a:xfrm>
          <a:custGeom>
            <a:avLst/>
            <a:gdLst>
              <a:gd name="csX0" fmla="*/ 200025 w 200025"/>
              <a:gd name="csY0" fmla="*/ 0 h 438150"/>
              <a:gd name="csX1" fmla="*/ 142875 w 200025"/>
              <a:gd name="csY1" fmla="*/ 114300 h 438150"/>
              <a:gd name="csX2" fmla="*/ 95250 w 200025"/>
              <a:gd name="csY2" fmla="*/ 228600 h 438150"/>
              <a:gd name="csX3" fmla="*/ 66675 w 200025"/>
              <a:gd name="csY3" fmla="*/ 323850 h 438150"/>
              <a:gd name="csX4" fmla="*/ 38100 w 200025"/>
              <a:gd name="csY4" fmla="*/ 361950 h 438150"/>
              <a:gd name="csX5" fmla="*/ 0 w 200025"/>
              <a:gd name="csY5" fmla="*/ 438150 h 4381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00025" h="438150">
                <a:moveTo>
                  <a:pt x="200025" y="0"/>
                </a:moveTo>
                <a:cubicBezTo>
                  <a:pt x="138796" y="91843"/>
                  <a:pt x="179681" y="19656"/>
                  <a:pt x="142875" y="114300"/>
                </a:cubicBezTo>
                <a:cubicBezTo>
                  <a:pt x="127915" y="152768"/>
                  <a:pt x="105261" y="188557"/>
                  <a:pt x="95250" y="228600"/>
                </a:cubicBezTo>
                <a:cubicBezTo>
                  <a:pt x="88414" y="255945"/>
                  <a:pt x="78270" y="300660"/>
                  <a:pt x="66675" y="323850"/>
                </a:cubicBezTo>
                <a:cubicBezTo>
                  <a:pt x="59575" y="338049"/>
                  <a:pt x="46099" y="348238"/>
                  <a:pt x="38100" y="361950"/>
                </a:cubicBezTo>
                <a:cubicBezTo>
                  <a:pt x="23791" y="386480"/>
                  <a:pt x="12700" y="412750"/>
                  <a:pt x="0" y="43815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38F9535-3179-EC4D-472E-949BDF26C0C0}"/>
              </a:ext>
            </a:extLst>
          </p:cNvPr>
          <p:cNvSpPr/>
          <p:nvPr/>
        </p:nvSpPr>
        <p:spPr>
          <a:xfrm>
            <a:off x="8562975" y="4235133"/>
            <a:ext cx="621772" cy="527367"/>
          </a:xfrm>
          <a:custGeom>
            <a:avLst/>
            <a:gdLst>
              <a:gd name="csX0" fmla="*/ 219075 w 621772"/>
              <a:gd name="csY0" fmla="*/ 3492 h 527367"/>
              <a:gd name="csX1" fmla="*/ 161925 w 621772"/>
              <a:gd name="csY1" fmla="*/ 41592 h 527367"/>
              <a:gd name="csX2" fmla="*/ 19050 w 621772"/>
              <a:gd name="csY2" fmla="*/ 203517 h 527367"/>
              <a:gd name="csX3" fmla="*/ 0 w 621772"/>
              <a:gd name="csY3" fmla="*/ 289242 h 527367"/>
              <a:gd name="csX4" fmla="*/ 9525 w 621772"/>
              <a:gd name="csY4" fmla="*/ 403542 h 527367"/>
              <a:gd name="csX5" fmla="*/ 38100 w 621772"/>
              <a:gd name="csY5" fmla="*/ 441642 h 527367"/>
              <a:gd name="csX6" fmla="*/ 57150 w 621772"/>
              <a:gd name="csY6" fmla="*/ 489267 h 527367"/>
              <a:gd name="csX7" fmla="*/ 180975 w 621772"/>
              <a:gd name="csY7" fmla="*/ 527367 h 527367"/>
              <a:gd name="csX8" fmla="*/ 476250 w 621772"/>
              <a:gd name="csY8" fmla="*/ 508317 h 527367"/>
              <a:gd name="csX9" fmla="*/ 514350 w 621772"/>
              <a:gd name="csY9" fmla="*/ 489267 h 527367"/>
              <a:gd name="csX10" fmla="*/ 561975 w 621772"/>
              <a:gd name="csY10" fmla="*/ 432117 h 527367"/>
              <a:gd name="csX11" fmla="*/ 609600 w 621772"/>
              <a:gd name="csY11" fmla="*/ 355917 h 527367"/>
              <a:gd name="csX12" fmla="*/ 600075 w 621772"/>
              <a:gd name="csY12" fmla="*/ 127317 h 527367"/>
              <a:gd name="csX13" fmla="*/ 581025 w 621772"/>
              <a:gd name="csY13" fmla="*/ 98742 h 527367"/>
              <a:gd name="csX14" fmla="*/ 495300 w 621772"/>
              <a:gd name="csY14" fmla="*/ 41592 h 527367"/>
              <a:gd name="csX15" fmla="*/ 438150 w 621772"/>
              <a:gd name="csY15" fmla="*/ 22542 h 527367"/>
              <a:gd name="csX16" fmla="*/ 400050 w 621772"/>
              <a:gd name="csY16" fmla="*/ 3492 h 527367"/>
              <a:gd name="csX17" fmla="*/ 219075 w 621772"/>
              <a:gd name="csY17" fmla="*/ 3492 h 52736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621772" h="527367">
                <a:moveTo>
                  <a:pt x="219075" y="3492"/>
                </a:moveTo>
                <a:cubicBezTo>
                  <a:pt x="179388" y="9842"/>
                  <a:pt x="178597" y="25900"/>
                  <a:pt x="161925" y="41592"/>
                </a:cubicBezTo>
                <a:cubicBezTo>
                  <a:pt x="100873" y="99053"/>
                  <a:pt x="66836" y="143785"/>
                  <a:pt x="19050" y="203517"/>
                </a:cubicBezTo>
                <a:cubicBezTo>
                  <a:pt x="15376" y="218211"/>
                  <a:pt x="0" y="277150"/>
                  <a:pt x="0" y="289242"/>
                </a:cubicBezTo>
                <a:cubicBezTo>
                  <a:pt x="0" y="327474"/>
                  <a:pt x="252" y="366451"/>
                  <a:pt x="9525" y="403542"/>
                </a:cubicBezTo>
                <a:cubicBezTo>
                  <a:pt x="13375" y="418943"/>
                  <a:pt x="30390" y="427765"/>
                  <a:pt x="38100" y="441642"/>
                </a:cubicBezTo>
                <a:cubicBezTo>
                  <a:pt x="46403" y="456588"/>
                  <a:pt x="45891" y="476400"/>
                  <a:pt x="57150" y="489267"/>
                </a:cubicBezTo>
                <a:cubicBezTo>
                  <a:pt x="89618" y="526374"/>
                  <a:pt x="137711" y="521959"/>
                  <a:pt x="180975" y="527367"/>
                </a:cubicBezTo>
                <a:cubicBezTo>
                  <a:pt x="279400" y="521017"/>
                  <a:pt x="378258" y="519516"/>
                  <a:pt x="476250" y="508317"/>
                </a:cubicBezTo>
                <a:cubicBezTo>
                  <a:pt x="490357" y="506705"/>
                  <a:pt x="502796" y="497520"/>
                  <a:pt x="514350" y="489267"/>
                </a:cubicBezTo>
                <a:cubicBezTo>
                  <a:pt x="540292" y="470737"/>
                  <a:pt x="544570" y="456484"/>
                  <a:pt x="561975" y="432117"/>
                </a:cubicBezTo>
                <a:cubicBezTo>
                  <a:pt x="603191" y="374415"/>
                  <a:pt x="579764" y="415589"/>
                  <a:pt x="609600" y="355917"/>
                </a:cubicBezTo>
                <a:cubicBezTo>
                  <a:pt x="626207" y="256277"/>
                  <a:pt x="628319" y="275596"/>
                  <a:pt x="600075" y="127317"/>
                </a:cubicBezTo>
                <a:cubicBezTo>
                  <a:pt x="597933" y="116072"/>
                  <a:pt x="588354" y="107536"/>
                  <a:pt x="581025" y="98742"/>
                </a:cubicBezTo>
                <a:cubicBezTo>
                  <a:pt x="553186" y="65336"/>
                  <a:pt x="539521" y="60018"/>
                  <a:pt x="495300" y="41592"/>
                </a:cubicBezTo>
                <a:cubicBezTo>
                  <a:pt x="476764" y="33869"/>
                  <a:pt x="456111" y="31522"/>
                  <a:pt x="438150" y="22542"/>
                </a:cubicBezTo>
                <a:cubicBezTo>
                  <a:pt x="425450" y="16192"/>
                  <a:pt x="414234" y="4137"/>
                  <a:pt x="400050" y="3492"/>
                </a:cubicBezTo>
                <a:cubicBezTo>
                  <a:pt x="342871" y="893"/>
                  <a:pt x="258762" y="-2858"/>
                  <a:pt x="219075" y="3492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617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11107-374D-5700-6582-B6588E8FA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515600" cy="1325563"/>
          </a:xfrm>
        </p:spPr>
        <p:txBody>
          <a:bodyPr/>
          <a:lstStyle/>
          <a:p>
            <a:r>
              <a:rPr lang="en-US" dirty="0"/>
              <a:t>Linear regression using </a:t>
            </a:r>
            <a:r>
              <a:rPr lang="en-US" dirty="0" err="1"/>
              <a:t>autograd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411C95-D339-CFF7-B5A4-EB70E1054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22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283A71-38FD-A751-A44F-F8D8C2AD220A}"/>
              </a:ext>
            </a:extLst>
          </p:cNvPr>
          <p:cNvSpPr txBox="1"/>
          <p:nvPr/>
        </p:nvSpPr>
        <p:spPr>
          <a:xfrm>
            <a:off x="619125" y="1251578"/>
            <a:ext cx="3495675" cy="224676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R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1) define the linear model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model_linear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x,w,b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y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w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*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x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return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y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>
              <a:buNone/>
            </a:pPr>
            <a:r>
              <a:rPr lang="en-US" sz="1400" dirty="0">
                <a:solidFill>
                  <a:srgbClr val="303F9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2) define the loss function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loss_fn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(y, label):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se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(y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label)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**2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mse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mean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return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mse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AABD86-666F-B1B1-9C31-D867E54508BA}"/>
              </a:ext>
            </a:extLst>
          </p:cNvPr>
          <p:cNvSpPr txBox="1"/>
          <p:nvPr/>
        </p:nvSpPr>
        <p:spPr>
          <a:xfrm>
            <a:off x="4333875" y="1257451"/>
            <a:ext cx="7705725" cy="375487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R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training_loop_autograd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n_epochs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learning_rate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params, x, y):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loss_tensor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zeros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n_epochs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epoch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range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n_epochs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b="1" dirty="0">
                <a:solidFill>
                  <a:srgbClr val="008000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if</a:t>
            </a:r>
            <a:r>
              <a:rPr lang="en-US" sz="140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params</a:t>
            </a:r>
            <a:r>
              <a:rPr lang="en-US" sz="1400" dirty="0" err="1">
                <a:solidFill>
                  <a:srgbClr val="666666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grad</a:t>
            </a:r>
            <a:r>
              <a:rPr lang="en-US" sz="140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AA22FF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is</a:t>
            </a:r>
            <a:r>
              <a:rPr lang="en-US" sz="140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AA22FF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not</a:t>
            </a:r>
            <a:r>
              <a:rPr lang="en-US" sz="140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8000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None</a:t>
            </a:r>
            <a:r>
              <a:rPr lang="en-US" sz="140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params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grad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zero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_()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w,b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params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y_pred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model_linear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x,w,b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loss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loss_fn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y_pred,y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loss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backward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b="1" dirty="0">
                <a:solidFill>
                  <a:srgbClr val="008000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with</a:t>
            </a:r>
            <a:r>
              <a:rPr lang="en-US" sz="140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no_grad</a:t>
            </a:r>
            <a:r>
              <a:rPr lang="en-US" sz="140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():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no grad computation involved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params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-=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learning_rate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*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params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grad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#params=params-learning_rate*grad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'Epoch </a:t>
            </a:r>
            <a:r>
              <a:rPr lang="en-US" sz="1400" b="1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%d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Loss </a:t>
            </a:r>
            <a:r>
              <a:rPr lang="en-US" sz="1400" b="1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%f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%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(epoch,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float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(loss)))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loss_tensor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[epoch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-1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loss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return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params,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loss_tensor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DBD640-3300-63E0-122C-02484AE0B92A}"/>
              </a:ext>
            </a:extLst>
          </p:cNvPr>
          <p:cNvSpPr txBox="1"/>
          <p:nvPr/>
        </p:nvSpPr>
        <p:spPr>
          <a:xfrm>
            <a:off x="790573" y="5138401"/>
            <a:ext cx="9906001" cy="138499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run the training loop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params,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loss_tensor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training_loop_autograd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n_epochs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100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learning_rate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0.002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params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tensor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requires_grad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True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x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x,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y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y)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9129584-2535-5AD8-369D-68FBC4BC7051}"/>
              </a:ext>
            </a:extLst>
          </p:cNvPr>
          <p:cNvSpPr/>
          <p:nvPr/>
        </p:nvSpPr>
        <p:spPr>
          <a:xfrm>
            <a:off x="5048250" y="1857375"/>
            <a:ext cx="3221649" cy="628650"/>
          </a:xfrm>
          <a:custGeom>
            <a:avLst/>
            <a:gdLst>
              <a:gd name="csX0" fmla="*/ 142875 w 3221649"/>
              <a:gd name="csY0" fmla="*/ 142875 h 628650"/>
              <a:gd name="csX1" fmla="*/ 95250 w 3221649"/>
              <a:gd name="csY1" fmla="*/ 161925 h 628650"/>
              <a:gd name="csX2" fmla="*/ 28575 w 3221649"/>
              <a:gd name="csY2" fmla="*/ 228600 h 628650"/>
              <a:gd name="csX3" fmla="*/ 19050 w 3221649"/>
              <a:gd name="csY3" fmla="*/ 257175 h 628650"/>
              <a:gd name="csX4" fmla="*/ 0 w 3221649"/>
              <a:gd name="csY4" fmla="*/ 333375 h 628650"/>
              <a:gd name="csX5" fmla="*/ 47625 w 3221649"/>
              <a:gd name="csY5" fmla="*/ 428625 h 628650"/>
              <a:gd name="csX6" fmla="*/ 104775 w 3221649"/>
              <a:gd name="csY6" fmla="*/ 447675 h 628650"/>
              <a:gd name="csX7" fmla="*/ 723900 w 3221649"/>
              <a:gd name="csY7" fmla="*/ 457200 h 628650"/>
              <a:gd name="csX8" fmla="*/ 923925 w 3221649"/>
              <a:gd name="csY8" fmla="*/ 485775 h 628650"/>
              <a:gd name="csX9" fmla="*/ 962025 w 3221649"/>
              <a:gd name="csY9" fmla="*/ 495300 h 628650"/>
              <a:gd name="csX10" fmla="*/ 1114425 w 3221649"/>
              <a:gd name="csY10" fmla="*/ 523875 h 628650"/>
              <a:gd name="csX11" fmla="*/ 1190625 w 3221649"/>
              <a:gd name="csY11" fmla="*/ 533400 h 628650"/>
              <a:gd name="csX12" fmla="*/ 1276350 w 3221649"/>
              <a:gd name="csY12" fmla="*/ 542925 h 628650"/>
              <a:gd name="csX13" fmla="*/ 1362075 w 3221649"/>
              <a:gd name="csY13" fmla="*/ 561975 h 628650"/>
              <a:gd name="csX14" fmla="*/ 1419225 w 3221649"/>
              <a:gd name="csY14" fmla="*/ 571500 h 628650"/>
              <a:gd name="csX15" fmla="*/ 1533525 w 3221649"/>
              <a:gd name="csY15" fmla="*/ 581025 h 628650"/>
              <a:gd name="csX16" fmla="*/ 1628775 w 3221649"/>
              <a:gd name="csY16" fmla="*/ 590550 h 628650"/>
              <a:gd name="csX17" fmla="*/ 1714500 w 3221649"/>
              <a:gd name="csY17" fmla="*/ 600075 h 628650"/>
              <a:gd name="csX18" fmla="*/ 1866900 w 3221649"/>
              <a:gd name="csY18" fmla="*/ 619125 h 628650"/>
              <a:gd name="csX19" fmla="*/ 1971675 w 3221649"/>
              <a:gd name="csY19" fmla="*/ 628650 h 628650"/>
              <a:gd name="csX20" fmla="*/ 2762250 w 3221649"/>
              <a:gd name="csY20" fmla="*/ 619125 h 628650"/>
              <a:gd name="csX21" fmla="*/ 2847975 w 3221649"/>
              <a:gd name="csY21" fmla="*/ 609600 h 628650"/>
              <a:gd name="csX22" fmla="*/ 2905125 w 3221649"/>
              <a:gd name="csY22" fmla="*/ 590550 h 628650"/>
              <a:gd name="csX23" fmla="*/ 2962275 w 3221649"/>
              <a:gd name="csY23" fmla="*/ 542925 h 628650"/>
              <a:gd name="csX24" fmla="*/ 3000375 w 3221649"/>
              <a:gd name="csY24" fmla="*/ 523875 h 628650"/>
              <a:gd name="csX25" fmla="*/ 3028950 w 3221649"/>
              <a:gd name="csY25" fmla="*/ 495300 h 628650"/>
              <a:gd name="csX26" fmla="*/ 3124200 w 3221649"/>
              <a:gd name="csY26" fmla="*/ 428625 h 628650"/>
              <a:gd name="csX27" fmla="*/ 3181350 w 3221649"/>
              <a:gd name="csY27" fmla="*/ 352425 h 628650"/>
              <a:gd name="csX28" fmla="*/ 3209925 w 3221649"/>
              <a:gd name="csY28" fmla="*/ 295275 h 628650"/>
              <a:gd name="csX29" fmla="*/ 3209925 w 3221649"/>
              <a:gd name="csY29" fmla="*/ 57150 h 628650"/>
              <a:gd name="csX30" fmla="*/ 3152775 w 3221649"/>
              <a:gd name="csY30" fmla="*/ 0 h 628650"/>
              <a:gd name="csX31" fmla="*/ 2867025 w 3221649"/>
              <a:gd name="csY31" fmla="*/ 9525 h 628650"/>
              <a:gd name="csX32" fmla="*/ 2762250 w 3221649"/>
              <a:gd name="csY32" fmla="*/ 28575 h 628650"/>
              <a:gd name="csX33" fmla="*/ 2638425 w 3221649"/>
              <a:gd name="csY33" fmla="*/ 38100 h 628650"/>
              <a:gd name="csX34" fmla="*/ 2466975 w 3221649"/>
              <a:gd name="csY34" fmla="*/ 57150 h 628650"/>
              <a:gd name="csX35" fmla="*/ 2057400 w 3221649"/>
              <a:gd name="csY35" fmla="*/ 66675 h 628650"/>
              <a:gd name="csX36" fmla="*/ 381000 w 3221649"/>
              <a:gd name="csY36" fmla="*/ 85725 h 628650"/>
              <a:gd name="csX37" fmla="*/ 333375 w 3221649"/>
              <a:gd name="csY37" fmla="*/ 95250 h 628650"/>
              <a:gd name="csX38" fmla="*/ 266700 w 3221649"/>
              <a:gd name="csY38" fmla="*/ 114300 h 628650"/>
              <a:gd name="csX39" fmla="*/ 219075 w 3221649"/>
              <a:gd name="csY39" fmla="*/ 123825 h 628650"/>
              <a:gd name="csX40" fmla="*/ 142875 w 3221649"/>
              <a:gd name="csY40" fmla="*/ 142875 h 6286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</a:cxnLst>
            <a:rect l="l" t="t" r="r" b="b"/>
            <a:pathLst>
              <a:path w="3221649" h="628650">
                <a:moveTo>
                  <a:pt x="142875" y="142875"/>
                </a:moveTo>
                <a:cubicBezTo>
                  <a:pt x="122238" y="149225"/>
                  <a:pt x="108928" y="151666"/>
                  <a:pt x="95250" y="161925"/>
                </a:cubicBezTo>
                <a:cubicBezTo>
                  <a:pt x="70105" y="180784"/>
                  <a:pt x="28575" y="228600"/>
                  <a:pt x="28575" y="228600"/>
                </a:cubicBezTo>
                <a:cubicBezTo>
                  <a:pt x="25400" y="238125"/>
                  <a:pt x="21692" y="247489"/>
                  <a:pt x="19050" y="257175"/>
                </a:cubicBezTo>
                <a:cubicBezTo>
                  <a:pt x="12161" y="282434"/>
                  <a:pt x="0" y="333375"/>
                  <a:pt x="0" y="333375"/>
                </a:cubicBezTo>
                <a:cubicBezTo>
                  <a:pt x="15875" y="365125"/>
                  <a:pt x="23638" y="402458"/>
                  <a:pt x="47625" y="428625"/>
                </a:cubicBezTo>
                <a:cubicBezTo>
                  <a:pt x="61194" y="443427"/>
                  <a:pt x="84712" y="446827"/>
                  <a:pt x="104775" y="447675"/>
                </a:cubicBezTo>
                <a:cubicBezTo>
                  <a:pt x="310990" y="456388"/>
                  <a:pt x="517525" y="454025"/>
                  <a:pt x="723900" y="457200"/>
                </a:cubicBezTo>
                <a:cubicBezTo>
                  <a:pt x="853538" y="483128"/>
                  <a:pt x="786904" y="473319"/>
                  <a:pt x="923925" y="485775"/>
                </a:cubicBezTo>
                <a:cubicBezTo>
                  <a:pt x="936625" y="488950"/>
                  <a:pt x="949225" y="492557"/>
                  <a:pt x="962025" y="495300"/>
                </a:cubicBezTo>
                <a:cubicBezTo>
                  <a:pt x="1003588" y="504206"/>
                  <a:pt x="1068655" y="517336"/>
                  <a:pt x="1114425" y="523875"/>
                </a:cubicBezTo>
                <a:cubicBezTo>
                  <a:pt x="1139765" y="527495"/>
                  <a:pt x="1165203" y="530409"/>
                  <a:pt x="1190625" y="533400"/>
                </a:cubicBezTo>
                <a:cubicBezTo>
                  <a:pt x="1219179" y="536759"/>
                  <a:pt x="1247888" y="538859"/>
                  <a:pt x="1276350" y="542925"/>
                </a:cubicBezTo>
                <a:cubicBezTo>
                  <a:pt x="1334574" y="551243"/>
                  <a:pt x="1310078" y="551576"/>
                  <a:pt x="1362075" y="561975"/>
                </a:cubicBezTo>
                <a:cubicBezTo>
                  <a:pt x="1381013" y="565763"/>
                  <a:pt x="1400030" y="569367"/>
                  <a:pt x="1419225" y="571500"/>
                </a:cubicBezTo>
                <a:cubicBezTo>
                  <a:pt x="1457223" y="575722"/>
                  <a:pt x="1495450" y="577564"/>
                  <a:pt x="1533525" y="581025"/>
                </a:cubicBezTo>
                <a:lnTo>
                  <a:pt x="1628775" y="590550"/>
                </a:lnTo>
                <a:lnTo>
                  <a:pt x="1714500" y="600075"/>
                </a:lnTo>
                <a:cubicBezTo>
                  <a:pt x="1765331" y="606175"/>
                  <a:pt x="1815915" y="614490"/>
                  <a:pt x="1866900" y="619125"/>
                </a:cubicBezTo>
                <a:lnTo>
                  <a:pt x="1971675" y="628650"/>
                </a:lnTo>
                <a:lnTo>
                  <a:pt x="2762250" y="619125"/>
                </a:lnTo>
                <a:cubicBezTo>
                  <a:pt x="2790994" y="618500"/>
                  <a:pt x="2819782" y="615239"/>
                  <a:pt x="2847975" y="609600"/>
                </a:cubicBezTo>
                <a:cubicBezTo>
                  <a:pt x="2867666" y="605662"/>
                  <a:pt x="2886075" y="596900"/>
                  <a:pt x="2905125" y="590550"/>
                </a:cubicBezTo>
                <a:cubicBezTo>
                  <a:pt x="2924175" y="574675"/>
                  <a:pt x="2941960" y="557145"/>
                  <a:pt x="2962275" y="542925"/>
                </a:cubicBezTo>
                <a:cubicBezTo>
                  <a:pt x="2973907" y="534782"/>
                  <a:pt x="2988821" y="532128"/>
                  <a:pt x="3000375" y="523875"/>
                </a:cubicBezTo>
                <a:cubicBezTo>
                  <a:pt x="3011336" y="516045"/>
                  <a:pt x="3018317" y="503570"/>
                  <a:pt x="3028950" y="495300"/>
                </a:cubicBezTo>
                <a:cubicBezTo>
                  <a:pt x="3087969" y="449396"/>
                  <a:pt x="3075647" y="470242"/>
                  <a:pt x="3124200" y="428625"/>
                </a:cubicBezTo>
                <a:cubicBezTo>
                  <a:pt x="3160172" y="397792"/>
                  <a:pt x="3153671" y="396712"/>
                  <a:pt x="3181350" y="352425"/>
                </a:cubicBezTo>
                <a:cubicBezTo>
                  <a:pt x="3207728" y="310220"/>
                  <a:pt x="3195238" y="339337"/>
                  <a:pt x="3209925" y="295275"/>
                </a:cubicBezTo>
                <a:cubicBezTo>
                  <a:pt x="3217012" y="224406"/>
                  <a:pt x="3232324" y="124347"/>
                  <a:pt x="3209925" y="57150"/>
                </a:cubicBezTo>
                <a:cubicBezTo>
                  <a:pt x="3201406" y="31592"/>
                  <a:pt x="3152775" y="0"/>
                  <a:pt x="3152775" y="0"/>
                </a:cubicBezTo>
                <a:cubicBezTo>
                  <a:pt x="3057525" y="3175"/>
                  <a:pt x="2962074" y="2570"/>
                  <a:pt x="2867025" y="9525"/>
                </a:cubicBezTo>
                <a:cubicBezTo>
                  <a:pt x="2831622" y="12115"/>
                  <a:pt x="2797473" y="24172"/>
                  <a:pt x="2762250" y="28575"/>
                </a:cubicBezTo>
                <a:cubicBezTo>
                  <a:pt x="2721173" y="33710"/>
                  <a:pt x="2679635" y="34175"/>
                  <a:pt x="2638425" y="38100"/>
                </a:cubicBezTo>
                <a:cubicBezTo>
                  <a:pt x="2579601" y="43702"/>
                  <a:pt x="2526568" y="54901"/>
                  <a:pt x="2466975" y="57150"/>
                </a:cubicBezTo>
                <a:cubicBezTo>
                  <a:pt x="2330510" y="62300"/>
                  <a:pt x="2193925" y="63500"/>
                  <a:pt x="2057400" y="66675"/>
                </a:cubicBezTo>
                <a:cubicBezTo>
                  <a:pt x="1388694" y="111255"/>
                  <a:pt x="2131242" y="64638"/>
                  <a:pt x="381000" y="85725"/>
                </a:cubicBezTo>
                <a:cubicBezTo>
                  <a:pt x="364812" y="85920"/>
                  <a:pt x="349179" y="91738"/>
                  <a:pt x="333375" y="95250"/>
                </a:cubicBezTo>
                <a:cubicBezTo>
                  <a:pt x="173026" y="130883"/>
                  <a:pt x="393984" y="82479"/>
                  <a:pt x="266700" y="114300"/>
                </a:cubicBezTo>
                <a:cubicBezTo>
                  <a:pt x="250994" y="118227"/>
                  <a:pt x="234879" y="120313"/>
                  <a:pt x="219075" y="123825"/>
                </a:cubicBezTo>
                <a:cubicBezTo>
                  <a:pt x="193517" y="129505"/>
                  <a:pt x="163512" y="136525"/>
                  <a:pt x="142875" y="142875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4B6B32-477A-6E9D-702B-AE2398989DEB}"/>
              </a:ext>
            </a:extLst>
          </p:cNvPr>
          <p:cNvSpPr/>
          <p:nvPr/>
        </p:nvSpPr>
        <p:spPr>
          <a:xfrm>
            <a:off x="4909501" y="2762250"/>
            <a:ext cx="2881949" cy="523875"/>
          </a:xfrm>
          <a:custGeom>
            <a:avLst/>
            <a:gdLst>
              <a:gd name="csX0" fmla="*/ 224474 w 2881949"/>
              <a:gd name="csY0" fmla="*/ 76200 h 523875"/>
              <a:gd name="csX1" fmla="*/ 129224 w 2881949"/>
              <a:gd name="csY1" fmla="*/ 95250 h 523875"/>
              <a:gd name="csX2" fmla="*/ 14924 w 2881949"/>
              <a:gd name="csY2" fmla="*/ 228600 h 523875"/>
              <a:gd name="csX3" fmla="*/ 53024 w 2881949"/>
              <a:gd name="csY3" fmla="*/ 390525 h 523875"/>
              <a:gd name="csX4" fmla="*/ 91124 w 2881949"/>
              <a:gd name="csY4" fmla="*/ 419100 h 523875"/>
              <a:gd name="csX5" fmla="*/ 214949 w 2881949"/>
              <a:gd name="csY5" fmla="*/ 466725 h 523875"/>
              <a:gd name="csX6" fmla="*/ 462599 w 2881949"/>
              <a:gd name="csY6" fmla="*/ 485775 h 523875"/>
              <a:gd name="csX7" fmla="*/ 529274 w 2881949"/>
              <a:gd name="csY7" fmla="*/ 504825 h 523875"/>
              <a:gd name="csX8" fmla="*/ 738824 w 2881949"/>
              <a:gd name="csY8" fmla="*/ 523875 h 523875"/>
              <a:gd name="csX9" fmla="*/ 2167574 w 2881949"/>
              <a:gd name="csY9" fmla="*/ 514350 h 523875"/>
              <a:gd name="csX10" fmla="*/ 2377124 w 2881949"/>
              <a:gd name="csY10" fmla="*/ 495300 h 523875"/>
              <a:gd name="csX11" fmla="*/ 2558099 w 2881949"/>
              <a:gd name="csY11" fmla="*/ 438150 h 523875"/>
              <a:gd name="csX12" fmla="*/ 2624774 w 2881949"/>
              <a:gd name="csY12" fmla="*/ 419100 h 523875"/>
              <a:gd name="csX13" fmla="*/ 2662874 w 2881949"/>
              <a:gd name="csY13" fmla="*/ 400050 h 523875"/>
              <a:gd name="csX14" fmla="*/ 2691449 w 2881949"/>
              <a:gd name="csY14" fmla="*/ 390525 h 523875"/>
              <a:gd name="csX15" fmla="*/ 2739074 w 2881949"/>
              <a:gd name="csY15" fmla="*/ 361950 h 523875"/>
              <a:gd name="csX16" fmla="*/ 2815274 w 2881949"/>
              <a:gd name="csY16" fmla="*/ 342900 h 523875"/>
              <a:gd name="csX17" fmla="*/ 2843849 w 2881949"/>
              <a:gd name="csY17" fmla="*/ 314325 h 523875"/>
              <a:gd name="csX18" fmla="*/ 2862899 w 2881949"/>
              <a:gd name="csY18" fmla="*/ 276225 h 523875"/>
              <a:gd name="csX19" fmla="*/ 2881949 w 2881949"/>
              <a:gd name="csY19" fmla="*/ 209550 h 523875"/>
              <a:gd name="csX20" fmla="*/ 2853374 w 2881949"/>
              <a:gd name="csY20" fmla="*/ 85725 h 523875"/>
              <a:gd name="csX21" fmla="*/ 2815274 w 2881949"/>
              <a:gd name="csY21" fmla="*/ 76200 h 523875"/>
              <a:gd name="csX22" fmla="*/ 2700974 w 2881949"/>
              <a:gd name="csY22" fmla="*/ 38100 h 523875"/>
              <a:gd name="csX23" fmla="*/ 2653349 w 2881949"/>
              <a:gd name="csY23" fmla="*/ 19050 h 523875"/>
              <a:gd name="csX24" fmla="*/ 2386649 w 2881949"/>
              <a:gd name="csY24" fmla="*/ 0 h 523875"/>
              <a:gd name="csX25" fmla="*/ 1281749 w 2881949"/>
              <a:gd name="csY25" fmla="*/ 9525 h 523875"/>
              <a:gd name="csX26" fmla="*/ 1176974 w 2881949"/>
              <a:gd name="csY26" fmla="*/ 19050 h 523875"/>
              <a:gd name="csX27" fmla="*/ 891224 w 2881949"/>
              <a:gd name="csY27" fmla="*/ 38100 h 523875"/>
              <a:gd name="csX28" fmla="*/ 776924 w 2881949"/>
              <a:gd name="csY28" fmla="*/ 47625 h 523875"/>
              <a:gd name="csX29" fmla="*/ 548324 w 2881949"/>
              <a:gd name="csY29" fmla="*/ 57150 h 523875"/>
              <a:gd name="csX30" fmla="*/ 348299 w 2881949"/>
              <a:gd name="csY30" fmla="*/ 66675 h 523875"/>
              <a:gd name="csX31" fmla="*/ 291149 w 2881949"/>
              <a:gd name="csY31" fmla="*/ 76200 h 523875"/>
              <a:gd name="csX32" fmla="*/ 224474 w 2881949"/>
              <a:gd name="csY32" fmla="*/ 76200 h 5238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</a:cxnLst>
            <a:rect l="l" t="t" r="r" b="b"/>
            <a:pathLst>
              <a:path w="2881949" h="523875">
                <a:moveTo>
                  <a:pt x="224474" y="76200"/>
                </a:moveTo>
                <a:cubicBezTo>
                  <a:pt x="197486" y="79375"/>
                  <a:pt x="155410" y="76206"/>
                  <a:pt x="129224" y="95250"/>
                </a:cubicBezTo>
                <a:cubicBezTo>
                  <a:pt x="81877" y="129684"/>
                  <a:pt x="36331" y="174110"/>
                  <a:pt x="14924" y="228600"/>
                </a:cubicBezTo>
                <a:cubicBezTo>
                  <a:pt x="-17229" y="310443"/>
                  <a:pt x="5826" y="350070"/>
                  <a:pt x="53024" y="390525"/>
                </a:cubicBezTo>
                <a:cubicBezTo>
                  <a:pt x="65077" y="400856"/>
                  <a:pt x="76760" y="412340"/>
                  <a:pt x="91124" y="419100"/>
                </a:cubicBezTo>
                <a:cubicBezTo>
                  <a:pt x="131137" y="437930"/>
                  <a:pt x="171171" y="460471"/>
                  <a:pt x="214949" y="466725"/>
                </a:cubicBezTo>
                <a:cubicBezTo>
                  <a:pt x="341425" y="484793"/>
                  <a:pt x="259204" y="475070"/>
                  <a:pt x="462599" y="485775"/>
                </a:cubicBezTo>
                <a:cubicBezTo>
                  <a:pt x="484824" y="492125"/>
                  <a:pt x="506556" y="500565"/>
                  <a:pt x="529274" y="504825"/>
                </a:cubicBezTo>
                <a:cubicBezTo>
                  <a:pt x="568499" y="512180"/>
                  <a:pt x="712527" y="521852"/>
                  <a:pt x="738824" y="523875"/>
                </a:cubicBezTo>
                <a:lnTo>
                  <a:pt x="2167574" y="514350"/>
                </a:lnTo>
                <a:cubicBezTo>
                  <a:pt x="2237701" y="513127"/>
                  <a:pt x="2377124" y="495300"/>
                  <a:pt x="2377124" y="495300"/>
                </a:cubicBezTo>
                <a:cubicBezTo>
                  <a:pt x="2522523" y="458950"/>
                  <a:pt x="2381671" y="496959"/>
                  <a:pt x="2558099" y="438150"/>
                </a:cubicBezTo>
                <a:cubicBezTo>
                  <a:pt x="2580027" y="430841"/>
                  <a:pt x="2603051" y="426999"/>
                  <a:pt x="2624774" y="419100"/>
                </a:cubicBezTo>
                <a:cubicBezTo>
                  <a:pt x="2638118" y="414248"/>
                  <a:pt x="2649823" y="405643"/>
                  <a:pt x="2662874" y="400050"/>
                </a:cubicBezTo>
                <a:cubicBezTo>
                  <a:pt x="2672102" y="396095"/>
                  <a:pt x="2682469" y="395015"/>
                  <a:pt x="2691449" y="390525"/>
                </a:cubicBezTo>
                <a:cubicBezTo>
                  <a:pt x="2708008" y="382246"/>
                  <a:pt x="2721795" y="368596"/>
                  <a:pt x="2739074" y="361950"/>
                </a:cubicBezTo>
                <a:cubicBezTo>
                  <a:pt x="2763511" y="352551"/>
                  <a:pt x="2789874" y="349250"/>
                  <a:pt x="2815274" y="342900"/>
                </a:cubicBezTo>
                <a:cubicBezTo>
                  <a:pt x="2824799" y="333375"/>
                  <a:pt x="2836019" y="325286"/>
                  <a:pt x="2843849" y="314325"/>
                </a:cubicBezTo>
                <a:cubicBezTo>
                  <a:pt x="2852102" y="302771"/>
                  <a:pt x="2857306" y="289276"/>
                  <a:pt x="2862899" y="276225"/>
                </a:cubicBezTo>
                <a:cubicBezTo>
                  <a:pt x="2871098" y="257094"/>
                  <a:pt x="2877116" y="228884"/>
                  <a:pt x="2881949" y="209550"/>
                </a:cubicBezTo>
                <a:cubicBezTo>
                  <a:pt x="2880086" y="192781"/>
                  <a:pt x="2880724" y="108516"/>
                  <a:pt x="2853374" y="85725"/>
                </a:cubicBezTo>
                <a:cubicBezTo>
                  <a:pt x="2843317" y="77344"/>
                  <a:pt x="2827429" y="81062"/>
                  <a:pt x="2815274" y="76200"/>
                </a:cubicBezTo>
                <a:cubicBezTo>
                  <a:pt x="2708954" y="33672"/>
                  <a:pt x="2808055" y="55947"/>
                  <a:pt x="2700974" y="38100"/>
                </a:cubicBezTo>
                <a:cubicBezTo>
                  <a:pt x="2685099" y="31750"/>
                  <a:pt x="2670115" y="22403"/>
                  <a:pt x="2653349" y="19050"/>
                </a:cubicBezTo>
                <a:cubicBezTo>
                  <a:pt x="2606517" y="9684"/>
                  <a:pt x="2400939" y="794"/>
                  <a:pt x="2386649" y="0"/>
                </a:cubicBezTo>
                <a:lnTo>
                  <a:pt x="1281749" y="9525"/>
                </a:lnTo>
                <a:cubicBezTo>
                  <a:pt x="1246684" y="10077"/>
                  <a:pt x="1211947" y="16459"/>
                  <a:pt x="1176974" y="19050"/>
                </a:cubicBezTo>
                <a:cubicBezTo>
                  <a:pt x="585860" y="62836"/>
                  <a:pt x="1420507" y="-2614"/>
                  <a:pt x="891224" y="38100"/>
                </a:cubicBezTo>
                <a:cubicBezTo>
                  <a:pt x="853105" y="41032"/>
                  <a:pt x="815097" y="45504"/>
                  <a:pt x="776924" y="47625"/>
                </a:cubicBezTo>
                <a:cubicBezTo>
                  <a:pt x="700775" y="51855"/>
                  <a:pt x="624515" y="53764"/>
                  <a:pt x="548324" y="57150"/>
                </a:cubicBezTo>
                <a:lnTo>
                  <a:pt x="348299" y="66675"/>
                </a:lnTo>
                <a:cubicBezTo>
                  <a:pt x="329249" y="69850"/>
                  <a:pt x="310087" y="72412"/>
                  <a:pt x="291149" y="76200"/>
                </a:cubicBezTo>
                <a:cubicBezTo>
                  <a:pt x="235823" y="87265"/>
                  <a:pt x="251462" y="73025"/>
                  <a:pt x="224474" y="76200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5F03D77-054F-0140-C342-D28E055E37FE}"/>
              </a:ext>
            </a:extLst>
          </p:cNvPr>
          <p:cNvSpPr/>
          <p:nvPr/>
        </p:nvSpPr>
        <p:spPr>
          <a:xfrm>
            <a:off x="4960836" y="3363389"/>
            <a:ext cx="6069114" cy="599011"/>
          </a:xfrm>
          <a:custGeom>
            <a:avLst/>
            <a:gdLst>
              <a:gd name="csX0" fmla="*/ 173139 w 6069114"/>
              <a:gd name="csY0" fmla="*/ 56086 h 599011"/>
              <a:gd name="csX1" fmla="*/ 106464 w 6069114"/>
              <a:gd name="csY1" fmla="*/ 465661 h 599011"/>
              <a:gd name="csX2" fmla="*/ 173139 w 6069114"/>
              <a:gd name="csY2" fmla="*/ 484711 h 599011"/>
              <a:gd name="csX3" fmla="*/ 411264 w 6069114"/>
              <a:gd name="csY3" fmla="*/ 541861 h 599011"/>
              <a:gd name="csX4" fmla="*/ 506514 w 6069114"/>
              <a:gd name="csY4" fmla="*/ 551386 h 599011"/>
              <a:gd name="csX5" fmla="*/ 639864 w 6069114"/>
              <a:gd name="csY5" fmla="*/ 570436 h 599011"/>
              <a:gd name="csX6" fmla="*/ 992289 w 6069114"/>
              <a:gd name="csY6" fmla="*/ 599011 h 599011"/>
              <a:gd name="csX7" fmla="*/ 1497114 w 6069114"/>
              <a:gd name="csY7" fmla="*/ 589486 h 599011"/>
              <a:gd name="csX8" fmla="*/ 4954689 w 6069114"/>
              <a:gd name="csY8" fmla="*/ 579961 h 599011"/>
              <a:gd name="csX9" fmla="*/ 5383314 w 6069114"/>
              <a:gd name="csY9" fmla="*/ 541861 h 599011"/>
              <a:gd name="csX10" fmla="*/ 5621439 w 6069114"/>
              <a:gd name="csY10" fmla="*/ 503761 h 599011"/>
              <a:gd name="csX11" fmla="*/ 5754789 w 6069114"/>
              <a:gd name="csY11" fmla="*/ 456136 h 599011"/>
              <a:gd name="csX12" fmla="*/ 5897664 w 6069114"/>
              <a:gd name="csY12" fmla="*/ 408511 h 599011"/>
              <a:gd name="csX13" fmla="*/ 6021489 w 6069114"/>
              <a:gd name="csY13" fmla="*/ 351361 h 599011"/>
              <a:gd name="csX14" fmla="*/ 6050064 w 6069114"/>
              <a:gd name="csY14" fmla="*/ 313261 h 599011"/>
              <a:gd name="csX15" fmla="*/ 6069114 w 6069114"/>
              <a:gd name="csY15" fmla="*/ 256111 h 599011"/>
              <a:gd name="csX16" fmla="*/ 6040539 w 6069114"/>
              <a:gd name="csY16" fmla="*/ 141811 h 599011"/>
              <a:gd name="csX17" fmla="*/ 5983389 w 6069114"/>
              <a:gd name="csY17" fmla="*/ 113236 h 599011"/>
              <a:gd name="csX18" fmla="*/ 5764314 w 6069114"/>
              <a:gd name="csY18" fmla="*/ 65611 h 599011"/>
              <a:gd name="csX19" fmla="*/ 5173764 w 6069114"/>
              <a:gd name="csY19" fmla="*/ 37036 h 599011"/>
              <a:gd name="csX20" fmla="*/ 4583214 w 6069114"/>
              <a:gd name="csY20" fmla="*/ 27511 h 599011"/>
              <a:gd name="csX21" fmla="*/ 4468914 w 6069114"/>
              <a:gd name="csY21" fmla="*/ 17986 h 599011"/>
              <a:gd name="csX22" fmla="*/ 2554389 w 6069114"/>
              <a:gd name="csY22" fmla="*/ 17986 h 599011"/>
              <a:gd name="csX23" fmla="*/ 2221014 w 6069114"/>
              <a:gd name="csY23" fmla="*/ 27511 h 599011"/>
              <a:gd name="csX24" fmla="*/ 668439 w 6069114"/>
              <a:gd name="csY24" fmla="*/ 8461 h 599011"/>
              <a:gd name="csX25" fmla="*/ 249339 w 6069114"/>
              <a:gd name="csY25" fmla="*/ 17986 h 599011"/>
              <a:gd name="csX26" fmla="*/ 173139 w 6069114"/>
              <a:gd name="csY26" fmla="*/ 56086 h 59901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</a:cxnLst>
            <a:rect l="l" t="t" r="r" b="b"/>
            <a:pathLst>
              <a:path w="6069114" h="599011">
                <a:moveTo>
                  <a:pt x="173139" y="56086"/>
                </a:moveTo>
                <a:cubicBezTo>
                  <a:pt x="149327" y="130698"/>
                  <a:pt x="-157388" y="117377"/>
                  <a:pt x="106464" y="465661"/>
                </a:cubicBezTo>
                <a:cubicBezTo>
                  <a:pt x="120422" y="484085"/>
                  <a:pt x="150715" y="479105"/>
                  <a:pt x="173139" y="484711"/>
                </a:cubicBezTo>
                <a:cubicBezTo>
                  <a:pt x="252331" y="504509"/>
                  <a:pt x="330040" y="533739"/>
                  <a:pt x="411264" y="541861"/>
                </a:cubicBezTo>
                <a:cubicBezTo>
                  <a:pt x="443014" y="545036"/>
                  <a:pt x="474852" y="547428"/>
                  <a:pt x="506514" y="551386"/>
                </a:cubicBezTo>
                <a:cubicBezTo>
                  <a:pt x="612040" y="564577"/>
                  <a:pt x="513847" y="559235"/>
                  <a:pt x="639864" y="570436"/>
                </a:cubicBezTo>
                <a:lnTo>
                  <a:pt x="992289" y="599011"/>
                </a:lnTo>
                <a:lnTo>
                  <a:pt x="1497114" y="589486"/>
                </a:lnTo>
                <a:lnTo>
                  <a:pt x="4954689" y="579961"/>
                </a:lnTo>
                <a:cubicBezTo>
                  <a:pt x="5010171" y="579533"/>
                  <a:pt x="5305101" y="552526"/>
                  <a:pt x="5383314" y="541861"/>
                </a:cubicBezTo>
                <a:cubicBezTo>
                  <a:pt x="5462961" y="531000"/>
                  <a:pt x="5545179" y="529181"/>
                  <a:pt x="5621439" y="503761"/>
                </a:cubicBezTo>
                <a:cubicBezTo>
                  <a:pt x="5836181" y="432180"/>
                  <a:pt x="5481658" y="551138"/>
                  <a:pt x="5754789" y="456136"/>
                </a:cubicBezTo>
                <a:cubicBezTo>
                  <a:pt x="5802204" y="439644"/>
                  <a:pt x="5854077" y="433418"/>
                  <a:pt x="5897664" y="408511"/>
                </a:cubicBezTo>
                <a:cubicBezTo>
                  <a:pt x="5981774" y="360448"/>
                  <a:pt x="5940055" y="378506"/>
                  <a:pt x="6021489" y="351361"/>
                </a:cubicBezTo>
                <a:cubicBezTo>
                  <a:pt x="6031014" y="338661"/>
                  <a:pt x="6042964" y="327460"/>
                  <a:pt x="6050064" y="313261"/>
                </a:cubicBezTo>
                <a:cubicBezTo>
                  <a:pt x="6059044" y="295300"/>
                  <a:pt x="6069114" y="256111"/>
                  <a:pt x="6069114" y="256111"/>
                </a:cubicBezTo>
                <a:cubicBezTo>
                  <a:pt x="6059589" y="218011"/>
                  <a:pt x="6060745" y="175487"/>
                  <a:pt x="6040539" y="141811"/>
                </a:cubicBezTo>
                <a:cubicBezTo>
                  <a:pt x="6029581" y="123548"/>
                  <a:pt x="6003921" y="118900"/>
                  <a:pt x="5983389" y="113236"/>
                </a:cubicBezTo>
                <a:cubicBezTo>
                  <a:pt x="5911349" y="93363"/>
                  <a:pt x="5838899" y="70273"/>
                  <a:pt x="5764314" y="65611"/>
                </a:cubicBezTo>
                <a:cubicBezTo>
                  <a:pt x="5482129" y="47974"/>
                  <a:pt x="5451036" y="43064"/>
                  <a:pt x="5173764" y="37036"/>
                </a:cubicBezTo>
                <a:lnTo>
                  <a:pt x="4583214" y="27511"/>
                </a:lnTo>
                <a:cubicBezTo>
                  <a:pt x="4545114" y="24336"/>
                  <a:pt x="4507072" y="20371"/>
                  <a:pt x="4468914" y="17986"/>
                </a:cubicBezTo>
                <a:cubicBezTo>
                  <a:pt x="3844923" y="-21013"/>
                  <a:pt x="3072255" y="15125"/>
                  <a:pt x="2554389" y="17986"/>
                </a:cubicBezTo>
                <a:cubicBezTo>
                  <a:pt x="2443264" y="21161"/>
                  <a:pt x="2332184" y="27511"/>
                  <a:pt x="2221014" y="27511"/>
                </a:cubicBezTo>
                <a:cubicBezTo>
                  <a:pt x="796563" y="27511"/>
                  <a:pt x="1228942" y="78524"/>
                  <a:pt x="668439" y="8461"/>
                </a:cubicBezTo>
                <a:cubicBezTo>
                  <a:pt x="528739" y="11636"/>
                  <a:pt x="388843" y="9938"/>
                  <a:pt x="249339" y="17986"/>
                </a:cubicBezTo>
                <a:cubicBezTo>
                  <a:pt x="223201" y="19494"/>
                  <a:pt x="196951" y="-18526"/>
                  <a:pt x="173139" y="56086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21EC2E-BC9F-4C06-6C46-BF718BABB8A0}"/>
              </a:ext>
            </a:extLst>
          </p:cNvPr>
          <p:cNvSpPr txBox="1"/>
          <p:nvPr/>
        </p:nvSpPr>
        <p:spPr>
          <a:xfrm>
            <a:off x="8606672" y="1923067"/>
            <a:ext cx="2085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Zero gradient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0C0903-EC1F-6BEA-2538-1B784F93925B}"/>
              </a:ext>
            </a:extLst>
          </p:cNvPr>
          <p:cNvSpPr txBox="1"/>
          <p:nvPr/>
        </p:nvSpPr>
        <p:spPr>
          <a:xfrm>
            <a:off x="8014354" y="2820184"/>
            <a:ext cx="2274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run backward()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22443C-D759-3379-9580-4B5242BE8A04}"/>
              </a:ext>
            </a:extLst>
          </p:cNvPr>
          <p:cNvSpPr txBox="1"/>
          <p:nvPr/>
        </p:nvSpPr>
        <p:spPr>
          <a:xfrm>
            <a:off x="9137714" y="3858703"/>
            <a:ext cx="27029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update parameters</a:t>
            </a:r>
          </a:p>
        </p:txBody>
      </p:sp>
    </p:spTree>
    <p:extLst>
      <p:ext uri="{BB962C8B-B14F-4D97-AF65-F5344CB8AC3E}">
        <p14:creationId xmlns:p14="http://schemas.microsoft.com/office/powerpoint/2010/main" val="39233877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20042-F755-1BD2-519E-641E03474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3" y="0"/>
            <a:ext cx="10515600" cy="1325563"/>
          </a:xfrm>
        </p:spPr>
        <p:txBody>
          <a:bodyPr/>
          <a:lstStyle/>
          <a:p>
            <a:r>
              <a:rPr lang="en-US" dirty="0"/>
              <a:t>Linear regression using </a:t>
            </a:r>
            <a:r>
              <a:rPr lang="en-US" dirty="0" err="1"/>
              <a:t>autograd</a:t>
            </a:r>
            <a:r>
              <a:rPr lang="en-US" dirty="0"/>
              <a:t> and </a:t>
            </a:r>
            <a:r>
              <a:rPr lang="en-US" dirty="0" err="1"/>
              <a:t>optim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DA195-442B-23E5-3BD4-D3FA6014B0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652" y="1278869"/>
            <a:ext cx="11476348" cy="416581"/>
          </a:xfrm>
        </p:spPr>
        <p:txBody>
          <a:bodyPr>
            <a:normAutofit/>
          </a:bodyPr>
          <a:lstStyle/>
          <a:p>
            <a:r>
              <a:rPr lang="en-US" sz="2000" dirty="0"/>
              <a:t>From the package </a:t>
            </a:r>
            <a:r>
              <a:rPr lang="en-US" sz="2000" b="1" i="1" dirty="0" err="1"/>
              <a:t>torch.optim</a:t>
            </a:r>
            <a:r>
              <a:rPr lang="en-US" sz="2000" dirty="0"/>
              <a:t>, we can select and instantiate an optimizer for updating parameters.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40FF13-7135-2477-8459-374AE31C8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23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771008-6A4F-2743-AA8A-30C8A8FA7744}"/>
              </a:ext>
            </a:extLst>
          </p:cNvPr>
          <p:cNvSpPr txBox="1"/>
          <p:nvPr/>
        </p:nvSpPr>
        <p:spPr>
          <a:xfrm>
            <a:off x="687665" y="1671821"/>
            <a:ext cx="8894485" cy="353943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torch.optim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as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optim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training_loop_autograd_optim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optimizer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n_epochs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params, x, y):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loss_tensor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6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zeros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n_epochs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6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epoch </a:t>
            </a:r>
            <a:r>
              <a:rPr lang="en-US" sz="16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range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n_epochs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+1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w,b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params                  </a:t>
            </a:r>
            <a:r>
              <a:rPr lang="en-US" sz="16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forward path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y_pred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model_linear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x,w,b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loss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loss_fn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y_pred,y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     </a:t>
            </a:r>
            <a:r>
              <a:rPr lang="en-US" sz="16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loss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600" dirty="0" err="1">
                <a:solidFill>
                  <a:srgbClr val="333333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optimizer</a:t>
            </a:r>
            <a:r>
              <a:rPr lang="en-US" sz="1600" dirty="0" err="1">
                <a:solidFill>
                  <a:srgbClr val="666666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600" dirty="0" err="1">
                <a:solidFill>
                  <a:srgbClr val="333333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zero_grad</a:t>
            </a:r>
            <a:r>
              <a:rPr lang="en-US" sz="160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()       </a:t>
            </a:r>
            <a:r>
              <a:rPr lang="en-US" sz="16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zero grad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loss</a:t>
            </a:r>
            <a:r>
              <a:rPr lang="en-US" sz="16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backward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             </a:t>
            </a:r>
            <a:r>
              <a:rPr lang="en-US" sz="16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calculate grad by </a:t>
            </a:r>
            <a:r>
              <a:rPr lang="en-US" sz="16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autograd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600" dirty="0" err="1">
                <a:solidFill>
                  <a:srgbClr val="333333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optimizer</a:t>
            </a:r>
            <a:r>
              <a:rPr lang="en-US" sz="1600" dirty="0" err="1">
                <a:solidFill>
                  <a:srgbClr val="666666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600" dirty="0" err="1">
                <a:solidFill>
                  <a:srgbClr val="333333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step</a:t>
            </a:r>
            <a:r>
              <a:rPr lang="en-US" sz="160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()            </a:t>
            </a:r>
            <a:r>
              <a:rPr lang="en-US" sz="16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update params by optimizer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6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'Epoch </a:t>
            </a:r>
            <a:r>
              <a:rPr lang="en-US" sz="1600" b="1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%d</a:t>
            </a:r>
            <a:r>
              <a:rPr lang="en-US" sz="16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Loss </a:t>
            </a:r>
            <a:r>
              <a:rPr lang="en-US" sz="1600" b="1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%f</a:t>
            </a:r>
            <a:r>
              <a:rPr lang="en-US" sz="16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%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(epoch, </a:t>
            </a:r>
            <a:r>
              <a:rPr lang="en-US" sz="16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float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(loss))) 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loss_tensor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[epoch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-1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loss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6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return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params, 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loss_tensor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F30EED-C1B9-4851-DA20-7CC9E54534DD}"/>
              </a:ext>
            </a:extLst>
          </p:cNvPr>
          <p:cNvSpPr txBox="1"/>
          <p:nvPr/>
        </p:nvSpPr>
        <p:spPr>
          <a:xfrm>
            <a:off x="714375" y="5361622"/>
            <a:ext cx="11249025" cy="132343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params 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6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tensor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0.0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0.0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], 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requires_grad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6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True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learning_rate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1e-2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optimizer </a:t>
            </a:r>
            <a:r>
              <a:rPr lang="en-US" sz="1600" dirty="0">
                <a:solidFill>
                  <a:srgbClr val="666666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60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optim</a:t>
            </a:r>
            <a:r>
              <a:rPr lang="en-US" sz="1600" dirty="0" err="1">
                <a:solidFill>
                  <a:srgbClr val="666666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600" dirty="0" err="1">
                <a:solidFill>
                  <a:srgbClr val="333333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RMSprop</a:t>
            </a:r>
            <a:r>
              <a:rPr lang="en-US" sz="160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([params], </a:t>
            </a:r>
            <a:r>
              <a:rPr lang="en-US" sz="1600" dirty="0" err="1">
                <a:solidFill>
                  <a:srgbClr val="333333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lr</a:t>
            </a:r>
            <a:r>
              <a:rPr lang="en-US" sz="1600" dirty="0">
                <a:solidFill>
                  <a:srgbClr val="666666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600" dirty="0" err="1">
                <a:solidFill>
                  <a:srgbClr val="333333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learning_rate</a:t>
            </a:r>
            <a:r>
              <a:rPr lang="en-US" sz="160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6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params, 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loss_tensor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training_loop_autograd_optim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n_epochs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100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,optimizer 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optimizer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params 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params, x 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x, y 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y)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114652-3E02-F46C-ED16-156C05FA2D9B}"/>
              </a:ext>
            </a:extLst>
          </p:cNvPr>
          <p:cNvSpPr txBox="1"/>
          <p:nvPr/>
        </p:nvSpPr>
        <p:spPr>
          <a:xfrm>
            <a:off x="8658225" y="2333625"/>
            <a:ext cx="2813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argument </a:t>
            </a:r>
            <a:r>
              <a:rPr lang="en-US" b="1" dirty="0">
                <a:latin typeface="Segoe Print" panose="02000600000000000000" pitchFamily="2" charset="0"/>
              </a:rPr>
              <a:t>optimizer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0947DF0-5A0B-49D2-C8F1-801F4D8F89CB}"/>
              </a:ext>
            </a:extLst>
          </p:cNvPr>
          <p:cNvCxnSpPr>
            <a:cxnSpLocks/>
            <a:stCxn id="9" idx="1"/>
          </p:cNvCxnSpPr>
          <p:nvPr/>
        </p:nvCxnSpPr>
        <p:spPr>
          <a:xfrm flipH="1" flipV="1">
            <a:off x="6124575" y="2219325"/>
            <a:ext cx="2533650" cy="29896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C0FC8A8-FD9E-36E0-9D07-9CA164C1BA51}"/>
              </a:ext>
            </a:extLst>
          </p:cNvPr>
          <p:cNvSpPr txBox="1"/>
          <p:nvPr/>
        </p:nvSpPr>
        <p:spPr>
          <a:xfrm>
            <a:off x="8353425" y="2914650"/>
            <a:ext cx="35429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zero gradient in optimizer</a:t>
            </a:r>
            <a:endParaRPr lang="en-US" b="1" dirty="0">
              <a:latin typeface="Segoe Print" panose="02000600000000000000" pitchFamily="2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FC24952-C644-0D07-80A1-5C040CCD1945}"/>
              </a:ext>
            </a:extLst>
          </p:cNvPr>
          <p:cNvCxnSpPr>
            <a:cxnSpLocks/>
          </p:cNvCxnSpPr>
          <p:nvPr/>
        </p:nvCxnSpPr>
        <p:spPr>
          <a:xfrm flipH="1">
            <a:off x="4781550" y="3105150"/>
            <a:ext cx="3590925" cy="4953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C859AA4A-95CC-1EB3-EE76-4556789931A7}"/>
              </a:ext>
            </a:extLst>
          </p:cNvPr>
          <p:cNvSpPr txBox="1"/>
          <p:nvPr/>
        </p:nvSpPr>
        <p:spPr>
          <a:xfrm>
            <a:off x="8277225" y="4171950"/>
            <a:ext cx="3603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.step() updates parameters</a:t>
            </a:r>
            <a:endParaRPr lang="en-US" b="1" dirty="0">
              <a:latin typeface="Segoe Print" panose="02000600000000000000" pitchFamily="2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3857EE1-C162-9737-9711-D47BA89E7427}"/>
              </a:ext>
            </a:extLst>
          </p:cNvPr>
          <p:cNvCxnSpPr>
            <a:cxnSpLocks/>
          </p:cNvCxnSpPr>
          <p:nvPr/>
        </p:nvCxnSpPr>
        <p:spPr>
          <a:xfrm flipH="1" flipV="1">
            <a:off x="3981450" y="4143375"/>
            <a:ext cx="4267200" cy="25717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AC26E330-2091-03BB-E543-E8731497A088}"/>
              </a:ext>
            </a:extLst>
          </p:cNvPr>
          <p:cNvSpPr txBox="1"/>
          <p:nvPr/>
        </p:nvSpPr>
        <p:spPr>
          <a:xfrm>
            <a:off x="8277225" y="5476875"/>
            <a:ext cx="3390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instantiate the optimizer</a:t>
            </a:r>
            <a:endParaRPr lang="en-US" b="1" dirty="0">
              <a:latin typeface="Segoe Print" panose="02000600000000000000" pitchFamily="2" charset="0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2222FEA-160F-FE54-B08F-20AB41695F8E}"/>
              </a:ext>
            </a:extLst>
          </p:cNvPr>
          <p:cNvCxnSpPr>
            <a:cxnSpLocks/>
          </p:cNvCxnSpPr>
          <p:nvPr/>
        </p:nvCxnSpPr>
        <p:spPr>
          <a:xfrm flipH="1">
            <a:off x="7486650" y="5686425"/>
            <a:ext cx="847725" cy="2476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916F0F41-106F-5DAF-C8C8-B6536E9E267B}"/>
              </a:ext>
            </a:extLst>
          </p:cNvPr>
          <p:cNvSpPr/>
          <p:nvPr/>
        </p:nvSpPr>
        <p:spPr>
          <a:xfrm>
            <a:off x="931703" y="5867400"/>
            <a:ext cx="1220947" cy="333375"/>
          </a:xfrm>
          <a:custGeom>
            <a:avLst/>
            <a:gdLst>
              <a:gd name="csX0" fmla="*/ 11272 w 1220947"/>
              <a:gd name="csY0" fmla="*/ 95250 h 333375"/>
              <a:gd name="csX1" fmla="*/ 11272 w 1220947"/>
              <a:gd name="csY1" fmla="*/ 257175 h 333375"/>
              <a:gd name="csX2" fmla="*/ 68422 w 1220947"/>
              <a:gd name="csY2" fmla="*/ 295275 h 333375"/>
              <a:gd name="csX3" fmla="*/ 106522 w 1220947"/>
              <a:gd name="csY3" fmla="*/ 314325 h 333375"/>
              <a:gd name="csX4" fmla="*/ 258922 w 1220947"/>
              <a:gd name="csY4" fmla="*/ 333375 h 333375"/>
              <a:gd name="csX5" fmla="*/ 697072 w 1220947"/>
              <a:gd name="csY5" fmla="*/ 323850 h 333375"/>
              <a:gd name="csX6" fmla="*/ 925672 w 1220947"/>
              <a:gd name="csY6" fmla="*/ 304800 h 333375"/>
              <a:gd name="csX7" fmla="*/ 963772 w 1220947"/>
              <a:gd name="csY7" fmla="*/ 295275 h 333375"/>
              <a:gd name="csX8" fmla="*/ 1078072 w 1220947"/>
              <a:gd name="csY8" fmla="*/ 276225 h 333375"/>
              <a:gd name="csX9" fmla="*/ 1125697 w 1220947"/>
              <a:gd name="csY9" fmla="*/ 266700 h 333375"/>
              <a:gd name="csX10" fmla="*/ 1163797 w 1220947"/>
              <a:gd name="csY10" fmla="*/ 247650 h 333375"/>
              <a:gd name="csX11" fmla="*/ 1192372 w 1220947"/>
              <a:gd name="csY11" fmla="*/ 238125 h 333375"/>
              <a:gd name="csX12" fmla="*/ 1220947 w 1220947"/>
              <a:gd name="csY12" fmla="*/ 161925 h 333375"/>
              <a:gd name="csX13" fmla="*/ 1211422 w 1220947"/>
              <a:gd name="csY13" fmla="*/ 104775 h 333375"/>
              <a:gd name="csX14" fmla="*/ 1182847 w 1220947"/>
              <a:gd name="csY14" fmla="*/ 95250 h 333375"/>
              <a:gd name="csX15" fmla="*/ 1116172 w 1220947"/>
              <a:gd name="csY15" fmla="*/ 85725 h 333375"/>
              <a:gd name="csX16" fmla="*/ 1020922 w 1220947"/>
              <a:gd name="csY16" fmla="*/ 76200 h 333375"/>
              <a:gd name="csX17" fmla="*/ 906622 w 1220947"/>
              <a:gd name="csY17" fmla="*/ 57150 h 333375"/>
              <a:gd name="csX18" fmla="*/ 678022 w 1220947"/>
              <a:gd name="csY18" fmla="*/ 47625 h 333375"/>
              <a:gd name="csX19" fmla="*/ 535147 w 1220947"/>
              <a:gd name="csY19" fmla="*/ 28575 h 333375"/>
              <a:gd name="csX20" fmla="*/ 497047 w 1220947"/>
              <a:gd name="csY20" fmla="*/ 19050 h 333375"/>
              <a:gd name="csX21" fmla="*/ 373222 w 1220947"/>
              <a:gd name="csY21" fmla="*/ 9525 h 333375"/>
              <a:gd name="csX22" fmla="*/ 306547 w 1220947"/>
              <a:gd name="csY22" fmla="*/ 0 h 333375"/>
              <a:gd name="csX23" fmla="*/ 96997 w 1220947"/>
              <a:gd name="csY23" fmla="*/ 9525 h 333375"/>
              <a:gd name="csX24" fmla="*/ 49372 w 1220947"/>
              <a:gd name="csY24" fmla="*/ 19050 h 333375"/>
              <a:gd name="csX25" fmla="*/ 11272 w 1220947"/>
              <a:gd name="csY25" fmla="*/ 47625 h 333375"/>
              <a:gd name="csX26" fmla="*/ 11272 w 1220947"/>
              <a:gd name="csY26" fmla="*/ 95250 h 3333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</a:cxnLst>
            <a:rect l="l" t="t" r="r" b="b"/>
            <a:pathLst>
              <a:path w="1220947" h="333375">
                <a:moveTo>
                  <a:pt x="11272" y="95250"/>
                </a:moveTo>
                <a:cubicBezTo>
                  <a:pt x="11272" y="130175"/>
                  <a:pt x="-14090" y="199205"/>
                  <a:pt x="11272" y="257175"/>
                </a:cubicBezTo>
                <a:cubicBezTo>
                  <a:pt x="20449" y="278151"/>
                  <a:pt x="48789" y="283495"/>
                  <a:pt x="68422" y="295275"/>
                </a:cubicBezTo>
                <a:cubicBezTo>
                  <a:pt x="80598" y="302580"/>
                  <a:pt x="92599" y="311540"/>
                  <a:pt x="106522" y="314325"/>
                </a:cubicBezTo>
                <a:cubicBezTo>
                  <a:pt x="156723" y="324365"/>
                  <a:pt x="258922" y="333375"/>
                  <a:pt x="258922" y="333375"/>
                </a:cubicBezTo>
                <a:cubicBezTo>
                  <a:pt x="404972" y="330200"/>
                  <a:pt x="551121" y="330105"/>
                  <a:pt x="697072" y="323850"/>
                </a:cubicBezTo>
                <a:cubicBezTo>
                  <a:pt x="773466" y="320576"/>
                  <a:pt x="925672" y="304800"/>
                  <a:pt x="925672" y="304800"/>
                </a:cubicBezTo>
                <a:cubicBezTo>
                  <a:pt x="938372" y="301625"/>
                  <a:pt x="950905" y="297687"/>
                  <a:pt x="963772" y="295275"/>
                </a:cubicBezTo>
                <a:cubicBezTo>
                  <a:pt x="1001736" y="288157"/>
                  <a:pt x="1040197" y="283800"/>
                  <a:pt x="1078072" y="276225"/>
                </a:cubicBezTo>
                <a:lnTo>
                  <a:pt x="1125697" y="266700"/>
                </a:lnTo>
                <a:cubicBezTo>
                  <a:pt x="1138397" y="260350"/>
                  <a:pt x="1150746" y="253243"/>
                  <a:pt x="1163797" y="247650"/>
                </a:cubicBezTo>
                <a:cubicBezTo>
                  <a:pt x="1173025" y="243695"/>
                  <a:pt x="1185272" y="245225"/>
                  <a:pt x="1192372" y="238125"/>
                </a:cubicBezTo>
                <a:cubicBezTo>
                  <a:pt x="1208975" y="221522"/>
                  <a:pt x="1215632" y="183186"/>
                  <a:pt x="1220947" y="161925"/>
                </a:cubicBezTo>
                <a:cubicBezTo>
                  <a:pt x="1217772" y="142875"/>
                  <a:pt x="1221004" y="121543"/>
                  <a:pt x="1211422" y="104775"/>
                </a:cubicBezTo>
                <a:cubicBezTo>
                  <a:pt x="1206441" y="96058"/>
                  <a:pt x="1192692" y="97219"/>
                  <a:pt x="1182847" y="95250"/>
                </a:cubicBezTo>
                <a:cubicBezTo>
                  <a:pt x="1160832" y="90847"/>
                  <a:pt x="1138469" y="88348"/>
                  <a:pt x="1116172" y="85725"/>
                </a:cubicBezTo>
                <a:cubicBezTo>
                  <a:pt x="1084482" y="81997"/>
                  <a:pt x="1052538" y="80511"/>
                  <a:pt x="1020922" y="76200"/>
                </a:cubicBezTo>
                <a:cubicBezTo>
                  <a:pt x="982651" y="70981"/>
                  <a:pt x="945214" y="58758"/>
                  <a:pt x="906622" y="57150"/>
                </a:cubicBezTo>
                <a:lnTo>
                  <a:pt x="678022" y="47625"/>
                </a:lnTo>
                <a:cubicBezTo>
                  <a:pt x="556733" y="23367"/>
                  <a:pt x="730025" y="56415"/>
                  <a:pt x="535147" y="28575"/>
                </a:cubicBezTo>
                <a:cubicBezTo>
                  <a:pt x="522188" y="26724"/>
                  <a:pt x="510048" y="20580"/>
                  <a:pt x="497047" y="19050"/>
                </a:cubicBezTo>
                <a:cubicBezTo>
                  <a:pt x="455934" y="14213"/>
                  <a:pt x="414413" y="13644"/>
                  <a:pt x="373222" y="9525"/>
                </a:cubicBezTo>
                <a:cubicBezTo>
                  <a:pt x="350883" y="7291"/>
                  <a:pt x="328772" y="3175"/>
                  <a:pt x="306547" y="0"/>
                </a:cubicBezTo>
                <a:cubicBezTo>
                  <a:pt x="236697" y="3175"/>
                  <a:pt x="166728" y="4360"/>
                  <a:pt x="96997" y="9525"/>
                </a:cubicBezTo>
                <a:cubicBezTo>
                  <a:pt x="80852" y="10721"/>
                  <a:pt x="64166" y="12475"/>
                  <a:pt x="49372" y="19050"/>
                </a:cubicBezTo>
                <a:cubicBezTo>
                  <a:pt x="34865" y="25497"/>
                  <a:pt x="23972" y="38100"/>
                  <a:pt x="11272" y="47625"/>
                </a:cubicBezTo>
                <a:cubicBezTo>
                  <a:pt x="327" y="80460"/>
                  <a:pt x="11272" y="60325"/>
                  <a:pt x="11272" y="95250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A1089154-C949-474C-C748-106B6B654587}"/>
              </a:ext>
            </a:extLst>
          </p:cNvPr>
          <p:cNvSpPr/>
          <p:nvPr/>
        </p:nvSpPr>
        <p:spPr>
          <a:xfrm>
            <a:off x="2038350" y="6038850"/>
            <a:ext cx="8562997" cy="191908"/>
          </a:xfrm>
          <a:custGeom>
            <a:avLst/>
            <a:gdLst>
              <a:gd name="csX0" fmla="*/ 0 w 8562997"/>
              <a:gd name="csY0" fmla="*/ 85725 h 191908"/>
              <a:gd name="csX1" fmla="*/ 47625 w 8562997"/>
              <a:gd name="csY1" fmla="*/ 114300 h 191908"/>
              <a:gd name="csX2" fmla="*/ 209550 w 8562997"/>
              <a:gd name="csY2" fmla="*/ 142875 h 191908"/>
              <a:gd name="csX3" fmla="*/ 1981200 w 8562997"/>
              <a:gd name="csY3" fmla="*/ 152400 h 191908"/>
              <a:gd name="csX4" fmla="*/ 4114800 w 8562997"/>
              <a:gd name="csY4" fmla="*/ 152400 h 191908"/>
              <a:gd name="csX5" fmla="*/ 4324350 w 8562997"/>
              <a:gd name="csY5" fmla="*/ 123825 h 191908"/>
              <a:gd name="csX6" fmla="*/ 4514850 w 8562997"/>
              <a:gd name="csY6" fmla="*/ 114300 h 191908"/>
              <a:gd name="csX7" fmla="*/ 4743450 w 8562997"/>
              <a:gd name="csY7" fmla="*/ 95250 h 191908"/>
              <a:gd name="csX8" fmla="*/ 4895850 w 8562997"/>
              <a:gd name="csY8" fmla="*/ 85725 h 191908"/>
              <a:gd name="csX9" fmla="*/ 5095875 w 8562997"/>
              <a:gd name="csY9" fmla="*/ 66675 h 191908"/>
              <a:gd name="csX10" fmla="*/ 5905500 w 8562997"/>
              <a:gd name="csY10" fmla="*/ 47625 h 191908"/>
              <a:gd name="csX11" fmla="*/ 6619875 w 8562997"/>
              <a:gd name="csY11" fmla="*/ 28575 h 191908"/>
              <a:gd name="csX12" fmla="*/ 6838950 w 8562997"/>
              <a:gd name="csY12" fmla="*/ 19050 h 191908"/>
              <a:gd name="csX13" fmla="*/ 7019925 w 8562997"/>
              <a:gd name="csY13" fmla="*/ 9525 h 191908"/>
              <a:gd name="csX14" fmla="*/ 7467600 w 8562997"/>
              <a:gd name="csY14" fmla="*/ 0 h 191908"/>
              <a:gd name="csX15" fmla="*/ 8172450 w 8562997"/>
              <a:gd name="csY15" fmla="*/ 9525 h 191908"/>
              <a:gd name="csX16" fmla="*/ 8210550 w 8562997"/>
              <a:gd name="csY16" fmla="*/ 19050 h 191908"/>
              <a:gd name="csX17" fmla="*/ 8286750 w 8562997"/>
              <a:gd name="csY17" fmla="*/ 28575 h 191908"/>
              <a:gd name="csX18" fmla="*/ 8334375 w 8562997"/>
              <a:gd name="csY18" fmla="*/ 47625 h 191908"/>
              <a:gd name="csX19" fmla="*/ 8372475 w 8562997"/>
              <a:gd name="csY19" fmla="*/ 57150 h 191908"/>
              <a:gd name="csX20" fmla="*/ 8448675 w 8562997"/>
              <a:gd name="csY20" fmla="*/ 104775 h 191908"/>
              <a:gd name="csX21" fmla="*/ 8524875 w 8562997"/>
              <a:gd name="csY21" fmla="*/ 142875 h 191908"/>
              <a:gd name="csX22" fmla="*/ 8562975 w 8562997"/>
              <a:gd name="csY22" fmla="*/ 171450 h 19190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8562997" h="191908">
                <a:moveTo>
                  <a:pt x="0" y="85725"/>
                </a:moveTo>
                <a:cubicBezTo>
                  <a:pt x="15875" y="95250"/>
                  <a:pt x="30346" y="107654"/>
                  <a:pt x="47625" y="114300"/>
                </a:cubicBezTo>
                <a:cubicBezTo>
                  <a:pt x="86872" y="129395"/>
                  <a:pt x="169012" y="142459"/>
                  <a:pt x="209550" y="142875"/>
                </a:cubicBezTo>
                <a:lnTo>
                  <a:pt x="1981200" y="152400"/>
                </a:lnTo>
                <a:cubicBezTo>
                  <a:pt x="2822829" y="217141"/>
                  <a:pt x="2395511" y="191475"/>
                  <a:pt x="4114800" y="152400"/>
                </a:cubicBezTo>
                <a:cubicBezTo>
                  <a:pt x="4185278" y="150798"/>
                  <a:pt x="4254171" y="130509"/>
                  <a:pt x="4324350" y="123825"/>
                </a:cubicBezTo>
                <a:cubicBezTo>
                  <a:pt x="4387643" y="117797"/>
                  <a:pt x="4451418" y="118625"/>
                  <a:pt x="4514850" y="114300"/>
                </a:cubicBezTo>
                <a:cubicBezTo>
                  <a:pt x="4591137" y="109099"/>
                  <a:pt x="4667200" y="100969"/>
                  <a:pt x="4743450" y="95250"/>
                </a:cubicBezTo>
                <a:cubicBezTo>
                  <a:pt x="4794207" y="91443"/>
                  <a:pt x="4845117" y="89838"/>
                  <a:pt x="4895850" y="85725"/>
                </a:cubicBezTo>
                <a:cubicBezTo>
                  <a:pt x="4962608" y="80312"/>
                  <a:pt x="5028946" y="69201"/>
                  <a:pt x="5095875" y="66675"/>
                </a:cubicBezTo>
                <a:cubicBezTo>
                  <a:pt x="5365633" y="56495"/>
                  <a:pt x="5635635" y="54372"/>
                  <a:pt x="5905500" y="47625"/>
                </a:cubicBezTo>
                <a:lnTo>
                  <a:pt x="6619875" y="28575"/>
                </a:lnTo>
                <a:cubicBezTo>
                  <a:pt x="6692935" y="26338"/>
                  <a:pt x="6765939" y="22527"/>
                  <a:pt x="6838950" y="19050"/>
                </a:cubicBezTo>
                <a:cubicBezTo>
                  <a:pt x="6899290" y="16177"/>
                  <a:pt x="6959544" y="11355"/>
                  <a:pt x="7019925" y="9525"/>
                </a:cubicBezTo>
                <a:lnTo>
                  <a:pt x="7467600" y="0"/>
                </a:lnTo>
                <a:lnTo>
                  <a:pt x="8172450" y="9525"/>
                </a:lnTo>
                <a:cubicBezTo>
                  <a:pt x="8185537" y="9861"/>
                  <a:pt x="8197637" y="16898"/>
                  <a:pt x="8210550" y="19050"/>
                </a:cubicBezTo>
                <a:cubicBezTo>
                  <a:pt x="8235799" y="23258"/>
                  <a:pt x="8261350" y="25400"/>
                  <a:pt x="8286750" y="28575"/>
                </a:cubicBezTo>
                <a:cubicBezTo>
                  <a:pt x="8302625" y="34925"/>
                  <a:pt x="8318155" y="42218"/>
                  <a:pt x="8334375" y="47625"/>
                </a:cubicBezTo>
                <a:cubicBezTo>
                  <a:pt x="8346794" y="51765"/>
                  <a:pt x="8360512" y="51833"/>
                  <a:pt x="8372475" y="57150"/>
                </a:cubicBezTo>
                <a:cubicBezTo>
                  <a:pt x="8426805" y="81297"/>
                  <a:pt x="8406620" y="81836"/>
                  <a:pt x="8448675" y="104775"/>
                </a:cubicBezTo>
                <a:cubicBezTo>
                  <a:pt x="8473606" y="118373"/>
                  <a:pt x="8504795" y="122795"/>
                  <a:pt x="8524875" y="142875"/>
                </a:cubicBezTo>
                <a:cubicBezTo>
                  <a:pt x="8565220" y="183220"/>
                  <a:pt x="8562975" y="198936"/>
                  <a:pt x="8562975" y="1714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8320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2F671-1F16-C037-DA2A-9C44D64B3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50" y="0"/>
            <a:ext cx="10515600" cy="1325563"/>
          </a:xfrm>
        </p:spPr>
        <p:txBody>
          <a:bodyPr/>
          <a:lstStyle/>
          <a:p>
            <a:r>
              <a:rPr lang="en-US" dirty="0"/>
              <a:t>Datasets and pre-processing in </a:t>
            </a:r>
            <a:r>
              <a:rPr lang="en-US" dirty="0" err="1"/>
              <a:t>PyTorch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BB77C8-390F-8542-0AF8-918FDC296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750" y="1225550"/>
            <a:ext cx="4762500" cy="4351338"/>
          </a:xfrm>
        </p:spPr>
        <p:txBody>
          <a:bodyPr>
            <a:normAutofit lnSpcReduction="10000"/>
          </a:bodyPr>
          <a:lstStyle/>
          <a:p>
            <a:r>
              <a:rPr lang="en-US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torchvision.datasets</a:t>
            </a:r>
            <a:endParaRPr lang="en-US" sz="2800" i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1"/>
            <a:r>
              <a:rPr lang="en-US" sz="24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hlinkClick r:id="rId2"/>
              </a:rPr>
              <a:t>https://pytorch.org/vision/stable/datasets.html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1"/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download datasets: MNIST, CIFAR, COCO, VOC,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CelebA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, …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torchvision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.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transform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s</a:t>
            </a:r>
          </a:p>
          <a:p>
            <a:pPr lvl="1">
              <a:spcBef>
                <a:spcPts val="1000"/>
              </a:spcBef>
              <a:defRPr/>
            </a:pPr>
            <a:r>
              <a:rPr kumimoji="0" lang="en-US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Pre-process data while downloading</a:t>
            </a:r>
            <a:endParaRPr lang="en-US" dirty="0"/>
          </a:p>
          <a:p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torch</a:t>
            </a:r>
            <a:r>
              <a:rPr lang="en-US" sz="2800" i="1" dirty="0" err="1">
                <a:solidFill>
                  <a:srgbClr val="6666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utils</a:t>
            </a:r>
            <a:r>
              <a:rPr lang="en-US" sz="2800" i="1" dirty="0" err="1">
                <a:solidFill>
                  <a:srgbClr val="6666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r>
              <a:rPr lang="en-US" sz="2800" i="1" dirty="0" err="1">
                <a:solidFill>
                  <a:srgbClr val="6666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DataLoader</a:t>
            </a:r>
            <a:endParaRPr lang="en-US" sz="2800" i="1" dirty="0">
              <a:solidFill>
                <a:srgbClr val="3333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Batch schedule for training loop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0692E6-B500-EB6D-CE20-34F9BA48E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24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4550DE-BA74-680F-6BE2-B509B3648378}"/>
              </a:ext>
            </a:extLst>
          </p:cNvPr>
          <p:cNvSpPr txBox="1"/>
          <p:nvPr/>
        </p:nvSpPr>
        <p:spPr>
          <a:xfrm>
            <a:off x="5495924" y="1235085"/>
            <a:ext cx="6534151" cy="3315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R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matplotlib.pyplot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plt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torch.optim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optim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from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torchvision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transforms, datasets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torch.nn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torch.nn.functional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data_path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'./data'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-22860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Compose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ToTensor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(),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Normalize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0.5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0.5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0.5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), 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0.5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0.5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0.5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))]) 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-22860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norm_cifar10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datasets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CIFAR10(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data_path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train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True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download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b="1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True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,transform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transform)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marR="0" indent="-22860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norm_cifar10_test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datasets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CIFAR10(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data_path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train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False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download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b="1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True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,transform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transform)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B0BA55A-7FCE-6936-5F03-F8944549C0AD}"/>
              </a:ext>
            </a:extLst>
          </p:cNvPr>
          <p:cNvCxnSpPr>
            <a:cxnSpLocks/>
          </p:cNvCxnSpPr>
          <p:nvPr/>
        </p:nvCxnSpPr>
        <p:spPr>
          <a:xfrm flipV="1">
            <a:off x="4286250" y="3076575"/>
            <a:ext cx="1333500" cy="44767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F9444D2-2628-1250-621D-225720199BD1}"/>
              </a:ext>
            </a:extLst>
          </p:cNvPr>
          <p:cNvSpPr txBox="1"/>
          <p:nvPr/>
        </p:nvSpPr>
        <p:spPr>
          <a:xfrm>
            <a:off x="5267325" y="4698344"/>
            <a:ext cx="6810375" cy="170174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228600" marR="0" indent="-22860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redefine labels: 0(airplane),2(bird)--&gt;0(airplane),1(bird)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-22860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label_map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{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}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-22860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class_names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[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'airplane'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'bird'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-22860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norm_cifar2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[(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img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label_map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[label])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img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label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norm_cifar10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if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label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[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]]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-22860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norm_cifar2_test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[(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img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label_map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[label])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img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label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norm_cifar10_test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if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label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[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]]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C24C2A-5353-E8DB-5CD8-A5B28928CBD1}"/>
              </a:ext>
            </a:extLst>
          </p:cNvPr>
          <p:cNvSpPr txBox="1"/>
          <p:nvPr/>
        </p:nvSpPr>
        <p:spPr>
          <a:xfrm>
            <a:off x="3009900" y="6383893"/>
            <a:ext cx="35621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create a two-class dataset</a:t>
            </a:r>
          </a:p>
        </p:txBody>
      </p:sp>
    </p:spTree>
    <p:extLst>
      <p:ext uri="{BB962C8B-B14F-4D97-AF65-F5344CB8AC3E}">
        <p14:creationId xmlns:p14="http://schemas.microsoft.com/office/powerpoint/2010/main" val="23245166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03343-97B2-DFDB-53BF-F881D7C0B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0"/>
            <a:ext cx="10515600" cy="1325563"/>
          </a:xfrm>
        </p:spPr>
        <p:txBody>
          <a:bodyPr/>
          <a:lstStyle/>
          <a:p>
            <a:r>
              <a:rPr lang="en-US" dirty="0"/>
              <a:t>Neural network model: two ways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3E4D91-90C2-A1F2-3880-EFB3C12E5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25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BA7502-CA27-A063-75EB-F27BC258B786}"/>
              </a:ext>
            </a:extLst>
          </p:cNvPr>
          <p:cNvSpPr txBox="1"/>
          <p:nvPr/>
        </p:nvSpPr>
        <p:spPr>
          <a:xfrm>
            <a:off x="3390900" y="1250320"/>
            <a:ext cx="2419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effectLst/>
                <a:latin typeface="Segoe Print" panose="02000600000000000000" pitchFamily="2" charset="0"/>
                <a:ea typeface="Calibri" panose="020F0502020204030204" pitchFamily="34" charset="0"/>
              </a:rPr>
              <a:t># </a:t>
            </a:r>
            <a:r>
              <a:rPr lang="en-US" dirty="0" err="1">
                <a:effectLst/>
                <a:latin typeface="Segoe Print" panose="02000600000000000000" pitchFamily="2" charset="0"/>
                <a:ea typeface="Calibri" panose="020F0502020204030204" pitchFamily="34" charset="0"/>
              </a:rPr>
              <a:t>nn.Sequential</a:t>
            </a:r>
            <a:r>
              <a:rPr lang="en-US" dirty="0">
                <a:effectLst/>
                <a:latin typeface="Segoe Print" panose="02000600000000000000" pitchFamily="2" charset="0"/>
                <a:ea typeface="Calibri" panose="020F0502020204030204" pitchFamily="34" charset="0"/>
              </a:rPr>
              <a:t>() </a:t>
            </a:r>
            <a:endParaRPr lang="en-US" dirty="0">
              <a:latin typeface="Segoe Print" panose="020006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689565-C512-8FC0-6D60-3711B5CB6AA2}"/>
              </a:ext>
            </a:extLst>
          </p:cNvPr>
          <p:cNvSpPr txBox="1"/>
          <p:nvPr/>
        </p:nvSpPr>
        <p:spPr>
          <a:xfrm>
            <a:off x="9458325" y="1212220"/>
            <a:ext cx="19526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effectLst/>
                <a:latin typeface="Segoe Print" panose="02000600000000000000" pitchFamily="2" charset="0"/>
                <a:ea typeface="Calibri" panose="020F0502020204030204" pitchFamily="34" charset="0"/>
              </a:rPr>
              <a:t># </a:t>
            </a:r>
            <a:r>
              <a:rPr lang="en-US" dirty="0" err="1">
                <a:effectLst/>
                <a:latin typeface="Segoe Print" panose="02000600000000000000" pitchFamily="2" charset="0"/>
                <a:ea typeface="Calibri" panose="020F0502020204030204" pitchFamily="34" charset="0"/>
              </a:rPr>
              <a:t>nn.</a:t>
            </a:r>
            <a:r>
              <a:rPr lang="en-US" dirty="0" err="1">
                <a:latin typeface="Segoe Print" panose="02000600000000000000" pitchFamily="2" charset="0"/>
                <a:ea typeface="Calibri" panose="020F0502020204030204" pitchFamily="34" charset="0"/>
              </a:rPr>
              <a:t>Module</a:t>
            </a:r>
            <a:r>
              <a:rPr lang="en-US" dirty="0">
                <a:effectLst/>
                <a:latin typeface="Segoe Print" panose="02000600000000000000" pitchFamily="2" charset="0"/>
                <a:ea typeface="Calibri" panose="020F0502020204030204" pitchFamily="34" charset="0"/>
              </a:rPr>
              <a:t>() </a:t>
            </a:r>
            <a:endParaRPr lang="en-US" dirty="0">
              <a:latin typeface="Segoe Print" panose="020006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515EF4-764F-730F-1EB9-0DAAA02E40E4}"/>
              </a:ext>
            </a:extLst>
          </p:cNvPr>
          <p:cNvSpPr txBox="1"/>
          <p:nvPr/>
        </p:nvSpPr>
        <p:spPr>
          <a:xfrm>
            <a:off x="638175" y="1271527"/>
            <a:ext cx="3733800" cy="170174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22860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model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Sequential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Linear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3072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25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ReLU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Linear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25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ReLU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Linear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F46BECB-0F4A-5F53-FD1E-A6CB8E358BDA}"/>
              </a:ext>
            </a:extLst>
          </p:cNvPr>
          <p:cNvSpPr/>
          <p:nvPr/>
        </p:nvSpPr>
        <p:spPr>
          <a:xfrm>
            <a:off x="2390775" y="1543050"/>
            <a:ext cx="590550" cy="257175"/>
          </a:xfrm>
          <a:custGeom>
            <a:avLst/>
            <a:gdLst>
              <a:gd name="csX0" fmla="*/ 76200 w 590550"/>
              <a:gd name="csY0" fmla="*/ 47625 h 314325"/>
              <a:gd name="csX1" fmla="*/ 9525 w 590550"/>
              <a:gd name="csY1" fmla="*/ 114300 h 314325"/>
              <a:gd name="csX2" fmla="*/ 0 w 590550"/>
              <a:gd name="csY2" fmla="*/ 142875 h 314325"/>
              <a:gd name="csX3" fmla="*/ 19050 w 590550"/>
              <a:gd name="csY3" fmla="*/ 238125 h 314325"/>
              <a:gd name="csX4" fmla="*/ 133350 w 590550"/>
              <a:gd name="csY4" fmla="*/ 295275 h 314325"/>
              <a:gd name="csX5" fmla="*/ 200025 w 590550"/>
              <a:gd name="csY5" fmla="*/ 314325 h 314325"/>
              <a:gd name="csX6" fmla="*/ 447675 w 590550"/>
              <a:gd name="csY6" fmla="*/ 304800 h 314325"/>
              <a:gd name="csX7" fmla="*/ 504825 w 590550"/>
              <a:gd name="csY7" fmla="*/ 295275 h 314325"/>
              <a:gd name="csX8" fmla="*/ 542925 w 590550"/>
              <a:gd name="csY8" fmla="*/ 266700 h 314325"/>
              <a:gd name="csX9" fmla="*/ 581025 w 590550"/>
              <a:gd name="csY9" fmla="*/ 209550 h 314325"/>
              <a:gd name="csX10" fmla="*/ 590550 w 590550"/>
              <a:gd name="csY10" fmla="*/ 161925 h 314325"/>
              <a:gd name="csX11" fmla="*/ 581025 w 590550"/>
              <a:gd name="csY11" fmla="*/ 85725 h 314325"/>
              <a:gd name="csX12" fmla="*/ 552450 w 590550"/>
              <a:gd name="csY12" fmla="*/ 57150 h 314325"/>
              <a:gd name="csX13" fmla="*/ 514350 w 590550"/>
              <a:gd name="csY13" fmla="*/ 28575 h 314325"/>
              <a:gd name="csX14" fmla="*/ 400050 w 590550"/>
              <a:gd name="csY14" fmla="*/ 9525 h 314325"/>
              <a:gd name="csX15" fmla="*/ 352425 w 590550"/>
              <a:gd name="csY15" fmla="*/ 0 h 314325"/>
              <a:gd name="csX16" fmla="*/ 85725 w 590550"/>
              <a:gd name="csY16" fmla="*/ 28575 h 314325"/>
              <a:gd name="csX17" fmla="*/ 76200 w 590550"/>
              <a:gd name="csY17" fmla="*/ 47625 h 3143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590550" h="314325">
                <a:moveTo>
                  <a:pt x="76200" y="47625"/>
                </a:moveTo>
                <a:cubicBezTo>
                  <a:pt x="63500" y="61913"/>
                  <a:pt x="27216" y="78918"/>
                  <a:pt x="9525" y="114300"/>
                </a:cubicBezTo>
                <a:cubicBezTo>
                  <a:pt x="5035" y="123280"/>
                  <a:pt x="3175" y="133350"/>
                  <a:pt x="0" y="142875"/>
                </a:cubicBezTo>
                <a:cubicBezTo>
                  <a:pt x="6350" y="174625"/>
                  <a:pt x="6295" y="208364"/>
                  <a:pt x="19050" y="238125"/>
                </a:cubicBezTo>
                <a:cubicBezTo>
                  <a:pt x="39431" y="285680"/>
                  <a:pt x="92543" y="285073"/>
                  <a:pt x="133350" y="295275"/>
                </a:cubicBezTo>
                <a:cubicBezTo>
                  <a:pt x="181190" y="307235"/>
                  <a:pt x="159031" y="300660"/>
                  <a:pt x="200025" y="314325"/>
                </a:cubicBezTo>
                <a:cubicBezTo>
                  <a:pt x="282575" y="311150"/>
                  <a:pt x="365225" y="309953"/>
                  <a:pt x="447675" y="304800"/>
                </a:cubicBezTo>
                <a:cubicBezTo>
                  <a:pt x="466950" y="303595"/>
                  <a:pt x="486894" y="302448"/>
                  <a:pt x="504825" y="295275"/>
                </a:cubicBezTo>
                <a:cubicBezTo>
                  <a:pt x="519565" y="289379"/>
                  <a:pt x="532378" y="278565"/>
                  <a:pt x="542925" y="266700"/>
                </a:cubicBezTo>
                <a:cubicBezTo>
                  <a:pt x="558136" y="249588"/>
                  <a:pt x="581025" y="209550"/>
                  <a:pt x="581025" y="209550"/>
                </a:cubicBezTo>
                <a:cubicBezTo>
                  <a:pt x="584200" y="193675"/>
                  <a:pt x="590550" y="178114"/>
                  <a:pt x="590550" y="161925"/>
                </a:cubicBezTo>
                <a:cubicBezTo>
                  <a:pt x="590550" y="136327"/>
                  <a:pt x="589773" y="109782"/>
                  <a:pt x="581025" y="85725"/>
                </a:cubicBezTo>
                <a:cubicBezTo>
                  <a:pt x="576422" y="73066"/>
                  <a:pt x="562677" y="65916"/>
                  <a:pt x="552450" y="57150"/>
                </a:cubicBezTo>
                <a:cubicBezTo>
                  <a:pt x="540397" y="46819"/>
                  <a:pt x="528133" y="36451"/>
                  <a:pt x="514350" y="28575"/>
                </a:cubicBezTo>
                <a:cubicBezTo>
                  <a:pt x="487052" y="12976"/>
                  <a:pt x="413992" y="11517"/>
                  <a:pt x="400050" y="9525"/>
                </a:cubicBezTo>
                <a:cubicBezTo>
                  <a:pt x="384023" y="7235"/>
                  <a:pt x="368300" y="3175"/>
                  <a:pt x="352425" y="0"/>
                </a:cubicBezTo>
                <a:cubicBezTo>
                  <a:pt x="163766" y="8575"/>
                  <a:pt x="197449" y="-12052"/>
                  <a:pt x="85725" y="28575"/>
                </a:cubicBezTo>
                <a:cubicBezTo>
                  <a:pt x="36891" y="46333"/>
                  <a:pt x="88900" y="33337"/>
                  <a:pt x="76200" y="47625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238A635-36CC-38CC-F13A-AD6BA81AEA47}"/>
              </a:ext>
            </a:extLst>
          </p:cNvPr>
          <p:cNvSpPr txBox="1"/>
          <p:nvPr/>
        </p:nvSpPr>
        <p:spPr>
          <a:xfrm>
            <a:off x="4000500" y="2133600"/>
            <a:ext cx="1553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3x32x32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FE02644-B10B-EB95-66BB-E50CACE5FFA2}"/>
              </a:ext>
            </a:extLst>
          </p:cNvPr>
          <p:cNvCxnSpPr>
            <a:cxnSpLocks/>
          </p:cNvCxnSpPr>
          <p:nvPr/>
        </p:nvCxnSpPr>
        <p:spPr>
          <a:xfrm>
            <a:off x="2886075" y="1819275"/>
            <a:ext cx="1190625" cy="40374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0FE6A61-C952-B14F-6C04-29EAC857870A}"/>
              </a:ext>
            </a:extLst>
          </p:cNvPr>
          <p:cNvSpPr txBox="1"/>
          <p:nvPr/>
        </p:nvSpPr>
        <p:spPr>
          <a:xfrm>
            <a:off x="6096000" y="1297615"/>
            <a:ext cx="6096000" cy="400686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22860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class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Net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Module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4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init</a:t>
            </a:r>
            <a:r>
              <a:rPr lang="en-US" sz="14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super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4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init</a:t>
            </a:r>
            <a:r>
              <a:rPr lang="en-US" sz="14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#define layers with learnable parameters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fc1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Linear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3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*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32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*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32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25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fc2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Linear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25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fc3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Linear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forward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x):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out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fc1(x)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out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relu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(out)   </a:t>
            </a:r>
          </a:p>
          <a:p>
            <a:pPr marL="22860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i="1" dirty="0">
                <a:solidFill>
                  <a:srgbClr val="333333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function ( no learnable parameters)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out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fc2(out)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out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relu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(out)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out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fc3(out)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return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out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010C4C-C228-E8F3-1106-1FBFECDC5ED0}"/>
              </a:ext>
            </a:extLst>
          </p:cNvPr>
          <p:cNvSpPr txBox="1"/>
          <p:nvPr/>
        </p:nvSpPr>
        <p:spPr>
          <a:xfrm>
            <a:off x="647699" y="3130007"/>
            <a:ext cx="4448175" cy="77970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22860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img_batch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img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view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-1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unsqueeze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shape </a:t>
            </a:r>
            <a:r>
              <a:rPr lang="en-US" sz="14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torch.size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[1,3072]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out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model(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img_batch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7B22AB0-4830-7A48-38AD-156D6B3C6FD6}"/>
              </a:ext>
            </a:extLst>
          </p:cNvPr>
          <p:cNvSpPr txBox="1"/>
          <p:nvPr/>
        </p:nvSpPr>
        <p:spPr>
          <a:xfrm>
            <a:off x="6098381" y="5359410"/>
            <a:ext cx="4636294" cy="54918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model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Net()</a:t>
            </a:r>
          </a:p>
          <a:p>
            <a:pPr latinLnBrk="1">
              <a:lnSpc>
                <a:spcPct val="107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out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333333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model(</a:t>
            </a:r>
            <a:r>
              <a:rPr lang="en-US" sz="1400" dirty="0" err="1">
                <a:solidFill>
                  <a:srgbClr val="333333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img_batch</a:t>
            </a:r>
            <a:r>
              <a:rPr lang="en-US" sz="1400" dirty="0">
                <a:solidFill>
                  <a:srgbClr val="333333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)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2257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E5098-1923-1E06-8BB6-F25BAFA48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5" y="0"/>
            <a:ext cx="10515600" cy="1325563"/>
          </a:xfrm>
        </p:spPr>
        <p:txBody>
          <a:bodyPr/>
          <a:lstStyle/>
          <a:p>
            <a:r>
              <a:rPr lang="en-US" dirty="0"/>
              <a:t>Train a neural network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A11957-0105-37D0-38A8-953ECAA9F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26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5FEE2F-9CAE-049D-DDF7-C6BFAA77FF70}"/>
              </a:ext>
            </a:extLst>
          </p:cNvPr>
          <p:cNvSpPr txBox="1"/>
          <p:nvPr/>
        </p:nvSpPr>
        <p:spPr>
          <a:xfrm>
            <a:off x="790575" y="1334965"/>
            <a:ext cx="9058275" cy="515942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train_loader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utils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DataLoader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(norm_cifar2,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batch_size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=64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,shuffle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True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norm_cifar2: list[[tensor[3,32,32], label], [tensor[3,32,32], label],…]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model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Net()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Net() is used here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learning_rate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1e-2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optimizer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optim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SGD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model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parameters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lr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learning_rate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loss_fn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CrossEntropyLoss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n_epochs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100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epoch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range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n_epochs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imgs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labels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train_loader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batch_size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imgs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shape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#64 for all, except 16 for the last batch, 10000/64=145.25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#print(labels.shape)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outputs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model(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imgs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view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batch_size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-1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))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</a:t>
            </a:r>
            <a:r>
              <a:rPr lang="en-US" sz="14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imgs.view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(batch_size,-1): [64, 3072]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outputs: [64,2]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loss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loss_fn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(outputs, labels)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labels: [64]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optimizer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zero_grad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loss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backward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optimizer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step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"Epoch: </a:t>
            </a:r>
            <a:r>
              <a:rPr lang="en-US" sz="1400" b="1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%d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Loss: </a:t>
            </a:r>
            <a:r>
              <a:rPr lang="en-US" sz="1400" b="1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%f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"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%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(epoch,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float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(loss)))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62331A-E6EC-1466-BD83-39C583CC71D2}"/>
              </a:ext>
            </a:extLst>
          </p:cNvPr>
          <p:cNvSpPr txBox="1"/>
          <p:nvPr/>
        </p:nvSpPr>
        <p:spPr>
          <a:xfrm>
            <a:off x="8524875" y="1762125"/>
            <a:ext cx="2983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instantiate the model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44E315-540D-8FDF-C5B4-8C624D01F5FC}"/>
              </a:ext>
            </a:extLst>
          </p:cNvPr>
          <p:cNvSpPr txBox="1"/>
          <p:nvPr/>
        </p:nvSpPr>
        <p:spPr>
          <a:xfrm>
            <a:off x="8353425" y="2181225"/>
            <a:ext cx="2534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specify optimizer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E12B16-FBD1-1488-4B10-BE1401BF6F5E}"/>
              </a:ext>
            </a:extLst>
          </p:cNvPr>
          <p:cNvSpPr txBox="1"/>
          <p:nvPr/>
        </p:nvSpPr>
        <p:spPr>
          <a:xfrm>
            <a:off x="8305800" y="2495550"/>
            <a:ext cx="2786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define loss function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4934A1-1AFF-EDB1-861A-6F92AF25BDE8}"/>
              </a:ext>
            </a:extLst>
          </p:cNvPr>
          <p:cNvSpPr txBox="1"/>
          <p:nvPr/>
        </p:nvSpPr>
        <p:spPr>
          <a:xfrm>
            <a:off x="9677400" y="1314450"/>
            <a:ext cx="1951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train loader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1D74A7-56C7-4D03-8787-F93928EBD281}"/>
              </a:ext>
            </a:extLst>
          </p:cNvPr>
          <p:cNvSpPr txBox="1"/>
          <p:nvPr/>
        </p:nvSpPr>
        <p:spPr>
          <a:xfrm>
            <a:off x="5276850" y="3171825"/>
            <a:ext cx="2893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loop on train loader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67BEAC-E3E2-39A3-69F8-FD2C05F6AF37}"/>
              </a:ext>
            </a:extLst>
          </p:cNvPr>
          <p:cNvSpPr txBox="1"/>
          <p:nvPr/>
        </p:nvSpPr>
        <p:spPr>
          <a:xfrm>
            <a:off x="4267200" y="2895600"/>
            <a:ext cx="2157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loop on epoch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E29A1B-2365-4BFA-249D-A1E5B9910023}"/>
              </a:ext>
            </a:extLst>
          </p:cNvPr>
          <p:cNvSpPr txBox="1"/>
          <p:nvPr/>
        </p:nvSpPr>
        <p:spPr>
          <a:xfrm>
            <a:off x="6467475" y="4076700"/>
            <a:ext cx="28216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outputs for a batch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915B7A-FEE9-8737-C6F0-EAB700E861EC}"/>
              </a:ext>
            </a:extLst>
          </p:cNvPr>
          <p:cNvSpPr txBox="1"/>
          <p:nvPr/>
        </p:nvSpPr>
        <p:spPr>
          <a:xfrm>
            <a:off x="5553075" y="4752975"/>
            <a:ext cx="2335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loss for a batch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ACE0BC-3DB8-04DE-4661-558251A3B3DE}"/>
              </a:ext>
            </a:extLst>
          </p:cNvPr>
          <p:cNvSpPr txBox="1"/>
          <p:nvPr/>
        </p:nvSpPr>
        <p:spPr>
          <a:xfrm>
            <a:off x="4600575" y="5210175"/>
            <a:ext cx="3733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zero gradients in optimizer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C96D9B7-6F7E-ED65-0163-768FFD7A9A60}"/>
              </a:ext>
            </a:extLst>
          </p:cNvPr>
          <p:cNvSpPr txBox="1"/>
          <p:nvPr/>
        </p:nvSpPr>
        <p:spPr>
          <a:xfrm>
            <a:off x="3457575" y="5457825"/>
            <a:ext cx="1688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backward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9028FEE-C3E4-9737-B399-03F71736EBFC}"/>
              </a:ext>
            </a:extLst>
          </p:cNvPr>
          <p:cNvSpPr txBox="1"/>
          <p:nvPr/>
        </p:nvSpPr>
        <p:spPr>
          <a:xfrm>
            <a:off x="3343275" y="5753100"/>
            <a:ext cx="2427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one step update </a:t>
            </a:r>
          </a:p>
        </p:txBody>
      </p:sp>
    </p:spTree>
    <p:extLst>
      <p:ext uri="{BB962C8B-B14F-4D97-AF65-F5344CB8AC3E}">
        <p14:creationId xmlns:p14="http://schemas.microsoft.com/office/powerpoint/2010/main" val="17819521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39036-D818-3E55-A65E-BC7D965AE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515600" cy="1325563"/>
          </a:xfrm>
        </p:spPr>
        <p:txBody>
          <a:bodyPr/>
          <a:lstStyle/>
          <a:p>
            <a:r>
              <a:rPr lang="en-US" dirty="0"/>
              <a:t>Validation by test set, access parameters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154FE3-9E9F-AA15-BBF1-892267B7A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27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013243-5603-860B-4A15-A9E4936DA5C8}"/>
              </a:ext>
            </a:extLst>
          </p:cNvPr>
          <p:cNvSpPr txBox="1"/>
          <p:nvPr/>
        </p:nvSpPr>
        <p:spPr>
          <a:xfrm>
            <a:off x="904873" y="1335992"/>
            <a:ext cx="10715627" cy="3315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val_loader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utils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DataLoader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(norm_cifar2_test,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batch_size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=64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,shuffle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False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correct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total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with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no_grad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imgs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labels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val_loader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batch_size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imgs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shape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outputs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model(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imgs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view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batch_size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-1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values, predicted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max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(outputs, dim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return (</a:t>
            </a:r>
            <a:r>
              <a:rPr lang="en-US" sz="14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values,indices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#print(predicted)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total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labels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shape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correct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((predicted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labels)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sum())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"Accuracy: </a:t>
            </a:r>
            <a:r>
              <a:rPr lang="en-US" sz="1400" b="1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%f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"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%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(correct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/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total))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9335A1-EBAC-508D-878D-60F92A3556E8}"/>
              </a:ext>
            </a:extLst>
          </p:cNvPr>
          <p:cNvSpPr txBox="1"/>
          <p:nvPr/>
        </p:nvSpPr>
        <p:spPr>
          <a:xfrm>
            <a:off x="3724275" y="1952625"/>
            <a:ext cx="3395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no gradient computation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6ACF2B-65A8-B97A-39B1-F6257383FAE3}"/>
              </a:ext>
            </a:extLst>
          </p:cNvPr>
          <p:cNvSpPr txBox="1"/>
          <p:nvPr/>
        </p:nvSpPr>
        <p:spPr>
          <a:xfrm>
            <a:off x="6391274" y="4149209"/>
            <a:ext cx="35909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the number of corrects 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0AE296-2D7E-2F18-2FF8-1261D61FD6A7}"/>
              </a:ext>
            </a:extLst>
          </p:cNvPr>
          <p:cNvSpPr txBox="1"/>
          <p:nvPr/>
        </p:nvSpPr>
        <p:spPr>
          <a:xfrm>
            <a:off x="4571999" y="3825359"/>
            <a:ext cx="3819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total number of samples 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70C9EF-BF8D-400B-6DB3-234A002EBC63}"/>
              </a:ext>
            </a:extLst>
          </p:cNvPr>
          <p:cNvSpPr txBox="1"/>
          <p:nvPr/>
        </p:nvSpPr>
        <p:spPr>
          <a:xfrm>
            <a:off x="6858000" y="2844284"/>
            <a:ext cx="2552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batch output 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E82A49-066B-2A5D-115F-344757D20CFA}"/>
              </a:ext>
            </a:extLst>
          </p:cNvPr>
          <p:cNvSpPr txBox="1"/>
          <p:nvPr/>
        </p:nvSpPr>
        <p:spPr>
          <a:xfrm>
            <a:off x="895349" y="4854585"/>
            <a:ext cx="7762875" cy="147123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model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parameters</a:t>
            </a:r>
            <a:endParaRPr lang="en-US" sz="1400" dirty="0">
              <a:solidFill>
                <a:srgbClr val="333333"/>
              </a:solidFill>
              <a:effectLst/>
              <a:latin typeface="Courier New" panose="02070309020205020404" pitchFamily="49" charset="0"/>
              <a:ea typeface="Times New Roman" panose="02020603050405020304" pitchFamily="18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name, param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model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named_parameters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():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if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param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requires_grad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(name,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param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shape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param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numel_list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[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numel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p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model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parameters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()]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0">
              <a:lnSpc>
                <a:spcPct val="107000"/>
              </a:lnSpc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sum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numel_list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numel_list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EAD41F-929E-4477-F885-5D680F066485}"/>
              </a:ext>
            </a:extLst>
          </p:cNvPr>
          <p:cNvSpPr txBox="1"/>
          <p:nvPr/>
        </p:nvSpPr>
        <p:spPr>
          <a:xfrm>
            <a:off x="6429375" y="4879345"/>
            <a:ext cx="39433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spc="-5" dirty="0">
                <a:solidFill>
                  <a:srgbClr val="000000"/>
                </a:solidFill>
                <a:effectLst/>
                <a:latin typeface="Segoe Print" panose="02000600000000000000" pitchFamily="2" charset="0"/>
                <a:ea typeface="Calibri" panose="020F0502020204030204" pitchFamily="34" charset="0"/>
              </a:rPr>
              <a:t># </a:t>
            </a:r>
            <a:r>
              <a:rPr lang="en-US" sz="1400" spc="-5" dirty="0">
                <a:solidFill>
                  <a:srgbClr val="000000"/>
                </a:solidFill>
                <a:latin typeface="Segoe Print" panose="02000600000000000000" pitchFamily="2" charset="0"/>
                <a:ea typeface="Calibri" panose="020F0502020204030204" pitchFamily="34" charset="0"/>
              </a:rPr>
              <a:t>t</a:t>
            </a:r>
            <a:r>
              <a:rPr lang="en-US" sz="1400" spc="-5" dirty="0">
                <a:solidFill>
                  <a:srgbClr val="000000"/>
                </a:solidFill>
                <a:effectLst/>
                <a:latin typeface="Segoe Print" panose="02000600000000000000" pitchFamily="2" charset="0"/>
                <a:ea typeface="Calibri" panose="020F0502020204030204" pitchFamily="34" charset="0"/>
              </a:rPr>
              <a:t>he overall architecture of a model </a:t>
            </a:r>
            <a:endParaRPr lang="en-US" sz="1400" dirty="0">
              <a:latin typeface="Segoe Print" panose="020006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49FB5C-A4F5-27CA-BCB2-7835F1E3E563}"/>
              </a:ext>
            </a:extLst>
          </p:cNvPr>
          <p:cNvSpPr txBox="1"/>
          <p:nvPr/>
        </p:nvSpPr>
        <p:spPr>
          <a:xfrm>
            <a:off x="6067425" y="5146045"/>
            <a:ext cx="2895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spc="-5" dirty="0">
                <a:solidFill>
                  <a:srgbClr val="000000"/>
                </a:solidFill>
                <a:effectLst/>
                <a:latin typeface="Segoe Print" panose="02000600000000000000" pitchFamily="2" charset="0"/>
                <a:ea typeface="Calibri" panose="020F0502020204030204" pitchFamily="34" charset="0"/>
              </a:rPr>
              <a:t># print name, shape, value </a:t>
            </a:r>
            <a:endParaRPr lang="en-US" sz="1400" dirty="0">
              <a:latin typeface="Segoe Print" panose="020006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29AE632-7ACF-FC66-6C01-5D5CF02D5EE6}"/>
              </a:ext>
            </a:extLst>
          </p:cNvPr>
          <p:cNvSpPr txBox="1"/>
          <p:nvPr/>
        </p:nvSpPr>
        <p:spPr>
          <a:xfrm>
            <a:off x="6629400" y="5765170"/>
            <a:ext cx="39243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spc="-5" dirty="0">
                <a:solidFill>
                  <a:srgbClr val="000000"/>
                </a:solidFill>
                <a:effectLst/>
                <a:latin typeface="Segoe Print" panose="02000600000000000000" pitchFamily="2" charset="0"/>
                <a:ea typeface="Calibri" panose="020F0502020204030204" pitchFamily="34" charset="0"/>
              </a:rPr>
              <a:t># count the number of parameters </a:t>
            </a:r>
            <a:endParaRPr lang="en-US" sz="14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0957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658B6-3B70-F63F-4CDE-96780F66B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515600" cy="1325563"/>
          </a:xfrm>
        </p:spPr>
        <p:txBody>
          <a:bodyPr/>
          <a:lstStyle/>
          <a:p>
            <a:r>
              <a:rPr lang="en-US" dirty="0"/>
              <a:t>Summary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5FDD27-E66C-AFAE-EC3F-27479CDA5B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330324"/>
            <a:ext cx="10515600" cy="4860925"/>
          </a:xfrm>
        </p:spPr>
        <p:txBody>
          <a:bodyPr/>
          <a:lstStyle/>
          <a:p>
            <a:r>
              <a:rPr lang="en-US" dirty="0" err="1"/>
              <a:t>PyTorch</a:t>
            </a:r>
            <a:r>
              <a:rPr lang="en-US" dirty="0"/>
              <a:t> is an efficient platform for developing a deep learning model, because it provides:</a:t>
            </a:r>
          </a:p>
          <a:p>
            <a:pPr lvl="1"/>
            <a:r>
              <a:rPr lang="en-US" dirty="0" err="1"/>
              <a:t>Autograd</a:t>
            </a:r>
            <a:r>
              <a:rPr lang="en-US" dirty="0"/>
              <a:t> to automatically and numerically compute derivatives.</a:t>
            </a:r>
          </a:p>
          <a:p>
            <a:pPr lvl="1"/>
            <a:r>
              <a:rPr lang="en-US" dirty="0"/>
              <a:t>Basic modules in neural  networks</a:t>
            </a:r>
          </a:p>
          <a:p>
            <a:pPr lvl="1"/>
            <a:r>
              <a:rPr lang="en-US" dirty="0"/>
              <a:t>Abundant datasets: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torchvision.datasets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/>
              <a:t>Utilities for manipulating datasets: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torchvision.transforms</a:t>
            </a:r>
            <a:r>
              <a:rPr lang="en-US" dirty="0"/>
              <a:t>, </a:t>
            </a:r>
            <a:r>
              <a:rPr lang="en-US" dirty="0" err="1">
                <a:solidFill>
                  <a:srgbClr val="333333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dirty="0" err="1">
                <a:solidFill>
                  <a:srgbClr val="666666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dirty="0" err="1">
                <a:solidFill>
                  <a:srgbClr val="333333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utils</a:t>
            </a:r>
            <a:r>
              <a:rPr lang="en-US" dirty="0" err="1">
                <a:solidFill>
                  <a:srgbClr val="666666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dirty="0" err="1">
                <a:solidFill>
                  <a:srgbClr val="333333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data</a:t>
            </a:r>
            <a:r>
              <a:rPr lang="en-US" dirty="0" err="1">
                <a:solidFill>
                  <a:srgbClr val="666666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dirty="0" err="1">
                <a:solidFill>
                  <a:srgbClr val="333333"/>
                </a:solidFill>
                <a:latin typeface="Courier New" panose="02070309020205020404" pitchFamily="49" charset="0"/>
                <a:ea typeface="Times New Roman" panose="02020603050405020304" pitchFamily="18" charset="0"/>
              </a:rPr>
              <a:t>DataLoader</a:t>
            </a:r>
            <a:endParaRPr lang="en-US" dirty="0">
              <a:solidFill>
                <a:srgbClr val="333333"/>
              </a:solidFill>
              <a:latin typeface="Courier New" panose="02070309020205020404" pitchFamily="49" charset="0"/>
              <a:ea typeface="Times New Roman" panose="02020603050405020304" pitchFamily="18" charset="0"/>
            </a:endParaRPr>
          </a:p>
          <a:p>
            <a:r>
              <a:rPr lang="en-US" dirty="0"/>
              <a:t>With </a:t>
            </a:r>
            <a:r>
              <a:rPr lang="en-US" dirty="0" err="1"/>
              <a:t>PyTorch</a:t>
            </a:r>
            <a:r>
              <a:rPr lang="en-US" dirty="0"/>
              <a:t>, we can build a neural network model by calling the basic layer modules from the </a:t>
            </a:r>
            <a:r>
              <a:rPr lang="en-US" dirty="0" err="1"/>
              <a:t>PyTorch</a:t>
            </a:r>
            <a:r>
              <a:rPr lang="en-US" dirty="0"/>
              <a:t> packages.</a:t>
            </a:r>
          </a:p>
          <a:p>
            <a:r>
              <a:rPr lang="en-US" dirty="0"/>
              <a:t>With </a:t>
            </a:r>
            <a:r>
              <a:rPr lang="en-US" dirty="0" err="1"/>
              <a:t>PyTorch</a:t>
            </a:r>
            <a:r>
              <a:rPr lang="en-US" dirty="0"/>
              <a:t>, we can train a model without explicitly computing the backward propagation.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5F200D-3963-8FD6-3054-6746C7C90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797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60477-CB34-9512-DF28-B5F51671C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3" y="0"/>
            <a:ext cx="10515600" cy="1325563"/>
          </a:xfrm>
        </p:spPr>
        <p:txBody>
          <a:bodyPr/>
          <a:lstStyle/>
          <a:p>
            <a:r>
              <a:rPr lang="en-US" dirty="0"/>
              <a:t>Why </a:t>
            </a:r>
            <a:r>
              <a:rPr lang="en-US" dirty="0" err="1"/>
              <a:t>PyTorch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56174-90E4-3EDF-53A2-346277187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090" y="1316578"/>
            <a:ext cx="10515600" cy="4989954"/>
          </a:xfrm>
        </p:spPr>
        <p:txBody>
          <a:bodyPr/>
          <a:lstStyle/>
          <a:p>
            <a:r>
              <a:rPr lang="en-US" dirty="0" err="1"/>
              <a:t>PyTorch</a:t>
            </a:r>
            <a:r>
              <a:rPr lang="en-US" dirty="0"/>
              <a:t> is a framework that provides abundant  of packages for deep learning developers.</a:t>
            </a:r>
          </a:p>
          <a:p>
            <a:r>
              <a:rPr lang="en-US" dirty="0"/>
              <a:t> With </a:t>
            </a:r>
            <a:r>
              <a:rPr lang="en-US" dirty="0" err="1"/>
              <a:t>PyTorch</a:t>
            </a:r>
            <a:r>
              <a:rPr lang="en-US" dirty="0"/>
              <a:t>, a designer can construct and train a deep learning model very quickly, instead of from scratch. </a:t>
            </a:r>
          </a:p>
          <a:p>
            <a:r>
              <a:rPr lang="en-US" dirty="0"/>
              <a:t>One of the most important features is to automatically track the derivatives along the computation path. Thus, we don’t need to manually derive the gradient expression during the training process.</a:t>
            </a:r>
          </a:p>
          <a:p>
            <a:r>
              <a:rPr lang="en-US" dirty="0"/>
              <a:t>Another important feature is that it includes many modules and data utility functions, which dramatically speed up a project development process.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E1BE32-C5A9-E3C2-A97E-73209B6BE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063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4EE04-155A-EF83-95F7-83B5B8788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539" y="0"/>
            <a:ext cx="10515600" cy="1325563"/>
          </a:xfrm>
        </p:spPr>
        <p:txBody>
          <a:bodyPr/>
          <a:lstStyle/>
          <a:p>
            <a:r>
              <a:rPr lang="en-US" dirty="0" err="1"/>
              <a:t>PyTorch</a:t>
            </a:r>
            <a:r>
              <a:rPr lang="en-US" dirty="0"/>
              <a:t> 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C7FA3D-2220-74F9-A521-08020471E0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539" y="1328668"/>
            <a:ext cx="4200939" cy="4647926"/>
          </a:xfrm>
        </p:spPr>
        <p:txBody>
          <a:bodyPr/>
          <a:lstStyle/>
          <a:p>
            <a:r>
              <a:rPr lang="en-US" dirty="0"/>
              <a:t>3 layers</a:t>
            </a:r>
          </a:p>
          <a:p>
            <a:pPr lvl="1"/>
            <a:r>
              <a:rPr lang="en-US" dirty="0" err="1"/>
              <a:t>PyTorch</a:t>
            </a:r>
            <a:r>
              <a:rPr lang="en-US" dirty="0"/>
              <a:t> layer: packages, utilities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Python layer: build and train a model by calling functions from </a:t>
            </a:r>
            <a:r>
              <a:rPr lang="en-US" dirty="0" err="1"/>
              <a:t>PyTorch</a:t>
            </a:r>
            <a:r>
              <a:rPr lang="en-US" dirty="0"/>
              <a:t> layer</a:t>
            </a:r>
            <a:r>
              <a:rPr lang="en-US" dirty="0">
                <a:solidFill>
                  <a:srgbClr val="FF0000"/>
                </a:solidFill>
              </a:rPr>
              <a:t>.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Physical layer: hardware to train or deploy the model.</a:t>
            </a:r>
          </a:p>
          <a:p>
            <a:r>
              <a:rPr lang="en-US" dirty="0"/>
              <a:t>We  focus on </a:t>
            </a:r>
            <a:r>
              <a:rPr lang="en-US" dirty="0" err="1"/>
              <a:t>PyTorch</a:t>
            </a:r>
            <a:r>
              <a:rPr lang="en-US" dirty="0"/>
              <a:t> layer and Python layer.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33AF64-EC58-B13D-674C-9F0795E4B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4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BA03C09-D447-8883-1DB4-A8BCF7C111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407" y="1243065"/>
            <a:ext cx="7046263" cy="42333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12132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22B32-9FAB-011B-C1C1-49855A853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4" y="0"/>
            <a:ext cx="10515600" cy="1325563"/>
          </a:xfrm>
        </p:spPr>
        <p:txBody>
          <a:bodyPr/>
          <a:lstStyle/>
          <a:p>
            <a:r>
              <a:rPr lang="en-US" dirty="0"/>
              <a:t>Tensor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66C466-4601-B8F4-F32C-AA91F3E8F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225" y="1297724"/>
            <a:ext cx="10515600" cy="2180767"/>
          </a:xfrm>
        </p:spPr>
        <p:txBody>
          <a:bodyPr>
            <a:normAutofit/>
          </a:bodyPr>
          <a:lstStyle/>
          <a:p>
            <a:r>
              <a:rPr lang="en-US" dirty="0"/>
              <a:t>Tensor in </a:t>
            </a:r>
            <a:r>
              <a:rPr lang="en-US" dirty="0" err="1"/>
              <a:t>PyTorch</a:t>
            </a:r>
            <a:r>
              <a:rPr lang="en-US" dirty="0"/>
              <a:t> is the fundamental, multi-dimensional data structure, like </a:t>
            </a:r>
            <a:r>
              <a:rPr lang="en-US" dirty="0" err="1"/>
              <a:t>ndarray</a:t>
            </a:r>
            <a:r>
              <a:rPr lang="en-US" dirty="0"/>
              <a:t> in </a:t>
            </a:r>
            <a:r>
              <a:rPr lang="en-US" dirty="0" err="1"/>
              <a:t>numpy</a:t>
            </a:r>
            <a:r>
              <a:rPr lang="en-US" dirty="0"/>
              <a:t>, but with two major advantages:</a:t>
            </a:r>
          </a:p>
          <a:p>
            <a:pPr lvl="1"/>
            <a:r>
              <a:rPr lang="en-US" dirty="0"/>
              <a:t>It can run on hardware accelerators (e.g., GPUs).</a:t>
            </a:r>
          </a:p>
          <a:p>
            <a:pPr lvl="1"/>
            <a:r>
              <a:rPr lang="en-US" dirty="0"/>
              <a:t>It tracks computation history to provide automatic differentiation (</a:t>
            </a:r>
            <a:r>
              <a:rPr lang="en-US" dirty="0" err="1"/>
              <a:t>autograd</a:t>
            </a:r>
            <a:r>
              <a:rPr lang="en-US" dirty="0"/>
              <a:t>) for training neural networks.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E623A1-087C-5F21-9F10-775C0A6FB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1DC0CF4-5859-72F0-B880-2FAA89C8AFB7}"/>
                  </a:ext>
                </a:extLst>
              </p:cNvPr>
              <p:cNvSpPr txBox="1"/>
              <p:nvPr/>
            </p:nvSpPr>
            <p:spPr>
              <a:xfrm>
                <a:off x="1140643" y="3761105"/>
                <a:ext cx="9982986" cy="16478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28600" marR="0" indent="0" algn="ctr">
                  <a:lnSpc>
                    <a:spcPct val="107000"/>
                  </a:lnSpc>
                  <a:spcBef>
                    <a:spcPts val="600"/>
                  </a:spcBef>
                  <a:spcAft>
                    <a:spcPts val="800"/>
                  </a:spcAft>
                  <a:buNone/>
                </a:pPr>
                <a:r>
                  <a:rPr lang="en-US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0.5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0.4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0.7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                   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[0.5</m:t>
                              </m:r>
                            </m:e>
                            <m:e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0.3]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[0.4</m:t>
                              </m:r>
                            </m:e>
                            <m:e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0.1]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[0.7</m:t>
                              </m:r>
                            </m:e>
                            <m:e>
                              <m: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0.4]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             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[0.5</m:t>
                                  </m:r>
                                </m:e>
                                <m:e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0.3]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[0.4</m:t>
                                  </m:r>
                                </m:e>
                                <m:e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0.1]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[0.7</m:t>
                                  </m:r>
                                </m:e>
                                <m:e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0.4]</m:t>
                                  </m:r>
                                </m:e>
                              </m:mr>
                            </m:m>
                          </m:e>
                        </m:d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,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[0.7</m:t>
                                  </m:r>
                                </m:e>
                                <m:e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0.9]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[0.4</m:t>
                                  </m:r>
                                </m:e>
                                <m:e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0.3]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[0.2</m:t>
                                  </m:r>
                                </m:e>
                                <m:e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0.1]</m:t>
                                  </m:r>
                                </m:e>
                              </m:mr>
                            </m:m>
                          </m:e>
                        </m:d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,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[0.2</m:t>
                                  </m:r>
                                </m:e>
                                <m:e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0.1]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[0.6</m:t>
                                  </m:r>
                                </m:e>
                                <m:e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0.7]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[0.9</m:t>
                                  </m:r>
                                </m:e>
                                <m:e>
                                  <m: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0.5]</m:t>
                                  </m:r>
                                </m:e>
                              </m:mr>
                            </m:m>
                          </m:e>
                        </m:d>
                      </m:e>
                    </m:d>
                  </m:oMath>
                </a14:m>
                <a:endPara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339725" marR="0">
                  <a:lnSpc>
                    <a:spcPct val="107000"/>
                  </a:lnSpc>
                  <a:spcBef>
                    <a:spcPts val="600"/>
                  </a:spcBef>
                  <a:spcAft>
                    <a:spcPts val="800"/>
                  </a:spcAft>
                  <a:buNone/>
                </a:pPr>
                <a:r>
                  <a:rPr lang="en-US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   1D tensor, size (3)       2D tensor, size (3,2)                      3D tensor, size (3,3,2)                                       </a:t>
                </a:r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1DC0CF4-5859-72F0-B880-2FAA89C8AF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0643" y="3761105"/>
                <a:ext cx="9982986" cy="1647823"/>
              </a:xfrm>
              <a:prstGeom prst="rect">
                <a:avLst/>
              </a:prstGeom>
              <a:blipFill>
                <a:blip r:embed="rId2"/>
                <a:stretch>
                  <a:fillRect r="-977" b="-4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9062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C1E1B-4771-0181-29D0-CE60CCD2C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3" y="0"/>
            <a:ext cx="10515600" cy="1325563"/>
          </a:xfrm>
        </p:spPr>
        <p:txBody>
          <a:bodyPr/>
          <a:lstStyle/>
          <a:p>
            <a:r>
              <a:rPr lang="en-US" dirty="0"/>
              <a:t>Three core attributes for tensors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12DE15-72A3-8AA1-FA5D-2517412EBD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798" y="1514540"/>
            <a:ext cx="10515600" cy="4226384"/>
          </a:xfrm>
        </p:spPr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Three core attributes define what data a tensor holds, its structure, and where its computations occur: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dtype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specifies the underlying numerical data type (e.g., torch.float32, torch.int64,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torch.bool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), for example,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x.dtype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shape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returns a tuple indicating the length of the tensor along each individual dimension, for example,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x.shape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device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indicates the hardware allocation. For example,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x.device</a:t>
            </a:r>
            <a:r>
              <a:rPr lang="en-US" dirty="0">
                <a:solidFill>
                  <a:prstClr val="black"/>
                </a:solidFill>
                <a:latin typeface="Aptos" panose="02110004020202020204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1487488" marR="0" lvl="0" indent="-228600" algn="l" defTabSz="914400" rtl="0" eaLnBrk="1" fontAlgn="auto" latinLnBrk="0" hangingPunct="1">
              <a:lnSpc>
                <a:spcPts val="1313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SFMono-Regular"/>
              <a:ea typeface="+mn-ea"/>
              <a:cs typeface="+mn-cs"/>
            </a:endParaRPr>
          </a:p>
          <a:p>
            <a:pPr marL="1487488" marR="0" lvl="0" indent="-228600" algn="l" defTabSz="914400" rtl="0" eaLnBrk="1" fontAlgn="auto" latinLnBrk="0" hangingPunct="1">
              <a:lnSpc>
                <a:spcPts val="1313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FMono-Regular"/>
                <a:ea typeface="+mn-ea"/>
                <a:cs typeface="+mn-cs"/>
              </a:rPr>
              <a:t>cuda0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22832"/>
                </a:solidFill>
                <a:effectLst/>
                <a:uLnTx/>
                <a:uFillTx/>
                <a:latin typeface="SFMono-Regular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622F"/>
                </a:solidFill>
                <a:effectLst/>
                <a:uLnTx/>
                <a:uFillTx/>
                <a:latin typeface="SFMono-Regular"/>
                <a:ea typeface="+mn-ea"/>
                <a:cs typeface="+mn-cs"/>
              </a:rPr>
              <a:t>=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22832"/>
                </a:solidFill>
                <a:effectLst/>
                <a:uLnTx/>
                <a:uFillTx/>
                <a:latin typeface="SFMono-Regular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FMono-Regular"/>
                <a:ea typeface="+mn-ea"/>
                <a:cs typeface="+mn-cs"/>
              </a:rPr>
              <a:t>torch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622F"/>
                </a:solidFill>
                <a:effectLst/>
                <a:uLnTx/>
                <a:uFillTx/>
                <a:latin typeface="SFMono-Regular"/>
                <a:ea typeface="+mn-ea"/>
                <a:cs typeface="+mn-cs"/>
              </a:rPr>
              <a:t>.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FMono-Regular"/>
                <a:ea typeface="+mn-ea"/>
                <a:cs typeface="+mn-cs"/>
              </a:rPr>
              <a:t>device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FMono-Regular"/>
                <a:ea typeface="+mn-ea"/>
                <a:cs typeface="+mn-cs"/>
              </a:rPr>
              <a:t>(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622F"/>
                </a:solidFill>
                <a:effectLst/>
                <a:uLnTx/>
                <a:uFillTx/>
                <a:latin typeface="SFMono-Regular"/>
                <a:ea typeface="+mn-ea"/>
                <a:cs typeface="+mn-cs"/>
              </a:rPr>
              <a:t>'cuda:0'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FMono-Regular"/>
                <a:ea typeface="+mn-ea"/>
                <a:cs typeface="+mn-cs"/>
              </a:rPr>
              <a:t>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22832"/>
              </a:solidFill>
              <a:effectLst/>
              <a:uLnTx/>
              <a:uFillTx/>
              <a:latin typeface="SFMono-Regular"/>
              <a:ea typeface="+mn-ea"/>
              <a:cs typeface="+mn-cs"/>
            </a:endParaRPr>
          </a:p>
          <a:p>
            <a:pPr marL="1487488" marR="0" lvl="0" indent="-228600" algn="l" defTabSz="914400" rtl="0" eaLnBrk="1" fontAlgn="auto" latinLnBrk="0" hangingPunct="1">
              <a:lnSpc>
                <a:spcPts val="1313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FMono-Regular"/>
                <a:ea typeface="+mn-ea"/>
                <a:cs typeface="+mn-cs"/>
              </a:rPr>
              <a:t>torch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622F"/>
                </a:solidFill>
                <a:effectLst/>
                <a:uLnTx/>
                <a:uFillTx/>
                <a:latin typeface="SFMono-Regular"/>
                <a:ea typeface="+mn-ea"/>
                <a:cs typeface="+mn-cs"/>
              </a:rPr>
              <a:t>.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FMono-Regular"/>
                <a:ea typeface="+mn-ea"/>
                <a:cs typeface="+mn-cs"/>
              </a:rPr>
              <a:t>ones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FMono-Regular"/>
                <a:ea typeface="+mn-ea"/>
                <a:cs typeface="+mn-cs"/>
              </a:rPr>
              <a:t>([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7F4707"/>
                </a:solidFill>
                <a:effectLst/>
                <a:uLnTx/>
                <a:uFillTx/>
                <a:latin typeface="SFMono-Regular"/>
                <a:ea typeface="+mn-ea"/>
                <a:cs typeface="+mn-cs"/>
              </a:rPr>
              <a:t>2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FMono-Regular"/>
                <a:ea typeface="+mn-ea"/>
                <a:cs typeface="+mn-cs"/>
              </a:rPr>
              <a:t>,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22832"/>
                </a:solidFill>
                <a:effectLst/>
                <a:uLnTx/>
                <a:uFillTx/>
                <a:latin typeface="SFMono-Regular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7F4707"/>
                </a:solidFill>
                <a:effectLst/>
                <a:uLnTx/>
                <a:uFillTx/>
                <a:latin typeface="SFMono-Regular"/>
                <a:ea typeface="+mn-ea"/>
                <a:cs typeface="+mn-cs"/>
              </a:rPr>
              <a:t>4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FMono-Regular"/>
                <a:ea typeface="+mn-ea"/>
                <a:cs typeface="+mn-cs"/>
              </a:rPr>
              <a:t>],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22832"/>
                </a:solidFill>
                <a:effectLst/>
                <a:uLnTx/>
                <a:uFillTx/>
                <a:latin typeface="SFMono-Regular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FMono-Regular"/>
                <a:ea typeface="+mn-ea"/>
                <a:cs typeface="+mn-cs"/>
              </a:rPr>
              <a:t>dtype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622F"/>
                </a:solidFill>
                <a:effectLst/>
                <a:uLnTx/>
                <a:uFillTx/>
                <a:latin typeface="SFMono-Regular"/>
                <a:ea typeface="+mn-ea"/>
                <a:cs typeface="+mn-cs"/>
              </a:rPr>
              <a:t>=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FMono-Regular"/>
                <a:ea typeface="+mn-ea"/>
                <a:cs typeface="+mn-cs"/>
              </a:rPr>
              <a:t>torch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622F"/>
                </a:solidFill>
                <a:effectLst/>
                <a:uLnTx/>
                <a:uFillTx/>
                <a:latin typeface="SFMono-Regular"/>
                <a:ea typeface="+mn-ea"/>
                <a:cs typeface="+mn-cs"/>
              </a:rPr>
              <a:t>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FMono-Regular"/>
                <a:ea typeface="+mn-ea"/>
                <a:cs typeface="+mn-cs"/>
              </a:rPr>
              <a:t>float64,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22832"/>
                </a:solidFill>
                <a:effectLst/>
                <a:uLnTx/>
                <a:uFillTx/>
                <a:latin typeface="SFMono-Regular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FMono-Regular"/>
                <a:ea typeface="+mn-ea"/>
                <a:cs typeface="+mn-cs"/>
              </a:rPr>
              <a:t>device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622F"/>
                </a:solidFill>
                <a:effectLst/>
                <a:uLnTx/>
                <a:uFillTx/>
                <a:latin typeface="SFMono-Regular"/>
                <a:ea typeface="+mn-ea"/>
                <a:cs typeface="+mn-cs"/>
              </a:rPr>
              <a:t>=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FMono-Regular"/>
                <a:ea typeface="+mn-ea"/>
                <a:cs typeface="+mn-cs"/>
              </a:rPr>
              <a:t>cuda0)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9006BB-45A3-7AF3-73E0-05E16F37C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387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03EE9-399D-174F-669A-E1725F33D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82" y="0"/>
            <a:ext cx="10515600" cy="1325563"/>
          </a:xfrm>
        </p:spPr>
        <p:txBody>
          <a:bodyPr/>
          <a:lstStyle/>
          <a:p>
            <a:r>
              <a:rPr lang="en-US" dirty="0"/>
              <a:t>Computational &amp; graph properties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A2DCB1-6E59-4C3D-AA16-82AF238ED6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571" y="1604561"/>
            <a:ext cx="11209774" cy="4351338"/>
          </a:xfrm>
        </p:spPr>
        <p:txBody>
          <a:bodyPr/>
          <a:lstStyle/>
          <a:p>
            <a:r>
              <a:rPr lang="en-US" dirty="0"/>
              <a:t>Tensors are deeply integrated into its </a:t>
            </a:r>
            <a:r>
              <a:rPr lang="en-US" dirty="0" err="1"/>
              <a:t>autograd</a:t>
            </a:r>
            <a:r>
              <a:rPr lang="en-US" dirty="0"/>
              <a:t> engine for  automatic gradient computation:</a:t>
            </a:r>
          </a:p>
          <a:p>
            <a:pPr lvl="1"/>
            <a:r>
              <a:rPr lang="en-US" b="1" i="1" dirty="0" err="1"/>
              <a:t>requires_grad</a:t>
            </a:r>
            <a:r>
              <a:rPr lang="en-US" dirty="0"/>
              <a:t>: a Boolean flag. When set to </a:t>
            </a:r>
            <a:r>
              <a:rPr lang="en-US" b="1" i="1" dirty="0"/>
              <a:t>True</a:t>
            </a:r>
            <a:r>
              <a:rPr lang="en-US" dirty="0"/>
              <a:t>, </a:t>
            </a:r>
            <a:r>
              <a:rPr lang="en-US" dirty="0" err="1"/>
              <a:t>PyTorch</a:t>
            </a:r>
            <a:r>
              <a:rPr lang="en-US" dirty="0"/>
              <a:t> tracks all operations on this tensor to construct a backward computation graph for gradient computation.</a:t>
            </a:r>
          </a:p>
          <a:p>
            <a:pPr lvl="1"/>
            <a:r>
              <a:rPr lang="en-US" b="1" i="1" dirty="0"/>
              <a:t>grad</a:t>
            </a:r>
            <a:r>
              <a:rPr lang="en-US" dirty="0"/>
              <a:t>: an attribute that stores the computed gradients after a </a:t>
            </a:r>
            <a:r>
              <a:rPr lang="en-US" b="1" i="1" dirty="0"/>
              <a:t>.backward() </a:t>
            </a:r>
            <a:r>
              <a:rPr lang="en-US" dirty="0"/>
              <a:t>call is executed on a scalar graph root. </a:t>
            </a:r>
          </a:p>
          <a:p>
            <a:pPr lvl="1"/>
            <a:r>
              <a:rPr lang="en-US" b="1" i="1" dirty="0" err="1"/>
              <a:t>grad_fn</a:t>
            </a:r>
            <a:r>
              <a:rPr lang="en-US" dirty="0"/>
              <a:t>: references the internal tracking function that generated this particular tensor in the computation graph.</a:t>
            </a:r>
          </a:p>
          <a:p>
            <a:r>
              <a:rPr lang="en-US" dirty="0"/>
              <a:t>See examples later in training examples.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8383DB-0951-AAA7-506F-8246A5135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846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D08B7-0AB6-3413-EF68-0221FE200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0" y="0"/>
            <a:ext cx="10515600" cy="1325563"/>
          </a:xfrm>
        </p:spPr>
        <p:txBody>
          <a:bodyPr/>
          <a:lstStyle/>
          <a:p>
            <a:r>
              <a:rPr lang="en-US" dirty="0"/>
              <a:t>Tensors: creating a tensor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A2B5BB-A7EA-6D7F-2DFE-D3A73DDC9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9374638-556A-D6CA-2907-A168E0AE70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6658096"/>
              </p:ext>
            </p:extLst>
          </p:nvPr>
        </p:nvGraphicFramePr>
        <p:xfrm>
          <a:off x="1666875" y="1600200"/>
          <a:ext cx="8267699" cy="4305298"/>
        </p:xfrm>
        <a:graphic>
          <a:graphicData uri="http://schemas.openxmlformats.org/drawingml/2006/table">
            <a:tbl>
              <a:tblPr firstRow="1" firstCol="1" bandRow="1"/>
              <a:tblGrid>
                <a:gridCol w="1399149">
                  <a:extLst>
                    <a:ext uri="{9D8B030D-6E8A-4147-A177-3AD203B41FA5}">
                      <a16:colId xmlns:a16="http://schemas.microsoft.com/office/drawing/2014/main" val="2302567778"/>
                    </a:ext>
                  </a:extLst>
                </a:gridCol>
                <a:gridCol w="3522333">
                  <a:extLst>
                    <a:ext uri="{9D8B030D-6E8A-4147-A177-3AD203B41FA5}">
                      <a16:colId xmlns:a16="http://schemas.microsoft.com/office/drawing/2014/main" val="1120561157"/>
                    </a:ext>
                  </a:extLst>
                </a:gridCol>
                <a:gridCol w="3346217">
                  <a:extLst>
                    <a:ext uri="{9D8B030D-6E8A-4147-A177-3AD203B41FA5}">
                      <a16:colId xmlns:a16="http://schemas.microsoft.com/office/drawing/2014/main" val="3199191440"/>
                    </a:ext>
                  </a:extLst>
                </a:gridCol>
              </a:tblGrid>
              <a:tr h="35663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Function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Description 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Example 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9362026"/>
                  </a:ext>
                </a:extLst>
              </a:tr>
              <a:tr h="35663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eye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Identity matrix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torch.eye(3)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9006218"/>
                  </a:ext>
                </a:extLst>
              </a:tr>
              <a:tr h="35663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from_numpy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Convert Numpy array to tensor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torch.from_numpy(a)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9331223"/>
                  </a:ext>
                </a:extLst>
              </a:tr>
              <a:tr h="35663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linspace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Linear space vector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torch.linspace(1, 10, steps=10)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6746492"/>
                  </a:ext>
                </a:extLst>
              </a:tr>
              <a:tr h="73897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logspace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Log scale space vector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torch.logspace(start=-10, end=10, steps=5)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9800235"/>
                  </a:ext>
                </a:extLst>
              </a:tr>
              <a:tr h="35663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  <a:tabLst>
                          <a:tab pos="633095" algn="l"/>
                        </a:tabLs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Filling with ones	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torch.ones(2, 1, 2, 1)    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8303018"/>
                  </a:ext>
                </a:extLst>
              </a:tr>
              <a:tr h="35663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ones_like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Filling with ones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torch.ones_like(eye)      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4744600"/>
                  </a:ext>
                </a:extLst>
              </a:tr>
              <a:tr h="35663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arange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Return a 1-D tensor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torch.arange(1, 2.5, 0.5)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0598323"/>
                  </a:ext>
                </a:extLst>
              </a:tr>
              <a:tr h="35663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zeros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Filling with zeros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torch.zeros(2, 3)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9224176"/>
                  </a:ext>
                </a:extLst>
              </a:tr>
              <a:tr h="35663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zeros_like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Filling with zeros for a tensor shape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torch.zeros_like(input)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588786"/>
                  </a:ext>
                </a:extLst>
              </a:tr>
              <a:tr h="35663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None/>
                        <a:tabLst>
                          <a:tab pos="861695" algn="l"/>
                        </a:tabLst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randn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Filling with random numbers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torch.randn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(3,2) 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53486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1296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4D941C-9376-FF43-58C0-D4B2692FC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55F-6C18-4C0B-94F6-732D9CFFED61}" type="slidenum">
              <a:rPr lang="en-US" smtClean="0"/>
              <a:t>9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7B1EDE-B1D0-C643-EA04-A0C17F3E2C1E}"/>
              </a:ext>
            </a:extLst>
          </p:cNvPr>
          <p:cNvSpPr txBox="1"/>
          <p:nvPr/>
        </p:nvSpPr>
        <p:spPr>
          <a:xfrm>
            <a:off x="804124" y="89805"/>
            <a:ext cx="10444901" cy="668247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numpy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as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np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v_np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np</a:t>
            </a:r>
            <a:r>
              <a:rPr lang="en-US" sz="16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zeros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3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4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])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v_tensor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6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tensor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v_np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create tensor from list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 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6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tensor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3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])      </a:t>
            </a:r>
            <a:r>
              <a:rPr lang="en-US" sz="16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a tensor initialized with a list, int64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 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6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Tensor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3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])      </a:t>
            </a:r>
            <a:r>
              <a:rPr lang="en-US" sz="16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a tensor initialized with a list, float32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create tensor from random numbers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6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manual_seed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points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6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randn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3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  </a:t>
            </a:r>
            <a:r>
              <a:rPr lang="en-US" sz="16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standard normal distribution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(points)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points</a:t>
            </a:r>
            <a:r>
              <a:rPr lang="en-US" sz="16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shape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lnSpc>
                <a:spcPts val="1455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tensor([[ 0.6614,  0.2669],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lnSpc>
                <a:spcPts val="1455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[ 0.0617,  0.6213],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lnSpc>
                <a:spcPts val="1455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[-0.4519, -0.1661]])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lnSpc>
                <a:spcPts val="1455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torch.Size</a:t>
            </a:r>
            <a:r>
              <a:rPr lang="en-US" sz="16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([3, 2])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1744980" algn="l"/>
              </a:tabLst>
            </a:pPr>
            <a:r>
              <a:rPr lang="en-US" sz="16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create by filling with 1 or 0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eye 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6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eye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3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           </a:t>
            </a:r>
            <a:r>
              <a:rPr lang="en-US" sz="16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Create an identity 3x3 tensor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 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6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ones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10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           </a:t>
            </a:r>
            <a:r>
              <a:rPr lang="en-US" sz="16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A tensor of size 10 containing all ones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 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6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ones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   </a:t>
            </a:r>
            <a:r>
              <a:rPr lang="en-US" sz="16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fill with 1, Size 2x1x2x1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 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6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ones_like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(eye)      </a:t>
            </a:r>
            <a:r>
              <a:rPr lang="en-US" sz="16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A tensor with same shape as </a:t>
            </a:r>
            <a:r>
              <a:rPr lang="en-US" sz="16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eye.Fill</a:t>
            </a:r>
            <a:r>
              <a:rPr lang="en-US" sz="16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it with 1.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v 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6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6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zeros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10</a:t>
            </a:r>
            <a:r>
              <a:rPr lang="en-US" sz="16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          </a:t>
            </a:r>
            <a:r>
              <a:rPr lang="en-US" sz="16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A tensor of size 10 containing all zeros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>
              <a:buNone/>
            </a:pPr>
            <a:r>
              <a:rPr lang="en-US" sz="1600" dirty="0">
                <a:solidFill>
                  <a:srgbClr val="303F9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921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6351</TotalTime>
  <Words>5537</Words>
  <Application>Microsoft Office PowerPoint</Application>
  <PresentationFormat>Widescreen</PresentationFormat>
  <Paragraphs>729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Aptos</vt:lpstr>
      <vt:lpstr>Aptos Display</vt:lpstr>
      <vt:lpstr>Arial</vt:lpstr>
      <vt:lpstr>Cambria Math</vt:lpstr>
      <vt:lpstr>Courier New</vt:lpstr>
      <vt:lpstr>Segoe Print</vt:lpstr>
      <vt:lpstr>SFMono-Regular</vt:lpstr>
      <vt:lpstr>Times New Roman</vt:lpstr>
      <vt:lpstr>Office Theme</vt:lpstr>
      <vt:lpstr>Chapter 6 Introduction to PyTorch </vt:lpstr>
      <vt:lpstr>Outline </vt:lpstr>
      <vt:lpstr>Why PyTorch?</vt:lpstr>
      <vt:lpstr>PyTorch framework</vt:lpstr>
      <vt:lpstr>Tensor</vt:lpstr>
      <vt:lpstr>Three core attributes for tensors </vt:lpstr>
      <vt:lpstr>Computational &amp; graph properties</vt:lpstr>
      <vt:lpstr>Tensors: creating a tensor</vt:lpstr>
      <vt:lpstr>PowerPoint Presentation</vt:lpstr>
      <vt:lpstr>Examples: create a tensor</vt:lpstr>
      <vt:lpstr>Indexing, slicing, joining, mutating operations</vt:lpstr>
      <vt:lpstr>Examples: indexing</vt:lpstr>
      <vt:lpstr>Examples: indexing</vt:lpstr>
      <vt:lpstr>Examples: indexing</vt:lpstr>
      <vt:lpstr>PowerPoint Presentation</vt:lpstr>
      <vt:lpstr>Point-wise operations</vt:lpstr>
      <vt:lpstr>Reduction operations</vt:lpstr>
      <vt:lpstr>Comparison operations</vt:lpstr>
      <vt:lpstr>Matrix, vector multiplications</vt:lpstr>
      <vt:lpstr>Images in tensor: [N,C,H,W]</vt:lpstr>
      <vt:lpstr> Autograd</vt:lpstr>
      <vt:lpstr>Linear regression using autograd</vt:lpstr>
      <vt:lpstr>Linear regression using autograd and optim</vt:lpstr>
      <vt:lpstr>Datasets and pre-processing in PyTorch</vt:lpstr>
      <vt:lpstr>Neural network model: two ways</vt:lpstr>
      <vt:lpstr>Train a neural network</vt:lpstr>
      <vt:lpstr>Validation by test set, access parameters</vt:lpstr>
      <vt:lpstr>Summary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Weidong Kuang</dc:creator>
  <cp:lastModifiedBy>Weidong Kuang</cp:lastModifiedBy>
  <cp:revision>9</cp:revision>
  <dcterms:created xsi:type="dcterms:W3CDTF">2026-06-05T21:00:02Z</dcterms:created>
  <dcterms:modified xsi:type="dcterms:W3CDTF">2026-06-11T02:10:09Z</dcterms:modified>
</cp:coreProperties>
</file>