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3" r:id="rId16"/>
    <p:sldId id="271" r:id="rId17"/>
    <p:sldId id="272" r:id="rId18"/>
    <p:sldId id="275" r:id="rId19"/>
    <p:sldId id="274" r:id="rId20"/>
    <p:sldId id="279" r:id="rId21"/>
    <p:sldId id="278" r:id="rId22"/>
    <p:sldId id="277" r:id="rId23"/>
    <p:sldId id="280" r:id="rId24"/>
    <p:sldId id="281" r:id="rId25"/>
    <p:sldId id="284" r:id="rId26"/>
    <p:sldId id="282" r:id="rId27"/>
    <p:sldId id="283" r:id="rId28"/>
    <p:sldId id="286" r:id="rId29"/>
    <p:sldId id="285" r:id="rId30"/>
    <p:sldId id="287" r:id="rId31"/>
    <p:sldId id="288" r:id="rId32"/>
    <p:sldId id="289" r:id="rId33"/>
    <p:sldId id="290" r:id="rId34"/>
    <p:sldId id="291" r:id="rId35"/>
    <p:sldId id="29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8194C-86FF-48D9-98FC-7F64F46128BA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CF502-1BDD-421C-9531-F4568B6C4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54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9369-0FB7-285B-D8FA-AD85C9085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522DB-119D-D6E3-CBBB-FE9731D27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50377-53E7-1E55-78AB-85B533C8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DE374-8FFB-4DB9-BF30-70C8A3FABB7D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BC77B-9C76-FFC6-4821-F22A5F36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DD172-1381-FC46-F00F-5994F169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1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DF69-E2C0-628F-2B3F-9AF8749A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BE261D-3ED2-2A20-2D30-58CDAA3D6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1DD18-0EDB-0078-A030-1CF856478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0170-C46A-4102-BDE2-0EB5AD6A9044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D0D8F-E2DA-BC57-EF43-D6695BF1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A5A98-158C-9392-A5FF-135A78FA1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8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92C05E-FDEF-2C2D-C186-17536CE2E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6D0B6-076F-C6AB-8F91-263A76757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BDCBE-CC3B-92D6-0C1C-9DF32FA5D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7A1AA-620B-4AFC-A2E8-175894A5DFA3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B6F1C-C30B-582F-7331-33199DFF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CDE7F-E065-5B75-3D66-479B11EF5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0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1FAE-AEAA-2FF7-1687-359F5CD28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4F935-4AF1-703D-526D-12BF75A2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BECF4-79AB-F2DF-2F91-FA21D045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30DC-C7FB-4645-8284-68C492E39360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47F88-160A-BF89-E9EA-163330C11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DE5A2-451F-1F87-9715-7376CF189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6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8D85-4BCF-F882-385F-F65941C5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79D23-55FF-79D4-869B-F22362D63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0AFAA-9AC0-972D-9FF5-292359E40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82B6-F9F1-4B73-B428-3F8ACA210B18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C7374-A4EA-0D87-D0BC-B7F5842C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85FBF-D8C2-FF19-7699-031E65BC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0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30F4-44BA-2C75-A4AD-D2EADB872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BB15A-9AB8-D1B0-2962-1AD4C3A38A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1C544-BA78-8E06-9FEA-C8966F7E1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01897-B457-5362-4FCA-EF23FD49A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EADEF-383D-41C8-8A3A-CACE368A35F1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BC6E1-6B47-86DD-0B10-2D44DE3C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292A9-9298-E186-14DA-FA38F223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52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D650-0CDD-FE8A-AB54-9B64ACC9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73D5B-AAA4-86BC-7B5A-3A37CD2FF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F45290-CF44-133B-54A3-D845F5E70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B15ACC-55F0-2454-AC57-D01EC41B34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42D3D7-FB02-4E34-2A42-F0013ED13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A8FEDC-1801-084C-8D72-E3158E0F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DA9A3-3B12-41C8-8355-81BB5F7AB48D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7FFC62-3667-5F3E-0883-FE4C2FE6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983496-05CD-53A8-D7D4-8B460577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7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51191-8983-A98C-090E-A3C46E88B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C6CCEE-85B2-E8B8-24C0-B1160654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0003-5E90-43BD-B81B-A63E17086ED5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0AFE5B-0FF5-C0F2-F05E-EE121575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B94B74-1AD1-F1B3-FC1B-FAD7E88C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8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9D5843-07B4-A5D7-B219-58C837410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62D96-91F0-4F2D-A356-4341E914CE4E}" type="datetime1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DF110-36B9-F848-8B94-0041475E6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7AAC8-F9BB-51B4-070A-003E2BEA0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EA165-5161-48C4-955F-45D3254EE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7275A-A105-6CA4-72EE-DA2337FEA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4933E-3192-10A0-5BEF-88CCA0380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40FF0-4ED0-4D78-B19C-2E52A735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2B41-42BC-40B4-A827-C2CCAFDC31EF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D42AAA-C61E-9F6C-0E6C-510AA872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703F1-2FE4-724F-0C85-B48D022E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5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C9520-9596-B14B-D576-AB8EA12C1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35A325-8FA0-8846-8874-6AC58B87E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5E8BA-0693-EA7B-FE84-0502DDE98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0F0BC-6293-E96E-2E7F-6B7B76E54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DE1A-3135-42BF-A6F1-2C9A830A53F5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AEDD4-711D-B9B9-D55D-6D69277C3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219FC-4C5F-EEBC-11E4-82685204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4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1D33B-9764-13C6-CCE8-FDCBF662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63F75-4ADF-E7C3-D1CE-308E799FE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853C3-183E-3F9A-2603-E27AE0272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F63F7-8B7C-430D-94BB-8A70472D48F2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9D43E-A4F2-369A-60BF-B95730030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02AB3-8DDD-7D94-CE9D-E7D3E1C02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5192" y="786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0617A2-2A09-47C8-934B-F5EF5BDBDFFB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8BB268-A11A-8056-0B25-75AE8458E50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0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75.png"/><Relationship Id="rId17" Type="http://schemas.openxmlformats.org/officeDocument/2006/relationships/image" Target="../media/image32.png"/><Relationship Id="rId2" Type="http://schemas.openxmlformats.org/officeDocument/2006/relationships/image" Target="../media/image20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27.png"/><Relationship Id="rId5" Type="http://schemas.openxmlformats.org/officeDocument/2006/relationships/image" Target="../media/image68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3.png"/><Relationship Id="rId18" Type="http://schemas.openxmlformats.org/officeDocument/2006/relationships/image" Target="../media/image7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2.png"/><Relationship Id="rId17" Type="http://schemas.openxmlformats.org/officeDocument/2006/relationships/image" Target="../media/image78.png"/><Relationship Id="rId2" Type="http://schemas.openxmlformats.org/officeDocument/2006/relationships/image" Target="../media/image60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71.png"/><Relationship Id="rId5" Type="http://schemas.openxmlformats.org/officeDocument/2006/relationships/image" Target="../media/image63.png"/><Relationship Id="rId15" Type="http://schemas.openxmlformats.org/officeDocument/2006/relationships/image" Target="../media/image76.png"/><Relationship Id="rId10" Type="http://schemas.openxmlformats.org/officeDocument/2006/relationships/image" Target="../media/image70.png"/><Relationship Id="rId19" Type="http://schemas.openxmlformats.org/officeDocument/2006/relationships/image" Target="../media/image80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image" Target="../media/image85.png"/><Relationship Id="rId3" Type="http://schemas.openxmlformats.org/officeDocument/2006/relationships/image" Target="../media/image113.png"/><Relationship Id="rId7" Type="http://schemas.openxmlformats.org/officeDocument/2006/relationships/image" Target="../media/image590.png"/><Relationship Id="rId12" Type="http://schemas.openxmlformats.org/officeDocument/2006/relationships/image" Target="../media/image640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630.png"/><Relationship Id="rId5" Type="http://schemas.openxmlformats.org/officeDocument/2006/relationships/image" Target="../media/image570.png"/><Relationship Id="rId10" Type="http://schemas.openxmlformats.org/officeDocument/2006/relationships/image" Target="../media/image620.png"/><Relationship Id="rId4" Type="http://schemas.openxmlformats.org/officeDocument/2006/relationships/image" Target="../media/image560.png"/><Relationship Id="rId9" Type="http://schemas.openxmlformats.org/officeDocument/2006/relationships/image" Target="../media/image6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hyperlink" Target="https://github.com/weidongkuang/deep-learning-boo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emf"/><Relationship Id="rId5" Type="http://schemas.openxmlformats.org/officeDocument/2006/relationships/image" Target="../media/image88.emf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4C9B2-56E1-4178-87E4-311DCD5DA8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4 Basics of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706E38-C1A9-0901-DC16-6743198B0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EA6AD-0A09-C92B-7BCD-8ABC77EDE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2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DD648-3D3E-C238-CF38-A2969819B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64" y="0"/>
            <a:ext cx="10515600" cy="1325563"/>
          </a:xfrm>
        </p:spPr>
        <p:txBody>
          <a:bodyPr/>
          <a:lstStyle/>
          <a:p>
            <a:r>
              <a:rPr lang="en-US" dirty="0"/>
              <a:t>Mathematical notations for neural networks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2EECD0-16B1-3671-9744-99630C87CD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3919" y="1329514"/>
                <a:ext cx="7246889" cy="4351338"/>
              </a:xfrm>
            </p:spPr>
            <p:txBody>
              <a:bodyPr/>
              <a:lstStyle/>
              <a:p>
                <a:r>
                  <a:rPr lang="en-US" dirty="0"/>
                  <a:t>Example in Fig.4.5</a:t>
                </a:r>
              </a:p>
              <a:p>
                <a:r>
                  <a:rPr lang="en-US" dirty="0"/>
                  <a:t>Notations</a:t>
                </a:r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bSup>
                  </m:oMath>
                </a14:m>
                <a:r>
                  <a:rPr lang="en-US" dirty="0"/>
                  <a:t>: the output of the </a:t>
                </a:r>
                <a:r>
                  <a:rPr lang="en-US" i="1" dirty="0" err="1"/>
                  <a:t>j</a:t>
                </a:r>
                <a:r>
                  <a:rPr lang="en-US" dirty="0" err="1"/>
                  <a:t>th</a:t>
                </a:r>
                <a:r>
                  <a:rPr lang="en-US" dirty="0"/>
                  <a:t> node in layer </a:t>
                </a:r>
                <a:r>
                  <a:rPr lang="en-US" i="1" dirty="0" err="1"/>
                  <a:t>i</a:t>
                </a:r>
                <a:r>
                  <a:rPr lang="en-US" dirty="0"/>
                  <a:t>, 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/>
                  <a:t>: the number of nodes in layer </a:t>
                </a:r>
                <a:r>
                  <a:rPr lang="en-US" i="1" dirty="0" err="1"/>
                  <a:t>i</a:t>
                </a:r>
                <a:r>
                  <a:rPr lang="en-US" dirty="0"/>
                  <a:t>. 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a weight column-vector for node </a:t>
                </a:r>
                <a:r>
                  <a:rPr lang="en-US" i="1" dirty="0"/>
                  <a:t>j</a:t>
                </a:r>
                <a:r>
                  <a:rPr lang="en-US" dirty="0"/>
                  <a:t> in layer </a:t>
                </a:r>
                <a:r>
                  <a:rPr lang="en-US" i="1" dirty="0" err="1"/>
                  <a:t>i</a:t>
                </a:r>
                <a:r>
                  <a:rPr lang="en-US" dirty="0"/>
                  <a:t> .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bSup>
                  </m:oMath>
                </a14:m>
                <a:r>
                  <a:rPr lang="en-US" dirty="0"/>
                  <a:t> is the weight from node </a:t>
                </a:r>
                <a:r>
                  <a:rPr lang="en-US" i="1" dirty="0"/>
                  <a:t>k</a:t>
                </a:r>
                <a:r>
                  <a:rPr lang="en-US" dirty="0"/>
                  <a:t> in the previous layer (i.e. layer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) to node </a:t>
                </a:r>
                <a:r>
                  <a:rPr lang="en-US" i="1" dirty="0"/>
                  <a:t>j</a:t>
                </a:r>
                <a:r>
                  <a:rPr lang="en-US" dirty="0"/>
                  <a:t> in layer </a:t>
                </a:r>
                <a:r>
                  <a:rPr lang="en-US" i="1" dirty="0" err="1"/>
                  <a:t>i</a:t>
                </a:r>
                <a:r>
                  <a:rPr lang="en-US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bias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layer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2EECD0-16B1-3671-9744-99630C87CD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919" y="1329514"/>
                <a:ext cx="7246889" cy="4351338"/>
              </a:xfrm>
              <a:blipFill>
                <a:blip r:embed="rId2"/>
                <a:stretch>
                  <a:fillRect l="-1514" t="-2381" r="-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0C889-BC20-D804-5C2E-3BC08EAA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3D840-E7B9-C06F-3C25-AC26ACDDC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526" y="1158868"/>
            <a:ext cx="3562880" cy="28471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56D705-ED3A-0ECB-51B5-08F135BBB317}"/>
              </a:ext>
            </a:extLst>
          </p:cNvPr>
          <p:cNvSpPr txBox="1"/>
          <p:nvPr/>
        </p:nvSpPr>
        <p:spPr>
          <a:xfrm>
            <a:off x="8297919" y="3951345"/>
            <a:ext cx="3447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Fig.4.5 A two-layer neural network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95DE8AC-D49A-7761-8EB0-DD960E75BFC5}"/>
                  </a:ext>
                </a:extLst>
              </p:cNvPr>
              <p:cNvSpPr txBox="1"/>
              <p:nvPr/>
            </p:nvSpPr>
            <p:spPr>
              <a:xfrm>
                <a:off x="1029879" y="5075451"/>
                <a:ext cx="6094428" cy="17071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[0]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𝐱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[1]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[1]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3</m:t>
                                        </m:r>
                                      </m:sub>
                                      <m:sup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[1]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[1]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𝑦</m:t>
                        </m:r>
                      </m:e>
                    </m:acc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95DE8AC-D49A-7761-8EB0-DD960E75B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79" y="5075451"/>
                <a:ext cx="6094428" cy="17071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8DAD18-1F6A-3B76-EB08-48473D0B2808}"/>
                  </a:ext>
                </a:extLst>
              </p:cNvPr>
              <p:cNvSpPr txBox="1"/>
              <p:nvPr/>
            </p:nvSpPr>
            <p:spPr>
              <a:xfrm>
                <a:off x="6221689" y="4667483"/>
                <a:ext cx="5484043" cy="17275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−−−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  <m:sup>
                                            <m:d>
                                              <m:dPr>
                                                <m:begChr m:val="["/>
                                                <m:endChr m:val="]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</m:e>
                                </m:mr>
                                <m:m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i="0">
                                                      <a:latin typeface="Cambria Math" panose="02040503050406030204" pitchFamily="18" charset="0"/>
                                                    </a:rPr>
                                                    <m:t>−−−</m:t>
                                                  </m:r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𝑊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0">
                                                      <a:latin typeface="Cambria Math" panose="02040503050406030204" pitchFamily="18" charset="0"/>
                                                    </a:rPr>
                                                    <m:t>2</m:t>
                                                  </m:r>
                                                </m:sub>
                                                <m:sup>
                                                  <m:d>
                                                    <m:dPr>
                                                      <m:begChr m:val="["/>
                                                      <m:endChr m:val="]"/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𝑖</m:t>
                                                      </m:r>
                                                    </m:e>
                                                  </m:d>
                                                </m:sup>
                                              </m:sSubSup>
                                            </m:e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p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−−−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−−−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begChr m:val="["/>
                                                    <m:endChr m:val="]"/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</m:sub>
                                          <m:sup>
                                            <m:d>
                                              <m:dPr>
                                                <m:begChr m:val="["/>
                                                <m:endChr m:val="]"/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−−−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      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e>
                                          </m:d>
                                        </m:sup>
                                      </m:sSubSup>
                                    </m:e>
                                  </m:m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</m:sub>
                                  <m:sup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8DAD18-1F6A-3B76-EB08-48473D0B2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89" y="4667483"/>
                <a:ext cx="5484043" cy="17275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576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E7C3-0BF5-DA50-9BE5-43D6B3A00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Forward propagation ( one sample)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EED8F6-03D1-D066-596D-F3612184AD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518" y="1429699"/>
                <a:ext cx="10515600" cy="5027662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Input layer</a:t>
                </a:r>
              </a:p>
              <a:p>
                <a:pPr lvl="1"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Input features </a:t>
                </a:r>
                <a:r>
                  <a:rPr lang="en-US" b="1" dirty="0"/>
                  <a:t>x</a:t>
                </a:r>
                <a:endParaRPr lang="en-US" dirty="0"/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Hidden layers (only one hidden layer in the example)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z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b="1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𝐱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                                             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(4.1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𝜎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[1]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(4.1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5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𝑏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Output layer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z</m:t>
                          </m:r>
                        </m:e>
                        <m:sup>
                          <m:r>
                            <a:rPr lang="en-US" sz="2800" b="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b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(4.15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𝑐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𝜎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 b="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[2]</m:t>
                              </m:r>
                            </m:sup>
                          </m:sSup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(4.15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Specify the dimensions for all above variables.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EED8F6-03D1-D066-596D-F3612184AD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518" y="1429699"/>
                <a:ext cx="10515600" cy="5027662"/>
              </a:xfrm>
              <a:blipFill>
                <a:blip r:embed="rId2"/>
                <a:stretch>
                  <a:fillRect l="-1217" t="-2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F6764-1EDE-34CC-7CFF-697D81520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58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AEE0E-5924-D2E3-2EF4-A257015F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2C036-19DD-BA30-63DC-A32CA3FD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Forward propagation ( a batch of samples)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AF8ED4-8230-A6A1-8F5C-F07928AEB5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665" y="1429698"/>
                <a:ext cx="10515600" cy="5140783"/>
              </a:xfrm>
            </p:spPr>
            <p:txBody>
              <a:bodyPr>
                <a:normAutofit fontScale="70000" lnSpcReduction="20000"/>
              </a:bodyPr>
              <a:lstStyle/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Input layer</a:t>
                </a:r>
              </a:p>
              <a:p>
                <a:pPr lvl="1"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i="1" dirty="0"/>
                  <a:t>m</a:t>
                </a:r>
                <a:r>
                  <a:rPr lang="en-US" dirty="0"/>
                  <a:t> samples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𝑋</m:t>
                      </m:r>
                      <m:r>
                        <a:rPr lang="en-US" sz="24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, 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dirty="0"/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Hidden layers (only one hidden layer in the example)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Z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𝑋</m:t>
                    </m:r>
                    <m:r>
                      <a:rPr lang="en-US" sz="28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                                             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(4.1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6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𝜎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[1]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(4.1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6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𝑏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Output layer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Z</m:t>
                          </m:r>
                        </m:e>
                        <m:sup>
                          <m:r>
                            <a:rPr lang="en-US" sz="2800" b="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800" b="1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b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(4.1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6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𝑐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𝜎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[2]</m:t>
                              </m:r>
                            </m:sup>
                          </m:sSup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(4.1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6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Specify the dimensions for all above variables. (note: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US" sz="3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a broadcasting adder).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AF8ED4-8230-A6A1-8F5C-F07928AEB5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665" y="1429698"/>
                <a:ext cx="10515600" cy="5140783"/>
              </a:xfrm>
              <a:blipFill>
                <a:blip r:embed="rId2"/>
                <a:stretch>
                  <a:fillRect l="-696" t="-2135" r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49C9A-A2D1-6155-D0FE-CA7CB340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70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A2A2-64A9-709A-FE7B-AB961343D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0"/>
            <a:ext cx="10515600" cy="1325563"/>
          </a:xfrm>
        </p:spPr>
        <p:txBody>
          <a:bodyPr/>
          <a:lstStyle/>
          <a:p>
            <a:r>
              <a:rPr lang="en-US" dirty="0"/>
              <a:t>Network training: back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5FA4D-1655-E728-08E0-1E808FE90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0" y="1344858"/>
            <a:ext cx="105156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How to find the optimal values for the parameters, given a training set?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Define a loss function.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Calculate the gradient of loss with respect to all parameters (W and b).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Apply gradient descent algorithm for updating the parameters, iteratively.</a:t>
            </a:r>
          </a:p>
          <a:p>
            <a:pPr marL="228600" lvl="1"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Note that the process of calculating the gradient starts with the output layer and proceeds backward towards to the first layer, using chain rule.</a:t>
            </a:r>
          </a:p>
          <a:p>
            <a:pPr marL="685800" lvl="2">
              <a:spcBef>
                <a:spcPts val="1200"/>
              </a:spcBef>
              <a:spcAft>
                <a:spcPts val="600"/>
              </a:spcAft>
            </a:pPr>
            <a:r>
              <a:rPr lang="en-US" sz="2400" dirty="0"/>
              <a:t>Detailed in the next few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00CA9-99B2-30BB-FE3E-32A390B35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99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78319-4475-64E6-7B2B-A4C5137B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Back propagation (1/4)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40FA91-4122-DA6C-587A-B2BB4B9671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664" y="1354285"/>
                <a:ext cx="7777899" cy="4351338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Training set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𝑋</m:t>
                      </m:r>
                      <m:r>
                        <a:rPr lang="en-US" sz="19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9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b="1" i="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b="1" i="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b="1" i="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 </m:t>
                              </m:r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d>
                        </m:sub>
                      </m:sSub>
                      <m:r>
                        <a:rPr lang="en-US" sz="19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𝑌</m:t>
                      </m:r>
                      <m:r>
                        <a:rPr lang="en-US" sz="19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19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(1,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 sz="19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Define loss function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One sample loss</a:t>
                </a:r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[2]</m:t>
                              </m:r>
                            </m:sup>
                          </m:s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1800"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func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  <m:func>
                            <m:func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[2]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1800" dirty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Batch loss (for </a:t>
                </a:r>
                <a:r>
                  <a:rPr lang="en-US" i="1" dirty="0"/>
                  <a:t>m</a:t>
                </a:r>
                <a:r>
                  <a:rPr lang="en-US" dirty="0"/>
                  <a:t> samples)</a:t>
                </a:r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sz="19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[1]</m:t>
                              </m:r>
                            </m:sup>
                          </m:sSup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[1]</m:t>
                              </m:r>
                            </m:sup>
                          </m:sSup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[2]</m:t>
                              </m:r>
                            </m:sup>
                          </m:sSup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[2]</m:t>
                              </m:r>
                            </m:sup>
                          </m:sSup>
                        </m:e>
                      </m:d>
                      <m:r>
                        <a:rPr lang="en-US" sz="19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19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r>
                            <a:rPr lang="en-US" sz="19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19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[2](</m:t>
                                  </m:r>
                                  <m:r>
                                    <a:rPr lang="en-US" sz="19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19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19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19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sz="19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By chain rule, we compute the derivatives of loss function with respect to parameters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40FA91-4122-DA6C-587A-B2BB4B9671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664" y="1354285"/>
                <a:ext cx="7777899" cy="4351338"/>
              </a:xfrm>
              <a:blipFill>
                <a:blip r:embed="rId2"/>
                <a:stretch>
                  <a:fillRect l="-1255" t="-3501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62F9B-1AFD-E710-065C-B0B5EC7B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CBBDFF-0D9B-C37C-7074-4BD14B751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531" y="1194755"/>
            <a:ext cx="3566469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80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5B9E-19DB-B32E-F509-7281C631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Back propagation (2/4)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B8B51-3C91-E33E-5043-95044A04F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15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ECB1BC-BF8F-7ADF-D2F2-56ED064CD762}"/>
              </a:ext>
            </a:extLst>
          </p:cNvPr>
          <p:cNvGrpSpPr/>
          <p:nvPr/>
        </p:nvGrpSpPr>
        <p:grpSpPr>
          <a:xfrm>
            <a:off x="697289" y="1555423"/>
            <a:ext cx="10805103" cy="4324739"/>
            <a:chOff x="885825" y="2080976"/>
            <a:chExt cx="10278856" cy="38746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487337-333B-9AF1-7858-0FD259F689BA}"/>
                </a:ext>
              </a:extLst>
            </p:cNvPr>
            <p:cNvSpPr/>
            <p:nvPr/>
          </p:nvSpPr>
          <p:spPr>
            <a:xfrm>
              <a:off x="1124727" y="2144955"/>
              <a:ext cx="2159501" cy="78537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1B77F344-950D-9280-1A5A-DB1B7E6412B6}"/>
                    </a:ext>
                  </a:extLst>
                </p:cNvPr>
                <p:cNvSpPr/>
                <p:nvPr/>
              </p:nvSpPr>
              <p:spPr>
                <a:xfrm>
                  <a:off x="1124728" y="2280437"/>
                  <a:ext cx="2009920" cy="34146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</m:oMath>
                  </a14:m>
                  <a:r>
                    <a:rPr lang="en-US" dirty="0">
                      <a:latin typeface="Calibri" panose="020F0502020204030204" pitchFamily="34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1B77F344-950D-9280-1A5A-DB1B7E6412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4728" y="2280437"/>
                  <a:ext cx="2009920" cy="34146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7A6BED-ED68-CE6D-33BD-D63128B8D1CF}"/>
                </a:ext>
              </a:extLst>
            </p:cNvPr>
            <p:cNvSpPr/>
            <p:nvPr/>
          </p:nvSpPr>
          <p:spPr>
            <a:xfrm>
              <a:off x="3493855" y="2126255"/>
              <a:ext cx="1873922" cy="78537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842A135-820A-E6F1-6285-222BD9F27C85}"/>
                    </a:ext>
                  </a:extLst>
                </p:cNvPr>
                <p:cNvSpPr txBox="1"/>
                <p:nvPr/>
              </p:nvSpPr>
              <p:spPr>
                <a:xfrm>
                  <a:off x="3598665" y="2280437"/>
                  <a:ext cx="1555856" cy="280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[1]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842A135-820A-E6F1-6285-222BD9F27C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8665" y="2280437"/>
                  <a:ext cx="1555856" cy="280108"/>
                </a:xfrm>
                <a:prstGeom prst="rect">
                  <a:avLst/>
                </a:prstGeom>
                <a:blipFill>
                  <a:blip r:embed="rId3"/>
                  <a:stretch>
                    <a:fillRect l="-1866" t="-1961"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F37DEEE-0490-F4CA-BB01-3FE6A07B19DE}"/>
                </a:ext>
              </a:extLst>
            </p:cNvPr>
            <p:cNvSpPr/>
            <p:nvPr/>
          </p:nvSpPr>
          <p:spPr>
            <a:xfrm>
              <a:off x="5567821" y="2126255"/>
              <a:ext cx="2219733" cy="78537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A2440D3-8AA7-37C8-3AF8-92C789A36BF5}"/>
                </a:ext>
              </a:extLst>
            </p:cNvPr>
            <p:cNvSpPr/>
            <p:nvPr/>
          </p:nvSpPr>
          <p:spPr>
            <a:xfrm>
              <a:off x="8040922" y="2098739"/>
              <a:ext cx="1645916" cy="78537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F60D09D-54F1-53DD-ECE1-42D2D197340D}"/>
                </a:ext>
              </a:extLst>
            </p:cNvPr>
            <p:cNvSpPr/>
            <p:nvPr/>
          </p:nvSpPr>
          <p:spPr>
            <a:xfrm>
              <a:off x="9940206" y="2080976"/>
              <a:ext cx="1204932" cy="785373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852291D-9361-C5AE-8947-1B3165352D44}"/>
                    </a:ext>
                  </a:extLst>
                </p:cNvPr>
                <p:cNvSpPr/>
                <p:nvPr/>
              </p:nvSpPr>
              <p:spPr>
                <a:xfrm>
                  <a:off x="5551259" y="2216459"/>
                  <a:ext cx="2228168" cy="34146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[1]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</m:oMath>
                  </a14:m>
                  <a:r>
                    <a:rPr lang="en-US" dirty="0">
                      <a:latin typeface="Calibri" panose="020F0502020204030204" pitchFamily="34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852291D-9361-C5AE-8947-1B3165352D4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1259" y="2216459"/>
                  <a:ext cx="2228168" cy="3414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F1CD851-6EFE-76AC-0E21-FE93F2897529}"/>
                    </a:ext>
                  </a:extLst>
                </p:cNvPr>
                <p:cNvSpPr txBox="1"/>
                <p:nvPr/>
              </p:nvSpPr>
              <p:spPr>
                <a:xfrm>
                  <a:off x="8131341" y="2234223"/>
                  <a:ext cx="1433598" cy="42198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𝑍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[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1024C01-6A11-9A30-A156-F78FFFEFF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1341" y="2234223"/>
                  <a:ext cx="1433598" cy="421981"/>
                </a:xfrm>
                <a:prstGeom prst="rect">
                  <a:avLst/>
                </a:prstGeom>
                <a:blipFill>
                  <a:blip r:embed="rId5"/>
                  <a:stretch>
                    <a:fillRect l="-2128" t="-28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613D617-2D16-EC87-5B0F-D9014223C1FA}"/>
                    </a:ext>
                  </a:extLst>
                </p:cNvPr>
                <p:cNvSpPr txBox="1"/>
                <p:nvPr/>
              </p:nvSpPr>
              <p:spPr>
                <a:xfrm>
                  <a:off x="10038975" y="2262673"/>
                  <a:ext cx="968663" cy="42198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1277D04-BCBB-7BAE-31A4-D3E9DAED69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38975" y="2262673"/>
                  <a:ext cx="968663" cy="421981"/>
                </a:xfrm>
                <a:prstGeom prst="rect">
                  <a:avLst/>
                </a:prstGeom>
                <a:blipFill>
                  <a:blip r:embed="rId6"/>
                  <a:stretch>
                    <a:fillRect l="-5660" t="-28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16837A2-184F-7502-9FE9-4135D26C011B}"/>
                    </a:ext>
                  </a:extLst>
                </p:cNvPr>
                <p:cNvSpPr txBox="1"/>
                <p:nvPr/>
              </p:nvSpPr>
              <p:spPr>
                <a:xfrm>
                  <a:off x="8716704" y="3704250"/>
                  <a:ext cx="2447977" cy="7619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𝐚</m:t>
                                </m:r>
                              </m:e>
                              <m:sup>
                                <m:r>
                                  <a:rPr lang="en-US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1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𝐲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𝐚</m:t>
                                </m:r>
                              </m:e>
                              <m:sup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6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16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𝐲</m:t>
                            </m:r>
                          </m:num>
                          <m:den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6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16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𝐚</m:t>
                                </m:r>
                              </m:e>
                              <m:sup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600" b="1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16837A2-184F-7502-9FE9-4135D26C01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6704" y="3704250"/>
                  <a:ext cx="2447977" cy="76191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76E4D40-47FC-BBC8-C9DA-5C91998AE99E}"/>
                    </a:ext>
                  </a:extLst>
                </p:cNvPr>
                <p:cNvSpPr txBox="1"/>
                <p:nvPr/>
              </p:nvSpPr>
              <p:spPr>
                <a:xfrm>
                  <a:off x="6642206" y="3227108"/>
                  <a:ext cx="1249766" cy="5575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1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sz="1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</m:oMath>
                    </m:oMathPara>
                  </a14:m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76E4D40-47FC-BBC8-C9DA-5C91998AE9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2206" y="3227108"/>
                  <a:ext cx="1249766" cy="557506"/>
                </a:xfrm>
                <a:prstGeom prst="rect">
                  <a:avLst/>
                </a:prstGeom>
                <a:blipFill>
                  <a:blip r:embed="rId8"/>
                  <a:stretch>
                    <a:fillRect l="-926" t="-1961" r="-4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D12B33E-5FE2-268E-29D1-5CEE83C6EDBA}"/>
                    </a:ext>
                  </a:extLst>
                </p:cNvPr>
                <p:cNvSpPr/>
                <p:nvPr/>
              </p:nvSpPr>
              <p:spPr>
                <a:xfrm>
                  <a:off x="6455445" y="3876504"/>
                  <a:ext cx="1635641" cy="4578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400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sup>
                            </m:sSup>
                          </m:den>
                        </m:f>
                        <m:r>
                          <a:rPr lang="en-US" sz="1400" b="1" i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400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 i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e>
                                </m:d>
                              </m:sup>
                            </m:sSup>
                          </m:e>
                          <m:sup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</m:oMath>
                    </m:oMathPara>
                  </a14:m>
                  <a:endParaRPr lang="en-US" sz="1400" b="1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D12B33E-5FE2-268E-29D1-5CEE83C6ED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5445" y="3876504"/>
                  <a:ext cx="1635641" cy="457846"/>
                </a:xfrm>
                <a:prstGeom prst="rect">
                  <a:avLst/>
                </a:prstGeom>
                <a:blipFill>
                  <a:blip r:embed="rId9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ECAF812-9C6E-D748-7B7F-327F7108CDC4}"/>
                    </a:ext>
                  </a:extLst>
                </p:cNvPr>
                <p:cNvSpPr/>
                <p:nvPr/>
              </p:nvSpPr>
              <p:spPr>
                <a:xfrm>
                  <a:off x="6566048" y="4516577"/>
                  <a:ext cx="1182370" cy="4578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400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sup>
                            </m:sSup>
                          </m:den>
                        </m:f>
                        <m:r>
                          <a:rPr lang="en-US" sz="1400" b="1" i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ECAF812-9C6E-D748-7B7F-327F7108CD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6048" y="4516577"/>
                  <a:ext cx="1182370" cy="457846"/>
                </a:xfrm>
                <a:prstGeom prst="rect">
                  <a:avLst/>
                </a:prstGeom>
                <a:blipFill>
                  <a:blip r:embed="rId10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0EADEFD-C947-706F-0E86-FE01218A2D4C}"/>
                    </a:ext>
                  </a:extLst>
                </p:cNvPr>
                <p:cNvSpPr txBox="1"/>
                <p:nvPr/>
              </p:nvSpPr>
              <p:spPr>
                <a:xfrm>
                  <a:off x="4181587" y="3831352"/>
                  <a:ext cx="1535420" cy="4496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p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e>
                          <m:sup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f>
                          <m:fPr>
                            <m:ctrlP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0EADEFD-C947-706F-0E86-FE01218A2D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1587" y="3831352"/>
                  <a:ext cx="1535420" cy="449691"/>
                </a:xfrm>
                <a:prstGeom prst="rect">
                  <a:avLst/>
                </a:prstGeom>
                <a:blipFill>
                  <a:blip r:embed="rId11"/>
                  <a:stretch>
                    <a:fillRect t="-24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42B436E-0B3F-9CA2-CA25-2E73C37906B2}"/>
                    </a:ext>
                  </a:extLst>
                </p:cNvPr>
                <p:cNvSpPr txBox="1"/>
                <p:nvPr/>
              </p:nvSpPr>
              <p:spPr>
                <a:xfrm>
                  <a:off x="979213" y="3319370"/>
                  <a:ext cx="2015295" cy="4496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  <m:sup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e>
                          <m:sup>
                            <m: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1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0062EDD-4307-B4BF-A529-DEF2D04081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9213" y="3319370"/>
                  <a:ext cx="2015295" cy="449691"/>
                </a:xfrm>
                <a:prstGeom prst="rect">
                  <a:avLst/>
                </a:prstGeom>
                <a:blipFill>
                  <a:blip r:embed="rId12"/>
                  <a:stretch>
                    <a:fillRect l="-1818" t="-2740" b="-82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9E8FA9E0-84B5-D091-5906-D0BE31A8E995}"/>
                    </a:ext>
                  </a:extLst>
                </p:cNvPr>
                <p:cNvSpPr/>
                <p:nvPr/>
              </p:nvSpPr>
              <p:spPr>
                <a:xfrm>
                  <a:off x="1192676" y="4329663"/>
                  <a:ext cx="1455394" cy="4527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𝑾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</m:oMath>
                    </m:oMathPara>
                  </a14:m>
                  <a:endParaRPr lang="en-US" sz="1400" b="1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9E8FA9E0-84B5-D091-5906-D0BE31A8E99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2676" y="4329663"/>
                  <a:ext cx="1455394" cy="452791"/>
                </a:xfrm>
                <a:prstGeom prst="rect">
                  <a:avLst/>
                </a:prstGeom>
                <a:blipFill>
                  <a:blip r:embed="rId13"/>
                  <a:stretch>
                    <a:fillRect b="-36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3DFEC51-D7FE-073C-8380-3B1C6461B304}"/>
                    </a:ext>
                  </a:extLst>
                </p:cNvPr>
                <p:cNvSpPr txBox="1"/>
                <p:nvPr/>
              </p:nvSpPr>
              <p:spPr>
                <a:xfrm>
                  <a:off x="1275952" y="4900931"/>
                  <a:ext cx="1076347" cy="37006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  <m:r>
                          <a:rPr lang="en-US" sz="1400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1400" b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  <m:sSup>
                              <m:sSupPr>
                                <m:ctrlPr>
                                  <a:rPr lang="en-US" sz="1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400" b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3DFEC51-D7FE-073C-8380-3B1C6461B3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5952" y="4900931"/>
                  <a:ext cx="1076347" cy="370069"/>
                </a:xfrm>
                <a:prstGeom prst="rect">
                  <a:avLst/>
                </a:prstGeom>
                <a:blipFill>
                  <a:blip r:embed="rId14"/>
                  <a:stretch>
                    <a:fillRect l="-541" t="-1471" b="-16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F7D530BD-B03A-8306-ACC2-A9EEFDBE050A}"/>
                </a:ext>
              </a:extLst>
            </p:cNvPr>
            <p:cNvSpPr/>
            <p:nvPr/>
          </p:nvSpPr>
          <p:spPr>
            <a:xfrm>
              <a:off x="3303871" y="2416932"/>
              <a:ext cx="190468" cy="210988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739B6E9A-0821-917E-638F-AAE68DAF6B60}"/>
                </a:ext>
              </a:extLst>
            </p:cNvPr>
            <p:cNvSpPr/>
            <p:nvPr/>
          </p:nvSpPr>
          <p:spPr>
            <a:xfrm>
              <a:off x="5377353" y="2383350"/>
              <a:ext cx="190468" cy="210988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B93C550D-A0E3-8C7F-8756-FE8EE786D32A}"/>
                </a:ext>
              </a:extLst>
            </p:cNvPr>
            <p:cNvSpPr/>
            <p:nvPr/>
          </p:nvSpPr>
          <p:spPr>
            <a:xfrm>
              <a:off x="7792356" y="2383350"/>
              <a:ext cx="248566" cy="195806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F8166BD9-3272-9DE6-E427-5705783BE674}"/>
                </a:ext>
              </a:extLst>
            </p:cNvPr>
            <p:cNvSpPr/>
            <p:nvPr/>
          </p:nvSpPr>
          <p:spPr>
            <a:xfrm>
              <a:off x="9708935" y="2399932"/>
              <a:ext cx="250644" cy="210986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C84397A-201E-80E4-BAAE-15697CE7F3F1}"/>
                </a:ext>
              </a:extLst>
            </p:cNvPr>
            <p:cNvSpPr txBox="1"/>
            <p:nvPr/>
          </p:nvSpPr>
          <p:spPr>
            <a:xfrm>
              <a:off x="2021233" y="5586244"/>
              <a:ext cx="22075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Forward propagation</a:t>
              </a: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B5EEF84F-F248-B8CE-96B8-02A6F40D1C83}"/>
                </a:ext>
              </a:extLst>
            </p:cNvPr>
            <p:cNvSpPr/>
            <p:nvPr/>
          </p:nvSpPr>
          <p:spPr>
            <a:xfrm>
              <a:off x="4280250" y="5705244"/>
              <a:ext cx="738909" cy="165868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2481A54-F831-DB75-C8FF-DFEC7CAA3158}"/>
                </a:ext>
              </a:extLst>
            </p:cNvPr>
            <p:cNvSpPr txBox="1"/>
            <p:nvPr/>
          </p:nvSpPr>
          <p:spPr>
            <a:xfrm>
              <a:off x="6312157" y="5560256"/>
              <a:ext cx="2811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Derivative backpropagation</a:t>
              </a:r>
            </a:p>
          </p:txBody>
        </p:sp>
        <p:sp>
          <p:nvSpPr>
            <p:cNvPr id="34" name="Arrow: Left 33">
              <a:extLst>
                <a:ext uri="{FF2B5EF4-FFF2-40B4-BE49-F238E27FC236}">
                  <a16:creationId xmlns:a16="http://schemas.microsoft.com/office/drawing/2014/main" id="{17C4D3A7-322D-3553-F35E-E9FE13F0C2F8}"/>
                </a:ext>
              </a:extLst>
            </p:cNvPr>
            <p:cNvSpPr/>
            <p:nvPr/>
          </p:nvSpPr>
          <p:spPr>
            <a:xfrm>
              <a:off x="9258300" y="5695950"/>
              <a:ext cx="552450" cy="171450"/>
            </a:xfrm>
            <a:prstGeom prst="left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row: Left 34">
              <a:extLst>
                <a:ext uri="{FF2B5EF4-FFF2-40B4-BE49-F238E27FC236}">
                  <a16:creationId xmlns:a16="http://schemas.microsoft.com/office/drawing/2014/main" id="{60891C6B-EB6C-D839-C45F-23206FEEBFEF}"/>
                </a:ext>
              </a:extLst>
            </p:cNvPr>
            <p:cNvSpPr/>
            <p:nvPr/>
          </p:nvSpPr>
          <p:spPr>
            <a:xfrm>
              <a:off x="10390711" y="3140012"/>
              <a:ext cx="552450" cy="171450"/>
            </a:xfrm>
            <a:prstGeom prst="leftArrow">
              <a:avLst/>
            </a:prstGeom>
            <a:noFill/>
            <a:ln>
              <a:solidFill>
                <a:schemeClr val="tx1"/>
              </a:solidFill>
              <a:prstDash val="sysDash"/>
            </a:ln>
            <a:scene3d>
              <a:camera prst="orthographicFront">
                <a:rot lat="0" lon="0" rev="240000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row: Left 35">
              <a:extLst>
                <a:ext uri="{FF2B5EF4-FFF2-40B4-BE49-F238E27FC236}">
                  <a16:creationId xmlns:a16="http://schemas.microsoft.com/office/drawing/2014/main" id="{7BC7AA9A-5F3F-E86E-7F6D-742D8591C57B}"/>
                </a:ext>
              </a:extLst>
            </p:cNvPr>
            <p:cNvSpPr/>
            <p:nvPr/>
          </p:nvSpPr>
          <p:spPr>
            <a:xfrm>
              <a:off x="8171032" y="3913638"/>
              <a:ext cx="552450" cy="171450"/>
            </a:xfrm>
            <a:prstGeom prst="left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row: Left 36">
              <a:extLst>
                <a:ext uri="{FF2B5EF4-FFF2-40B4-BE49-F238E27FC236}">
                  <a16:creationId xmlns:a16="http://schemas.microsoft.com/office/drawing/2014/main" id="{DD9D8498-5A44-C44C-2F7E-7572EC3432E1}"/>
                </a:ext>
              </a:extLst>
            </p:cNvPr>
            <p:cNvSpPr/>
            <p:nvPr/>
          </p:nvSpPr>
          <p:spPr>
            <a:xfrm>
              <a:off x="5901244" y="4020193"/>
              <a:ext cx="552450" cy="171450"/>
            </a:xfrm>
            <a:prstGeom prst="left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row: Left 37">
              <a:extLst>
                <a:ext uri="{FF2B5EF4-FFF2-40B4-BE49-F238E27FC236}">
                  <a16:creationId xmlns:a16="http://schemas.microsoft.com/office/drawing/2014/main" id="{205BB41C-C824-A7FB-4050-21FA9FF79E70}"/>
                </a:ext>
              </a:extLst>
            </p:cNvPr>
            <p:cNvSpPr/>
            <p:nvPr/>
          </p:nvSpPr>
          <p:spPr>
            <a:xfrm>
              <a:off x="3145963" y="3744762"/>
              <a:ext cx="1003798" cy="160808"/>
            </a:xfrm>
            <a:prstGeom prst="leftArrow">
              <a:avLst/>
            </a:prstGeom>
            <a:noFill/>
            <a:ln>
              <a:solidFill>
                <a:schemeClr val="tx1"/>
              </a:solidFill>
              <a:prstDash val="sysDash"/>
            </a:ln>
            <a:scene3d>
              <a:camera prst="orthographicFront">
                <a:rot lat="0" lon="0" rev="20400000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093A11FF-6DD7-B711-BAA3-096AB25C87A1}"/>
                </a:ext>
              </a:extLst>
            </p:cNvPr>
            <p:cNvSpPr/>
            <p:nvPr/>
          </p:nvSpPr>
          <p:spPr>
            <a:xfrm>
              <a:off x="1676400" y="3895725"/>
              <a:ext cx="152400" cy="352425"/>
            </a:xfrm>
            <a:prstGeom prst="down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127585E-21D1-F92D-FE5D-84A642F21DCC}"/>
                </a:ext>
              </a:extLst>
            </p:cNvPr>
            <p:cNvSpPr/>
            <p:nvPr/>
          </p:nvSpPr>
          <p:spPr>
            <a:xfrm>
              <a:off x="6510845" y="3143250"/>
              <a:ext cx="1552575" cy="212407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213FAAE-F349-51A5-79DE-4C0774ABC209}"/>
                </a:ext>
              </a:extLst>
            </p:cNvPr>
            <p:cNvSpPr/>
            <p:nvPr/>
          </p:nvSpPr>
          <p:spPr>
            <a:xfrm>
              <a:off x="8845077" y="3595375"/>
              <a:ext cx="2190750" cy="81915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8831FA02-AFBD-5B1A-AB12-E6A877BA237C}"/>
                </a:ext>
              </a:extLst>
            </p:cNvPr>
            <p:cNvSpPr/>
            <p:nvPr/>
          </p:nvSpPr>
          <p:spPr>
            <a:xfrm>
              <a:off x="4216990" y="3702119"/>
              <a:ext cx="1609725" cy="685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6DC2BE7-2C64-57FC-77F7-2B2148223406}"/>
                </a:ext>
              </a:extLst>
            </p:cNvPr>
            <p:cNvSpPr/>
            <p:nvPr/>
          </p:nvSpPr>
          <p:spPr>
            <a:xfrm>
              <a:off x="885825" y="3295650"/>
              <a:ext cx="2152650" cy="5429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41C531D5-E49E-F0B3-BF4D-FA774D1DB12B}"/>
                </a:ext>
              </a:extLst>
            </p:cNvPr>
            <p:cNvSpPr/>
            <p:nvPr/>
          </p:nvSpPr>
          <p:spPr>
            <a:xfrm>
              <a:off x="1047750" y="4324350"/>
              <a:ext cx="1847850" cy="10763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A8369BE-B4D9-8BE4-DEB1-CF4AE8D182B9}"/>
                  </a:ext>
                </a:extLst>
              </p:cNvPr>
              <p:cNvSpPr txBox="1"/>
              <p:nvPr/>
            </p:nvSpPr>
            <p:spPr>
              <a:xfrm>
                <a:off x="9862796" y="1270588"/>
                <a:ext cx="600958" cy="381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[2]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A8369BE-B4D9-8BE4-DEB1-CF4AE8D18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796" y="1270588"/>
                <a:ext cx="600958" cy="3811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BB00B29-AB46-DADA-031E-88CE1556FC52}"/>
                  </a:ext>
                </a:extLst>
              </p:cNvPr>
              <p:cNvSpPr txBox="1"/>
              <p:nvPr/>
            </p:nvSpPr>
            <p:spPr>
              <a:xfrm>
                <a:off x="7748833" y="1280015"/>
                <a:ext cx="751787" cy="381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BB00B29-AB46-DADA-031E-88CE1556F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833" y="1280015"/>
                <a:ext cx="751787" cy="3811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171897-9B9B-1B1B-DA9A-2CC801B10C0D}"/>
                  </a:ext>
                </a:extLst>
              </p:cNvPr>
              <p:cNvSpPr txBox="1"/>
              <p:nvPr/>
            </p:nvSpPr>
            <p:spPr>
              <a:xfrm>
                <a:off x="5099901" y="1251736"/>
                <a:ext cx="912043" cy="381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[1]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171897-9B9B-1B1B-DA9A-2CC801B10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901" y="1251736"/>
                <a:ext cx="912043" cy="3811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2BA7D5A-6AAB-C18B-1799-CE43AD288C20}"/>
                  </a:ext>
                </a:extLst>
              </p:cNvPr>
              <p:cNvSpPr txBox="1"/>
              <p:nvPr/>
            </p:nvSpPr>
            <p:spPr>
              <a:xfrm>
                <a:off x="2877533" y="1280015"/>
                <a:ext cx="893189" cy="381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2BA7D5A-6AAB-C18B-1799-CE43AD288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533" y="1280015"/>
                <a:ext cx="893189" cy="3811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6811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F90A-CC3A-72EE-18AC-4FC8743F8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Back propagation (3/4)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1C1DF8-4164-30D9-2D94-5CB659AF1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0811" y="1288297"/>
                <a:ext cx="11124414" cy="5121929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Gradients of one same loss are calculated in the following order</a:t>
                </a:r>
              </a:p>
              <a:p>
                <a:pPr marL="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4"/>
                          </a:solidFill>
                          <a:effectLst/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[2]</m:t>
                          </m:r>
                        </m:sup>
                      </m:sSup>
                      <m:r>
                        <a:rPr lang="en-US" sz="20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≜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solidFill>
                            <a:schemeClr val="accent4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 smtClean="0">
                          <a:solidFill>
                            <a:schemeClr val="accent4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solidFill>
                            <a:schemeClr val="accent4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         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(4.22)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000" dirty="0">
                    <a:solidFill>
                      <a:schemeClr val="accent6"/>
                    </a:solidFill>
                    <a:effectLst/>
                    <a:ea typeface="Calibri" panose="020F050202020403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24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≜ </m:t>
                    </m:r>
                    <m:f>
                      <m:fPr>
                        <m:ctrlPr>
                          <a:rPr lang="en-US" sz="2000" i="1" smtClean="0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accent6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accent6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chemeClr val="accent6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accent6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den>
                    </m:f>
                    <m:r>
                      <a:rPr lang="en-US" sz="2000" i="1">
                        <a:solidFill>
                          <a:schemeClr val="accent6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000" i="1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accent6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accent6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chemeClr val="accent6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accent6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r>
                          <a:rPr lang="en-US" sz="2000" i="1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 </m:t>
                        </m:r>
                        <m:r>
                          <a:rPr lang="en-US" sz="2000" i="1">
                            <a:solidFill>
                              <a:schemeClr val="accent6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den>
                    </m:f>
                    <m:r>
                      <a:rPr lang="en-US" sz="2000" i="1">
                        <a:solidFill>
                          <a:schemeClr val="accent4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0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r>
                          <a:rPr lang="en-US" sz="20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2000" i="1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  <m:f>
                      <m:f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den>
                    </m:f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en-US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               </m:t>
                    </m:r>
                    <m:d>
                      <m:d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𝑐h𝑎𝑖𝑛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𝑟𝑢𝑙𝑒</m:t>
                        </m:r>
                      </m:e>
                    </m:d>
                  </m:oMath>
                </a14:m>
                <a:endParaRPr lang="en-US" sz="2000" b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ct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𝑎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den>
                          </m:f>
                          <m:r>
                            <a:rPr lang="en-US" sz="2000" i="1">
                              <a:solidFill>
                                <a:schemeClr val="accent4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accent4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r>
                        <a:rPr lang="en-US" sz="20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>
                                          <a:solidFill>
                                            <a:srgbClr val="FF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FF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chemeClr val="accent6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solidFill>
                                    <a:schemeClr val="accent6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chemeClr val="accent6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solidFill>
                            <a:schemeClr val="accent6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accent6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𝑦</m:t>
                      </m:r>
                      <m:r>
                        <a:rPr lang="en-US" sz="2000" i="1">
                          <a:solidFill>
                            <a:schemeClr val="accent6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</m:t>
                      </m:r>
                      <m:r>
                        <a:rPr lang="en-US" sz="2000" b="0" i="1" smtClean="0">
                          <a:solidFill>
                            <a:schemeClr val="accent6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(4.23)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				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Note: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=</a:t>
                </a:r>
                <a:r>
                  <a:rPr lang="en-US" sz="2000" dirty="0">
                    <a:solidFill>
                      <a:schemeClr val="tx1"/>
                    </a:solidFill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=</a:t>
                </a:r>
                <a:r>
                  <a:rPr lang="en-US" sz="2000" dirty="0">
                    <a:solidFill>
                      <a:schemeClr val="tx1"/>
                    </a:solidFill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lvl="1" indent="0" algn="r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1600" dirty="0"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[2]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≜</m:t>
                    </m:r>
                  </m:oMath>
                </a14:m>
                <a:r>
                  <a:rPr lang="en-US" sz="2000" dirty="0">
                    <a:effectLst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den>
                    </m:f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rgbClr val="4EA72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000" i="1">
                            <a:solidFill>
                              <a:srgbClr val="4EA72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4EA72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solidFill>
                                  <a:srgbClr val="4EA72E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4EA72E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den>
                    </m:f>
                    <m:d>
                      <m:d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rgbClr val="4EA72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000" i="1">
                            <a:solidFill>
                              <a:srgbClr val="4EA72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4EA72E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solidFill>
                                  <a:srgbClr val="4EA72E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4EA72E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                                            (4.24)</m:t>
                    </m:r>
                  </m:oMath>
                </a14:m>
                <a:endParaRPr lang="en-US" sz="2000" dirty="0"/>
              </a:p>
              <a:p>
                <a:pPr marL="45720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Note: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has the same shape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 (1,4) in the case of Fig.4.5.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[2]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≜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                                           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(4.25)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lvl="1" indent="0" algn="r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1C1DF8-4164-30D9-2D94-5CB659AF1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811" y="1288297"/>
                <a:ext cx="11124414" cy="5121929"/>
              </a:xfrm>
              <a:blipFill>
                <a:blip r:embed="rId2"/>
                <a:stretch>
                  <a:fillRect l="-986" t="-2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1F0FC-DF3B-6667-4177-2FA4876FA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97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0FD70-9128-09FD-990C-82E604137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94A1C-5B88-2ADA-6BDC-487A64EF9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Back propagation (4/4)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060C90-02DA-B15F-480A-B9FE2C1020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0811" y="1288297"/>
                <a:ext cx="11124414" cy="5121929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Gradients of one same loss (continued):</a:t>
                </a:r>
              </a:p>
              <a:p>
                <a:pPr marL="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≜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                       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(4.26)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000" dirty="0"/>
                  <a:t>                                   note: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2000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≜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(4.27)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               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Note: * indicates element-wise multiplication.</a:t>
                </a:r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≜</m:t>
                      </m:r>
                      <m:f>
                        <m:f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x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                          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(4.28)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≜</m:t>
                      </m:r>
                      <m:f>
                        <m:f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 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0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                               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 (4.29)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060C90-02DA-B15F-480A-B9FE2C102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811" y="1288297"/>
                <a:ext cx="11124414" cy="5121929"/>
              </a:xfrm>
              <a:blipFill>
                <a:blip r:embed="rId2"/>
                <a:stretch>
                  <a:fillRect l="-986" t="-2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5F5CE-048D-A37B-5B1A-F4F5F172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53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58FCB-B5F6-5F21-16B4-F88BD5F45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4646-0680-3E39-50C4-885410ED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Gradient descent algorithm for NNs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00D25-9A3C-BE90-8892-4172886D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809B67-FAF7-D69E-E94E-3A342969C354}"/>
                  </a:ext>
                </a:extLst>
              </p:cNvPr>
              <p:cNvSpPr txBox="1"/>
              <p:nvPr/>
            </p:nvSpPr>
            <p:spPr>
              <a:xfrm>
                <a:off x="848412" y="1300900"/>
                <a:ext cx="10689997" cy="4675694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indent="0" algn="just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Gradient descent algorithm for the neural network in Fig.4.5.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Initialize the parameters and shapes:</a:t>
                </a: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: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4,3</m:t>
                        </m:r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: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4,1</m:t>
                        </m:r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: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1,4</m:t>
                        </m:r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:(1,1)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Repeat the loop (for a specific number loops or until parameters converged)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8600" marR="0" indent="0" algn="just"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{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lvl="0" indent="-342900" algn="just">
                  <a:spcAft>
                    <a:spcPts val="800"/>
                  </a:spcAft>
                  <a:buFont typeface="+mj-lt"/>
                  <a:buAutoNum type="arabicParenR"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Forward propagation: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:r>
                  <a:rPr lang="en-US" sz="1800" u="sng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Equations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			</a:t>
                </a:r>
                <a:r>
                  <a:rPr lang="en-US" sz="1800" u="sng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matrix shape verification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     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4,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4,3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3,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+(4,1)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[1]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4,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1,4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4,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+(1,1)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[2]</m:t>
                            </m:r>
                          </m:sup>
                        </m:sSup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𝜎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[2]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		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(1,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𝑚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Note: “+” broadcasting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 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809B67-FAF7-D69E-E94E-3A342969C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12" y="1300900"/>
                <a:ext cx="10689997" cy="4675694"/>
              </a:xfrm>
              <a:prstGeom prst="rect">
                <a:avLst/>
              </a:prstGeom>
              <a:blipFill>
                <a:blip r:embed="rId2"/>
                <a:stretch>
                  <a:fillRect l="-398" t="-519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421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83AAA-B610-4685-E6A7-80A6425C4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Gradient descent algorithm for NNs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2FC9E-DE4B-B672-FF91-935B80F0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2E58CA-C574-A8B6-CFBF-DEAD5DA63A9C}"/>
                  </a:ext>
                </a:extLst>
              </p:cNvPr>
              <p:cNvSpPr txBox="1"/>
              <p:nvPr/>
            </p:nvSpPr>
            <p:spPr>
              <a:xfrm>
                <a:off x="744717" y="1206632"/>
                <a:ext cx="10614582" cy="5203156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914400" marR="0" lvl="0" indent="-282575" algn="just"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2) Backward propagation: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𝑌</m:t>
                    </m:r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		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</m:d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−(1,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𝑚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𝑚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[1]</m:t>
                            </m:r>
                          </m:sup>
                        </m:sSup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			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(1,4)=(1,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𝑚</m:t>
                    </m:r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)×</m:t>
                    </m:r>
                    <m:sSup>
                      <m:sSup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(4,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𝑚</m:t>
                        </m:r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[2]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𝑚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𝑛𝑝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𝑠𝑢𝑚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𝑎𝑥𝑖𝑠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=1,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𝑘𝑒𝑒𝑝𝑑𝑖𝑚𝑠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𝑇𝑟𝑢𝑒</m:t>
                        </m:r>
                      </m:e>
                    </m:d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		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(1,1)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buNone/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    Note: sum along axis=1, and keep the two dimensions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 </a:t>
                </a:r>
                <a:r>
                  <a:rPr lang="en-US" dirty="0"/>
                  <a:t> 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(Note: * element-wise product)  </a:t>
                </a:r>
              </a:p>
              <a:p>
                <a:r>
                  <a:rPr lang="en-US" dirty="0"/>
                  <a:t>				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(4,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(1,4)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×(1,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∗(4,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 	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(4,3)=(4,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)×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(3,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𝑠𝑢𝑚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𝑎𝑥𝑖𝑠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𝑘𝑒𝑒𝑝𝑑𝑖𝑚𝑠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𝑇𝑟𝑢𝑒</m:t>
                        </m:r>
                      </m:e>
                    </m:d>
                  </m:oMath>
                </a14:m>
                <a:r>
                  <a:rPr lang="en-US" dirty="0"/>
                  <a:t>  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(4,1)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914400" indent="-282575" algn="just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 Parameter update: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</m:oMath>
                </a14:m>
                <a:r>
                  <a:rPr lang="en-US" dirty="0"/>
                  <a:t> 	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(4,3)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p>
                  </m:oMath>
                </a14:m>
                <a:r>
                  <a:rPr lang="en-US" dirty="0"/>
                  <a:t> 	  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(4,1)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dirty="0"/>
                  <a:t> 	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(1,4)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dirty="0"/>
                  <a:t> 		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(1,1)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2E58CA-C574-A8B6-CFBF-DEAD5DA63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17" y="1206632"/>
                <a:ext cx="10614582" cy="5203156"/>
              </a:xfrm>
              <a:prstGeom prst="rect">
                <a:avLst/>
              </a:prstGeom>
              <a:blipFill>
                <a:blip r:embed="rId2"/>
                <a:stretch>
                  <a:fillRect l="-401" t="-584" b="-818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724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24896-FBED-3EBB-C2B2-8AA6E2A53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0"/>
            <a:ext cx="10515600" cy="1325563"/>
          </a:xfrm>
        </p:spPr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7B22F-EC6B-75DD-9B52-EFB77C7FF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52" y="1307151"/>
            <a:ext cx="10515600" cy="5272758"/>
          </a:xfrm>
        </p:spPr>
        <p:txBody>
          <a:bodyPr>
            <a:normAutofit/>
          </a:bodyPr>
          <a:lstStyle/>
          <a:p>
            <a:r>
              <a:rPr lang="en-US" dirty="0"/>
              <a:t>Evolution from logistic regression to general neural networks</a:t>
            </a:r>
          </a:p>
          <a:p>
            <a:r>
              <a:rPr lang="en-US" dirty="0"/>
              <a:t>Mathematical representation of neural networks </a:t>
            </a:r>
          </a:p>
          <a:p>
            <a:pPr lvl="1"/>
            <a:r>
              <a:rPr lang="en-US" dirty="0"/>
              <a:t>Notations</a:t>
            </a:r>
          </a:p>
          <a:p>
            <a:pPr lvl="1"/>
            <a:r>
              <a:rPr lang="en-US" dirty="0"/>
              <a:t>Equations</a:t>
            </a:r>
          </a:p>
          <a:p>
            <a:pPr lvl="1"/>
            <a:r>
              <a:rPr lang="en-US" dirty="0"/>
              <a:t>Architecture size</a:t>
            </a:r>
          </a:p>
          <a:p>
            <a:r>
              <a:rPr lang="en-US" dirty="0"/>
              <a:t>Forward propagation</a:t>
            </a:r>
          </a:p>
          <a:p>
            <a:r>
              <a:rPr lang="en-US" dirty="0"/>
              <a:t>Loss function for binary classification</a:t>
            </a:r>
          </a:p>
          <a:p>
            <a:r>
              <a:rPr lang="en-US" dirty="0"/>
              <a:t>Loss function for multi-class classification</a:t>
            </a:r>
          </a:p>
          <a:p>
            <a:r>
              <a:rPr lang="en-US" dirty="0"/>
              <a:t>Back propagation</a:t>
            </a:r>
          </a:p>
          <a:p>
            <a:r>
              <a:rPr lang="en-US" dirty="0"/>
              <a:t>Gradient descent algorithm for neural networks</a:t>
            </a:r>
          </a:p>
          <a:p>
            <a:r>
              <a:rPr lang="en-US" dirty="0"/>
              <a:t>Python examples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13ADA-67D6-3D7A-9F01-C9528C86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15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F7DD-7720-196A-5FC2-AD2C4189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Multi-class classification task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1772E4-447C-B504-5FE8-8AFF6C5C82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Inputs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𝑋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2000" b="1" i="0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(1)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2000" b="1" i="0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2000" b="1" i="0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(</m:t>
                                        </m:r>
                                        <m: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𝑚</m:t>
                                        </m:r>
                                        <m:r>
                                          <a:rPr kumimoji="0" lang="en-US" sz="20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|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, 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Labels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𝑦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1,  4,  2,  …,  3</m:t>
                            </m:r>
                          </m:e>
                        </m:d>
                      </m:e>
                      <m:sub>
                        <m:d>
                          <m:dPr>
                            <m:ctrlP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, </m:t>
                            </m:r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𝑚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2000" dirty="0"/>
                  <a:t>                        4-class classification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sz="2000" dirty="0"/>
                  <a:t>or </a:t>
                </a:r>
                <a14:m>
                  <m:oMath xmlns:m="http://schemas.openxmlformats.org/officeDocument/2006/math">
                    <m:r>
                      <a:rPr lang="en-US" sz="2000" i="1"/>
                      <m:t>𝑌</m:t>
                    </m:r>
                    <m:r>
                      <a:rPr lang="en-US" sz="2000" i="1"/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i="1"/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/>
                            </m:ctrlPr>
                          </m:mPr>
                          <m:mr>
                            <m:e>
                              <m:r>
                                <a:rPr lang="en-US" sz="2000" i="1"/>
                                <m:t>1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000" i="1"/>
                                <m:t>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</m:mr>
                          <m:mr>
                            <m:e>
                              <m:r>
                                <a:rPr lang="en-US" sz="2000" i="1"/>
                                <m:t>0</m:t>
                              </m:r>
                            </m:e>
                            <m:e>
                              <m:r>
                                <a:rPr lang="en-US" sz="2000" i="1"/>
                                <m:t>0</m:t>
                              </m:r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/>
                                  </m:ctrlPr>
                                </m:mPr>
                                <m:mr>
                                  <m:e>
                                    <m:r>
                                      <a:rPr lang="en-US" sz="2000" i="1"/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i="1"/>
                                      <m:t>0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/>
                                  </m:ctrlPr>
                                </m:mPr>
                                <m:mr>
                                  <m:e>
                                    <m:r>
                                      <a:rPr lang="en-US" sz="2000" i="1"/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i="1"/>
                                      <m:t>1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  <m:r>
                          <a:rPr lang="en-US" sz="2000" i="1"/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/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000" i="1"/>
                                <m:t>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r>
                                <a:rPr lang="en-US" sz="2000" i="1"/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000" i="1"/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…</m:t>
                              </m:r>
                            </m:e>
                            <m:e>
                              <m:r>
                                <a:rPr lang="en-US" sz="2000" i="1"/>
                                <m:t>0</m:t>
                              </m:r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/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sz="2000" i="1"/>
                                      <m:t>0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  </m:t>
                                    </m:r>
                                    <m:r>
                                      <a:rPr lang="en-US" sz="2000" i="1"/>
                                      <m:t>0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…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/>
                                  </m:ctrlPr>
                                </m:mPr>
                                <m:mr>
                                  <m:e>
                                    <m:r>
                                      <a:rPr lang="en-US" sz="2000" i="1"/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i="1"/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     (one –hot code)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1772E4-447C-B504-5FE8-8AFF6C5C82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A62CD-BBC8-E81D-81BD-B4BD4271F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43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4F8C7-862F-8F49-A293-DF17EB916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D8DB7-12AB-7988-96A8-7B515521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700208" cy="1325563"/>
          </a:xfrm>
        </p:spPr>
        <p:txBody>
          <a:bodyPr/>
          <a:lstStyle/>
          <a:p>
            <a:r>
              <a:rPr lang="en-US" dirty="0"/>
              <a:t>Multi-class classification network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1AAB0-6F0D-9DD6-EC3C-3C2C41E2B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1" y="1269444"/>
            <a:ext cx="10515600" cy="898721"/>
          </a:xfrm>
        </p:spPr>
        <p:txBody>
          <a:bodyPr/>
          <a:lstStyle/>
          <a:p>
            <a:r>
              <a:rPr lang="en-US" dirty="0"/>
              <a:t>The output layer consists of multiple nodes; each node delivers the probability of one class for the input.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8730A-27EE-9210-237C-01990FFC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B249A6-B334-E581-4E07-160FAFEA0CB4}"/>
              </a:ext>
            </a:extLst>
          </p:cNvPr>
          <p:cNvGrpSpPr/>
          <p:nvPr/>
        </p:nvGrpSpPr>
        <p:grpSpPr>
          <a:xfrm>
            <a:off x="789763" y="2064470"/>
            <a:ext cx="10437561" cy="4194927"/>
            <a:chOff x="469251" y="1159497"/>
            <a:chExt cx="10859276" cy="44306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77FAF9-B501-2646-88CC-2C34B8B39D1B}"/>
                </a:ext>
              </a:extLst>
            </p:cNvPr>
            <p:cNvSpPr/>
            <p:nvPr/>
          </p:nvSpPr>
          <p:spPr>
            <a:xfrm>
              <a:off x="1453363" y="2590807"/>
              <a:ext cx="517237" cy="15946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DA296B6-BA32-625B-898F-09F989D20CB2}"/>
                </a:ext>
              </a:extLst>
            </p:cNvPr>
            <p:cNvSpPr/>
            <p:nvPr/>
          </p:nvSpPr>
          <p:spPr>
            <a:xfrm>
              <a:off x="1524797" y="2659778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9BE6F0-F68A-3DB7-C9DA-697C94D513A0}"/>
                </a:ext>
              </a:extLst>
            </p:cNvPr>
            <p:cNvSpPr/>
            <p:nvPr/>
          </p:nvSpPr>
          <p:spPr>
            <a:xfrm>
              <a:off x="1523570" y="3146987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82A4283-6AD3-AA02-EC3C-A27F3D328597}"/>
                </a:ext>
              </a:extLst>
            </p:cNvPr>
            <p:cNvSpPr/>
            <p:nvPr/>
          </p:nvSpPr>
          <p:spPr>
            <a:xfrm>
              <a:off x="1518050" y="3595099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F7C2E1-F5DB-4691-427C-08EFD59F3536}"/>
                </a:ext>
              </a:extLst>
            </p:cNvPr>
            <p:cNvSpPr/>
            <p:nvPr/>
          </p:nvSpPr>
          <p:spPr>
            <a:xfrm>
              <a:off x="2584345" y="2096651"/>
              <a:ext cx="517237" cy="24919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C1BF12-ED7E-C433-737E-0459AF879445}"/>
                </a:ext>
              </a:extLst>
            </p:cNvPr>
            <p:cNvSpPr/>
            <p:nvPr/>
          </p:nvSpPr>
          <p:spPr>
            <a:xfrm>
              <a:off x="2657278" y="3163052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5EF4CBC-52BA-30D5-ED3F-5F8E40141BAD}"/>
                </a:ext>
              </a:extLst>
            </p:cNvPr>
            <p:cNvSpPr/>
            <p:nvPr/>
          </p:nvSpPr>
          <p:spPr>
            <a:xfrm>
              <a:off x="2657278" y="2674879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F1E91D6-D7DE-08CA-FC55-27F71F7CB170}"/>
                </a:ext>
              </a:extLst>
            </p:cNvPr>
            <p:cNvSpPr/>
            <p:nvPr/>
          </p:nvSpPr>
          <p:spPr>
            <a:xfrm>
              <a:off x="2657277" y="2201114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762C27D-F509-C9A4-6C6D-C1C91D7E9554}"/>
                </a:ext>
              </a:extLst>
            </p:cNvPr>
            <p:cNvSpPr/>
            <p:nvPr/>
          </p:nvSpPr>
          <p:spPr>
            <a:xfrm>
              <a:off x="2653731" y="3661371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8CC5C16-1A81-F632-6C0A-AA9BF80F6ECC}"/>
                </a:ext>
              </a:extLst>
            </p:cNvPr>
            <p:cNvSpPr/>
            <p:nvPr/>
          </p:nvSpPr>
          <p:spPr>
            <a:xfrm>
              <a:off x="2662735" y="4124990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E1A639-1C0A-D196-75D6-DA69798BF7C9}"/>
                </a:ext>
              </a:extLst>
            </p:cNvPr>
            <p:cNvSpPr/>
            <p:nvPr/>
          </p:nvSpPr>
          <p:spPr>
            <a:xfrm>
              <a:off x="4498901" y="2521657"/>
              <a:ext cx="517237" cy="15946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BF338B3-F327-5790-4327-2E4F1370847E}"/>
                </a:ext>
              </a:extLst>
            </p:cNvPr>
            <p:cNvSpPr/>
            <p:nvPr/>
          </p:nvSpPr>
          <p:spPr>
            <a:xfrm>
              <a:off x="4570335" y="2590628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5D76E8-1A2B-2FA8-74FF-AAA0D6DB3D22}"/>
                </a:ext>
              </a:extLst>
            </p:cNvPr>
            <p:cNvSpPr/>
            <p:nvPr/>
          </p:nvSpPr>
          <p:spPr>
            <a:xfrm>
              <a:off x="4569108" y="3077837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D730484-7C72-C96D-0721-84C9DD2C48DD}"/>
                </a:ext>
              </a:extLst>
            </p:cNvPr>
            <p:cNvSpPr/>
            <p:nvPr/>
          </p:nvSpPr>
          <p:spPr>
            <a:xfrm>
              <a:off x="4563588" y="3525949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014398F-E862-07E4-364B-AB12140E76CA}"/>
                </a:ext>
              </a:extLst>
            </p:cNvPr>
            <p:cNvSpPr/>
            <p:nvPr/>
          </p:nvSpPr>
          <p:spPr>
            <a:xfrm>
              <a:off x="3534200" y="2539253"/>
              <a:ext cx="517237" cy="159462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B7B4DEC-F459-0971-48EF-4CEFE3351636}"/>
                </a:ext>
              </a:extLst>
            </p:cNvPr>
            <p:cNvSpPr/>
            <p:nvPr/>
          </p:nvSpPr>
          <p:spPr>
            <a:xfrm>
              <a:off x="3605634" y="2608224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CAD6C4-5F28-249C-2D3F-646122424644}"/>
                </a:ext>
              </a:extLst>
            </p:cNvPr>
            <p:cNvSpPr/>
            <p:nvPr/>
          </p:nvSpPr>
          <p:spPr>
            <a:xfrm>
              <a:off x="3604407" y="3095433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0DF5657-2531-55A5-4FB4-E0B6CE982861}"/>
                </a:ext>
              </a:extLst>
            </p:cNvPr>
            <p:cNvSpPr/>
            <p:nvPr/>
          </p:nvSpPr>
          <p:spPr>
            <a:xfrm>
              <a:off x="3598887" y="3543545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56ED7A98-08BF-4E7F-4535-405A6E5FCD00}"/>
                </a:ext>
              </a:extLst>
            </p:cNvPr>
            <p:cNvSpPr/>
            <p:nvPr/>
          </p:nvSpPr>
          <p:spPr>
            <a:xfrm>
              <a:off x="868922" y="3279654"/>
              <a:ext cx="571805" cy="2178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F3E3C017-3B6E-0337-2EAA-502E94D280E0}"/>
                </a:ext>
              </a:extLst>
            </p:cNvPr>
            <p:cNvSpPr/>
            <p:nvPr/>
          </p:nvSpPr>
          <p:spPr>
            <a:xfrm>
              <a:off x="2000582" y="3270142"/>
              <a:ext cx="571805" cy="2264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F56F58AE-F6D1-3A44-054C-B4F92DC047A7}"/>
                </a:ext>
              </a:extLst>
            </p:cNvPr>
            <p:cNvSpPr/>
            <p:nvPr/>
          </p:nvSpPr>
          <p:spPr>
            <a:xfrm>
              <a:off x="3191117" y="3238301"/>
              <a:ext cx="296535" cy="2264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D41FCF1A-A918-D5A4-470C-F1D870AA900A}"/>
                </a:ext>
              </a:extLst>
            </p:cNvPr>
            <p:cNvSpPr/>
            <p:nvPr/>
          </p:nvSpPr>
          <p:spPr>
            <a:xfrm>
              <a:off x="4080346" y="3274768"/>
              <a:ext cx="413100" cy="20330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93427D1-CF25-4CE8-E443-60C901958AA1}"/>
                    </a:ext>
                  </a:extLst>
                </p:cNvPr>
                <p:cNvSpPr txBox="1"/>
                <p:nvPr/>
              </p:nvSpPr>
              <p:spPr>
                <a:xfrm>
                  <a:off x="469251" y="3229444"/>
                  <a:ext cx="3529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93427D1-CF25-4CE8-E443-60C901958A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251" y="3229444"/>
                  <a:ext cx="352982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D0CD1C0-BA8D-831A-ED83-E08899A23CD2}"/>
                    </a:ext>
                  </a:extLst>
                </p:cNvPr>
                <p:cNvSpPr txBox="1"/>
                <p:nvPr/>
              </p:nvSpPr>
              <p:spPr>
                <a:xfrm>
                  <a:off x="1968137" y="2952206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D0CD1C0-BA8D-831A-ED83-E08899A23C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8137" y="2952206"/>
                  <a:ext cx="597408" cy="3811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A20BFE0-9C47-6D87-1C6E-2645A84CF3D4}"/>
                    </a:ext>
                  </a:extLst>
                </p:cNvPr>
                <p:cNvSpPr txBox="1"/>
                <p:nvPr/>
              </p:nvSpPr>
              <p:spPr>
                <a:xfrm>
                  <a:off x="3052354" y="2930435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A20BFE0-9C47-6D87-1C6E-2645A84CF3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2354" y="2930435"/>
                  <a:ext cx="597408" cy="3811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C2FBFED-4C3D-A000-BEC2-32C4ADB0E920}"/>
                    </a:ext>
                  </a:extLst>
                </p:cNvPr>
                <p:cNvSpPr txBox="1"/>
                <p:nvPr/>
              </p:nvSpPr>
              <p:spPr>
                <a:xfrm>
                  <a:off x="4010296" y="2921726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[3]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C2FBFED-4C3D-A000-BEC2-32C4ADB0E9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0296" y="2921726"/>
                  <a:ext cx="597408" cy="38113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4D7B537-4BA7-8184-B269-95219E2972BE}"/>
                    </a:ext>
                  </a:extLst>
                </p:cNvPr>
                <p:cNvSpPr txBox="1"/>
                <p:nvPr/>
              </p:nvSpPr>
              <p:spPr>
                <a:xfrm>
                  <a:off x="4922453" y="2910594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[4]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4D7B537-4BA7-8184-B269-95219E2972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453" y="2910594"/>
                  <a:ext cx="597408" cy="38113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E440DB2-F926-0D6E-0347-AB00D34D6441}"/>
                </a:ext>
              </a:extLst>
            </p:cNvPr>
            <p:cNvCxnSpPr>
              <a:cxnSpLocks/>
            </p:cNvCxnSpPr>
            <p:nvPr/>
          </p:nvCxnSpPr>
          <p:spPr>
            <a:xfrm>
              <a:off x="4953466" y="2778691"/>
              <a:ext cx="45760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287C812-3F66-DD22-BDD1-17FDB1A37CF7}"/>
                </a:ext>
              </a:extLst>
            </p:cNvPr>
            <p:cNvCxnSpPr>
              <a:cxnSpLocks/>
            </p:cNvCxnSpPr>
            <p:nvPr/>
          </p:nvCxnSpPr>
          <p:spPr>
            <a:xfrm>
              <a:off x="4955037" y="3741797"/>
              <a:ext cx="457609" cy="0"/>
            </a:xfrm>
            <a:prstGeom prst="straightConnector1">
              <a:avLst/>
            </a:prstGeom>
            <a:ln w="254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C822D24-29FA-7877-EB62-D4EE4F3B74A3}"/>
                </a:ext>
              </a:extLst>
            </p:cNvPr>
            <p:cNvCxnSpPr>
              <a:cxnSpLocks/>
            </p:cNvCxnSpPr>
            <p:nvPr/>
          </p:nvCxnSpPr>
          <p:spPr>
            <a:xfrm>
              <a:off x="4956608" y="3272027"/>
              <a:ext cx="45760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3AF68C7-0652-5F9B-1997-02F4E3D4FA30}"/>
                </a:ext>
              </a:extLst>
            </p:cNvPr>
            <p:cNvSpPr/>
            <p:nvPr/>
          </p:nvSpPr>
          <p:spPr>
            <a:xfrm>
              <a:off x="6089206" y="2149311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8CAA6D1-EA41-9D47-94CF-D25DA5597451}"/>
                    </a:ext>
                  </a:extLst>
                </p:cNvPr>
                <p:cNvSpPr txBox="1"/>
                <p:nvPr/>
              </p:nvSpPr>
              <p:spPr>
                <a:xfrm>
                  <a:off x="6148909" y="2109383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8CAA6D1-EA41-9D47-94CF-D25DA55974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8909" y="2109383"/>
                  <a:ext cx="608949" cy="67076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D50120B-F034-689B-C006-64153EED6A51}"/>
                </a:ext>
              </a:extLst>
            </p:cNvPr>
            <p:cNvSpPr/>
            <p:nvPr/>
          </p:nvSpPr>
          <p:spPr>
            <a:xfrm>
              <a:off x="6090777" y="2839038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2303F22-1148-CCE7-51D2-41D74ED3F39B}"/>
                    </a:ext>
                  </a:extLst>
                </p:cNvPr>
                <p:cNvSpPr txBox="1"/>
                <p:nvPr/>
              </p:nvSpPr>
              <p:spPr>
                <a:xfrm>
                  <a:off x="6150480" y="2799110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2303F22-1148-CCE7-51D2-41D74ED3F3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0480" y="2799110"/>
                  <a:ext cx="608949" cy="67076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FF69DE5-45C7-6AA8-65EC-C2867A285BA2}"/>
                </a:ext>
              </a:extLst>
            </p:cNvPr>
            <p:cNvSpPr/>
            <p:nvPr/>
          </p:nvSpPr>
          <p:spPr>
            <a:xfrm>
              <a:off x="6100203" y="3555476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52EE970-81FE-8EF9-6B28-10704E5767DE}"/>
                    </a:ext>
                  </a:extLst>
                </p:cNvPr>
                <p:cNvSpPr txBox="1"/>
                <p:nvPr/>
              </p:nvSpPr>
              <p:spPr>
                <a:xfrm>
                  <a:off x="6159906" y="3515548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52EE970-81FE-8EF9-6B28-10704E5767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906" y="3515548"/>
                  <a:ext cx="608949" cy="67076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2AE21B6-C866-75AE-6519-7299FE97B161}"/>
                </a:ext>
              </a:extLst>
            </p:cNvPr>
            <p:cNvSpPr/>
            <p:nvPr/>
          </p:nvSpPr>
          <p:spPr>
            <a:xfrm>
              <a:off x="6100203" y="4253059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C815321-B1C1-D15E-D7CC-604F1D2833DD}"/>
                    </a:ext>
                  </a:extLst>
                </p:cNvPr>
                <p:cNvSpPr txBox="1"/>
                <p:nvPr/>
              </p:nvSpPr>
              <p:spPr>
                <a:xfrm>
                  <a:off x="6159906" y="4213131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C815321-B1C1-D15E-D7CC-604F1D2833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906" y="4213131"/>
                  <a:ext cx="608949" cy="67076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9B80312-9E54-C52F-B501-FB33E89080A1}"/>
                </a:ext>
              </a:extLst>
            </p:cNvPr>
            <p:cNvSpPr/>
            <p:nvPr/>
          </p:nvSpPr>
          <p:spPr>
            <a:xfrm>
              <a:off x="7561857" y="4589826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53FA3D3-710C-CE4C-D272-C0936C562427}"/>
                    </a:ext>
                  </a:extLst>
                </p:cNvPr>
                <p:cNvSpPr txBox="1"/>
                <p:nvPr/>
              </p:nvSpPr>
              <p:spPr>
                <a:xfrm>
                  <a:off x="7632456" y="4648210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53FA3D3-710C-CE4C-D272-C0936C5624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2456" y="4648210"/>
                  <a:ext cx="1191034" cy="559833"/>
                </a:xfrm>
                <a:prstGeom prst="rect">
                  <a:avLst/>
                </a:prstGeom>
                <a:blipFill>
                  <a:blip r:embed="rId11"/>
                  <a:stretch>
                    <a:fillRect l="-19149" t="-9302" b="-953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2A3E04A-92CD-C020-03FB-3DD1C3DEAC6E}"/>
                </a:ext>
              </a:extLst>
            </p:cNvPr>
            <p:cNvSpPr/>
            <p:nvPr/>
          </p:nvSpPr>
          <p:spPr>
            <a:xfrm>
              <a:off x="7535148" y="1782210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85D3D60-F921-249E-BA5D-26162DC3323E}"/>
                    </a:ext>
                  </a:extLst>
                </p:cNvPr>
                <p:cNvSpPr txBox="1"/>
                <p:nvPr/>
              </p:nvSpPr>
              <p:spPr>
                <a:xfrm>
                  <a:off x="7568040" y="1831166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85D3D60-F921-249E-BA5D-26162DC332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8040" y="1831166"/>
                  <a:ext cx="1191034" cy="559833"/>
                </a:xfrm>
                <a:prstGeom prst="rect">
                  <a:avLst/>
                </a:prstGeom>
                <a:blipFill>
                  <a:blip r:embed="rId12"/>
                  <a:stretch>
                    <a:fillRect l="-19149" t="-9195" b="-931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58901B5-8744-E8FA-995A-E345518F4732}"/>
                </a:ext>
              </a:extLst>
            </p:cNvPr>
            <p:cNvSpPr/>
            <p:nvPr/>
          </p:nvSpPr>
          <p:spPr>
            <a:xfrm>
              <a:off x="7544574" y="2753171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3D178E4-2A0D-FE0A-06C0-3D3B5DFC88D9}"/>
                    </a:ext>
                  </a:extLst>
                </p:cNvPr>
                <p:cNvSpPr txBox="1"/>
                <p:nvPr/>
              </p:nvSpPr>
              <p:spPr>
                <a:xfrm>
                  <a:off x="7615173" y="2811555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3D178E4-2A0D-FE0A-06C0-3D3B5DFC88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5173" y="2811555"/>
                  <a:ext cx="1191034" cy="559833"/>
                </a:xfrm>
                <a:prstGeom prst="rect">
                  <a:avLst/>
                </a:prstGeom>
                <a:blipFill>
                  <a:blip r:embed="rId13"/>
                  <a:stretch>
                    <a:fillRect l="-18617" t="-9195" b="-931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F6B9E59-1897-E8B6-9C10-89419D60BB72}"/>
                </a:ext>
              </a:extLst>
            </p:cNvPr>
            <p:cNvSpPr/>
            <p:nvPr/>
          </p:nvSpPr>
          <p:spPr>
            <a:xfrm>
              <a:off x="7554001" y="3676997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CA205A4-B6F7-0715-785A-4CF7B042F2B5}"/>
                    </a:ext>
                  </a:extLst>
                </p:cNvPr>
                <p:cNvSpPr txBox="1"/>
                <p:nvPr/>
              </p:nvSpPr>
              <p:spPr>
                <a:xfrm>
                  <a:off x="7624600" y="3735381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CA205A4-B6F7-0715-785A-4CF7B042F2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4600" y="3735381"/>
                  <a:ext cx="1191034" cy="559833"/>
                </a:xfrm>
                <a:prstGeom prst="rect">
                  <a:avLst/>
                </a:prstGeom>
                <a:blipFill>
                  <a:blip r:embed="rId14"/>
                  <a:stretch>
                    <a:fillRect l="-19149" t="-9195" b="-931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7B32F51-462B-EEC7-64CD-4569E329158C}"/>
                    </a:ext>
                  </a:extLst>
                </p:cNvPr>
                <p:cNvSpPr txBox="1"/>
                <p:nvPr/>
              </p:nvSpPr>
              <p:spPr>
                <a:xfrm>
                  <a:off x="6667491" y="2111673"/>
                  <a:ext cx="44614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A7B32F51-462B-EEC7-64CD-4569E32915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7491" y="2111673"/>
                  <a:ext cx="446148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6AB7F4-9938-3407-6B75-2D9B1C00035E}"/>
                </a:ext>
              </a:extLst>
            </p:cNvPr>
            <p:cNvSpPr txBox="1"/>
            <p:nvPr/>
          </p:nvSpPr>
          <p:spPr>
            <a:xfrm>
              <a:off x="1319752" y="2215298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1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152ABE6-51B1-E2A6-ECC1-55BF3CF020EC}"/>
                </a:ext>
              </a:extLst>
            </p:cNvPr>
            <p:cNvSpPr txBox="1"/>
            <p:nvPr/>
          </p:nvSpPr>
          <p:spPr>
            <a:xfrm>
              <a:off x="2469822" y="1762812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2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5D7CC94-AC17-1AD5-DE38-6C38D43ACC13}"/>
                </a:ext>
              </a:extLst>
            </p:cNvPr>
            <p:cNvSpPr txBox="1"/>
            <p:nvPr/>
          </p:nvSpPr>
          <p:spPr>
            <a:xfrm>
              <a:off x="3365369" y="2168165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3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C36E767-85DB-C680-FE44-C7C2085F229D}"/>
                </a:ext>
              </a:extLst>
            </p:cNvPr>
            <p:cNvSpPr txBox="1"/>
            <p:nvPr/>
          </p:nvSpPr>
          <p:spPr>
            <a:xfrm>
              <a:off x="4364611" y="2073897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4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E62206C-FEDE-AEDD-75C6-8DCB1FD3B8C2}"/>
                </a:ext>
              </a:extLst>
            </p:cNvPr>
            <p:cNvSpPr/>
            <p:nvPr/>
          </p:nvSpPr>
          <p:spPr>
            <a:xfrm>
              <a:off x="5515957" y="1517813"/>
              <a:ext cx="3799002" cy="40723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4786C01-30A6-593F-70E0-BF88E6D18829}"/>
                </a:ext>
              </a:extLst>
            </p:cNvPr>
            <p:cNvSpPr txBox="1"/>
            <p:nvPr/>
          </p:nvSpPr>
          <p:spPr>
            <a:xfrm>
              <a:off x="6872141" y="1159497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5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4DED813-39A1-9E84-2BFC-733970598CFC}"/>
                </a:ext>
              </a:extLst>
            </p:cNvPr>
            <p:cNvCxnSpPr>
              <a:cxnSpLocks/>
            </p:cNvCxnSpPr>
            <p:nvPr/>
          </p:nvCxnSpPr>
          <p:spPr>
            <a:xfrm>
              <a:off x="6701297" y="2463617"/>
              <a:ext cx="30910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FFFE8FF-D4D1-4441-1A33-13400F3AE684}"/>
                </a:ext>
              </a:extLst>
            </p:cNvPr>
            <p:cNvCxnSpPr>
              <a:cxnSpLocks/>
            </p:cNvCxnSpPr>
            <p:nvPr/>
          </p:nvCxnSpPr>
          <p:spPr>
            <a:xfrm>
              <a:off x="6731149" y="4529658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35FCCC5-9665-DFB5-82CD-6CBC2F7D244D}"/>
                </a:ext>
              </a:extLst>
            </p:cNvPr>
            <p:cNvCxnSpPr>
              <a:cxnSpLocks/>
            </p:cNvCxnSpPr>
            <p:nvPr/>
          </p:nvCxnSpPr>
          <p:spPr>
            <a:xfrm>
              <a:off x="6742146" y="3843072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1E8623B-247B-EC5D-C6C9-631AF201FA8E}"/>
                </a:ext>
              </a:extLst>
            </p:cNvPr>
            <p:cNvCxnSpPr>
              <a:cxnSpLocks/>
            </p:cNvCxnSpPr>
            <p:nvPr/>
          </p:nvCxnSpPr>
          <p:spPr>
            <a:xfrm>
              <a:off x="6734291" y="3109353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E45A545B-C734-ADDE-8BED-66387691B8FF}"/>
                    </a:ext>
                  </a:extLst>
                </p:cNvPr>
                <p:cNvSpPr txBox="1"/>
                <p:nvPr/>
              </p:nvSpPr>
              <p:spPr>
                <a:xfrm>
                  <a:off x="6650404" y="2705561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E45A545B-C734-ADDE-8BED-66387691B8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0404" y="2705561"/>
                  <a:ext cx="451470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D93DA4D9-6BCF-AA41-11CB-3E0550C0917E}"/>
                    </a:ext>
                  </a:extLst>
                </p:cNvPr>
                <p:cNvSpPr txBox="1"/>
                <p:nvPr/>
              </p:nvSpPr>
              <p:spPr>
                <a:xfrm>
                  <a:off x="6669553" y="3412671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D93DA4D9-6BCF-AA41-11CB-3E0550C091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9553" y="3412671"/>
                  <a:ext cx="451470" cy="369332"/>
                </a:xfrm>
                <a:prstGeom prst="rect">
                  <a:avLst/>
                </a:prstGeom>
                <a:blipFill>
                  <a:blip r:embed="rId17"/>
                  <a:stretch>
                    <a:fillRect b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F15D2E9-1788-6E3E-AE39-7F1D5EB3152B}"/>
                    </a:ext>
                  </a:extLst>
                </p:cNvPr>
                <p:cNvSpPr txBox="1"/>
                <p:nvPr/>
              </p:nvSpPr>
              <p:spPr>
                <a:xfrm>
                  <a:off x="6660126" y="4129795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F15D2E9-1788-6E3E-AE39-7F1D5EB31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126" y="4129795"/>
                  <a:ext cx="451470" cy="369332"/>
                </a:xfrm>
                <a:prstGeom prst="rect">
                  <a:avLst/>
                </a:prstGeom>
                <a:blipFill>
                  <a:blip r:embed="rId18"/>
                  <a:stretch>
                    <a:fillRect b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BFEBB5D6-1A7C-979A-2DF4-E8D60EB1AB03}"/>
                </a:ext>
              </a:extLst>
            </p:cNvPr>
            <p:cNvCxnSpPr>
              <a:cxnSpLocks/>
            </p:cNvCxnSpPr>
            <p:nvPr/>
          </p:nvCxnSpPr>
          <p:spPr>
            <a:xfrm>
              <a:off x="8822893" y="2200990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4A543B3F-A87B-66C1-6B3F-ECEB6F78EEE7}"/>
                    </a:ext>
                  </a:extLst>
                </p:cNvPr>
                <p:cNvSpPr txBox="1"/>
                <p:nvPr/>
              </p:nvSpPr>
              <p:spPr>
                <a:xfrm>
                  <a:off x="9539926" y="1932495"/>
                  <a:ext cx="1768176" cy="4393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4A543B3F-A87B-66C1-6B3F-ECEB6F78EE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9926" y="1932495"/>
                  <a:ext cx="1768176" cy="439351"/>
                </a:xfrm>
                <a:prstGeom prst="rect">
                  <a:avLst/>
                </a:prstGeom>
                <a:blipFill>
                  <a:blip r:embed="rId19"/>
                  <a:stretch>
                    <a:fillRect r="-3943" b="-27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8A9CD761-1E90-F9B2-0AF0-B58F6EA30E6F}"/>
                </a:ext>
              </a:extLst>
            </p:cNvPr>
            <p:cNvCxnSpPr>
              <a:cxnSpLocks/>
            </p:cNvCxnSpPr>
            <p:nvPr/>
          </p:nvCxnSpPr>
          <p:spPr>
            <a:xfrm>
              <a:off x="8843318" y="3135815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02FD1915-8E04-66F6-EB05-6E5BA34D510F}"/>
                    </a:ext>
                  </a:extLst>
                </p:cNvPr>
                <p:cNvSpPr txBox="1"/>
                <p:nvPr/>
              </p:nvSpPr>
              <p:spPr>
                <a:xfrm>
                  <a:off x="9560351" y="2867320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02FD1915-8E04-66F6-EB05-6E5BA34D51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0351" y="2867320"/>
                  <a:ext cx="1768176" cy="451855"/>
                </a:xfrm>
                <a:prstGeom prst="rect">
                  <a:avLst/>
                </a:prstGeom>
                <a:blipFill>
                  <a:blip r:embed="rId20"/>
                  <a:stretch>
                    <a:fillRect r="-3943" b="-2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3AD48846-C150-7849-1A40-0268E6F81259}"/>
                </a:ext>
              </a:extLst>
            </p:cNvPr>
            <p:cNvCxnSpPr>
              <a:cxnSpLocks/>
            </p:cNvCxnSpPr>
            <p:nvPr/>
          </p:nvCxnSpPr>
          <p:spPr>
            <a:xfrm>
              <a:off x="8843318" y="4078495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C9A1CB5-0756-BB0C-EB77-D108CF748CDD}"/>
                    </a:ext>
                  </a:extLst>
                </p:cNvPr>
                <p:cNvSpPr txBox="1"/>
                <p:nvPr/>
              </p:nvSpPr>
              <p:spPr>
                <a:xfrm>
                  <a:off x="9560351" y="3810000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C9A1CB5-0756-BB0C-EB77-D108CF748C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0351" y="3810000"/>
                  <a:ext cx="1768176" cy="451855"/>
                </a:xfrm>
                <a:prstGeom prst="rect">
                  <a:avLst/>
                </a:prstGeom>
                <a:blipFill>
                  <a:blip r:embed="rId21"/>
                  <a:stretch>
                    <a:fillRect r="-3943" b="-2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B5E746C3-0339-4658-4688-FF6517223B11}"/>
                </a:ext>
              </a:extLst>
            </p:cNvPr>
            <p:cNvCxnSpPr>
              <a:cxnSpLocks/>
            </p:cNvCxnSpPr>
            <p:nvPr/>
          </p:nvCxnSpPr>
          <p:spPr>
            <a:xfrm>
              <a:off x="8843318" y="5011748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A21A11B-CF4B-F746-9827-06410241C76C}"/>
                    </a:ext>
                  </a:extLst>
                </p:cNvPr>
                <p:cNvSpPr txBox="1"/>
                <p:nvPr/>
              </p:nvSpPr>
              <p:spPr>
                <a:xfrm>
                  <a:off x="9560351" y="4743253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=4|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A21A11B-CF4B-F746-9827-06410241C7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0351" y="4743253"/>
                  <a:ext cx="1768176" cy="451855"/>
                </a:xfrm>
                <a:prstGeom prst="rect">
                  <a:avLst/>
                </a:prstGeom>
                <a:blipFill>
                  <a:blip r:embed="rId22"/>
                  <a:stretch>
                    <a:fillRect r="-3943" b="-2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59A8B89-7C18-3765-17E6-46A536AEB0BB}"/>
                </a:ext>
              </a:extLst>
            </p:cNvPr>
            <p:cNvSpPr txBox="1"/>
            <p:nvPr/>
          </p:nvSpPr>
          <p:spPr>
            <a:xfrm>
              <a:off x="6061435" y="1611984"/>
              <a:ext cx="718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linear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D29794E-489A-C9E1-3C51-7C0CAD3901D6}"/>
                </a:ext>
              </a:extLst>
            </p:cNvPr>
            <p:cNvSpPr txBox="1"/>
            <p:nvPr/>
          </p:nvSpPr>
          <p:spPr>
            <a:xfrm>
              <a:off x="7635712" y="1451728"/>
              <a:ext cx="935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softmax</a:t>
              </a:r>
              <a:endParaRPr lang="en-US" dirty="0"/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C3C3D97C-DB7D-980D-02DD-F9CF10184F57}"/>
                </a:ext>
              </a:extLst>
            </p:cNvPr>
            <p:cNvCxnSpPr/>
            <p:nvPr/>
          </p:nvCxnSpPr>
          <p:spPr>
            <a:xfrm>
              <a:off x="5410200" y="2781300"/>
              <a:ext cx="0" cy="9715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or: Elbow 76">
              <a:extLst>
                <a:ext uri="{FF2B5EF4-FFF2-40B4-BE49-F238E27FC236}">
                  <a16:creationId xmlns:a16="http://schemas.microsoft.com/office/drawing/2014/main" id="{84491678-8221-C76C-7663-A6D3544B7816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 rot="5400000" flipH="1" flipV="1">
              <a:off x="5451140" y="2657584"/>
              <a:ext cx="854302" cy="421830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1672DC9-5DD2-1091-DAD6-2FFE96E301B4}"/>
                </a:ext>
              </a:extLst>
            </p:cNvPr>
            <p:cNvCxnSpPr/>
            <p:nvPr/>
          </p:nvCxnSpPr>
          <p:spPr>
            <a:xfrm>
              <a:off x="5410200" y="3276600"/>
              <a:ext cx="24765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or: Elbow 78">
              <a:extLst>
                <a:ext uri="{FF2B5EF4-FFF2-40B4-BE49-F238E27FC236}">
                  <a16:creationId xmlns:a16="http://schemas.microsoft.com/office/drawing/2014/main" id="{717E4D27-76DC-A6B9-DD9B-9712D6B603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7375" y="3112025"/>
              <a:ext cx="423402" cy="155050"/>
            </a:xfrm>
            <a:prstGeom prst="bentConnector3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or: Elbow 79">
              <a:extLst>
                <a:ext uri="{FF2B5EF4-FFF2-40B4-BE49-F238E27FC236}">
                  <a16:creationId xmlns:a16="http://schemas.microsoft.com/office/drawing/2014/main" id="{24E2BD7C-FA4F-86CC-1DE0-E2643C708539}"/>
                </a:ext>
              </a:extLst>
            </p:cNvPr>
            <p:cNvCxnSpPr>
              <a:endCxn id="40" idx="1"/>
            </p:cNvCxnSpPr>
            <p:nvPr/>
          </p:nvCxnSpPr>
          <p:spPr>
            <a:xfrm rot="16200000" flipH="1">
              <a:off x="5593570" y="3340879"/>
              <a:ext cx="570913" cy="442353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or: Elbow 80">
              <a:extLst>
                <a:ext uri="{FF2B5EF4-FFF2-40B4-BE49-F238E27FC236}">
                  <a16:creationId xmlns:a16="http://schemas.microsoft.com/office/drawing/2014/main" id="{C82D46A4-606E-D094-01D0-AB4FFB203668}"/>
                </a:ext>
              </a:extLst>
            </p:cNvPr>
            <p:cNvCxnSpPr>
              <a:cxnSpLocks/>
              <a:endCxn id="42" idx="1"/>
            </p:cNvCxnSpPr>
            <p:nvPr/>
          </p:nvCxnSpPr>
          <p:spPr>
            <a:xfrm rot="16200000" flipH="1">
              <a:off x="5521007" y="3965899"/>
              <a:ext cx="716043" cy="442350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4059C55-B499-AFC6-1707-9EEB6BE73390}"/>
                </a:ext>
              </a:extLst>
            </p:cNvPr>
            <p:cNvCxnSpPr>
              <a:cxnSpLocks/>
            </p:cNvCxnSpPr>
            <p:nvPr/>
          </p:nvCxnSpPr>
          <p:spPr>
            <a:xfrm>
              <a:off x="7000875" y="2447925"/>
              <a:ext cx="0" cy="21145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or: Elbow 82">
              <a:extLst>
                <a:ext uri="{FF2B5EF4-FFF2-40B4-BE49-F238E27FC236}">
                  <a16:creationId xmlns:a16="http://schemas.microsoft.com/office/drawing/2014/main" id="{208EA9B9-BA20-AEFF-E533-0B3B1C17E798}"/>
                </a:ext>
              </a:extLst>
            </p:cNvPr>
            <p:cNvCxnSpPr>
              <a:cxnSpLocks/>
              <a:endCxn id="46" idx="1"/>
            </p:cNvCxnSpPr>
            <p:nvPr/>
          </p:nvCxnSpPr>
          <p:spPr>
            <a:xfrm rot="5400000" flipH="1" flipV="1">
              <a:off x="6696919" y="2619346"/>
              <a:ext cx="1266011" cy="410448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5B2BDA6E-5535-3ED9-3FE8-42D232676D1B}"/>
                </a:ext>
              </a:extLst>
            </p:cNvPr>
            <p:cNvCxnSpPr>
              <a:cxnSpLocks/>
            </p:cNvCxnSpPr>
            <p:nvPr/>
          </p:nvCxnSpPr>
          <p:spPr>
            <a:xfrm>
              <a:off x="7010400" y="3438525"/>
              <a:ext cx="1238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or: Elbow 84">
              <a:extLst>
                <a:ext uri="{FF2B5EF4-FFF2-40B4-BE49-F238E27FC236}">
                  <a16:creationId xmlns:a16="http://schemas.microsoft.com/office/drawing/2014/main" id="{35E06735-FF94-CA7C-D0F0-8CA062AA0EB2}"/>
                </a:ext>
              </a:extLst>
            </p:cNvPr>
            <p:cNvCxnSpPr>
              <a:endCxn id="48" idx="1"/>
            </p:cNvCxnSpPr>
            <p:nvPr/>
          </p:nvCxnSpPr>
          <p:spPr>
            <a:xfrm flipV="1">
              <a:off x="7124700" y="3162525"/>
              <a:ext cx="419874" cy="266475"/>
            </a:xfrm>
            <a:prstGeom prst="bentConnector3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or: Elbow 85">
              <a:extLst>
                <a:ext uri="{FF2B5EF4-FFF2-40B4-BE49-F238E27FC236}">
                  <a16:creationId xmlns:a16="http://schemas.microsoft.com/office/drawing/2014/main" id="{A750DE9E-FA35-F94D-A609-E03881D73E0F}"/>
                </a:ext>
              </a:extLst>
            </p:cNvPr>
            <p:cNvCxnSpPr>
              <a:endCxn id="50" idx="1"/>
            </p:cNvCxnSpPr>
            <p:nvPr/>
          </p:nvCxnSpPr>
          <p:spPr>
            <a:xfrm rot="16200000" flipH="1">
              <a:off x="7024963" y="3557312"/>
              <a:ext cx="638301" cy="419776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or: Elbow 86">
              <a:extLst>
                <a:ext uri="{FF2B5EF4-FFF2-40B4-BE49-F238E27FC236}">
                  <a16:creationId xmlns:a16="http://schemas.microsoft.com/office/drawing/2014/main" id="{C8B6E3B3-347E-CDC4-FB31-9FAAB86BED29}"/>
                </a:ext>
              </a:extLst>
            </p:cNvPr>
            <p:cNvCxnSpPr>
              <a:cxnSpLocks/>
              <a:endCxn id="44" idx="1"/>
            </p:cNvCxnSpPr>
            <p:nvPr/>
          </p:nvCxnSpPr>
          <p:spPr>
            <a:xfrm rot="16200000" flipH="1">
              <a:off x="6882039" y="4319361"/>
              <a:ext cx="932005" cy="427632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1971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41B8-75A2-F697-5849-62015751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92" y="0"/>
            <a:ext cx="10515600" cy="1325563"/>
          </a:xfrm>
        </p:spPr>
        <p:txBody>
          <a:bodyPr/>
          <a:lstStyle/>
          <a:p>
            <a:r>
              <a:rPr lang="en-US" dirty="0" err="1"/>
              <a:t>Softmax</a:t>
            </a:r>
            <a:r>
              <a:rPr lang="en-US" dirty="0"/>
              <a:t> layer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DC4FF1-6A11-51B1-2316-187202E4A4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2167" y="1275432"/>
                <a:ext cx="4464868" cy="5153647"/>
              </a:xfrm>
            </p:spPr>
            <p:txBody>
              <a:bodyPr/>
              <a:lstStyle/>
              <a:p>
                <a:r>
                  <a:rPr lang="en-US" dirty="0"/>
                  <a:t>Layer 5 is the output layer, including</a:t>
                </a:r>
              </a:p>
              <a:p>
                <a:pPr marL="227013" indent="0">
                  <a:buNone/>
                </a:pPr>
                <a:r>
                  <a:rPr lang="en-US" sz="2400" dirty="0"/>
                  <a:t>1) Linear</a:t>
                </a:r>
              </a:p>
              <a:p>
                <a:pPr marL="457200" lvl="1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227013" lvl="1" indent="0">
                  <a:buNone/>
                </a:pPr>
                <a:r>
                  <a:rPr lang="en-US" dirty="0"/>
                  <a:t>2) </a:t>
                </a:r>
                <a:r>
                  <a:rPr lang="en-US" dirty="0" err="1"/>
                  <a:t>Softmax</a:t>
                </a:r>
                <a:endParaRPr lang="en-US" dirty="0"/>
              </a:p>
              <a:p>
                <a:pPr marL="519113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/>
                        <m:t>𝒕</m:t>
                      </m:r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𝑒𝑥𝑝</m:t>
                      </m:r>
                      <m:d>
                        <m:dPr>
                          <m:ctrlPr>
                            <a:rPr lang="en-US" sz="2000" i="1"/>
                          </m:ctrlPr>
                        </m:dPr>
                        <m:e>
                          <m:r>
                            <a:rPr lang="en-US" sz="2000" i="1"/>
                            <m:t>𝑧</m:t>
                          </m:r>
                        </m:e>
                      </m:d>
                      <m:r>
                        <a:rPr lang="en-US" sz="2000" i="1"/>
                        <m:t> </m:t>
                      </m:r>
                    </m:oMath>
                  </m:oMathPara>
                </a14:m>
                <a:endParaRPr lang="en-US" sz="2000" i="1" dirty="0"/>
              </a:p>
              <a:p>
                <a:pPr marL="519113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/>
                          </m:ctrlPr>
                        </m:sSupPr>
                        <m:e>
                          <m:r>
                            <a:rPr lang="en-US" sz="2000" i="1"/>
                            <m:t>𝑎</m:t>
                          </m:r>
                        </m:e>
                        <m:sup>
                          <m:r>
                            <a:rPr lang="en-US" sz="2000" i="1"/>
                            <m:t>[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000" i="1"/>
                            <m:t>]</m:t>
                          </m:r>
                        </m:sup>
                      </m:sSup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𝑠𝑜𝑓𝑡𝑚𝑎𝑥</m:t>
                      </m:r>
                      <m:d>
                        <m:dPr>
                          <m:ctrlPr>
                            <a:rPr lang="en-US" sz="2000" i="1"/>
                          </m:ctrlPr>
                        </m:dPr>
                        <m:e>
                          <m:r>
                            <a:rPr lang="en-US" sz="2000" i="1"/>
                            <m:t>𝑧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en-US" sz="2000" i="1"/>
                          </m:ctrlPr>
                        </m:fPr>
                        <m:num>
                          <m:r>
                            <a:rPr lang="en-US" sz="2000" b="1" i="1"/>
                            <m:t>𝒕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000" i="1"/>
                              </m:ctrlPr>
                            </m:naryPr>
                            <m:sub>
                              <m:r>
                                <a:rPr lang="en-US" sz="2000" i="1"/>
                                <m:t>𝑘</m:t>
                              </m:r>
                              <m:r>
                                <a:rPr lang="en-US" sz="2000" i="1"/>
                                <m:t>=1</m:t>
                              </m:r>
                            </m:sub>
                            <m:sup>
                              <m:r>
                                <a:rPr lang="en-US" sz="2000" i="1"/>
                                <m:t>𝐾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/>
                                  </m:ctrlPr>
                                </m:sSubPr>
                                <m:e>
                                  <m:r>
                                    <a:rPr lang="en-US" sz="2000" i="1"/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/>
                                    <m:t>𝑘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/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dirty="0"/>
                  <a:t>The output of </a:t>
                </a:r>
                <a:r>
                  <a:rPr lang="en-US" dirty="0" err="1"/>
                  <a:t>softmax</a:t>
                </a:r>
                <a:endParaRPr lang="en-US" dirty="0"/>
              </a:p>
              <a:p>
                <a:pPr lvl="1"/>
                <a:r>
                  <a:rPr lang="en-US" dirty="0"/>
                  <a:t>Probability distribution across classes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DC4FF1-6A11-51B1-2316-187202E4A4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2167" y="1275432"/>
                <a:ext cx="4464868" cy="5153647"/>
              </a:xfrm>
              <a:blipFill>
                <a:blip r:embed="rId2"/>
                <a:stretch>
                  <a:fillRect l="-2459" t="-2009" r="-2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AC744-DFBC-4565-486F-D89B51539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22</a:t>
            </a:fld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A91E234-EE89-B3A4-57B6-4D43982E2588}"/>
              </a:ext>
            </a:extLst>
          </p:cNvPr>
          <p:cNvGrpSpPr/>
          <p:nvPr/>
        </p:nvGrpSpPr>
        <p:grpSpPr>
          <a:xfrm>
            <a:off x="5180950" y="1772239"/>
            <a:ext cx="7011050" cy="4421760"/>
            <a:chOff x="4749147" y="1263192"/>
            <a:chExt cx="7011050" cy="442176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CC4C72-B795-F990-AD9C-2AB0AA7C2714}"/>
                </a:ext>
              </a:extLst>
            </p:cNvPr>
            <p:cNvSpPr txBox="1"/>
            <p:nvPr/>
          </p:nvSpPr>
          <p:spPr>
            <a:xfrm>
              <a:off x="4749147" y="2196937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827629-7B6B-78EB-71B2-BB7FE13A11ED}"/>
                </a:ext>
              </a:extLst>
            </p:cNvPr>
            <p:cNvSpPr txBox="1"/>
            <p:nvPr/>
          </p:nvSpPr>
          <p:spPr>
            <a:xfrm>
              <a:off x="7588579" y="1263192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5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6F5128C-CD89-82F7-12E8-4AEDF9B28EC1}"/>
                </a:ext>
              </a:extLst>
            </p:cNvPr>
            <p:cNvSpPr/>
            <p:nvPr/>
          </p:nvSpPr>
          <p:spPr>
            <a:xfrm>
              <a:off x="5002005" y="2685387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1918B39-1E00-A132-5926-DE4683AD4DF4}"/>
                </a:ext>
              </a:extLst>
            </p:cNvPr>
            <p:cNvSpPr/>
            <p:nvPr/>
          </p:nvSpPr>
          <p:spPr>
            <a:xfrm>
              <a:off x="5000778" y="3172596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4D05B9-96F3-FC25-3D9F-167B8A012142}"/>
                </a:ext>
              </a:extLst>
            </p:cNvPr>
            <p:cNvSpPr/>
            <p:nvPr/>
          </p:nvSpPr>
          <p:spPr>
            <a:xfrm>
              <a:off x="4995258" y="3620708"/>
              <a:ext cx="371369" cy="369303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FC0DC6F-47E7-C101-B572-BD5DB3D52EE7}"/>
                    </a:ext>
                  </a:extLst>
                </p:cNvPr>
                <p:cNvSpPr txBox="1"/>
                <p:nvPr/>
              </p:nvSpPr>
              <p:spPr>
                <a:xfrm>
                  <a:off x="5354123" y="3005353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[4]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FC0DC6F-47E7-C101-B572-BD5DB3D52E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4123" y="3005353"/>
                  <a:ext cx="597408" cy="3811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84503289-F4B7-A81E-8D02-E313EE3EF47D}"/>
                </a:ext>
              </a:extLst>
            </p:cNvPr>
            <p:cNvCxnSpPr>
              <a:cxnSpLocks/>
            </p:cNvCxnSpPr>
            <p:nvPr/>
          </p:nvCxnSpPr>
          <p:spPr>
            <a:xfrm>
              <a:off x="5385136" y="2873450"/>
              <a:ext cx="45760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BC930A1-129E-E014-6840-F34BFB56283F}"/>
                </a:ext>
              </a:extLst>
            </p:cNvPr>
            <p:cNvCxnSpPr>
              <a:cxnSpLocks/>
            </p:cNvCxnSpPr>
            <p:nvPr/>
          </p:nvCxnSpPr>
          <p:spPr>
            <a:xfrm>
              <a:off x="5386707" y="3836556"/>
              <a:ext cx="457609" cy="0"/>
            </a:xfrm>
            <a:prstGeom prst="straightConnector1">
              <a:avLst/>
            </a:prstGeom>
            <a:ln w="254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F50A9FD-54DF-6199-ADC5-96BFBBEFAC57}"/>
                </a:ext>
              </a:extLst>
            </p:cNvPr>
            <p:cNvCxnSpPr>
              <a:cxnSpLocks/>
            </p:cNvCxnSpPr>
            <p:nvPr/>
          </p:nvCxnSpPr>
          <p:spPr>
            <a:xfrm>
              <a:off x="5388278" y="3366786"/>
              <a:ext cx="45760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2C3C7B0-E32C-8C9A-FE72-EC0B14992F86}"/>
                </a:ext>
              </a:extLst>
            </p:cNvPr>
            <p:cNvSpPr/>
            <p:nvPr/>
          </p:nvSpPr>
          <p:spPr>
            <a:xfrm>
              <a:off x="6520876" y="2244070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FB098D5-21C5-674E-2383-10A15F8E557A}"/>
                    </a:ext>
                  </a:extLst>
                </p:cNvPr>
                <p:cNvSpPr txBox="1"/>
                <p:nvPr/>
              </p:nvSpPr>
              <p:spPr>
                <a:xfrm>
                  <a:off x="6580579" y="2204142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FB098D5-21C5-674E-2383-10A15F8E55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0579" y="2204142"/>
                  <a:ext cx="608949" cy="67076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2263076-E65D-DA1E-5C05-729C32832929}"/>
                </a:ext>
              </a:extLst>
            </p:cNvPr>
            <p:cNvSpPr/>
            <p:nvPr/>
          </p:nvSpPr>
          <p:spPr>
            <a:xfrm>
              <a:off x="6522447" y="2933797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D7BA385-AA76-6AF1-F78E-C55226FCFC4C}"/>
                    </a:ext>
                  </a:extLst>
                </p:cNvPr>
                <p:cNvSpPr txBox="1"/>
                <p:nvPr/>
              </p:nvSpPr>
              <p:spPr>
                <a:xfrm>
                  <a:off x="6582150" y="2893869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D7BA385-AA76-6AF1-F78E-C55226FCFC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2150" y="2893869"/>
                  <a:ext cx="608949" cy="67076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40A8035-FE62-E5C4-0198-D0453476898F}"/>
                </a:ext>
              </a:extLst>
            </p:cNvPr>
            <p:cNvSpPr/>
            <p:nvPr/>
          </p:nvSpPr>
          <p:spPr>
            <a:xfrm>
              <a:off x="6531873" y="3650235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E6B7C2B-7E61-E89B-73AA-FC8E61F0B26C}"/>
                    </a:ext>
                  </a:extLst>
                </p:cNvPr>
                <p:cNvSpPr txBox="1"/>
                <p:nvPr/>
              </p:nvSpPr>
              <p:spPr>
                <a:xfrm>
                  <a:off x="6591576" y="3610307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E6B7C2B-7E61-E89B-73AA-FC8E61F0B2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1576" y="3610307"/>
                  <a:ext cx="608949" cy="67076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8711F96-26CD-5F3F-C949-5FB1D692F4DB}"/>
                </a:ext>
              </a:extLst>
            </p:cNvPr>
            <p:cNvSpPr/>
            <p:nvPr/>
          </p:nvSpPr>
          <p:spPr>
            <a:xfrm>
              <a:off x="6531873" y="4347818"/>
              <a:ext cx="641532" cy="584073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AFC8F0E-A292-9999-A222-8B0D69B1409A}"/>
                    </a:ext>
                  </a:extLst>
                </p:cNvPr>
                <p:cNvSpPr txBox="1"/>
                <p:nvPr/>
              </p:nvSpPr>
              <p:spPr>
                <a:xfrm>
                  <a:off x="6591576" y="4307890"/>
                  <a:ext cx="608949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AFC8F0E-A292-9999-A222-8B0D69B140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1576" y="4307890"/>
                  <a:ext cx="608949" cy="67076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44EBB59-18EF-E088-1E8A-DCBD574A62AB}"/>
                </a:ext>
              </a:extLst>
            </p:cNvPr>
            <p:cNvSpPr/>
            <p:nvPr/>
          </p:nvSpPr>
          <p:spPr>
            <a:xfrm>
              <a:off x="7993527" y="4684585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0E4B9FAE-F3EC-0811-0292-7669EDF41712}"/>
                    </a:ext>
                  </a:extLst>
                </p:cNvPr>
                <p:cNvSpPr txBox="1"/>
                <p:nvPr/>
              </p:nvSpPr>
              <p:spPr>
                <a:xfrm>
                  <a:off x="8064126" y="4742969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0E4B9FAE-F3EC-0811-0292-7669EDF417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64126" y="4742969"/>
                  <a:ext cx="1191034" cy="559833"/>
                </a:xfrm>
                <a:prstGeom prst="rect">
                  <a:avLst/>
                </a:prstGeom>
                <a:blipFill>
                  <a:blip r:embed="rId8"/>
                  <a:stretch>
                    <a:fillRect l="-18462" t="-8791" b="-8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DFF8E84-6B40-6DFD-B9FE-E1783CC0399E}"/>
                </a:ext>
              </a:extLst>
            </p:cNvPr>
            <p:cNvSpPr/>
            <p:nvPr/>
          </p:nvSpPr>
          <p:spPr>
            <a:xfrm>
              <a:off x="7966818" y="1876969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75F7C22-F7D4-549D-11C9-3F7408B196BA}"/>
                    </a:ext>
                  </a:extLst>
                </p:cNvPr>
                <p:cNvSpPr txBox="1"/>
                <p:nvPr/>
              </p:nvSpPr>
              <p:spPr>
                <a:xfrm>
                  <a:off x="7999710" y="1925925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75F7C22-F7D4-549D-11C9-3F7408B196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9710" y="1925925"/>
                  <a:ext cx="1191034" cy="559833"/>
                </a:xfrm>
                <a:prstGeom prst="rect">
                  <a:avLst/>
                </a:prstGeom>
                <a:blipFill>
                  <a:blip r:embed="rId9"/>
                  <a:stretch>
                    <a:fillRect l="-17857" t="-8696" b="-8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0D2FF8B-00AB-55D0-7B06-480B51C9C8EB}"/>
                </a:ext>
              </a:extLst>
            </p:cNvPr>
            <p:cNvSpPr/>
            <p:nvPr/>
          </p:nvSpPr>
          <p:spPr>
            <a:xfrm>
              <a:off x="7976244" y="2847930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710D0AA2-DEAF-2520-3BC2-05A8311D6CA4}"/>
                    </a:ext>
                  </a:extLst>
                </p:cNvPr>
                <p:cNvSpPr txBox="1"/>
                <p:nvPr/>
              </p:nvSpPr>
              <p:spPr>
                <a:xfrm>
                  <a:off x="8046843" y="2906314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710D0AA2-DEAF-2520-3BC2-05A8311D6C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6843" y="2906314"/>
                  <a:ext cx="1191034" cy="559833"/>
                </a:xfrm>
                <a:prstGeom prst="rect">
                  <a:avLst/>
                </a:prstGeom>
                <a:blipFill>
                  <a:blip r:embed="rId10"/>
                  <a:stretch>
                    <a:fillRect l="-18462" t="-8696" b="-8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AB1E65D-010D-36D1-9494-EF8F10E5A3D8}"/>
                </a:ext>
              </a:extLst>
            </p:cNvPr>
            <p:cNvSpPr/>
            <p:nvPr/>
          </p:nvSpPr>
          <p:spPr>
            <a:xfrm>
              <a:off x="7985671" y="3771756"/>
              <a:ext cx="1297173" cy="81870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590F96C-B8B5-47FB-D880-61C2CD03A199}"/>
                    </a:ext>
                  </a:extLst>
                </p:cNvPr>
                <p:cNvSpPr txBox="1"/>
                <p:nvPr/>
              </p:nvSpPr>
              <p:spPr>
                <a:xfrm>
                  <a:off x="8056270" y="3830140"/>
                  <a:ext cx="1191034" cy="5598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𝑒𝑥𝑝</m:t>
                              </m:r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a14:m>
                  <a:r>
                    <a:rPr lang="en-US" sz="18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590F96C-B8B5-47FB-D880-61C2CD03A1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6270" y="3830140"/>
                  <a:ext cx="1191034" cy="559833"/>
                </a:xfrm>
                <a:prstGeom prst="rect">
                  <a:avLst/>
                </a:prstGeom>
                <a:blipFill>
                  <a:blip r:embed="rId11"/>
                  <a:stretch>
                    <a:fillRect l="-17857" t="-8696" b="-8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68443C5-8C83-A0D6-5E44-5C4865C7905F}"/>
                    </a:ext>
                  </a:extLst>
                </p:cNvPr>
                <p:cNvSpPr txBox="1"/>
                <p:nvPr/>
              </p:nvSpPr>
              <p:spPr>
                <a:xfrm>
                  <a:off x="7099161" y="2206432"/>
                  <a:ext cx="44614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68443C5-8C83-A0D6-5E44-5C4865C790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9161" y="2206432"/>
                  <a:ext cx="446148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FDE2BEA-0A5F-C99E-5536-23AF74A4801F}"/>
                </a:ext>
              </a:extLst>
            </p:cNvPr>
            <p:cNvSpPr/>
            <p:nvPr/>
          </p:nvSpPr>
          <p:spPr>
            <a:xfrm>
              <a:off x="5947627" y="1612572"/>
              <a:ext cx="3799002" cy="40723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624C49F-558B-404B-48E4-0681E05BEDAB}"/>
                </a:ext>
              </a:extLst>
            </p:cNvPr>
            <p:cNvCxnSpPr>
              <a:cxnSpLocks/>
            </p:cNvCxnSpPr>
            <p:nvPr/>
          </p:nvCxnSpPr>
          <p:spPr>
            <a:xfrm>
              <a:off x="7132967" y="2558376"/>
              <a:ext cx="30910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EE63FAE-A982-F55B-0DAF-B2EA11A217E2}"/>
                </a:ext>
              </a:extLst>
            </p:cNvPr>
            <p:cNvCxnSpPr>
              <a:cxnSpLocks/>
            </p:cNvCxnSpPr>
            <p:nvPr/>
          </p:nvCxnSpPr>
          <p:spPr>
            <a:xfrm>
              <a:off x="7162819" y="4624417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59D0F71-C032-3875-55EB-661FB58EE49D}"/>
                </a:ext>
              </a:extLst>
            </p:cNvPr>
            <p:cNvCxnSpPr>
              <a:cxnSpLocks/>
            </p:cNvCxnSpPr>
            <p:nvPr/>
          </p:nvCxnSpPr>
          <p:spPr>
            <a:xfrm>
              <a:off x="7173816" y="3937831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AC63B51-8AD7-34BC-44EE-4CB431C42324}"/>
                </a:ext>
              </a:extLst>
            </p:cNvPr>
            <p:cNvCxnSpPr>
              <a:cxnSpLocks/>
            </p:cNvCxnSpPr>
            <p:nvPr/>
          </p:nvCxnSpPr>
          <p:spPr>
            <a:xfrm>
              <a:off x="7165961" y="3204112"/>
              <a:ext cx="274538" cy="62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57D3EC08-C70B-EEA0-0F0B-7CFEEA65B202}"/>
                    </a:ext>
                  </a:extLst>
                </p:cNvPr>
                <p:cNvSpPr txBox="1"/>
                <p:nvPr/>
              </p:nvSpPr>
              <p:spPr>
                <a:xfrm>
                  <a:off x="7082074" y="2800320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57D3EC08-C70B-EEA0-0F0B-7CFEEA65B2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2074" y="2800320"/>
                  <a:ext cx="451470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43FA991-2091-404D-EE28-635259307173}"/>
                    </a:ext>
                  </a:extLst>
                </p:cNvPr>
                <p:cNvSpPr txBox="1"/>
                <p:nvPr/>
              </p:nvSpPr>
              <p:spPr>
                <a:xfrm>
                  <a:off x="7101223" y="3507430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43FA991-2091-404D-EE28-6352593071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1223" y="3507430"/>
                  <a:ext cx="451470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45D46C3E-9A9C-3EC7-AEF2-DE9DB22FD3E6}"/>
                    </a:ext>
                  </a:extLst>
                </p:cNvPr>
                <p:cNvSpPr txBox="1"/>
                <p:nvPr/>
              </p:nvSpPr>
              <p:spPr>
                <a:xfrm>
                  <a:off x="7091796" y="4224554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45D46C3E-9A9C-3EC7-AEF2-DE9DB22FD3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1796" y="4224554"/>
                  <a:ext cx="451470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74137CC9-5F3B-F28B-9C69-C2D746DC2526}"/>
                </a:ext>
              </a:extLst>
            </p:cNvPr>
            <p:cNvCxnSpPr>
              <a:cxnSpLocks/>
            </p:cNvCxnSpPr>
            <p:nvPr/>
          </p:nvCxnSpPr>
          <p:spPr>
            <a:xfrm>
              <a:off x="9254563" y="2295749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2152807-293C-43A7-C222-874282E6BD5C}"/>
                    </a:ext>
                  </a:extLst>
                </p:cNvPr>
                <p:cNvSpPr txBox="1"/>
                <p:nvPr/>
              </p:nvSpPr>
              <p:spPr>
                <a:xfrm>
                  <a:off x="9971596" y="2027254"/>
                  <a:ext cx="1768176" cy="4393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2152807-293C-43A7-C222-874282E6BD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1596" y="2027254"/>
                  <a:ext cx="1768176" cy="439351"/>
                </a:xfrm>
                <a:prstGeom prst="rect">
                  <a:avLst/>
                </a:prstGeom>
                <a:blipFill>
                  <a:blip r:embed="rId16"/>
                  <a:stretch>
                    <a:fillRect b="-208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2DAEC3D6-497E-8765-A757-4C8487D72661}"/>
                </a:ext>
              </a:extLst>
            </p:cNvPr>
            <p:cNvCxnSpPr>
              <a:cxnSpLocks/>
            </p:cNvCxnSpPr>
            <p:nvPr/>
          </p:nvCxnSpPr>
          <p:spPr>
            <a:xfrm>
              <a:off x="9274988" y="3230574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5E72F605-B8E4-07DD-F694-5ECBA32F684D}"/>
                    </a:ext>
                  </a:extLst>
                </p:cNvPr>
                <p:cNvSpPr txBox="1"/>
                <p:nvPr/>
              </p:nvSpPr>
              <p:spPr>
                <a:xfrm>
                  <a:off x="9992021" y="2962079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5E72F605-B8E4-07DD-F694-5ECBA32F68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2021" y="2962079"/>
                  <a:ext cx="1768176" cy="451855"/>
                </a:xfrm>
                <a:prstGeom prst="rect">
                  <a:avLst/>
                </a:prstGeom>
                <a:blipFill>
                  <a:blip r:embed="rId17"/>
                  <a:stretch>
                    <a:fillRect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8A80881C-33FB-4ACB-47E3-632C26E60F5F}"/>
                </a:ext>
              </a:extLst>
            </p:cNvPr>
            <p:cNvCxnSpPr>
              <a:cxnSpLocks/>
            </p:cNvCxnSpPr>
            <p:nvPr/>
          </p:nvCxnSpPr>
          <p:spPr>
            <a:xfrm>
              <a:off x="9274988" y="4173254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7163EDD1-234D-84CE-D8C1-14C05630127A}"/>
                    </a:ext>
                  </a:extLst>
                </p:cNvPr>
                <p:cNvSpPr txBox="1"/>
                <p:nvPr/>
              </p:nvSpPr>
              <p:spPr>
                <a:xfrm>
                  <a:off x="9992021" y="3904759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7163EDD1-234D-84CE-D8C1-14C0563012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2021" y="3904759"/>
                  <a:ext cx="1768176" cy="451855"/>
                </a:xfrm>
                <a:prstGeom prst="rect">
                  <a:avLst/>
                </a:prstGeom>
                <a:blipFill>
                  <a:blip r:embed="rId18"/>
                  <a:stretch>
                    <a:fillRect b="-175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9DB7D1A8-1BAB-EF83-53E6-FAC9B74B3677}"/>
                </a:ext>
              </a:extLst>
            </p:cNvPr>
            <p:cNvCxnSpPr>
              <a:cxnSpLocks/>
            </p:cNvCxnSpPr>
            <p:nvPr/>
          </p:nvCxnSpPr>
          <p:spPr>
            <a:xfrm>
              <a:off x="9274988" y="5106507"/>
              <a:ext cx="72645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AF199CEB-E2C8-D8D6-92B1-8DCD46046EA6}"/>
                    </a:ext>
                  </a:extLst>
                </p:cNvPr>
                <p:cNvSpPr txBox="1"/>
                <p:nvPr/>
              </p:nvSpPr>
              <p:spPr>
                <a:xfrm>
                  <a:off x="9992021" y="4838012"/>
                  <a:ext cx="1768176" cy="4518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[5]</m:t>
                          </m:r>
                        </m:sup>
                      </m:sSubSup>
                    </m:oMath>
                  </a14:m>
                  <a:r>
                    <a:rPr lang="en-US" dirty="0"/>
                    <a:t>=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=4|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AF199CEB-E2C8-D8D6-92B1-8DCD46046E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2021" y="4838012"/>
                  <a:ext cx="1768176" cy="451855"/>
                </a:xfrm>
                <a:prstGeom prst="rect">
                  <a:avLst/>
                </a:prstGeom>
                <a:blipFill>
                  <a:blip r:embed="rId19"/>
                  <a:stretch>
                    <a:fillRect b="-175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A333715-B643-D3FB-6A8F-1AAF33DD5350}"/>
                </a:ext>
              </a:extLst>
            </p:cNvPr>
            <p:cNvSpPr txBox="1"/>
            <p:nvPr/>
          </p:nvSpPr>
          <p:spPr>
            <a:xfrm>
              <a:off x="6493105" y="1706743"/>
              <a:ext cx="718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linear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B941A30-254B-1768-BE7E-7690D4F9C6E9}"/>
                </a:ext>
              </a:extLst>
            </p:cNvPr>
            <p:cNvSpPr txBox="1"/>
            <p:nvPr/>
          </p:nvSpPr>
          <p:spPr>
            <a:xfrm>
              <a:off x="8067382" y="1546487"/>
              <a:ext cx="935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softmax</a:t>
              </a:r>
              <a:endParaRPr lang="en-US" dirty="0"/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BDD5935-59B1-8428-3182-DB6C87AF2D7B}"/>
                </a:ext>
              </a:extLst>
            </p:cNvPr>
            <p:cNvCxnSpPr/>
            <p:nvPr/>
          </p:nvCxnSpPr>
          <p:spPr>
            <a:xfrm>
              <a:off x="5841870" y="2876059"/>
              <a:ext cx="0" cy="9715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or: Elbow 76">
              <a:extLst>
                <a:ext uri="{FF2B5EF4-FFF2-40B4-BE49-F238E27FC236}">
                  <a16:creationId xmlns:a16="http://schemas.microsoft.com/office/drawing/2014/main" id="{59F11438-AA3C-3ADB-4232-EEF0A1D1A1D9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 rot="5400000" flipH="1" flipV="1">
              <a:off x="5882810" y="2752343"/>
              <a:ext cx="854302" cy="421830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B5ACBF8B-0405-E8CD-F6D0-5994EBD717F7}"/>
                </a:ext>
              </a:extLst>
            </p:cNvPr>
            <p:cNvCxnSpPr/>
            <p:nvPr/>
          </p:nvCxnSpPr>
          <p:spPr>
            <a:xfrm>
              <a:off x="5841870" y="3371359"/>
              <a:ext cx="24765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or: Elbow 78">
              <a:extLst>
                <a:ext uri="{FF2B5EF4-FFF2-40B4-BE49-F238E27FC236}">
                  <a16:creationId xmlns:a16="http://schemas.microsoft.com/office/drawing/2014/main" id="{E5A3D1B1-4061-EE63-BBBC-B338D9A9BB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9045" y="3206784"/>
              <a:ext cx="423402" cy="155050"/>
            </a:xfrm>
            <a:prstGeom prst="bentConnector3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or: Elbow 79">
              <a:extLst>
                <a:ext uri="{FF2B5EF4-FFF2-40B4-BE49-F238E27FC236}">
                  <a16:creationId xmlns:a16="http://schemas.microsoft.com/office/drawing/2014/main" id="{F1B20D6B-A60D-0F0B-628C-4CD104FA45FE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 rot="16200000" flipH="1">
              <a:off x="6025240" y="3435638"/>
              <a:ext cx="570913" cy="442353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or: Elbow 80">
              <a:extLst>
                <a:ext uri="{FF2B5EF4-FFF2-40B4-BE49-F238E27FC236}">
                  <a16:creationId xmlns:a16="http://schemas.microsoft.com/office/drawing/2014/main" id="{128F43A0-B3CE-5C05-062B-64C1BA3DB86F}"/>
                </a:ext>
              </a:extLst>
            </p:cNvPr>
            <p:cNvCxnSpPr>
              <a:cxnSpLocks/>
              <a:endCxn id="42" idx="1"/>
            </p:cNvCxnSpPr>
            <p:nvPr/>
          </p:nvCxnSpPr>
          <p:spPr>
            <a:xfrm rot="16200000" flipH="1">
              <a:off x="5952677" y="4060658"/>
              <a:ext cx="716043" cy="442350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B11F66A-6705-1B61-DB66-D78C6C2E4BC1}"/>
                </a:ext>
              </a:extLst>
            </p:cNvPr>
            <p:cNvCxnSpPr>
              <a:cxnSpLocks/>
            </p:cNvCxnSpPr>
            <p:nvPr/>
          </p:nvCxnSpPr>
          <p:spPr>
            <a:xfrm>
              <a:off x="7432545" y="2542684"/>
              <a:ext cx="0" cy="21145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or: Elbow 82">
              <a:extLst>
                <a:ext uri="{FF2B5EF4-FFF2-40B4-BE49-F238E27FC236}">
                  <a16:creationId xmlns:a16="http://schemas.microsoft.com/office/drawing/2014/main" id="{D08EDF16-AC59-D9C6-2946-3AB4254FCABD}"/>
                </a:ext>
              </a:extLst>
            </p:cNvPr>
            <p:cNvCxnSpPr>
              <a:cxnSpLocks/>
              <a:endCxn id="46" idx="1"/>
            </p:cNvCxnSpPr>
            <p:nvPr/>
          </p:nvCxnSpPr>
          <p:spPr>
            <a:xfrm rot="5400000" flipH="1" flipV="1">
              <a:off x="7128589" y="2714105"/>
              <a:ext cx="1266011" cy="410448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3BAB0DC-BD1E-5552-E883-FF1DFD20C18D}"/>
                </a:ext>
              </a:extLst>
            </p:cNvPr>
            <p:cNvCxnSpPr>
              <a:cxnSpLocks/>
            </p:cNvCxnSpPr>
            <p:nvPr/>
          </p:nvCxnSpPr>
          <p:spPr>
            <a:xfrm>
              <a:off x="7442070" y="3533284"/>
              <a:ext cx="1238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or: Elbow 84">
              <a:extLst>
                <a:ext uri="{FF2B5EF4-FFF2-40B4-BE49-F238E27FC236}">
                  <a16:creationId xmlns:a16="http://schemas.microsoft.com/office/drawing/2014/main" id="{C0AEA27D-5A76-CA59-181B-5A20E3C59104}"/>
                </a:ext>
              </a:extLst>
            </p:cNvPr>
            <p:cNvCxnSpPr>
              <a:cxnSpLocks/>
              <a:endCxn id="48" idx="1"/>
            </p:cNvCxnSpPr>
            <p:nvPr/>
          </p:nvCxnSpPr>
          <p:spPr>
            <a:xfrm flipV="1">
              <a:off x="7556370" y="3257284"/>
              <a:ext cx="419874" cy="266475"/>
            </a:xfrm>
            <a:prstGeom prst="bentConnector3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or: Elbow 85">
              <a:extLst>
                <a:ext uri="{FF2B5EF4-FFF2-40B4-BE49-F238E27FC236}">
                  <a16:creationId xmlns:a16="http://schemas.microsoft.com/office/drawing/2014/main" id="{3E586E17-75F6-4CCD-18BE-75F05365A720}"/>
                </a:ext>
              </a:extLst>
            </p:cNvPr>
            <p:cNvCxnSpPr>
              <a:cxnSpLocks/>
              <a:endCxn id="50" idx="1"/>
            </p:cNvCxnSpPr>
            <p:nvPr/>
          </p:nvCxnSpPr>
          <p:spPr>
            <a:xfrm rot="16200000" flipH="1">
              <a:off x="7456633" y="3652071"/>
              <a:ext cx="638301" cy="419776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or: Elbow 86">
              <a:extLst>
                <a:ext uri="{FF2B5EF4-FFF2-40B4-BE49-F238E27FC236}">
                  <a16:creationId xmlns:a16="http://schemas.microsoft.com/office/drawing/2014/main" id="{31383E52-367C-B381-1FE5-CDD8FE74D2D9}"/>
                </a:ext>
              </a:extLst>
            </p:cNvPr>
            <p:cNvCxnSpPr>
              <a:cxnSpLocks/>
              <a:endCxn id="44" idx="1"/>
            </p:cNvCxnSpPr>
            <p:nvPr/>
          </p:nvCxnSpPr>
          <p:spPr>
            <a:xfrm rot="16200000" flipH="1">
              <a:off x="7313709" y="4414120"/>
              <a:ext cx="932005" cy="427632"/>
            </a:xfrm>
            <a:prstGeom prst="bentConnector2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B2961F3-2E98-12DD-C1AA-143C1FBFB2BB}"/>
                </a:ext>
              </a:extLst>
            </p:cNvPr>
            <p:cNvSpPr/>
            <p:nvPr/>
          </p:nvSpPr>
          <p:spPr>
            <a:xfrm>
              <a:off x="4918828" y="2658848"/>
              <a:ext cx="537328" cy="143287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4680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1BE2E-7378-6C57-6609-7A7A56C93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Loss function: cross entropy loss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7541C-B66B-8B59-9FFE-53C91CA59F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7372" y="1250590"/>
                <a:ext cx="10515600" cy="5357600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Given the ground truth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(one-hot code label) and prediction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dirty="0"/>
                  <a:t> (the output of last layer)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   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sub>
                                      <m:sup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[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]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,           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total number of classes</a:t>
                </a:r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Cross entropy loss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/>
                        <m:t>𝐿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i="1"/>
                              </m:ctrlPr>
                            </m:accPr>
                            <m:e>
                              <m:r>
                                <a:rPr lang="en-US" i="1"/>
                                <m:t>𝑦</m:t>
                              </m:r>
                            </m:e>
                          </m:acc>
                          <m:r>
                            <a:rPr lang="en-US" i="1"/>
                            <m:t>, </m:t>
                          </m:r>
                          <m:r>
                            <a:rPr lang="en-US" i="1"/>
                            <m:t>𝑦</m:t>
                          </m:r>
                        </m:e>
                      </m:d>
                      <m:r>
                        <a:rPr lang="en-US" i="1"/>
                        <m:t>=−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𝑗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𝑦</m:t>
                              </m:r>
                            </m:e>
                            <m:sub>
                              <m:r>
                                <a:rPr lang="en-US" i="1"/>
                                <m:t>𝑗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i="1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/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/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i="1"/>
                                          </m:ctrlPr>
                                        </m:accPr>
                                        <m:e>
                                          <m:r>
                                            <a:rPr lang="en-US" i="1"/>
                                            <m:t>𝑦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i="1"/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</m:t>
                      </m:r>
                      <m:r>
                        <a:rPr lang="en-US" i="1"/>
                        <m:t> (4.33)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Derivative of the loss with respect to </a:t>
                </a:r>
                <a:r>
                  <a:rPr lang="en-US" dirty="0" err="1"/>
                  <a:t>softmax</a:t>
                </a:r>
                <a:r>
                  <a:rPr lang="en-US" dirty="0"/>
                  <a:t> input z (Exercise)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r>
                            <a:rPr lang="en-US" i="1"/>
                            <m:t>𝑑𝐿</m:t>
                          </m:r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i="1"/>
                                  </m:ctrlPr>
                                </m:accPr>
                                <m:e>
                                  <m:r>
                                    <a:rPr lang="en-US" i="1"/>
                                    <m:t>𝑦</m:t>
                                  </m:r>
                                </m:e>
                              </m:acc>
                              <m:r>
                                <a:rPr lang="en-US" i="1"/>
                                <m:t>, </m:t>
                              </m:r>
                              <m:r>
                                <a:rPr lang="en-US" i="1"/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en-US" i="1"/>
                            <m:t>𝑑𝑧</m:t>
                          </m:r>
                        </m:den>
                      </m:f>
                      <m:r>
                        <a:rPr lang="en-US" i="1"/>
                        <m:t>=</m:t>
                      </m:r>
                      <m:acc>
                        <m:accPr>
                          <m:chr m:val="̂"/>
                          <m:ctrlPr>
                            <a:rPr lang="en-US" i="1"/>
                          </m:ctrlPr>
                        </m:accPr>
                        <m:e>
                          <m:r>
                            <a:rPr lang="en-US" i="1"/>
                            <m:t>𝑦</m:t>
                          </m:r>
                        </m:e>
                      </m:acc>
                      <m:r>
                        <a:rPr lang="en-US" i="1"/>
                        <m:t>−</m:t>
                      </m:r>
                      <m:r>
                        <a:rPr lang="en-US" i="1"/>
                        <m:t>𝑦</m:t>
                      </m:r>
                      <m:r>
                        <a:rPr lang="en-US" i="1"/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</m:t>
                      </m:r>
                      <m:r>
                        <a:rPr lang="en-US" i="1"/>
                        <m:t>(4.36)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7541C-B66B-8B59-9FFE-53C91CA59F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7372" y="1250590"/>
                <a:ext cx="10515600" cy="5357600"/>
              </a:xfrm>
              <a:blipFill>
                <a:blip r:embed="rId2"/>
                <a:stretch>
                  <a:fillRect l="-928" t="-2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77E28-0C36-B9B8-E941-1746F8F1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81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5D72F-8B10-4EE6-A734-DB95F5C2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Forward and back propagation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54FD6-67C3-FD51-739C-E6F6B987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00EB5B-1463-6D8E-3C99-5D1D847202FA}"/>
              </a:ext>
            </a:extLst>
          </p:cNvPr>
          <p:cNvGrpSpPr/>
          <p:nvPr/>
        </p:nvGrpSpPr>
        <p:grpSpPr>
          <a:xfrm>
            <a:off x="1105097" y="1665906"/>
            <a:ext cx="10184060" cy="2493082"/>
            <a:chOff x="1123950" y="2250368"/>
            <a:chExt cx="10184060" cy="249308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1D497B-07CC-CF91-C76F-F5CC627DDD29}"/>
                </a:ext>
              </a:extLst>
            </p:cNvPr>
            <p:cNvSpPr/>
            <p:nvPr/>
          </p:nvSpPr>
          <p:spPr>
            <a:xfrm>
              <a:off x="1287599" y="2297771"/>
              <a:ext cx="2159501" cy="58189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3EF6ADBC-577C-C3B6-D8B2-9B1266CCC4E7}"/>
                    </a:ext>
                  </a:extLst>
                </p:cNvPr>
                <p:cNvSpPr/>
                <p:nvPr/>
              </p:nvSpPr>
              <p:spPr>
                <a:xfrm>
                  <a:off x="1287600" y="2398151"/>
                  <a:ext cx="2112822" cy="38113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  <m:r>
                        <a:rPr lang="en-US" b="1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𝐱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[1]</m:t>
                          </m:r>
                        </m:sup>
                      </m:sSup>
                    </m:oMath>
                  </a14:m>
                  <a:r>
                    <a:rPr lang="en-US" dirty="0">
                      <a:latin typeface="Calibri" panose="020F0502020204030204" pitchFamily="34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9D4B9D23-DA3C-90F6-B041-0C3F2C97102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7600" y="2398151"/>
                  <a:ext cx="2112822" cy="38113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71AD77-EE7D-56E6-92DB-25A87471A757}"/>
                </a:ext>
              </a:extLst>
            </p:cNvPr>
            <p:cNvSpPr/>
            <p:nvPr/>
          </p:nvSpPr>
          <p:spPr>
            <a:xfrm>
              <a:off x="3656727" y="2283916"/>
              <a:ext cx="1873922" cy="58189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9984CC1-8009-C227-4DB8-F6E7156AFC3F}"/>
                    </a:ext>
                  </a:extLst>
                </p:cNvPr>
                <p:cNvSpPr txBox="1"/>
                <p:nvPr/>
              </p:nvSpPr>
              <p:spPr>
                <a:xfrm>
                  <a:off x="3761537" y="2398151"/>
                  <a:ext cx="1664302" cy="3126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𝑍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[1]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BCFEC33-0057-1B82-898C-6B4D310EA6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537" y="2398151"/>
                  <a:ext cx="1664302" cy="312650"/>
                </a:xfrm>
                <a:prstGeom prst="rect">
                  <a:avLst/>
                </a:prstGeom>
                <a:blipFill>
                  <a:blip r:embed="rId3"/>
                  <a:stretch>
                    <a:fillRect l="-1465" t="-3846"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DCE60F-AD42-E107-D08F-95BF1DF9B462}"/>
                </a:ext>
              </a:extLst>
            </p:cNvPr>
            <p:cNvSpPr/>
            <p:nvPr/>
          </p:nvSpPr>
          <p:spPr>
            <a:xfrm>
              <a:off x="5730693" y="2283916"/>
              <a:ext cx="2219733" cy="58189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3837280-1632-00FF-DD31-228D3814B0C8}"/>
                </a:ext>
              </a:extLst>
            </p:cNvPr>
            <p:cNvSpPr/>
            <p:nvPr/>
          </p:nvSpPr>
          <p:spPr>
            <a:xfrm>
              <a:off x="8203794" y="2263529"/>
              <a:ext cx="1645916" cy="77661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10009E-CF20-97AD-A132-3F5BF7730A85}"/>
                </a:ext>
              </a:extLst>
            </p:cNvPr>
            <p:cNvSpPr/>
            <p:nvPr/>
          </p:nvSpPr>
          <p:spPr>
            <a:xfrm>
              <a:off x="10103078" y="2250368"/>
              <a:ext cx="1204932" cy="581891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17DFF28-D32A-FAE8-8BA4-C730E313CC60}"/>
                    </a:ext>
                  </a:extLst>
                </p:cNvPr>
                <p:cNvSpPr/>
                <p:nvPr/>
              </p:nvSpPr>
              <p:spPr>
                <a:xfrm>
                  <a:off x="5714131" y="2350749"/>
                  <a:ext cx="2342244" cy="38113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[1]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]</m:t>
                          </m:r>
                        </m:sup>
                      </m:sSup>
                    </m:oMath>
                  </a14:m>
                  <a:r>
                    <a:rPr lang="en-US" dirty="0">
                      <a:latin typeface="Calibri" panose="020F0502020204030204" pitchFamily="34" charset="0"/>
                      <a:ea typeface="Times New Roman" panose="02020603050405020304" pitchFamily="18" charset="0"/>
                    </a:rPr>
                    <a:t>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9FC7447E-D75E-7D4C-B773-27879A9B39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4131" y="2350749"/>
                  <a:ext cx="2342244" cy="3811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8623D74-E732-F931-AF30-C2116C955096}"/>
                    </a:ext>
                  </a:extLst>
                </p:cNvPr>
                <p:cNvSpPr txBox="1"/>
                <p:nvPr/>
              </p:nvSpPr>
              <p:spPr>
                <a:xfrm>
                  <a:off x="8294213" y="2363910"/>
                  <a:ext cx="1504771" cy="60144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𝑠𝑜𝑓𝑡𝑚𝑎𝑥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[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5ABAE0F-903F-6C66-EA86-4EC1DF46DE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94213" y="2363910"/>
                  <a:ext cx="1504771" cy="601447"/>
                </a:xfrm>
                <a:prstGeom prst="rect">
                  <a:avLst/>
                </a:prstGeom>
                <a:blipFill>
                  <a:blip r:embed="rId5"/>
                  <a:stretch>
                    <a:fillRect l="-5285" t="-3061" b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9B09F36-FDE5-2234-22EB-8721937D7868}"/>
                    </a:ext>
                  </a:extLst>
                </p:cNvPr>
                <p:cNvSpPr txBox="1"/>
                <p:nvPr/>
              </p:nvSpPr>
              <p:spPr>
                <a:xfrm>
                  <a:off x="10201847" y="2384989"/>
                  <a:ext cx="968663" cy="3126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EB61C39-AA59-0B43-CDD3-A5CEE2DB9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847" y="2384989"/>
                  <a:ext cx="968663" cy="312650"/>
                </a:xfrm>
                <a:prstGeom prst="rect">
                  <a:avLst/>
                </a:prstGeom>
                <a:blipFill>
                  <a:blip r:embed="rId6"/>
                  <a:stretch>
                    <a:fillRect l="-5696" t="-3846"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0E47FBF-BA09-7E22-6CEB-93D481EB5CA5}"/>
                    </a:ext>
                  </a:extLst>
                </p:cNvPr>
                <p:cNvSpPr txBox="1"/>
                <p:nvPr/>
              </p:nvSpPr>
              <p:spPr>
                <a:xfrm>
                  <a:off x="9374942" y="3229162"/>
                  <a:ext cx="1610569" cy="5716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E59BBFD-981D-C1EB-E153-3312968422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74942" y="3229162"/>
                  <a:ext cx="1610569" cy="5716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22C6268-1EBF-E97F-B732-59E9F775A7DB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10309236" y="2832259"/>
              <a:ext cx="396308" cy="37791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2B1E386-F4A6-E5D7-B116-05D74DE5D43C}"/>
                    </a:ext>
                  </a:extLst>
                </p:cNvPr>
                <p:cNvSpPr txBox="1"/>
                <p:nvPr/>
              </p:nvSpPr>
              <p:spPr>
                <a:xfrm>
                  <a:off x="6931315" y="3357800"/>
                  <a:ext cx="1613455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9F6AE70-F92D-2212-059A-D654C06FB3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1315" y="3357800"/>
                  <a:ext cx="1613455" cy="288797"/>
                </a:xfrm>
                <a:prstGeom prst="rect">
                  <a:avLst/>
                </a:prstGeom>
                <a:blipFill>
                  <a:blip r:embed="rId8"/>
                  <a:stretch>
                    <a:fillRect l="-3019" t="-8511" r="-2642" b="-255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149F5BA-04DC-B060-B2BC-8DEF13657D5A}"/>
                    </a:ext>
                  </a:extLst>
                </p:cNvPr>
                <p:cNvSpPr/>
                <p:nvPr/>
              </p:nvSpPr>
              <p:spPr>
                <a:xfrm>
                  <a:off x="6814567" y="3598031"/>
                  <a:ext cx="2105833" cy="44313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r>
                          <a:rPr 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7BB52631-B20D-7D50-B578-1E59DB65A0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4567" y="3598031"/>
                  <a:ext cx="2105833" cy="44313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A9C7DE35-BBBA-38D6-9CC9-D62A9182E147}"/>
                    </a:ext>
                  </a:extLst>
                </p:cNvPr>
                <p:cNvSpPr/>
                <p:nvPr/>
              </p:nvSpPr>
              <p:spPr>
                <a:xfrm>
                  <a:off x="6814566" y="4043488"/>
                  <a:ext cx="1526765" cy="3883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  <m:r>
                          <a:rPr 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4B28963-E0ED-F5D5-6456-2BDB1EC23F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4566" y="4043488"/>
                  <a:ext cx="1526765" cy="38831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E6A5CB1-4A13-8616-791A-100216CF5D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87707" y="3509945"/>
              <a:ext cx="511103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BDDE5EE-5DD8-B47E-CE06-54AFA5142E99}"/>
                    </a:ext>
                  </a:extLst>
                </p:cNvPr>
                <p:cNvSpPr txBox="1"/>
                <p:nvPr/>
              </p:nvSpPr>
              <p:spPr>
                <a:xfrm>
                  <a:off x="4508311" y="3378315"/>
                  <a:ext cx="1923091" cy="34362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54505D3-EE12-9908-900E-676C8656FE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8311" y="3378315"/>
                  <a:ext cx="1923091" cy="343620"/>
                </a:xfrm>
                <a:prstGeom prst="rect">
                  <a:avLst/>
                </a:prstGeom>
                <a:blipFill>
                  <a:blip r:embed="rId11"/>
                  <a:stretch>
                    <a:fillRect l="-2540" t="-3509" r="-2222" b="-5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DCD0F82-72A0-3F08-0184-8DF62FA5B5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65020" y="3554265"/>
              <a:ext cx="334821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A15C8E3-1A4E-CFE4-6EE6-A35FEFABEB2C}"/>
                    </a:ext>
                  </a:extLst>
                </p:cNvPr>
                <p:cNvSpPr txBox="1"/>
                <p:nvPr/>
              </p:nvSpPr>
              <p:spPr>
                <a:xfrm>
                  <a:off x="1200170" y="3115405"/>
                  <a:ext cx="3124189" cy="3658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[2]</m:t>
                                </m:r>
                              </m:sup>
                            </m:sSup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[1]</m:t>
                                </m:r>
                              </m:sup>
                            </m:sSup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[1]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7F480DB-B84D-DBEC-9AF3-FA9A8F3EFB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0170" y="3115405"/>
                  <a:ext cx="3124189" cy="365869"/>
                </a:xfrm>
                <a:prstGeom prst="rect">
                  <a:avLst/>
                </a:prstGeom>
                <a:blipFill>
                  <a:blip r:embed="rId12"/>
                  <a:stretch>
                    <a:fillRect l="-1367" t="-1667" b="-1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4619787-74AA-0B62-7D27-5194CCBC225F}"/>
                </a:ext>
              </a:extLst>
            </p:cNvPr>
            <p:cNvCxnSpPr>
              <a:cxnSpLocks/>
            </p:cNvCxnSpPr>
            <p:nvPr/>
          </p:nvCxnSpPr>
          <p:spPr>
            <a:xfrm>
              <a:off x="2544733" y="3523980"/>
              <a:ext cx="0" cy="333645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DB5E080-0258-35F0-682E-5314A0507BDB}"/>
                    </a:ext>
                  </a:extLst>
                </p:cNvPr>
                <p:cNvSpPr/>
                <p:nvPr/>
              </p:nvSpPr>
              <p:spPr>
                <a:xfrm>
                  <a:off x="1642280" y="3926852"/>
                  <a:ext cx="1882695" cy="3883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73EDCE4-3B83-612D-E42C-08A2CC51009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2280" y="3926852"/>
                  <a:ext cx="1882695" cy="38831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A739FC3-8E51-5756-E549-454B795313E4}"/>
                    </a:ext>
                  </a:extLst>
                </p:cNvPr>
                <p:cNvSpPr txBox="1"/>
                <p:nvPr/>
              </p:nvSpPr>
              <p:spPr>
                <a:xfrm>
                  <a:off x="1810514" y="4332814"/>
                  <a:ext cx="1342740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E4F1016-C24F-06B9-313A-0E23A3B946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514" y="4332814"/>
                  <a:ext cx="1342740" cy="288797"/>
                </a:xfrm>
                <a:prstGeom prst="rect">
                  <a:avLst/>
                </a:prstGeom>
                <a:blipFill>
                  <a:blip r:embed="rId14"/>
                  <a:stretch>
                    <a:fillRect l="-4091" t="-8511" r="-3182" b="-85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8088DD6-CEEE-0D9D-8D7D-DAFF116188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24325" y="3543300"/>
              <a:ext cx="323612" cy="19455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D32F1829-BC5E-91E3-7545-BC1BB0E7400A}"/>
                </a:ext>
              </a:extLst>
            </p:cNvPr>
            <p:cNvSpPr/>
            <p:nvPr/>
          </p:nvSpPr>
          <p:spPr>
            <a:xfrm>
              <a:off x="3457414" y="2510709"/>
              <a:ext cx="190468" cy="15632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98681B3A-CB4C-F4C5-F737-5B45D8E2271F}"/>
                </a:ext>
              </a:extLst>
            </p:cNvPr>
            <p:cNvSpPr/>
            <p:nvPr/>
          </p:nvSpPr>
          <p:spPr>
            <a:xfrm>
              <a:off x="5540225" y="2502975"/>
              <a:ext cx="190468" cy="15632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347FFA0-D70A-C91E-9FD3-9B4EC9BEB367}"/>
                </a:ext>
              </a:extLst>
            </p:cNvPr>
            <p:cNvSpPr/>
            <p:nvPr/>
          </p:nvSpPr>
          <p:spPr>
            <a:xfrm>
              <a:off x="7964753" y="2502975"/>
              <a:ext cx="248566" cy="14507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60932993-99E7-BA86-976D-795F4A233BFB}"/>
                </a:ext>
              </a:extLst>
            </p:cNvPr>
            <p:cNvSpPr/>
            <p:nvPr/>
          </p:nvSpPr>
          <p:spPr>
            <a:xfrm>
              <a:off x="9871807" y="2486686"/>
              <a:ext cx="250644" cy="156322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C79210D-5F9C-D2E2-B0E3-E2F427D0C087}"/>
                </a:ext>
              </a:extLst>
            </p:cNvPr>
            <p:cNvSpPr/>
            <p:nvPr/>
          </p:nvSpPr>
          <p:spPr>
            <a:xfrm>
              <a:off x="9467850" y="3228975"/>
              <a:ext cx="1419225" cy="6858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76E2355-A2CC-7C93-6A04-0159F4F84158}"/>
                </a:ext>
              </a:extLst>
            </p:cNvPr>
            <p:cNvSpPr/>
            <p:nvPr/>
          </p:nvSpPr>
          <p:spPr>
            <a:xfrm>
              <a:off x="6838950" y="3248025"/>
              <a:ext cx="1971675" cy="12001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EB51E8C-DFCE-C3EE-FB6C-41DA9A5C6FD8}"/>
                </a:ext>
              </a:extLst>
            </p:cNvPr>
            <p:cNvSpPr/>
            <p:nvPr/>
          </p:nvSpPr>
          <p:spPr>
            <a:xfrm>
              <a:off x="4486275" y="3333750"/>
              <a:ext cx="1990725" cy="52387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DF638EFF-5968-B7F9-1CA2-FA98B13D038F}"/>
                </a:ext>
              </a:extLst>
            </p:cNvPr>
            <p:cNvSpPr/>
            <p:nvPr/>
          </p:nvSpPr>
          <p:spPr>
            <a:xfrm>
              <a:off x="1123950" y="3057525"/>
              <a:ext cx="3238500" cy="47625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50C523E-7ED7-F802-B157-BAEFFA8BE6D8}"/>
                </a:ext>
              </a:extLst>
            </p:cNvPr>
            <p:cNvSpPr/>
            <p:nvPr/>
          </p:nvSpPr>
          <p:spPr>
            <a:xfrm>
              <a:off x="1504950" y="3857625"/>
              <a:ext cx="2085975" cy="88582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4761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71538-8C90-DDFE-A8B0-008D007EE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446D0-7A04-CB12-652D-642B5478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083BBE-8EA4-FACD-9DCD-CB8CB6392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" y="1367272"/>
            <a:ext cx="7758259" cy="56227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BE8AC8-5EED-4AE6-0F7F-13A622DA2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540" y="4005463"/>
            <a:ext cx="3519258" cy="24424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1A6230-D3BD-7269-FFA3-1674EFD30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3864" y="1207255"/>
            <a:ext cx="3460214" cy="249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06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FB22B-52AF-E806-3AFC-F2872096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Practice in Python: binary classification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EEA19-A4AA-2A3C-D03E-1953D3BD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26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F92A51-1D52-7260-8CDF-73A5B4D9904F}"/>
              </a:ext>
            </a:extLst>
          </p:cNvPr>
          <p:cNvGrpSpPr/>
          <p:nvPr/>
        </p:nvGrpSpPr>
        <p:grpSpPr>
          <a:xfrm>
            <a:off x="7038494" y="2461569"/>
            <a:ext cx="5087518" cy="3881090"/>
            <a:chOff x="3512678" y="1188950"/>
            <a:chExt cx="5087518" cy="38810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1771206-A6E8-6969-DC67-87A1413D52D3}"/>
                    </a:ext>
                  </a:extLst>
                </p:cNvPr>
                <p:cNvSpPr txBox="1"/>
                <p:nvPr/>
              </p:nvSpPr>
              <p:spPr>
                <a:xfrm>
                  <a:off x="3940175" y="2692400"/>
                  <a:ext cx="45435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959D1CD2-B02D-884C-7CDA-7950CA7335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0175" y="2692400"/>
                  <a:ext cx="454355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08D6A19-9236-DD64-9544-B6187F86DA52}"/>
                    </a:ext>
                  </a:extLst>
                </p:cNvPr>
                <p:cNvSpPr txBox="1"/>
                <p:nvPr/>
              </p:nvSpPr>
              <p:spPr>
                <a:xfrm>
                  <a:off x="3966730" y="3639704"/>
                  <a:ext cx="4596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0732722-AE8D-EC4F-30BD-AA56FB1712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6730" y="3639704"/>
                  <a:ext cx="459678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DF5B1AE-030D-6842-099A-29E008017B50}"/>
                </a:ext>
              </a:extLst>
            </p:cNvPr>
            <p:cNvSpPr/>
            <p:nvPr/>
          </p:nvSpPr>
          <p:spPr>
            <a:xfrm>
              <a:off x="5239951" y="2130858"/>
              <a:ext cx="466746" cy="4387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5C26A08-74AA-AA6F-DF8A-BAE1860A35CF}"/>
                </a:ext>
              </a:extLst>
            </p:cNvPr>
            <p:cNvSpPr/>
            <p:nvPr/>
          </p:nvSpPr>
          <p:spPr>
            <a:xfrm>
              <a:off x="5255932" y="2830801"/>
              <a:ext cx="467115" cy="4387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5FD249D-29D4-C042-3BAC-7ADC67DB9E83}"/>
                </a:ext>
              </a:extLst>
            </p:cNvPr>
            <p:cNvCxnSpPr>
              <a:cxnSpLocks/>
              <a:stCxn id="43" idx="7"/>
              <a:endCxn id="38" idx="1"/>
            </p:cNvCxnSpPr>
            <p:nvPr/>
          </p:nvCxnSpPr>
          <p:spPr>
            <a:xfrm flipV="1">
              <a:off x="4355020" y="2352588"/>
              <a:ext cx="840007" cy="6744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20D1C7F-0E2E-87CF-A4F2-8FF0062AC7A7}"/>
                </a:ext>
              </a:extLst>
            </p:cNvPr>
            <p:cNvCxnSpPr>
              <a:cxnSpLocks/>
              <a:stCxn id="43" idx="6"/>
              <a:endCxn id="39" idx="1"/>
            </p:cNvCxnSpPr>
            <p:nvPr/>
          </p:nvCxnSpPr>
          <p:spPr>
            <a:xfrm>
              <a:off x="4366179" y="3060748"/>
              <a:ext cx="84786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827D62A-3E11-F0C2-757A-8F3CF60C0758}"/>
                </a:ext>
              </a:extLst>
            </p:cNvPr>
            <p:cNvCxnSpPr>
              <a:cxnSpLocks/>
              <a:stCxn id="43" idx="5"/>
              <a:endCxn id="45" idx="1"/>
            </p:cNvCxnSpPr>
            <p:nvPr/>
          </p:nvCxnSpPr>
          <p:spPr>
            <a:xfrm>
              <a:off x="4355020" y="3094424"/>
              <a:ext cx="1007419" cy="4959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38C4CEA-0E15-70BB-DDEA-0998D5516E7D}"/>
                </a:ext>
              </a:extLst>
            </p:cNvPr>
            <p:cNvCxnSpPr>
              <a:cxnSpLocks/>
              <a:stCxn id="43" idx="4"/>
              <a:endCxn id="46" idx="1"/>
            </p:cNvCxnSpPr>
            <p:nvPr/>
          </p:nvCxnSpPr>
          <p:spPr>
            <a:xfrm>
              <a:off x="4328079" y="3108373"/>
              <a:ext cx="1034360" cy="108207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524E71F-0583-03C7-AB1A-D33832B34629}"/>
                </a:ext>
              </a:extLst>
            </p:cNvPr>
            <p:cNvCxnSpPr>
              <a:cxnSpLocks/>
              <a:stCxn id="44" idx="7"/>
            </p:cNvCxnSpPr>
            <p:nvPr/>
          </p:nvCxnSpPr>
          <p:spPr>
            <a:xfrm flipV="1">
              <a:off x="4374262" y="2524125"/>
              <a:ext cx="864488" cy="118768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455D2E4-FB61-A155-759E-E785DCF0FD65}"/>
                </a:ext>
              </a:extLst>
            </p:cNvPr>
            <p:cNvCxnSpPr>
              <a:cxnSpLocks/>
              <a:stCxn id="44" idx="7"/>
            </p:cNvCxnSpPr>
            <p:nvPr/>
          </p:nvCxnSpPr>
          <p:spPr>
            <a:xfrm flipV="1">
              <a:off x="4374262" y="3200400"/>
              <a:ext cx="883538" cy="5114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7970ED5-33B1-A345-F5DE-C114BB1FB552}"/>
                </a:ext>
              </a:extLst>
            </p:cNvPr>
            <p:cNvCxnSpPr>
              <a:cxnSpLocks/>
              <a:stCxn id="44" idx="6"/>
              <a:endCxn id="45" idx="2"/>
            </p:cNvCxnSpPr>
            <p:nvPr/>
          </p:nvCxnSpPr>
          <p:spPr>
            <a:xfrm>
              <a:off x="4385421" y="3745490"/>
              <a:ext cx="90861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5F806D0-F081-45E3-EB7E-0DDD04F43CB6}"/>
                </a:ext>
              </a:extLst>
            </p:cNvPr>
            <p:cNvCxnSpPr>
              <a:cxnSpLocks/>
              <a:stCxn id="44" idx="5"/>
              <a:endCxn id="46" idx="2"/>
            </p:cNvCxnSpPr>
            <p:nvPr/>
          </p:nvCxnSpPr>
          <p:spPr>
            <a:xfrm>
              <a:off x="4374262" y="3779166"/>
              <a:ext cx="919770" cy="5663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ABDB74F-637F-BD58-3D1F-4C0E750CD55E}"/>
                </a:ext>
              </a:extLst>
            </p:cNvPr>
            <p:cNvCxnSpPr>
              <a:cxnSpLocks/>
              <a:stCxn id="12" idx="6"/>
            </p:cNvCxnSpPr>
            <p:nvPr/>
          </p:nvCxnSpPr>
          <p:spPr>
            <a:xfrm>
              <a:off x="5706697" y="2350222"/>
              <a:ext cx="941176" cy="85505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CED713E-B026-57AC-8A1D-4C3C8AFA9E7B}"/>
                </a:ext>
              </a:extLst>
            </p:cNvPr>
            <p:cNvCxnSpPr>
              <a:cxnSpLocks/>
            </p:cNvCxnSpPr>
            <p:nvPr/>
          </p:nvCxnSpPr>
          <p:spPr>
            <a:xfrm>
              <a:off x="5648325" y="3124200"/>
              <a:ext cx="916957" cy="25530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5E4EB61-39C3-8DB9-7695-9FD29158F9C8}"/>
                </a:ext>
              </a:extLst>
            </p:cNvPr>
            <p:cNvCxnSpPr>
              <a:cxnSpLocks/>
              <a:stCxn id="45" idx="6"/>
            </p:cNvCxnSpPr>
            <p:nvPr/>
          </p:nvCxnSpPr>
          <p:spPr>
            <a:xfrm flipV="1">
              <a:off x="5761147" y="3497330"/>
              <a:ext cx="829974" cy="24816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362791C-F635-6A52-9011-40AD0A57FB48}"/>
                </a:ext>
              </a:extLst>
            </p:cNvPr>
            <p:cNvCxnSpPr>
              <a:cxnSpLocks/>
              <a:stCxn id="46" idx="6"/>
              <a:endCxn id="47" idx="3"/>
            </p:cNvCxnSpPr>
            <p:nvPr/>
          </p:nvCxnSpPr>
          <p:spPr>
            <a:xfrm flipV="1">
              <a:off x="5761147" y="3529129"/>
              <a:ext cx="877642" cy="81643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F498F01-B670-68F5-2166-345DD187402B}"/>
                </a:ext>
              </a:extLst>
            </p:cNvPr>
            <p:cNvCxnSpPr/>
            <p:nvPr/>
          </p:nvCxnSpPr>
          <p:spPr>
            <a:xfrm>
              <a:off x="7029952" y="3379501"/>
              <a:ext cx="563954" cy="659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6D6996-C4ED-10CB-DA53-05073032CDB7}"/>
                </a:ext>
              </a:extLst>
            </p:cNvPr>
            <p:cNvSpPr txBox="1"/>
            <p:nvPr/>
          </p:nvSpPr>
          <p:spPr>
            <a:xfrm>
              <a:off x="4958127" y="1209703"/>
              <a:ext cx="1031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[1]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8B9230-EEE3-766B-C666-E738C7CC2605}"/>
                </a:ext>
              </a:extLst>
            </p:cNvPr>
            <p:cNvSpPr txBox="1"/>
            <p:nvPr/>
          </p:nvSpPr>
          <p:spPr>
            <a:xfrm>
              <a:off x="6265140" y="1188950"/>
              <a:ext cx="1031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[2]</a:t>
              </a: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B2F05092-471A-BFB3-DBDC-8A5C2FA66AD2}"/>
                </a:ext>
              </a:extLst>
            </p:cNvPr>
            <p:cNvSpPr/>
            <p:nvPr/>
          </p:nvSpPr>
          <p:spPr>
            <a:xfrm>
              <a:off x="6683389" y="1828388"/>
              <a:ext cx="106933" cy="137083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7AAA5889-4844-1CB2-C8F8-EA0D547E4ED2}"/>
                </a:ext>
              </a:extLst>
            </p:cNvPr>
            <p:cNvSpPr/>
            <p:nvPr/>
          </p:nvSpPr>
          <p:spPr>
            <a:xfrm>
              <a:off x="5375358" y="1807123"/>
              <a:ext cx="106933" cy="137083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7848E5-53CC-0811-37F9-51E05416DF91}"/>
                </a:ext>
              </a:extLst>
            </p:cNvPr>
            <p:cNvSpPr txBox="1"/>
            <p:nvPr/>
          </p:nvSpPr>
          <p:spPr>
            <a:xfrm>
              <a:off x="3512678" y="4538783"/>
              <a:ext cx="1193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 layer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1B475E-28B1-9D2F-5F44-66766EC20B8D}"/>
                </a:ext>
              </a:extLst>
            </p:cNvPr>
            <p:cNvSpPr txBox="1"/>
            <p:nvPr/>
          </p:nvSpPr>
          <p:spPr>
            <a:xfrm>
              <a:off x="4797781" y="4700708"/>
              <a:ext cx="1371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Hidden layer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8FEDAC2-3F84-B58A-E615-1472E1735C62}"/>
                </a:ext>
              </a:extLst>
            </p:cNvPr>
            <p:cNvSpPr txBox="1"/>
            <p:nvPr/>
          </p:nvSpPr>
          <p:spPr>
            <a:xfrm>
              <a:off x="6255615" y="4542511"/>
              <a:ext cx="1365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 layer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D8365FC-F6B3-469C-D20F-A9EAAE1228C8}"/>
                    </a:ext>
                  </a:extLst>
                </p:cNvPr>
                <p:cNvSpPr txBox="1"/>
                <p:nvPr/>
              </p:nvSpPr>
              <p:spPr>
                <a:xfrm>
                  <a:off x="7567606" y="3173669"/>
                  <a:ext cx="1032590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88BA40B-5241-7A5C-4CA4-69663670C1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7606" y="3173669"/>
                  <a:ext cx="1032590" cy="381130"/>
                </a:xfrm>
                <a:prstGeom prst="rect">
                  <a:avLst/>
                </a:prstGeom>
                <a:blipFill>
                  <a:blip r:embed="rId4"/>
                  <a:stretch>
                    <a:fillRect t="-3226"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2217C65-0B29-4C21-48AD-912E62ACD5EF}"/>
                    </a:ext>
                  </a:extLst>
                </p:cNvPr>
                <p:cNvSpPr txBox="1"/>
                <p:nvPr/>
              </p:nvSpPr>
              <p:spPr>
                <a:xfrm>
                  <a:off x="6512886" y="3204076"/>
                  <a:ext cx="576713" cy="3774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FD9E871-4F75-9001-2661-EED0BA7C0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2886" y="3204076"/>
                  <a:ext cx="576713" cy="37746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3C8B127-565E-E8C1-D55C-E181F57698DB}"/>
                    </a:ext>
                  </a:extLst>
                </p:cNvPr>
                <p:cNvSpPr txBox="1"/>
                <p:nvPr/>
              </p:nvSpPr>
              <p:spPr>
                <a:xfrm>
                  <a:off x="3561844" y="1754210"/>
                  <a:ext cx="1289520" cy="5535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[0]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D00EB07-3990-5B87-93FA-079F06D3BA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1844" y="1754210"/>
                  <a:ext cx="1289520" cy="55354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68899CC-C865-9EF2-47C9-AA014B0BB9F3}"/>
                    </a:ext>
                  </a:extLst>
                </p:cNvPr>
                <p:cNvSpPr txBox="1"/>
                <p:nvPr/>
              </p:nvSpPr>
              <p:spPr>
                <a:xfrm>
                  <a:off x="5258339" y="4128852"/>
                  <a:ext cx="576713" cy="451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712E977-2DAC-4787-E954-811A2B7834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8339" y="4128852"/>
                  <a:ext cx="576713" cy="45185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4D813BA-1E20-5B9F-25B0-65E2D775DE3E}"/>
                    </a:ext>
                  </a:extLst>
                </p:cNvPr>
                <p:cNvSpPr txBox="1"/>
                <p:nvPr/>
              </p:nvSpPr>
              <p:spPr>
                <a:xfrm>
                  <a:off x="5195027" y="2132912"/>
                  <a:ext cx="576713" cy="4393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1F09E152-B4C0-0F96-84DF-71DBA1E535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5027" y="2132912"/>
                  <a:ext cx="576713" cy="439351"/>
                </a:xfrm>
                <a:prstGeom prst="rect">
                  <a:avLst/>
                </a:prstGeom>
                <a:blipFill>
                  <a:blip r:embed="rId8"/>
                  <a:stretch>
                    <a:fillRect b="-2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30E85E5-D30F-99C9-94ED-6BE22CB5BCBE}"/>
                    </a:ext>
                  </a:extLst>
                </p:cNvPr>
                <p:cNvSpPr txBox="1"/>
                <p:nvPr/>
              </p:nvSpPr>
              <p:spPr>
                <a:xfrm>
                  <a:off x="5214040" y="2834820"/>
                  <a:ext cx="576713" cy="451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C597E05-E057-21D1-0277-EBC9AD4628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4040" y="2834820"/>
                  <a:ext cx="576713" cy="45185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6EA8117-40CF-49A8-FBA9-BE485AD7ECC5}"/>
                    </a:ext>
                  </a:extLst>
                </p:cNvPr>
                <p:cNvSpPr txBox="1"/>
                <p:nvPr/>
              </p:nvSpPr>
              <p:spPr>
                <a:xfrm>
                  <a:off x="5243605" y="3518179"/>
                  <a:ext cx="576713" cy="451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3BEE81C-130A-2E1D-211A-9958806BC0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3605" y="3518179"/>
                  <a:ext cx="576713" cy="45185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D949778-5E65-9898-AAC3-57CE38DEFE2C}"/>
                    </a:ext>
                  </a:extLst>
                </p:cNvPr>
                <p:cNvSpPr txBox="1"/>
                <p:nvPr/>
              </p:nvSpPr>
              <p:spPr>
                <a:xfrm>
                  <a:off x="4918275" y="1494415"/>
                  <a:ext cx="114242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F14CB3F-E6A8-4879-B851-C0FC6D8A4B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275" y="1494415"/>
                  <a:ext cx="1142428" cy="38113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218CDCE5-6C5F-A161-4ACA-93020FA948E2}"/>
                    </a:ext>
                  </a:extLst>
                </p:cNvPr>
                <p:cNvSpPr txBox="1"/>
                <p:nvPr/>
              </p:nvSpPr>
              <p:spPr>
                <a:xfrm>
                  <a:off x="6230169" y="1491798"/>
                  <a:ext cx="114242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EEBA558-4ADC-F102-424B-D02D1D57FF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0169" y="1491798"/>
                  <a:ext cx="1142429" cy="38113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EE7EC7E-F9D0-6566-E797-421CDD248155}"/>
                </a:ext>
              </a:extLst>
            </p:cNvPr>
            <p:cNvSpPr/>
            <p:nvPr/>
          </p:nvSpPr>
          <p:spPr>
            <a:xfrm>
              <a:off x="4289979" y="3013123"/>
              <a:ext cx="76200" cy="952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69E5E7B-7E9A-6FD5-C90B-46C8AE675D1D}"/>
                </a:ext>
              </a:extLst>
            </p:cNvPr>
            <p:cNvSpPr/>
            <p:nvPr/>
          </p:nvSpPr>
          <p:spPr>
            <a:xfrm>
              <a:off x="4309221" y="3697865"/>
              <a:ext cx="76200" cy="952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AFD467D-E257-E6D3-69CD-C35480E13F91}"/>
                </a:ext>
              </a:extLst>
            </p:cNvPr>
            <p:cNvSpPr/>
            <p:nvPr/>
          </p:nvSpPr>
          <p:spPr>
            <a:xfrm>
              <a:off x="5294032" y="3526126"/>
              <a:ext cx="467115" cy="4387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DFED7A-B009-6662-69D1-23BE0B77A1A0}"/>
                </a:ext>
              </a:extLst>
            </p:cNvPr>
            <p:cNvSpPr/>
            <p:nvPr/>
          </p:nvSpPr>
          <p:spPr>
            <a:xfrm>
              <a:off x="5294032" y="4126201"/>
              <a:ext cx="467115" cy="4387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0825037-90E6-5F72-450F-2DDFBA7FE507}"/>
                </a:ext>
              </a:extLst>
            </p:cNvPr>
            <p:cNvSpPr/>
            <p:nvPr/>
          </p:nvSpPr>
          <p:spPr>
            <a:xfrm>
              <a:off x="6570382" y="3154651"/>
              <a:ext cx="467115" cy="4387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792DD52C-BEDB-19F4-C85F-367869A2527A}"/>
              </a:ext>
            </a:extLst>
          </p:cNvPr>
          <p:cNvSpPr txBox="1"/>
          <p:nvPr/>
        </p:nvSpPr>
        <p:spPr>
          <a:xfrm>
            <a:off x="923827" y="1376313"/>
            <a:ext cx="82654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Dataset: </a:t>
            </a:r>
            <a:r>
              <a:rPr lang="en-US" sz="18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sklearn</a:t>
            </a:r>
            <a:r>
              <a:rPr lang="en-US" sz="18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8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make_moons</a:t>
            </a:r>
            <a:r>
              <a:rPr lang="en-US" sz="18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n_samples</a:t>
            </a:r>
            <a:r>
              <a:rPr lang="en-US" sz="18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8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m, noise</a:t>
            </a:r>
            <a:r>
              <a:rPr lang="en-US" sz="18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=.2</a:t>
            </a:r>
            <a:r>
              <a:rPr lang="en-US" sz="18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Network architecture: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Hidden layer: 4 nodes, tanh() activation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Output layer: 1 node, sigmoid activation</a:t>
            </a:r>
          </a:p>
          <a:p>
            <a:endParaRPr lang="en-US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FB739EF-C972-C686-DB94-FAEE4573EA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02434" y="3548529"/>
            <a:ext cx="3481118" cy="22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30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BA654-EA6A-F62E-1616-F13B8B852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8F43A-284F-19F0-9B8A-7150783A6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Practice in Python: binary classification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414A4-D3F5-B013-1171-38EBFBC7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E17491-4152-2B03-3D19-DF678326665E}"/>
              </a:ext>
            </a:extLst>
          </p:cNvPr>
          <p:cNvSpPr txBox="1"/>
          <p:nvPr/>
        </p:nvSpPr>
        <p:spPr>
          <a:xfrm>
            <a:off x="725863" y="1206631"/>
            <a:ext cx="1057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see textbook for more details, or GitHub: </a:t>
            </a:r>
            <a:r>
              <a:rPr lang="en-US" dirty="0">
                <a:hlinkClick r:id="rId2"/>
              </a:rPr>
              <a:t>https://github.com/weidongkuang/deep-learning-book</a:t>
            </a:r>
            <a:r>
              <a:rPr lang="en-US" dirty="0"/>
              <a:t>  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B29F021-8607-02FF-26E9-967F37CBF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21" y="1794430"/>
            <a:ext cx="7419982" cy="90163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A98A01D-96F9-F38C-B653-3BDE05AAE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6216" y="3672325"/>
            <a:ext cx="2658086" cy="171922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2A57889-5922-A330-6EDE-9B1CFB0E2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75" y="2917445"/>
            <a:ext cx="6901026" cy="2342712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5486964-A094-78F1-7075-9B4DC7F5C287}"/>
              </a:ext>
            </a:extLst>
          </p:cNvPr>
          <p:cNvSpPr txBox="1"/>
          <p:nvPr/>
        </p:nvSpPr>
        <p:spPr>
          <a:xfrm>
            <a:off x="8870623" y="1998482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Import packages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082AD8-A822-28A3-014C-031E815BBC7D}"/>
              </a:ext>
            </a:extLst>
          </p:cNvPr>
          <p:cNvSpPr txBox="1"/>
          <p:nvPr/>
        </p:nvSpPr>
        <p:spPr>
          <a:xfrm>
            <a:off x="8815633" y="3121842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Generate dataset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8C9BDFB6-793C-75AC-C1CD-AD5EC6F54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27" y="5580668"/>
            <a:ext cx="7255613" cy="119720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263F7B2-BCB3-8C60-8D2A-F2B4EC16086B}"/>
              </a:ext>
            </a:extLst>
          </p:cNvPr>
          <p:cNvSpPr txBox="1"/>
          <p:nvPr/>
        </p:nvSpPr>
        <p:spPr>
          <a:xfrm>
            <a:off x="5442408" y="5810052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define sigmoid function</a:t>
            </a:r>
          </a:p>
        </p:txBody>
      </p:sp>
    </p:spTree>
    <p:extLst>
      <p:ext uri="{BB962C8B-B14F-4D97-AF65-F5344CB8AC3E}">
        <p14:creationId xmlns:p14="http://schemas.microsoft.com/office/powerpoint/2010/main" val="1194427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187F4F-B644-88E8-B845-3ECAD7191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07164A-3FB0-679D-D7F3-C4E7C0321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20" y="127112"/>
            <a:ext cx="6168060" cy="20938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476BFF-BFA6-171B-B17A-36E7FD3E02DC}"/>
              </a:ext>
            </a:extLst>
          </p:cNvPr>
          <p:cNvSpPr txBox="1"/>
          <p:nvPr/>
        </p:nvSpPr>
        <p:spPr>
          <a:xfrm>
            <a:off x="6713457" y="689727"/>
            <a:ext cx="533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get the layer size from dataset dimension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4155BC-EDA6-0B3E-2DDD-11D0B5DD0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5" y="2384832"/>
            <a:ext cx="5591819" cy="44731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EBD186-BDF5-BC53-22B3-6D0D3DC872CE}"/>
              </a:ext>
            </a:extLst>
          </p:cNvPr>
          <p:cNvSpPr txBox="1"/>
          <p:nvPr/>
        </p:nvSpPr>
        <p:spPr>
          <a:xfrm>
            <a:off x="5876043" y="4433739"/>
            <a:ext cx="5913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randomly initialize all weights, set bias to zero</a:t>
            </a:r>
          </a:p>
        </p:txBody>
      </p:sp>
    </p:spTree>
    <p:extLst>
      <p:ext uri="{BB962C8B-B14F-4D97-AF65-F5344CB8AC3E}">
        <p14:creationId xmlns:p14="http://schemas.microsoft.com/office/powerpoint/2010/main" val="3499954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016342-29CC-6DF5-DA73-00B2CA6F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29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3E38C-916C-39D1-F7A3-DA81926DF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64" y="0"/>
            <a:ext cx="6348213" cy="4923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132DED-9BFA-3725-A646-0BFA48315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684" y="3102864"/>
            <a:ext cx="5957316" cy="37551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6CCE16-D04F-20FA-F925-9C3FD891D0ED}"/>
              </a:ext>
            </a:extLst>
          </p:cNvPr>
          <p:cNvSpPr txBox="1"/>
          <p:nvPr/>
        </p:nvSpPr>
        <p:spPr>
          <a:xfrm>
            <a:off x="586033" y="5063764"/>
            <a:ext cx="4003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compute forward propagation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6E384C-5273-B2BC-3290-C1BD5CAA9FBC}"/>
              </a:ext>
            </a:extLst>
          </p:cNvPr>
          <p:cNvSpPr txBox="1"/>
          <p:nvPr/>
        </p:nvSpPr>
        <p:spPr>
          <a:xfrm>
            <a:off x="7940511" y="2727488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compute loss</a:t>
            </a:r>
          </a:p>
        </p:txBody>
      </p:sp>
    </p:spTree>
    <p:extLst>
      <p:ext uri="{BB962C8B-B14F-4D97-AF65-F5344CB8AC3E}">
        <p14:creationId xmlns:p14="http://schemas.microsoft.com/office/powerpoint/2010/main" val="3881537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C499-4400-FA86-1184-CB36C378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Neuron: a logistic regression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07D560-CA95-28E5-46E0-9021FE9A96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7233" y="1443788"/>
                <a:ext cx="10515600" cy="4605320"/>
              </a:xfrm>
            </p:spPr>
            <p:txBody>
              <a:bodyPr/>
              <a:lstStyle/>
              <a:p>
                <a:r>
                  <a:rPr lang="en-US" dirty="0"/>
                  <a:t>Neural network is a  network of neurons.</a:t>
                </a:r>
              </a:p>
              <a:p>
                <a:r>
                  <a:rPr lang="en-US" dirty="0"/>
                  <a:t>In machine learning, a single neuron is functionally equivalent to a logistic regression unit, consisting of</a:t>
                </a:r>
              </a:p>
              <a:p>
                <a:pPr lvl="1"/>
                <a:r>
                  <a:rPr lang="en-US" dirty="0"/>
                  <a:t>Linear combiner: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effectLst/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400" b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is weight,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is a bias.</a:t>
                </a:r>
              </a:p>
              <a:p>
                <a:pPr lvl="1"/>
                <a:r>
                  <a:rPr lang="en-US" dirty="0"/>
                  <a:t>Activation: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Common activation functions</a:t>
                </a:r>
              </a:p>
              <a:p>
                <a:pPr lvl="1"/>
                <a:r>
                  <a:rPr lang="en-US" dirty="0"/>
                  <a:t>Sigmoid function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 err="1"/>
                  <a:t>ReLU</a:t>
                </a:r>
                <a:r>
                  <a:rPr lang="en-US" dirty="0"/>
                  <a:t> (Rectified Linear Unit)</a:t>
                </a: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07D560-CA95-28E5-46E0-9021FE9A96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7233" y="1443788"/>
                <a:ext cx="10515600" cy="4605320"/>
              </a:xfrm>
              <a:blipFill>
                <a:blip r:embed="rId2"/>
                <a:stretch>
                  <a:fillRect l="-1043" t="-2384" r="-1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573FE-A2CB-C327-62D7-757F9AF7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C1D63D-1285-406E-5624-CD834459D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842" y="3409981"/>
            <a:ext cx="3677698" cy="200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75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4FF450-75AC-504B-0665-288571E2D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171048-EB7B-879D-2B1A-B505CA080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12" y="65988"/>
            <a:ext cx="5957316" cy="5631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EA236-F294-B323-DCF7-A38E03DC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684" y="999603"/>
            <a:ext cx="5957316" cy="5763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4C5108-C9EB-68DA-DF29-36C6BA97E67B}"/>
              </a:ext>
            </a:extLst>
          </p:cNvPr>
          <p:cNvSpPr txBox="1"/>
          <p:nvPr/>
        </p:nvSpPr>
        <p:spPr>
          <a:xfrm>
            <a:off x="1087224" y="5725212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compute gradients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62CC9-A082-974E-7B5A-109D63642AC5}"/>
              </a:ext>
            </a:extLst>
          </p:cNvPr>
          <p:cNvSpPr txBox="1"/>
          <p:nvPr/>
        </p:nvSpPr>
        <p:spPr>
          <a:xfrm>
            <a:off x="6980548" y="608028"/>
            <a:ext cx="456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update parameters using gradients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06E0F6-751B-231B-3E58-AE61118FD7DE}"/>
              </a:ext>
            </a:extLst>
          </p:cNvPr>
          <p:cNvSpPr/>
          <p:nvPr/>
        </p:nvSpPr>
        <p:spPr>
          <a:xfrm>
            <a:off x="2865749" y="4062954"/>
            <a:ext cx="1555422" cy="188536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10C359-41EF-1C28-E444-D6C9D21C6BD0}"/>
                  </a:ext>
                </a:extLst>
              </p:cNvPr>
              <p:cNvSpPr txBox="1"/>
              <p:nvPr/>
            </p:nvSpPr>
            <p:spPr>
              <a:xfrm>
                <a:off x="3403077" y="6160418"/>
                <a:ext cx="2689711" cy="27699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tanh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)′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⁡=1−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10C359-41EF-1C28-E444-D6C9D21C6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077" y="6160418"/>
                <a:ext cx="2689711" cy="276999"/>
              </a:xfrm>
              <a:prstGeom prst="rect">
                <a:avLst/>
              </a:prstGeom>
              <a:blipFill>
                <a:blip r:embed="rId4"/>
                <a:stretch>
                  <a:fillRect l="-1129" t="-2128" b="-31915"/>
                </a:stretch>
              </a:blipFill>
              <a:ln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3DC36FE-0384-6264-B97B-D4BDE4E22C34}"/>
              </a:ext>
            </a:extLst>
          </p:cNvPr>
          <p:cNvCxnSpPr/>
          <p:nvPr/>
        </p:nvCxnSpPr>
        <p:spPr>
          <a:xfrm flipH="1" flipV="1">
            <a:off x="4430597" y="4289196"/>
            <a:ext cx="952108" cy="175338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105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927857-14A3-79E6-8610-FC11B78B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22F526-28BF-D5AF-310A-8669FF23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06" y="0"/>
            <a:ext cx="544102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F1DDF6-E59C-570B-448F-50FAC1068600}"/>
              </a:ext>
            </a:extLst>
          </p:cNvPr>
          <p:cNvSpPr txBox="1"/>
          <p:nvPr/>
        </p:nvSpPr>
        <p:spPr>
          <a:xfrm>
            <a:off x="3858705" y="3321377"/>
            <a:ext cx="1963999" cy="369332"/>
          </a:xfrm>
          <a:prstGeom prst="rect">
            <a:avLst/>
          </a:prstGeom>
          <a:noFill/>
          <a:scene3d>
            <a:camera prst="orthographicFront">
              <a:rot lat="0" lon="0" rev="18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training loop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3C70C5-7A56-A023-3061-E11C9A52CE03}"/>
              </a:ext>
            </a:extLst>
          </p:cNvPr>
          <p:cNvCxnSpPr/>
          <p:nvPr/>
        </p:nvCxnSpPr>
        <p:spPr>
          <a:xfrm flipH="1">
            <a:off x="3355942" y="3959258"/>
            <a:ext cx="584462" cy="2922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9CC456F-21A9-290C-890E-17501CFA5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212" y="2612819"/>
            <a:ext cx="5957316" cy="27447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4BC730-2B52-1124-13E1-7FEF48844B95}"/>
              </a:ext>
            </a:extLst>
          </p:cNvPr>
          <p:cNvSpPr txBox="1"/>
          <p:nvPr/>
        </p:nvSpPr>
        <p:spPr>
          <a:xfrm>
            <a:off x="6290820" y="2077039"/>
            <a:ext cx="5832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predict labels given inputs X and parameters </a:t>
            </a:r>
          </a:p>
        </p:txBody>
      </p:sp>
    </p:spTree>
    <p:extLst>
      <p:ext uri="{BB962C8B-B14F-4D97-AF65-F5344CB8AC3E}">
        <p14:creationId xmlns:p14="http://schemas.microsoft.com/office/powerpoint/2010/main" val="3117772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1F83B4-FB40-5F6F-B4B0-DB51D3AD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0F60B-5142-B6AA-F722-5B832186B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85" y="240643"/>
            <a:ext cx="5957316" cy="2455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6DAD08-E89C-D171-B4E2-18E4417FFD75}"/>
              </a:ext>
            </a:extLst>
          </p:cNvPr>
          <p:cNvSpPr txBox="1"/>
          <p:nvPr/>
        </p:nvSpPr>
        <p:spPr>
          <a:xfrm>
            <a:off x="578176" y="2727489"/>
            <a:ext cx="5904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a common function to plot decision boundary </a:t>
            </a:r>
          </a:p>
          <a:p>
            <a:r>
              <a:rPr lang="en-US" dirty="0">
                <a:latin typeface="Segoe Print" panose="02000600000000000000" pitchFamily="2" charset="0"/>
              </a:rPr>
              <a:t># for binary classification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A86E2C-86B7-1E6E-F881-28F11C7FE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310" y="3553905"/>
            <a:ext cx="6519065" cy="2529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2FE8F9-9BBB-0B9C-A221-1D27DA21C638}"/>
              </a:ext>
            </a:extLst>
          </p:cNvPr>
          <p:cNvSpPr txBox="1"/>
          <p:nvPr/>
        </p:nvSpPr>
        <p:spPr>
          <a:xfrm>
            <a:off x="2699207" y="4169790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train the model</a:t>
            </a:r>
          </a:p>
          <a:p>
            <a:r>
              <a:rPr lang="en-US" dirty="0">
                <a:latin typeface="Segoe Print" panose="02000600000000000000" pitchFamily="2" charset="0"/>
              </a:rPr>
              <a:t># visualize the result</a:t>
            </a:r>
          </a:p>
        </p:txBody>
      </p:sp>
    </p:spTree>
    <p:extLst>
      <p:ext uri="{BB962C8B-B14F-4D97-AF65-F5344CB8AC3E}">
        <p14:creationId xmlns:p14="http://schemas.microsoft.com/office/powerpoint/2010/main" val="3650262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E21D36-08B7-DCCA-E7EF-F2F6CA42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60755-A50B-8E30-A112-81630D1A1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31" y="103695"/>
            <a:ext cx="7556181" cy="5984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B49009-80A0-1A97-28B0-6EC77F608823}"/>
              </a:ext>
            </a:extLst>
          </p:cNvPr>
          <p:cNvSpPr txBox="1"/>
          <p:nvPr/>
        </p:nvSpPr>
        <p:spPr>
          <a:xfrm>
            <a:off x="8129046" y="3113988"/>
            <a:ext cx="167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the results</a:t>
            </a:r>
          </a:p>
        </p:txBody>
      </p:sp>
    </p:spTree>
    <p:extLst>
      <p:ext uri="{BB962C8B-B14F-4D97-AF65-F5344CB8AC3E}">
        <p14:creationId xmlns:p14="http://schemas.microsoft.com/office/powerpoint/2010/main" val="3040747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90FB-707E-423A-AD88-B1635AD83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6" y="0"/>
            <a:ext cx="10515600" cy="1325563"/>
          </a:xfrm>
        </p:spPr>
        <p:txBody>
          <a:bodyPr/>
          <a:lstStyle/>
          <a:p>
            <a:r>
              <a:rPr lang="en-US" dirty="0"/>
              <a:t>Practice in Python: multi-class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5B612-A6E7-911D-2DB6-699491F75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38" y="1457980"/>
            <a:ext cx="470476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Dataset: MNIST</a:t>
            </a:r>
          </a:p>
          <a:p>
            <a:pPr lvl="1"/>
            <a:r>
              <a:rPr lang="en-US" dirty="0"/>
              <a:t>Handwritten digits</a:t>
            </a:r>
          </a:p>
          <a:p>
            <a:pPr lvl="1"/>
            <a:r>
              <a:rPr lang="en-US" dirty="0"/>
              <a:t>28x28 pixels, gray</a:t>
            </a:r>
          </a:p>
          <a:p>
            <a:pPr lvl="1"/>
            <a:r>
              <a:rPr lang="en-US" dirty="0"/>
              <a:t>60000 training samples, 10000 testing samples</a:t>
            </a:r>
          </a:p>
          <a:p>
            <a:pPr marL="228600" lvl="1"/>
            <a:r>
              <a:rPr lang="en-US" sz="2800" dirty="0"/>
              <a:t>Neural network</a:t>
            </a:r>
          </a:p>
          <a:p>
            <a:pPr marL="685800" lvl="2"/>
            <a:r>
              <a:rPr lang="en-US" sz="2400" dirty="0"/>
              <a:t>784 input features</a:t>
            </a:r>
          </a:p>
          <a:p>
            <a:pPr marL="685800" lvl="2"/>
            <a:r>
              <a:rPr lang="en-US" sz="2400" dirty="0"/>
              <a:t>Hidden layer 25 nodes</a:t>
            </a:r>
          </a:p>
          <a:p>
            <a:pPr marL="685800" lvl="2"/>
            <a:r>
              <a:rPr lang="en-US" sz="2400" dirty="0"/>
              <a:t>Output layer 10 nodes</a:t>
            </a:r>
          </a:p>
          <a:p>
            <a:pPr marL="227013" indent="-227013"/>
            <a:r>
              <a:rPr lang="en-US" sz="3200" dirty="0"/>
              <a:t>Python code: </a:t>
            </a:r>
          </a:p>
          <a:p>
            <a:pPr marL="684213" lvl="1" indent="-227013"/>
            <a:r>
              <a:rPr lang="en-US" sz="2800" dirty="0"/>
              <a:t>Textbook</a:t>
            </a:r>
          </a:p>
          <a:p>
            <a:pPr marL="684213" lvl="1" indent="-227013"/>
            <a:r>
              <a:rPr lang="en-US" sz="2800" dirty="0"/>
              <a:t>Book GitHub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79935-715B-0F6E-1012-7EE6F22C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7B1CA-C6DB-08D5-8B72-BC93B94E2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749" y="1887362"/>
            <a:ext cx="2954832" cy="1676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5F64E3-1695-3DA9-6279-B3193FBABE4F}"/>
              </a:ext>
            </a:extLst>
          </p:cNvPr>
          <p:cNvSpPr txBox="1"/>
          <p:nvPr/>
        </p:nvSpPr>
        <p:spPr>
          <a:xfrm>
            <a:off x="8644380" y="1348033"/>
            <a:ext cx="1188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Segoe Print" panose="02000600000000000000" pitchFamily="2" charset="0"/>
              </a:rPr>
              <a:t>samples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BCE0FE-5CDC-5399-5F08-AF1A86170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513" y="4014063"/>
            <a:ext cx="3493836" cy="248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209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4477-A8DF-E8B4-7EA1-3D4641E29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A5042-B9C2-3E7F-E1E2-A61BF905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17" y="1269443"/>
            <a:ext cx="10515600" cy="4933394"/>
          </a:xfrm>
        </p:spPr>
        <p:txBody>
          <a:bodyPr/>
          <a:lstStyle/>
          <a:p>
            <a:r>
              <a:rPr lang="en-US" dirty="0"/>
              <a:t>A neural network consists of multiple layers; each layer includes multiple neurons (or nodes).</a:t>
            </a:r>
          </a:p>
          <a:p>
            <a:r>
              <a:rPr lang="en-US" dirty="0"/>
              <a:t>In a fully connected neural network, each node in one layer is connected to every node in the next layer.</a:t>
            </a:r>
          </a:p>
          <a:p>
            <a:r>
              <a:rPr lang="en-US" dirty="0"/>
              <a:t>Forward propagation: a neural network can be represented by a sequence of equations; each layer is represented by a linear matrix equation followed by an activation function.</a:t>
            </a:r>
          </a:p>
          <a:p>
            <a:r>
              <a:rPr lang="en-US" dirty="0"/>
              <a:t>Back propagation: a neural network can be trained by a gradient descent algorithm where the gradient is computed in a backward direction using chain rule.</a:t>
            </a:r>
          </a:p>
          <a:p>
            <a:r>
              <a:rPr lang="en-US" dirty="0"/>
              <a:t>Implementations by Python have been provided.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59537-158B-C03A-303C-FDD8C02B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0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30E2A-991F-2EFC-FA2A-59EF845C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5" y="0"/>
            <a:ext cx="10515600" cy="1325563"/>
          </a:xfrm>
        </p:spPr>
        <p:txBody>
          <a:bodyPr/>
          <a:lstStyle/>
          <a:p>
            <a:r>
              <a:rPr lang="en-US" dirty="0"/>
              <a:t>Limitation of a single neuron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CEE78C-BB99-322E-B053-80EADC6E5F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7378" y="1293061"/>
                <a:ext cx="10515600" cy="497710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single neuron can perform a binary classification, where the samples are l</a:t>
                </a:r>
                <a:r>
                  <a:rPr lang="en-US" dirty="0">
                    <a:solidFill>
                      <a:srgbClr val="FF0000"/>
                    </a:solidFill>
                  </a:rPr>
                  <a:t>inearly separable </a:t>
                </a:r>
                <a:r>
                  <a:rPr lang="en-US" dirty="0"/>
                  <a:t>(i.e., the decision boundary is linear with the input features).</a:t>
                </a:r>
              </a:p>
              <a:p>
                <a:r>
                  <a:rPr lang="en-US" dirty="0"/>
                  <a:t>Thus, a single neuron usually </a:t>
                </a:r>
                <a:r>
                  <a:rPr lang="en-US" dirty="0">
                    <a:solidFill>
                      <a:srgbClr val="FF0000"/>
                    </a:solidFill>
                  </a:rPr>
                  <a:t>underfits</a:t>
                </a:r>
                <a:r>
                  <a:rPr lang="en-US" dirty="0"/>
                  <a:t> complex data distribution, such as circles or spirals.</a:t>
                </a:r>
              </a:p>
              <a:p>
                <a:r>
                  <a:rPr lang="en-US" dirty="0"/>
                  <a:t>In Chapter 3, to have a non-linear decision boundary, we transformed the primary input features into higher order features , with a </a:t>
                </a:r>
                <a:r>
                  <a:rPr lang="en-US" dirty="0">
                    <a:solidFill>
                      <a:srgbClr val="FF0000"/>
                    </a:solidFill>
                  </a:rPr>
                  <a:t>fixed</a:t>
                </a:r>
                <a:r>
                  <a:rPr lang="en-US" dirty="0"/>
                  <a:t> set of non-linear basis functions</a:t>
                </a:r>
                <a:r>
                  <a:rPr lang="en-US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28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</m:d>
                        <m: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=0, 1, …,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, for example,</a:t>
                </a:r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0" lang="en-US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kumimoji="0" lang="en-US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kumimoji="0" lang="en-US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kumimoji="0" lang="en-US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dirty="0"/>
                  <a:t>, </a:t>
                </a:r>
              </a:p>
              <a:p>
                <a:pPr marL="457200" lvl="1" indent="0">
                  <a:buNone/>
                </a:pPr>
                <a:r>
                  <a:rPr lang="en-US" b="1" dirty="0">
                    <a:solidFill>
                      <a:prstClr val="black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CEE78C-BB99-322E-B053-80EADC6E5F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7378" y="1293061"/>
                <a:ext cx="10515600" cy="4977109"/>
              </a:xfrm>
              <a:blipFill>
                <a:blip r:embed="rId2"/>
                <a:stretch>
                  <a:fillRect l="-1043" t="-2693" r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CF822-D058-D379-C8F2-CED47E7E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0F345-47CE-5CF6-DA4D-36620A336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991" y="0"/>
            <a:ext cx="10515600" cy="1325563"/>
          </a:xfrm>
        </p:spPr>
        <p:txBody>
          <a:bodyPr/>
          <a:lstStyle/>
          <a:p>
            <a:r>
              <a:rPr lang="en-US" dirty="0"/>
              <a:t>From regression to neural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765027-258E-3CF2-884B-8354AA0731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7184" y="1383498"/>
                <a:ext cx="11564816" cy="5045582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Regression is modeled by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; 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𝑤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=0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(4.7)</m:t>
                      </m:r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=1,2,…, 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400" dirty="0">
                    <a:effectLst/>
                    <a:ea typeface="Calibri" panose="020F0502020204030204" pitchFamily="34" charset="0"/>
                  </a:rPr>
                  <a:t>are input features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400" dirty="0">
                    <a:effectLst/>
                    <a:ea typeface="Calibri" panose="020F0502020204030204" pitchFamily="34" charset="0"/>
                  </a:rPr>
                  <a:t>are weight parameters in the model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r>
                  <a:rPr lang="en-US" dirty="0"/>
                  <a:t> is the unit function for linear regression.</a:t>
                </a:r>
              </a:p>
              <a:p>
                <a:pPr marL="685800" marR="0" lvl="1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.</m:t>
                        </m:r>
                      </m:e>
                    </m:d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is </a:t>
                </a:r>
                <a:r>
                  <a:rPr lang="en-US" dirty="0">
                    <a:solidFill>
                      <a:prstClr val="black"/>
                    </a:solidFill>
                    <a:latin typeface="Aptos" panose="02110004020202020204"/>
                  </a:rPr>
                  <a:t>a non-linear activation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function for </a:t>
                </a:r>
                <a:r>
                  <a:rPr lang="en-US" dirty="0">
                    <a:solidFill>
                      <a:prstClr val="black"/>
                    </a:solidFill>
                    <a:latin typeface="Aptos" panose="02110004020202020204"/>
                  </a:rPr>
                  <a:t>logistic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regression.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To handle more complicated data pattens, we expand the input features by a set of basis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7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𝜙</m:t>
                        </m:r>
                      </m:e>
                      <m:sub>
                        <m:r>
                          <a:rPr kumimoji="0" lang="en-US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kumimoji="0" lang="en-US" sz="2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7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, j=0,1, …,M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𝐱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; 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𝑤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𝑀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chemeClr val="accent4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nary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    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(4.9)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Each basis function can be predefined (i.e., fixed) or </a:t>
                </a:r>
                <a:r>
                  <a:rPr lang="en-US" dirty="0">
                    <a:solidFill>
                      <a:srgbClr val="FF0000"/>
                    </a:solidFill>
                  </a:rPr>
                  <a:t>learned </a:t>
                </a:r>
                <a:r>
                  <a:rPr lang="en-US" dirty="0"/>
                  <a:t>by another logistic regression unit (that is non-linear)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765027-258E-3CF2-884B-8354AA0731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7184" y="1383498"/>
                <a:ext cx="11564816" cy="5045582"/>
              </a:xfrm>
              <a:blipFill>
                <a:blip r:embed="rId2"/>
                <a:stretch>
                  <a:fillRect l="-369" t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95D7E-BE74-5F5F-594A-233052A2F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7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76D66-BA78-B088-657E-AA9329D9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8" y="0"/>
            <a:ext cx="10515600" cy="1325563"/>
          </a:xfrm>
        </p:spPr>
        <p:txBody>
          <a:bodyPr/>
          <a:lstStyle/>
          <a:p>
            <a:r>
              <a:rPr lang="en-US" dirty="0"/>
              <a:t>Two-layer neural network: math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B80797-A952-8A0A-3100-AD49F5C22C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0810" y="1401417"/>
                <a:ext cx="11416645" cy="5263333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dirty="0"/>
                  <a:t>Each basis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is learned by a logistic regression unit (i.e. a neuron)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(4.10)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(4.11)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:r>
                  <a:rPr lang="en-US" dirty="0"/>
                  <a:t>	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𝐰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</m:sub>
                    </m:sSub>
                  </m:oMath>
                </a14:m>
                <a:r>
                  <a:rPr lang="en-US" dirty="0"/>
                  <a:t> are the parameters,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the activation function.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/>
                  <a:t>Thus, by combining (4.9) and (4.11), we obtain the output of a two-layer neural network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𝑗𝑖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[2]</m:t>
                                  </m:r>
                                </m:sup>
                              </m:sSub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𝑗𝑖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[1]</m:t>
                                          </m:r>
                                        </m:sup>
                                      </m:sSubSup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[1]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nary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[2]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(4.14)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dirty="0"/>
              </a:p>
              <a:p>
                <a:pPr>
                  <a:spcAft>
                    <a:spcPts val="600"/>
                  </a:spcAf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B80797-A952-8A0A-3100-AD49F5C22C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810" y="1401417"/>
                <a:ext cx="11416645" cy="5263333"/>
              </a:xfrm>
              <a:blipFill>
                <a:blip r:embed="rId2"/>
                <a:stretch>
                  <a:fillRect l="-587" t="-2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7CC77-49C5-FBA2-360B-F0020668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07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34C7-C792-EC3C-9251-F1D01EA96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Two-layer neural network: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3D9137-C0F2-02D2-6B6C-AD692426C7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664" y="1354283"/>
                <a:ext cx="4505996" cy="530916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Equation (4.14) can be visualized by a two-layer neural network</a:t>
                </a:r>
              </a:p>
              <a:p>
                <a:r>
                  <a:rPr lang="en-US" dirty="0"/>
                  <a:t>Layer 1: generates the basis functions.</a:t>
                </a:r>
              </a:p>
              <a:p>
                <a:pPr lvl="1"/>
                <a:r>
                  <a:rPr lang="en-US" dirty="0"/>
                  <a:t>Weights: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Bias: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Layer 2: generates the prediction.</a:t>
                </a:r>
              </a:p>
              <a:p>
                <a:pPr lvl="1"/>
                <a:r>
                  <a:rPr lang="en-US" dirty="0"/>
                  <a:t>Weights: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Bias: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3D9137-C0F2-02D2-6B6C-AD692426C7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664" y="1354283"/>
                <a:ext cx="4505996" cy="5309163"/>
              </a:xfrm>
              <a:blipFill>
                <a:blip r:embed="rId2"/>
                <a:stretch>
                  <a:fillRect l="-2436" t="-1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C023F-5862-7BC0-30A1-B8D3AF45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0F976D-5C18-DBAF-435B-390623A83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342" y="1854458"/>
            <a:ext cx="6758382" cy="43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90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25AB3-8B3D-31E8-C57E-08C4255D8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53272-9B5C-95E8-87E3-3B887756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Two-layer neural network: concise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4BFB8-DC22-5A7C-7089-0AEE8A36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AA3530-A68C-01B1-3D32-5454D78A7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178" y="1185610"/>
            <a:ext cx="5051000" cy="33109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0B8E3B-A8A7-8C19-96E1-11D0A5F9F0FC}"/>
                  </a:ext>
                </a:extLst>
              </p:cNvPr>
              <p:cNvSpPr txBox="1"/>
              <p:nvPr/>
            </p:nvSpPr>
            <p:spPr>
              <a:xfrm>
                <a:off x="2314281" y="4769962"/>
                <a:ext cx="7313862" cy="1591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bSup>
                  </m:oMath>
                </a14:m>
                <a:r>
                  <a:rPr lang="en-US" dirty="0"/>
                  <a:t>: weight from node </a:t>
                </a:r>
                <a:r>
                  <a:rPr lang="en-US" i="1" dirty="0" err="1"/>
                  <a:t>i</a:t>
                </a:r>
                <a:r>
                  <a:rPr lang="en-US" dirty="0"/>
                  <a:t> in the previous layer to node j in the hidden layer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[1]</m:t>
                        </m:r>
                      </m:sup>
                    </m:sSubSup>
                  </m:oMath>
                </a14:m>
                <a:r>
                  <a:rPr lang="en-US" dirty="0"/>
                  <a:t>: bias for node j in the hidden layer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bSup>
                  </m:oMath>
                </a14:m>
                <a:r>
                  <a:rPr lang="en-US" dirty="0"/>
                  <a:t>: weight from node j in the hidden layer to the output node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en-US" dirty="0"/>
                  <a:t>: bias for the output node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0B8E3B-A8A7-8C19-96E1-11D0A5F9F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281" y="4769962"/>
                <a:ext cx="7313862" cy="1591077"/>
              </a:xfrm>
              <a:prstGeom prst="rect">
                <a:avLst/>
              </a:prstGeom>
              <a:blipFill>
                <a:blip r:embed="rId3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043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3270-1D42-102F-4725-5C7749B3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91" y="0"/>
            <a:ext cx="10515600" cy="1325563"/>
          </a:xfrm>
        </p:spPr>
        <p:txBody>
          <a:bodyPr/>
          <a:lstStyle/>
          <a:p>
            <a:r>
              <a:rPr lang="en-US" dirty="0"/>
              <a:t>Multi-layer neural networks in general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4366A-BCDA-BF7D-B5DF-59A1D075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17A2-2A09-47C8-934B-F5EF5BDBDFFB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378755-6F54-CA71-C45C-2225AFDA9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389" y="1838528"/>
            <a:ext cx="9822302" cy="356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37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3857</TotalTime>
  <Words>2335</Words>
  <Application>Microsoft Office PowerPoint</Application>
  <PresentationFormat>Widescreen</PresentationFormat>
  <Paragraphs>364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Cambria Math</vt:lpstr>
      <vt:lpstr>Courier New</vt:lpstr>
      <vt:lpstr>Segoe Print</vt:lpstr>
      <vt:lpstr>Times New Roman</vt:lpstr>
      <vt:lpstr>Office Theme</vt:lpstr>
      <vt:lpstr>Chapter 4 Basics of Neural Networks</vt:lpstr>
      <vt:lpstr>Outline </vt:lpstr>
      <vt:lpstr>Neuron: a logistic regression model</vt:lpstr>
      <vt:lpstr>Limitation of a single neuron</vt:lpstr>
      <vt:lpstr>From regression to neural network</vt:lpstr>
      <vt:lpstr>Two-layer neural network: math equation</vt:lpstr>
      <vt:lpstr>Two-layer neural network: diagram</vt:lpstr>
      <vt:lpstr>Two-layer neural network: concise diagram</vt:lpstr>
      <vt:lpstr>Multi-layer neural networks in general</vt:lpstr>
      <vt:lpstr>Mathematical notations for neural networks</vt:lpstr>
      <vt:lpstr>Forward propagation ( one sample)</vt:lpstr>
      <vt:lpstr>Forward propagation ( a batch of samples)</vt:lpstr>
      <vt:lpstr>Network training: back propagation</vt:lpstr>
      <vt:lpstr>Back propagation (1/4)</vt:lpstr>
      <vt:lpstr>Back propagation (2/4)</vt:lpstr>
      <vt:lpstr>Back propagation (3/4)</vt:lpstr>
      <vt:lpstr>Back propagation (4/4)</vt:lpstr>
      <vt:lpstr>Gradient descent algorithm for NNs (1/2)</vt:lpstr>
      <vt:lpstr>Gradient descent algorithm for NNs (2/2)</vt:lpstr>
      <vt:lpstr>Multi-class classification task</vt:lpstr>
      <vt:lpstr>Multi-class classification network architecture</vt:lpstr>
      <vt:lpstr>Softmax layer</vt:lpstr>
      <vt:lpstr>Loss function: cross entropy loss</vt:lpstr>
      <vt:lpstr>Forward and back propagation</vt:lpstr>
      <vt:lpstr>Activation functions</vt:lpstr>
      <vt:lpstr>Practice in Python: binary classification</vt:lpstr>
      <vt:lpstr>Practice in Python: binary classification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 in Python: multi-class classification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15</cp:revision>
  <dcterms:created xsi:type="dcterms:W3CDTF">2026-05-26T03:24:22Z</dcterms:created>
  <dcterms:modified xsi:type="dcterms:W3CDTF">2026-05-28T19:50:32Z</dcterms:modified>
</cp:coreProperties>
</file>