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72" r:id="rId3"/>
    <p:sldId id="257" r:id="rId4"/>
    <p:sldId id="258" r:id="rId5"/>
    <p:sldId id="259" r:id="rId6"/>
    <p:sldId id="273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5" r:id="rId17"/>
    <p:sldId id="270" r:id="rId18"/>
    <p:sldId id="271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76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8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18872" cy="11887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F9F8E-D46E-4E46-B4DF-8DCAA0F7B9C2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5127E3-D0DE-4CA1-8368-AE1E53E12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527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B016B-21C6-BD82-9190-B3CD5A3A49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E0145-975A-25DB-7DC4-E0FEAB362D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F22A1-0784-19E2-EE10-7E38E882B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D2883-1154-4016-99E2-605255DA66F6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622F6-7112-C8B7-0165-EC92BBD42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623D1-96D5-9A6D-1028-D4001B515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069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2A34E-6A44-2892-3B0D-5015EBE89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7EC9E0-0708-D988-F802-7785BE962B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28B07-3E50-50F4-FCC9-2BDEF83FE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0F9AF-3500-4D09-8665-FE5AD48826D3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49A4B-B886-E910-47DA-B73C70E5B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64E48-BAA1-C11D-0059-B23A87086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598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26A5BB-D6CB-CBA4-D5C3-366AE75702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81EFB0-5F4B-FFC3-40E9-7DE26B421E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60BCE-FC02-445C-D59A-9DA096635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1CCD-DF26-4C05-BBA1-AFE2839DCFF5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23782-7F43-D3EC-C411-501E60622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01280B-B698-7016-F3FE-F9F7A2315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900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EC52-14DA-96A5-FFC1-5478A4EC5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D729A-6563-CF2F-5878-CA29B7DDC5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DC1E9-A6CA-0DE3-91FB-73F55D61D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5BE7-86AA-4A17-9B5B-6B468332306D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E2CAB4-C671-637B-6620-9548075EC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752F5-32CC-B84A-47B9-6C5152F96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59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82015-723C-BB40-4192-365B341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A4765A-22C5-7389-4D1A-24F71E6AC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C5456-A92D-B8CF-51B2-6D36E82BB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97E58-0132-4D57-96CD-6E6317AE68E9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C7E3B-337D-9455-BE9B-6B8DD331A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3F1C8-0BCE-A532-275D-BC151B94E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687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FCDB1-F85C-6060-E866-55A8F7840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B10BF-98C3-E50C-CBF8-26E6A0661C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D2CF69-2157-93E8-B1EE-189587998A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E1F097-5AC6-2312-739C-FFEB2BE4B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7C77-DA10-4A55-99AA-1A6D727B0E02}" type="datetime1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34545F-1CF3-F1B1-EE53-230FB850D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EC52BA-09FA-0B43-EB25-D5204323B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64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C1579-A7D9-C4DD-3093-6DFD02CA5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12ED8A-1A99-9DEE-7FCB-C4B70D880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FFA74D-B88E-9F7C-CBD2-D471A9E00A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888E78-B8D8-CEEF-D16F-3F5F04297E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DE1513-C778-2317-0BEA-A2A37AC9B3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22CA8D-46E9-1011-791F-04188D206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9C60D-B09B-44E4-AAA4-2042CDA3BF11}" type="datetime1">
              <a:rPr lang="en-US" smtClean="0"/>
              <a:t>5/28/2026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98006C-9728-7ABA-01F2-C8B881D5A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CDA79-AD0A-936F-AEA5-C25AA67C4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894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28868-E24E-F029-2A87-CC0BAED04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597235-2D2F-155F-030E-36408532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4C250-14F4-46A9-AE04-D89DCB718298}" type="datetime1">
              <a:rPr lang="en-US" smtClean="0"/>
              <a:t>5/28/2026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222120-9937-2273-6CC5-26E173071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DA5943-144B-E49C-88AD-5B22A8FE0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617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07A45E-DD4F-E7FF-E1EA-72510CC8A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0F84-FCB0-4B38-85AF-709D668B5D0A}" type="datetime1">
              <a:rPr lang="en-US" smtClean="0"/>
              <a:t>5/28/2026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79165-7E02-5B82-8ADC-26BB109FD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9E7388-4FAA-4DD9-83B9-FDC5A0CFD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979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67BA1-B3A0-212B-3465-1F9794E91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9D3A1-9291-3E71-508A-F1206BAAA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7C48AB-2A16-02C7-4161-E84B57F3A0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FF0272-A38A-3C3A-72B1-B1AD342F2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79C1-D74D-4EAE-B13E-B361B3DBEB36}" type="datetime1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4499EF-F69F-1A15-67C1-D56C42A66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022A88-2A36-6CD0-C2B7-64434ECED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411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58E84-C42E-21E5-5AF8-4A8C215A4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23F450-5513-CEC8-6F56-2A25B29D24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7310E0-86B7-EFFD-616D-C2577EE56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275958-7B87-82D5-2091-CA3FFB38C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9A47E-DCA2-4436-B07E-D057961365D3}" type="datetime1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E6F81-1F62-B898-F841-EC7D9145F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chapter 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A0E7B-5F55-6A4F-9A21-0C0834ADD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65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alpha val="85000"/>
              </a:schemeClr>
            </a:gs>
            <a:gs pos="14000">
              <a:schemeClr val="bg1">
                <a:alpha val="87000"/>
              </a:schemeClr>
            </a:gs>
            <a:gs pos="7000">
              <a:schemeClr val="bg1"/>
            </a:gs>
            <a:gs pos="22000">
              <a:schemeClr val="bg1">
                <a:alpha val="90000"/>
              </a:schemeClr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2B6F68-3F79-6E7F-1C1D-EE332138D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CB5ED-3AD8-902C-5514-14F001D3D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F1DCF-743F-930B-2314-8FF71393EB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716BB-684A-4CF9-AE9A-2C5D2CC6105F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8303C-5031-0AEC-EAD8-006C633EA1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chapter 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537E0-1ED5-DB00-7ED1-6AED4D208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98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5FDCD6-EA55-471A-9288-EA2CB1E244E9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7C0E56-EBFA-0910-5BA5-717FB0566C7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67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10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5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2.png"/><Relationship Id="rId4" Type="http://schemas.openxmlformats.org/officeDocument/2006/relationships/image" Target="../media/image2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A3A40-D291-FE5B-9C38-D2F4D724C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  <a:ea typeface="Segoe UI Black" panose="020B0A02040204020203" pitchFamily="34" charset="0"/>
              </a:rPr>
              <a:t>Chapter 3 Classification and Logistic Regression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93BAAA-CADD-C25F-6F98-6D0641BFE1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B5986-F634-2B1A-7A87-2C09DACF0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9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85C35-9B46-1279-60C6-5CD62940C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0"/>
            <a:ext cx="10515600" cy="1325563"/>
          </a:xfrm>
        </p:spPr>
        <p:txBody>
          <a:bodyPr/>
          <a:lstStyle/>
          <a:p>
            <a:r>
              <a:rPr lang="en-US" dirty="0"/>
              <a:t>Gradient in a vectorized format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A34173-ABDC-DF89-2A37-5BF3AF4FEB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71600"/>
                <a:ext cx="10515600" cy="4805363"/>
              </a:xfrm>
            </p:spPr>
            <p:txBody>
              <a:bodyPr>
                <a:normAutofit fontScale="70000" lnSpcReduction="20000"/>
              </a:bodyPr>
              <a:lstStyle/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Loss can be represented in a vectorized format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𝐽</m:t>
                      </m:r>
                      <m:d>
                        <m:dPr>
                          <m:ctrlP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9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  <m:t>𝛉</m:t>
                          </m:r>
                        </m:e>
                      </m:d>
                      <m:sSup>
                        <m:sSupPr>
                          <m:ctrlP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  <m:t>=−</m:t>
                          </m:r>
                          <m:f>
                            <m:fPr>
                              <m:ctrlPr>
                                <a:rPr kumimoji="0" lang="en-US" sz="29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US" sz="29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US" sz="29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𝑚</m:t>
                              </m:r>
                            </m:den>
                          </m:f>
                          <m: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  <m:t>[</m:t>
                          </m:r>
                          <m:d>
                            <m:dPr>
                              <m:ctrlPr>
                                <a:rPr kumimoji="0" lang="en-US" sz="29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kumimoji="0" lang="en-US" sz="29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ln</m:t>
                              </m:r>
                              <m:r>
                                <a:rPr kumimoji="0" lang="en-US" sz="29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⁡</m:t>
                              </m:r>
                              <m:r>
                                <a:rPr kumimoji="0" lang="en-US" sz="29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(</m:t>
                              </m:r>
                              <m:r>
                                <a:rPr kumimoji="0" lang="en-US" sz="29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𝑔</m:t>
                              </m:r>
                              <m:r>
                                <a:rPr kumimoji="0" lang="en-US" sz="29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(</m:t>
                              </m:r>
                              <m:r>
                                <a:rPr kumimoji="0" lang="en-US" sz="29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𝐗</m:t>
                              </m:r>
                              <m:r>
                                <a:rPr kumimoji="0" lang="en-US" sz="29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∙</m:t>
                              </m:r>
                              <m:r>
                                <a:rPr kumimoji="0" lang="en-US" sz="29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𝛉</m:t>
                              </m:r>
                              <m:r>
                                <a:rPr kumimoji="0" lang="en-US" sz="29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)</m:t>
                              </m:r>
                            </m:e>
                          </m:d>
                          <m: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  <m:t>)</m:t>
                          </m:r>
                        </m:e>
                        <m:sup>
                          <m: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  <m:t>𝑇</m:t>
                          </m:r>
                        </m:sup>
                      </m:sSup>
                      <m:r>
                        <a:rPr kumimoji="0" lang="en-US" sz="2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𝐲</m:t>
                      </m:r>
                      <m:sSup>
                        <m:sSupPr>
                          <m:ctrlP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  <m:t>+</m:t>
                          </m:r>
                          <m:d>
                            <m:dPr>
                              <m:ctrlPr>
                                <a:rPr kumimoji="0" lang="en-US" sz="29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kumimoji="0" lang="en-US" sz="29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US" sz="29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kumimoji="0" lang="en-US" sz="29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+mn-cs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29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+mn-cs"/>
                                        </a:rPr>
                                        <m:t>1−</m:t>
                                      </m:r>
                                      <m:r>
                                        <a:rPr kumimoji="0" lang="en-US" sz="29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+mn-cs"/>
                                        </a:rPr>
                                        <m:t>𝑔</m:t>
                                      </m:r>
                                      <m:d>
                                        <m:dPr>
                                          <m:ctrlPr>
                                            <a:rPr kumimoji="0" lang="en-US" sz="29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+mn-cs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0" lang="en-US" sz="2900" b="1" i="0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+mn-cs"/>
                                            </a:rPr>
                                            <m:t>𝐗</m:t>
                                          </m:r>
                                          <m:r>
                                            <a:rPr kumimoji="0" lang="en-US" sz="2900" b="1" i="0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+mn-cs"/>
                                            </a:rPr>
                                            <m:t>∙</m:t>
                                          </m:r>
                                          <m:r>
                                            <a:rPr kumimoji="0" lang="en-US" sz="2900" b="1" i="0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+mn-cs"/>
                                            </a:rPr>
                                            <m:t>𝛉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  <m:sup>
                          <m: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  <m:t>𝑇</m:t>
                          </m:r>
                        </m:sup>
                      </m:sSup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(1−</m:t>
                      </m:r>
                      <m:r>
                        <a:rPr kumimoji="0" lang="en-US" sz="2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𝐲</m:t>
                      </m:r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)]</m:t>
                      </m:r>
                    </m:oMath>
                  </m:oMathPara>
                </a14:m>
                <a:endParaRPr kumimoji="0" lang="en-US" sz="2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endParaRPr lang="en-US" sz="4000" dirty="0"/>
              </a:p>
              <a:p>
                <a:r>
                  <a:rPr lang="en-US" sz="4000" dirty="0"/>
                  <a:t>Gradient (the vector of partial derivatives), derived from (3.19),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400" b="1">
                          <a:latin typeface="Cambria Math" panose="02040503050406030204" pitchFamily="18" charset="0"/>
                        </a:rPr>
                        <m:t>𝐠𝐫𝐚𝐝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𝛉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>
                              <a:latin typeface="Cambria Math" panose="02040503050406030204" pitchFamily="18" charset="0"/>
                            </a:rPr>
                            <m:t>𝐲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                               (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</a:t>
                </a:r>
                <a:r>
                  <a:rPr lang="en-US" sz="2400" dirty="0"/>
                  <a:t>where       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</a:rPr>
                      <m:t>𝐗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(1)</m:t>
                                      </m:r>
                                    </m:sup>
                                  </m:sSup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sSup>
                                          <m:sSup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400" b="1">
                                                <a:latin typeface="Cambria Math" panose="02040503050406030204" pitchFamily="18" charset="0"/>
                                              </a:rPr>
                                              <m:t>𝐱</m:t>
                                            </m:r>
                                          </m:e>
                                          <m:sup>
                                            <m: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  <m:t>(2)</m:t>
                                            </m:r>
                                          </m:sup>
                                        </m:sSup>
                                      </m:e>
                                      <m:sup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</m:e>
                          </m:mr>
                        </m:m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(1)</m:t>
                                        </m:r>
                                      </m:sup>
                                    </m:sSubSup>
                                  </m:e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…</m:t>
                                    </m:r>
                                  </m:e>
                                </m:mr>
                              </m:m>
                            </m:e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(1)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(2)</m:t>
                                        </m:r>
                                      </m:sup>
                                    </m:sSubSup>
                                  </m:e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…</m:t>
                                    </m:r>
                                  </m:e>
                                </m:mr>
                              </m:m>
                            </m:e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(2)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⋮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  <m:t>(</m:t>
                                              </m:r>
                                              <m: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  <m:t>𝑚</m:t>
                                              </m:r>
                                              <m: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  <m:t>)</m:t>
                                              </m:r>
                                            </m:sup>
                                          </m:sSubSup>
                                        </m:e>
                                      </m:mr>
                                    </m:m>
                                  </m:e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…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sup>
                                    </m:sSubSup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×(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+1)</m:t>
                        </m:r>
                      </m:sup>
                    </m:sSup>
                  </m:oMath>
                </a14:m>
                <a:r>
                  <a:rPr lang="en-US" sz="2400" dirty="0"/>
                  <a:t>              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(1)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(2)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e>
                          </m:mr>
                        </m:m>
                      </m:e>
                    </m:d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  <a:p>
                <a:pPr lvl="1"/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/>
                  <a:t> is the transpose of </a:t>
                </a:r>
                <a:r>
                  <a:rPr lang="en-US" b="1" dirty="0"/>
                  <a:t>X</a:t>
                </a:r>
                <a:r>
                  <a:rPr lang="en-US" dirty="0"/>
                  <a:t>. </a:t>
                </a:r>
              </a:p>
              <a:p>
                <a:pPr lvl="1"/>
                <a:r>
                  <a:rPr lang="en-US" dirty="0"/>
                  <a:t>In matrix </a:t>
                </a:r>
                <a:r>
                  <a:rPr lang="en-US" b="1" dirty="0"/>
                  <a:t>X</a:t>
                </a:r>
                <a:r>
                  <a:rPr lang="en-US" dirty="0"/>
                  <a:t>, each row represents a data sample while each column corresponds to a feature. </a:t>
                </a:r>
              </a:p>
              <a:p>
                <a:pPr lvl="1"/>
                <a:r>
                  <a:rPr lang="en-US" b="1" dirty="0"/>
                  <a:t>y</a:t>
                </a:r>
                <a:r>
                  <a:rPr lang="en-US" dirty="0"/>
                  <a:t> is the label vector.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A34173-ABDC-DF89-2A37-5BF3AF4FEB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71600"/>
                <a:ext cx="10515600" cy="4805363"/>
              </a:xfrm>
              <a:blipFill>
                <a:blip r:embed="rId2"/>
                <a:stretch>
                  <a:fillRect l="-1043" t="-3426" r="-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A7C21-BECE-C0A5-93F7-40201276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441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C93A5-A2E0-95E4-BFDA-11EF6E75E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0"/>
            <a:ext cx="10515600" cy="1325563"/>
          </a:xfrm>
        </p:spPr>
        <p:txBody>
          <a:bodyPr/>
          <a:lstStyle/>
          <a:p>
            <a:r>
              <a:rPr lang="en-US" dirty="0"/>
              <a:t>Gradient descent algorithm 3.1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370936C-213E-6573-7CAE-145F6A8CA7AD}"/>
                  </a:ext>
                </a:extLst>
              </p:cNvPr>
              <p:cNvSpPr txBox="1">
                <a:spLocks noGrp="1"/>
              </p:cNvSpPr>
              <p:nvPr>
                <p:ph idx="1"/>
              </p:nvPr>
            </p:nvSpPr>
            <p:spPr>
              <a:xfrm>
                <a:off x="790084" y="1868045"/>
                <a:ext cx="10515600" cy="4242315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b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Algorithm 3.1 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Gradient Descent Algorithm for logistic regression</a:t>
                </a:r>
                <a:endParaRPr lang="en-US" sz="2000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1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Input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: dataset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𝑿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</m:t>
                        </m:r>
                        <m:r>
                          <a:rPr lang="en-US" sz="1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n-US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8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𝑿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×</m:t>
                        </m:r>
                        <m:d>
                          <m:dPr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</m:t>
                    </m:r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𝐲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×1</m:t>
                        </m:r>
                      </m:sup>
                    </m:sSup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𝑚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is dataset size, 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𝑛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is the number of features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1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Output</a:t>
                </a:r>
                <a:r>
                  <a:rPr lang="en-US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𝛉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(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𝑛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+1)×1</m:t>
                        </m:r>
                      </m:sup>
                    </m:sSup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Set hyperparameter: learning rate 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𝛼</m:t>
                    </m:r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Initialize parameters </a:t>
                </a:r>
                <a14:m>
                  <m:oMath xmlns:m="http://schemas.openxmlformats.org/officeDocument/2006/math"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𝛉</m:t>
                    </m:r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1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repeat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457200" marR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compute gradient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vector  </a:t>
                </a:r>
                <a14:m>
                  <m:oMath xmlns:m="http://schemas.openxmlformats.org/officeDocument/2006/math"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𝐠𝐫𝐚𝐝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𝑅</m:t>
                        </m:r>
                      </m:e>
                      <m:sup>
                        <m:d>
                          <m:dPr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×1</m:t>
                        </m:r>
                      </m:sup>
                    </m:sSup>
                  </m:oMath>
                </a14:m>
                <a:endParaRPr lang="en-US" sz="1800" i="1" dirty="0">
                  <a:effectLst/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457200" marR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1800" b="1" dirty="0">
                    <a:effectLst/>
                    <a:ea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𝐠𝐫𝐚𝐝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den>
                    </m:f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𝐗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∙(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𝑔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</m:t>
                    </m:r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𝐗</m:t>
                    </m:r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∙</m:t>
                    </m:r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𝛉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)−</m:t>
                    </m:r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𝐲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457200" marR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update parameter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457200" marR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1800" b="1" dirty="0">
                    <a:effectLst/>
                    <a:ea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𝛉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𝛉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𝛼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∙</m:t>
                    </m:r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𝐠𝐫𝐚𝐝</m:t>
                    </m:r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45720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Compute loss (optional for display)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457200" marR="0" indent="5715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1800" dirty="0">
                    <a:effectLst/>
                    <a:ea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𝐽</m:t>
                    </m:r>
                    <m:d>
                      <m:d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𝛉</m:t>
                        </m:r>
                      </m:e>
                    </m:d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</m:t>
                            </m:r>
                          </m:den>
                        </m:f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</m:t>
                        </m:r>
                        <m:d>
                          <m:dPr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ln</m:t>
                            </m:r>
                            <m:r>
                              <a:rPr lang="en-US" sz="18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⁡</m:t>
                            </m:r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𝑔</m:t>
                            </m:r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1800" b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𝐗</m:t>
                            </m:r>
                            <m:r>
                              <a:rPr lang="en-US" sz="1800" b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∙</m:t>
                            </m:r>
                            <m:r>
                              <a:rPr lang="en-US" sz="1800" b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𝛉</m:t>
                            </m:r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𝐲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1−</m:t>
                                    </m:r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𝑔</m:t>
                                    </m:r>
                                    <m:d>
                                      <m:dPr>
                                        <m:ctrlP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800" b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  <m:t>𝐗</m:t>
                                        </m:r>
                                        <m:r>
                                          <a:rPr lang="en-US" sz="1800" b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en-US" sz="1800" b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  <m:t>𝛉</m:t>
                                        </m:r>
                                      </m:e>
                                    </m:d>
                                  </m:e>
                                </m:d>
                              </m:e>
                            </m:func>
                          </m:e>
                        </m:d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(1−</m:t>
                    </m:r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𝐲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)]</m:t>
                    </m:r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0000"/>
                  </a:lnSpc>
                  <a:spcAft>
                    <a:spcPts val="800"/>
                  </a:spcAft>
                  <a:buNone/>
                </a:pPr>
                <a:r>
                  <a:rPr lang="en-US" sz="1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until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𝛉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converge</a:t>
                </a:r>
                <a:endParaRPr lang="en-US" sz="2000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370936C-213E-6573-7CAE-145F6A8CA7AD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0084" y="1868045"/>
                <a:ext cx="10515600" cy="4242315"/>
              </a:xfrm>
              <a:prstGeom prst="rect">
                <a:avLst/>
              </a:prstGeom>
              <a:blipFill>
                <a:blip r:embed="rId2"/>
                <a:stretch>
                  <a:fillRect l="-463" t="-572" b="-1001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8737F32D-F287-805A-3F82-9D55939437EF}"/>
              </a:ext>
            </a:extLst>
          </p:cNvPr>
          <p:cNvSpPr txBox="1"/>
          <p:nvPr/>
        </p:nvSpPr>
        <p:spPr>
          <a:xfrm>
            <a:off x="678141" y="1296874"/>
            <a:ext cx="7293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Objective: </a:t>
            </a:r>
            <a:r>
              <a:rPr lang="en-US" dirty="0"/>
              <a:t>to find the parameter values that minimize the loss function.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34E582-6595-B87F-C6B7-502306B57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721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BE1A0-1232-811A-64A4-81FF172E4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Non-linear decision boundaries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130A18-24AA-ACCD-5512-FE27D251C9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71600"/>
                <a:ext cx="10515600" cy="5229225"/>
              </a:xfrm>
            </p:spPr>
            <p:txBody>
              <a:bodyPr>
                <a:normAutofit fontScale="70000" lnSpcReduction="20000"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3200" dirty="0"/>
                  <a:t>The decision boundary is linear with input features. This will severely limit its applications in practice.</a:t>
                </a:r>
              </a:p>
              <a:p>
                <a:pPr lvl="1">
                  <a:spcAft>
                    <a:spcPts val="600"/>
                  </a:spcAft>
                </a:pPr>
                <a:r>
                  <a:rPr lang="en-US" dirty="0"/>
                  <a:t>Fix: extend the basic features to higher order features.</a:t>
                </a:r>
              </a:p>
              <a:p>
                <a:pPr marL="457200" lvl="1" indent="0">
                  <a:spcAft>
                    <a:spcPts val="600"/>
                  </a:spcAft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1">
                            <a:latin typeface="Cambria Math" panose="02040503050406030204" pitchFamily="18" charset="0"/>
                          </a:rPr>
                          <m:t>𝛉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sSubSup>
                          <m:sSubSup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sSubSup>
                          <m:sSubSup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Sup>
                          <m:sSubSup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b>
                        </m:sSub>
                        <m:sSubSup>
                          <m:sSubSup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+…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The model is limited to two-class classification tasks.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130A18-24AA-ACCD-5512-FE27D251C9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71600"/>
                <a:ext cx="10515600" cy="5229225"/>
              </a:xfrm>
              <a:blipFill>
                <a:blip r:embed="rId2"/>
                <a:stretch>
                  <a:fillRect l="-696" t="-23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BC0824E-08F1-9BA9-B0D0-BD75983ECDF2}"/>
              </a:ext>
            </a:extLst>
          </p:cNvPr>
          <p:cNvCxnSpPr/>
          <p:nvPr/>
        </p:nvCxnSpPr>
        <p:spPr>
          <a:xfrm>
            <a:off x="1497330" y="5408295"/>
            <a:ext cx="241173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64FD142-FC5F-7CAD-2651-D25EE657D8D7}"/>
              </a:ext>
            </a:extLst>
          </p:cNvPr>
          <p:cNvCxnSpPr>
            <a:cxnSpLocks/>
          </p:cNvCxnSpPr>
          <p:nvPr/>
        </p:nvCxnSpPr>
        <p:spPr>
          <a:xfrm flipV="1">
            <a:off x="1497330" y="3190875"/>
            <a:ext cx="0" cy="222885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D4E3CF-E36B-46EE-A456-93F47934ED60}"/>
              </a:ext>
            </a:extLst>
          </p:cNvPr>
          <p:cNvCxnSpPr/>
          <p:nvPr/>
        </p:nvCxnSpPr>
        <p:spPr>
          <a:xfrm>
            <a:off x="1234440" y="3613785"/>
            <a:ext cx="2571750" cy="20916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82156FE4-459D-B4C5-7E09-63B1AA343C9F}"/>
              </a:ext>
            </a:extLst>
          </p:cNvPr>
          <p:cNvSpPr/>
          <p:nvPr/>
        </p:nvSpPr>
        <p:spPr>
          <a:xfrm>
            <a:off x="1645920" y="435673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8330834-57AB-4410-B985-82EB9362D6AD}"/>
              </a:ext>
            </a:extLst>
          </p:cNvPr>
          <p:cNvSpPr/>
          <p:nvPr/>
        </p:nvSpPr>
        <p:spPr>
          <a:xfrm>
            <a:off x="1775460" y="453199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0AA1C1F-FC6B-7B97-2408-8E9BA81559FF}"/>
              </a:ext>
            </a:extLst>
          </p:cNvPr>
          <p:cNvSpPr/>
          <p:nvPr/>
        </p:nvSpPr>
        <p:spPr>
          <a:xfrm>
            <a:off x="1950720" y="466153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BD5190E-D4CD-70D0-1434-E2763FF64E5C}"/>
              </a:ext>
            </a:extLst>
          </p:cNvPr>
          <p:cNvSpPr/>
          <p:nvPr/>
        </p:nvSpPr>
        <p:spPr>
          <a:xfrm>
            <a:off x="1737360" y="499681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39DC0A1-3862-7C2C-F2C4-9FB0D398ACCF}"/>
              </a:ext>
            </a:extLst>
          </p:cNvPr>
          <p:cNvSpPr/>
          <p:nvPr/>
        </p:nvSpPr>
        <p:spPr>
          <a:xfrm>
            <a:off x="2129790" y="502348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3ED4806-868F-F9BF-AD12-24CAEFCDF4DA}"/>
              </a:ext>
            </a:extLst>
          </p:cNvPr>
          <p:cNvSpPr/>
          <p:nvPr/>
        </p:nvSpPr>
        <p:spPr>
          <a:xfrm>
            <a:off x="2442210" y="502729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DBF68B6-904A-BEA5-BBFB-EF647C0C1C55}"/>
              </a:ext>
            </a:extLst>
          </p:cNvPr>
          <p:cNvSpPr/>
          <p:nvPr/>
        </p:nvSpPr>
        <p:spPr>
          <a:xfrm>
            <a:off x="2777490" y="523684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4C9F5F8-2B0E-CBC2-E44E-50BD8B1ED54C}"/>
              </a:ext>
            </a:extLst>
          </p:cNvPr>
          <p:cNvSpPr/>
          <p:nvPr/>
        </p:nvSpPr>
        <p:spPr>
          <a:xfrm>
            <a:off x="2084070" y="445198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52F9344-82FF-B1AF-80CA-806102D1386C}"/>
              </a:ext>
            </a:extLst>
          </p:cNvPr>
          <p:cNvSpPr/>
          <p:nvPr/>
        </p:nvSpPr>
        <p:spPr>
          <a:xfrm>
            <a:off x="2350770" y="474154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13D488A-2D5C-DC4C-2375-E439670E20B5}"/>
              </a:ext>
            </a:extLst>
          </p:cNvPr>
          <p:cNvSpPr/>
          <p:nvPr/>
        </p:nvSpPr>
        <p:spPr>
          <a:xfrm>
            <a:off x="2674620" y="491680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lus Sign 16">
            <a:extLst>
              <a:ext uri="{FF2B5EF4-FFF2-40B4-BE49-F238E27FC236}">
                <a16:creationId xmlns:a16="http://schemas.microsoft.com/office/drawing/2014/main" id="{A91883CC-256D-7888-3CDB-ACA0284A307B}"/>
              </a:ext>
            </a:extLst>
          </p:cNvPr>
          <p:cNvSpPr/>
          <p:nvPr/>
        </p:nvSpPr>
        <p:spPr>
          <a:xfrm>
            <a:off x="1725930" y="355663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lus Sign 17">
            <a:extLst>
              <a:ext uri="{FF2B5EF4-FFF2-40B4-BE49-F238E27FC236}">
                <a16:creationId xmlns:a16="http://schemas.microsoft.com/office/drawing/2014/main" id="{586A9BC4-D2C3-8829-23E8-D316CEDF1DF4}"/>
              </a:ext>
            </a:extLst>
          </p:cNvPr>
          <p:cNvSpPr/>
          <p:nvPr/>
        </p:nvSpPr>
        <p:spPr>
          <a:xfrm>
            <a:off x="1958340" y="364045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lus Sign 18">
            <a:extLst>
              <a:ext uri="{FF2B5EF4-FFF2-40B4-BE49-F238E27FC236}">
                <a16:creationId xmlns:a16="http://schemas.microsoft.com/office/drawing/2014/main" id="{469DB8B3-744F-EDE5-E1AE-11A0C96EE0B1}"/>
              </a:ext>
            </a:extLst>
          </p:cNvPr>
          <p:cNvSpPr/>
          <p:nvPr/>
        </p:nvSpPr>
        <p:spPr>
          <a:xfrm>
            <a:off x="2042160" y="403288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lus Sign 19">
            <a:extLst>
              <a:ext uri="{FF2B5EF4-FFF2-40B4-BE49-F238E27FC236}">
                <a16:creationId xmlns:a16="http://schemas.microsoft.com/office/drawing/2014/main" id="{646A9754-1C94-ACA1-F8FC-71902D2BC5FC}"/>
              </a:ext>
            </a:extLst>
          </p:cNvPr>
          <p:cNvSpPr/>
          <p:nvPr/>
        </p:nvSpPr>
        <p:spPr>
          <a:xfrm>
            <a:off x="2446020" y="378523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lus Sign 20">
            <a:extLst>
              <a:ext uri="{FF2B5EF4-FFF2-40B4-BE49-F238E27FC236}">
                <a16:creationId xmlns:a16="http://schemas.microsoft.com/office/drawing/2014/main" id="{DC79F970-AC57-C5CF-B5FA-E8DDA439F4D9}"/>
              </a:ext>
            </a:extLst>
          </p:cNvPr>
          <p:cNvSpPr/>
          <p:nvPr/>
        </p:nvSpPr>
        <p:spPr>
          <a:xfrm>
            <a:off x="2381250" y="408622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lus Sign 21">
            <a:extLst>
              <a:ext uri="{FF2B5EF4-FFF2-40B4-BE49-F238E27FC236}">
                <a16:creationId xmlns:a16="http://schemas.microsoft.com/office/drawing/2014/main" id="{20D1680A-5DF2-E2C8-1FCB-3A375A4F5613}"/>
              </a:ext>
            </a:extLst>
          </p:cNvPr>
          <p:cNvSpPr/>
          <p:nvPr/>
        </p:nvSpPr>
        <p:spPr>
          <a:xfrm>
            <a:off x="2487930" y="431863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lus Sign 22">
            <a:extLst>
              <a:ext uri="{FF2B5EF4-FFF2-40B4-BE49-F238E27FC236}">
                <a16:creationId xmlns:a16="http://schemas.microsoft.com/office/drawing/2014/main" id="{6E58FB13-14BB-3C09-36DD-948BEDF6EA3A}"/>
              </a:ext>
            </a:extLst>
          </p:cNvPr>
          <p:cNvSpPr/>
          <p:nvPr/>
        </p:nvSpPr>
        <p:spPr>
          <a:xfrm>
            <a:off x="2983230" y="391096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lus Sign 23">
            <a:extLst>
              <a:ext uri="{FF2B5EF4-FFF2-40B4-BE49-F238E27FC236}">
                <a16:creationId xmlns:a16="http://schemas.microsoft.com/office/drawing/2014/main" id="{8D2F481D-37B7-39BA-678B-23CE31AC4BE8}"/>
              </a:ext>
            </a:extLst>
          </p:cNvPr>
          <p:cNvSpPr/>
          <p:nvPr/>
        </p:nvSpPr>
        <p:spPr>
          <a:xfrm>
            <a:off x="2872740" y="433768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Plus Sign 24">
            <a:extLst>
              <a:ext uri="{FF2B5EF4-FFF2-40B4-BE49-F238E27FC236}">
                <a16:creationId xmlns:a16="http://schemas.microsoft.com/office/drawing/2014/main" id="{533E416D-1955-ECB7-4386-58CF68AC44A1}"/>
              </a:ext>
            </a:extLst>
          </p:cNvPr>
          <p:cNvSpPr/>
          <p:nvPr/>
        </p:nvSpPr>
        <p:spPr>
          <a:xfrm>
            <a:off x="2773680" y="459295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lus Sign 25">
            <a:extLst>
              <a:ext uri="{FF2B5EF4-FFF2-40B4-BE49-F238E27FC236}">
                <a16:creationId xmlns:a16="http://schemas.microsoft.com/office/drawing/2014/main" id="{63202043-87EE-4F57-D9A2-7843BD075350}"/>
              </a:ext>
            </a:extLst>
          </p:cNvPr>
          <p:cNvSpPr/>
          <p:nvPr/>
        </p:nvSpPr>
        <p:spPr>
          <a:xfrm>
            <a:off x="3268980" y="459676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lus Sign 26">
            <a:extLst>
              <a:ext uri="{FF2B5EF4-FFF2-40B4-BE49-F238E27FC236}">
                <a16:creationId xmlns:a16="http://schemas.microsoft.com/office/drawing/2014/main" id="{F088BDB2-941E-D31B-7FC9-E52C5CDE6F9F}"/>
              </a:ext>
            </a:extLst>
          </p:cNvPr>
          <p:cNvSpPr/>
          <p:nvPr/>
        </p:nvSpPr>
        <p:spPr>
          <a:xfrm>
            <a:off x="3364230" y="500062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86F6DB9-2BD3-77FD-B602-63532F73B8E9}"/>
                  </a:ext>
                </a:extLst>
              </p:cNvPr>
              <p:cNvSpPr txBox="1"/>
              <p:nvPr/>
            </p:nvSpPr>
            <p:spPr>
              <a:xfrm>
                <a:off x="3851910" y="5213985"/>
                <a:ext cx="4607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86F6DB9-2BD3-77FD-B602-63532F73B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10" y="5213985"/>
                <a:ext cx="460767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E6A55CF-8B74-D93E-CE6E-EC21497BCB39}"/>
                  </a:ext>
                </a:extLst>
              </p:cNvPr>
              <p:cNvSpPr txBox="1"/>
              <p:nvPr/>
            </p:nvSpPr>
            <p:spPr>
              <a:xfrm>
                <a:off x="1078230" y="3160395"/>
                <a:ext cx="4660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E6A55CF-8B74-D93E-CE6E-EC21497BCB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230" y="3160395"/>
                <a:ext cx="46608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F212069-5BA1-02BB-AA44-8FDC561A6F3A}"/>
              </a:ext>
            </a:extLst>
          </p:cNvPr>
          <p:cNvCxnSpPr/>
          <p:nvPr/>
        </p:nvCxnSpPr>
        <p:spPr>
          <a:xfrm>
            <a:off x="4701540" y="5423535"/>
            <a:ext cx="241173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F66B114-116A-F130-1B39-FE27D682E228}"/>
              </a:ext>
            </a:extLst>
          </p:cNvPr>
          <p:cNvCxnSpPr>
            <a:cxnSpLocks/>
          </p:cNvCxnSpPr>
          <p:nvPr/>
        </p:nvCxnSpPr>
        <p:spPr>
          <a:xfrm flipV="1">
            <a:off x="4701540" y="3206115"/>
            <a:ext cx="0" cy="222885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EF1B2A51-0077-283D-4AEB-2A03225C0F2B}"/>
              </a:ext>
            </a:extLst>
          </p:cNvPr>
          <p:cNvSpPr/>
          <p:nvPr/>
        </p:nvSpPr>
        <p:spPr>
          <a:xfrm>
            <a:off x="5638800" y="413194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7A92011-B321-7C8D-F26F-D3CE244E6ADD}"/>
              </a:ext>
            </a:extLst>
          </p:cNvPr>
          <p:cNvSpPr/>
          <p:nvPr/>
        </p:nvSpPr>
        <p:spPr>
          <a:xfrm>
            <a:off x="5425440" y="446722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09E3717-4447-30DC-7CCC-79E36CC93368}"/>
              </a:ext>
            </a:extLst>
          </p:cNvPr>
          <p:cNvSpPr/>
          <p:nvPr/>
        </p:nvSpPr>
        <p:spPr>
          <a:xfrm>
            <a:off x="5669280" y="443674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93BFFF5-8A73-3EC8-5260-A40B36178295}"/>
              </a:ext>
            </a:extLst>
          </p:cNvPr>
          <p:cNvSpPr/>
          <p:nvPr/>
        </p:nvSpPr>
        <p:spPr>
          <a:xfrm>
            <a:off x="5341620" y="472630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C1FDDAE-CA5A-BBDF-0EB2-A95FE8E88864}"/>
              </a:ext>
            </a:extLst>
          </p:cNvPr>
          <p:cNvSpPr/>
          <p:nvPr/>
        </p:nvSpPr>
        <p:spPr>
          <a:xfrm>
            <a:off x="6214110" y="438721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9F7FCE7-C9A9-CFB8-542E-A1BCB88A4BF6}"/>
              </a:ext>
            </a:extLst>
          </p:cNvPr>
          <p:cNvSpPr/>
          <p:nvPr/>
        </p:nvSpPr>
        <p:spPr>
          <a:xfrm>
            <a:off x="5646420" y="504253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BBA8FAA-A4C6-8E1D-100F-4633E13DD27D}"/>
              </a:ext>
            </a:extLst>
          </p:cNvPr>
          <p:cNvSpPr/>
          <p:nvPr/>
        </p:nvSpPr>
        <p:spPr>
          <a:xfrm>
            <a:off x="5718810" y="477202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140F81E-33FD-0C23-BE82-6C21A2BE9935}"/>
              </a:ext>
            </a:extLst>
          </p:cNvPr>
          <p:cNvSpPr/>
          <p:nvPr/>
        </p:nvSpPr>
        <p:spPr>
          <a:xfrm>
            <a:off x="5996940" y="422719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FD26F94-0C7E-10E7-0475-522DCA5C1BDC}"/>
              </a:ext>
            </a:extLst>
          </p:cNvPr>
          <p:cNvSpPr/>
          <p:nvPr/>
        </p:nvSpPr>
        <p:spPr>
          <a:xfrm>
            <a:off x="6206490" y="497395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02A6A60-2CFF-8478-B4F7-97A3523419D1}"/>
              </a:ext>
            </a:extLst>
          </p:cNvPr>
          <p:cNvSpPr/>
          <p:nvPr/>
        </p:nvSpPr>
        <p:spPr>
          <a:xfrm>
            <a:off x="6050280" y="474916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Plus Sign 41">
            <a:extLst>
              <a:ext uri="{FF2B5EF4-FFF2-40B4-BE49-F238E27FC236}">
                <a16:creationId xmlns:a16="http://schemas.microsoft.com/office/drawing/2014/main" id="{D890A8E3-6626-3C01-B6FA-B8A60AC55DAB}"/>
              </a:ext>
            </a:extLst>
          </p:cNvPr>
          <p:cNvSpPr/>
          <p:nvPr/>
        </p:nvSpPr>
        <p:spPr>
          <a:xfrm>
            <a:off x="4907280" y="385762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Plus Sign 42">
            <a:extLst>
              <a:ext uri="{FF2B5EF4-FFF2-40B4-BE49-F238E27FC236}">
                <a16:creationId xmlns:a16="http://schemas.microsoft.com/office/drawing/2014/main" id="{66FD9C88-0BF6-03C6-3622-379A480D31E0}"/>
              </a:ext>
            </a:extLst>
          </p:cNvPr>
          <p:cNvSpPr/>
          <p:nvPr/>
        </p:nvSpPr>
        <p:spPr>
          <a:xfrm>
            <a:off x="5162550" y="365569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Plus Sign 43">
            <a:extLst>
              <a:ext uri="{FF2B5EF4-FFF2-40B4-BE49-F238E27FC236}">
                <a16:creationId xmlns:a16="http://schemas.microsoft.com/office/drawing/2014/main" id="{9258771A-860E-F3B7-CF53-1FA064004487}"/>
              </a:ext>
            </a:extLst>
          </p:cNvPr>
          <p:cNvSpPr/>
          <p:nvPr/>
        </p:nvSpPr>
        <p:spPr>
          <a:xfrm>
            <a:off x="6377940" y="360235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Plus Sign 44">
            <a:extLst>
              <a:ext uri="{FF2B5EF4-FFF2-40B4-BE49-F238E27FC236}">
                <a16:creationId xmlns:a16="http://schemas.microsoft.com/office/drawing/2014/main" id="{9FF3F04D-BC4D-9CB0-2F65-222B39328AC0}"/>
              </a:ext>
            </a:extLst>
          </p:cNvPr>
          <p:cNvSpPr/>
          <p:nvPr/>
        </p:nvSpPr>
        <p:spPr>
          <a:xfrm>
            <a:off x="5650230" y="380047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Plus Sign 45">
            <a:extLst>
              <a:ext uri="{FF2B5EF4-FFF2-40B4-BE49-F238E27FC236}">
                <a16:creationId xmlns:a16="http://schemas.microsoft.com/office/drawing/2014/main" id="{E9C448E9-28D3-013A-5634-1AB8E41E3640}"/>
              </a:ext>
            </a:extLst>
          </p:cNvPr>
          <p:cNvSpPr/>
          <p:nvPr/>
        </p:nvSpPr>
        <p:spPr>
          <a:xfrm>
            <a:off x="5036820" y="511873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Plus Sign 46">
            <a:extLst>
              <a:ext uri="{FF2B5EF4-FFF2-40B4-BE49-F238E27FC236}">
                <a16:creationId xmlns:a16="http://schemas.microsoft.com/office/drawing/2014/main" id="{57D06CB8-9ABF-C392-DCB2-57CD2CF6D5E9}"/>
              </a:ext>
            </a:extLst>
          </p:cNvPr>
          <p:cNvSpPr/>
          <p:nvPr/>
        </p:nvSpPr>
        <p:spPr>
          <a:xfrm>
            <a:off x="4709160" y="443674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Plus Sign 47">
            <a:extLst>
              <a:ext uri="{FF2B5EF4-FFF2-40B4-BE49-F238E27FC236}">
                <a16:creationId xmlns:a16="http://schemas.microsoft.com/office/drawing/2014/main" id="{BB4E7948-7605-776A-5932-46A8BD962F07}"/>
              </a:ext>
            </a:extLst>
          </p:cNvPr>
          <p:cNvSpPr/>
          <p:nvPr/>
        </p:nvSpPr>
        <p:spPr>
          <a:xfrm>
            <a:off x="6187440" y="392620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Plus Sign 48">
            <a:extLst>
              <a:ext uri="{FF2B5EF4-FFF2-40B4-BE49-F238E27FC236}">
                <a16:creationId xmlns:a16="http://schemas.microsoft.com/office/drawing/2014/main" id="{88DB8EBA-B611-4B38-9017-5A06E3AC54C7}"/>
              </a:ext>
            </a:extLst>
          </p:cNvPr>
          <p:cNvSpPr/>
          <p:nvPr/>
        </p:nvSpPr>
        <p:spPr>
          <a:xfrm>
            <a:off x="4968240" y="454723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Plus Sign 49">
            <a:extLst>
              <a:ext uri="{FF2B5EF4-FFF2-40B4-BE49-F238E27FC236}">
                <a16:creationId xmlns:a16="http://schemas.microsoft.com/office/drawing/2014/main" id="{08C07AD1-9D93-5D24-6F96-81946FA6BA42}"/>
              </a:ext>
            </a:extLst>
          </p:cNvPr>
          <p:cNvSpPr/>
          <p:nvPr/>
        </p:nvSpPr>
        <p:spPr>
          <a:xfrm>
            <a:off x="6903720" y="401383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Plus Sign 50">
            <a:extLst>
              <a:ext uri="{FF2B5EF4-FFF2-40B4-BE49-F238E27FC236}">
                <a16:creationId xmlns:a16="http://schemas.microsoft.com/office/drawing/2014/main" id="{56ED6B10-2B5B-BE8E-8083-9702652A77F6}"/>
              </a:ext>
            </a:extLst>
          </p:cNvPr>
          <p:cNvSpPr/>
          <p:nvPr/>
        </p:nvSpPr>
        <p:spPr>
          <a:xfrm>
            <a:off x="6473190" y="461200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Plus Sign 51">
            <a:extLst>
              <a:ext uri="{FF2B5EF4-FFF2-40B4-BE49-F238E27FC236}">
                <a16:creationId xmlns:a16="http://schemas.microsoft.com/office/drawing/2014/main" id="{1DD74B0B-E5F2-EF8B-6ACF-BDE51ABB50E5}"/>
              </a:ext>
            </a:extLst>
          </p:cNvPr>
          <p:cNvSpPr/>
          <p:nvPr/>
        </p:nvSpPr>
        <p:spPr>
          <a:xfrm>
            <a:off x="6568440" y="501586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268E99B-8684-1187-9C2D-DC2CE81533FB}"/>
                  </a:ext>
                </a:extLst>
              </p:cNvPr>
              <p:cNvSpPr txBox="1"/>
              <p:nvPr/>
            </p:nvSpPr>
            <p:spPr>
              <a:xfrm>
                <a:off x="7056120" y="5229225"/>
                <a:ext cx="4607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268E99B-8684-1187-9C2D-DC2CE8153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120" y="5229225"/>
                <a:ext cx="46076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336B8DC-4FFE-4DDD-B5AC-9489D3A21DC4}"/>
                  </a:ext>
                </a:extLst>
              </p:cNvPr>
              <p:cNvSpPr txBox="1"/>
              <p:nvPr/>
            </p:nvSpPr>
            <p:spPr>
              <a:xfrm>
                <a:off x="4282440" y="3175635"/>
                <a:ext cx="4660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336B8DC-4FFE-4DDD-B5AC-9489D3A21D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440" y="3175635"/>
                <a:ext cx="46608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49EAC95-1A04-CE86-4FC6-A0097CDC29E2}"/>
              </a:ext>
            </a:extLst>
          </p:cNvPr>
          <p:cNvCxnSpPr/>
          <p:nvPr/>
        </p:nvCxnSpPr>
        <p:spPr>
          <a:xfrm>
            <a:off x="8039100" y="5446395"/>
            <a:ext cx="241173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2130E66-DDFF-563C-603F-68BE8CA35207}"/>
              </a:ext>
            </a:extLst>
          </p:cNvPr>
          <p:cNvCxnSpPr>
            <a:cxnSpLocks/>
          </p:cNvCxnSpPr>
          <p:nvPr/>
        </p:nvCxnSpPr>
        <p:spPr>
          <a:xfrm flipV="1">
            <a:off x="8039100" y="3228975"/>
            <a:ext cx="0" cy="222885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29AA036C-81CD-12FC-77B9-01ED3C3B6E19}"/>
              </a:ext>
            </a:extLst>
          </p:cNvPr>
          <p:cNvSpPr/>
          <p:nvPr/>
        </p:nvSpPr>
        <p:spPr>
          <a:xfrm>
            <a:off x="8271234" y="3817444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94B9BE94-7FD9-854E-9DB6-3778DEBB9864}"/>
              </a:ext>
            </a:extLst>
          </p:cNvPr>
          <p:cNvSpPr/>
          <p:nvPr/>
        </p:nvSpPr>
        <p:spPr>
          <a:xfrm>
            <a:off x="8731539" y="4124443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6C5C3511-1C87-DFA2-1DCD-328071ADBBA1}"/>
              </a:ext>
            </a:extLst>
          </p:cNvPr>
          <p:cNvSpPr/>
          <p:nvPr/>
        </p:nvSpPr>
        <p:spPr>
          <a:xfrm>
            <a:off x="8289343" y="3302111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DBC8C93-EBEC-DFE5-F396-8B41BD7FC956}"/>
              </a:ext>
            </a:extLst>
          </p:cNvPr>
          <p:cNvSpPr/>
          <p:nvPr/>
        </p:nvSpPr>
        <p:spPr>
          <a:xfrm>
            <a:off x="8290325" y="4819747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9EF853B-6338-E61E-8AF1-A7651961345A}"/>
              </a:ext>
            </a:extLst>
          </p:cNvPr>
          <p:cNvSpPr/>
          <p:nvPr/>
        </p:nvSpPr>
        <p:spPr>
          <a:xfrm>
            <a:off x="8671560" y="5061585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99AB9C7-C317-774C-FDAF-A4A16BC3B409}"/>
              </a:ext>
            </a:extLst>
          </p:cNvPr>
          <p:cNvSpPr/>
          <p:nvPr/>
        </p:nvSpPr>
        <p:spPr>
          <a:xfrm>
            <a:off x="8965126" y="4905139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05215529-A12F-6F63-5878-B86B5620C06B}"/>
              </a:ext>
            </a:extLst>
          </p:cNvPr>
          <p:cNvSpPr/>
          <p:nvPr/>
        </p:nvSpPr>
        <p:spPr>
          <a:xfrm>
            <a:off x="9450411" y="4708040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BB4F048-9738-9A70-45B7-3C82AC80EA8E}"/>
              </a:ext>
            </a:extLst>
          </p:cNvPr>
          <p:cNvSpPr/>
          <p:nvPr/>
        </p:nvSpPr>
        <p:spPr>
          <a:xfrm>
            <a:off x="8824157" y="4557250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0479C2AD-506D-C101-9A39-DB67FDF2EBC5}"/>
              </a:ext>
            </a:extLst>
          </p:cNvPr>
          <p:cNvSpPr/>
          <p:nvPr/>
        </p:nvSpPr>
        <p:spPr>
          <a:xfrm>
            <a:off x="8355213" y="4261170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D54C3B9-361F-C4C3-3AE7-A2018F17808A}"/>
              </a:ext>
            </a:extLst>
          </p:cNvPr>
          <p:cNvSpPr/>
          <p:nvPr/>
        </p:nvSpPr>
        <p:spPr>
          <a:xfrm>
            <a:off x="9282377" y="5115160"/>
            <a:ext cx="125730" cy="137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Plus Sign 66">
            <a:extLst>
              <a:ext uri="{FF2B5EF4-FFF2-40B4-BE49-F238E27FC236}">
                <a16:creationId xmlns:a16="http://schemas.microsoft.com/office/drawing/2014/main" id="{5CDB002C-6D3B-CD6B-6568-792115166591}"/>
              </a:ext>
            </a:extLst>
          </p:cNvPr>
          <p:cNvSpPr/>
          <p:nvPr/>
        </p:nvSpPr>
        <p:spPr>
          <a:xfrm>
            <a:off x="9644014" y="3472187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Plus Sign 67">
            <a:extLst>
              <a:ext uri="{FF2B5EF4-FFF2-40B4-BE49-F238E27FC236}">
                <a16:creationId xmlns:a16="http://schemas.microsoft.com/office/drawing/2014/main" id="{7F824806-4240-FBAB-8712-16042878C905}"/>
              </a:ext>
            </a:extLst>
          </p:cNvPr>
          <p:cNvSpPr/>
          <p:nvPr/>
        </p:nvSpPr>
        <p:spPr>
          <a:xfrm>
            <a:off x="8787038" y="3776593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Plus Sign 68">
            <a:extLst>
              <a:ext uri="{FF2B5EF4-FFF2-40B4-BE49-F238E27FC236}">
                <a16:creationId xmlns:a16="http://schemas.microsoft.com/office/drawing/2014/main" id="{D8C6FCB0-2208-5F8C-6230-FE7A7793ADAE}"/>
              </a:ext>
            </a:extLst>
          </p:cNvPr>
          <p:cNvSpPr/>
          <p:nvPr/>
        </p:nvSpPr>
        <p:spPr>
          <a:xfrm>
            <a:off x="8592650" y="3516218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Plus Sign 69">
            <a:extLst>
              <a:ext uri="{FF2B5EF4-FFF2-40B4-BE49-F238E27FC236}">
                <a16:creationId xmlns:a16="http://schemas.microsoft.com/office/drawing/2014/main" id="{86354663-EFCA-E83B-AEB5-C35D7417AF12}"/>
              </a:ext>
            </a:extLst>
          </p:cNvPr>
          <p:cNvSpPr/>
          <p:nvPr/>
        </p:nvSpPr>
        <p:spPr>
          <a:xfrm>
            <a:off x="9110339" y="3634799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Plus Sign 70">
            <a:extLst>
              <a:ext uri="{FF2B5EF4-FFF2-40B4-BE49-F238E27FC236}">
                <a16:creationId xmlns:a16="http://schemas.microsoft.com/office/drawing/2014/main" id="{0976C56A-8AD6-CEAE-75DC-E1414D962297}"/>
              </a:ext>
            </a:extLst>
          </p:cNvPr>
          <p:cNvSpPr/>
          <p:nvPr/>
        </p:nvSpPr>
        <p:spPr>
          <a:xfrm>
            <a:off x="9083275" y="4077192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Plus Sign 71">
            <a:extLst>
              <a:ext uri="{FF2B5EF4-FFF2-40B4-BE49-F238E27FC236}">
                <a16:creationId xmlns:a16="http://schemas.microsoft.com/office/drawing/2014/main" id="{F44087D6-3322-3C81-BBB5-1146F1F233B4}"/>
              </a:ext>
            </a:extLst>
          </p:cNvPr>
          <p:cNvSpPr/>
          <p:nvPr/>
        </p:nvSpPr>
        <p:spPr>
          <a:xfrm>
            <a:off x="10264494" y="4757492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Plus Sign 72">
            <a:extLst>
              <a:ext uri="{FF2B5EF4-FFF2-40B4-BE49-F238E27FC236}">
                <a16:creationId xmlns:a16="http://schemas.microsoft.com/office/drawing/2014/main" id="{9DB8A8B0-52E2-87BF-FE1D-837B046C82B7}"/>
              </a:ext>
            </a:extLst>
          </p:cNvPr>
          <p:cNvSpPr/>
          <p:nvPr/>
        </p:nvSpPr>
        <p:spPr>
          <a:xfrm>
            <a:off x="9525000" y="394906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Plus Sign 73">
            <a:extLst>
              <a:ext uri="{FF2B5EF4-FFF2-40B4-BE49-F238E27FC236}">
                <a16:creationId xmlns:a16="http://schemas.microsoft.com/office/drawing/2014/main" id="{829C380D-7C89-9212-C24A-6763310B0265}"/>
              </a:ext>
            </a:extLst>
          </p:cNvPr>
          <p:cNvSpPr/>
          <p:nvPr/>
        </p:nvSpPr>
        <p:spPr>
          <a:xfrm>
            <a:off x="10031730" y="411289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Plus Sign 74">
            <a:extLst>
              <a:ext uri="{FF2B5EF4-FFF2-40B4-BE49-F238E27FC236}">
                <a16:creationId xmlns:a16="http://schemas.microsoft.com/office/drawing/2014/main" id="{F9B69328-85CE-E57B-1F32-455B280F0F55}"/>
              </a:ext>
            </a:extLst>
          </p:cNvPr>
          <p:cNvSpPr/>
          <p:nvPr/>
        </p:nvSpPr>
        <p:spPr>
          <a:xfrm>
            <a:off x="9420322" y="4275311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Plus Sign 75">
            <a:extLst>
              <a:ext uri="{FF2B5EF4-FFF2-40B4-BE49-F238E27FC236}">
                <a16:creationId xmlns:a16="http://schemas.microsoft.com/office/drawing/2014/main" id="{F1ED1D0F-8D9A-C070-39B8-3B69441B4760}"/>
              </a:ext>
            </a:extLst>
          </p:cNvPr>
          <p:cNvSpPr/>
          <p:nvPr/>
        </p:nvSpPr>
        <p:spPr>
          <a:xfrm>
            <a:off x="9810750" y="463486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Plus Sign 76">
            <a:extLst>
              <a:ext uri="{FF2B5EF4-FFF2-40B4-BE49-F238E27FC236}">
                <a16:creationId xmlns:a16="http://schemas.microsoft.com/office/drawing/2014/main" id="{A08A708F-CEC0-21C4-65C7-E7B972AE4A1F}"/>
              </a:ext>
            </a:extLst>
          </p:cNvPr>
          <p:cNvSpPr/>
          <p:nvPr/>
        </p:nvSpPr>
        <p:spPr>
          <a:xfrm>
            <a:off x="9906000" y="5038725"/>
            <a:ext cx="262890" cy="2286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21B1598B-6B82-9ED0-8D85-B4FB4868873F}"/>
                  </a:ext>
                </a:extLst>
              </p:cNvPr>
              <p:cNvSpPr txBox="1"/>
              <p:nvPr/>
            </p:nvSpPr>
            <p:spPr>
              <a:xfrm>
                <a:off x="10393680" y="5252085"/>
                <a:ext cx="4607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21B1598B-6B82-9ED0-8D85-B4FB48688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3680" y="5252085"/>
                <a:ext cx="46076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63AFF6FD-3A8F-BEA7-2DDD-8035EFBB09C4}"/>
                  </a:ext>
                </a:extLst>
              </p:cNvPr>
              <p:cNvSpPr txBox="1"/>
              <p:nvPr/>
            </p:nvSpPr>
            <p:spPr>
              <a:xfrm>
                <a:off x="7620000" y="3198495"/>
                <a:ext cx="4660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63AFF6FD-3A8F-BEA7-2DDD-8035EFBB0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0" y="3198495"/>
                <a:ext cx="46608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Oval 79">
            <a:extLst>
              <a:ext uri="{FF2B5EF4-FFF2-40B4-BE49-F238E27FC236}">
                <a16:creationId xmlns:a16="http://schemas.microsoft.com/office/drawing/2014/main" id="{054CB719-BF28-1756-6132-C0E212E251EC}"/>
              </a:ext>
            </a:extLst>
          </p:cNvPr>
          <p:cNvSpPr/>
          <p:nvPr/>
        </p:nvSpPr>
        <p:spPr>
          <a:xfrm>
            <a:off x="5269230" y="4082415"/>
            <a:ext cx="1234440" cy="1245870"/>
          </a:xfrm>
          <a:prstGeom prst="ellipse">
            <a:avLst/>
          </a:prstGeom>
          <a:solidFill>
            <a:schemeClr val="bg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030656A-79BA-29F2-2CBA-4A594EB62B65}"/>
              </a:ext>
            </a:extLst>
          </p:cNvPr>
          <p:cNvSpPr txBox="1"/>
          <p:nvPr/>
        </p:nvSpPr>
        <p:spPr>
          <a:xfrm>
            <a:off x="5786302" y="5353148"/>
            <a:ext cx="246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DDC7723-A741-425F-1856-50CAE8AECCAA}"/>
              </a:ext>
            </a:extLst>
          </p:cNvPr>
          <p:cNvSpPr txBox="1"/>
          <p:nvPr/>
        </p:nvSpPr>
        <p:spPr>
          <a:xfrm>
            <a:off x="4375513" y="448300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DB9E2F01-ECF5-A2E4-C245-419F97528AB3}"/>
              </a:ext>
            </a:extLst>
          </p:cNvPr>
          <p:cNvCxnSpPr>
            <a:cxnSpLocks/>
          </p:cNvCxnSpPr>
          <p:nvPr/>
        </p:nvCxnSpPr>
        <p:spPr>
          <a:xfrm>
            <a:off x="4697729" y="4683306"/>
            <a:ext cx="13933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0DCCFB8-B1E7-F6F2-01A5-97233B9D2A09}"/>
              </a:ext>
            </a:extLst>
          </p:cNvPr>
          <p:cNvCxnSpPr>
            <a:cxnSpLocks/>
          </p:cNvCxnSpPr>
          <p:nvPr/>
        </p:nvCxnSpPr>
        <p:spPr>
          <a:xfrm flipV="1">
            <a:off x="5919443" y="5334295"/>
            <a:ext cx="0" cy="11312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71FD8830-F26F-2C77-FBEE-C496FDE8A85A}"/>
              </a:ext>
            </a:extLst>
          </p:cNvPr>
          <p:cNvSpPr txBox="1"/>
          <p:nvPr/>
        </p:nvSpPr>
        <p:spPr>
          <a:xfrm>
            <a:off x="3270512" y="535314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F50BC35-CE53-0717-98FE-6A0347F57B84}"/>
              </a:ext>
            </a:extLst>
          </p:cNvPr>
          <p:cNvSpPr txBox="1"/>
          <p:nvPr/>
        </p:nvSpPr>
        <p:spPr>
          <a:xfrm>
            <a:off x="1224896" y="373173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13112B2-E9CB-23BE-78A2-8AB7B481A151}"/>
              </a:ext>
            </a:extLst>
          </p:cNvPr>
          <p:cNvSpPr txBox="1"/>
          <p:nvPr/>
        </p:nvSpPr>
        <p:spPr>
          <a:xfrm>
            <a:off x="1243749" y="523059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315B834-EBDC-B027-EAE7-AF75432DD51B}"/>
              </a:ext>
            </a:extLst>
          </p:cNvPr>
          <p:cNvSpPr txBox="1"/>
          <p:nvPr/>
        </p:nvSpPr>
        <p:spPr>
          <a:xfrm>
            <a:off x="7785951" y="533429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01C124E5-327E-2F7E-D5A3-2684CCFD700A}"/>
              </a:ext>
            </a:extLst>
          </p:cNvPr>
          <p:cNvSpPr/>
          <p:nvPr/>
        </p:nvSpPr>
        <p:spPr>
          <a:xfrm>
            <a:off x="8492961" y="3345239"/>
            <a:ext cx="1357460" cy="1970202"/>
          </a:xfrm>
          <a:custGeom>
            <a:avLst/>
            <a:gdLst>
              <a:gd name="connsiteX0" fmla="*/ 0 w 1376314"/>
              <a:gd name="connsiteY0" fmla="*/ 0 h 1913641"/>
              <a:gd name="connsiteX1" fmla="*/ 150829 w 1376314"/>
              <a:gd name="connsiteY1" fmla="*/ 556181 h 1913641"/>
              <a:gd name="connsiteX2" fmla="*/ 791852 w 1376314"/>
              <a:gd name="connsiteY2" fmla="*/ 1027522 h 1913641"/>
              <a:gd name="connsiteX3" fmla="*/ 1272619 w 1376314"/>
              <a:gd name="connsiteY3" fmla="*/ 1451728 h 1913641"/>
              <a:gd name="connsiteX4" fmla="*/ 1376314 w 1376314"/>
              <a:gd name="connsiteY4" fmla="*/ 1913641 h 1913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6314" h="1913641">
                <a:moveTo>
                  <a:pt x="0" y="0"/>
                </a:moveTo>
                <a:cubicBezTo>
                  <a:pt x="9427" y="192463"/>
                  <a:pt x="18854" y="384927"/>
                  <a:pt x="150829" y="556181"/>
                </a:cubicBezTo>
                <a:cubicBezTo>
                  <a:pt x="282804" y="727435"/>
                  <a:pt x="604887" y="878264"/>
                  <a:pt x="791852" y="1027522"/>
                </a:cubicBezTo>
                <a:cubicBezTo>
                  <a:pt x="978817" y="1176780"/>
                  <a:pt x="1175209" y="1304042"/>
                  <a:pt x="1272619" y="1451728"/>
                </a:cubicBezTo>
                <a:cubicBezTo>
                  <a:pt x="1370029" y="1599415"/>
                  <a:pt x="1376314" y="1913641"/>
                  <a:pt x="1376314" y="1913641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Slide Number Placeholder 89">
            <a:extLst>
              <a:ext uri="{FF2B5EF4-FFF2-40B4-BE49-F238E27FC236}">
                <a16:creationId xmlns:a16="http://schemas.microsoft.com/office/drawing/2014/main" id="{81B6AE1D-5B93-B0FA-7DE3-5063338BE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46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4DBD4-7281-9502-CE15-D0EF6D24C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Metrics of classification (1)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9088DD-1857-2E7F-599E-780C59DADB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2950" y="1416050"/>
                <a:ext cx="10515600" cy="4351338"/>
              </a:xfrm>
            </p:spPr>
            <p:txBody>
              <a:bodyPr/>
              <a:lstStyle/>
              <a:p>
                <a:r>
                  <a:rPr lang="en-US" dirty="0"/>
                  <a:t>Breakdown samples (in terms of each sample is classified) into </a:t>
                </a:r>
              </a:p>
              <a:p>
                <a:pPr lvl="1"/>
                <a:r>
                  <a:rPr lang="en-US" dirty="0"/>
                  <a:t>TP: true positive</a:t>
                </a:r>
              </a:p>
              <a:p>
                <a:pPr lvl="1"/>
                <a:r>
                  <a:rPr lang="en-US" dirty="0"/>
                  <a:t>FP: false positive</a:t>
                </a:r>
              </a:p>
              <a:p>
                <a:pPr lvl="1"/>
                <a:r>
                  <a:rPr lang="en-US" dirty="0"/>
                  <a:t>TN: true negative</a:t>
                </a:r>
              </a:p>
              <a:p>
                <a:pPr lvl="1"/>
                <a:r>
                  <a:rPr lang="en-US" dirty="0"/>
                  <a:t>FN: false negative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𝐹𝑁</m:t>
                    </m:r>
                  </m:oMath>
                </a14:m>
                <a:endParaRPr lang="en-US" dirty="0"/>
              </a:p>
              <a:p>
                <a:pPr marL="0" lvl="1" indent="0">
                  <a:buNone/>
                </a:pPr>
                <a:endParaRPr lang="en-US" dirty="0"/>
              </a:p>
              <a:p>
                <a:pPr marL="0" lvl="1" indent="0">
                  <a:buNone/>
                </a:pPr>
                <a:r>
                  <a:rPr lang="en-US" dirty="0"/>
                  <a:t>Note: class 1 is positive</a:t>
                </a:r>
              </a:p>
              <a:p>
                <a:pPr marL="342900" lvl="1" indent="-342900"/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9088DD-1857-2E7F-599E-780C59DADB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2950" y="1416050"/>
                <a:ext cx="10515600" cy="4351338"/>
              </a:xfrm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0BE3F703-E1BC-916A-2176-AD68754EF264}"/>
              </a:ext>
            </a:extLst>
          </p:cNvPr>
          <p:cNvGrpSpPr/>
          <p:nvPr/>
        </p:nvGrpSpPr>
        <p:grpSpPr>
          <a:xfrm>
            <a:off x="5777454" y="2343248"/>
            <a:ext cx="5586765" cy="3412503"/>
            <a:chOff x="3843879" y="914498"/>
            <a:chExt cx="5586765" cy="341250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9454B52-576F-8C78-AFF8-1B5FEBBE2CD0}"/>
                </a:ext>
              </a:extLst>
            </p:cNvPr>
            <p:cNvSpPr/>
            <p:nvPr/>
          </p:nvSpPr>
          <p:spPr>
            <a:xfrm>
              <a:off x="4051267" y="1612082"/>
              <a:ext cx="923827" cy="57503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2060"/>
                  </a:solidFill>
                </a:rPr>
                <a:t>TP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27E230-8B77-6564-7298-CB81EA451AF9}"/>
                </a:ext>
              </a:extLst>
            </p:cNvPr>
            <p:cNvSpPr txBox="1"/>
            <p:nvPr/>
          </p:nvSpPr>
          <p:spPr>
            <a:xfrm>
              <a:off x="3843879" y="952205"/>
              <a:ext cx="14248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Ground truth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8EE920F-07FB-F9AD-6A67-A4002093EC82}"/>
                </a:ext>
              </a:extLst>
            </p:cNvPr>
            <p:cNvSpPr txBox="1"/>
            <p:nvPr/>
          </p:nvSpPr>
          <p:spPr>
            <a:xfrm>
              <a:off x="5766946" y="914498"/>
              <a:ext cx="11418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Prediction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A4E942C-E11D-A1DD-B10F-C03763565F21}"/>
                </a:ext>
              </a:extLst>
            </p:cNvPr>
            <p:cNvSpPr/>
            <p:nvPr/>
          </p:nvSpPr>
          <p:spPr>
            <a:xfrm>
              <a:off x="4052839" y="2187118"/>
              <a:ext cx="922256" cy="358218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FN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CECF8C-EE87-0ACD-0E4A-2A123B1BE2CA}"/>
                </a:ext>
              </a:extLst>
            </p:cNvPr>
            <p:cNvSpPr txBox="1"/>
            <p:nvPr/>
          </p:nvSpPr>
          <p:spPr>
            <a:xfrm>
              <a:off x="4079548" y="2488774"/>
              <a:ext cx="8210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Class 1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FE7E24E-B955-445D-CE13-A72C3956BAD5}"/>
                </a:ext>
              </a:extLst>
            </p:cNvPr>
            <p:cNvSpPr/>
            <p:nvPr/>
          </p:nvSpPr>
          <p:spPr>
            <a:xfrm>
              <a:off x="4052839" y="3329331"/>
              <a:ext cx="923827" cy="57503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TN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256AE14-28F9-9EBD-8C22-D16A6B0B7C0E}"/>
                </a:ext>
              </a:extLst>
            </p:cNvPr>
            <p:cNvSpPr/>
            <p:nvPr/>
          </p:nvSpPr>
          <p:spPr>
            <a:xfrm>
              <a:off x="4054411" y="3104660"/>
              <a:ext cx="922256" cy="21367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FP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1B1BEDB-7DC2-4957-024C-8C19FD9532FF}"/>
                </a:ext>
              </a:extLst>
            </p:cNvPr>
            <p:cNvSpPr txBox="1"/>
            <p:nvPr/>
          </p:nvSpPr>
          <p:spPr>
            <a:xfrm>
              <a:off x="4090547" y="3876085"/>
              <a:ext cx="8210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Class 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622044-DC2A-9233-5EF2-5A2CF1F5D8D1}"/>
                </a:ext>
              </a:extLst>
            </p:cNvPr>
            <p:cNvSpPr txBox="1"/>
            <p:nvPr/>
          </p:nvSpPr>
          <p:spPr>
            <a:xfrm>
              <a:off x="5946054" y="2403934"/>
              <a:ext cx="8210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Class 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313C034-8187-2F55-810D-D3C137E97E65}"/>
                </a:ext>
              </a:extLst>
            </p:cNvPr>
            <p:cNvSpPr txBox="1"/>
            <p:nvPr/>
          </p:nvSpPr>
          <p:spPr>
            <a:xfrm>
              <a:off x="5964909" y="3855661"/>
              <a:ext cx="8210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Class 2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8D8C8C4-0442-3342-9C18-11AA742EF5FA}"/>
                </a:ext>
              </a:extLst>
            </p:cNvPr>
            <p:cNvCxnSpPr>
              <a:cxnSpLocks/>
              <a:stCxn id="5" idx="3"/>
              <a:endCxn id="16" idx="1"/>
            </p:cNvCxnSpPr>
            <p:nvPr/>
          </p:nvCxnSpPr>
          <p:spPr>
            <a:xfrm>
              <a:off x="4975094" y="1899600"/>
              <a:ext cx="897118" cy="157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79BDF0F-21B9-C3D0-C987-4BF43EF789B6}"/>
                </a:ext>
              </a:extLst>
            </p:cNvPr>
            <p:cNvSpPr/>
            <p:nvPr/>
          </p:nvSpPr>
          <p:spPr>
            <a:xfrm>
              <a:off x="5872212" y="1613653"/>
              <a:ext cx="923827" cy="57503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2060"/>
                  </a:solidFill>
                </a:rPr>
                <a:t>TP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ED9DD16-F18B-3691-BA1A-4C6669AFD1CB}"/>
                </a:ext>
              </a:extLst>
            </p:cNvPr>
            <p:cNvSpPr/>
            <p:nvPr/>
          </p:nvSpPr>
          <p:spPr>
            <a:xfrm>
              <a:off x="5875355" y="2201258"/>
              <a:ext cx="922256" cy="21367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FP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B191AC-4B47-02D4-B800-9E276AD7DD5F}"/>
                </a:ext>
              </a:extLst>
            </p:cNvPr>
            <p:cNvSpPr txBox="1"/>
            <p:nvPr/>
          </p:nvSpPr>
          <p:spPr>
            <a:xfrm>
              <a:off x="5191911" y="1546094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TP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8D673D6A-6741-C4C1-6CAE-3DC054D3E7CA}"/>
                </a:ext>
              </a:extLst>
            </p:cNvPr>
            <p:cNvCxnSpPr>
              <a:cxnSpLocks/>
              <a:stCxn id="11" idx="3"/>
              <a:endCxn id="17" idx="1"/>
            </p:cNvCxnSpPr>
            <p:nvPr/>
          </p:nvCxnSpPr>
          <p:spPr>
            <a:xfrm flipV="1">
              <a:off x="4976667" y="2308095"/>
              <a:ext cx="898688" cy="903402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F85FC92-39A2-3848-0733-6678A0E39E20}"/>
                </a:ext>
              </a:extLst>
            </p:cNvPr>
            <p:cNvSpPr txBox="1"/>
            <p:nvPr/>
          </p:nvSpPr>
          <p:spPr>
            <a:xfrm>
              <a:off x="5389873" y="2196545"/>
              <a:ext cx="4090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FP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F43FD61-0929-DB52-5D2B-8BD52F1F7AEA}"/>
                </a:ext>
              </a:extLst>
            </p:cNvPr>
            <p:cNvSpPr/>
            <p:nvPr/>
          </p:nvSpPr>
          <p:spPr>
            <a:xfrm>
              <a:off x="5892638" y="3340329"/>
              <a:ext cx="923827" cy="57503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2060"/>
                  </a:solidFill>
                </a:rPr>
                <a:t>TN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179F7D7-F026-8666-9AC8-423708CE08BF}"/>
                </a:ext>
              </a:extLst>
            </p:cNvPr>
            <p:cNvSpPr/>
            <p:nvPr/>
          </p:nvSpPr>
          <p:spPr>
            <a:xfrm>
              <a:off x="5892636" y="2961688"/>
              <a:ext cx="922256" cy="358218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FN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164D50B-8609-77AF-6DAE-262A06B8E5B7}"/>
                </a:ext>
              </a:extLst>
            </p:cNvPr>
            <p:cNvCxnSpPr>
              <a:cxnSpLocks/>
            </p:cNvCxnSpPr>
            <p:nvPr/>
          </p:nvCxnSpPr>
          <p:spPr>
            <a:xfrm>
              <a:off x="4986093" y="3626275"/>
              <a:ext cx="915972" cy="1099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D7DA39-6D48-49E0-2095-7A7F38C400D7}"/>
                </a:ext>
              </a:extLst>
            </p:cNvPr>
            <p:cNvSpPr txBox="1"/>
            <p:nvPr/>
          </p:nvSpPr>
          <p:spPr>
            <a:xfrm>
              <a:off x="5191910" y="3290052"/>
              <a:ext cx="4459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TN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C806A14-F4D3-84B7-0B4F-25D79E9A2DCF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>
              <a:off x="5006517" y="2407077"/>
              <a:ext cx="886119" cy="733720"/>
            </a:xfrm>
            <a:prstGeom prst="straightConnector1">
              <a:avLst/>
            </a:prstGeom>
            <a:ln w="38100">
              <a:solidFill>
                <a:schemeClr val="tx2">
                  <a:lumMod val="50000"/>
                  <a:lumOff val="5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96A7AD-E5E6-2095-F0D3-F228B5E8920D}"/>
                </a:ext>
              </a:extLst>
            </p:cNvPr>
            <p:cNvSpPr txBox="1"/>
            <p:nvPr/>
          </p:nvSpPr>
          <p:spPr>
            <a:xfrm>
              <a:off x="5276065" y="2875176"/>
              <a:ext cx="4700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FN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6497B9D-78DB-1132-E991-3D62ACC3F2E2}"/>
                </a:ext>
              </a:extLst>
            </p:cNvPr>
            <p:cNvSpPr/>
            <p:nvPr/>
          </p:nvSpPr>
          <p:spPr>
            <a:xfrm>
              <a:off x="3919292" y="1451825"/>
              <a:ext cx="1178350" cy="287517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538F9AC-0F4B-DB6A-F717-740D3342BDD7}"/>
                </a:ext>
              </a:extLst>
            </p:cNvPr>
            <p:cNvSpPr/>
            <p:nvPr/>
          </p:nvSpPr>
          <p:spPr>
            <a:xfrm>
              <a:off x="5759090" y="1453396"/>
              <a:ext cx="1178350" cy="287360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8488AA0-349A-8739-40C6-2E49DDE98BF0}"/>
                </a:ext>
              </a:extLst>
            </p:cNvPr>
            <p:cNvSpPr txBox="1"/>
            <p:nvPr/>
          </p:nvSpPr>
          <p:spPr>
            <a:xfrm>
              <a:off x="7486650" y="2790825"/>
              <a:ext cx="194399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TP: true positive</a:t>
              </a:r>
            </a:p>
            <a:p>
              <a:r>
                <a:rPr lang="en-US" dirty="0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FN: false negative</a:t>
              </a:r>
            </a:p>
            <a:p>
              <a:r>
                <a:rPr lang="en-US" dirty="0">
                  <a:solidFill>
                    <a:srgbClr val="FF0000"/>
                  </a:solidFill>
                </a:rPr>
                <a:t>FP: false positive</a:t>
              </a:r>
            </a:p>
            <a:p>
              <a:r>
                <a:rPr lang="en-US" dirty="0"/>
                <a:t>TN: true negative</a:t>
              </a:r>
            </a:p>
          </p:txBody>
        </p:sp>
      </p:grp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BD009C1A-0A63-6AC9-FAF0-3A3FDADB8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02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F8F38-2E73-2377-B780-D02324B7C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52DED-52A2-F894-61D6-CB4FDCDB2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Metrics of classification (2)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C7B5476-32F1-5A3C-5FF1-A737C864E5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3425" y="1749424"/>
                <a:ext cx="10515600" cy="4689475"/>
              </a:xfrm>
            </p:spPr>
            <p:txBody>
              <a:bodyPr>
                <a:normAutofit fontScale="85000" lnSpcReduction="20000"/>
              </a:bodyPr>
              <a:lstStyle/>
              <a:p>
                <a:pPr marL="342900" lvl="1" indent="-342900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𝑎𝑐𝑐𝑢𝑟𝑎𝑐𝑦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𝑇𝑁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en-US" sz="2800" dirty="0"/>
              </a:p>
              <a:p>
                <a:pPr marL="800100" lvl="2" indent="-342900"/>
                <a:r>
                  <a:rPr lang="en-US" dirty="0"/>
                  <a:t>the percentage of samples correctly classified</a:t>
                </a:r>
                <a:endParaRPr lang="en-US" sz="2400" dirty="0"/>
              </a:p>
              <a:p>
                <a:pPr marL="342900" lvl="1" indent="-342900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𝑟𝑒𝑐𝑎𝑙𝑙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𝑇𝑃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𝐹𝑁</m:t>
                        </m:r>
                      </m:den>
                    </m:f>
                  </m:oMath>
                </a14:m>
                <a:endParaRPr lang="en-US" sz="2800" dirty="0"/>
              </a:p>
              <a:p>
                <a:pPr marL="800100" lvl="2" indent="-342900"/>
                <a:r>
                  <a:rPr lang="en-US" dirty="0"/>
                  <a:t>the percentage of positive samples which are correctly predicted as positive</a:t>
                </a:r>
                <a:endParaRPr lang="en-US" sz="2400" dirty="0"/>
              </a:p>
              <a:p>
                <a:pPr marL="342900" lvl="1" indent="-342900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𝑝𝑟𝑒𝑐𝑖𝑠𝑖𝑜𝑛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𝑇𝑃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𝑇𝑃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𝐹𝑃</m:t>
                        </m:r>
                      </m:den>
                    </m:f>
                  </m:oMath>
                </a14:m>
                <a:endParaRPr lang="en-US" sz="2800" b="0" dirty="0"/>
              </a:p>
              <a:p>
                <a:pPr marL="800100" lvl="2" indent="-342900"/>
                <a:r>
                  <a:rPr lang="en-US" dirty="0"/>
                  <a:t>It indicates the purity of true positive samples in all predicted positive samples</a:t>
                </a:r>
                <a:endParaRPr lang="en-US" sz="2400" dirty="0"/>
              </a:p>
              <a:p>
                <a:pPr marL="342900" lvl="1" indent="-342900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𝑠𝑝𝑒𝑐𝑖𝑓𝑖𝑐𝑖𝑡𝑦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𝑇𝑁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𝐹𝑃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𝑇𝑁</m:t>
                        </m:r>
                      </m:den>
                    </m:f>
                  </m:oMath>
                </a14:m>
                <a:endParaRPr lang="en-US" sz="2800" dirty="0"/>
              </a:p>
              <a:p>
                <a:pPr marL="800100" lvl="2" indent="-342900"/>
                <a:r>
                  <a:rPr lang="en-US" dirty="0"/>
                  <a:t>the percentage of negative samples which are correctly detected. </a:t>
                </a:r>
                <a:endParaRPr lang="en-US" sz="2400" dirty="0"/>
              </a:p>
              <a:p>
                <a:pPr marL="342900" lvl="1" indent="-342900"/>
                <a:r>
                  <a:rPr lang="en-US" i="1" dirty="0"/>
                  <a:t>False positive rate (FPR) </a:t>
                </a:r>
                <a:r>
                  <a:rPr lang="en-US" dirty="0"/>
                  <a:t>is the percentage of negative samples which are incorrectly classified as positive</a:t>
                </a:r>
              </a:p>
              <a:p>
                <a:pPr marL="800100" lvl="2" indent="-342900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𝐹𝑃𝑅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𝑠𝑝𝑒𝑐𝑖𝑓𝑖𝑐𝑖𝑡𝑦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𝐹𝑃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𝐹𝑃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𝑇𝑁</m:t>
                        </m:r>
                      </m:den>
                    </m:f>
                  </m:oMath>
                </a14:m>
                <a:endParaRPr lang="en-US" sz="2400" dirty="0"/>
              </a:p>
              <a:p>
                <a:pPr marL="342900" lvl="1" indent="-342900"/>
                <a:r>
                  <a:rPr lang="en-US" i="1" dirty="0"/>
                  <a:t>F-score. </a:t>
                </a:r>
                <a:r>
                  <a:rPr lang="en-US" dirty="0"/>
                  <a:t>The F-score will always be nearer to the smaller value of recall or precision. </a:t>
                </a:r>
              </a:p>
              <a:p>
                <a:pPr marL="0" lvl="1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𝑟𝑒𝑐𝑎𝑙𝑙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𝑝𝑟𝑒𝑐𝑖𝑠𝑖𝑜𝑛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𝑟𝑒𝑐𝑎𝑙𝑙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𝑝𝑟𝑒𝑐𝑖𝑠𝑖𝑜𝑛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C7B5476-32F1-5A3C-5FF1-A737C864E5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3425" y="1749424"/>
                <a:ext cx="10515600" cy="4689475"/>
              </a:xfrm>
              <a:blipFill>
                <a:blip r:embed="rId2"/>
                <a:stretch>
                  <a:fillRect l="-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92902A23-4781-276E-537C-54A472E4C63F}"/>
              </a:ext>
            </a:extLst>
          </p:cNvPr>
          <p:cNvGrpSpPr/>
          <p:nvPr/>
        </p:nvGrpSpPr>
        <p:grpSpPr>
          <a:xfrm>
            <a:off x="9051591" y="1250594"/>
            <a:ext cx="2979570" cy="1987890"/>
            <a:chOff x="8765841" y="3641369"/>
            <a:chExt cx="2979570" cy="19878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B782EEF-7184-E5BB-4006-E3E7EBE552C4}"/>
                </a:ext>
              </a:extLst>
            </p:cNvPr>
            <p:cNvSpPr txBox="1"/>
            <p:nvPr/>
          </p:nvSpPr>
          <p:spPr>
            <a:xfrm>
              <a:off x="8765841" y="4135583"/>
              <a:ext cx="982320" cy="369332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Positive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61B55C6-CA27-2968-4381-ECBCFD6DBB79}"/>
                </a:ext>
              </a:extLst>
            </p:cNvPr>
            <p:cNvSpPr txBox="1"/>
            <p:nvPr/>
          </p:nvSpPr>
          <p:spPr>
            <a:xfrm>
              <a:off x="8769699" y="5021521"/>
              <a:ext cx="982320" cy="369332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negative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1E1E6EE-711B-36DC-9CF9-24C72780C86B}"/>
                </a:ext>
              </a:extLst>
            </p:cNvPr>
            <p:cNvSpPr txBox="1"/>
            <p:nvPr/>
          </p:nvSpPr>
          <p:spPr>
            <a:xfrm>
              <a:off x="10759233" y="4127673"/>
              <a:ext cx="982320" cy="369332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Positive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A778BD5-8D61-D77A-C618-886B5F1D7ADC}"/>
                </a:ext>
              </a:extLst>
            </p:cNvPr>
            <p:cNvSpPr txBox="1"/>
            <p:nvPr/>
          </p:nvSpPr>
          <p:spPr>
            <a:xfrm>
              <a:off x="10763091" y="5013611"/>
              <a:ext cx="982320" cy="369332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negative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955DFB33-0F22-556F-0681-0ABEB16A7AED}"/>
                </a:ext>
              </a:extLst>
            </p:cNvPr>
            <p:cNvCxnSpPr>
              <a:stCxn id="31" idx="3"/>
              <a:endCxn id="33" idx="1"/>
            </p:cNvCxnSpPr>
            <p:nvPr/>
          </p:nvCxnSpPr>
          <p:spPr>
            <a:xfrm flipV="1">
              <a:off x="9748161" y="4312339"/>
              <a:ext cx="1011072" cy="79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437BD5FC-2DF2-021B-7603-8BD22898FF6C}"/>
                </a:ext>
              </a:extLst>
            </p:cNvPr>
            <p:cNvCxnSpPr>
              <a:cxnSpLocks/>
              <a:stCxn id="31" idx="3"/>
            </p:cNvCxnSpPr>
            <p:nvPr/>
          </p:nvCxnSpPr>
          <p:spPr>
            <a:xfrm>
              <a:off x="9748161" y="4320249"/>
              <a:ext cx="1007214" cy="70918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D22922DC-0BF7-1EE1-9E12-644907C4C5EE}"/>
                </a:ext>
              </a:extLst>
            </p:cNvPr>
            <p:cNvCxnSpPr>
              <a:stCxn id="32" idx="3"/>
            </p:cNvCxnSpPr>
            <p:nvPr/>
          </p:nvCxnSpPr>
          <p:spPr>
            <a:xfrm flipV="1">
              <a:off x="9752019" y="4497005"/>
              <a:ext cx="1007214" cy="70918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B38995B4-827F-6008-8479-2DFA6D2A5240}"/>
                </a:ext>
              </a:extLst>
            </p:cNvPr>
            <p:cNvCxnSpPr>
              <a:cxnSpLocks/>
              <a:stCxn id="32" idx="3"/>
              <a:endCxn id="34" idx="1"/>
            </p:cNvCxnSpPr>
            <p:nvPr/>
          </p:nvCxnSpPr>
          <p:spPr>
            <a:xfrm flipV="1">
              <a:off x="9752019" y="5198277"/>
              <a:ext cx="1011072" cy="79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E565182-CF44-BF95-95F7-F5E15F1805C1}"/>
                </a:ext>
              </a:extLst>
            </p:cNvPr>
            <p:cNvSpPr txBox="1"/>
            <p:nvPr/>
          </p:nvSpPr>
          <p:spPr>
            <a:xfrm>
              <a:off x="8813804" y="3641369"/>
              <a:ext cx="7553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actual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AC13770-0173-1806-98D3-AE398BE4BF51}"/>
                </a:ext>
              </a:extLst>
            </p:cNvPr>
            <p:cNvSpPr txBox="1"/>
            <p:nvPr/>
          </p:nvSpPr>
          <p:spPr>
            <a:xfrm>
              <a:off x="10658308" y="3641369"/>
              <a:ext cx="1083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predicted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D6C7F7C-5C5E-7F81-3327-ACC28C1D52A1}"/>
                </a:ext>
              </a:extLst>
            </p:cNvPr>
            <p:cNvSpPr txBox="1"/>
            <p:nvPr/>
          </p:nvSpPr>
          <p:spPr>
            <a:xfrm>
              <a:off x="9904374" y="4010701"/>
              <a:ext cx="689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recall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8DB55D1-FA1B-350C-28AE-E60CC38E258A}"/>
                </a:ext>
              </a:extLst>
            </p:cNvPr>
            <p:cNvSpPr txBox="1"/>
            <p:nvPr/>
          </p:nvSpPr>
          <p:spPr>
            <a:xfrm rot="-2220000">
              <a:off x="9722063" y="4721985"/>
              <a:ext cx="5341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FPR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7C9DBC0-3966-585D-BCE9-7870D7928B49}"/>
                </a:ext>
              </a:extLst>
            </p:cNvPr>
            <p:cNvSpPr txBox="1"/>
            <p:nvPr/>
          </p:nvSpPr>
          <p:spPr>
            <a:xfrm>
              <a:off x="9723996" y="5259927"/>
              <a:ext cx="1117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specificity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60ACFD48-D362-B8C8-E899-560C990A4B55}"/>
              </a:ext>
            </a:extLst>
          </p:cNvPr>
          <p:cNvSpPr txBox="1"/>
          <p:nvPr/>
        </p:nvSpPr>
        <p:spPr>
          <a:xfrm>
            <a:off x="9467850" y="3225284"/>
            <a:ext cx="27241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Metrics as probabilities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806245-1DA0-5A9A-D29C-21519AAAE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D4738-3576-362D-4EC5-127BAEB79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0"/>
            <a:ext cx="10515600" cy="1325563"/>
          </a:xfrm>
        </p:spPr>
        <p:txBody>
          <a:bodyPr/>
          <a:lstStyle/>
          <a:p>
            <a:r>
              <a:rPr lang="en-US" dirty="0"/>
              <a:t>Confusion matrix for multi-class classification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AC4D511-D4CC-4F22-AC2D-01F90805C6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3359951"/>
              </p:ext>
            </p:extLst>
          </p:nvPr>
        </p:nvGraphicFramePr>
        <p:xfrm>
          <a:off x="2371407" y="1987391"/>
          <a:ext cx="4763135" cy="1737995"/>
        </p:xfrm>
        <a:graphic>
          <a:graphicData uri="http://schemas.openxmlformats.org/drawingml/2006/table">
            <a:tbl>
              <a:tblPr firstRow="1" firstCol="1" bandRow="1"/>
              <a:tblGrid>
                <a:gridCol w="1005205">
                  <a:extLst>
                    <a:ext uri="{9D8B030D-6E8A-4147-A177-3AD203B41FA5}">
                      <a16:colId xmlns:a16="http://schemas.microsoft.com/office/drawing/2014/main" val="1613286082"/>
                    </a:ext>
                  </a:extLst>
                </a:gridCol>
                <a:gridCol w="1005205">
                  <a:extLst>
                    <a:ext uri="{9D8B030D-6E8A-4147-A177-3AD203B41FA5}">
                      <a16:colId xmlns:a16="http://schemas.microsoft.com/office/drawing/2014/main" val="1320899132"/>
                    </a:ext>
                  </a:extLst>
                </a:gridCol>
                <a:gridCol w="1005205">
                  <a:extLst>
                    <a:ext uri="{9D8B030D-6E8A-4147-A177-3AD203B41FA5}">
                      <a16:colId xmlns:a16="http://schemas.microsoft.com/office/drawing/2014/main" val="1084336642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val="3523965905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val="3435772338"/>
                    </a:ext>
                  </a:extLst>
                </a:gridCol>
              </a:tblGrid>
              <a:tr h="361315">
                <a:tc rowSpan="2" gridSpan="2"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1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b="1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Predicted output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335156"/>
                  </a:ext>
                </a:extLst>
              </a:tr>
              <a:tr h="34417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9705228"/>
                  </a:ext>
                </a:extLst>
              </a:tr>
              <a:tr h="344170">
                <a:tc rowSpan="3">
                  <a:txBody>
                    <a:bodyPr/>
                    <a:lstStyle/>
                    <a:p>
                      <a:pPr marL="71755" marR="71755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b="1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Actual class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129057"/>
                  </a:ext>
                </a:extLst>
              </a:tr>
              <a:tr h="3384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654079"/>
                  </a:ext>
                </a:extLst>
              </a:tr>
              <a:tr h="3498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7972907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7BBDA344-606A-0DCB-FE27-4F2C8E633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5026" y="4035426"/>
            <a:ext cx="4876800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3.1 confusion matrix for a 3-class classification task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D65674-D27A-3B2B-5856-8D8C70052CB8}"/>
              </a:ext>
            </a:extLst>
          </p:cNvPr>
          <p:cNvSpPr/>
          <p:nvPr/>
        </p:nvSpPr>
        <p:spPr>
          <a:xfrm>
            <a:off x="4371976" y="2686051"/>
            <a:ext cx="2762249" cy="10287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91BF44-F054-D24E-87FE-E487993AC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20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BAEA-90DF-EA3B-BEAE-B2AC11198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Metrics of classification (3):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69CD4C-79C3-8117-3478-592E9F28E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83E8A206-ADE5-917D-03CD-A9CD56ECBC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232983"/>
              </p:ext>
            </p:extLst>
          </p:nvPr>
        </p:nvGraphicFramePr>
        <p:xfrm>
          <a:off x="885507" y="1625441"/>
          <a:ext cx="4763135" cy="1559324"/>
        </p:xfrm>
        <a:graphic>
          <a:graphicData uri="http://schemas.openxmlformats.org/drawingml/2006/table">
            <a:tbl>
              <a:tblPr firstRow="1" firstCol="1" bandRow="1"/>
              <a:tblGrid>
                <a:gridCol w="1005205">
                  <a:extLst>
                    <a:ext uri="{9D8B030D-6E8A-4147-A177-3AD203B41FA5}">
                      <a16:colId xmlns:a16="http://schemas.microsoft.com/office/drawing/2014/main" val="1613286082"/>
                    </a:ext>
                  </a:extLst>
                </a:gridCol>
                <a:gridCol w="1005205">
                  <a:extLst>
                    <a:ext uri="{9D8B030D-6E8A-4147-A177-3AD203B41FA5}">
                      <a16:colId xmlns:a16="http://schemas.microsoft.com/office/drawing/2014/main" val="1320899132"/>
                    </a:ext>
                  </a:extLst>
                </a:gridCol>
                <a:gridCol w="1247458">
                  <a:extLst>
                    <a:ext uri="{9D8B030D-6E8A-4147-A177-3AD203B41FA5}">
                      <a16:colId xmlns:a16="http://schemas.microsoft.com/office/drawing/2014/main" val="1084336642"/>
                    </a:ext>
                  </a:extLst>
                </a:gridCol>
                <a:gridCol w="1505267">
                  <a:extLst>
                    <a:ext uri="{9D8B030D-6E8A-4147-A177-3AD203B41FA5}">
                      <a16:colId xmlns:a16="http://schemas.microsoft.com/office/drawing/2014/main" val="3523965905"/>
                    </a:ext>
                  </a:extLst>
                </a:gridCol>
              </a:tblGrid>
              <a:tr h="291778">
                <a:tc rowSpan="2" gridSpan="2"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1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b="1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Predicted output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335156"/>
                  </a:ext>
                </a:extLst>
              </a:tr>
              <a:tr h="277933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9705228"/>
                  </a:ext>
                </a:extLst>
              </a:tr>
              <a:tr h="433748">
                <a:tc rowSpan="2">
                  <a:txBody>
                    <a:bodyPr/>
                    <a:lstStyle/>
                    <a:p>
                      <a:pPr marL="71755" marR="71755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b="1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Actual class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129057"/>
                  </a:ext>
                </a:extLst>
              </a:tr>
              <a:tr h="555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65407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1B01A42-97D3-80AF-79E2-6DCBA157593B}"/>
              </a:ext>
            </a:extLst>
          </p:cNvPr>
          <p:cNvSpPr txBox="1"/>
          <p:nvPr/>
        </p:nvSpPr>
        <p:spPr>
          <a:xfrm>
            <a:off x="857250" y="3667125"/>
            <a:ext cx="1811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Class 1: positive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34FD749-EA07-2F57-D1C1-520E990971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837077"/>
              </p:ext>
            </p:extLst>
          </p:nvPr>
        </p:nvGraphicFramePr>
        <p:xfrm>
          <a:off x="7308850" y="1678516"/>
          <a:ext cx="4035426" cy="3972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6675">
                  <a:extLst>
                    <a:ext uri="{9D8B030D-6E8A-4147-A177-3AD203B41FA5}">
                      <a16:colId xmlns:a16="http://schemas.microsoft.com/office/drawing/2014/main" val="2829390653"/>
                    </a:ext>
                  </a:extLst>
                </a:gridCol>
                <a:gridCol w="1428751">
                  <a:extLst>
                    <a:ext uri="{9D8B030D-6E8A-4147-A177-3AD203B41FA5}">
                      <a16:colId xmlns:a16="http://schemas.microsoft.com/office/drawing/2014/main" val="324246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TP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543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3574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584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878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Accuracy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175/200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593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Recall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95/100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770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Precision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95/115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286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Specificity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80/100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08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False positive rate (FPR)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20/100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259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F-score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95/(0.5*(100+115))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014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3168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5CD8D-9C61-9542-D015-D08709AE9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ROC( receiver operating characteristic) curve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BA3A1-03BA-EA32-B631-1AE8944F9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70450"/>
          </a:xfrm>
        </p:spPr>
        <p:txBody>
          <a:bodyPr/>
          <a:lstStyle/>
          <a:p>
            <a:r>
              <a:rPr lang="en-US" dirty="0"/>
              <a:t>Suppose we have three classifiers (a), (b), and (c).</a:t>
            </a:r>
          </a:p>
          <a:p>
            <a:r>
              <a:rPr lang="en-US" dirty="0"/>
              <a:t>Figure shows their outputs for a dataset with 30 samples.</a:t>
            </a:r>
          </a:p>
          <a:p>
            <a:r>
              <a:rPr lang="en-US" dirty="0"/>
              <a:t>Which one is the best? Why?</a:t>
            </a:r>
          </a:p>
        </p:txBody>
      </p:sp>
      <p:pic>
        <p:nvPicPr>
          <p:cNvPr id="145" name="Picture 144">
            <a:extLst>
              <a:ext uri="{FF2B5EF4-FFF2-40B4-BE49-F238E27FC236}">
                <a16:creationId xmlns:a16="http://schemas.microsoft.com/office/drawing/2014/main" id="{130180E2-6C7C-803D-E009-C5323835B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609" y="2999348"/>
            <a:ext cx="5561481" cy="341087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4819DB-45BA-53CC-BCF9-2D34F14A3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36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BD59B-236D-63AC-B754-9D87B2EB8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ROC curve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CEBA3-F681-E085-95AF-D947A768A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51" y="1637089"/>
            <a:ext cx="6703243" cy="4351338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dirty="0"/>
              <a:t>Purpose: visualize the capability of a classifier to separate data samples.</a:t>
            </a:r>
          </a:p>
          <a:p>
            <a:pPr>
              <a:spcAft>
                <a:spcPts val="600"/>
              </a:spcAft>
            </a:pPr>
            <a:r>
              <a:rPr lang="en-US" dirty="0"/>
              <a:t>How to plot a ROC curve for a given classifier: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for each threshold (from 0 to 1), classify the dataset samples, and calculate FPR and recall.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By scanning threshold from 0 to 1, we can plot recall as a function of FPR.</a:t>
            </a:r>
          </a:p>
          <a:p>
            <a:pPr>
              <a:spcAft>
                <a:spcPts val="600"/>
              </a:spcAft>
            </a:pPr>
            <a:r>
              <a:rPr lang="en-US" dirty="0"/>
              <a:t>The larger the area under the ROC curve, the better the classifier.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132F7-70E6-2B19-32FD-8A55A125D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6465" y="1791698"/>
            <a:ext cx="4875535" cy="279379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9709B-9834-A830-1518-0D17C2A7A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020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C839B-E2A3-82D8-0764-7DA532878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0"/>
            <a:ext cx="10515600" cy="1325563"/>
          </a:xfrm>
        </p:spPr>
        <p:txBody>
          <a:bodyPr/>
          <a:lstStyle/>
          <a:p>
            <a:r>
              <a:rPr lang="en-US" dirty="0"/>
              <a:t>Implementation: a logistic regression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2B39F-05E1-7447-CA11-5136FA5C7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078" y="1297724"/>
            <a:ext cx="10515600" cy="4351338"/>
          </a:xfrm>
        </p:spPr>
        <p:txBody>
          <a:bodyPr/>
          <a:lstStyle/>
          <a:p>
            <a:r>
              <a:rPr lang="en-US" dirty="0"/>
              <a:t>Task: predict whether a student will get a grade A, depending on his/her two exam scores.</a:t>
            </a:r>
          </a:p>
          <a:p>
            <a:r>
              <a:rPr lang="en-US" dirty="0"/>
              <a:t>Data sets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328A2-4267-6C84-CB3A-A3123CA60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19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94FE14-2BFF-07D7-3320-C6C0CAA00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515" y="2720291"/>
            <a:ext cx="7909952" cy="22198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38F7CE2-1E12-A662-8BA8-982E58C4D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2632" y="4905143"/>
            <a:ext cx="7917987" cy="12882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32940AD-3719-F232-84A8-0D2E80A791EC}"/>
              </a:ext>
            </a:extLst>
          </p:cNvPr>
          <p:cNvSpPr txBox="1"/>
          <p:nvPr/>
        </p:nvSpPr>
        <p:spPr>
          <a:xfrm>
            <a:off x="1225484" y="3261675"/>
            <a:ext cx="2297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grades_train.txt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AD4CB3-D80C-030E-6998-BF424C226B09}"/>
              </a:ext>
            </a:extLst>
          </p:cNvPr>
          <p:cNvSpPr txBox="1"/>
          <p:nvPr/>
        </p:nvSpPr>
        <p:spPr>
          <a:xfrm>
            <a:off x="1227056" y="5139181"/>
            <a:ext cx="2151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grades_test.txt</a:t>
            </a:r>
          </a:p>
        </p:txBody>
      </p:sp>
    </p:spTree>
    <p:extLst>
      <p:ext uri="{BB962C8B-B14F-4D97-AF65-F5344CB8AC3E}">
        <p14:creationId xmlns:p14="http://schemas.microsoft.com/office/powerpoint/2010/main" val="3196016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D5CFC-69D1-7463-9B03-22192E313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0"/>
            <a:ext cx="10515600" cy="1325563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51929-62CE-7294-3973-3E5020D80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761" y="1344858"/>
            <a:ext cx="10515600" cy="4351338"/>
          </a:xfrm>
        </p:spPr>
        <p:txBody>
          <a:bodyPr/>
          <a:lstStyle/>
          <a:p>
            <a:r>
              <a:rPr lang="en-US" dirty="0"/>
              <a:t>Definition of classification</a:t>
            </a:r>
          </a:p>
          <a:p>
            <a:r>
              <a:rPr lang="en-US" dirty="0"/>
              <a:t>Logistic regression model</a:t>
            </a:r>
          </a:p>
          <a:p>
            <a:pPr lvl="1"/>
            <a:r>
              <a:rPr lang="en-US" dirty="0"/>
              <a:t>Model equation</a:t>
            </a:r>
          </a:p>
          <a:p>
            <a:pPr lvl="1"/>
            <a:r>
              <a:rPr lang="en-US" dirty="0"/>
              <a:t>Loss function: binary cross entropy loss</a:t>
            </a:r>
          </a:p>
          <a:p>
            <a:pPr lvl="1"/>
            <a:r>
              <a:rPr lang="en-US" dirty="0"/>
              <a:t>Gradient </a:t>
            </a:r>
          </a:p>
          <a:p>
            <a:r>
              <a:rPr lang="en-US" dirty="0"/>
              <a:t>Gradient descent algorithm for logistic regression</a:t>
            </a:r>
          </a:p>
          <a:p>
            <a:r>
              <a:rPr lang="en-US" dirty="0"/>
              <a:t>Metrics of classification</a:t>
            </a:r>
          </a:p>
          <a:p>
            <a:r>
              <a:rPr lang="en-US" dirty="0"/>
              <a:t>Example in Python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DBDEA-F467-D18C-4FC2-9324449EB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787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13F8A-6342-4807-4A6A-C6E3FD3D2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Python code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44D1E3-5840-6F59-26B4-7DBC06591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C10735-B32E-C190-1EAA-4EC539B68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64" y="1533859"/>
            <a:ext cx="9605085" cy="7002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1E6804-04D8-BB6A-ECF5-5260EFDEF1E5}"/>
              </a:ext>
            </a:extLst>
          </p:cNvPr>
          <p:cNvSpPr txBox="1"/>
          <p:nvPr/>
        </p:nvSpPr>
        <p:spPr>
          <a:xfrm>
            <a:off x="7720553" y="1809947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import packages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C28C81-2EAC-1042-C3C8-9B94CB12F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19" y="2693763"/>
            <a:ext cx="9211974" cy="13409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8E3CDD-A15B-7959-9976-2053E51A0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946" y="4673391"/>
            <a:ext cx="9406263" cy="13691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51243B9-87A6-E271-114F-43D4002E3272}"/>
              </a:ext>
            </a:extLst>
          </p:cNvPr>
          <p:cNvSpPr txBox="1"/>
          <p:nvPr/>
        </p:nvSpPr>
        <p:spPr>
          <a:xfrm>
            <a:off x="8438561" y="3216113"/>
            <a:ext cx="2574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load train dataset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5C4AEC-31DB-9801-8872-1C3CD049E8EE}"/>
              </a:ext>
            </a:extLst>
          </p:cNvPr>
          <p:cNvSpPr txBox="1"/>
          <p:nvPr/>
        </p:nvSpPr>
        <p:spPr>
          <a:xfrm>
            <a:off x="8862768" y="5195741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load test dataset</a:t>
            </a:r>
          </a:p>
        </p:txBody>
      </p:sp>
    </p:spTree>
    <p:extLst>
      <p:ext uri="{BB962C8B-B14F-4D97-AF65-F5344CB8AC3E}">
        <p14:creationId xmlns:p14="http://schemas.microsoft.com/office/powerpoint/2010/main" val="217375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53FD1C-B536-3AF1-BF86-378C5C6BA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21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336B74-23E0-5529-1787-2ACB9363B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812" y="167922"/>
            <a:ext cx="8072276" cy="37253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7A51F5-9689-922A-87E9-349D954D19FB}"/>
              </a:ext>
            </a:extLst>
          </p:cNvPr>
          <p:cNvSpPr txBox="1"/>
          <p:nvPr/>
        </p:nvSpPr>
        <p:spPr>
          <a:xfrm>
            <a:off x="7015114" y="812277"/>
            <a:ext cx="4551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define the logistic regression model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0C3DF5-C9FD-8847-BE96-6C1CFE7EA7F3}"/>
              </a:ext>
            </a:extLst>
          </p:cNvPr>
          <p:cNvSpPr txBox="1"/>
          <p:nvPr/>
        </p:nvSpPr>
        <p:spPr>
          <a:xfrm>
            <a:off x="8023783" y="2066042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compute the loss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E4E47D-EB04-17BE-806B-BB84A6298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92" y="4168187"/>
            <a:ext cx="7459534" cy="23510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79455F-A9D9-DA13-9981-F451E3F1E61A}"/>
              </a:ext>
            </a:extLst>
          </p:cNvPr>
          <p:cNvSpPr txBox="1"/>
          <p:nvPr/>
        </p:nvSpPr>
        <p:spPr>
          <a:xfrm>
            <a:off x="8685230" y="3359085"/>
            <a:ext cx="2545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compute gradient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BB9473-618E-858D-A8FC-9960EE4530F2}"/>
              </a:ext>
            </a:extLst>
          </p:cNvPr>
          <p:cNvSpPr txBox="1"/>
          <p:nvPr/>
        </p:nvSpPr>
        <p:spPr>
          <a:xfrm>
            <a:off x="5646655" y="5778632"/>
            <a:ext cx="3938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iteration for gradient descent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651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F70818-70D6-87FC-C417-B168CBCDC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CE226B-7B66-4583-8B0F-6EE65925F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85" y="130136"/>
            <a:ext cx="7649613" cy="27827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4DB7C0-6B43-8620-1828-08978BE36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811" y="2941071"/>
            <a:ext cx="6818509" cy="1886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928A2B-3F9C-9150-EF48-D07442897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3894" y="3370905"/>
            <a:ext cx="6838266" cy="28602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1EBD4A3-52D6-36A5-0C7D-88942555336B}"/>
              </a:ext>
            </a:extLst>
          </p:cNvPr>
          <p:cNvSpPr txBox="1"/>
          <p:nvPr/>
        </p:nvSpPr>
        <p:spPr>
          <a:xfrm>
            <a:off x="7767686" y="1159497"/>
            <a:ext cx="2308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train the model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5415B8-FDA2-9948-187C-54CAF35AAB2A}"/>
              </a:ext>
            </a:extLst>
          </p:cNvPr>
          <p:cNvSpPr txBox="1"/>
          <p:nvPr/>
        </p:nvSpPr>
        <p:spPr>
          <a:xfrm>
            <a:off x="7797538" y="2047188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print result and plot loss</a:t>
            </a:r>
          </a:p>
        </p:txBody>
      </p:sp>
    </p:spTree>
    <p:extLst>
      <p:ext uri="{BB962C8B-B14F-4D97-AF65-F5344CB8AC3E}">
        <p14:creationId xmlns:p14="http://schemas.microsoft.com/office/powerpoint/2010/main" val="3317749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F001B5-0BFA-FDEA-3BEA-6E9DD6AE7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23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29F514-0CBA-1ED3-3760-37A47A04F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1" y="1296907"/>
            <a:ext cx="7528748" cy="47456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F4FE5D-2BA1-0839-A806-19AD00405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354" y="3195687"/>
            <a:ext cx="4417792" cy="30810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5A2FA7-560D-F7BC-61A8-3CE0C61D879C}"/>
              </a:ext>
            </a:extLst>
          </p:cNvPr>
          <p:cNvSpPr txBox="1"/>
          <p:nvPr/>
        </p:nvSpPr>
        <p:spPr>
          <a:xfrm>
            <a:off x="631596" y="348793"/>
            <a:ext cx="20147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6627558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5F7610-78C6-4C57-9D3B-A52025A54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24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EF1DE2-FC09-0E9C-FAED-8922C7A2B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10" y="1230729"/>
            <a:ext cx="8404488" cy="38722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7E6888-BA1B-0094-79A7-DD4752EDFB87}"/>
              </a:ext>
            </a:extLst>
          </p:cNvPr>
          <p:cNvSpPr txBox="1"/>
          <p:nvPr/>
        </p:nvSpPr>
        <p:spPr>
          <a:xfrm>
            <a:off x="629264" y="235974"/>
            <a:ext cx="34381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Performance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3F31D5-20CD-5733-F102-0BCDC0E41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194" y="4511065"/>
            <a:ext cx="5957316" cy="169011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1DBAFF5-E880-BD34-F19C-FB62C0F58A28}"/>
              </a:ext>
            </a:extLst>
          </p:cNvPr>
          <p:cNvCxnSpPr/>
          <p:nvPr/>
        </p:nvCxnSpPr>
        <p:spPr>
          <a:xfrm>
            <a:off x="4660490" y="3982065"/>
            <a:ext cx="2231923" cy="5702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C7882F6-002F-8CC4-69C4-EE70E26154C1}"/>
              </a:ext>
            </a:extLst>
          </p:cNvPr>
          <p:cNvCxnSpPr>
            <a:cxnSpLocks/>
          </p:cNvCxnSpPr>
          <p:nvPr/>
        </p:nvCxnSpPr>
        <p:spPr>
          <a:xfrm>
            <a:off x="5891752" y="4694549"/>
            <a:ext cx="942681" cy="2639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C6044D8-6DAC-1BA4-90C0-4A5FAD515B94}"/>
              </a:ext>
            </a:extLst>
          </p:cNvPr>
          <p:cNvCxnSpPr>
            <a:cxnSpLocks/>
          </p:cNvCxnSpPr>
          <p:nvPr/>
        </p:nvCxnSpPr>
        <p:spPr>
          <a:xfrm>
            <a:off x="4958499" y="5015060"/>
            <a:ext cx="1880451" cy="2903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F1983E3A-1CF9-C3E6-4804-80210AAF28E8}"/>
              </a:ext>
            </a:extLst>
          </p:cNvPr>
          <p:cNvSpPr/>
          <p:nvPr/>
        </p:nvSpPr>
        <p:spPr>
          <a:xfrm>
            <a:off x="6872140" y="5052767"/>
            <a:ext cx="3912124" cy="13008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798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F684AC-12AE-35F5-8E6D-FB2464034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25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6EEB41-E663-0D20-D6DE-5EAEA2C36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67" y="1593342"/>
            <a:ext cx="10017634" cy="19450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2AD859-521D-C37B-6271-B66DE74D1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247" y="3838575"/>
            <a:ext cx="4242583" cy="28765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5B22CA-7E0F-A1AD-10F5-91C89FA8BE52}"/>
              </a:ext>
            </a:extLst>
          </p:cNvPr>
          <p:cNvSpPr txBox="1"/>
          <p:nvPr/>
        </p:nvSpPr>
        <p:spPr>
          <a:xfrm>
            <a:off x="590550" y="381000"/>
            <a:ext cx="27953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ROC curve</a:t>
            </a:r>
          </a:p>
        </p:txBody>
      </p:sp>
    </p:spTree>
    <p:extLst>
      <p:ext uri="{BB962C8B-B14F-4D97-AF65-F5344CB8AC3E}">
        <p14:creationId xmlns:p14="http://schemas.microsoft.com/office/powerpoint/2010/main" val="24231574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E9508-7720-455C-E64D-AF8166697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0"/>
            <a:ext cx="10515600" cy="1325563"/>
          </a:xfrm>
        </p:spPr>
        <p:txBody>
          <a:bodyPr/>
          <a:lstStyle/>
          <a:p>
            <a:r>
              <a:rPr lang="en-US" dirty="0"/>
              <a:t>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A71BB-08BA-491E-FD43-057E9CB34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51" y="1307150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Logistic regression is a linear regression </a:t>
            </a:r>
            <a:r>
              <a:rPr lang="en-US" b="1" i="1" dirty="0"/>
              <a:t>plus</a:t>
            </a:r>
            <a:r>
              <a:rPr lang="en-US" dirty="0"/>
              <a:t> a non-linear activation function.</a:t>
            </a:r>
          </a:p>
          <a:p>
            <a:r>
              <a:rPr lang="en-US" dirty="0"/>
              <a:t>Logistic regression performs a </a:t>
            </a:r>
            <a:r>
              <a:rPr lang="en-US" b="1" i="1" dirty="0"/>
              <a:t>binary classification </a:t>
            </a:r>
            <a:r>
              <a:rPr lang="en-US" dirty="0"/>
              <a:t>task. </a:t>
            </a:r>
          </a:p>
          <a:p>
            <a:r>
              <a:rPr lang="en-US" dirty="0"/>
              <a:t>The output of logistic regression is interpreted as the </a:t>
            </a:r>
            <a:r>
              <a:rPr lang="en-US" b="1" i="1" dirty="0"/>
              <a:t>probability </a:t>
            </a:r>
            <a:r>
              <a:rPr lang="en-US" dirty="0"/>
              <a:t>of the input sample belonging to a certain class.</a:t>
            </a:r>
          </a:p>
          <a:p>
            <a:r>
              <a:rPr lang="en-US" dirty="0"/>
              <a:t>To train a logistic regression, the gradient can be calculated </a:t>
            </a:r>
            <a:r>
              <a:rPr lang="en-US" b="1" i="1" dirty="0"/>
              <a:t>by chain rule</a:t>
            </a:r>
            <a:r>
              <a:rPr lang="en-US" dirty="0"/>
              <a:t>, and then used in </a:t>
            </a:r>
            <a:r>
              <a:rPr lang="en-US" b="1" i="1" dirty="0"/>
              <a:t>gradient descent algorithm</a:t>
            </a:r>
            <a:r>
              <a:rPr lang="en-US" dirty="0"/>
              <a:t>.</a:t>
            </a:r>
          </a:p>
          <a:p>
            <a:r>
              <a:rPr lang="en-US" dirty="0"/>
              <a:t>The result of classification on a dataset can be summarized by a </a:t>
            </a:r>
            <a:r>
              <a:rPr lang="en-US" b="1" i="1" dirty="0"/>
              <a:t>confusion matrix</a:t>
            </a:r>
            <a:r>
              <a:rPr lang="en-US" dirty="0"/>
              <a:t>.</a:t>
            </a:r>
          </a:p>
          <a:p>
            <a:r>
              <a:rPr lang="en-US" dirty="0"/>
              <a:t>There are a few </a:t>
            </a:r>
            <a:r>
              <a:rPr lang="en-US" b="1" i="1" dirty="0"/>
              <a:t>metrics</a:t>
            </a:r>
            <a:r>
              <a:rPr lang="en-US" dirty="0"/>
              <a:t> to measure the performance of a classification model: accuracy, recall, precision, specificity, FPR, F-score, ROC curve.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5575E-259D-E52C-750D-B08EA5DF7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528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286D5-4A3E-6382-330D-9A009873F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Regression vs. Classification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4C1BB-759B-965B-E9C6-455A253AA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a regression task, the model predicts a </a:t>
            </a:r>
            <a:r>
              <a:rPr lang="en-US" b="1" dirty="0"/>
              <a:t>continuous</a:t>
            </a:r>
            <a:r>
              <a:rPr lang="en-US" dirty="0"/>
              <a:t> label, e.g., linear regression discussed in Chapter 2.</a:t>
            </a:r>
          </a:p>
          <a:p>
            <a:r>
              <a:rPr lang="en-US" dirty="0"/>
              <a:t>In a classification task, the model maps a specific input to a specific category, i.e., predicts a </a:t>
            </a:r>
            <a:r>
              <a:rPr lang="en-US" b="1" dirty="0"/>
              <a:t>discrete</a:t>
            </a:r>
            <a:r>
              <a:rPr lang="en-US" dirty="0"/>
              <a:t> label.</a:t>
            </a:r>
          </a:p>
          <a:p>
            <a:r>
              <a:rPr lang="en-US" dirty="0"/>
              <a:t>For example,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Logistic regression, regardless of the name “regression”, performs a classification task, though it evolves from linear regression.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E207510-DEAC-3FCB-6865-847DEE417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764732"/>
              </p:ext>
            </p:extLst>
          </p:nvPr>
        </p:nvGraphicFramePr>
        <p:xfrm>
          <a:off x="2705493" y="3959258"/>
          <a:ext cx="6749592" cy="1196816"/>
        </p:xfrm>
        <a:graphic>
          <a:graphicData uri="http://schemas.openxmlformats.org/drawingml/2006/table">
            <a:tbl>
              <a:tblPr firstRow="1" firstCol="1" bandRow="1"/>
              <a:tblGrid>
                <a:gridCol w="2146047">
                  <a:extLst>
                    <a:ext uri="{9D8B030D-6E8A-4147-A177-3AD203B41FA5}">
                      <a16:colId xmlns:a16="http://schemas.microsoft.com/office/drawing/2014/main" val="574634590"/>
                    </a:ext>
                  </a:extLst>
                </a:gridCol>
                <a:gridCol w="4603545">
                  <a:extLst>
                    <a:ext uri="{9D8B030D-6E8A-4147-A177-3AD203B41FA5}">
                      <a16:colId xmlns:a16="http://schemas.microsoft.com/office/drawing/2014/main" val="961544018"/>
                    </a:ext>
                  </a:extLst>
                </a:gridCol>
              </a:tblGrid>
              <a:tr h="299204">
                <a:tc>
                  <a:txBody>
                    <a:bodyPr/>
                    <a:lstStyle/>
                    <a:p>
                      <a:pPr marL="0" marR="0" indent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Input (X)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spc="-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Categorical label or class (y)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5277544"/>
                  </a:ext>
                </a:extLst>
              </a:tr>
              <a:tr h="299204">
                <a:tc>
                  <a:txBody>
                    <a:bodyPr/>
                    <a:lstStyle/>
                    <a:p>
                      <a:pPr marL="0" marR="0" indent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spc="-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y=0 (not spam), y=1 (spam)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621407"/>
                  </a:ext>
                </a:extLst>
              </a:tr>
              <a:tr h="299204">
                <a:tc>
                  <a:txBody>
                    <a:bodyPr/>
                    <a:lstStyle/>
                    <a:p>
                      <a:pPr marL="0" marR="0" indent="-4064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Online Transaction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y=0 (not fraudulent), y=1 (fraudulent)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49743"/>
                  </a:ext>
                </a:extLst>
              </a:tr>
              <a:tr h="299204">
                <a:tc>
                  <a:txBody>
                    <a:bodyPr/>
                    <a:lstStyle/>
                    <a:p>
                      <a:pPr marL="0" marR="0" indent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Tumor feature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spc="-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y=0 (benign), y=1 (malignant)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073376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098F7F-BA11-9ECD-521C-0DD7CEC55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611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F1D6E-1EA0-92D4-22D6-6876DFD15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Logistic regression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F3734AC-7AEE-03FD-3C1D-F990F2832D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04850" y="1787525"/>
                <a:ext cx="10515600" cy="46990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Dataset (</a:t>
                </a:r>
                <a:r>
                  <a:rPr lang="en-US" i="1" dirty="0"/>
                  <a:t>m</a:t>
                </a:r>
                <a:r>
                  <a:rPr lang="en-US" dirty="0"/>
                  <a:t> samples, </a:t>
                </a:r>
                <a:r>
                  <a:rPr lang="en-US" i="1" dirty="0"/>
                  <a:t>n</a:t>
                </a:r>
                <a:r>
                  <a:rPr lang="en-US" dirty="0"/>
                  <a:t> features)</a:t>
                </a:r>
              </a:p>
              <a:p>
                <a:pPr marL="0" indent="0">
                  <a:buNone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0" smtClean="0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=1,2,…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</m:d>
                  </m:oMath>
                </a14:m>
                <a:endParaRPr lang="en-US" sz="2400" dirty="0"/>
              </a:p>
              <a:p>
                <a:r>
                  <a:rPr lang="en-US" dirty="0"/>
                  <a:t>Logistic regression model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400" b="1">
                            <a:latin typeface="Cambria Math" panose="02040503050406030204" pitchFamily="18" charset="0"/>
                          </a:rPr>
                          <m:t>𝛉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>
                                <a:latin typeface="Cambria Math" panose="02040503050406030204" pitchFamily="18" charset="0"/>
                              </a:rPr>
                              <m:t>𝛉</m:t>
                            </m:r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p>
                        </m:sSup>
                        <m:r>
                          <a:rPr lang="en-US" sz="2400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2200" b="1" dirty="0"/>
                  <a:t>          </a:t>
                </a:r>
                <a:r>
                  <a:rPr lang="en-US" sz="2200" dirty="0"/>
                  <a:t>where</a:t>
                </a:r>
                <a:r>
                  <a:rPr lang="en-US" sz="2200" b="1" dirty="0"/>
                  <a:t> </a:t>
                </a:r>
                <a14:m>
                  <m:oMath xmlns:m="http://schemas.openxmlformats.org/officeDocument/2006/math">
                    <m:r>
                      <a:rPr lang="en-US" sz="22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b="1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+1)×1</m:t>
                        </m:r>
                      </m:sup>
                    </m:sSup>
                  </m:oMath>
                </a14:m>
                <a:r>
                  <a:rPr lang="en-US" sz="2200" dirty="0"/>
                  <a:t>, </a:t>
                </a:r>
                <a14:m>
                  <m:oMath xmlns:m="http://schemas.openxmlformats.org/officeDocument/2006/math">
                    <m:r>
                      <a:rPr lang="en-US" sz="2200" b="1">
                        <a:latin typeface="Cambria Math" panose="02040503050406030204" pitchFamily="18" charset="0"/>
                      </a:rPr>
                      <m:t>𝛉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×1</m:t>
                        </m:r>
                      </m:sup>
                    </m:sSup>
                  </m:oMath>
                </a14:m>
                <a:endParaRPr lang="en-US" sz="2200" dirty="0"/>
              </a:p>
              <a:p>
                <a:pPr marL="0" indent="0">
                  <a:buNone/>
                </a:pPr>
                <a:endParaRPr lang="en-US" sz="2200" dirty="0"/>
              </a:p>
              <a:p>
                <a:pPr marL="0" indent="0">
                  <a:buNone/>
                </a:pPr>
                <a:r>
                  <a:rPr lang="en-US" sz="2000" dirty="0"/>
                  <a:t>         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/>
                    </m:d>
                  </m:oMath>
                </a14:m>
                <a:r>
                  <a:rPr lang="en-US" sz="2200" dirty="0"/>
                  <a:t> is a non-linear function, for example,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p>
                        </m:sSup>
                      </m:den>
                    </m:f>
                  </m:oMath>
                </a14:m>
                <a:endParaRPr lang="en-US" sz="2200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F3734AC-7AEE-03FD-3C1D-F990F2832D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4850" y="1787525"/>
                <a:ext cx="10515600" cy="4699000"/>
              </a:xfrm>
              <a:blipFill>
                <a:blip r:embed="rId2"/>
                <a:stretch>
                  <a:fillRect l="-1043" t="-28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35">
            <a:extLst>
              <a:ext uri="{FF2B5EF4-FFF2-40B4-BE49-F238E27FC236}">
                <a16:creationId xmlns:a16="http://schemas.microsoft.com/office/drawing/2014/main" id="{DB6150BE-367B-F7A8-A2ED-4434BA79C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2636" y="3831514"/>
            <a:ext cx="4245564" cy="2429558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2D668E15-965E-D5BF-E8F7-E725567C95B6}"/>
              </a:ext>
            </a:extLst>
          </p:cNvPr>
          <p:cNvGrpSpPr/>
          <p:nvPr/>
        </p:nvGrpSpPr>
        <p:grpSpPr>
          <a:xfrm>
            <a:off x="7852786" y="1226824"/>
            <a:ext cx="3950231" cy="2347621"/>
            <a:chOff x="6023889" y="1299784"/>
            <a:chExt cx="3950231" cy="2347621"/>
          </a:xfrm>
          <a:noFill/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2FAE2E09-F8F7-7767-9863-7EA7B3C1968A}"/>
                    </a:ext>
                  </a:extLst>
                </p:cNvPr>
                <p:cNvSpPr/>
                <p:nvPr/>
              </p:nvSpPr>
              <p:spPr>
                <a:xfrm>
                  <a:off x="8421511" y="2144889"/>
                  <a:ext cx="914400" cy="914400"/>
                </a:xfrm>
                <a:prstGeom prst="rect">
                  <a:avLst/>
                </a:prstGeom>
                <a:grp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2FAE2E09-F8F7-7767-9863-7EA7B3C1968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21511" y="2144889"/>
                  <a:ext cx="914400" cy="91440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254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276EEC6-19B6-6A06-D64B-51D814E815CC}"/>
                </a:ext>
              </a:extLst>
            </p:cNvPr>
            <p:cNvSpPr/>
            <p:nvPr/>
          </p:nvSpPr>
          <p:spPr>
            <a:xfrm>
              <a:off x="7281333" y="2263422"/>
              <a:ext cx="756356" cy="677334"/>
            </a:xfrm>
            <a:prstGeom prst="ellipse">
              <a:avLst/>
            </a:prstGeom>
            <a:grp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25D91966-E6AB-742A-F4BA-90386B74F69E}"/>
                </a:ext>
              </a:extLst>
            </p:cNvPr>
            <p:cNvCxnSpPr>
              <a:cxnSpLocks/>
            </p:cNvCxnSpPr>
            <p:nvPr/>
          </p:nvCxnSpPr>
          <p:spPr>
            <a:xfrm>
              <a:off x="6502400" y="2043289"/>
              <a:ext cx="889699" cy="368507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DBC06695-579A-4B2E-A622-24CC2DD22606}"/>
                </a:ext>
              </a:extLst>
            </p:cNvPr>
            <p:cNvCxnSpPr/>
            <p:nvPr/>
          </p:nvCxnSpPr>
          <p:spPr>
            <a:xfrm>
              <a:off x="6502400" y="2590800"/>
              <a:ext cx="801511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F5961FE2-09F1-84F6-CBA8-42A48D51CC4F}"/>
                </a:ext>
              </a:extLst>
            </p:cNvPr>
            <p:cNvCxnSpPr>
              <a:cxnSpLocks/>
              <a:stCxn id="50" idx="3"/>
              <a:endCxn id="41" idx="3"/>
            </p:cNvCxnSpPr>
            <p:nvPr/>
          </p:nvCxnSpPr>
          <p:spPr>
            <a:xfrm flipV="1">
              <a:off x="6565728" y="2841563"/>
              <a:ext cx="826371" cy="617566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69462004-8C4A-C519-6018-05FF88FFE500}"/>
                    </a:ext>
                  </a:extLst>
                </p:cNvPr>
                <p:cNvSpPr txBox="1"/>
                <p:nvPr/>
              </p:nvSpPr>
              <p:spPr>
                <a:xfrm>
                  <a:off x="6502400" y="1821919"/>
                  <a:ext cx="461280" cy="36933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69462004-8C4A-C519-6018-05FF88FFE5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02400" y="1821919"/>
                  <a:ext cx="461280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C2F5D22D-4246-C985-CC2F-550506E48F41}"/>
                    </a:ext>
                  </a:extLst>
                </p:cNvPr>
                <p:cNvSpPr txBox="1"/>
                <p:nvPr/>
              </p:nvSpPr>
              <p:spPr>
                <a:xfrm>
                  <a:off x="6499301" y="2266288"/>
                  <a:ext cx="466603" cy="36933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C2F5D22D-4246-C985-CC2F-550506E48F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99301" y="2266288"/>
                  <a:ext cx="466603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0F1795E7-2F14-62AA-359A-893C867B7BD1}"/>
                    </a:ext>
                  </a:extLst>
                </p:cNvPr>
                <p:cNvSpPr txBox="1"/>
                <p:nvPr/>
              </p:nvSpPr>
              <p:spPr>
                <a:xfrm>
                  <a:off x="6565332" y="3278073"/>
                  <a:ext cx="475323" cy="36933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0F1795E7-2F14-62AA-359A-893C867B7B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5332" y="3278073"/>
                  <a:ext cx="475323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2F416F29-2A2A-15B9-C406-8F722FB89D83}"/>
                    </a:ext>
                  </a:extLst>
                </p:cNvPr>
                <p:cNvSpPr txBox="1"/>
                <p:nvPr/>
              </p:nvSpPr>
              <p:spPr>
                <a:xfrm>
                  <a:off x="6041120" y="1781603"/>
                  <a:ext cx="460767" cy="36933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2F416F29-2A2A-15B9-C406-8F722FB89D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1120" y="1781603"/>
                  <a:ext cx="46076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078F8DAF-6526-D183-9D1F-DE7B4596AFD3}"/>
                    </a:ext>
                  </a:extLst>
                </p:cNvPr>
                <p:cNvSpPr txBox="1"/>
                <p:nvPr/>
              </p:nvSpPr>
              <p:spPr>
                <a:xfrm>
                  <a:off x="6037907" y="2368619"/>
                  <a:ext cx="466090" cy="36933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078F8DAF-6526-D183-9D1F-DE7B4596AF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7907" y="2368619"/>
                  <a:ext cx="466090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5CDA3613-9224-59BC-9811-61F4A92F54B1}"/>
                    </a:ext>
                  </a:extLst>
                </p:cNvPr>
                <p:cNvSpPr txBox="1"/>
                <p:nvPr/>
              </p:nvSpPr>
              <p:spPr>
                <a:xfrm>
                  <a:off x="6085532" y="3274463"/>
                  <a:ext cx="480196" cy="36933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5CDA3613-9224-59BC-9811-61F4A92F54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5532" y="3274463"/>
                  <a:ext cx="480196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2A52DD46-D173-DC4E-2DDB-A087114337B0}"/>
                    </a:ext>
                  </a:extLst>
                </p:cNvPr>
                <p:cNvSpPr txBox="1"/>
                <p:nvPr/>
              </p:nvSpPr>
              <p:spPr>
                <a:xfrm>
                  <a:off x="6522225" y="1320215"/>
                  <a:ext cx="466603" cy="36933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2A52DD46-D173-DC4E-2DDB-A087114337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22225" y="1320215"/>
                  <a:ext cx="466603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9E27830F-91F1-E203-9BC3-B43CE6C9BA8A}"/>
                </a:ext>
              </a:extLst>
            </p:cNvPr>
            <p:cNvCxnSpPr>
              <a:cxnSpLocks/>
            </p:cNvCxnSpPr>
            <p:nvPr/>
          </p:nvCxnSpPr>
          <p:spPr>
            <a:xfrm>
              <a:off x="6383610" y="1579481"/>
              <a:ext cx="1134790" cy="683941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C5AD3A4-67F8-4D4E-0ACC-F8D4B1954379}"/>
                </a:ext>
              </a:extLst>
            </p:cNvPr>
            <p:cNvSpPr txBox="1"/>
            <p:nvPr/>
          </p:nvSpPr>
          <p:spPr>
            <a:xfrm>
              <a:off x="6023889" y="1299784"/>
              <a:ext cx="301686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B2D36E6E-354E-6CC9-7208-F2300FCC0A86}"/>
                    </a:ext>
                  </a:extLst>
                </p:cNvPr>
                <p:cNvSpPr txBox="1"/>
                <p:nvPr/>
              </p:nvSpPr>
              <p:spPr>
                <a:xfrm>
                  <a:off x="7422690" y="2225619"/>
                  <a:ext cx="706461" cy="76309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/>
                        </m:nary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B2D36E6E-354E-6CC9-7208-F2300FCC0A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22690" y="2225619"/>
                  <a:ext cx="706461" cy="763094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8254F400-B5A0-0FA3-BD5D-C06DA4ACD3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01750" y="2602089"/>
              <a:ext cx="292360" cy="5077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A980535E-2FE9-4FD7-E929-81879D68DF98}"/>
                </a:ext>
              </a:extLst>
            </p:cNvPr>
            <p:cNvCxnSpPr>
              <a:stCxn id="40" idx="3"/>
            </p:cNvCxnSpPr>
            <p:nvPr/>
          </p:nvCxnSpPr>
          <p:spPr>
            <a:xfrm>
              <a:off x="9335911" y="2602089"/>
              <a:ext cx="466457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D4D69A93-4BB9-DBAB-A1A3-7222FAA050F9}"/>
                    </a:ext>
                  </a:extLst>
                </p:cNvPr>
                <p:cNvSpPr txBox="1"/>
                <p:nvPr/>
              </p:nvSpPr>
              <p:spPr>
                <a:xfrm>
                  <a:off x="9363312" y="2296536"/>
                  <a:ext cx="610808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D4D69A93-4BB9-DBAB-A1A3-7222FAA050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63312" y="2296536"/>
                  <a:ext cx="610808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9901" t="-4444" r="-13861" b="-3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3F201296-A683-D95B-2940-04B78C20787D}"/>
                    </a:ext>
                  </a:extLst>
                </p:cNvPr>
                <p:cNvSpPr txBox="1"/>
                <p:nvPr/>
              </p:nvSpPr>
              <p:spPr>
                <a:xfrm>
                  <a:off x="8162925" y="2305050"/>
                  <a:ext cx="162672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3F201296-A683-D95B-2940-04B78C2078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62925" y="2305050"/>
                  <a:ext cx="162672" cy="276999"/>
                </a:xfrm>
                <a:prstGeom prst="rect">
                  <a:avLst/>
                </a:prstGeom>
                <a:blipFill>
                  <a:blip r:embed="rId14"/>
                  <a:stretch>
                    <a:fillRect l="-23077" r="-2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67C98ED1-3837-BB33-E856-C2CB30A77B39}"/>
                    </a:ext>
                  </a:extLst>
                </p:cNvPr>
                <p:cNvSpPr txBox="1"/>
                <p:nvPr/>
              </p:nvSpPr>
              <p:spPr>
                <a:xfrm>
                  <a:off x="6229350" y="2962275"/>
                  <a:ext cx="243656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67C98ED1-3837-BB33-E856-C2CB30A77B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9350" y="2962275"/>
                  <a:ext cx="243656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7500"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771CCB-34E8-CE42-0EAA-14906FCB0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622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28A46-6F68-12A4-0F66-D87A24187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Understanding linear decision boundary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72E4C9-1F7C-A49D-E7D5-448D69915B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9920" y="1467405"/>
                <a:ext cx="6288464" cy="500959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endParaRPr lang="en-US" sz="1600" dirty="0">
                  <a:latin typeface="Aptos" panose="020B0004020202020204" pitchFamily="34" charset="0"/>
                  <a:ea typeface="Segoe UI Black" panose="020B0A02040204020203" pitchFamily="34" charset="0"/>
                  <a:cs typeface="MV Boli" panose="02000500030200090000" pitchFamily="2" charset="0"/>
                </a:endParaRPr>
              </a:p>
              <a:p>
                <a:pPr marL="228600" lvl="1"/>
                <a:r>
                  <a:rPr lang="en-US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Assume that samples are linearly separable, i.e., there is a line (or linear surface)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𝛉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1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b="1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= 0, </a:t>
                </a:r>
                <a:r>
                  <a:rPr lang="en-US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whose one side is for one class, and  another side is for another class.</a:t>
                </a:r>
              </a:p>
              <a:p>
                <a:pPr marL="228600" lvl="1"/>
                <a:r>
                  <a:rPr lang="en-US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Given a line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𝛉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1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b="1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= 0, </a:t>
                </a:r>
                <a:r>
                  <a:rPr lang="en-US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the signed measure of the distance of a sample point x to the line is given by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𝛉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US" sz="2400" b="1">
                              <a:latin typeface="Cambria Math" panose="02040503050406030204" pitchFamily="18" charset="0"/>
                            </a:rPr>
                            <m:t>𝐱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>
                              <a:latin typeface="Cambria Math" panose="02040503050406030204" pitchFamily="18" charset="0"/>
                            </a:rPr>
                            <m:t>𝛉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2400" b="1">
                          <a:latin typeface="Cambria Math" panose="02040503050406030204" pitchFamily="18" charset="0"/>
                        </a:rPr>
                        <m:t>𝐱</m:t>
                      </m:r>
                    </m:oMath>
                  </m:oMathPara>
                </a14:m>
                <a:endParaRPr lang="en-US" sz="2400" dirty="0">
                  <a:latin typeface="Aptos" panose="020B0004020202020204" pitchFamily="34" charset="0"/>
                  <a:ea typeface="Segoe UI Black" panose="020B0A02040204020203" pitchFamily="34" charset="0"/>
                  <a:cs typeface="MV Boli" panose="02000500030200090000" pitchFamily="2" charset="0"/>
                </a:endParaRPr>
              </a:p>
              <a:p>
                <a:pPr marL="228600" lvl="1"/>
                <a:r>
                  <a:rPr lang="en-US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 (or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𝛉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1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) is positive, x is classified to class 2 (i.e. y=1); 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 (or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𝛉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1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) is negative, x classified to class 1 (i.e. y=0). </a:t>
                </a:r>
              </a:p>
              <a:p>
                <a:pPr marL="228600" lvl="1"/>
                <a:r>
                  <a:rPr lang="en-US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The larger the absolute value of r (or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𝛉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1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) , the more reliable the classification.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72E4C9-1F7C-A49D-E7D5-448D69915B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9920" y="1467405"/>
                <a:ext cx="6288464" cy="5009595"/>
              </a:xfrm>
              <a:blipFill>
                <a:blip r:embed="rId2"/>
                <a:stretch>
                  <a:fillRect l="-1358" r="-2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6ADAE559-B5DC-0261-3928-0EE15069BC31}"/>
              </a:ext>
            </a:extLst>
          </p:cNvPr>
          <p:cNvGrpSpPr/>
          <p:nvPr/>
        </p:nvGrpSpPr>
        <p:grpSpPr>
          <a:xfrm>
            <a:off x="8077200" y="1522036"/>
            <a:ext cx="3997555" cy="2907089"/>
            <a:chOff x="5929520" y="2009775"/>
            <a:chExt cx="4357480" cy="304877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7394E51A-4B99-2532-D676-8405C98E13B7}"/>
                </a:ext>
              </a:extLst>
            </p:cNvPr>
            <p:cNvCxnSpPr/>
            <p:nvPr/>
          </p:nvCxnSpPr>
          <p:spPr>
            <a:xfrm>
              <a:off x="5929520" y="4393096"/>
              <a:ext cx="3130826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C8BDB52-A007-5D04-9181-20D055A82624}"/>
                </a:ext>
              </a:extLst>
            </p:cNvPr>
            <p:cNvCxnSpPr/>
            <p:nvPr/>
          </p:nvCxnSpPr>
          <p:spPr>
            <a:xfrm flipV="1">
              <a:off x="6105525" y="2219325"/>
              <a:ext cx="0" cy="275272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689D5A9-056A-6FAF-CDD7-3417FF179BDC}"/>
                </a:ext>
              </a:extLst>
            </p:cNvPr>
            <p:cNvCxnSpPr/>
            <p:nvPr/>
          </p:nvCxnSpPr>
          <p:spPr>
            <a:xfrm>
              <a:off x="5934075" y="2714625"/>
              <a:ext cx="2590800" cy="179070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2F81663-A84C-8F04-EBBD-DE6F8247A409}"/>
                </a:ext>
              </a:extLst>
            </p:cNvPr>
            <p:cNvSpPr/>
            <p:nvPr/>
          </p:nvSpPr>
          <p:spPr>
            <a:xfrm>
              <a:off x="6753225" y="2638425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B43ED39-72E2-F106-F691-FDCBEE0C44E6}"/>
                </a:ext>
              </a:extLst>
            </p:cNvPr>
            <p:cNvSpPr/>
            <p:nvPr/>
          </p:nvSpPr>
          <p:spPr>
            <a:xfrm>
              <a:off x="7219950" y="2657475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55B9F3C-4C4B-8F9A-8A5D-CEB4FD3333BB}"/>
                </a:ext>
              </a:extLst>
            </p:cNvPr>
            <p:cNvSpPr/>
            <p:nvPr/>
          </p:nvSpPr>
          <p:spPr>
            <a:xfrm>
              <a:off x="6915150" y="3114675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F1C2863-D1F1-930A-6F20-FBF6CED6BFD7}"/>
                </a:ext>
              </a:extLst>
            </p:cNvPr>
            <p:cNvSpPr/>
            <p:nvPr/>
          </p:nvSpPr>
          <p:spPr>
            <a:xfrm>
              <a:off x="7343775" y="3200400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8998C46-4F59-AB69-CE7C-2824B44817F1}"/>
                </a:ext>
              </a:extLst>
            </p:cNvPr>
            <p:cNvSpPr/>
            <p:nvPr/>
          </p:nvSpPr>
          <p:spPr>
            <a:xfrm>
              <a:off x="10210800" y="3381375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E6AC814-42FD-A41D-3839-6075653A2D68}"/>
                </a:ext>
              </a:extLst>
            </p:cNvPr>
            <p:cNvSpPr/>
            <p:nvPr/>
          </p:nvSpPr>
          <p:spPr>
            <a:xfrm>
              <a:off x="7762875" y="2952750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E851C80-AD8C-5967-AD03-F2EF828049F4}"/>
                </a:ext>
              </a:extLst>
            </p:cNvPr>
            <p:cNvSpPr/>
            <p:nvPr/>
          </p:nvSpPr>
          <p:spPr>
            <a:xfrm>
              <a:off x="7753350" y="2495550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A16B06E-444A-E9A0-47F4-A7DB7F2A55B1}"/>
                </a:ext>
              </a:extLst>
            </p:cNvPr>
            <p:cNvSpPr/>
            <p:nvPr/>
          </p:nvSpPr>
          <p:spPr>
            <a:xfrm>
              <a:off x="7686675" y="3533775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0A85D99-3228-D50F-9219-A175528093C2}"/>
                </a:ext>
              </a:extLst>
            </p:cNvPr>
            <p:cNvSpPr/>
            <p:nvPr/>
          </p:nvSpPr>
          <p:spPr>
            <a:xfrm>
              <a:off x="7067550" y="3695700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9B59108-7D8D-6198-6E8E-E810947B8B47}"/>
                </a:ext>
              </a:extLst>
            </p:cNvPr>
            <p:cNvSpPr/>
            <p:nvPr/>
          </p:nvSpPr>
          <p:spPr>
            <a:xfrm>
              <a:off x="7400925" y="4038600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E49054D2-85A2-7929-EC8C-773B21634754}"/>
                </a:ext>
              </a:extLst>
            </p:cNvPr>
            <p:cNvSpPr/>
            <p:nvPr/>
          </p:nvSpPr>
          <p:spPr>
            <a:xfrm>
              <a:off x="7200900" y="4591050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2771811-2433-8F98-E28D-AB3DEB1B5B21}"/>
                </a:ext>
              </a:extLst>
            </p:cNvPr>
            <p:cNvSpPr/>
            <p:nvPr/>
          </p:nvSpPr>
          <p:spPr>
            <a:xfrm>
              <a:off x="7038975" y="4181475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4F2F94B-CB49-D29C-FF3C-9A47592FA805}"/>
                </a:ext>
              </a:extLst>
            </p:cNvPr>
            <p:cNvSpPr/>
            <p:nvPr/>
          </p:nvSpPr>
          <p:spPr>
            <a:xfrm>
              <a:off x="6324600" y="3590925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09D3807-9BAB-8356-02DD-149E6822A7FD}"/>
                </a:ext>
              </a:extLst>
            </p:cNvPr>
            <p:cNvSpPr/>
            <p:nvPr/>
          </p:nvSpPr>
          <p:spPr>
            <a:xfrm>
              <a:off x="6505575" y="3438525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1A360D05-44A3-0EC2-F0C4-F6A3A986BCAB}"/>
                </a:ext>
              </a:extLst>
            </p:cNvPr>
            <p:cNvSpPr/>
            <p:nvPr/>
          </p:nvSpPr>
          <p:spPr>
            <a:xfrm>
              <a:off x="10163175" y="2905125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0CBAE14E-0C8C-A8CF-4C37-1E0E1C58D7E2}"/>
                </a:ext>
              </a:extLst>
            </p:cNvPr>
            <p:cNvSpPr/>
            <p:nvPr/>
          </p:nvSpPr>
          <p:spPr>
            <a:xfrm>
              <a:off x="6467475" y="4076700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7301ED0-1721-42B3-91B3-97BE16F9075D}"/>
                </a:ext>
              </a:extLst>
            </p:cNvPr>
            <p:cNvSpPr txBox="1"/>
            <p:nvPr/>
          </p:nvSpPr>
          <p:spPr>
            <a:xfrm>
              <a:off x="9163050" y="2790825"/>
              <a:ext cx="9220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Class 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E99D3D6-6F06-9A27-1487-C32550B77C6E}"/>
                </a:ext>
              </a:extLst>
            </p:cNvPr>
            <p:cNvSpPr txBox="1"/>
            <p:nvPr/>
          </p:nvSpPr>
          <p:spPr>
            <a:xfrm>
              <a:off x="9163050" y="3190875"/>
              <a:ext cx="9220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Class 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214C902A-4B8F-7C1B-574A-7E410912E0AD}"/>
                    </a:ext>
                  </a:extLst>
                </p:cNvPr>
                <p:cNvSpPr txBox="1"/>
                <p:nvPr/>
              </p:nvSpPr>
              <p:spPr>
                <a:xfrm>
                  <a:off x="8915400" y="4486275"/>
                  <a:ext cx="26968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85113666-704A-6A72-6629-5F11836279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15400" y="4486275"/>
                  <a:ext cx="269689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13333" r="-8889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9A0CB1F8-EB26-A913-CA1E-747660F3D079}"/>
                    </a:ext>
                  </a:extLst>
                </p:cNvPr>
                <p:cNvSpPr txBox="1"/>
                <p:nvPr/>
              </p:nvSpPr>
              <p:spPr>
                <a:xfrm>
                  <a:off x="6191250" y="2009775"/>
                  <a:ext cx="27501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9F52622D-DC5F-54E0-8D34-5B36005DB4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91250" y="2009775"/>
                  <a:ext cx="275011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3333" r="-8889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F2F4457-5E37-29D9-5A0C-C0C542CC849D}"/>
                    </a:ext>
                  </a:extLst>
                </p:cNvPr>
                <p:cNvSpPr txBox="1"/>
                <p:nvPr/>
              </p:nvSpPr>
              <p:spPr>
                <a:xfrm>
                  <a:off x="6800850" y="4781550"/>
                  <a:ext cx="216104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DC8AE9C1-7B16-EBEA-99F3-0E2163FE80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0850" y="4781550"/>
                  <a:ext cx="2161041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2542" r="-2260" b="-152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82CD1A6-E95F-6252-3F7A-B4ACA4BA60D0}"/>
                </a:ext>
              </a:extLst>
            </p:cNvPr>
            <p:cNvCxnSpPr/>
            <p:nvPr/>
          </p:nvCxnSpPr>
          <p:spPr>
            <a:xfrm flipV="1">
              <a:off x="8124825" y="4505325"/>
              <a:ext cx="323850" cy="27622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A72F1C-900D-7D0A-4810-0B0430DC0D9C}"/>
                </a:ext>
              </a:extLst>
            </p:cNvPr>
            <p:cNvSpPr/>
            <p:nvPr/>
          </p:nvSpPr>
          <p:spPr>
            <a:xfrm>
              <a:off x="8277225" y="3409950"/>
              <a:ext cx="57150" cy="571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0DC58A23-887C-16C5-509C-03F1235413B4}"/>
                </a:ext>
              </a:extLst>
            </p:cNvPr>
            <p:cNvCxnSpPr>
              <a:stCxn id="30" idx="3"/>
            </p:cNvCxnSpPr>
            <p:nvPr/>
          </p:nvCxnSpPr>
          <p:spPr>
            <a:xfrm flipH="1">
              <a:off x="7886700" y="3458731"/>
              <a:ext cx="398894" cy="589394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967F879-BA81-F49B-EA4D-EC09A387F673}"/>
                </a:ext>
              </a:extLst>
            </p:cNvPr>
            <p:cNvCxnSpPr/>
            <p:nvPr/>
          </p:nvCxnSpPr>
          <p:spPr>
            <a:xfrm>
              <a:off x="7972425" y="3914775"/>
              <a:ext cx="152400" cy="1143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63E59D2-7F23-73A9-4EAB-029F14523C6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29575" y="4019550"/>
              <a:ext cx="95250" cy="14287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ADFA7CDB-2F3F-3375-8626-D91ED6D93E4E}"/>
                    </a:ext>
                  </a:extLst>
                </p:cNvPr>
                <p:cNvSpPr txBox="1"/>
                <p:nvPr/>
              </p:nvSpPr>
              <p:spPr>
                <a:xfrm>
                  <a:off x="8372475" y="3238500"/>
                  <a:ext cx="16831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C52C6814-BD01-CDFB-ECDE-3C02024136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2475" y="3238500"/>
                  <a:ext cx="168316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1429" r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11BE3632-37CF-265E-1070-8B4115A511DA}"/>
                    </a:ext>
                  </a:extLst>
                </p:cNvPr>
                <p:cNvSpPr txBox="1"/>
                <p:nvPr/>
              </p:nvSpPr>
              <p:spPr>
                <a:xfrm>
                  <a:off x="8105775" y="3619500"/>
                  <a:ext cx="16055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C74593D0-A28B-FB28-D0A4-1065620661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05775" y="3619500"/>
                  <a:ext cx="160557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23077" r="-2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7" name="Slide Number Placeholder 36">
            <a:extLst>
              <a:ext uri="{FF2B5EF4-FFF2-40B4-BE49-F238E27FC236}">
                <a16:creationId xmlns:a16="http://schemas.microsoft.com/office/drawing/2014/main" id="{720A3E88-151D-A407-DD0F-7CE79DD16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451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DC039-11F8-44FF-B23F-FFC06B989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D3902-93F5-4628-D74C-F43AB3604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Understanding the activation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5F6609-BB69-DC2E-6FB4-671F1DA750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9920" y="1467405"/>
                <a:ext cx="6288464" cy="4716577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Activation function is the sigmoid function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d>
                        <m:dPr>
                          <m:ctrlPr>
                            <a:rPr kumimoji="0" lang="en-US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𝑧</m:t>
                          </m:r>
                        </m:e>
                      </m:d>
                      <m:r>
                        <a:rPr kumimoji="0" lang="en-US" sz="2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1+</m:t>
                          </m:r>
                          <m:sSup>
                            <m:sSupPr>
                              <m:ctrlPr>
                                <a:rPr kumimoji="0" lang="en-US" sz="2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2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0" lang="en-US" sz="2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US" sz="2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𝑧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600" dirty="0">
                  <a:latin typeface="Aptos" panose="020B0004020202020204" pitchFamily="34" charset="0"/>
                  <a:ea typeface="Segoe UI Black" panose="020B0A02040204020203" pitchFamily="34" charset="0"/>
                  <a:cs typeface="MV Boli" panose="02000500030200090000" pitchFamily="2" charset="0"/>
                </a:endParaRPr>
              </a:p>
              <a:p>
                <a:pPr lvl="1"/>
                <a:r>
                  <a:rPr lang="en-US" sz="2000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Non-linear</a:t>
                </a:r>
              </a:p>
              <a:p>
                <a:pPr lvl="1"/>
                <a:r>
                  <a:rPr lang="en-US" sz="2000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Map a real number to a probabilistic space: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MV Boli" panose="02000500030200090000" pitchFamily="2" charset="0"/>
                      </a:rPr>
                      <m:t>ℝ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MV Boli" panose="02000500030200090000" pitchFamily="2" charset="0"/>
                      </a:rPr>
                      <m:t>→</m:t>
                    </m:r>
                    <m:d>
                      <m:dPr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MV Boli" panose="02000500030200090000" pitchFamily="2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MV Boli" panose="02000500030200090000" pitchFamily="2" charset="0"/>
                          </a:rPr>
                          <m:t>0,1</m:t>
                        </m:r>
                      </m:e>
                    </m:d>
                  </m:oMath>
                </a14:m>
                <a:endParaRPr lang="en-US" sz="2000" dirty="0">
                  <a:latin typeface="Aptos" panose="020B0004020202020204" pitchFamily="34" charset="0"/>
                  <a:ea typeface="Segoe UI Black" panose="020B0A02040204020203" pitchFamily="34" charset="0"/>
                  <a:cs typeface="MV Boli" panose="02000500030200090000" pitchFamily="2" charset="0"/>
                </a:endParaRPr>
              </a:p>
              <a:p>
                <a:pPr marL="1143000" lvl="1"/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e>
                    </m:d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000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: very likely class 1</a:t>
                </a:r>
              </a:p>
              <a:p>
                <a:pPr marL="1143000" lvl="1"/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1:</m:t>
                    </m:r>
                  </m:oMath>
                </a14:m>
                <a:r>
                  <a:rPr lang="en-US" sz="2000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 very likely class 2</a:t>
                </a:r>
              </a:p>
              <a:p>
                <a:pPr marL="1143000" lvl="1"/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0.5</m:t>
                    </m:r>
                  </m:oMath>
                </a14:m>
                <a:r>
                  <a:rPr lang="en-US" sz="2000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: equally likely class 1 or class 2</a:t>
                </a:r>
              </a:p>
              <a:p>
                <a:pPr lvl="1"/>
                <a:endParaRPr lang="en-US" sz="2000" dirty="0">
                  <a:latin typeface="Aptos" panose="020B0004020202020204" pitchFamily="34" charset="0"/>
                  <a:ea typeface="Segoe UI Black" panose="020B0A02040204020203" pitchFamily="34" charset="0"/>
                  <a:cs typeface="MV Boli" panose="02000500030200090000" pitchFamily="2" charset="0"/>
                </a:endParaRPr>
              </a:p>
              <a:p>
                <a:pPr lvl="1"/>
                <a:r>
                  <a:rPr lang="en-US" sz="1800" dirty="0">
                    <a:latin typeface="Aptos" panose="020B0004020202020204" pitchFamily="34" charset="0"/>
                    <a:ea typeface="Segoe UI Black" panose="020B0A02040204020203" pitchFamily="34" charset="0"/>
                    <a:cs typeface="MV Boli" panose="02000500030200090000" pitchFamily="2" charset="0"/>
                  </a:rPr>
                  <a:t>The output of the model is interpreted as the probability of x belonging to class 2.</a:t>
                </a:r>
              </a:p>
              <a:p>
                <a:pPr lvl="1"/>
                <a:endParaRPr lang="en-US" sz="1800" dirty="0">
                  <a:latin typeface="Aptos" panose="020B0004020202020204" pitchFamily="34" charset="0"/>
                  <a:ea typeface="Segoe UI Black" panose="020B0A02040204020203" pitchFamily="34" charset="0"/>
                  <a:cs typeface="MV Boli" panose="02000500030200090000" pitchFamily="2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5F6609-BB69-DC2E-6FB4-671F1DA750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9920" y="1467405"/>
                <a:ext cx="6288464" cy="4716577"/>
              </a:xfrm>
              <a:blipFill>
                <a:blip r:embed="rId2"/>
                <a:stretch>
                  <a:fillRect l="-1358" t="-1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ACE66F1C-6313-5226-5872-DB72B22ECB32}"/>
              </a:ext>
            </a:extLst>
          </p:cNvPr>
          <p:cNvGrpSpPr/>
          <p:nvPr/>
        </p:nvGrpSpPr>
        <p:grpSpPr>
          <a:xfrm>
            <a:off x="7956223" y="1188661"/>
            <a:ext cx="4042332" cy="2431232"/>
            <a:chOff x="5929520" y="2009775"/>
            <a:chExt cx="4357480" cy="304877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5CD90DB4-9A5D-E9D7-D5F3-71729A0FEDF7}"/>
                </a:ext>
              </a:extLst>
            </p:cNvPr>
            <p:cNvCxnSpPr/>
            <p:nvPr/>
          </p:nvCxnSpPr>
          <p:spPr>
            <a:xfrm>
              <a:off x="5929520" y="4393096"/>
              <a:ext cx="3130826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1FDE65A-7231-E73D-F911-FE2EFF2644FF}"/>
                </a:ext>
              </a:extLst>
            </p:cNvPr>
            <p:cNvCxnSpPr/>
            <p:nvPr/>
          </p:nvCxnSpPr>
          <p:spPr>
            <a:xfrm flipV="1">
              <a:off x="6105525" y="2219325"/>
              <a:ext cx="0" cy="275272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B1588B0-02C2-4C7B-1963-3EE11F20F855}"/>
                </a:ext>
              </a:extLst>
            </p:cNvPr>
            <p:cNvCxnSpPr/>
            <p:nvPr/>
          </p:nvCxnSpPr>
          <p:spPr>
            <a:xfrm>
              <a:off x="5934075" y="2714625"/>
              <a:ext cx="2590800" cy="1790700"/>
            </a:xfrm>
            <a:prstGeom prst="line">
              <a:avLst/>
            </a:prstGeom>
            <a:ln w="31750">
              <a:solidFill>
                <a:schemeClr val="accent6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1BF7055-12EA-D653-3178-15256A322384}"/>
                </a:ext>
              </a:extLst>
            </p:cNvPr>
            <p:cNvSpPr/>
            <p:nvPr/>
          </p:nvSpPr>
          <p:spPr>
            <a:xfrm>
              <a:off x="6753225" y="2638425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C6BD397-8453-1D62-2AD2-D60934E51BAC}"/>
                </a:ext>
              </a:extLst>
            </p:cNvPr>
            <p:cNvSpPr/>
            <p:nvPr/>
          </p:nvSpPr>
          <p:spPr>
            <a:xfrm>
              <a:off x="7219950" y="2657475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CA56E60-4A63-37A1-0880-94F4EF436BDA}"/>
                </a:ext>
              </a:extLst>
            </p:cNvPr>
            <p:cNvSpPr/>
            <p:nvPr/>
          </p:nvSpPr>
          <p:spPr>
            <a:xfrm>
              <a:off x="6915150" y="3114675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A2796E4-B0BB-91A7-3EAB-5029DEDDF107}"/>
                </a:ext>
              </a:extLst>
            </p:cNvPr>
            <p:cNvSpPr/>
            <p:nvPr/>
          </p:nvSpPr>
          <p:spPr>
            <a:xfrm>
              <a:off x="7343775" y="3200400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026D74A-EE61-EEC2-6016-1408137A2D8D}"/>
                </a:ext>
              </a:extLst>
            </p:cNvPr>
            <p:cNvSpPr/>
            <p:nvPr/>
          </p:nvSpPr>
          <p:spPr>
            <a:xfrm>
              <a:off x="10210800" y="3381375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B914560-898F-22E8-07C1-B45443F923AB}"/>
                </a:ext>
              </a:extLst>
            </p:cNvPr>
            <p:cNvSpPr/>
            <p:nvPr/>
          </p:nvSpPr>
          <p:spPr>
            <a:xfrm>
              <a:off x="7762875" y="2952750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ECF336B-6A9E-FD9D-E7BD-5108BF34655A}"/>
                </a:ext>
              </a:extLst>
            </p:cNvPr>
            <p:cNvSpPr/>
            <p:nvPr/>
          </p:nvSpPr>
          <p:spPr>
            <a:xfrm>
              <a:off x="7753350" y="2495550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D631618-7FD3-5899-7FBA-81539A17930D}"/>
                </a:ext>
              </a:extLst>
            </p:cNvPr>
            <p:cNvSpPr/>
            <p:nvPr/>
          </p:nvSpPr>
          <p:spPr>
            <a:xfrm>
              <a:off x="7686675" y="3533775"/>
              <a:ext cx="57150" cy="571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C50F670-36C9-1EE5-59D7-97E3C8CEABDB}"/>
                </a:ext>
              </a:extLst>
            </p:cNvPr>
            <p:cNvSpPr/>
            <p:nvPr/>
          </p:nvSpPr>
          <p:spPr>
            <a:xfrm>
              <a:off x="7067550" y="3695700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B1A27FB-9E2A-22C4-65FF-2FBFED30829F}"/>
                </a:ext>
              </a:extLst>
            </p:cNvPr>
            <p:cNvSpPr/>
            <p:nvPr/>
          </p:nvSpPr>
          <p:spPr>
            <a:xfrm>
              <a:off x="7400925" y="4038600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AAC84F6-5885-C057-6EC3-A208AED6306D}"/>
                </a:ext>
              </a:extLst>
            </p:cNvPr>
            <p:cNvSpPr/>
            <p:nvPr/>
          </p:nvSpPr>
          <p:spPr>
            <a:xfrm>
              <a:off x="7200900" y="4591050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562040D-AE36-4FDF-F6D6-7B7A69388C6F}"/>
                </a:ext>
              </a:extLst>
            </p:cNvPr>
            <p:cNvSpPr/>
            <p:nvPr/>
          </p:nvSpPr>
          <p:spPr>
            <a:xfrm>
              <a:off x="7038975" y="4181475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8EE089F7-E851-11C0-ABFC-726934A6326B}"/>
                </a:ext>
              </a:extLst>
            </p:cNvPr>
            <p:cNvSpPr/>
            <p:nvPr/>
          </p:nvSpPr>
          <p:spPr>
            <a:xfrm>
              <a:off x="6324600" y="3590925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B4B9C909-C2CB-6B2A-C704-06FEA5D7FE66}"/>
                </a:ext>
              </a:extLst>
            </p:cNvPr>
            <p:cNvSpPr/>
            <p:nvPr/>
          </p:nvSpPr>
          <p:spPr>
            <a:xfrm>
              <a:off x="6505575" y="3438525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E594FBF-F544-1CF3-857B-229B0D3868D4}"/>
                </a:ext>
              </a:extLst>
            </p:cNvPr>
            <p:cNvSpPr/>
            <p:nvPr/>
          </p:nvSpPr>
          <p:spPr>
            <a:xfrm>
              <a:off x="10163175" y="2905125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78CE876E-EDBD-E90D-63C1-4B4C73D19CA4}"/>
                </a:ext>
              </a:extLst>
            </p:cNvPr>
            <p:cNvSpPr/>
            <p:nvPr/>
          </p:nvSpPr>
          <p:spPr>
            <a:xfrm>
              <a:off x="6467475" y="4076700"/>
              <a:ext cx="123825" cy="1143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F5A596A-DED7-E053-6678-F0AF3B0C0E19}"/>
                </a:ext>
              </a:extLst>
            </p:cNvPr>
            <p:cNvSpPr txBox="1"/>
            <p:nvPr/>
          </p:nvSpPr>
          <p:spPr>
            <a:xfrm>
              <a:off x="9163050" y="2790825"/>
              <a:ext cx="9220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Class 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D853293-949E-EFB2-FE83-A06097A70E37}"/>
                </a:ext>
              </a:extLst>
            </p:cNvPr>
            <p:cNvSpPr txBox="1"/>
            <p:nvPr/>
          </p:nvSpPr>
          <p:spPr>
            <a:xfrm>
              <a:off x="9163050" y="3190875"/>
              <a:ext cx="9220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Class 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80307061-1F05-263C-18C9-6F1EF6EC8A29}"/>
                    </a:ext>
                  </a:extLst>
                </p:cNvPr>
                <p:cNvSpPr txBox="1"/>
                <p:nvPr/>
              </p:nvSpPr>
              <p:spPr>
                <a:xfrm>
                  <a:off x="8915400" y="4486275"/>
                  <a:ext cx="26968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80307061-1F05-263C-18C9-6F1EF6EC8A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15400" y="4486275"/>
                  <a:ext cx="269689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19512" r="-12195" b="-4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A23B3DA4-C157-DD0B-3ACF-648F031CCDC6}"/>
                    </a:ext>
                  </a:extLst>
                </p:cNvPr>
                <p:cNvSpPr txBox="1"/>
                <p:nvPr/>
              </p:nvSpPr>
              <p:spPr>
                <a:xfrm>
                  <a:off x="6191250" y="2009775"/>
                  <a:ext cx="27501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A23B3DA4-C157-DD0B-3ACF-648F031CCD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91250" y="2009775"/>
                  <a:ext cx="275011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9048" r="-11905" b="-4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EA8347F6-6F2E-8BFC-303F-26089908A277}"/>
                    </a:ext>
                  </a:extLst>
                </p:cNvPr>
                <p:cNvSpPr txBox="1"/>
                <p:nvPr/>
              </p:nvSpPr>
              <p:spPr>
                <a:xfrm>
                  <a:off x="6800850" y="4781550"/>
                  <a:ext cx="216104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EA8347F6-6F2E-8BFC-303F-26089908A2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0850" y="4781550"/>
                  <a:ext cx="2161041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4255" r="-8511" b="-4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E56F838D-C06F-8F45-72D3-4A354B3E944E}"/>
                </a:ext>
              </a:extLst>
            </p:cNvPr>
            <p:cNvCxnSpPr/>
            <p:nvPr/>
          </p:nvCxnSpPr>
          <p:spPr>
            <a:xfrm flipV="1">
              <a:off x="8124825" y="4505325"/>
              <a:ext cx="323850" cy="27622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D0D30D8-A6F7-771A-F23E-23C2CCD6D43A}"/>
                </a:ext>
              </a:extLst>
            </p:cNvPr>
            <p:cNvSpPr/>
            <p:nvPr/>
          </p:nvSpPr>
          <p:spPr>
            <a:xfrm>
              <a:off x="8277225" y="3409950"/>
              <a:ext cx="57150" cy="571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49DAE76-C869-85C8-45EE-F34012216106}"/>
                </a:ext>
              </a:extLst>
            </p:cNvPr>
            <p:cNvCxnSpPr>
              <a:stCxn id="30" idx="3"/>
            </p:cNvCxnSpPr>
            <p:nvPr/>
          </p:nvCxnSpPr>
          <p:spPr>
            <a:xfrm flipH="1">
              <a:off x="7886700" y="3458731"/>
              <a:ext cx="398894" cy="589394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94BFF48-9762-D6BD-27C2-C94E128B433B}"/>
                </a:ext>
              </a:extLst>
            </p:cNvPr>
            <p:cNvCxnSpPr/>
            <p:nvPr/>
          </p:nvCxnSpPr>
          <p:spPr>
            <a:xfrm>
              <a:off x="7972425" y="3914775"/>
              <a:ext cx="152400" cy="1143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5FB9D60-3E1D-DE8B-583E-FEF99A3E2A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29575" y="4019550"/>
              <a:ext cx="95250" cy="14287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EE1CFA14-1DB5-9365-70EC-A8C6F36A151C}"/>
                    </a:ext>
                  </a:extLst>
                </p:cNvPr>
                <p:cNvSpPr txBox="1"/>
                <p:nvPr/>
              </p:nvSpPr>
              <p:spPr>
                <a:xfrm>
                  <a:off x="8372475" y="3238500"/>
                  <a:ext cx="16831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EE1CFA14-1DB5-9365-70EC-A8C6F36A15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2475" y="3238500"/>
                  <a:ext cx="168316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6923" r="-26923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5012C53-9A7C-E2E6-FD35-585CEDBC3900}"/>
                    </a:ext>
                  </a:extLst>
                </p:cNvPr>
                <p:cNvSpPr txBox="1"/>
                <p:nvPr/>
              </p:nvSpPr>
              <p:spPr>
                <a:xfrm>
                  <a:off x="8105775" y="3619500"/>
                  <a:ext cx="16055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5012C53-9A7C-E2E6-FD35-585CEDBC39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05775" y="3619500"/>
                  <a:ext cx="160557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28000" r="-24000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7" name="Slide Number Placeholder 36">
            <a:extLst>
              <a:ext uri="{FF2B5EF4-FFF2-40B4-BE49-F238E27FC236}">
                <a16:creationId xmlns:a16="http://schemas.microsoft.com/office/drawing/2014/main" id="{4B8EF9A2-27D5-8001-DE96-537FAE589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6</a:t>
            </a:fld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06017EF-586E-DAA3-44EA-903A24223A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3673" y="3931960"/>
            <a:ext cx="3890300" cy="2221434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AA879E5-2012-E985-6F48-F5C33873EC57}"/>
              </a:ext>
            </a:extLst>
          </p:cNvPr>
          <p:cNvCxnSpPr>
            <a:cxnSpLocks/>
          </p:cNvCxnSpPr>
          <p:nvPr/>
        </p:nvCxnSpPr>
        <p:spPr>
          <a:xfrm>
            <a:off x="9883120" y="4043608"/>
            <a:ext cx="0" cy="1961266"/>
          </a:xfrm>
          <a:prstGeom prst="line">
            <a:avLst/>
          </a:prstGeom>
          <a:ln w="31750">
            <a:solidFill>
              <a:schemeClr val="accent6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16FCE9F6-7925-20E3-DC37-3499858BDE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7115" y="5604826"/>
            <a:ext cx="164606" cy="14022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F2883E0-44F9-1ACB-BD60-D9AF4E9E6C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65061" y="5690453"/>
            <a:ext cx="164606" cy="14022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9AA094F-4AEB-A68B-FF1F-50520052C9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00989" y="5393508"/>
            <a:ext cx="164606" cy="14022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AA408D5-C034-BB4A-F051-76B2639A93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49446" y="4682127"/>
            <a:ext cx="79255" cy="7315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4D083447-3ADB-68FA-F5C2-B0FC035AC6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07505" y="4244564"/>
            <a:ext cx="79255" cy="7315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7F22FA5-47F8-352E-803A-08C796FF52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38219" y="4482592"/>
            <a:ext cx="73158" cy="731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9936EC1-0BDE-CFCD-7FA5-008CE4D72B46}"/>
                  </a:ext>
                </a:extLst>
              </p:cNvPr>
              <p:cNvSpPr txBox="1"/>
              <p:nvPr/>
            </p:nvSpPr>
            <p:spPr>
              <a:xfrm>
                <a:off x="1562100" y="5474271"/>
                <a:ext cx="5276850" cy="4397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=1|</m:t>
                        </m:r>
                        <m:r>
                          <a:rPr kumimoji="0" lang="en-US" sz="20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kumimoji="0" lang="en-US" sz="2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d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kumimoji="0" lang="en-US" sz="20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𝛉</m:t>
                        </m:r>
                      </m:sub>
                    </m:sSub>
                    <m:d>
                      <m:dPr>
                        <m:ctrlP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sz="20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𝛉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p>
                        </m:sSup>
                        <m:r>
                          <a:rPr lang="en-US" sz="20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9936EC1-0BDE-CFCD-7FA5-008CE4D72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100" y="5474271"/>
                <a:ext cx="5276850" cy="439736"/>
              </a:xfrm>
              <a:prstGeom prst="rect">
                <a:avLst/>
              </a:prstGeom>
              <a:blipFill>
                <a:blip r:embed="rId12"/>
                <a:stretch>
                  <a:fillRect b="-9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1BF221B-6FEC-A08B-93CA-76001B425628}"/>
                  </a:ext>
                </a:extLst>
              </p:cNvPr>
              <p:cNvSpPr txBox="1"/>
              <p:nvPr/>
            </p:nvSpPr>
            <p:spPr>
              <a:xfrm>
                <a:off x="1562100" y="5904860"/>
                <a:ext cx="35378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=0|</m:t>
                          </m:r>
                          <m:r>
                            <a:rPr kumimoji="0" lang="en-US" sz="20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kumimoji="0" lang="en-US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d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=1−</m:t>
                      </m:r>
                      <m:sSub>
                        <m:sSubPr>
                          <m:ctrlP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kumimoji="0" lang="en-US" sz="20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𝛉</m:t>
                          </m:r>
                        </m:sub>
                      </m:sSub>
                      <m:d>
                        <m:dPr>
                          <m:ctrlP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US" sz="20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1BF221B-6FEC-A08B-93CA-76001B4256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100" y="5904860"/>
                <a:ext cx="3537800" cy="400110"/>
              </a:xfrm>
              <a:prstGeom prst="rect">
                <a:avLst/>
              </a:prstGeom>
              <a:blipFill>
                <a:blip r:embed="rId13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2171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2039-31B6-5519-B499-11F57665B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Likelihood function, given a dataset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2CD14D-AADB-E60C-C03E-2792479ACA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62100"/>
                <a:ext cx="10515600" cy="4614863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sz="4400" dirty="0"/>
                  <a:t>Likelihood of m samples</a:t>
                </a:r>
              </a:p>
              <a:p>
                <a:pPr marL="0" indent="0">
                  <a:buNone/>
                </a:pPr>
                <a:endParaRPr lang="en-US" sz="4400" dirty="0"/>
              </a:p>
              <a:p>
                <a:pPr lvl="1"/>
                <a:r>
                  <a:rPr lang="en-US" sz="2900" dirty="0"/>
                  <a:t>Probabilities: </a:t>
                </a:r>
                <a14:m>
                  <m:oMath xmlns:m="http://schemas.openxmlformats.org/officeDocument/2006/math">
                    <m:r>
                      <a:rPr lang="en-US" sz="29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=1|</m:t>
                        </m:r>
                        <m:r>
                          <a:rPr lang="en-US" sz="2900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29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d>
                    <m:r>
                      <a:rPr lang="en-US" sz="29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900" b="1">
                            <a:latin typeface="Cambria Math" panose="02040503050406030204" pitchFamily="18" charset="0"/>
                          </a:rPr>
                          <m:t>𝛉</m:t>
                        </m:r>
                      </m:sub>
                    </m:sSub>
                    <m:d>
                      <m:d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900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sz="29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9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=0|</m:t>
                        </m:r>
                        <m:r>
                          <a:rPr lang="en-US" sz="2900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29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d>
                    <m:r>
                      <a:rPr lang="en-US" sz="2900" i="1">
                        <a:latin typeface="Cambria Math" panose="02040503050406030204" pitchFamily="18" charset="0"/>
                      </a:rPr>
                      <m:t>=1−</m:t>
                    </m:r>
                    <m:sSub>
                      <m:sSub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900" b="1">
                            <a:latin typeface="Cambria Math" panose="02040503050406030204" pitchFamily="18" charset="0"/>
                          </a:rPr>
                          <m:t>𝛉</m:t>
                        </m:r>
                      </m:sub>
                    </m:sSub>
                    <m:d>
                      <m:d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900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endParaRPr lang="en-US" sz="2900" dirty="0"/>
              </a:p>
              <a:p>
                <a:pPr marL="457200" lvl="1" indent="0">
                  <a:buNone/>
                </a:pPr>
                <a:endParaRPr lang="en-US" sz="2900" i="1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9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900" b="1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sz="29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sSup>
                        <m:sSup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900" b="1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𝑦</m:t>
                          </m:r>
                        </m:sup>
                      </m:sSup>
                      <m:r>
                        <a:rPr lang="en-US" sz="2900" i="1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9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900" b="1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𝑦</m:t>
                          </m:r>
                        </m:sup>
                      </m:sSup>
                      <m:r>
                        <a:rPr lang="en-US" sz="29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900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       </m:t>
                      </m:r>
                      <m:r>
                        <a:rPr lang="en-US" sz="2900" i="1">
                          <a:latin typeface="Cambria Math" panose="02040503050406030204" pitchFamily="18" charset="0"/>
                        </a:rPr>
                        <m:t>(3.12)</m:t>
                      </m:r>
                    </m:oMath>
                  </m:oMathPara>
                </a14:m>
                <a:endParaRPr lang="en-US" sz="2900" dirty="0"/>
              </a:p>
              <a:p>
                <a:pPr marL="457200" lvl="1" indent="0">
                  <a:buNone/>
                </a:pPr>
                <a:endParaRPr lang="en-US" sz="2900" dirty="0"/>
              </a:p>
              <a:p>
                <a:pPr lvl="1"/>
                <a:r>
                  <a:rPr lang="en-US" sz="2900" dirty="0"/>
                  <a:t>Likelihood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900" i="1">
                          <a:latin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900" b="1" i="1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d>
                      <m:r>
                        <a:rPr lang="en-US" sz="29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9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900" b="1">
                              <a:latin typeface="Cambria Math" panose="02040503050406030204" pitchFamily="18" charset="0"/>
                            </a:rPr>
                            <m:t>𝐲</m:t>
                          </m:r>
                        </m:e>
                        <m:e>
                          <m:r>
                            <a:rPr lang="en-US" sz="2900" b="1">
                              <a:latin typeface="Cambria Math" panose="02040503050406030204" pitchFamily="18" charset="0"/>
                            </a:rPr>
                            <m:t>𝐗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2900" b="1" i="1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d>
                      <m:r>
                        <a:rPr lang="en-US" sz="29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limLoc m:val="undOvr"/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  <m:e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9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900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2900" b="1" i="1">
                              <a:latin typeface="Cambria Math" panose="02040503050406030204" pitchFamily="18" charset="0"/>
                            </a:rPr>
                            <m:t>𝜽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sz="29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limLoc m:val="undOvr"/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9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9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900" b="1">
                                          <a:latin typeface="Cambria Math" panose="020405030504060302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sSup>
                                <m:sSup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29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900" b="1">
                                              <a:latin typeface="Cambria Math" panose="02040503050406030204" pitchFamily="18" charset="0"/>
                                            </a:rPr>
                                            <m:t>𝐱</m:t>
                                          </m:r>
                                        </m:e>
                                        <m:sup>
                                          <m:r>
                                            <a:rPr lang="en-US" sz="2900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29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en-US" sz="2900" i="1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29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9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sup>
                          </m:sSup>
                        </m:e>
                      </m:nary>
                      <m:r>
                        <a:rPr lang="en-US" sz="29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900" b="0" i="1" smtClean="0">
                          <a:latin typeface="Cambria Math" panose="02040503050406030204" pitchFamily="18" charset="0"/>
                        </a:rPr>
                        <m:t>               </m:t>
                      </m:r>
                      <m:r>
                        <a:rPr lang="en-US" sz="2900" i="1">
                          <a:latin typeface="Cambria Math" panose="02040503050406030204" pitchFamily="18" charset="0"/>
                        </a:rPr>
                        <m:t>(3.13)</m:t>
                      </m:r>
                    </m:oMath>
                  </m:oMathPara>
                </a14:m>
                <a:endParaRPr lang="en-US" sz="2900" dirty="0"/>
              </a:p>
              <a:p>
                <a:pPr marL="457200" lvl="1" indent="0">
                  <a:buNone/>
                </a:pPr>
                <a:endParaRPr lang="en-US" sz="2900" dirty="0"/>
              </a:p>
              <a:p>
                <a:pPr lvl="1"/>
                <a:r>
                  <a:rPr lang="en-US" sz="2900" dirty="0"/>
                  <a:t>Log-likelihood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900" i="1">
                          <a:latin typeface="Cambria Math" panose="02040503050406030204" pitchFamily="18" charset="0"/>
                        </a:rPr>
                        <m:t>𝓁</m:t>
                      </m:r>
                      <m:d>
                        <m:d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900" b="1">
                              <a:latin typeface="Cambria Math" panose="02040503050406030204" pitchFamily="18" charset="0"/>
                            </a:rPr>
                            <m:t>𝛉</m:t>
                          </m:r>
                        </m:e>
                      </m:d>
                      <m:r>
                        <a:rPr lang="en-US" sz="29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9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9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9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9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9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</m:d>
                                </m:sup>
                              </m:sSup>
                              <m:func>
                                <m:funcPr>
                                  <m:ctrlPr>
                                    <a:rPr lang="en-US" sz="29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9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9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9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9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h</m:t>
                                          </m:r>
                                        </m:e>
                                        <m:sub>
                                          <m:r>
                                            <a:rPr lang="en-US" sz="2900" b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𝛉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29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sz="2900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2900" b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𝐱</m:t>
                                              </m:r>
                                            </m:e>
                                            <m:sup>
                                              <m:d>
                                                <m:dPr>
                                                  <m:ctrlPr>
                                                    <a:rPr lang="en-US" sz="2900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sz="2900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𝑖</m:t>
                                                  </m:r>
                                                </m:e>
                                              </m:d>
                                            </m:sup>
                                          </m:sSup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  <m:r>
                                <a:rPr lang="en-US" sz="29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+(1−</m:t>
                              </m:r>
                              <m:sSup>
                                <m:sSupPr>
                                  <m:ctrlPr>
                                    <a:rPr lang="en-US" sz="29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9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9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9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9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sz="29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func>
                                <m:funcPr>
                                  <m:ctrlPr>
                                    <a:rPr lang="en-US" sz="29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9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9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9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sz="29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9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h</m:t>
                                          </m:r>
                                        </m:e>
                                        <m:sub>
                                          <m:r>
                                            <a:rPr lang="en-US" sz="2900" b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𝛉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29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sz="2900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2900" b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𝐱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2900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(</m:t>
                                              </m:r>
                                              <m:r>
                                                <a:rPr lang="en-US" sz="2900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  <m:r>
                                                <a:rPr lang="en-US" sz="2900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)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</m:nary>
                      <m:r>
                        <a:rPr lang="en-US" sz="29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900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</m:t>
                      </m:r>
                      <m:r>
                        <a:rPr lang="en-US" sz="2900" i="1">
                          <a:latin typeface="Cambria Math" panose="02040503050406030204" pitchFamily="18" charset="0"/>
                        </a:rPr>
                        <m:t>(3.14</m:t>
                      </m:r>
                      <m:r>
                        <a:rPr lang="en-US" sz="29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9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2CD14D-AADB-E60C-C03E-2792479ACA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62100"/>
                <a:ext cx="10515600" cy="4614863"/>
              </a:xfrm>
              <a:blipFill>
                <a:blip r:embed="rId2"/>
                <a:stretch>
                  <a:fillRect l="-1043" t="-35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592F0A-525A-8646-0A50-7EBA8FD52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784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A30C6-23B2-3D53-803A-2AC86AAE9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75573-84EB-2FC3-00A4-144DEAB43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Loss function: binary cross-entropy loss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52F2068-3CAA-7C7C-6724-B009BAF357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62100"/>
                <a:ext cx="10515600" cy="4614863"/>
              </a:xfrm>
            </p:spPr>
            <p:txBody>
              <a:bodyPr>
                <a:normAutofit/>
              </a:bodyPr>
              <a:lstStyle/>
              <a:p>
                <a:r>
                  <a:rPr lang="en-US" sz="3000" dirty="0"/>
                  <a:t>Maximum likelihood estimation (MLE), from (3.14),</a:t>
                </a:r>
              </a:p>
              <a:p>
                <a:pPr marL="0" indent="0" algn="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𝑎𝑟𝑔</m:t>
                    </m:r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𝜽</m:t>
                            </m:r>
                          </m:lim>
                        </m:limLow>
                      </m:fName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𝓁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</m:d>
                      </m:e>
                    </m:func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𝑎𝑟𝑔</m:t>
                    </m:r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𝜽</m:t>
                            </m:r>
                          </m:lim>
                        </m:limLow>
                      </m:fName>
                      <m:e>
                        <m:nary>
                          <m:naryPr>
                            <m:chr m:val="∑"/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sup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𝑱</m:t>
                            </m:r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sz="2000" b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𝛉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𝐱</m:t>
                                        </m:r>
                                      </m:e>
                                      <m:sup>
                                        <m:r>
                                          <a:rPr lang="en-US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en-US" sz="2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p>
                                </m:sSup>
                              </m:e>
                            </m:d>
                          </m:e>
                        </m:nary>
                      </m:e>
                    </m:func>
                  </m:oMath>
                </a14:m>
                <a:r>
                  <a:rPr lang="en-US" sz="2000" dirty="0"/>
                  <a:t>                                             (3.16)</a:t>
                </a:r>
              </a:p>
              <a:p>
                <a:pPr marL="0" indent="0">
                  <a:buNone/>
                </a:pPr>
                <a:r>
                  <a:rPr lang="en-US" sz="2000" dirty="0"/>
                  <a:t>      where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𝑱</m:t>
                    </m:r>
                    <m:d>
                      <m:d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000" b="1">
                                <a:latin typeface="Cambria Math" panose="02040503050406030204" pitchFamily="18" charset="0"/>
                              </a:rPr>
                              <m:t>𝛉</m:t>
                            </m:r>
                          </m:sub>
                        </m:sSub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000" dirty="0"/>
                  <a:t> is defined as the loss function for a single sample,</a:t>
                </a:r>
              </a:p>
              <a:p>
                <a:pPr marL="0" indent="0" algn="r">
                  <a:buNone/>
                </a:pP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𝑱</m:t>
                    </m:r>
                    <m:d>
                      <m:d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000" b="1">
                                <a:latin typeface="Cambria Math" panose="02040503050406030204" pitchFamily="18" charset="0"/>
                              </a:rPr>
                              <m:t>𝛉</m:t>
                            </m:r>
                          </m:sub>
                        </m:sSub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d>
                          <m:d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</m:sup>
                    </m:sSup>
                    <m:func>
                      <m:func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𝛉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lang="en-US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0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</m:d>
                          </m:e>
                        </m:d>
                      </m:e>
                    </m:func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(1−</m:t>
                    </m:r>
                    <m:sSup>
                      <m:sSup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func>
                      <m:func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𝛉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2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p>
                                </m:sSup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en-US" sz="2000" dirty="0"/>
                  <a:t>                              (3.9)</a:t>
                </a:r>
              </a:p>
              <a:p>
                <a:pPr marL="0" indent="0">
                  <a:buNone/>
                </a:pPr>
                <a:endParaRPr lang="en-US" sz="2000" dirty="0"/>
              </a:p>
              <a:p>
                <a:r>
                  <a:rPr lang="en-US" sz="3000" dirty="0"/>
                  <a:t>Binary cross-entropy loss</a:t>
                </a:r>
              </a:p>
              <a:p>
                <a:pPr marL="0" indent="0" algn="r">
                  <a:buNone/>
                </a:pP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𝐵𝐶𝐸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𝑙𝑜𝑠𝑠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2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d>
                              </m:sup>
                            </m:sSup>
                            <m:func>
                              <m:funcPr>
                                <m:ctrlPr>
                                  <a:rPr lang="en-US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2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h</m:t>
                                        </m:r>
                                      </m:e>
                                      <m:sub>
                                        <m:r>
                                          <a:rPr lang="en-US" sz="2200" b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𝛉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sz="22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sz="2200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200" b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𝐱</m:t>
                                            </m:r>
                                          </m:e>
                                          <m:sup>
                                            <m:d>
                                              <m:dPr>
                                                <m:ctrlPr>
                                                  <a:rPr lang="en-US" sz="2200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sz="2200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e>
                                            </m:d>
                                          </m:sup>
                                        </m:sSup>
                                      </m:e>
                                    </m:d>
                                  </m:e>
                                </m:d>
                              </m:e>
                            </m:func>
                            <m:r>
                              <a:rPr lang="en-US" sz="2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(1−</m:t>
                            </m:r>
                            <m:sSup>
                              <m:sSupPr>
                                <m:ctrlPr>
                                  <a:rPr lang="en-US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func>
                              <m:funcPr>
                                <m:ctrlPr>
                                  <a:rPr lang="en-US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20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>
                                      <m:sSubPr>
                                        <m:ctrlPr>
                                          <a:rPr lang="en-US" sz="22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h</m:t>
                                        </m:r>
                                      </m:e>
                                      <m:sub>
                                        <m:r>
                                          <a:rPr lang="en-US" sz="2200" b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𝛉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sz="22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sz="2200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200" b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𝐱</m:t>
                                            </m:r>
                                          </m:e>
                                          <m:sup>
                                            <m:r>
                                              <a:rPr lang="en-US" sz="2200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(</m:t>
                                            </m:r>
                                            <m:r>
                                              <a:rPr lang="en-US" sz="2200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  <m:r>
                                              <a:rPr lang="en-US" sz="2200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)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d>
                              </m:e>
                            </m:func>
                          </m:e>
                        </m:d>
                      </m:e>
                    </m:nary>
                  </m:oMath>
                </a14:m>
                <a:r>
                  <a:rPr lang="en-US" sz="2200" dirty="0"/>
                  <a:t>         (3.10)</a:t>
                </a:r>
              </a:p>
              <a:p>
                <a:pPr marL="0" indent="0">
                  <a:buNone/>
                </a:pPr>
                <a:r>
                  <a:rPr lang="en-US" sz="2200" dirty="0"/>
                  <a:t>         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d>
                          <m:dPr>
                            <m:ctrlP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200" dirty="0"/>
                  <a:t>is the binary label,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𝛉</m:t>
                        </m:r>
                      </m:sub>
                    </m:sSub>
                    <m:d>
                      <m:dPr>
                        <m:ctrlP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r>
                  <a:rPr lang="en-US" sz="2200" dirty="0"/>
                  <a:t> is the probability prediction.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52F2068-3CAA-7C7C-6724-B009BAF357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62100"/>
                <a:ext cx="10515600" cy="4614863"/>
              </a:xfrm>
              <a:blipFill>
                <a:blip r:embed="rId2"/>
                <a:stretch>
                  <a:fillRect l="-1217" t="-2510" r="-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C6DDA6-44EB-0C3C-4C57-DB845E3BF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11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1A1CE-25FB-599D-0373-C8E3D20E6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Partial derivatives of loss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C7F3E7-8B47-C518-14E4-E894713636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5875"/>
                <a:ext cx="10515600" cy="4891088"/>
              </a:xfrm>
            </p:spPr>
            <p:txBody>
              <a:bodyPr/>
              <a:lstStyle/>
              <a:p>
                <a:pPr>
                  <a:spcAft>
                    <a:spcPts val="1200"/>
                  </a:spcAft>
                </a:pPr>
                <a:r>
                  <a:rPr lang="en-US" dirty="0"/>
                  <a:t>Calculus by chain rule (exercise):</a:t>
                </a:r>
              </a:p>
              <a:p>
                <a:pPr lvl="1">
                  <a:spcAft>
                    <a:spcPts val="1200"/>
                  </a:spcAft>
                </a:pPr>
                <a:r>
                  <a:rPr lang="en-US" dirty="0"/>
                  <a:t>Given</a:t>
                </a:r>
              </a:p>
              <a:p>
                <a:pPr lvl="2">
                  <a:spcAft>
                    <a:spcPts val="1200"/>
                  </a:spcAft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1">
                            <a:latin typeface="Cambria Math" panose="02040503050406030204" pitchFamily="18" charset="0"/>
                          </a:rPr>
                          <m:t>𝛉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𝛉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p>
                        </m:sSup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,  where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  <a:p>
                <a:pPr lvl="2">
                  <a:spcAft>
                    <a:spcPts val="1200"/>
                  </a:spcAft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𝑑𝑧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       </a:t>
                </a:r>
                <a:r>
                  <a:rPr lang="en-US" dirty="0">
                    <a:solidFill>
                      <a:schemeClr val="accent6"/>
                    </a:solidFill>
                  </a:rPr>
                  <a:t>(verify)</a:t>
                </a:r>
              </a:p>
              <a:p>
                <a:pPr lvl="2">
                  <a:spcAft>
                    <a:spcPts val="1200"/>
                  </a:spcAft>
                </a:pPr>
                <a:r>
                  <a:rPr lang="en-US" dirty="0"/>
                  <a:t>Loss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J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𝛉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d>
                              </m:sup>
                            </m:sSup>
                            <m:func>
                              <m:func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h</m:t>
                                        </m:r>
                                      </m:e>
                                      <m:sub>
                                        <m:r>
                                          <a:rPr lang="en-US" b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𝛉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b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𝐱</m:t>
                                            </m:r>
                                          </m:e>
                                          <m:sup>
                                            <m:d>
                                              <m:dPr>
                                                <m:ctrlP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e>
                                            </m:d>
                                          </m:sup>
                                        </m:sSup>
                                      </m:e>
                                    </m:d>
                                  </m:e>
                                </m:d>
                              </m:e>
                            </m:func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−(1−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func>
                              <m:func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h</m:t>
                                        </m:r>
                                      </m:e>
                                      <m:sub>
                                        <m:r>
                                          <a:rPr lang="en-US" b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𝛉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b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𝐱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(</m:t>
                                            </m:r>
                                            <m:r>
                                              <a:rPr lang="en-US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  <m:r>
                                              <a:rPr lang="en-US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)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d>
                              </m:e>
                            </m:func>
                          </m:e>
                        </m:d>
                      </m:e>
                    </m:nary>
                  </m:oMath>
                </a14:m>
                <a:endParaRPr lang="en-US" dirty="0"/>
              </a:p>
              <a:p>
                <a:pPr marL="685800" lvl="2">
                  <a:spcAft>
                    <a:spcPts val="1200"/>
                  </a:spcAft>
                </a:pPr>
                <a:r>
                  <a:rPr lang="en-US" sz="2400" dirty="0"/>
                  <a:t>Compute the partial derivatives</a:t>
                </a:r>
              </a:p>
              <a:p>
                <a:pPr marL="914400" lvl="2" indent="0" algn="r"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𝐽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800" b="1">
                            <a:latin typeface="Cambria Math" panose="02040503050406030204" pitchFamily="18" charset="0"/>
                          </a:rPr>
                          <m:t>𝛉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den>
                    </m:f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sz="1800" b="1">
                                    <a:latin typeface="Cambria Math" panose="02040503050406030204" pitchFamily="18" charset="0"/>
                                  </a:rPr>
                                  <m:t>𝛉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b="1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</m:d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d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)∙</m:t>
                            </m:r>
                            <m:sSubSup>
                              <m:sSub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</m:nary>
                  </m:oMath>
                </a14:m>
                <a:r>
                  <a:rPr lang="en-US" dirty="0"/>
                  <a:t>                                                                   (3.19)</a:t>
                </a:r>
              </a:p>
              <a:p>
                <a:pPr marL="914400" lvl="2" indent="0"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dirty="0"/>
                  <a:t> is the j-</a:t>
                </a:r>
                <a:r>
                  <a:rPr lang="en-US" dirty="0" err="1"/>
                  <a:t>th</a:t>
                </a:r>
                <a:r>
                  <a:rPr lang="en-US" dirty="0"/>
                  <a:t> feature in the </a:t>
                </a:r>
                <a:r>
                  <a:rPr lang="en-US" dirty="0" err="1"/>
                  <a:t>i-th</a:t>
                </a:r>
                <a:r>
                  <a:rPr lang="en-US" dirty="0"/>
                  <a:t> sample.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=1.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C7F3E7-8B47-C518-14E4-E894713636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5875"/>
                <a:ext cx="10515600" cy="4891088"/>
              </a:xfrm>
              <a:blipFill>
                <a:blip r:embed="rId2"/>
                <a:stretch>
                  <a:fillRect l="-1043" t="-2244" r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8093E-B978-9FF5-F22F-3B2708A71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FDCD6-EA55-471A-9288-EA2CB1E244E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75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15974</TotalTime>
  <Words>1611</Words>
  <Application>Microsoft Office PowerPoint</Application>
  <PresentationFormat>Widescreen</PresentationFormat>
  <Paragraphs>333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Aptos</vt:lpstr>
      <vt:lpstr>Aptos Display</vt:lpstr>
      <vt:lpstr>Arial</vt:lpstr>
      <vt:lpstr>Cambria Math</vt:lpstr>
      <vt:lpstr>Segoe Print</vt:lpstr>
      <vt:lpstr>Times New Roman</vt:lpstr>
      <vt:lpstr>Office Theme</vt:lpstr>
      <vt:lpstr>Chapter 3 Classification and Logistic Regression</vt:lpstr>
      <vt:lpstr>Outline</vt:lpstr>
      <vt:lpstr>Regression vs. Classification </vt:lpstr>
      <vt:lpstr>Logistic regression model</vt:lpstr>
      <vt:lpstr>Understanding linear decision boundary</vt:lpstr>
      <vt:lpstr>Understanding the activation function</vt:lpstr>
      <vt:lpstr>Likelihood function, given a dataset</vt:lpstr>
      <vt:lpstr>Loss function: binary cross-entropy loss</vt:lpstr>
      <vt:lpstr>Partial derivatives of loss function</vt:lpstr>
      <vt:lpstr>Gradient in a vectorized format</vt:lpstr>
      <vt:lpstr>Gradient descent algorithm 3.1</vt:lpstr>
      <vt:lpstr>Non-linear decision boundaries</vt:lpstr>
      <vt:lpstr>Metrics of classification (1)</vt:lpstr>
      <vt:lpstr>Metrics of classification (2)</vt:lpstr>
      <vt:lpstr>Confusion matrix for multi-class classification</vt:lpstr>
      <vt:lpstr>Metrics of classification (3): example</vt:lpstr>
      <vt:lpstr>ROC( receiver operating characteristic) curve</vt:lpstr>
      <vt:lpstr>ROC curve</vt:lpstr>
      <vt:lpstr>Implementation: a logistic regression</vt:lpstr>
      <vt:lpstr>Python code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Weidong Kuang</dc:creator>
  <cp:lastModifiedBy>Weidong Kuang</cp:lastModifiedBy>
  <cp:revision>17</cp:revision>
  <dcterms:created xsi:type="dcterms:W3CDTF">2026-05-01T20:39:55Z</dcterms:created>
  <dcterms:modified xsi:type="dcterms:W3CDTF">2026-05-28T19:50:09Z</dcterms:modified>
</cp:coreProperties>
</file>