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7" r:id="rId30"/>
    <p:sldId id="288" r:id="rId31"/>
    <p:sldId id="289" r:id="rId32"/>
    <p:sldId id="290" r:id="rId33"/>
    <p:sldId id="28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572C-678E-44B5-9BDF-B8ED647C8DEC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4DD3A-4903-402C-BD39-154CD1A2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952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1D685-197E-A137-B7A7-CD3ABE7BC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4DAF7E-E9EF-AA16-6607-52449C632F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AAF6A-FC3E-A35D-C78E-5AC754CD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F047-58D4-43D6-9041-5E7DC2328E47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ABB76-0DD0-91AB-DC6E-50D9CAB5E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4958F-01D3-F479-A68A-116CB3FBE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0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E65A7-A252-8A12-5F7F-5AE0E64EA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FAAC26-DBE1-8E83-14FB-EC2D693C0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66B8F-E46C-3AB5-9F86-B5C1E03D7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7D7-75D2-4C4F-BB9E-DC5D999A5CD9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BA099-7BC9-02BB-A2DC-65B093FA1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AD2C2-0E9D-FF64-24B2-46A2B855C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0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438579-BD64-23C8-7911-C8DD15EB61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B0D8E-6F10-7BB5-B4D7-EDBD2504B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6E522A-B273-9EB3-2F20-342D45BAD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7839-63A7-4BC3-BCEE-95CF9972FC22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DBD7E-3A7B-8ED7-BD0C-23D5B3D78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2990E-735E-6ACC-3591-F433A9B22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6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35FB5-2FBE-2817-0573-F1DE74133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D0904-99F5-0CAA-70DB-F57341A38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FA21A-0504-E556-79D6-691EC8BD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2C2D-5EDC-4A57-BC77-CAE7B1A1A073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ED1D9-9700-F7BC-A08B-1A11F8848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6F47E-4371-FA9D-0CC9-82A42B80C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40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0E8DE-8BEF-8DD3-30BF-F20CBFE4B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8D373-3629-6993-7255-5E7D19D15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556AC-54A7-2CA8-A6B8-6CD6703B3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709C-CB67-4E28-869A-29D77D3E6937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086A5-CBAE-1103-B03F-EE3AA756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84813-1C64-AA0B-CF7B-EF122729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0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7AA96-4C9F-01CF-B32C-4D8DECE94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BF157-5334-5A7C-875A-7F4C74706D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83FB2-E7B1-5A99-04B0-216E0039F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B46F4-C277-B323-837D-0F0FAC5C9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F526-4A70-4200-90F3-6BEE118612BC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D4485-C115-9FE9-50DF-45BD28EF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B74AE-9716-A283-74F9-816F9F9DB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0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85D9D-93AB-51DA-E02A-47B34F00E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AE36C-5D0B-626B-2C21-0399B8485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47C0A3-7237-5502-A253-9A74DF0EC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C41AC2-01F3-75F0-1BEE-D1D26BA8A9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F2122B-8B6D-6819-C2F7-300C5E486E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759FE2-D974-1F53-C1E7-267E00CE9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6A2C7-65D4-4DF9-82BF-0FB5460E85B8}" type="datetime1">
              <a:rPr lang="en-US" smtClean="0"/>
              <a:t>5/28/2026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C84147-2CD2-2BF6-96CB-686035C5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B68E0D-A7BC-A16A-FCE5-19F8E24AC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3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0CB0F-CD94-D2AB-D55E-5CDC6275C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F454D6-3F98-4C45-1F84-E1F41687B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1120-3A45-435B-BC2C-0276B37D0727}" type="datetime1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FC8432-4000-1234-F3E8-EEC52FFEF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E7AFB-ACFA-9492-BF02-3803DE10F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27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1EACD9-6979-ED74-AAD3-F0ABDCCFB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C242-850D-4030-84D5-45E05554E0FC}" type="datetime1">
              <a:rPr lang="en-US" smtClean="0"/>
              <a:t>5/28/2026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B8C6CF-C396-3465-7C0F-4C0092824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E4BB4-FF09-ABB3-8559-6F4DDB17B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6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FF711-FB4C-EF76-2352-0B8B1A2FA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56C0A-6E60-A748-788E-7B86BB8BB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96AD2-561D-515F-F81B-0EA61B11F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580C5-F101-F0FD-23E0-D638DB0F5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75E24-7770-4FEA-A2B4-576681059BC1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F24E17-1685-7B52-39A3-E6EE0F7D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15947-3F93-AE8A-4C82-6386D713B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059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3625E-EF2C-0BD0-829C-E4D11C3E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29C546-B74A-E7A7-B69D-D95E35F71B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26AC3B-8A47-8F4C-DC67-95C3BBF64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85CD8B-C46F-8000-163B-4C005D03E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3EC8F-2378-4424-8027-534C8C22C7C9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693421-83FD-C168-452A-2716D7ECA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John Wiley &amp; Sons, Inc.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4408D5-A81C-E4EE-232E-31D06B2C1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2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81C137-F877-90D3-86B4-1D4006F00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8E96A-5747-1F9B-6443-CFC3DFA6D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BD55D-1CD8-1616-DDA1-A076C99FB5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DA0E3B-AC6E-4C5F-BA04-9D2985BABCF5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4A32C-638C-14EF-F0CE-887E052D9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John Wiley &amp; Sons, Inc.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B4EF7-7772-B35D-3853-86EE36333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879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FA8F2B-F8C6-4498-A7B2-603DE6C38E2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7E04F5-5FC5-5584-0C3E-CD492F7E7CF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2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5" Type="http://schemas.openxmlformats.org/officeDocument/2006/relationships/image" Target="../media/image290.png"/><Relationship Id="rId4" Type="http://schemas.openxmlformats.org/officeDocument/2006/relationships/image" Target="../media/image2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E612-152B-7C45-0510-3C6EB48306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2 Linear Regression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71D3BB-6A0C-9EFC-4082-63D7ED9D9E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77ED8-137B-333C-278F-3A35A1F1A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8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C643B-E76B-2B2F-D26C-D3419992E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Gradient Descent Algorithm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07E24-610A-25AA-54B8-D3EDA981C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7C5C39-4F51-5B76-DD54-BED98F238D1D}"/>
                  </a:ext>
                </a:extLst>
              </p:cNvPr>
              <p:cNvSpPr txBox="1"/>
              <p:nvPr/>
            </p:nvSpPr>
            <p:spPr>
              <a:xfrm>
                <a:off x="929628" y="1410832"/>
                <a:ext cx="9701528" cy="4722255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Algorithm 2.1 Gradient Descent Algorithm for linear regression with a single feature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spcAft>
                    <a:spcPts val="400"/>
                  </a:spcAft>
                  <a:buNone/>
                </a:pPr>
                <a:r>
                  <a:rPr lang="en-US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Input</a:t>
                </a: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dataset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d>
                              <m:d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e>
                            </m:d>
                          </m:sup>
                        </m:s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d>
                              <m:d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e>
                            </m:d>
                          </m:sup>
                        </m:sSup>
                      </m:e>
                    </m:d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=1,2,…,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spcAft>
                    <a:spcPts val="400"/>
                  </a:spcAft>
                  <a:buNone/>
                </a:pPr>
                <a:r>
                  <a:rPr lang="en-US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Output</a:t>
                </a: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spcAft>
                    <a:spcPts val="400"/>
                  </a:spcAft>
                  <a:buNone/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Set hyperparameter: learning rate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spcAft>
                    <a:spcPts val="400"/>
                  </a:spcAft>
                  <a:buNone/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Initialize parameters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spcAft>
                    <a:spcPts val="400"/>
                  </a:spcAft>
                  <a:buNone/>
                </a:pPr>
                <a:r>
                  <a:rPr lang="en-US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Repeat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</a:p>
              <a:p>
                <a:pPr marL="914400" marR="0" algn="just">
                  <a:spcAft>
                    <a:spcPts val="4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𝑡𝑒𝑚𝑝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d>
                            <m:d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spcAft>
                    <a:spcPts val="4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𝑡𝑒𝑚𝑝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d>
                            <m:d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  <m:sSup>
                            <m:sSup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spcAft>
                    <a:spcPts val="4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𝑡𝑒𝑚𝑝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spcAft>
                    <a:spcPts val="4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𝑡𝑒𝑚𝑝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spcAft>
                    <a:spcPts val="400"/>
                  </a:spcAft>
                  <a:buNone/>
                </a:pPr>
                <a:r>
                  <a:rPr lang="en-US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until</a:t>
                </a: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converge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7C5C39-4F51-5B76-DD54-BED98F238D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28" y="1410832"/>
                <a:ext cx="9701528" cy="4722255"/>
              </a:xfrm>
              <a:prstGeom prst="rect">
                <a:avLst/>
              </a:prstGeom>
              <a:blipFill>
                <a:blip r:embed="rId2"/>
                <a:stretch>
                  <a:fillRect l="-439" t="-514" b="-771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4748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54E17-BA5C-6717-419A-4B0A70EEC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9E9674-32D7-32BD-E3FB-5E207FF9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029B19-CA67-6BD0-25B8-987716A20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51" y="2538920"/>
            <a:ext cx="5040604" cy="3468647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412DF9-8A95-AF01-2EFD-B84FCC9AD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833" y="2558375"/>
            <a:ext cx="5181374" cy="3550596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E94D39-E766-758B-F7F8-E82BCCAB2FF9}"/>
              </a:ext>
            </a:extLst>
          </p:cNvPr>
          <p:cNvSpPr txBox="1"/>
          <p:nvPr/>
        </p:nvSpPr>
        <p:spPr>
          <a:xfrm>
            <a:off x="1371600" y="1741251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samples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12625C-7147-62F8-3E75-6060B81013F0}"/>
              </a:ext>
            </a:extLst>
          </p:cNvPr>
          <p:cNvSpPr txBox="1"/>
          <p:nvPr/>
        </p:nvSpPr>
        <p:spPr>
          <a:xfrm>
            <a:off x="3327662" y="1715678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solution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F0C37EB-B581-9748-976F-9699BA6A6447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3824754" y="2085010"/>
            <a:ext cx="709539" cy="100698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62E045B-9D4F-B1F6-EA1F-99AF6E1CB80D}"/>
              </a:ext>
            </a:extLst>
          </p:cNvPr>
          <p:cNvSpPr/>
          <p:nvPr/>
        </p:nvSpPr>
        <p:spPr>
          <a:xfrm>
            <a:off x="1300899" y="2102177"/>
            <a:ext cx="414779" cy="2215299"/>
          </a:xfrm>
          <a:custGeom>
            <a:avLst/>
            <a:gdLst>
              <a:gd name="csX0" fmla="*/ 414779 w 414779"/>
              <a:gd name="csY0" fmla="*/ 0 h 2215299"/>
              <a:gd name="csX1" fmla="*/ 386499 w 414779"/>
              <a:gd name="csY1" fmla="*/ 122549 h 2215299"/>
              <a:gd name="csX2" fmla="*/ 311085 w 414779"/>
              <a:gd name="csY2" fmla="*/ 367646 h 2215299"/>
              <a:gd name="csX3" fmla="*/ 301658 w 414779"/>
              <a:gd name="csY3" fmla="*/ 424207 h 2215299"/>
              <a:gd name="csX4" fmla="*/ 282804 w 414779"/>
              <a:gd name="csY4" fmla="*/ 471341 h 2215299"/>
              <a:gd name="csX5" fmla="*/ 263950 w 414779"/>
              <a:gd name="csY5" fmla="*/ 537328 h 2215299"/>
              <a:gd name="csX6" fmla="*/ 245097 w 414779"/>
              <a:gd name="csY6" fmla="*/ 631596 h 2215299"/>
              <a:gd name="csX7" fmla="*/ 207390 w 414779"/>
              <a:gd name="csY7" fmla="*/ 763571 h 2215299"/>
              <a:gd name="csX8" fmla="*/ 188536 w 414779"/>
              <a:gd name="csY8" fmla="*/ 829559 h 2215299"/>
              <a:gd name="csX9" fmla="*/ 160256 w 414779"/>
              <a:gd name="csY9" fmla="*/ 923827 h 2215299"/>
              <a:gd name="csX10" fmla="*/ 150829 w 414779"/>
              <a:gd name="csY10" fmla="*/ 989815 h 2215299"/>
              <a:gd name="csX11" fmla="*/ 131975 w 414779"/>
              <a:gd name="csY11" fmla="*/ 1027522 h 2215299"/>
              <a:gd name="csX12" fmla="*/ 122548 w 414779"/>
              <a:gd name="csY12" fmla="*/ 1074656 h 2215299"/>
              <a:gd name="csX13" fmla="*/ 131975 w 414779"/>
              <a:gd name="csY13" fmla="*/ 1376314 h 2215299"/>
              <a:gd name="csX14" fmla="*/ 141402 w 414779"/>
              <a:gd name="csY14" fmla="*/ 1423448 h 2215299"/>
              <a:gd name="csX15" fmla="*/ 122548 w 414779"/>
              <a:gd name="csY15" fmla="*/ 1791093 h 2215299"/>
              <a:gd name="csX16" fmla="*/ 113122 w 414779"/>
              <a:gd name="csY16" fmla="*/ 1847654 h 2215299"/>
              <a:gd name="csX17" fmla="*/ 94268 w 414779"/>
              <a:gd name="csY17" fmla="*/ 1894788 h 2215299"/>
              <a:gd name="csX18" fmla="*/ 84841 w 414779"/>
              <a:gd name="csY18" fmla="*/ 1951349 h 2215299"/>
              <a:gd name="csX19" fmla="*/ 75414 w 414779"/>
              <a:gd name="csY19" fmla="*/ 1979629 h 2215299"/>
              <a:gd name="csX20" fmla="*/ 65988 w 414779"/>
              <a:gd name="csY20" fmla="*/ 2026763 h 2215299"/>
              <a:gd name="csX21" fmla="*/ 56561 w 414779"/>
              <a:gd name="csY21" fmla="*/ 2055044 h 2215299"/>
              <a:gd name="csX22" fmla="*/ 47134 w 414779"/>
              <a:gd name="csY22" fmla="*/ 2092751 h 2215299"/>
              <a:gd name="csX23" fmla="*/ 37707 w 414779"/>
              <a:gd name="csY23" fmla="*/ 2139885 h 2215299"/>
              <a:gd name="csX24" fmla="*/ 0 w 414779"/>
              <a:gd name="csY24" fmla="*/ 2215299 h 22152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414779" h="2215299">
                <a:moveTo>
                  <a:pt x="414779" y="0"/>
                </a:moveTo>
                <a:cubicBezTo>
                  <a:pt x="405894" y="44427"/>
                  <a:pt x="400146" y="77059"/>
                  <a:pt x="386499" y="122549"/>
                </a:cubicBezTo>
                <a:cubicBezTo>
                  <a:pt x="367404" y="186199"/>
                  <a:pt x="321633" y="304362"/>
                  <a:pt x="311085" y="367646"/>
                </a:cubicBezTo>
                <a:cubicBezTo>
                  <a:pt x="307943" y="386500"/>
                  <a:pt x="306687" y="405767"/>
                  <a:pt x="301658" y="424207"/>
                </a:cubicBezTo>
                <a:cubicBezTo>
                  <a:pt x="297206" y="440532"/>
                  <a:pt x="288155" y="455288"/>
                  <a:pt x="282804" y="471341"/>
                </a:cubicBezTo>
                <a:cubicBezTo>
                  <a:pt x="275570" y="493043"/>
                  <a:pt x="269189" y="515060"/>
                  <a:pt x="263950" y="537328"/>
                </a:cubicBezTo>
                <a:cubicBezTo>
                  <a:pt x="256610" y="568521"/>
                  <a:pt x="252869" y="600508"/>
                  <a:pt x="245097" y="631596"/>
                </a:cubicBezTo>
                <a:cubicBezTo>
                  <a:pt x="234001" y="675982"/>
                  <a:pt x="218486" y="719185"/>
                  <a:pt x="207390" y="763571"/>
                </a:cubicBezTo>
                <a:cubicBezTo>
                  <a:pt x="177923" y="881440"/>
                  <a:pt x="215582" y="734902"/>
                  <a:pt x="188536" y="829559"/>
                </a:cubicBezTo>
                <a:cubicBezTo>
                  <a:pt x="160036" y="929307"/>
                  <a:pt x="205069" y="789382"/>
                  <a:pt x="160256" y="923827"/>
                </a:cubicBezTo>
                <a:cubicBezTo>
                  <a:pt x="157114" y="945823"/>
                  <a:pt x="156675" y="968379"/>
                  <a:pt x="150829" y="989815"/>
                </a:cubicBezTo>
                <a:cubicBezTo>
                  <a:pt x="147131" y="1003372"/>
                  <a:pt x="136419" y="1014191"/>
                  <a:pt x="131975" y="1027522"/>
                </a:cubicBezTo>
                <a:cubicBezTo>
                  <a:pt x="126908" y="1042722"/>
                  <a:pt x="125690" y="1058945"/>
                  <a:pt x="122548" y="1074656"/>
                </a:cubicBezTo>
                <a:cubicBezTo>
                  <a:pt x="125690" y="1175209"/>
                  <a:pt x="126545" y="1275859"/>
                  <a:pt x="131975" y="1376314"/>
                </a:cubicBezTo>
                <a:cubicBezTo>
                  <a:pt x="132840" y="1392313"/>
                  <a:pt x="141402" y="1407426"/>
                  <a:pt x="141402" y="1423448"/>
                </a:cubicBezTo>
                <a:cubicBezTo>
                  <a:pt x="141402" y="2024107"/>
                  <a:pt x="157507" y="1616293"/>
                  <a:pt x="122548" y="1791093"/>
                </a:cubicBezTo>
                <a:cubicBezTo>
                  <a:pt x="118800" y="1809836"/>
                  <a:pt x="118151" y="1829214"/>
                  <a:pt x="113122" y="1847654"/>
                </a:cubicBezTo>
                <a:cubicBezTo>
                  <a:pt x="108670" y="1863979"/>
                  <a:pt x="100553" y="1879077"/>
                  <a:pt x="94268" y="1894788"/>
                </a:cubicBezTo>
                <a:cubicBezTo>
                  <a:pt x="91126" y="1913642"/>
                  <a:pt x="88987" y="1932690"/>
                  <a:pt x="84841" y="1951349"/>
                </a:cubicBezTo>
                <a:cubicBezTo>
                  <a:pt x="82685" y="1961049"/>
                  <a:pt x="77824" y="1969989"/>
                  <a:pt x="75414" y="1979629"/>
                </a:cubicBezTo>
                <a:cubicBezTo>
                  <a:pt x="71528" y="1995173"/>
                  <a:pt x="69874" y="2011219"/>
                  <a:pt x="65988" y="2026763"/>
                </a:cubicBezTo>
                <a:cubicBezTo>
                  <a:pt x="63578" y="2036403"/>
                  <a:pt x="59291" y="2045489"/>
                  <a:pt x="56561" y="2055044"/>
                </a:cubicBezTo>
                <a:cubicBezTo>
                  <a:pt x="53002" y="2067501"/>
                  <a:pt x="49945" y="2080104"/>
                  <a:pt x="47134" y="2092751"/>
                </a:cubicBezTo>
                <a:cubicBezTo>
                  <a:pt x="43658" y="2108392"/>
                  <a:pt x="43459" y="2124930"/>
                  <a:pt x="37707" y="2139885"/>
                </a:cubicBezTo>
                <a:cubicBezTo>
                  <a:pt x="27618" y="2166117"/>
                  <a:pt x="0" y="2215299"/>
                  <a:pt x="0" y="2215299"/>
                </a:cubicBezTo>
              </a:path>
            </a:pathLst>
          </a:custGeom>
          <a:noFill/>
          <a:ln>
            <a:prstDash val="dash"/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55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AFC79-F2AF-AC3F-3669-9BB87B8A1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Linear Regression with Multiple Features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78CF19-6748-DBED-0440-7DC809CBFB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Relationship with n input features: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+⋯+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Prediction model (hypothesis):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𝛉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8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𝐱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457200" marR="0" indent="4572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𝛉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ℝ</m:t>
                          </m:r>
                        </m:e>
                        <m:sup>
                          <m:d>
                            <m:d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×1</m:t>
                          </m:r>
                        </m:sup>
                      </m:sSup>
                      <m:r>
                        <a:rPr lang="en-US" sz="28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1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28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+1)×1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78CF19-6748-DBED-0440-7DC809CBFB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93A4CB-0F16-18BA-A890-3E0CC87AC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43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CEA19-8C58-3770-46CD-FEF27A134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1" y="0"/>
            <a:ext cx="10515600" cy="1325563"/>
          </a:xfrm>
        </p:spPr>
        <p:txBody>
          <a:bodyPr/>
          <a:lstStyle/>
          <a:p>
            <a:r>
              <a:rPr lang="en-US" dirty="0"/>
              <a:t>Loss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2D464F-F20E-A14B-4CB1-20C60B0FA8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63192"/>
                <a:ext cx="10515600" cy="5476973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en-US" sz="4400" dirty="0"/>
                  <a:t>Input features as an mx(n+1) matrix, labels as a column vector.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3800" b="1" i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                </m:t>
                    </m:r>
                    <m:r>
                      <a:rPr lang="en-US" sz="3800" b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𝐗</m:t>
                    </m:r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800" b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−−</m:t>
                                      </m:r>
                                      <m:r>
                                        <a:rPr lang="en-US" sz="3800" b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(1)</m:t>
                                      </m:r>
                                    </m:sup>
                                  </m:sSup>
                                </m:e>
                                <m:sup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−−</m:t>
                              </m:r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sSup>
                                          <m:sSupPr>
                                            <m:ctrlPr>
                                              <a:rPr lang="en-US" sz="38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3800" b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−−</m:t>
                                            </m:r>
                                            <m:r>
                                              <a:rPr lang="en-US" sz="3800" b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𝐱</m:t>
                                            </m:r>
                                          </m:e>
                                          <m:sup>
                                            <m:r>
                                              <a:rPr lang="en-US" sz="38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(2)</m:t>
                                            </m:r>
                                          </m:sup>
                                        </m:sSup>
                                      </m:e>
                                      <m:sup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⊺</m:t>
                                        </m:r>
                                      </m:sup>
                                    </m:sSup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−−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800" b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−−</m:t>
                                      </m:r>
                                      <m:r>
                                        <a:rPr lang="en-US" sz="3800" b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</m:e>
                                <m:sup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−−</m:t>
                              </m:r>
                            </m:e>
                          </m:mr>
                        </m:m>
                      </m:e>
                    </m:d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(1)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</m:m>
                            </m:e>
                            <m:e>
                              <m:sSubSup>
                                <m:sSubSupPr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(1)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(2)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</m:m>
                            </m:e>
                            <m:e>
                              <m:sSubSup>
                                <m:sSubSupPr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(2)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3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3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3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𝑚</m:t>
                                              </m:r>
                                            </m:sup>
                                          </m:sSubSup>
                                        </m:e>
                                      </m:mr>
                                    </m:m>
                                  </m:e>
                                  <m:e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sub>
                                      <m:sup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)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en-US" sz="3800" dirty="0"/>
                  <a:t>, </a:t>
                </a:r>
                <a14:m>
                  <m:oMath xmlns:m="http://schemas.openxmlformats.org/officeDocument/2006/math">
                    <m:r>
                      <a:rPr lang="en-US" sz="38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</m:t>
                    </m:r>
                    <m:r>
                      <a:rPr lang="en-US" sz="38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sz="3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3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sz="3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3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(1)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3800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800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3800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(2)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sz="38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sz="3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3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3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  <m:r>
                                    <a:rPr lang="en-US" sz="3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endParaRPr lang="en-US" sz="3800" dirty="0"/>
              </a:p>
              <a:p>
                <a:r>
                  <a:rPr lang="en-US" sz="4400" dirty="0"/>
                  <a:t>Predictions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800" b="1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3800" b="1" i="0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𝐲</m:t>
                          </m:r>
                        </m:e>
                      </m:acc>
                      <m:r>
                        <a:rPr lang="en-US" sz="3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8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𝐗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 </m:t>
                      </m:r>
                      <m:r>
                        <a:rPr lang="en-US" sz="38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𝛉</m:t>
                      </m:r>
                    </m:oMath>
                  </m:oMathPara>
                </a14:m>
                <a:endParaRPr lang="en-US" sz="3800" dirty="0"/>
              </a:p>
              <a:p>
                <a:r>
                  <a:rPr lang="en-US" sz="4400" dirty="0"/>
                  <a:t>Errors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𝑬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(1)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e>
                                        <m:sup>
                                          <m: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(2)</m:t>
                                          </m:r>
                                        </m:sup>
                                      </m:sSup>
                                    </m:e>
                                  </m:mr>
                                  <m:mr>
                                    <m:e>
                                      <m: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8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𝐗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 </m:t>
                      </m:r>
                      <m:r>
                        <a:rPr lang="en-US" sz="38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𝛉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𝐲</m:t>
                      </m:r>
                    </m:oMath>
                  </m:oMathPara>
                </a14:m>
                <a:endParaRPr lang="en-US" sz="3800" dirty="0"/>
              </a:p>
              <a:p>
                <a:r>
                  <a:rPr lang="en-US" sz="4400" dirty="0"/>
                  <a:t>Loss function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p>
                            <m:sSup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38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8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𝑬</m:t>
                              </m:r>
                            </m:e>
                            <m:sup>
                              <m:r>
                                <a:rPr lang="en-US" sz="38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⊺</m:t>
                              </m:r>
                            </m:sup>
                          </m:sSup>
                          <m:r>
                            <a:rPr lang="en-US" sz="3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𝑬</m:t>
                          </m:r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d>
                            <m:d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𝐗</m:t>
                              </m:r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sz="3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𝛉</m:t>
                              </m:r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𝐲</m:t>
                              </m:r>
                            </m:e>
                          </m:d>
                        </m:e>
                        <m:sup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⊺</m:t>
                          </m:r>
                        </m:sup>
                      </m:sSup>
                      <m:d>
                        <m:d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𝐗</m:t>
                          </m:r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3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𝛉</m:t>
                          </m:r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𝐲</m:t>
                          </m:r>
                        </m:e>
                      </m:d>
                    </m:oMath>
                  </m:oMathPara>
                </a14:m>
                <a:endParaRPr lang="en-US" sz="38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2D464F-F20E-A14B-4CB1-20C60B0FA8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63192"/>
                <a:ext cx="10515600" cy="5476973"/>
              </a:xfrm>
              <a:blipFill>
                <a:blip r:embed="rId2"/>
                <a:stretch>
                  <a:fillRect l="-580" t="-2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AE1196-3D23-EC06-1F07-1624D661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77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5FDFF-EB0D-7A27-A171-019955EFC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Gradient of Loss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CD1517-48CA-1727-6E24-24BE9245E6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4505" y="1376314"/>
                <a:ext cx="10515600" cy="5354424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n-US" sz="3600" dirty="0"/>
                  <a:t>Partial derivative: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3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𝐽</m:t>
                          </m:r>
                          <m:d>
                            <m:dPr>
                              <m:ctrlPr>
                                <a:rPr lang="en-US" sz="3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3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𝛉</m:t>
                              </m:r>
                            </m:e>
                          </m:d>
                        </m:num>
                        <m:den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3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3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𝛉</m:t>
                              </m:r>
                            </m:e>
                            <m:sub>
                              <m:r>
                                <a:rPr lang="en-US" sz="3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  <m:r>
                        <a:rPr lang="en-US" sz="3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d>
                            <m:dPr>
                              <m:ctrlPr>
                                <a:rPr lang="en-US" sz="3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300" b="1" i="0" smtClean="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33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3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  <m:r>
                                <a:rPr lang="en-US" sz="3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300" b="1" i="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𝐲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  <m:sSubSup>
                            <m:sSubSupPr>
                              <m:ctrlPr>
                                <a:rPr lang="en-US" sz="3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  <m:r>
                        <a:rPr lang="en-US" sz="3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300" b="1" i="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𝐗</m:t>
                                  </m:r>
                                </m:e>
                                <m:sub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𝑐𝑜𝑙𝑢𝑚</m:t>
                                  </m:r>
                                  <m:sSub>
                                    <m:sSubPr>
                                      <m:ctrlP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⊺</m:t>
                          </m:r>
                        </m:sup>
                      </m:sSup>
                      <m:d>
                        <m:dPr>
                          <m:ctrlP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3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𝐗</m:t>
                          </m:r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33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𝛉</m:t>
                          </m:r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3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𝐲</m:t>
                          </m:r>
                        </m:e>
                      </m:d>
                      <m:r>
                        <a:rPr lang="en-US" sz="3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3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=0,1,…,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d>
                            <m:d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e>
                          </m:d>
                        </m:sup>
                      </m:sSub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sz="3600" dirty="0"/>
                  <a:t>Gradient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𝑔𝑟𝑎𝑑</m:t>
                      </m:r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𝐽</m:t>
                                    </m:r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800" b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𝛉</m:t>
                                    </m:r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f>
                                        <m:fPr>
                                          <m:ctrlPr>
                                            <a:rPr lang="en-US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𝐽</m:t>
                                          </m:r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2800" b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𝛉</m:t>
                                          </m:r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num>
                                        <m:den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mr>
                                  <m:m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𝐽</m:t>
                                    </m:r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800" b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𝛉</m:t>
                                    </m:r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⊺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𝑿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𝛉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𝐲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sz="3600" dirty="0"/>
                  <a:t>Optimization by normal equation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3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𝑔𝑟𝑎𝑑</m:t>
                      </m:r>
                      <m:r>
                        <a:rPr lang="en-US" sz="33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⊺</m:t>
                          </m:r>
                        </m:sup>
                      </m:sSup>
                      <m:r>
                        <a:rPr lang="en-US" sz="33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𝑿</m:t>
                          </m:r>
                          <m: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3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3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𝛉</m:t>
                              </m:r>
                            </m:e>
                            <m:sup>
                              <m:r>
                                <a:rPr lang="en-US" sz="33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3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𝐲</m:t>
                          </m:r>
                        </m:e>
                      </m:d>
                      <m:r>
                        <a:rPr lang="en-US" sz="3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3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</m:oMath>
                  </m:oMathPara>
                </a14:m>
                <a:endParaRPr lang="en-US" sz="3300" dirty="0"/>
              </a:p>
              <a:p>
                <a:pPr marL="0" indent="0">
                  <a:buNone/>
                </a:pPr>
                <a:endParaRPr lang="en-US" sz="33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3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3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𝛉</m:t>
                          </m:r>
                        </m:e>
                        <m:sup>
                          <m:r>
                            <a:rPr lang="en-US" sz="3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3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3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3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3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𝑿</m:t>
                                  </m:r>
                                </m:e>
                                <m:sup>
                                  <m:r>
                                    <a:rPr lang="en-US" sz="33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r>
                                <a:rPr lang="en-US" sz="33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𝑿</m:t>
                              </m:r>
                            </m:e>
                          </m:d>
                        </m:e>
                        <m:sup>
                          <m: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p>
                      </m:sSup>
                      <m:sSup>
                        <m:sSupPr>
                          <m:ctrlP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sz="33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⊺</m:t>
                          </m:r>
                        </m:sup>
                      </m:sSup>
                      <m:r>
                        <a:rPr lang="en-US" sz="33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𝐲</m:t>
                      </m:r>
                    </m:oMath>
                  </m:oMathPara>
                </a14:m>
                <a:endParaRPr lang="en-US" sz="33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CD1517-48CA-1727-6E24-24BE9245E6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4505" y="1376314"/>
                <a:ext cx="10515600" cy="5354424"/>
              </a:xfrm>
              <a:blipFill>
                <a:blip r:embed="rId2"/>
                <a:stretch>
                  <a:fillRect l="-522" t="-2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18F4AE-A070-F47C-748D-A805BDE4B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56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6BE7B-A55E-00C4-8105-6B80C34AC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Gradient Descent Algorithm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07F7F2-C33C-7A68-ADBC-52334D3B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8C9AB90-11EA-3962-4451-DD1446409D3D}"/>
                  </a:ext>
                </a:extLst>
              </p:cNvPr>
              <p:cNvSpPr txBox="1"/>
              <p:nvPr/>
            </p:nvSpPr>
            <p:spPr>
              <a:xfrm>
                <a:off x="834012" y="1577592"/>
                <a:ext cx="10430189" cy="4466094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Algorithm 2..2 Gradient Descent Algorithm for linear regression with multiple features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Input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dataset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𝑿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×1</m:t>
                        </m:r>
                      </m:sup>
                    </m:sSup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is dataset size,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is the number of features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Output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𝛉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+1)×1</m:t>
                        </m:r>
                      </m:sup>
                    </m:sSup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Set hyperparameter: learning rate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Initialize parameters </a:t>
                </a:r>
                <a14:m>
                  <m:oMath xmlns:m="http://schemas.openxmlformats.org/officeDocument/2006/math">
                    <m:r>
                      <a:rPr lang="en-US" sz="20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𝛉</m:t>
                    </m:r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repeat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compute gradient,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𝑔𝑟𝑎𝑑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∙(</m:t>
                    </m:r>
                    <m:r>
                      <a:rPr lang="en-US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𝑿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0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𝛉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update</a:t>
                </a:r>
                <a:r>
                  <a:rPr lang="en-US" sz="20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𝛉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𝛉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𝑔𝑟𝑎𝑑</m:t>
                    </m:r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until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𝛉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converge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8C9AB90-11EA-3962-4451-DD1446409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012" y="1577592"/>
                <a:ext cx="10430189" cy="4466094"/>
              </a:xfrm>
              <a:prstGeom prst="rect">
                <a:avLst/>
              </a:prstGeom>
              <a:blipFill>
                <a:blip r:embed="rId2"/>
                <a:stretch>
                  <a:fillRect l="-583" t="-680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4684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39D08-CCEF-A6B2-F4F1-CFEC84067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Polynomial Curve Fitting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9C2019-2095-357C-6669-DEA9E1613D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8297" y="1594513"/>
                <a:ext cx="10515600" cy="4263676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b="1" dirty="0"/>
                  <a:t>Purpose: </a:t>
                </a:r>
                <a:r>
                  <a:rPr lang="en-US" dirty="0"/>
                  <a:t>to model the non-linear relationship on a single feature.</a:t>
                </a:r>
              </a:p>
              <a:p>
                <a:r>
                  <a:rPr lang="en-US" b="1" dirty="0"/>
                  <a:t>Problem statement</a:t>
                </a:r>
              </a:p>
              <a:p>
                <a:pPr lvl="1"/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iven a training set comprising </a:t>
                </a:r>
                <a:r>
                  <a:rPr lang="en-US" sz="24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observations of </a:t>
                </a:r>
                <a:r>
                  <a:rPr lang="en-US" sz="24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and the corresponding values of the target </a:t>
                </a:r>
                <a:r>
                  <a:rPr lang="en-US" sz="24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y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denoted as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 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 </m:t>
                            </m:r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=1,2,…, </m:t>
                            </m:r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Goal: 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predict the value of </a:t>
                </a:r>
                <a:r>
                  <a:rPr lang="en-US" sz="24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y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for a new value of </a:t>
                </a:r>
                <a:r>
                  <a:rPr lang="en-US" sz="24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</a:p>
              <a:p>
                <a:pPr marL="231775" lvl="1"/>
                <a:r>
                  <a:rPr lang="en-US" sz="2800" b="1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Prediction model</a:t>
                </a:r>
                <a:r>
                  <a:rPr lang="en-US" sz="28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: polynomial curve fitting</a:t>
                </a:r>
              </a:p>
              <a:p>
                <a:pPr marL="317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acc>
                      <m:d>
                        <m:d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4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𝛉</m:t>
                          </m:r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+⋯+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0000"/>
                  </a:solidFill>
                  <a:ea typeface="Times New Roman" panose="02020603050405020304" pitchFamily="18" charset="0"/>
                </a:endParaRPr>
              </a:p>
              <a:p>
                <a:pPr marL="688975" lvl="2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is the order of polynomial.</a:t>
                </a:r>
              </a:p>
              <a:p>
                <a:pPr marL="688975" lvl="2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…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are  parameters</a:t>
                </a:r>
              </a:p>
              <a:p>
                <a:pPr marL="688975" lvl="2"/>
                <a:r>
                  <a:rPr lang="en-US" sz="20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features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,⋯,</m:t>
                    </m:r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marL="231775" lvl="2"/>
                <a:r>
                  <a:rPr lang="en-US" sz="28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Thus, this is linear regression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 features, which can be solved by Algorithm 2.2.</a:t>
                </a:r>
                <a:endParaRPr lang="en-US" sz="28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9C2019-2095-357C-6669-DEA9E1613D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8297" y="1594513"/>
                <a:ext cx="10515600" cy="4263676"/>
              </a:xfrm>
              <a:blipFill>
                <a:blip r:embed="rId2"/>
                <a:stretch>
                  <a:fillRect l="-928" t="-30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E5C6D4-74CC-D618-0FC1-4990C92AF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70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10B2E-43E8-11B8-DE0D-167A3AA98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Polynomial Curve Fitting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94A26C-489D-D8D4-631D-63BAC951D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37C5D3-0667-FF6E-FDC6-FECFFA91E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27" y="1726884"/>
            <a:ext cx="5656163" cy="3779613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A2DAF8-F7BE-8C09-DAFA-C8F280A92EE4}"/>
              </a:ext>
            </a:extLst>
          </p:cNvPr>
          <p:cNvSpPr txBox="1"/>
          <p:nvPr/>
        </p:nvSpPr>
        <p:spPr>
          <a:xfrm>
            <a:off x="633046" y="5446207"/>
            <a:ext cx="5911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samples generated by the true line plus Gaussian noise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DD4560-1F77-E8DB-AF45-358ED1793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143" y="1728316"/>
            <a:ext cx="5834575" cy="3898762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3C2753-9501-29EE-B2E6-3599464F3851}"/>
                  </a:ext>
                </a:extLst>
              </p:cNvPr>
              <p:cNvSpPr txBox="1"/>
              <p:nvPr/>
            </p:nvSpPr>
            <p:spPr>
              <a:xfrm>
                <a:off x="364253" y="5829272"/>
                <a:ext cx="60943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=10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−0.5</m:t>
                              </m:r>
                            </m:e>
                          </m:d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+0.5×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𝒩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3C2753-9501-29EE-B2E6-3599464F3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53" y="5829272"/>
                <a:ext cx="6094324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391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3D768-C410-D02A-B484-25D8A66D6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30" y="0"/>
            <a:ext cx="10515600" cy="1325563"/>
          </a:xfrm>
        </p:spPr>
        <p:txBody>
          <a:bodyPr/>
          <a:lstStyle/>
          <a:p>
            <a:r>
              <a:rPr lang="en-US" dirty="0"/>
              <a:t>Polynomial Curve Fitting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80474C-2328-46E6-8251-CE83484EC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BCBB12-052E-73FD-522E-E893ECAEB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44" y="2077372"/>
            <a:ext cx="5633422" cy="3764417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6A5FC7-D581-3EE9-F49C-6C48D3288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271" y="2065468"/>
            <a:ext cx="5666860" cy="3786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1522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88E16-3000-3FDE-0F62-2B5A193A2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F521B-B9A4-983D-50FF-282C19CF6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Underfitting: high bias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B42A92-598C-5927-B272-EF9A05C00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19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048515-003A-FF73-F6BA-9006AF04F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9052"/>
            <a:ext cx="6155620" cy="4113247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F8D9C0-AA28-F496-D899-F4860D13E04E}"/>
              </a:ext>
            </a:extLst>
          </p:cNvPr>
          <p:cNvSpPr txBox="1"/>
          <p:nvPr/>
        </p:nvSpPr>
        <p:spPr>
          <a:xfrm>
            <a:off x="912111" y="5333999"/>
            <a:ext cx="5196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red curve (linear model) is the result from a different set of samples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 is too simple to represent the characteristics of data.</a:t>
            </a:r>
          </a:p>
        </p:txBody>
      </p:sp>
      <p:pic>
        <p:nvPicPr>
          <p:cNvPr id="10" name="Picture 9" descr="A graph with a red line and blue line&#10;&#10;AI-generated content may be incorrect.">
            <a:extLst>
              <a:ext uri="{FF2B5EF4-FFF2-40B4-BE49-F238E27FC236}">
                <a16:creationId xmlns:a16="http://schemas.microsoft.com/office/drawing/2014/main" id="{1CFD7556-5950-B9BE-007D-CF0D53AD0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500" y="1351998"/>
            <a:ext cx="6283099" cy="4197927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4D3F90-198E-0034-AC90-7DAD6BB8B5B4}"/>
              </a:ext>
            </a:extLst>
          </p:cNvPr>
          <p:cNvSpPr txBox="1"/>
          <p:nvPr/>
        </p:nvSpPr>
        <p:spPr>
          <a:xfrm>
            <a:off x="6919273" y="5637229"/>
            <a:ext cx="3996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 big </a:t>
            </a:r>
            <a:r>
              <a:rPr lang="en-US" b="1" dirty="0"/>
              <a:t>bias</a:t>
            </a:r>
            <a:r>
              <a:rPr lang="en-US" dirty="0"/>
              <a:t> between the true line and the average</a:t>
            </a:r>
          </a:p>
        </p:txBody>
      </p:sp>
    </p:spTree>
    <p:extLst>
      <p:ext uri="{BB962C8B-B14F-4D97-AF65-F5344CB8AC3E}">
        <p14:creationId xmlns:p14="http://schemas.microsoft.com/office/powerpoint/2010/main" val="3698462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77A3B-C678-9CFB-3309-09C912B4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83636-9C94-968F-7AC8-6F4BCA71D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05" y="1523967"/>
            <a:ext cx="10515600" cy="4351338"/>
          </a:xfrm>
        </p:spPr>
        <p:txBody>
          <a:bodyPr/>
          <a:lstStyle/>
          <a:p>
            <a:r>
              <a:rPr lang="en-US" dirty="0"/>
              <a:t>The basic concepts in linear regression: feature, label, model, loss function.</a:t>
            </a:r>
          </a:p>
          <a:p>
            <a:r>
              <a:rPr lang="en-US" dirty="0"/>
              <a:t>Analytic solution (i.e. normal equation) for linear regression.</a:t>
            </a:r>
          </a:p>
          <a:p>
            <a:r>
              <a:rPr lang="en-US" dirty="0"/>
              <a:t>Gradient descent algorithm to linear regression.</a:t>
            </a:r>
          </a:p>
          <a:p>
            <a:r>
              <a:rPr lang="en-US" dirty="0"/>
              <a:t>Underfitting and overfitting.</a:t>
            </a:r>
          </a:p>
          <a:p>
            <a:r>
              <a:rPr lang="en-US" dirty="0"/>
              <a:t>Implement a linear regression from scratch by Python (read the Python code).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E98FEA-3099-1076-80BC-870F9467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19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1720D-CCB3-8430-7978-3B9257873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CF69D-3F9E-FC46-4497-E7FE912B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1" y="0"/>
            <a:ext cx="10515600" cy="1325563"/>
          </a:xfrm>
        </p:spPr>
        <p:txBody>
          <a:bodyPr/>
          <a:lstStyle/>
          <a:p>
            <a:r>
              <a:rPr lang="en-US" dirty="0"/>
              <a:t>Overfitting: high variance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5AA9E8-18E1-F838-BD67-5D4571DE7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20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82529F-5211-26DA-EA67-E7634D528920}"/>
              </a:ext>
            </a:extLst>
          </p:cNvPr>
          <p:cNvSpPr txBox="1"/>
          <p:nvPr/>
        </p:nvSpPr>
        <p:spPr>
          <a:xfrm>
            <a:off x="723576" y="5013488"/>
            <a:ext cx="5196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red curve (8-order polynomial) is the result from a different set of samples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 big </a:t>
            </a:r>
            <a:r>
              <a:rPr lang="en-US" b="1" dirty="0"/>
              <a:t>variance</a:t>
            </a:r>
            <a:r>
              <a:rPr lang="en-US" dirty="0"/>
              <a:t> between the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 is too complicated; it is over-sensitive to the noise component in the sample.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181F1D-FA78-EDE6-9336-4188ADB937DE}"/>
              </a:ext>
            </a:extLst>
          </p:cNvPr>
          <p:cNvSpPr txBox="1"/>
          <p:nvPr/>
        </p:nvSpPr>
        <p:spPr>
          <a:xfrm>
            <a:off x="7211504" y="5382705"/>
            <a:ext cx="3996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 small </a:t>
            </a:r>
            <a:r>
              <a:rPr lang="en-US" b="1" dirty="0"/>
              <a:t>bias</a:t>
            </a:r>
            <a:r>
              <a:rPr lang="en-US" dirty="0"/>
              <a:t> between the true line and the average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35E457-4B43-B68C-AA4A-C5D6F3310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12" y="1593130"/>
            <a:ext cx="4976002" cy="3324967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2EFAD8-7BF8-1291-71B8-56E148F50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611" y="1593130"/>
            <a:ext cx="5252624" cy="35093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3664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450F9-E6A8-3851-7BDC-9E3C207FE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2FE9A-D827-228B-40FE-976FC46A0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Good Fitting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CC01D-223F-096C-15AD-3F6BA84D2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21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63DC8-3AB3-1222-2993-55EA6B7EFA03}"/>
              </a:ext>
            </a:extLst>
          </p:cNvPr>
          <p:cNvSpPr txBox="1"/>
          <p:nvPr/>
        </p:nvSpPr>
        <p:spPr>
          <a:xfrm>
            <a:off x="724478" y="4549267"/>
            <a:ext cx="5196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red curve (2-order polynomial) is the result from a different set of samples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 </a:t>
            </a:r>
            <a:r>
              <a:rPr lang="en-US" b="1" dirty="0"/>
              <a:t>variance</a:t>
            </a:r>
            <a:r>
              <a:rPr lang="en-US" dirty="0"/>
              <a:t> between the results, due to the variation of datasets.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 is a good match.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B2ED32-3CD7-49F4-5678-49D03C39D874}"/>
              </a:ext>
            </a:extLst>
          </p:cNvPr>
          <p:cNvSpPr txBox="1"/>
          <p:nvPr/>
        </p:nvSpPr>
        <p:spPr>
          <a:xfrm>
            <a:off x="6450941" y="4676598"/>
            <a:ext cx="3996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 small </a:t>
            </a:r>
            <a:r>
              <a:rPr lang="en-US" b="1" dirty="0"/>
              <a:t>bias</a:t>
            </a:r>
            <a:r>
              <a:rPr lang="en-US" dirty="0"/>
              <a:t> between the true line and the average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EA8520-56AA-539B-11F0-BE5C4907B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10" y="1623153"/>
            <a:ext cx="4250450" cy="2840588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9A583C-301D-3CE2-5D37-55061FAB3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11" y="1614791"/>
            <a:ext cx="4272205" cy="2854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5510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B48CA-B0FE-57CC-71C6-567835D61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How to fix underfitting or overfitting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A1CFD-0669-DCEA-12E8-1B222748F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fix underfitting:</a:t>
            </a:r>
          </a:p>
          <a:p>
            <a:pPr lvl="1"/>
            <a:r>
              <a:rPr lang="en-US" dirty="0"/>
              <a:t>Increase the complexity of the model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To fix overfitting</a:t>
            </a:r>
          </a:p>
          <a:p>
            <a:pPr lvl="1"/>
            <a:r>
              <a:rPr lang="en-US" dirty="0"/>
              <a:t>Reduce the complexity of the model</a:t>
            </a:r>
          </a:p>
          <a:p>
            <a:pPr lvl="2"/>
            <a:r>
              <a:rPr lang="en-US" dirty="0"/>
              <a:t>e.g. the order of polynomial</a:t>
            </a:r>
          </a:p>
          <a:p>
            <a:pPr lvl="1"/>
            <a:r>
              <a:rPr lang="en-US" dirty="0"/>
              <a:t>Increase the number of training data samples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C58CFB-3EE1-0BB2-4D46-60A601C5C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06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72609-D3B3-3AC8-B910-AE2E9D08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Linear Model with Basis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9649BE-EF05-5A26-A23B-91D4C18730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04950"/>
                <a:ext cx="10515600" cy="4672013"/>
              </a:xfrm>
            </p:spPr>
            <p:txBody>
              <a:bodyPr>
                <a:normAutofit fontScale="25000" lnSpcReduction="20000"/>
              </a:bodyPr>
              <a:lstStyle/>
              <a:p>
                <a:r>
                  <a:rPr lang="en-US" sz="7400" dirty="0"/>
                  <a:t>Purpose: to model the non-linear relationship on multiple features.</a:t>
                </a:r>
              </a:p>
              <a:p>
                <a:r>
                  <a:rPr lang="en-US" sz="7400" dirty="0"/>
                  <a:t>The line model is the linear combination of a set of basis functions: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72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7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sz="7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7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7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7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sz="7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72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sz="7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7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72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𝛉</m:t>
                          </m:r>
                        </m:e>
                        <m:sup>
                          <m:r>
                            <a:rPr lang="en-US" sz="7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7200" b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𝛟</m:t>
                      </m:r>
                      <m:d>
                        <m:dPr>
                          <m:ctrlPr>
                            <a:rPr lang="en-US" sz="7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72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sz="72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7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7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𝒋</m:t>
                          </m:r>
                          <m:r>
                            <a:rPr lang="en-US" sz="7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7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7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72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72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𝒋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72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72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nary>
                      <m:d>
                        <m:dPr>
                          <m:ctrlPr>
                            <a:rPr lang="en-US" sz="7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72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</m:d>
                    </m:oMath>
                  </m:oMathPara>
                </a14:m>
                <a:endParaRPr lang="en-US" sz="7200" dirty="0"/>
              </a:p>
              <a:p>
                <a:r>
                  <a:rPr lang="en-US" sz="7400" dirty="0"/>
                  <a:t>For example, a set of basis functions can be</a:t>
                </a:r>
              </a:p>
              <a:p>
                <a:endParaRPr lang="en-US" sz="7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72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𝛟</m:t>
                    </m:r>
                    <m:d>
                      <m:dPr>
                        <m:ctrlPr>
                          <a:rPr lang="en-US" sz="7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72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sz="7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720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7200" i="1" smtClean="0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72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7200" i="1" smtClean="0">
                                            <a:effectLst/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7200" b="0" i="1" smtClean="0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sz="7200" b="0" i="0" smtClean="0">
                                            <a:effectLst/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sz="7200" i="1" smtClean="0">
                                            <a:effectLst/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7200" b="1" i="0" smtClean="0">
                                            <a:effectLst/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</m:d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7200" i="1" smtClean="0">
                                            <a:effectLst/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7200" i="1" smtClean="0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sz="7200" b="0" i="1" smtClean="0">
                                            <a:effectLst/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sz="7200" b="1" i="1" smtClean="0">
                                            <a:effectLst/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7200" b="1" i="0" smtClean="0">
                                            <a:effectLst/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</m:d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72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72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sz="72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sz="7200" b="1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7200" b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</m:d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72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72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72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sz="72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sz="7200" b="1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7200" b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</m:d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72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72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sz="72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sz="7200" b="1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7200" b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</m:d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72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72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sz="72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sz="7200" b="1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7200" b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</m:d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US" sz="7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72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7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7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7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7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7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7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72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72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72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72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mr>
                                      <m:m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72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72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72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72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mr>
                                    </m:m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US" sz="7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7200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sz="7600" dirty="0"/>
                  <a:t>The resulting model remains mathematically "linear" because it is linear with respect to the </a:t>
                </a:r>
                <a:r>
                  <a:rPr lang="en-US" sz="7600" i="1" dirty="0"/>
                  <a:t>θ</a:t>
                </a:r>
                <a:r>
                  <a:rPr lang="en-US" sz="7600" dirty="0"/>
                  <a:t> parameters being optimized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9649BE-EF05-5A26-A23B-91D4C18730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04950"/>
                <a:ext cx="10515600" cy="4672013"/>
              </a:xfrm>
              <a:blipFill>
                <a:blip r:embed="rId2"/>
                <a:stretch>
                  <a:fillRect l="-464" t="-22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CB3353-AC58-82C8-BC16-8A612A879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04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BCF5C-9B55-F3D2-BC47-CDD004BF0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Linear Model with Basis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05DE93-05D3-BF5D-128C-94EC6ACA22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905113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n-US" sz="3600" dirty="0"/>
                  <a:t>Loss function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p>
                            <m:sSup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𝑬</m:t>
                              </m:r>
                            </m:e>
                            <m:sup>
                              <m:r>
                                <a:rPr lang="en-US" sz="28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⊺</m:t>
                              </m:r>
                            </m:sup>
                          </m:sSup>
                          <m:r>
                            <a:rPr lang="en-US" sz="2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𝑬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d>
                            <m:d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𝚽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𝛉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𝐲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⊺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𝚽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𝛉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𝐲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</a:t>
                </a:r>
                <a:r>
                  <a:rPr lang="en-US" sz="3300" dirty="0"/>
                  <a:t>where, the training set is represented by</a:t>
                </a:r>
              </a:p>
              <a:p>
                <a:pPr marL="457200" marR="0" algn="just">
                  <a:lnSpc>
                    <a:spcPct val="107000"/>
                  </a:lnSpc>
                  <a:spcBef>
                    <a:spcPts val="600"/>
                  </a:spcBef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𝚽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b="1" i="0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(1)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𝜙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800" b="1" i="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𝐱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(1)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𝜙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2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sz="2800" b="1" i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𝐱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(1)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e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𝜙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3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sz="2800" b="1" i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𝐱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(1)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e>
                                        </m:mr>
                                      </m:m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…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b="1" i="0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(1)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b="1" i="0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2800" b="1" i="0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2800" b="1" i="0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𝟐</m:t>
                                        </m:r>
                                        <m:r>
                                          <a:rPr lang="en-US" sz="2800" b="1" i="0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𝜙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800" b="1" i="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𝐱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(2)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𝜙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2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sz="2800" b="1" i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𝐱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(2)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e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𝜙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3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sz="2800" b="1" i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𝐱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(2)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e>
                                        </m:mr>
                                      </m:m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…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b="1" i="0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(2)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𝜙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800" b="1" i="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𝐱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(</m:t>
                                              </m:r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𝑚</m:t>
                                              </m:r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)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mr>
                                </m:m>
                              </m:e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r>
                                              <a:rPr lang="en-US" sz="28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  <m:t>⋮</m:t>
                                            </m:r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𝜙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1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sz="2800" b="1" i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𝐱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(</m:t>
                                                    </m:r>
                                                    <m: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𝑚</m:t>
                                                    </m:r>
                                                    <m:r>
                                                      <a:rPr lang="en-US" sz="28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)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e>
                                        </m:mr>
                                      </m:m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a:rPr lang="en-US" sz="28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⋮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sz="2800" i="1">
                                                          <a:effectLst/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2800" i="1">
                                                          <a:effectLst/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𝜙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2800" i="1">
                                                          <a:effectLst/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2</m:t>
                                                      </m:r>
                                                    </m:sub>
                                                  </m:sSub>
                                                  <m:d>
                                                    <m:dPr>
                                                      <m:ctrlPr>
                                                        <a:rPr lang="en-US" sz="2800" i="1">
                                                          <a:effectLst/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sSup>
                                                        <m:sSupPr>
                                                          <m:ctrlPr>
                                                            <a:rPr lang="en-US" sz="2800" i="1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</m:ctrlPr>
                                                        </m:sSupPr>
                                                        <m:e>
                                                          <m:r>
                                                            <a:rPr lang="en-US" sz="2800" b="1" i="0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  <m:t>𝐱</m:t>
                                                          </m:r>
                                                        </m:e>
                                                        <m:sup>
                                                          <m:r>
                                                            <a:rPr lang="en-US" sz="2800" i="1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  <m:t>(</m:t>
                                                          </m:r>
                                                          <m:r>
                                                            <a:rPr lang="en-US" sz="2800" i="1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  <m:t>𝑚</m:t>
                                                          </m:r>
                                                          <m:r>
                                                            <a:rPr lang="en-US" sz="2800" i="1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  <m:t>)</m:t>
                                                          </m:r>
                                                        </m:sup>
                                                      </m:sSup>
                                                    </m:e>
                                                  </m:d>
                                                </m:e>
                                              </m:mr>
                                            </m:m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lang="en-US" sz="28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a:rPr lang="en-US" sz="28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⋮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sz="2800" i="1">
                                                          <a:effectLst/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2800" i="1">
                                                          <a:effectLst/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𝜙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2800" i="1">
                                                          <a:effectLst/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3</m:t>
                                                      </m:r>
                                                    </m:sub>
                                                  </m:sSub>
                                                  <m:d>
                                                    <m:dPr>
                                                      <m:ctrlPr>
                                                        <a:rPr lang="en-US" sz="2800" i="1">
                                                          <a:effectLst/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sSup>
                                                        <m:sSupPr>
                                                          <m:ctrlPr>
                                                            <a:rPr lang="en-US" sz="2800" i="1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</m:ctrlPr>
                                                        </m:sSupPr>
                                                        <m:e>
                                                          <m:r>
                                                            <a:rPr lang="en-US" sz="2800" i="1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  <m:t>𝑥</m:t>
                                                          </m:r>
                                                        </m:e>
                                                        <m:sup>
                                                          <m:r>
                                                            <a:rPr lang="en-US" sz="2800" i="1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  <m:t>(</m:t>
                                                          </m:r>
                                                          <m:r>
                                                            <a:rPr lang="en-US" sz="2800" i="1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  <m:t>𝑚</m:t>
                                                          </m:r>
                                                          <m:r>
                                                            <a:rPr lang="en-US" sz="2800" i="1">
                                                              <a:effectLst/>
                                                              <a:latin typeface="Cambria Math" panose="02040503050406030204" pitchFamily="18" charset="0"/>
                                                              <a:ea typeface="Times New Roman" panose="02020603050405020304" pitchFamily="18" charset="0"/>
                                                              <a:cs typeface="Times New Roman" panose="02020603050405020304" pitchFamily="18" charset="0"/>
                                                            </a:rPr>
                                                            <m:t>)</m:t>
                                                          </m:r>
                                                        </m:sup>
                                                      </m:sSup>
                                                    </m:e>
                                                  </m:d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…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𝜙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800" b="1" i="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𝐱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(</m:t>
                                              </m:r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𝑚</m:t>
                                              </m:r>
                                              <m:r>
                                                <a:rPr lang="en-US" sz="2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)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sz="3600" dirty="0"/>
                  <a:t>Gradient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sz="28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</a:t>
                </a:r>
                <a14:m>
                  <m:oMath xmlns:m="http://schemas.openxmlformats.org/officeDocument/2006/math">
                    <m:r>
                      <a:rPr lang="en-US" sz="33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𝑔𝑟𝑎𝑑</m:t>
                    </m:r>
                    <m:r>
                      <a:rPr lang="en-US" sz="33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𝐽</m:t>
                        </m:r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33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𝛉</m:t>
                        </m:r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sz="33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𝛉</m:t>
                        </m:r>
                      </m:den>
                    </m:f>
                    <m:r>
                      <a:rPr lang="en-US" sz="3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3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𝐽</m:t>
                                  </m:r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3300" b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𝛉</m:t>
                                  </m:r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f>
                                      <m:fPr>
                                        <m:ctrlPr>
                                          <a:rPr lang="en-US" sz="33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33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en-US" sz="33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𝐽</m:t>
                                        </m:r>
                                        <m:r>
                                          <a:rPr lang="en-US" sz="33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3300" b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𝛉</m:t>
                                        </m:r>
                                        <m:r>
                                          <a:rPr lang="en-US" sz="33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)</m:t>
                                        </m:r>
                                      </m:num>
                                      <m:den>
                                        <m:r>
                                          <a:rPr lang="en-US" sz="33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33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3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  <m:sub>
                                            <m:r>
                                              <a:rPr lang="en-US" sz="33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mr>
                                <m:mr>
                                  <m:e>
                                    <m:r>
                                      <a:rPr lang="en-US" sz="33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𝐽</m:t>
                                  </m:r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3300" b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𝛉</m:t>
                                  </m:r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3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sz="33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mr>
                        </m:m>
                      </m:e>
                    </m:d>
                    <m:r>
                      <a:rPr lang="en-US" sz="3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sSup>
                      <m:sSupPr>
                        <m:ctrlP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3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𝚽</m:t>
                        </m:r>
                      </m:e>
                      <m:sup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⊺</m:t>
                        </m:r>
                      </m:sup>
                    </m:sSup>
                    <m:r>
                      <a:rPr lang="en-US" sz="3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3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𝚽</m:t>
                        </m:r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en-US" sz="33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𝛉</m:t>
                        </m:r>
                        <m:r>
                          <a:rPr lang="en-US" sz="3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3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𝐲</m:t>
                        </m:r>
                      </m:e>
                    </m:d>
                  </m:oMath>
                </a14:m>
                <a:endParaRPr lang="en-US" sz="33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05DE93-05D3-BF5D-128C-94EC6ACA22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905113"/>
              </a:xfrm>
              <a:blipFill>
                <a:blip r:embed="rId2"/>
                <a:stretch>
                  <a:fillRect l="-522" t="-2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FF215-8334-A0B4-D9EA-B727CA242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E30235-C09B-1090-C3B8-625B6ABB28B2}"/>
              </a:ext>
            </a:extLst>
          </p:cNvPr>
          <p:cNvSpPr txBox="1"/>
          <p:nvPr/>
        </p:nvSpPr>
        <p:spPr>
          <a:xfrm>
            <a:off x="8667750" y="4191000"/>
            <a:ext cx="1506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sample index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13BF0F6-2E0B-5C60-92CB-E5A54CF48C8F}"/>
              </a:ext>
            </a:extLst>
          </p:cNvPr>
          <p:cNvCxnSpPr>
            <a:cxnSpLocks/>
          </p:cNvCxnSpPr>
          <p:nvPr/>
        </p:nvCxnSpPr>
        <p:spPr>
          <a:xfrm flipH="1" flipV="1">
            <a:off x="8343900" y="3943350"/>
            <a:ext cx="409575" cy="3143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922AE97-424C-86A5-44C8-6E36D4EA0388}"/>
              </a:ext>
            </a:extLst>
          </p:cNvPr>
          <p:cNvSpPr txBox="1"/>
          <p:nvPr/>
        </p:nvSpPr>
        <p:spPr>
          <a:xfrm>
            <a:off x="6286500" y="4229100"/>
            <a:ext cx="2170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basis function index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FF50110-CBEF-D376-92B6-55117DAD5D06}"/>
              </a:ext>
            </a:extLst>
          </p:cNvPr>
          <p:cNvCxnSpPr/>
          <p:nvPr/>
        </p:nvCxnSpPr>
        <p:spPr>
          <a:xfrm flipV="1">
            <a:off x="7791450" y="4038600"/>
            <a:ext cx="161925" cy="2476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110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613C4-274A-5A26-A9B2-F4ACC5A4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Equivalence of least mean square error and maximum likelihood estimate: a theoretical 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7FA649-C953-BA92-DF06-E30940487D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Recall the linear regression model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               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sz="2000" dirty="0"/>
                  <a:t>                 </a:t>
                </a: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random noise</a:t>
                </a:r>
              </a:p>
              <a:p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en-US" dirty="0"/>
                  <a:t>we assume that the error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 has a Gaussian distribution with zero mean and a variance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i.e.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Then, the value of </a:t>
                </a:r>
                <a:r>
                  <a:rPr lang="en-US" i="1" dirty="0"/>
                  <a:t>y</a:t>
                </a:r>
                <a:r>
                  <a:rPr lang="en-US" dirty="0"/>
                  <a:t> has a Gaussian distribution with a mean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and a variance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e>
                          <m:r>
                            <a:rPr lang="en-US" sz="2000" b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000" b="1">
                              <a:latin typeface="Cambria Math" panose="02040503050406030204" pitchFamily="18" charset="0"/>
                            </a:rPr>
                            <m:t>𝛉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b="1"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7FA649-C953-BA92-DF06-E30940487D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6BB0D-7EA5-955C-4E3F-5F6A66C95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00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96B6E-5315-2A47-25D2-E17CDAEB6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04D19-E347-AD51-BF7B-12AB2AE5B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Equivalence of least mean square error and maximum likelihood estimate: a theoretical 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6A2120-BD1E-08F1-A0F8-E6E4623CFF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8675" y="1800224"/>
                <a:ext cx="10515600" cy="4883379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en-US" sz="5100" dirty="0"/>
                  <a:t>The likelihood of the data set is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3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4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𝐲</m:t>
                          </m:r>
                        </m:e>
                        <m:e>
                          <m:r>
                            <a:rPr lang="en-US" sz="34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𝐱</m:t>
                          </m:r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3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3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3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</m:e>
                      </m:nary>
                      <m:sSup>
                        <m:sSupPr>
                          <m:ctrlP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f>
                            <m:fPr>
                              <m:ctrlP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</m:rad>
                              <m: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den>
                          </m:f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3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3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3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3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(</m:t>
                                              </m:r>
                                              <m:r>
                                                <a:rPr lang="en-US" sz="3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𝑖</m:t>
                                              </m:r>
                                              <m:r>
                                                <a:rPr lang="en-US" sz="3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)</m:t>
                                              </m:r>
                                            </m:sup>
                                          </m:sSup>
                                          <m:r>
                                            <a:rPr lang="en-US" sz="3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3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𝜃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sz="3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p>
                                                <m:sSupPr>
                                                  <m:ctrlPr>
                                                    <a:rPr lang="en-US" sz="34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sz="3400" b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𝐱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sz="34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(</m:t>
                                                  </m:r>
                                                  <m:r>
                                                    <a:rPr lang="en-US" sz="34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𝑖</m:t>
                                                  </m:r>
                                                  <m:r>
                                                    <a:rPr lang="en-US" sz="34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)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3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sz="3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sz="3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3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US" sz="34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en-US" sz="5100" dirty="0"/>
                  <a:t>log likelihood function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>
                          <a:latin typeface="Cambria Math" panose="02040503050406030204" pitchFamily="18" charset="0"/>
                        </a:rPr>
                        <m:t>𝓁</m:t>
                      </m:r>
                      <m:d>
                        <m:d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3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ℒ</m:t>
                              </m:r>
                              <m:d>
                                <m:d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34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3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p>
                            <m:sSup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400" b="1"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</m:e>
                                        <m:sup>
                                          <m:d>
                                            <m:dPr>
                                              <m:ctrlPr>
                                                <a:rPr lang="en-US" sz="3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34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e>
                                          </m:d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3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en-US" sz="5100" dirty="0"/>
                  <a:t>The solution to maximum likelihood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𝑀𝐿</m:t>
                          </m:r>
                        </m:sub>
                      </m:sSub>
                      <m:r>
                        <a:rPr lang="en-US" sz="3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400">
                                  <a:latin typeface="Cambria Math" panose="02040503050406030204" pitchFamily="18" charset="0"/>
                                </a:rPr>
                                <m:t>argmin</m:t>
                              </m:r>
                            </m:e>
                            <m:lim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p>
                                          <m: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p>
                                      </m:sSup>
                                      <m: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3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3400" b="1">
                                                  <a:latin typeface="Cambria Math" panose="02040503050406030204" pitchFamily="18" charset="0"/>
                                                </a:rPr>
                                                <m:t>𝐱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3400" i="1">
                                                  <a:latin typeface="Cambria Math" panose="02040503050406030204" pitchFamily="18" charset="0"/>
                                                </a:rPr>
                                                <m:t>(</m:t>
                                              </m:r>
                                              <m:r>
                                                <a:rPr lang="en-US" sz="34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  <m:r>
                                                <a:rPr lang="en-US" sz="3400" i="1">
                                                  <a:latin typeface="Cambria Math" panose="02040503050406030204" pitchFamily="18" charset="0"/>
                                                </a:rPr>
                                                <m:t>)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func>
                    </m:oMath>
                  </m:oMathPara>
                </a14:m>
                <a:endParaRPr lang="en-US" sz="3400" i="1" dirty="0"/>
              </a:p>
              <a:p>
                <a:r>
                  <a:rPr lang="en-US" sz="5100" dirty="0"/>
                  <a:t>Minimize the log likelihood with respect to </a:t>
                </a:r>
                <a14:m>
                  <m:oMath xmlns:m="http://schemas.openxmlformats.org/officeDocument/2006/math">
                    <m:r>
                      <a:rPr lang="en-US" sz="5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endParaRPr lang="en-US" sz="5100" i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3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𝑀𝐿</m:t>
                        </m:r>
                      </m:sub>
                    </m:sSub>
                    <m:r>
                      <a:rPr lang="en-US" sz="3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US" sz="3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sz="34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3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34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  <m:r>
                                  <a:rPr lang="en-US" sz="3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3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400" i="1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3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400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sz="3400" i="1">
                                            <a:latin typeface="Cambria Math" panose="02040503050406030204" pitchFamily="18" charset="0"/>
                                          </a:rPr>
                                          <m:t>𝑀𝐿</m:t>
                                        </m:r>
                                      </m:sub>
                                    </m:sSub>
                                  </m:sub>
                                </m:sSub>
                                <m:d>
                                  <m:dPr>
                                    <m:ctrlPr>
                                      <a:rPr lang="en-US" sz="3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3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400" b="1"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3400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3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3400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sz="3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3400" dirty="0"/>
                  <a:t> </a:t>
                </a:r>
              </a:p>
              <a:p>
                <a:r>
                  <a:rPr lang="en-US" sz="5100" dirty="0"/>
                  <a:t>Minimizing Mean Squared Error is mathematically identical to finding the maximum likelihood under normal (Gaussian) noise conditions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6A2120-BD1E-08F1-A0F8-E6E4623CFF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8675" y="1800224"/>
                <a:ext cx="10515600" cy="4883379"/>
              </a:xfrm>
              <a:blipFill>
                <a:blip r:embed="rId2"/>
                <a:stretch>
                  <a:fillRect l="-812" t="-2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56F048-E0E1-74A4-8123-B7966E271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152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6CD03-89C6-D78E-B01E-B205C88F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30" y="0"/>
            <a:ext cx="10515600" cy="1325563"/>
          </a:xfrm>
        </p:spPr>
        <p:txBody>
          <a:bodyPr/>
          <a:lstStyle/>
          <a:p>
            <a:r>
              <a:rPr lang="en-US" dirty="0"/>
              <a:t>Practical issues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D40E51-E429-934C-7BF5-9965799010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3450" y="1520825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Feature scaling</a:t>
                </a:r>
              </a:p>
              <a:p>
                <a:pPr lvl="1"/>
                <a:r>
                  <a:rPr lang="en-US" dirty="0"/>
                  <a:t>Min-max scaler</a:t>
                </a:r>
              </a:p>
              <a:p>
                <a:pPr marL="457200" lvl="1" indent="0">
                  <a:buNone/>
                </a:pPr>
                <a:r>
                  <a:rPr lang="en-US" sz="1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</m:e>
                              <m:lim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lim>
                            </m:limLow>
                          </m:fNam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{</m:t>
                            </m:r>
                            <m:sSubSup>
                              <m:sSub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}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lim>
                            </m:limLow>
                          </m:fNam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{</m:t>
                            </m:r>
                            <m:sSubSup>
                              <m:sSub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}</m:t>
                            </m:r>
                          </m:e>
                        </m:func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</m:e>
                              <m:lim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lim>
                            </m:limLow>
                          </m:fNam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{</m:t>
                            </m:r>
                            <m:sSubSup>
                              <m:sSub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}</m:t>
                            </m:r>
                          </m:e>
                        </m:func>
                      </m:den>
                    </m:f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lvl="1"/>
                <a:r>
                  <a:rPr lang="en-US" dirty="0"/>
                  <a:t>Standard scaler </a:t>
                </a:r>
              </a:p>
              <a:p>
                <a:pPr marL="457200" lvl="1" indent="0">
                  <a:buNone/>
                </a:pPr>
                <a:r>
                  <a:rPr lang="en-US" sz="1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n-US" sz="1800" dirty="0"/>
              </a:p>
              <a:p>
                <a:r>
                  <a:rPr lang="en-US" dirty="0"/>
                  <a:t>Choice of learning rate</a:t>
                </a:r>
              </a:p>
              <a:p>
                <a:pPr lvl="1"/>
                <a:r>
                  <a:rPr lang="en-US" dirty="0"/>
                  <a:t>Too small: slowly converge</a:t>
                </a:r>
              </a:p>
              <a:p>
                <a:pPr lvl="1"/>
                <a:r>
                  <a:rPr lang="en-US" dirty="0"/>
                  <a:t>Too large: overshooting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D40E51-E429-934C-7BF5-9965799010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3450" y="1520825"/>
                <a:ext cx="10515600" cy="4351338"/>
              </a:xfrm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40979-4775-24A9-A58B-14B086FA3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27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E121AA-7DD3-C09F-9EEE-A17D40E79CE9}"/>
              </a:ext>
            </a:extLst>
          </p:cNvPr>
          <p:cNvGrpSpPr/>
          <p:nvPr/>
        </p:nvGrpSpPr>
        <p:grpSpPr>
          <a:xfrm>
            <a:off x="5817154" y="2844932"/>
            <a:ext cx="2727655" cy="2514697"/>
            <a:chOff x="1920545" y="1838228"/>
            <a:chExt cx="3490440" cy="2991759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F6C02750-BA73-FEBD-EA1E-58D46B5FC887}"/>
                </a:ext>
              </a:extLst>
            </p:cNvPr>
            <p:cNvCxnSpPr/>
            <p:nvPr/>
          </p:nvCxnSpPr>
          <p:spPr>
            <a:xfrm>
              <a:off x="1963350" y="4376638"/>
              <a:ext cx="3241578" cy="0"/>
            </a:xfrm>
            <a:prstGeom prst="straightConnector1">
              <a:avLst/>
            </a:prstGeom>
            <a:ln w="25400">
              <a:solidFill>
                <a:schemeClr val="accent1">
                  <a:shade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45744E2-E1F7-4F04-B7A8-8DE16B371342}"/>
                </a:ext>
              </a:extLst>
            </p:cNvPr>
            <p:cNvCxnSpPr/>
            <p:nvPr/>
          </p:nvCxnSpPr>
          <p:spPr>
            <a:xfrm flipV="1">
              <a:off x="2311546" y="2205332"/>
              <a:ext cx="0" cy="2624655"/>
            </a:xfrm>
            <a:prstGeom prst="straightConnector1">
              <a:avLst/>
            </a:prstGeom>
            <a:ln w="25400">
              <a:solidFill>
                <a:schemeClr val="accent1">
                  <a:shade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FA441B5-84DF-F864-6D92-90DED11F9696}"/>
                </a:ext>
              </a:extLst>
            </p:cNvPr>
            <p:cNvSpPr/>
            <p:nvPr/>
          </p:nvSpPr>
          <p:spPr>
            <a:xfrm>
              <a:off x="3019679" y="1838228"/>
              <a:ext cx="1090408" cy="2471194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F551F24-9960-8D4E-6651-ECBA3C404698}"/>
                    </a:ext>
                  </a:extLst>
                </p:cNvPr>
                <p:cNvSpPr txBox="1"/>
                <p:nvPr/>
              </p:nvSpPr>
              <p:spPr>
                <a:xfrm>
                  <a:off x="5042683" y="4401420"/>
                  <a:ext cx="368302" cy="354175"/>
                </a:xfrm>
                <a:prstGeom prst="rect">
                  <a:avLst/>
                </a:prstGeom>
                <a:noFill/>
                <a:ln w="2540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65746B9E-1880-46F1-920B-AEF8BB15E5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2683" y="4401420"/>
                  <a:ext cx="368302" cy="354175"/>
                </a:xfrm>
                <a:prstGeom prst="rect">
                  <a:avLst/>
                </a:prstGeom>
                <a:blipFill>
                  <a:blip r:embed="rId4"/>
                  <a:stretch>
                    <a:fillRect l="-1639"/>
                  </a:stretch>
                </a:blipFill>
                <a:ln w="254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F75815C-DB90-7EB8-9877-C52F06A2EDC7}"/>
                    </a:ext>
                  </a:extLst>
                </p:cNvPr>
                <p:cNvSpPr txBox="1"/>
                <p:nvPr/>
              </p:nvSpPr>
              <p:spPr>
                <a:xfrm>
                  <a:off x="1920545" y="2146851"/>
                  <a:ext cx="375388" cy="354175"/>
                </a:xfrm>
                <a:prstGeom prst="rect">
                  <a:avLst/>
                </a:prstGeom>
                <a:noFill/>
                <a:ln w="2540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6304E597-A1FD-4B4A-A1BF-45ADA5384C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0545" y="2146851"/>
                  <a:ext cx="375388" cy="354175"/>
                </a:xfrm>
                <a:prstGeom prst="rect">
                  <a:avLst/>
                </a:prstGeom>
                <a:blipFill>
                  <a:blip r:embed="rId5"/>
                  <a:stretch>
                    <a:fillRect l="-1613"/>
                  </a:stretch>
                </a:blipFill>
                <a:ln w="254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E9B37C8-BA29-1444-F2C2-E9771B3F234A}"/>
                </a:ext>
              </a:extLst>
            </p:cNvPr>
            <p:cNvSpPr/>
            <p:nvPr/>
          </p:nvSpPr>
          <p:spPr>
            <a:xfrm>
              <a:off x="3148553" y="2030904"/>
              <a:ext cx="838985" cy="2170680"/>
            </a:xfrm>
            <a:prstGeom prst="ellipse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3BAC799-CBDB-91C1-4D34-FC178DC06649}"/>
                </a:ext>
              </a:extLst>
            </p:cNvPr>
            <p:cNvSpPr/>
            <p:nvPr/>
          </p:nvSpPr>
          <p:spPr>
            <a:xfrm>
              <a:off x="3469064" y="2696066"/>
              <a:ext cx="216818" cy="98930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18B805A-410F-1FD4-E37B-BB230C1CC61B}"/>
                </a:ext>
              </a:extLst>
            </p:cNvPr>
            <p:cNvSpPr/>
            <p:nvPr/>
          </p:nvSpPr>
          <p:spPr>
            <a:xfrm>
              <a:off x="3299381" y="2263756"/>
              <a:ext cx="565608" cy="1789769"/>
            </a:xfrm>
            <a:prstGeom prst="ellipse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24D2FE0-54FD-6A7E-40C4-1E562260DA7C}"/>
                </a:ext>
              </a:extLst>
            </p:cNvPr>
            <p:cNvSpPr/>
            <p:nvPr/>
          </p:nvSpPr>
          <p:spPr>
            <a:xfrm>
              <a:off x="3393650" y="2489449"/>
              <a:ext cx="367646" cy="1403821"/>
            </a:xfrm>
            <a:prstGeom prst="ellipse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24BBBDB-1C65-F2D3-D165-2F92D914527F}"/>
                </a:ext>
              </a:extLst>
            </p:cNvPr>
            <p:cNvCxnSpPr/>
            <p:nvPr/>
          </p:nvCxnSpPr>
          <p:spPr>
            <a:xfrm>
              <a:off x="3280528" y="4166647"/>
              <a:ext cx="414779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198BA0C-3D46-9127-F8B7-1C91E74E986F}"/>
                </a:ext>
              </a:extLst>
            </p:cNvPr>
            <p:cNvCxnSpPr>
              <a:cxnSpLocks/>
              <a:endCxn id="14" idx="3"/>
            </p:cNvCxnSpPr>
            <p:nvPr/>
          </p:nvCxnSpPr>
          <p:spPr>
            <a:xfrm flipH="1" flipV="1">
              <a:off x="3382212" y="3791419"/>
              <a:ext cx="280102" cy="36303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3BB0908-4600-FFD8-29AA-CD7779951ED0}"/>
                </a:ext>
              </a:extLst>
            </p:cNvPr>
            <p:cNvCxnSpPr>
              <a:stCxn id="14" idx="3"/>
            </p:cNvCxnSpPr>
            <p:nvPr/>
          </p:nvCxnSpPr>
          <p:spPr>
            <a:xfrm flipV="1">
              <a:off x="3382212" y="3685880"/>
              <a:ext cx="322522" cy="10553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483DAF6-0547-1B9F-726B-B0E7C2085ABD}"/>
                </a:ext>
              </a:extLst>
            </p:cNvPr>
            <p:cNvCxnSpPr>
              <a:cxnSpLocks/>
              <a:endCxn id="13" idx="3"/>
            </p:cNvCxnSpPr>
            <p:nvPr/>
          </p:nvCxnSpPr>
          <p:spPr>
            <a:xfrm flipH="1" flipV="1">
              <a:off x="3500816" y="3540488"/>
              <a:ext cx="203918" cy="11711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8B86F6C-F02B-DE29-69F4-DB399946A7C2}"/>
              </a:ext>
            </a:extLst>
          </p:cNvPr>
          <p:cNvGrpSpPr/>
          <p:nvPr/>
        </p:nvGrpSpPr>
        <p:grpSpPr>
          <a:xfrm>
            <a:off x="9190699" y="3110844"/>
            <a:ext cx="2601055" cy="2280505"/>
            <a:chOff x="7504970" y="2007910"/>
            <a:chExt cx="3467830" cy="2911020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C2BA6FF-794E-9847-EEAD-31CA934CB8E6}"/>
                </a:ext>
              </a:extLst>
            </p:cNvPr>
            <p:cNvCxnSpPr/>
            <p:nvPr/>
          </p:nvCxnSpPr>
          <p:spPr>
            <a:xfrm>
              <a:off x="7504970" y="4385845"/>
              <a:ext cx="3467830" cy="0"/>
            </a:xfrm>
            <a:prstGeom prst="straightConnector1">
              <a:avLst/>
            </a:prstGeom>
            <a:ln w="25400">
              <a:solidFill>
                <a:schemeClr val="accent1">
                  <a:shade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6A8FF10-032F-A788-0880-E5466ABFD143}"/>
                </a:ext>
              </a:extLst>
            </p:cNvPr>
            <p:cNvCxnSpPr/>
            <p:nvPr/>
          </p:nvCxnSpPr>
          <p:spPr>
            <a:xfrm flipV="1">
              <a:off x="7982078" y="2086003"/>
              <a:ext cx="0" cy="2832927"/>
            </a:xfrm>
            <a:prstGeom prst="straightConnector1">
              <a:avLst/>
            </a:prstGeom>
            <a:ln w="25400">
              <a:solidFill>
                <a:schemeClr val="accent1">
                  <a:shade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4C143A8-4FF7-6C66-6DF9-6EC967B054A0}"/>
                    </a:ext>
                  </a:extLst>
                </p:cNvPr>
                <p:cNvSpPr txBox="1"/>
                <p:nvPr/>
              </p:nvSpPr>
              <p:spPr>
                <a:xfrm>
                  <a:off x="10484314" y="4519477"/>
                  <a:ext cx="394008" cy="382279"/>
                </a:xfrm>
                <a:prstGeom prst="rect">
                  <a:avLst/>
                </a:prstGeom>
                <a:noFill/>
                <a:ln w="2540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1E570F75-47BD-401A-958C-468FB45714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84314" y="4519477"/>
                  <a:ext cx="394008" cy="38227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254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E9E53C0-4A6F-514B-04F4-3CEEFF37B1B2}"/>
                    </a:ext>
                  </a:extLst>
                </p:cNvPr>
                <p:cNvSpPr txBox="1"/>
                <p:nvPr/>
              </p:nvSpPr>
              <p:spPr>
                <a:xfrm>
                  <a:off x="7611713" y="2007910"/>
                  <a:ext cx="401589" cy="382279"/>
                </a:xfrm>
                <a:prstGeom prst="rect">
                  <a:avLst/>
                </a:prstGeom>
                <a:noFill/>
                <a:ln w="2540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71E6A287-9596-40DD-9C01-C668587EAB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1713" y="2007910"/>
                  <a:ext cx="401589" cy="38227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54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E5D212-0971-9005-49A3-2B3175AFBD3B}"/>
                </a:ext>
              </a:extLst>
            </p:cNvPr>
            <p:cNvSpPr/>
            <p:nvPr/>
          </p:nvSpPr>
          <p:spPr>
            <a:xfrm>
              <a:off x="8130575" y="2272839"/>
              <a:ext cx="1975110" cy="1845355"/>
            </a:xfrm>
            <a:prstGeom prst="ellipse">
              <a:avLst/>
            </a:prstGeom>
            <a:solidFill>
              <a:schemeClr val="bg1"/>
            </a:solidFill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D4D2D5E-2971-FDBE-EBF4-8E55023FBA3A}"/>
                </a:ext>
              </a:extLst>
            </p:cNvPr>
            <p:cNvSpPr/>
            <p:nvPr/>
          </p:nvSpPr>
          <p:spPr>
            <a:xfrm>
              <a:off x="8432533" y="2470025"/>
              <a:ext cx="1371192" cy="1452630"/>
            </a:xfrm>
            <a:prstGeom prst="ellipse">
              <a:avLst/>
            </a:prstGeom>
            <a:solidFill>
              <a:schemeClr val="bg1"/>
            </a:solidFill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DE3EA87-5ACE-1B3E-E371-CD908FEC59C8}"/>
                </a:ext>
              </a:extLst>
            </p:cNvPr>
            <p:cNvSpPr/>
            <p:nvPr/>
          </p:nvSpPr>
          <p:spPr>
            <a:xfrm>
              <a:off x="8620155" y="2651244"/>
              <a:ext cx="995947" cy="1088545"/>
            </a:xfrm>
            <a:prstGeom prst="ellipse">
              <a:avLst/>
            </a:prstGeom>
            <a:solidFill>
              <a:schemeClr val="bg1"/>
            </a:solidFill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F504103-EA68-DEE6-1C7D-EBED2A5C899F}"/>
                </a:ext>
              </a:extLst>
            </p:cNvPr>
            <p:cNvSpPr/>
            <p:nvPr/>
          </p:nvSpPr>
          <p:spPr>
            <a:xfrm>
              <a:off x="8773550" y="2831976"/>
              <a:ext cx="689158" cy="748631"/>
            </a:xfrm>
            <a:prstGeom prst="ellipse">
              <a:avLst/>
            </a:prstGeom>
            <a:solidFill>
              <a:schemeClr val="bg1"/>
            </a:solidFill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B48A9C4-BDE5-F591-BB4A-979E9E241308}"/>
                </a:ext>
              </a:extLst>
            </p:cNvPr>
            <p:cNvCxnSpPr>
              <a:cxnSpLocks/>
              <a:stCxn id="25" idx="5"/>
              <a:endCxn id="26" idx="5"/>
            </p:cNvCxnSpPr>
            <p:nvPr/>
          </p:nvCxnSpPr>
          <p:spPr>
            <a:xfrm flipH="1" flipV="1">
              <a:off x="9602919" y="3709922"/>
              <a:ext cx="213518" cy="13802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B1035CB-4465-A554-FCED-401B2BB47EBC}"/>
                </a:ext>
              </a:extLst>
            </p:cNvPr>
            <p:cNvCxnSpPr>
              <a:cxnSpLocks/>
              <a:stCxn id="26" idx="5"/>
              <a:endCxn id="27" idx="5"/>
            </p:cNvCxnSpPr>
            <p:nvPr/>
          </p:nvCxnSpPr>
          <p:spPr>
            <a:xfrm flipH="1" flipV="1">
              <a:off x="9470249" y="3580375"/>
              <a:ext cx="132670" cy="129547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9D7179F2-36A1-54A2-213F-25266D2889CF}"/>
                </a:ext>
              </a:extLst>
            </p:cNvPr>
            <p:cNvCxnSpPr>
              <a:cxnSpLocks/>
              <a:stCxn id="27" idx="5"/>
              <a:endCxn id="28" idx="5"/>
            </p:cNvCxnSpPr>
            <p:nvPr/>
          </p:nvCxnSpPr>
          <p:spPr>
            <a:xfrm flipH="1" flipV="1">
              <a:off x="9361783" y="3470973"/>
              <a:ext cx="108466" cy="10940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EA82B0E-8A7D-E489-3476-54D3D4EE68C3}"/>
                </a:ext>
              </a:extLst>
            </p:cNvPr>
            <p:cNvSpPr/>
            <p:nvPr/>
          </p:nvSpPr>
          <p:spPr>
            <a:xfrm>
              <a:off x="8983744" y="3073139"/>
              <a:ext cx="254523" cy="273376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3C1A34B-D21C-3A01-AAEC-C8806E8153E5}"/>
                </a:ext>
              </a:extLst>
            </p:cNvPr>
            <p:cNvCxnSpPr>
              <a:cxnSpLocks/>
              <a:stCxn id="28" idx="5"/>
              <a:endCxn id="32" idx="5"/>
            </p:cNvCxnSpPr>
            <p:nvPr/>
          </p:nvCxnSpPr>
          <p:spPr>
            <a:xfrm flipH="1" flipV="1">
              <a:off x="9200993" y="3306480"/>
              <a:ext cx="160790" cy="164493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A7CAB9D-1207-9D8F-F4C8-6DF578EFF5B6}"/>
              </a:ext>
            </a:extLst>
          </p:cNvPr>
          <p:cNvSpPr txBox="1"/>
          <p:nvPr/>
        </p:nvSpPr>
        <p:spPr>
          <a:xfrm>
            <a:off x="5982190" y="5568590"/>
            <a:ext cx="286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Unbalanced feature scale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2DE269-6580-16BD-A1B5-6204FDD3AC5A}"/>
              </a:ext>
            </a:extLst>
          </p:cNvPr>
          <p:cNvSpPr txBox="1"/>
          <p:nvPr/>
        </p:nvSpPr>
        <p:spPr>
          <a:xfrm>
            <a:off x="9249560" y="5568884"/>
            <a:ext cx="286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Balanced feature scale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AE4D374-0026-52EE-B892-1E494162CAE9}"/>
              </a:ext>
            </a:extLst>
          </p:cNvPr>
          <p:cNvSpPr txBox="1"/>
          <p:nvPr/>
        </p:nvSpPr>
        <p:spPr>
          <a:xfrm>
            <a:off x="8004732" y="2197329"/>
            <a:ext cx="1441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Contour plot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7299CA5-14DF-0A44-7C9E-9E47254A74F2}"/>
              </a:ext>
            </a:extLst>
          </p:cNvPr>
          <p:cNvCxnSpPr/>
          <p:nvPr/>
        </p:nvCxnSpPr>
        <p:spPr>
          <a:xfrm flipH="1">
            <a:off x="7318834" y="2305050"/>
            <a:ext cx="638175" cy="5905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DE1A672-2FD7-325B-9738-7BF37AD919E5}"/>
              </a:ext>
            </a:extLst>
          </p:cNvPr>
          <p:cNvCxnSpPr/>
          <p:nvPr/>
        </p:nvCxnSpPr>
        <p:spPr>
          <a:xfrm>
            <a:off x="9366512" y="2634693"/>
            <a:ext cx="647700" cy="5619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5442A903-464D-FCB7-0BFB-AF9C5D16D470}"/>
              </a:ext>
            </a:extLst>
          </p:cNvPr>
          <p:cNvSpPr txBox="1"/>
          <p:nvPr/>
        </p:nvSpPr>
        <p:spPr>
          <a:xfrm>
            <a:off x="7629426" y="4493149"/>
            <a:ext cx="1996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Convergence path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D77FF09-0F2F-7BFF-FBF1-69B3222D102E}"/>
              </a:ext>
            </a:extLst>
          </p:cNvPr>
          <p:cNvCxnSpPr>
            <a:cxnSpLocks/>
          </p:cNvCxnSpPr>
          <p:nvPr/>
        </p:nvCxnSpPr>
        <p:spPr>
          <a:xfrm flipV="1">
            <a:off x="9506048" y="4359700"/>
            <a:ext cx="1114425" cy="38100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0D37BF3-F2C5-7171-D71B-A304A78B3511}"/>
              </a:ext>
            </a:extLst>
          </p:cNvPr>
          <p:cNvCxnSpPr>
            <a:cxnSpLocks/>
          </p:cNvCxnSpPr>
          <p:nvPr/>
        </p:nvCxnSpPr>
        <p:spPr>
          <a:xfrm flipH="1">
            <a:off x="7151752" y="4659354"/>
            <a:ext cx="516266" cy="8723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1566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B3CE6-92DB-E9A8-0303-14E2C6268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30" y="0"/>
            <a:ext cx="10515600" cy="1325563"/>
          </a:xfrm>
        </p:spPr>
        <p:txBody>
          <a:bodyPr/>
          <a:lstStyle/>
          <a:p>
            <a:r>
              <a:rPr lang="en-US" dirty="0"/>
              <a:t>Example: predicting house prices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F73CD-7F13-027F-2446-94DB93716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71" y="1316578"/>
            <a:ext cx="10515600" cy="1115537"/>
          </a:xfrm>
        </p:spPr>
        <p:txBody>
          <a:bodyPr/>
          <a:lstStyle/>
          <a:p>
            <a:r>
              <a:rPr lang="en-US" dirty="0"/>
              <a:t>Dataset:  Housing.csv from kaggle.com</a:t>
            </a:r>
          </a:p>
          <a:p>
            <a:r>
              <a:rPr lang="en-US" dirty="0"/>
              <a:t>Linear regression model: 12 input features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98A1-5A9D-A3B6-A466-3C0C65EB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CCD7CA-693C-E77B-248A-FA7554314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21" y="2473570"/>
            <a:ext cx="8525483" cy="16553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1BE704-3C92-55B4-35A7-03ACF101B5B3}"/>
              </a:ext>
            </a:extLst>
          </p:cNvPr>
          <p:cNvSpPr txBox="1"/>
          <p:nvPr/>
        </p:nvSpPr>
        <p:spPr>
          <a:xfrm>
            <a:off x="8795209" y="3355942"/>
            <a:ext cx="1899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load dataset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709F44-A776-FDF8-9CFB-99C431A5C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285" y="4414615"/>
            <a:ext cx="9646552" cy="209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023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F26359-FAB2-FA63-9B7D-EECA00FFC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29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3EC9AB-D611-9109-EA7A-924E29BCD57C}"/>
              </a:ext>
            </a:extLst>
          </p:cNvPr>
          <p:cNvSpPr txBox="1"/>
          <p:nvPr/>
        </p:nvSpPr>
        <p:spPr>
          <a:xfrm>
            <a:off x="622169" y="301657"/>
            <a:ext cx="63555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Data pre-processing (1/2)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3862B-800E-7354-D0A0-6D2C3EDAD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97" y="4751111"/>
            <a:ext cx="10146623" cy="16347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93C8A8-2C98-B6CF-3C43-814E5A4B1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19" y="1324371"/>
            <a:ext cx="6753971" cy="327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5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C4D8E-DCCD-5A68-73C2-847A06D98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What is Regression?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A5FFF-7C5A-A811-EEC1-33E31FE8F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59117"/>
          </a:xfrm>
        </p:spPr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Modeling the relationship between one or more independent variables (features) and a continuous dependent variable (target).</a:t>
            </a:r>
          </a:p>
          <a:p>
            <a:r>
              <a:rPr lang="en-US" b="1" dirty="0"/>
              <a:t>Examples</a:t>
            </a:r>
            <a:r>
              <a:rPr lang="en-US" dirty="0"/>
              <a:t>: predicting house prices, and fitting a polynomial curve.</a:t>
            </a:r>
          </a:p>
          <a:p>
            <a:r>
              <a:rPr lang="en-US" b="1" dirty="0"/>
              <a:t>Linear regression</a:t>
            </a:r>
            <a:r>
              <a:rPr lang="en-US" dirty="0"/>
              <a:t>: We assume the target can be predicted as a linear combination of input variables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F02C8-8DDA-08D4-0684-1DA67BE0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740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BEFDB7-056A-EADA-369E-11E15BB1A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30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D351B-13B7-7BBA-F548-6FB7E08BA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01" y="1357461"/>
            <a:ext cx="8256448" cy="8026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1F7EB0-0FA8-8E0A-64B5-0CEC40B0D096}"/>
              </a:ext>
            </a:extLst>
          </p:cNvPr>
          <p:cNvSpPr txBox="1"/>
          <p:nvPr/>
        </p:nvSpPr>
        <p:spPr>
          <a:xfrm>
            <a:off x="9144000" y="1725105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split dataset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D9A97F-51B8-CE30-B12A-D6831EAF2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11" y="2392107"/>
            <a:ext cx="8758633" cy="12749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4C87-D832-86DD-5F3E-6464D7278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79" y="3987859"/>
            <a:ext cx="7869959" cy="23092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A1D6EB-935C-EECC-8B51-47FB278AD298}"/>
              </a:ext>
            </a:extLst>
          </p:cNvPr>
          <p:cNvSpPr txBox="1"/>
          <p:nvPr/>
        </p:nvSpPr>
        <p:spPr>
          <a:xfrm>
            <a:off x="8561110" y="2527954"/>
            <a:ext cx="308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data-frame to </a:t>
            </a:r>
            <a:r>
              <a:rPr lang="en-US" dirty="0" err="1">
                <a:latin typeface="Segoe Print" panose="02000600000000000000" pitchFamily="2" charset="0"/>
              </a:rPr>
              <a:t>numpy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A248CA-171E-9F07-4EDC-EF9CB705E487}"/>
              </a:ext>
            </a:extLst>
          </p:cNvPr>
          <p:cNvSpPr txBox="1"/>
          <p:nvPr/>
        </p:nvSpPr>
        <p:spPr>
          <a:xfrm>
            <a:off x="8617670" y="4837521"/>
            <a:ext cx="2731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scale input features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2EE9BE-ECA4-DE41-F492-C0D2B28EFF89}"/>
              </a:ext>
            </a:extLst>
          </p:cNvPr>
          <p:cNvSpPr txBox="1"/>
          <p:nvPr/>
        </p:nvSpPr>
        <p:spPr>
          <a:xfrm>
            <a:off x="622169" y="301657"/>
            <a:ext cx="63555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Data pre-processing (2/2)</a:t>
            </a:r>
          </a:p>
        </p:txBody>
      </p:sp>
    </p:spTree>
    <p:extLst>
      <p:ext uri="{BB962C8B-B14F-4D97-AF65-F5344CB8AC3E}">
        <p14:creationId xmlns:p14="http://schemas.microsoft.com/office/powerpoint/2010/main" val="634013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652E86-BD6D-B08A-971B-8F74FB5D1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31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DDA3A1-AD2E-7A12-CAE1-99F47F736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82" y="1195066"/>
            <a:ext cx="8034116" cy="46778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3EB909-5557-F27F-B6F5-A93D9503D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801" y="6019853"/>
            <a:ext cx="7167301" cy="696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BC1DCE-6F7A-EA39-72F8-5E84E0FF2BB6}"/>
              </a:ext>
            </a:extLst>
          </p:cNvPr>
          <p:cNvSpPr txBox="1"/>
          <p:nvPr/>
        </p:nvSpPr>
        <p:spPr>
          <a:xfrm>
            <a:off x="632298" y="369652"/>
            <a:ext cx="68274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Gradient descent algorithm</a:t>
            </a:r>
          </a:p>
        </p:txBody>
      </p:sp>
    </p:spTree>
    <p:extLst>
      <p:ext uri="{BB962C8B-B14F-4D97-AF65-F5344CB8AC3E}">
        <p14:creationId xmlns:p14="http://schemas.microsoft.com/office/powerpoint/2010/main" val="3306730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75A819-B189-3E1D-77F7-1A7C6680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E925C9-9A9F-4DF5-8717-F0E6E6924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32" y="1222021"/>
            <a:ext cx="6980733" cy="29608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7DBD1A-7CE4-3503-6F27-DC8256B67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055" y="2645923"/>
            <a:ext cx="6986945" cy="41342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881811-7739-27B3-68C8-8212F51EB59E}"/>
              </a:ext>
            </a:extLst>
          </p:cNvPr>
          <p:cNvSpPr txBox="1"/>
          <p:nvPr/>
        </p:nvSpPr>
        <p:spPr>
          <a:xfrm>
            <a:off x="622570" y="301557"/>
            <a:ext cx="20612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Results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21273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D7B9-EBD2-5C47-72BD-0C821D1EB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60AD5-4EAE-411C-0B24-4D6E45CFE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493" y="1448552"/>
            <a:ext cx="10515600" cy="4612882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Linear regression models the linear relationship between the target  and input features.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Given a training set, the loss function is defined the mean squared errors between the ground truth and the predictions.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 optimal values of model parameters are obtained by minimizing the loss function through: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theoretically, normal equation by solving a linear system.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practically, gradient descent algorithm.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 set of basis functions can be used to extend the input features, so that the model can handle a non-linear relationship.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Underfitting or overfitting may occur, depending on the complexity of the model and the size of training set.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Practical issues: feature scaling and learning rate.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1EA89-C0C8-20B2-528B-C5AA31FB9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02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60568-5EB7-E626-B3C4-47453937C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Linear Regression with a Single Feature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35EEA7-9D9E-20AF-A290-8CF753FEEC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Aft>
                    <a:spcPts val="600"/>
                  </a:spcAft>
                </a:pPr>
                <a:r>
                  <a:rPr lang="en-US" b="1" dirty="0"/>
                  <a:t>Given a dataset: </a:t>
                </a: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=1,2,…,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>
                  <a:spcAft>
                    <a:spcPts val="600"/>
                  </a:spcAft>
                </a:pPr>
                <a:r>
                  <a:rPr lang="en-US" b="1" dirty="0"/>
                  <a:t>The predicted target (hypothesis): </a:t>
                </a: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r>
                  <a:rPr lang="en-US" b="1" dirty="0"/>
                  <a:t>Model parameters: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intercept (or bias)</a:t>
                </a:r>
              </a:p>
              <a:p>
                <a:pPr lvl="1"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slope (or weight) of feature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 marL="228600" lvl="1"/>
                <a:r>
                  <a:rPr lang="en-US" b="1" dirty="0"/>
                  <a:t>Goal</a:t>
                </a:r>
                <a:r>
                  <a:rPr lang="en-US" dirty="0"/>
                  <a:t>: Learn these parameters based on a training dataset of </a:t>
                </a:r>
                <a:r>
                  <a:rPr lang="en-US" i="1" dirty="0"/>
                  <a:t>m</a:t>
                </a:r>
                <a:r>
                  <a:rPr lang="en-US" dirty="0"/>
                  <a:t> samples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35EEA7-9D9E-20AF-A290-8CF753FEEC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E241A8-F43F-95DD-AC3B-4E32E59A9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4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8B8FDD-F31E-BBBD-4C4A-1FF82864D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1961" y="2683746"/>
            <a:ext cx="3267739" cy="22069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A58D2D-52C3-EEA8-560D-9026A5078EFF}"/>
              </a:ext>
            </a:extLst>
          </p:cNvPr>
          <p:cNvSpPr txBox="1"/>
          <p:nvPr/>
        </p:nvSpPr>
        <p:spPr>
          <a:xfrm>
            <a:off x="4562572" y="1640265"/>
            <a:ext cx="1576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feature, target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E663DF7-64E0-8651-1D48-5BA76B25B435}"/>
              </a:ext>
            </a:extLst>
          </p:cNvPr>
          <p:cNvCxnSpPr>
            <a:cxnSpLocks/>
          </p:cNvCxnSpPr>
          <p:nvPr/>
        </p:nvCxnSpPr>
        <p:spPr>
          <a:xfrm flipV="1">
            <a:off x="4628561" y="1989056"/>
            <a:ext cx="188536" cy="3487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C09E289-478D-9EBE-DF97-A9FE6268F087}"/>
              </a:ext>
            </a:extLst>
          </p:cNvPr>
          <p:cNvCxnSpPr>
            <a:cxnSpLocks/>
          </p:cNvCxnSpPr>
          <p:nvPr/>
        </p:nvCxnSpPr>
        <p:spPr>
          <a:xfrm flipV="1">
            <a:off x="5269583" y="1960775"/>
            <a:ext cx="245097" cy="4430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16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4D5E6-96E2-7B88-3723-196A41DC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Loss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AF86BE-9D3A-B9AB-2933-9D54F11121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1066" y="1476833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/>
                  <a:t>True relationship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 is a random quantity accounting for unmodelled effects:</a:t>
                </a:r>
              </a:p>
              <a:p>
                <a:pPr lvl="2"/>
                <a:r>
                  <a:rPr lang="en-US" dirty="0"/>
                  <a:t>The relationship is not exactly linear.</a:t>
                </a:r>
              </a:p>
              <a:p>
                <a:pPr lvl="2"/>
                <a:r>
                  <a:rPr lang="en-US" dirty="0"/>
                  <a:t>Variations from unmeasured variables.</a:t>
                </a:r>
              </a:p>
              <a:p>
                <a:pPr lvl="2"/>
                <a:r>
                  <a:rPr lang="en-US" dirty="0"/>
                  <a:t>Measurement error.</a:t>
                </a:r>
              </a:p>
              <a:p>
                <a:r>
                  <a:rPr lang="en-US" dirty="0"/>
                  <a:t>A </a:t>
                </a:r>
                <a:r>
                  <a:rPr lang="en-US" b="1" i="1" dirty="0"/>
                  <a:t>loss function </a:t>
                </a:r>
                <a:r>
                  <a:rPr lang="en-US" dirty="0"/>
                  <a:t>quantifies the mismatch between the true values and predicted values of the target: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𝐽</m:t>
                    </m:r>
                    <m:d>
                      <m:d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</m:e>
                              <m:sup>
                                <m:d>
                                  <m:dPr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sup>
                            </m:s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AF86BE-9D3A-B9AB-2933-9D54F11121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1066" y="1476833"/>
                <a:ext cx="10515600" cy="4351338"/>
              </a:xfrm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BBAE86-81A5-4F7A-3B68-1BA44976D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05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5211-FB27-9ED6-3FEE-375143872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Remarks on Loss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7E9CB-ADB6-C9E7-80D0-1CB5DA830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359" y="1448553"/>
            <a:ext cx="10515600" cy="4351338"/>
          </a:xfrm>
        </p:spPr>
        <p:txBody>
          <a:bodyPr/>
          <a:lstStyle/>
          <a:p>
            <a:r>
              <a:rPr lang="en-US" dirty="0"/>
              <a:t>Loss function is a function of parameters, given a dataset.</a:t>
            </a:r>
          </a:p>
          <a:p>
            <a:r>
              <a:rPr lang="en-US" b="1" dirty="0"/>
              <a:t>Mean squared error (MSE) </a:t>
            </a:r>
            <a:r>
              <a:rPr lang="en-US" dirty="0"/>
              <a:t>function is a commonly used loss function for regression.</a:t>
            </a:r>
          </a:p>
          <a:p>
            <a:r>
              <a:rPr lang="en-US" dirty="0"/>
              <a:t>The scale of 1/2 is included specifically for the convenience of calculating derivatives.</a:t>
            </a:r>
          </a:p>
          <a:p>
            <a:r>
              <a:rPr lang="en-US" dirty="0"/>
              <a:t>As we will see later, a different type of loss function will be used for classification.</a:t>
            </a:r>
          </a:p>
          <a:p>
            <a:r>
              <a:rPr lang="en-US" b="1" dirty="0"/>
              <a:t>Solution</a:t>
            </a:r>
            <a:r>
              <a:rPr lang="en-US" dirty="0"/>
              <a:t> to loss function: find the optimal value of parameters that minimizes the loss function.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C12388-279E-3E3C-9191-3B12347A1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91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37CE5-53EE-971D-B262-288C9BA6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The Analytic Solution: Normal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ADAD60-30F0-A6AA-ACC6-64B56F5288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To minimize the loss function, set its partial derivatives equal to zero.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Solution: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lvl="1"/>
                <a:r>
                  <a:rPr lang="en-US" dirty="0"/>
                  <a:t>where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 are the sample means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ADAD60-30F0-A6AA-ACC6-64B56F5288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6BAB5-A80B-3D95-A3F5-F21CE51B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1CF787E-7A7B-2AC5-7A2A-BE4D109324DE}"/>
                  </a:ext>
                </a:extLst>
              </p:cNvPr>
              <p:cNvSpPr txBox="1"/>
              <p:nvPr/>
            </p:nvSpPr>
            <p:spPr>
              <a:xfrm>
                <a:off x="1472938" y="2346137"/>
                <a:ext cx="9848654" cy="1117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the system of linear equations</a:t>
                </a:r>
                <a:r>
                  <a:rPr lang="en-US" i="1" dirty="0"/>
                  <a:t>: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</m:num>
                                <m:den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</m:num>
                                <m:den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                                                                                     (2.5)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1CF787E-7A7B-2AC5-7A2A-BE4D10932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2938" y="2346137"/>
                <a:ext cx="9848654" cy="1117998"/>
              </a:xfrm>
              <a:prstGeom prst="rect">
                <a:avLst/>
              </a:prstGeom>
              <a:blipFill>
                <a:blip r:embed="rId3"/>
                <a:stretch>
                  <a:fillRect l="-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6236BD-A954-0DB9-C9EC-01BB60620A27}"/>
                  </a:ext>
                </a:extLst>
              </p:cNvPr>
              <p:cNvSpPr txBox="1"/>
              <p:nvPr/>
            </p:nvSpPr>
            <p:spPr>
              <a:xfrm>
                <a:off x="1008669" y="3892134"/>
                <a:ext cx="4701618" cy="13408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limLoc m:val="undOvr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i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p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e>
                                                </m:d>
                                              </m:sup>
                                            </m:sSup>
                                            <m:sSup>
                                              <m:s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p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e>
                                                </m:d>
                                              </m:sup>
                                            </m:sSup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</m:acc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</m:acc>
                                          </m:e>
                                        </m:d>
                                      </m:e>
                                    </m:nary>
                                  </m:num>
                                  <m:den>
                                    <m:nary>
                                      <m:naryPr>
                                        <m:chr m:val="∑"/>
                                        <m:limLoc m:val="undOvr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i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sSup>
                                                      <m:sSupPr>
                                                        <m:ctrlP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pPr>
                                                      <m:e>
                                                        <m: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𝑥</m:t>
                                                        </m:r>
                                                      </m:e>
                                                      <m:sup>
                                                        <m:d>
                                                          <m:dPr>
                                                            <m:ctrlPr>
                                                              <a:rPr lang="en-US" i="1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</m:ctrlPr>
                                                          </m:dPr>
                                                          <m:e>
                                                            <m:r>
                                                              <a:rPr lang="en-US" i="1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𝑖</m:t>
                                                            </m:r>
                                                          </m:e>
                                                        </m:d>
                                                      </m:sup>
                                                    </m:sSup>
                                                  </m:e>
                                                </m:d>
                                              </m:e>
                                              <m:sup>
                                                <m:r>
                                                  <a:rPr lang="en-US" i="0">
                                                    <a:latin typeface="Cambria Math" panose="02040503050406030204" pitchFamily="18" charset="0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acc>
                                                      <m:accPr>
                                                        <m:chr m:val="̅"/>
                                                        <m:ctrlP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accPr>
                                                      <m:e>
                                                        <m: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𝑥</m:t>
                                                        </m:r>
                                                      </m:e>
                                                    </m:acc>
                                                  </m:e>
                                                </m:d>
                                              </m:e>
                                              <m:sup>
                                                <m:r>
                                                  <a:rPr lang="en-US" i="0">
                                                    <a:latin typeface="Cambria Math" panose="02040503050406030204" pitchFamily="18" charset="0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</m:e>
                                        </m:d>
                                      </m:e>
                                    </m:nary>
                                  </m:den>
                                </m:f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                         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6236BD-A954-0DB9-C9EC-01BB60620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669" y="3892134"/>
                <a:ext cx="4701618" cy="13408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DAD5992-8AD3-2176-10A4-A604BDB44A6E}"/>
                  </a:ext>
                </a:extLst>
              </p:cNvPr>
              <p:cNvSpPr txBox="1"/>
              <p:nvPr/>
            </p:nvSpPr>
            <p:spPr>
              <a:xfrm>
                <a:off x="5253085" y="3984719"/>
                <a:ext cx="5370922" cy="1117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limLoc m:val="undOvr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i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p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e>
                                                </m:d>
                                              </m:sup>
                                            </m:sSup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</m:acc>
                                          </m:e>
                                        </m:d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p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e>
                                                </m:d>
                                              </m:sup>
                                            </m:sSup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</m:acc>
                                          </m:e>
                                        </m:d>
                                      </m:e>
                                    </m:nary>
                                  </m:num>
                                  <m:den>
                                    <m:nary>
                                      <m:naryPr>
                                        <m:chr m:val="∑"/>
                                        <m:limLoc m:val="undOvr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i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  <m:e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  <m:sup>
                                                    <m:d>
                                                      <m:dPr>
                                                        <m:ctrlP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e>
                                                    </m:d>
                                                  </m:sup>
                                                </m:sSup>
                                                <m:r>
                                                  <a:rPr lang="en-US" i="0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acc>
                                                  <m:accPr>
                                                    <m:chr m:val="̅"/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acc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</m:acc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nary>
                                  </m:den>
                                </m:f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                              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DAD5992-8AD3-2176-10A4-A604BDB44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085" y="3984719"/>
                <a:ext cx="5370922" cy="1117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0092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D966E-144B-306C-56C7-3BF9366E5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 Limits of the Normal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445263-7053-B7D2-2611-2D494E7B80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b="1" dirty="0"/>
                  <a:t>Computation</a:t>
                </a:r>
                <a:r>
                  <a:rPr lang="en-US" dirty="0"/>
                  <a:t>: For large datasets with many features, calculating the matrix inverse is prohibitively expensive.</a:t>
                </a:r>
              </a:p>
              <a:p>
                <a:pPr marL="457200" marR="0" algn="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dirty="0"/>
                  <a:t>	</a:t>
                </a:r>
                <a:r>
                  <a:rPr lang="en-US" sz="28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𝛉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𝑿</m:t>
                                </m:r>
                              </m:e>
                              <m:sup>
                                <m:r>
                                  <a:rPr lang="en-US" sz="28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⊺</m:t>
                                </m:r>
                              </m:sup>
                            </m:sSup>
                            <m:r>
                              <a:rPr lang="en-US" sz="28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𝑿</m:t>
                            </m:r>
                          </m:e>
                        </m:d>
                      </m:e>
                      <m:sup>
                        <m:r>
                          <a:rPr lang="en-US" sz="2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lang="en-US" sz="2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</m:e>
                      <m:sup>
                        <m:r>
                          <a:rPr lang="en-US" sz="2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⊺</m:t>
                        </m:r>
                      </m:sup>
                    </m:sSup>
                    <m:r>
                      <a:rPr lang="en-US" sz="2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                                              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(2.17)</m:t>
                    </m:r>
                  </m:oMath>
                </a14:m>
                <a:endParaRPr lang="en-US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19113" indent="0">
                  <a:buNone/>
                </a:pPr>
                <a:endParaRPr lang="en-US" b="1" dirty="0"/>
              </a:p>
              <a:p>
                <a:pPr marL="519113" indent="0">
                  <a:buNone/>
                </a:pP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−−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(1)</m:t>
                                      </m:r>
                                    </m:sup>
                                  </m:sSup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−−</m:t>
                              </m:r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b="1">
                                                <a:latin typeface="Cambria Math" panose="02040503050406030204" pitchFamily="18" charset="0"/>
                                              </a:rPr>
                                              <m:t>−−</m:t>
                                            </m:r>
                                            <m:r>
                                              <a:rPr lang="en-US" b="1">
                                                <a:latin typeface="Cambria Math" panose="02040503050406030204" pitchFamily="18" charset="0"/>
                                              </a:rPr>
                                              <m:t>𝐱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(2)</m:t>
                                            </m:r>
                                          </m:sup>
                                        </m:sSup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⊺</m:t>
                                        </m:r>
                                      </m:sup>
                                    </m:s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−−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−−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−−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(1)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</m:m>
                            </m:e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(1)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(2)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</m:m>
                            </m:e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(2)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</m:sup>
                                          </m:sSubSup>
                                        </m:e>
                                      </m:mr>
                                    </m:m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                                 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(1)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(2)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It does not generalize to the non-linear relationships found in modern neural networks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445263-7053-B7D2-2611-2D494E7B80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t="-3081" r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4F7BD8-2686-1746-0656-AD172C5AB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35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7D648-C497-20AC-74D2-23AE05A6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 Iterative Optimization: Gradient Descent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FE302A-1D44-B630-E0D8-EEF38437F1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Assume that loss function J(θ) is convex</a:t>
                </a:r>
              </a:p>
              <a:p>
                <a:r>
                  <a:rPr lang="en-US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8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he value of 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𝜃</m:t>
                    </m:r>
                  </m:oMath>
                </a14:m>
                <a:r>
                  <a:rPr lang="en-US" sz="28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for the minimum of 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𝐽</m:t>
                    </m:r>
                    <m:d>
                      <m:d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sz="28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227013" indent="0">
                  <a:buNone/>
                </a:pPr>
                <a:r>
                  <a:rPr lang="en-US" sz="28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can be iteratively computed by</a:t>
                </a:r>
              </a:p>
              <a:p>
                <a:pPr marL="227013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28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𝜃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≔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𝜃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f>
                      <m:fPr>
                        <m:ctrlP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𝑑𝐽</m:t>
                        </m:r>
                        <m:d>
                          <m:dPr>
                            <m:ctrlPr>
                              <a:rPr kumimoji="0" lang="en-US" sz="2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2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</m:num>
                      <m:den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den>
                    </m:f>
                  </m:oMath>
                </a14:m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lvl="1" indent="169863"/>
                <a:endParaRPr lang="en-US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514350" lvl="1" indent="169863"/>
                <a:r>
                  <a:rPr lang="en-US" dirty="0">
                    <a:solidFill>
                      <a:prstClr val="black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𝑑𝐽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den>
                    </m:f>
                  </m:oMath>
                </a14:m>
                <a:r>
                  <a:rPr lang="en-US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solidFill>
                      <a:prstClr val="black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is the gradient of loss function.</a:t>
                </a:r>
              </a:p>
              <a:p>
                <a:pPr marL="514350" lvl="1" indent="169863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𝑑𝐽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den>
                    </m:f>
                  </m:oMath>
                </a14:m>
                <a:r>
                  <a:rPr lang="en-US" i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is the steepest direction of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𝐽</m:t>
                    </m:r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decreasing.</a:t>
                </a:r>
              </a:p>
              <a:p>
                <a:pPr marL="514350" lvl="1" indent="169863"/>
                <a14:m>
                  <m:oMath xmlns:m="http://schemas.openxmlformats.org/officeDocument/2006/math"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>
                    <a:effectLst/>
                    <a:ea typeface="Times New Roman" panose="02020603050405020304" pitchFamily="18" charset="0"/>
                  </a:rPr>
                  <a:t>is a </a:t>
                </a:r>
                <a:r>
                  <a:rPr lang="en-US" dirty="0">
                    <a:ea typeface="Times New Roman" panose="02020603050405020304" pitchFamily="18" charset="0"/>
                  </a:rPr>
                  <a:t>positive</a:t>
                </a:r>
                <a:r>
                  <a:rPr lang="en-US" dirty="0">
                    <a:effectLst/>
                    <a:ea typeface="Times New Roman" panose="02020603050405020304" pitchFamily="18" charset="0"/>
                  </a:rPr>
                  <a:t> constant, called </a:t>
                </a:r>
                <a:r>
                  <a:rPr lang="en-US" i="1" dirty="0">
                    <a:effectLst/>
                    <a:ea typeface="Times New Roman" panose="02020603050405020304" pitchFamily="18" charset="0"/>
                  </a:rPr>
                  <a:t>learning rate, </a:t>
                </a:r>
                <a:r>
                  <a:rPr lang="en-US" dirty="0">
                    <a:effectLst/>
                    <a:ea typeface="Times New Roman" panose="02020603050405020304" pitchFamily="18" charset="0"/>
                  </a:rPr>
                  <a:t>step size for the update.</a:t>
                </a:r>
                <a:endParaRPr lang="en-US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FE302A-1D44-B630-E0D8-EEF38437F1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4CEFAB-D086-DABA-B715-7380DE7A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8F2B-F8C6-4498-A7B2-603DE6C38E21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A1188D-118A-5233-4206-21E67C0694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88" y="1383897"/>
            <a:ext cx="3387539" cy="29480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5162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19782</TotalTime>
  <Words>1690</Words>
  <Application>Microsoft Office PowerPoint</Application>
  <PresentationFormat>Widescreen</PresentationFormat>
  <Paragraphs>267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Aptos</vt:lpstr>
      <vt:lpstr>Aptos Display</vt:lpstr>
      <vt:lpstr>Arial</vt:lpstr>
      <vt:lpstr>Calibri</vt:lpstr>
      <vt:lpstr>Cambria Math</vt:lpstr>
      <vt:lpstr>Segoe Print</vt:lpstr>
      <vt:lpstr>Times New Roman</vt:lpstr>
      <vt:lpstr>Office Theme</vt:lpstr>
      <vt:lpstr>Chapter 2 Linear Regression</vt:lpstr>
      <vt:lpstr>Outline</vt:lpstr>
      <vt:lpstr>What is Regression?</vt:lpstr>
      <vt:lpstr>Linear Regression with a Single Feature</vt:lpstr>
      <vt:lpstr>Loss Function</vt:lpstr>
      <vt:lpstr>Remarks on Loss Function</vt:lpstr>
      <vt:lpstr>The Analytic Solution: Normal Equation</vt:lpstr>
      <vt:lpstr> Limits of the Normal Equation</vt:lpstr>
      <vt:lpstr> Iterative Optimization: Gradient Descent</vt:lpstr>
      <vt:lpstr>Gradient Descent Algorithm </vt:lpstr>
      <vt:lpstr>Example</vt:lpstr>
      <vt:lpstr>Linear Regression with Multiple Features </vt:lpstr>
      <vt:lpstr>Loss function</vt:lpstr>
      <vt:lpstr>Gradient of Loss Function</vt:lpstr>
      <vt:lpstr>Gradient Descent Algorithm</vt:lpstr>
      <vt:lpstr>Polynomial Curve Fitting</vt:lpstr>
      <vt:lpstr>Polynomial Curve Fitting </vt:lpstr>
      <vt:lpstr>Polynomial Curve Fitting</vt:lpstr>
      <vt:lpstr>Underfitting: high bias</vt:lpstr>
      <vt:lpstr>Overfitting: high variance</vt:lpstr>
      <vt:lpstr>Good Fitting</vt:lpstr>
      <vt:lpstr>How to fix underfitting or overfitting</vt:lpstr>
      <vt:lpstr>Linear Model with Basis Functions</vt:lpstr>
      <vt:lpstr>Linear Model with Basis Functions</vt:lpstr>
      <vt:lpstr>Equivalence of least mean square error and maximum likelihood estimate: a theoretical view</vt:lpstr>
      <vt:lpstr>Equivalence of least mean square error and maximum likelihood estimate: a theoretical view</vt:lpstr>
      <vt:lpstr>Practical issues</vt:lpstr>
      <vt:lpstr>Example: predicting house prices</vt:lpstr>
      <vt:lpstr>PowerPoint Presentation</vt:lpstr>
      <vt:lpstr>PowerPoint Presentation</vt:lpstr>
      <vt:lpstr>PowerPoint Presentation</vt:lpstr>
      <vt:lpstr>PowerPoint Presentation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19</cp:revision>
  <dcterms:created xsi:type="dcterms:W3CDTF">2026-04-23T13:44:57Z</dcterms:created>
  <dcterms:modified xsi:type="dcterms:W3CDTF">2026-05-29T14:50:17Z</dcterms:modified>
</cp:coreProperties>
</file>