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18872" cy="11887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31735-6476-4EB4-A9F2-FBEBDC86C7A5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B5D6C-77C2-41DD-B9A1-C3996C5B1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55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7EC3D-FA38-9F9C-E39E-09BFEDB95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CC6D30-F602-9F31-4F4A-CD4A2D066C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3C8CC-02C3-BBE4-3046-FF4CBD58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0287-4FF3-4F48-B9CC-ED27415205ED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ACDB9-B557-C652-3EB6-60DD7D2B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6F46A-52F2-8855-0276-B3ED7FEE8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4324" y="87434"/>
            <a:ext cx="2743200" cy="365125"/>
          </a:xfrm>
        </p:spPr>
        <p:txBody>
          <a:bodyPr/>
          <a:lstStyle/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03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C0C21-4141-A4AD-2067-D2814B07C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C19DA8-7776-60CB-6DE5-7B65EBC6AC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C22D1-785A-D906-B794-20063B59C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F5BF-63A4-4213-8CD2-3983E2FB930A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D09AD-9031-F6E3-CD46-954B3520A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3E0BD-08E0-B5D1-DA62-28C573B68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06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CF1414-17DB-7045-949C-0D786FF037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100B95-EDE0-A3E7-2CB5-8C74E5A2A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1E20A-4ACE-499C-277E-4E4C1EBA0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FD44-4BC3-4FD8-AF4A-D1A3F8674DFA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5F3DF-377B-88E1-8FFD-403DC668F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9E6E6-D904-3203-5491-A47E3072E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797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64333-ABC2-9A59-710E-13A9A2014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29715-8984-17CD-32AB-443B31791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32CED-8E07-3055-13FA-D631BDC93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7072-F122-4DDA-8E30-F39293CDFC41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64FE3-A296-DE1C-B62C-F63D1FE9F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89C09-E6F0-8BCC-6C0F-A538844D9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2600" y="88900"/>
            <a:ext cx="2743200" cy="365125"/>
          </a:xfrm>
        </p:spPr>
        <p:txBody>
          <a:bodyPr/>
          <a:lstStyle/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122C3-C074-63ED-4FD7-13D432310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03F23E-A0E3-8A9B-D62B-AD5064BF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8EB42-10A4-3CB6-05D9-6530E2F75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65A21-F98C-43FA-9BCA-BFAA6DD71041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0468F-2611-A886-021E-A86E717D9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A29F0-823F-13AE-2EB1-C4B4B270D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39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670BB-76B4-13A5-6735-C96C99ED0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B4563-FF3C-7824-ACCC-B357B3CBCB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4E2320-B0D7-F136-2951-EF7E00DFF6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BCF532-6F03-3199-060B-836FB0377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8BC5-8AD0-4331-8D1D-B8B94F34B905}" type="datetime1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395677-5F80-0286-9BD3-60953CC67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4E8827-4B97-A0B4-83E4-01E9982F6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9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1DA99-AD53-AEA8-58C4-A95FE1698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C2EC5-4BD9-3FDE-67C3-B0E63897D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3B5A1F-6257-1C02-8507-01FA4AAE8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D670EF-4141-9D42-1819-6E534002B7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352F5-DF0E-C188-61F7-0E644E63AE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B4446B-FC8F-CD12-1F62-689F973CA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BF7A-9976-47BA-B4D3-27810AC3225E}" type="datetime1">
              <a:rPr lang="en-US" smtClean="0"/>
              <a:t>6/21/2026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7E5A5A-7A53-CB28-747C-FFF8DD78F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CC660-FA7E-00D9-515C-B3E11F98E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34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1DD6C-F8AE-D66A-5352-7BAF02EB6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354BF8-CFC9-4F83-B74F-9F5D5AD53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3EF51-C402-44E7-8504-85591D70909B}" type="datetime1">
              <a:rPr lang="en-US" smtClean="0"/>
              <a:t>6/21/2026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16C8FA-EC26-A3F5-DE1D-C05474C0E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DA9E19-52A5-86ED-AB6B-B65292445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50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56DF98-E348-DE8E-0C6C-195CBDE88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A440-55BC-40A7-8E48-CD05969AE653}" type="datetime1">
              <a:rPr lang="en-US" smtClean="0"/>
              <a:t>6/21/2026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0209D-9572-90C1-2938-71B0038CE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9AF50-2CB1-0328-212B-7758C7FC4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82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E8532-7A33-E882-2DBE-C3BBF7CF3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C7253-744A-9EC8-315C-7E4BFF4BF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1F91C-8EC1-DFD3-6AA7-18B8CEF10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E9F7D5-0EA2-0231-7D70-C66F14FD5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1053-AA7B-48A9-9C31-483F703245F7}" type="datetime1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9627E6-1586-DF0A-CF14-2E4AF91FE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78618-2C10-D0B1-D0B2-92289733E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F3A1B-B180-6E79-1A16-8161146C4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90AF48-07AE-B33D-844C-AA9967B571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5CBCF9-1A4F-4964-EA5E-D44C869C4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5BABF6-CC93-AF7D-4659-0C1DAFC71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F6017-3335-4652-8A31-56BE7E60B420}" type="datetime1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9FBDC-0CE1-F1AD-113F-6A428920D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AA52C-7BCD-6ADD-BC37-4DEC6DF02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71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551FE1-D4E4-AFA3-144B-533EAD474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7C74D-4C62-B9D2-67F9-6B6D9D891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0136B-87CC-4C33-DE42-141FB31389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0FEA7C-549B-4B92-AD03-F8784EE097DB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15D63-999D-098E-2E02-8EAD2260F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A8AA3-A54E-5A40-8C72-5212DE472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88E5F3-429C-495B-BB8B-354983C3D38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ABD43C-F7F2-43BF-4AC1-A79AB5213DC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810.04805v2" TargetMode="External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brenndoerfer.com/writing/gpt-1-generative-pretraining-language-understanding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810.png"/><Relationship Id="rId18" Type="http://schemas.openxmlformats.org/officeDocument/2006/relationships/image" Target="../media/image130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123.png"/><Relationship Id="rId2" Type="http://schemas.openxmlformats.org/officeDocument/2006/relationships/image" Target="../media/image12.png"/><Relationship Id="rId16" Type="http://schemas.openxmlformats.org/officeDocument/2006/relationships/image" Target="../media/image1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1010.png"/><Relationship Id="rId10" Type="http://schemas.openxmlformats.org/officeDocument/2006/relationships/image" Target="../media/image20.png"/><Relationship Id="rId19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9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50.png"/><Relationship Id="rId2" Type="http://schemas.openxmlformats.org/officeDocument/2006/relationships/image" Target="../media/image48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arxiv.org/pdf/1706.03762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BBF3F-CCB6-F7FB-DE6E-BBE30AFB5B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15 Transformer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34912F-0984-0809-2B52-6B8334C11B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6E0E2-F0D1-7FBE-8991-03A0FD46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31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0847E-CCD3-4CE8-5A1F-84A7CD0C3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Each stacked layer in encoder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914F9-B3DE-7334-F57B-E22CB999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B730FD-749C-B1F1-4C86-1D657882D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484" y="1421681"/>
            <a:ext cx="3456732" cy="48528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2A588F-B1A3-E0A8-30B3-82D383388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150" y="1414177"/>
            <a:ext cx="5929776" cy="49624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A7FD496-3223-5897-B165-996EF8E22102}"/>
              </a:ext>
            </a:extLst>
          </p:cNvPr>
          <p:cNvCxnSpPr>
            <a:cxnSpLocks/>
          </p:cNvCxnSpPr>
          <p:nvPr/>
        </p:nvCxnSpPr>
        <p:spPr>
          <a:xfrm flipV="1">
            <a:off x="3419475" y="1419225"/>
            <a:ext cx="2333625" cy="30289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F51EFCB-9D19-266B-009C-B40ACC4FC465}"/>
              </a:ext>
            </a:extLst>
          </p:cNvPr>
          <p:cNvCxnSpPr>
            <a:cxnSpLocks/>
          </p:cNvCxnSpPr>
          <p:nvPr/>
        </p:nvCxnSpPr>
        <p:spPr>
          <a:xfrm>
            <a:off x="3362325" y="5000625"/>
            <a:ext cx="2419350" cy="13811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491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2181-FB39-B8B3-7184-67776FE61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Multi-head attention in one stacked layer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628B1-7903-FC35-BA85-46FF449EE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42ABCC-44FC-56A7-CDE0-E2FE266C8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30" y="1334293"/>
            <a:ext cx="5980694" cy="501134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5B4F78-C6E4-44F8-B849-E8EF580C96DA}"/>
                  </a:ext>
                </a:extLst>
              </p:cNvPr>
              <p:cNvSpPr txBox="1"/>
              <p:nvPr/>
            </p:nvSpPr>
            <p:spPr>
              <a:xfrm>
                <a:off x="7045791" y="1760163"/>
                <a:ext cx="4539750" cy="16386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2713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600" b="1" i="1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</a:rPr>
                  <a:t>For  head </a:t>
                </a:r>
                <a:r>
                  <a:rPr lang="en-US" sz="1600" b="1" i="1" dirty="0">
                    <a:latin typeface="Cambria Math" panose="020405030504060302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𝑖</m:t>
                    </m:r>
                    <m:r>
                      <a:rPr lang="en-US" sz="16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  </m:t>
                    </m:r>
                    <m:r>
                      <a:rPr lang="en-US" sz="16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𝑖</m:t>
                    </m:r>
                    <m:r>
                      <a:rPr lang="en-US" sz="16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=0,1,…,</m:t>
                    </m:r>
                    <m:r>
                      <a:rPr lang="en-US" sz="16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h</m:t>
                    </m:r>
                    <m:r>
                      <a:rPr lang="en-US" sz="16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−1</m:t>
                    </m:r>
                  </m:oMath>
                </a14:m>
                <a:endParaRPr lang="en-US" sz="1600" b="1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112713" marR="0" algn="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6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𝐕</m:t>
                          </m:r>
                        </m:e>
                        <m:sub>
                          <m:r>
                            <a:rPr lang="en-US" sz="16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𝒊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r>
                        <a:rPr lang="en-US" sz="1600" b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𝐕</m:t>
                      </m:r>
                      <m:sSubSup>
                        <m:sSub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𝑉</m:t>
                          </m:r>
                        </m:sup>
                      </m:sSubSup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∈</m:t>
                      </m:r>
                      <m:sSup>
                        <m:s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ℝ</m:t>
                          </m:r>
                        </m:e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, 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𝑤h𝑒𝑟𝑒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sSubSup>
                        <m:sSub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𝑉</m:t>
                          </m:r>
                        </m:sup>
                      </m:sSubSup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∈</m:t>
                      </m:r>
                      <m:sSup>
                        <m:s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𝑚𝑜𝑑𝑒𝑙</m:t>
                              </m:r>
                            </m:sub>
                          </m:s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112713" marR="0" algn="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6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𝐊</m:t>
                          </m:r>
                        </m:e>
                        <m:sub>
                          <m:r>
                            <a:rPr lang="en-US" sz="16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𝒊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r>
                        <a:rPr lang="en-US" sz="1600" b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𝐊</m:t>
                      </m:r>
                      <m:sSubSup>
                        <m:sSub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𝐾</m:t>
                          </m:r>
                        </m:sup>
                      </m:sSubSup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∈</m:t>
                      </m:r>
                      <m:sSup>
                        <m:s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ℝ</m:t>
                          </m:r>
                        </m:e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, 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𝑤h𝑒𝑟𝑒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sSubSup>
                        <m:sSub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𝐾</m:t>
                          </m:r>
                        </m:sup>
                      </m:sSubSup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∈</m:t>
                      </m:r>
                      <m:sSup>
                        <m:s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𝑚𝑜𝑑𝑒𝑙</m:t>
                              </m:r>
                            </m:sub>
                          </m:s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112713" marR="0" algn="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6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𝐐</m:t>
                          </m:r>
                        </m:e>
                        <m:sub>
                          <m:r>
                            <a:rPr lang="en-US" sz="16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𝒊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r>
                        <a:rPr lang="en-US" sz="1600" b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𝐐</m:t>
                      </m:r>
                      <m:sSubSup>
                        <m:sSub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𝑄</m:t>
                          </m:r>
                        </m:sup>
                      </m:sSubSup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∈</m:t>
                      </m:r>
                      <m:sSup>
                        <m:s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ℝ</m:t>
                          </m:r>
                        </m:e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𝑚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𝑞</m:t>
                              </m:r>
                            </m:sub>
                          </m:sSub>
                        </m:sup>
                      </m:sSup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, 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𝑤h𝑒𝑟𝑒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sSubSup>
                        <m:sSub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𝑄</m:t>
                          </m:r>
                        </m:sup>
                      </m:sSubSup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∈</m:t>
                      </m:r>
                      <m:sSup>
                        <m:s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𝑚𝑜𝑑𝑒𝑙</m:t>
                              </m:r>
                            </m:sub>
                          </m:s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𝑞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5B4F78-C6E4-44F8-B849-E8EF580C9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5791" y="1760163"/>
                <a:ext cx="4539750" cy="1638654"/>
              </a:xfrm>
              <a:prstGeom prst="rect">
                <a:avLst/>
              </a:prstGeom>
              <a:blipFill>
                <a:blip r:embed="rId3"/>
                <a:stretch>
                  <a:fillRect t="-14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01A7A96F-13CC-8D24-2BEF-97DCA6AE910C}"/>
              </a:ext>
            </a:extLst>
          </p:cNvPr>
          <p:cNvSpPr txBox="1"/>
          <p:nvPr/>
        </p:nvSpPr>
        <p:spPr>
          <a:xfrm>
            <a:off x="6834433" y="1385741"/>
            <a:ext cx="2199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Linear transform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87F5F-6E08-A8CE-9C53-3A04AB6BDAF1}"/>
              </a:ext>
            </a:extLst>
          </p:cNvPr>
          <p:cNvSpPr txBox="1"/>
          <p:nvPr/>
        </p:nvSpPr>
        <p:spPr>
          <a:xfrm>
            <a:off x="6836004" y="3395222"/>
            <a:ext cx="2762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Multi-head attentions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E2CC1D-FBA1-D252-723A-5B461A38AD3F}"/>
                  </a:ext>
                </a:extLst>
              </p:cNvPr>
              <p:cNvSpPr txBox="1"/>
              <p:nvPr/>
            </p:nvSpPr>
            <p:spPr>
              <a:xfrm>
                <a:off x="7185582" y="3621562"/>
                <a:ext cx="4060595" cy="8082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𝑠𝑜𝑓𝑡𝑚𝑎𝑥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𝐐</m:t>
                                  </m:r>
                                </m:e>
                                <m:sub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𝐊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𝐕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b="0" i="0">
                          <a:latin typeface="Cambria Math" panose="02040503050406030204" pitchFamily="18" charset="0"/>
                        </a:rPr>
                        <m:t>   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  <m:r>
                        <a:rPr lang="en-US" b="0" i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E2CC1D-FBA1-D252-723A-5B461A38A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5582" y="3621562"/>
                <a:ext cx="4060595" cy="8082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08C4F1F0-DEF0-F889-9DBC-A0DB79526A07}"/>
              </a:ext>
            </a:extLst>
          </p:cNvPr>
          <p:cNvSpPr txBox="1"/>
          <p:nvPr/>
        </p:nvSpPr>
        <p:spPr>
          <a:xfrm>
            <a:off x="6903562" y="4480876"/>
            <a:ext cx="441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Concatenation and linear transform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0D7D6B6-605A-76E6-8DBF-F6F3317D864B}"/>
                  </a:ext>
                </a:extLst>
              </p:cNvPr>
              <p:cNvSpPr txBox="1"/>
              <p:nvPr/>
            </p:nvSpPr>
            <p:spPr>
              <a:xfrm>
                <a:off x="7044181" y="4886953"/>
                <a:ext cx="50818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𝑀𝑢𝑙𝑡𝑖𝐻𝑒𝑎𝑑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𝐐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𝐊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𝐕</m:t>
                          </m:r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, …,</m:t>
                              </m:r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0D7D6B6-605A-76E6-8DBF-F6F3317D86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4181" y="4886953"/>
                <a:ext cx="5081831" cy="369332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D2DF227D-7787-7C23-4B03-C83B61CF2633}"/>
              </a:ext>
            </a:extLst>
          </p:cNvPr>
          <p:cNvSpPr txBox="1"/>
          <p:nvPr/>
        </p:nvSpPr>
        <p:spPr>
          <a:xfrm>
            <a:off x="6825006" y="5486400"/>
            <a:ext cx="49200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Discuss: Compare multi-head with single-head: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Computation complexity;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Benefits.</a:t>
            </a:r>
          </a:p>
        </p:txBody>
      </p:sp>
    </p:spTree>
    <p:extLst>
      <p:ext uri="{BB962C8B-B14F-4D97-AF65-F5344CB8AC3E}">
        <p14:creationId xmlns:p14="http://schemas.microsoft.com/office/powerpoint/2010/main" val="2611295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F312C-EB8C-A567-E6E6-0CC149AC1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Layer normalization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E7CAC-F6FB-FBAA-3DDA-1D21A6540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944" y="1307151"/>
            <a:ext cx="10515600" cy="2058218"/>
          </a:xfrm>
        </p:spPr>
        <p:txBody>
          <a:bodyPr/>
          <a:lstStyle/>
          <a:p>
            <a:r>
              <a:rPr lang="en-US" b="1" dirty="0"/>
              <a:t>Layer normalization </a:t>
            </a:r>
            <a:r>
              <a:rPr lang="en-US" dirty="0"/>
              <a:t>is applied for sequential models, while batch normalization is for computer vision.</a:t>
            </a:r>
          </a:p>
          <a:p>
            <a:r>
              <a:rPr lang="en-US" dirty="0"/>
              <a:t>Layer normalization: to normalize each sample across features</a:t>
            </a:r>
          </a:p>
          <a:p>
            <a:r>
              <a:rPr lang="en-US" dirty="0"/>
              <a:t>Batch normalization: to normalize each feature across samples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FE716-B36E-FA44-D8BF-9B407DBC5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12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C2133A-5D73-77BD-54FC-31A8E3FA949D}"/>
                  </a:ext>
                </a:extLst>
              </p:cNvPr>
              <p:cNvSpPr txBox="1"/>
              <p:nvPr/>
            </p:nvSpPr>
            <p:spPr>
              <a:xfrm>
                <a:off x="1218415" y="3657400"/>
                <a:ext cx="3683523" cy="4151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 …,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𝑚𝑜𝑑𝑒𝑙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1×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C2133A-5D73-77BD-54FC-31A8E3FA9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415" y="3657400"/>
                <a:ext cx="3683523" cy="415178"/>
              </a:xfrm>
              <a:prstGeom prst="rect">
                <a:avLst/>
              </a:prstGeom>
              <a:blipFill>
                <a:blip r:embed="rId2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DD8508-DDB0-E017-8BE8-934C8696F4F9}"/>
                  </a:ext>
                </a:extLst>
              </p:cNvPr>
              <p:cNvSpPr txBox="1"/>
              <p:nvPr/>
            </p:nvSpPr>
            <p:spPr>
              <a:xfrm>
                <a:off x="1218415" y="4342584"/>
                <a:ext cx="3174476" cy="16760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0">
                  <a:lnSpc>
                    <a:spcPct val="107000"/>
                  </a:lnSpc>
                  <a:spcAft>
                    <a:spcPts val="800"/>
                  </a:spcAft>
                  <a:buNone/>
                  <a:tabLst>
                    <a:tab pos="218948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𝜇</m:t>
                      </m:r>
                      <m:r>
                        <a:rPr lang="en-US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𝑖</m:t>
                              </m:r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=1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𝑚𝑜𝑑𝑒𝑙</m:t>
                                  </m:r>
                                </m:sub>
                              </m:sSub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𝑚𝑜𝑑𝑒𝑙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𝑚𝑜𝑑𝑒𝑙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  <m:e>
                          <m:sSup>
                            <m:sSup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DD8508-DDB0-E017-8BE8-934C8696F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415" y="4342584"/>
                <a:ext cx="3174476" cy="16760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7099C6-ADD1-FFE8-94B2-785402451D69}"/>
                  </a:ext>
                </a:extLst>
              </p:cNvPr>
              <p:cNvSpPr txBox="1"/>
              <p:nvPr/>
            </p:nvSpPr>
            <p:spPr>
              <a:xfrm>
                <a:off x="7166728" y="3772523"/>
                <a:ext cx="4343399" cy="6185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</m:rad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              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=1,2,…,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𝑚𝑜𝑑𝑒𝑙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7099C6-ADD1-FFE8-94B2-785402451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728" y="3772523"/>
                <a:ext cx="4343399" cy="6185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5A8DB2E-C94B-6994-768C-1DFF86DF3226}"/>
                  </a:ext>
                </a:extLst>
              </p:cNvPr>
              <p:cNvSpPr txBox="1"/>
              <p:nvPr/>
            </p:nvSpPr>
            <p:spPr>
              <a:xfrm>
                <a:off x="7185582" y="5075489"/>
                <a:ext cx="41265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          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=1,2,…,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𝑚𝑜𝑑𝑒𝑙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5A8DB2E-C94B-6994-768C-1DFF86DF3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5582" y="5075489"/>
                <a:ext cx="4126583" cy="369332"/>
              </a:xfrm>
              <a:prstGeom prst="rect">
                <a:avLst/>
              </a:prstGeom>
              <a:blipFill>
                <a:blip r:embed="rId5"/>
                <a:stretch>
                  <a:fillRect t="-6667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71A45ABC-E9DB-1C3B-1479-24ACA8C289F2}"/>
              </a:ext>
            </a:extLst>
          </p:cNvPr>
          <p:cNvSpPr txBox="1"/>
          <p:nvPr/>
        </p:nvSpPr>
        <p:spPr>
          <a:xfrm>
            <a:off x="7183224" y="3337088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Normalizing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9C3B76-BA86-9A1B-D3BA-D2A29A0F4E49}"/>
              </a:ext>
            </a:extLst>
          </p:cNvPr>
          <p:cNvSpPr txBox="1"/>
          <p:nvPr/>
        </p:nvSpPr>
        <p:spPr>
          <a:xfrm>
            <a:off x="7175368" y="4743253"/>
            <a:ext cx="2488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Scaling and shifting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B5B940-0C7F-3E51-BE32-4BFE58530A83}"/>
              </a:ext>
            </a:extLst>
          </p:cNvPr>
          <p:cNvSpPr txBox="1"/>
          <p:nvPr/>
        </p:nvSpPr>
        <p:spPr>
          <a:xfrm>
            <a:off x="1142213" y="3319805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Input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CD8F53-D369-1E72-F5C4-B2EC6268853D}"/>
              </a:ext>
            </a:extLst>
          </p:cNvPr>
          <p:cNvSpPr txBox="1"/>
          <p:nvPr/>
        </p:nvSpPr>
        <p:spPr>
          <a:xfrm>
            <a:off x="7269637" y="5893323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Learnable parameters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ED38DF5-EDC5-EDA9-B17C-F4F834CEBFBD}"/>
              </a:ext>
            </a:extLst>
          </p:cNvPr>
          <p:cNvCxnSpPr/>
          <p:nvPr/>
        </p:nvCxnSpPr>
        <p:spPr>
          <a:xfrm flipV="1">
            <a:off x="7711126" y="5458120"/>
            <a:ext cx="141402" cy="443059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3CC2DD9-3967-5E44-DCEB-AE74EB52EC62}"/>
              </a:ext>
            </a:extLst>
          </p:cNvPr>
          <p:cNvCxnSpPr/>
          <p:nvPr/>
        </p:nvCxnSpPr>
        <p:spPr>
          <a:xfrm flipV="1">
            <a:off x="7701699" y="5439266"/>
            <a:ext cx="886120" cy="47134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462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F6B66-FDCA-35EB-A7C5-4BEBE8C4F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Feed forward in each stacked layer of encoder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54F7B-8464-9CA4-5BAE-955A6758E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2075"/>
            <a:ext cx="8648699" cy="1047750"/>
          </a:xfrm>
        </p:spPr>
        <p:txBody>
          <a:bodyPr/>
          <a:lstStyle/>
          <a:p>
            <a:r>
              <a:rPr lang="en-US" dirty="0"/>
              <a:t>Position-wise fully connected network.</a:t>
            </a:r>
          </a:p>
          <a:p>
            <a:r>
              <a:rPr lang="en-US" dirty="0"/>
              <a:t>The network is shared across n positions.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DB7A10-85A9-C1A7-2E48-041EE6D9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13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1AC1706-C9FE-6885-81AF-39AB2325DD3C}"/>
                  </a:ext>
                </a:extLst>
              </p:cNvPr>
              <p:cNvSpPr txBox="1"/>
              <p:nvPr/>
            </p:nvSpPr>
            <p:spPr>
              <a:xfrm>
                <a:off x="3076575" y="4429125"/>
                <a:ext cx="3064622" cy="21305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1AC1706-C9FE-6885-81AF-39AB2325D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575" y="4429125"/>
                <a:ext cx="3064622" cy="21305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9E13B7E5-93DB-13A8-75C6-491558268F20}"/>
              </a:ext>
            </a:extLst>
          </p:cNvPr>
          <p:cNvSpPr/>
          <p:nvPr/>
        </p:nvSpPr>
        <p:spPr>
          <a:xfrm>
            <a:off x="2971800" y="3295649"/>
            <a:ext cx="4295775" cy="58102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35010A-69CB-9180-CC15-AB81E060614E}"/>
                  </a:ext>
                </a:extLst>
              </p:cNvPr>
              <p:cNvSpPr txBox="1"/>
              <p:nvPr/>
            </p:nvSpPr>
            <p:spPr>
              <a:xfrm>
                <a:off x="3200401" y="3369384"/>
                <a:ext cx="3981450" cy="4049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𝐹𝐹𝑁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𝑅𝑒𝐿𝑈</m:t>
                          </m:r>
                          <m:d>
                            <m:d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35010A-69CB-9180-CC15-AB81E0606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1" y="3369384"/>
                <a:ext cx="3981450" cy="4049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944EB2E2-49DF-AEAF-D407-EAB070D363FE}"/>
              </a:ext>
            </a:extLst>
          </p:cNvPr>
          <p:cNvSpPr/>
          <p:nvPr/>
        </p:nvSpPr>
        <p:spPr>
          <a:xfrm>
            <a:off x="3028950" y="5114926"/>
            <a:ext cx="3143250" cy="20955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5BC77F8-CC8F-4697-940E-4CA4227AFA6C}"/>
                  </a:ext>
                </a:extLst>
              </p:cNvPr>
              <p:cNvSpPr txBox="1"/>
              <p:nvPr/>
            </p:nvSpPr>
            <p:spPr>
              <a:xfrm>
                <a:off x="1581150" y="5953125"/>
                <a:ext cx="1627560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5BC77F8-CC8F-4697-940E-4CA4227AF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150" y="5953125"/>
                <a:ext cx="1627560" cy="3742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2DA305A-9AC3-FEDA-7F7B-A59F0B059EE4}"/>
                  </a:ext>
                </a:extLst>
              </p:cNvPr>
              <p:cNvSpPr txBox="1"/>
              <p:nvPr/>
            </p:nvSpPr>
            <p:spPr>
              <a:xfrm>
                <a:off x="6153150" y="5038725"/>
                <a:ext cx="1596270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1×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2DA305A-9AC3-FEDA-7F7B-A59F0B059E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3150" y="5038725"/>
                <a:ext cx="1596270" cy="3742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DC29AAA0-4691-4BB8-5543-2FA237D2093E}"/>
              </a:ext>
            </a:extLst>
          </p:cNvPr>
          <p:cNvCxnSpPr>
            <a:cxnSpLocks/>
            <a:stCxn id="9" idx="1"/>
            <a:endCxn id="6" idx="2"/>
          </p:cNvCxnSpPr>
          <p:nvPr/>
        </p:nvCxnSpPr>
        <p:spPr>
          <a:xfrm rot="10800000" flipH="1">
            <a:off x="3028950" y="3876675"/>
            <a:ext cx="2090738" cy="1343027"/>
          </a:xfrm>
          <a:prstGeom prst="bentConnector4">
            <a:avLst>
              <a:gd name="adj1" fmla="val -10934"/>
              <a:gd name="adj2" fmla="val 7163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FD74FB7-E106-D180-3F89-9FB810C2C06B}"/>
                  </a:ext>
                </a:extLst>
              </p:cNvPr>
              <p:cNvSpPr txBox="1"/>
              <p:nvPr/>
            </p:nvSpPr>
            <p:spPr>
              <a:xfrm>
                <a:off x="7858125" y="2067966"/>
                <a:ext cx="4181475" cy="2757101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In the original paper, the size of the network is set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𝑚𝑜𝑑𝑒𝑙</m:t>
                        </m:r>
                      </m:sub>
                    </m:sSub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=51</m:t>
                    </m:r>
                    <m:r>
                      <a:rPr lang="en-US" sz="16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2</m:t>
                    </m:r>
                  </m:oMath>
                </a14:m>
                <a:endParaRPr lang="en-US" sz="1600" b="0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∈</m:t>
                      </m:r>
                      <m:sSup>
                        <m:sSupPr>
                          <m:ctrlPr>
                            <a:rPr lang="en-US" sz="16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𝑚𝑜𝑑𝑒𝑙</m:t>
                              </m:r>
                            </m:sub>
                          </m:s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𝑓𝑓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∈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ℝ</m:t>
                          </m:r>
                        </m:e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1×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𝑓𝑓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1600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∈</m:t>
                      </m:r>
                      <m:sSup>
                        <m:s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𝑓𝑓</m:t>
                              </m:r>
                            </m:sub>
                          </m:s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∈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ℝ</m:t>
                        </m:r>
                      </m:e>
                      <m:sup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1×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𝑚𝑜𝑑𝑒𝑙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</a:p>
              <a:p>
                <a:pPr marL="0" marR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𝑓𝑓</m:t>
                        </m:r>
                      </m:sub>
                    </m:sSub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=4</m:t>
                    </m:r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𝑚𝑜𝑑𝑒𝑙</m:t>
                        </m:r>
                      </m:sub>
                    </m:sSub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𝑓𝑓</m:t>
                        </m:r>
                      </m:sub>
                    </m:sSub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is the inner layer dimension.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FD74FB7-E106-D180-3F89-9FB810C2C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125" y="2067966"/>
                <a:ext cx="4181475" cy="2757101"/>
              </a:xfrm>
              <a:prstGeom prst="rect">
                <a:avLst/>
              </a:prstGeom>
              <a:blipFill>
                <a:blip r:embed="rId6"/>
                <a:stretch>
                  <a:fillRect l="-581" t="-440" r="-727" b="-1538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50759F4-FA1B-BA7F-CCF3-D0C207818132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5119688" y="2752725"/>
            <a:ext cx="0" cy="5429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672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144B4-1E9B-0C93-42CC-735B6FE37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1325563"/>
          </a:xfrm>
        </p:spPr>
        <p:txBody>
          <a:bodyPr/>
          <a:lstStyle/>
          <a:p>
            <a:r>
              <a:rPr lang="en-US" dirty="0"/>
              <a:t>Output of the encoder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B6ECAB-27AB-4B9F-8461-FD113A6B49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4850" y="1339849"/>
                <a:ext cx="7458075" cy="5356225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Input to the encoder is the embeddings of a sequence, a matrix </a:t>
                </a:r>
                <a14:m>
                  <m:oMath xmlns:m="http://schemas.openxmlformats.org/officeDocument/2006/math">
                    <m:r>
                      <a:rPr lang="en-US" b="1"/>
                      <m:t>𝐗</m:t>
                    </m:r>
                    <m:r>
                      <a:rPr lang="en-US" i="1"/>
                      <m:t>∈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ℝ</m:t>
                        </m:r>
                      </m:e>
                      <m:sup>
                        <m:r>
                          <a:rPr lang="en-US" i="1"/>
                          <m:t>𝑛</m:t>
                        </m:r>
                        <m:r>
                          <a:rPr lang="en-US" i="1"/>
                          <m:t>×</m:t>
                        </m:r>
                        <m:sSub>
                          <m:sSubPr>
                            <m:ctrlPr>
                              <a:rPr lang="en-US" i="1"/>
                            </m:ctrlPr>
                          </m:sSubPr>
                          <m:e>
                            <m:r>
                              <a:rPr lang="en-US" i="1"/>
                              <m:t>𝑑</m:t>
                            </m:r>
                          </m:e>
                          <m:sub>
                            <m:r>
                              <a:rPr lang="en-US" i="1"/>
                              <m:t>𝑚𝑜𝑑𝑒𝑙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dirty="0"/>
                  <a:t>  (positional encoding included).</a:t>
                </a:r>
              </a:p>
              <a:p>
                <a:r>
                  <a:rPr lang="en-US" dirty="0"/>
                  <a:t>Positional encoding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The output of each stacked layer serves as the input for the next stacked layer.</a:t>
                </a:r>
              </a:p>
              <a:p>
                <a:r>
                  <a:rPr lang="en-US" dirty="0"/>
                  <a:t>The output of the last stacked layer can be interpreted as: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Z</m:t>
                    </m:r>
                    <m:r>
                      <a:rPr lang="en-US" i="1"/>
                      <m:t>∈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ℝ</m:t>
                        </m:r>
                      </m:e>
                      <m:sup>
                        <m:r>
                          <a:rPr lang="en-US" i="1"/>
                          <m:t>𝑛</m:t>
                        </m:r>
                        <m:r>
                          <a:rPr lang="en-US" i="1"/>
                          <m:t>×</m:t>
                        </m:r>
                        <m:sSub>
                          <m:sSubPr>
                            <m:ctrlPr>
                              <a:rPr lang="en-US" i="1"/>
                            </m:ctrlPr>
                          </m:sSubPr>
                          <m:e>
                            <m:r>
                              <a:rPr lang="en-US" i="1"/>
                              <m:t>𝑑</m:t>
                            </m:r>
                          </m:e>
                          <m:sub>
                            <m:r>
                              <a:rPr lang="en-US" i="1"/>
                              <m:t>𝑚𝑜𝑑𝑒𝑙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dirty="0"/>
                  <a:t> is an improved representation (embeddings) of the source sequence considering the relationships among the tokens.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B6ECAB-27AB-4B9F-8461-FD113A6B49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4850" y="1339849"/>
                <a:ext cx="7458075" cy="5356225"/>
              </a:xfrm>
              <a:blipFill>
                <a:blip r:embed="rId2"/>
                <a:stretch>
                  <a:fillRect l="-981" t="-2278" r="-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DDDD3-0F02-1344-E4B8-0620EF78C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E9C99F-4513-07B4-D2B3-395D4610C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3982" y="1278782"/>
            <a:ext cx="3148885" cy="494813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658EB61-9C8F-509C-45C7-3338F759CAAA}"/>
                  </a:ext>
                </a:extLst>
              </p:cNvPr>
              <p:cNvSpPr txBox="1"/>
              <p:nvPr/>
            </p:nvSpPr>
            <p:spPr>
              <a:xfrm>
                <a:off x="1352550" y="2283288"/>
                <a:ext cx="5838825" cy="14341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10000</m:t>
                                            </m:r>
                                          </m:e>
                                          <m:sup>
                                            <m:f>
                                              <m:fPr>
                                                <m:type m:val="lin"/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num>
                                              <m:den>
                                                <m:sSub>
                                                  <m:sSub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𝑑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𝑚𝑜𝑑𝑒𝑙</m:t>
                                                    </m:r>
                                                  </m:sub>
                                                </m:sSub>
                                              </m:den>
                                            </m:f>
                                          </m:sup>
                                        </m:sSup>
                                      </m:den>
                                    </m:f>
                                  </m:e>
                                </m:d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               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𝑖𝑓</m:t>
                                </m:r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𝑖𝑠</m:t>
                                </m:r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𝑒𝑣𝑒𝑛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10000</m:t>
                                            </m:r>
                                          </m:e>
                                          <m:sup>
                                            <m:f>
                                              <m:fPr>
                                                <m:type m:val="lin"/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d>
                                                  <m:d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  <m:r>
                                                      <a:rPr lang="en-US" i="0">
                                                        <a:latin typeface="Cambria Math" panose="02040503050406030204" pitchFamily="18" charset="0"/>
                                                      </a:rPr>
                                                      <m:t>−1</m:t>
                                                    </m:r>
                                                  </m:e>
                                                </m:d>
                                              </m:num>
                                              <m:den>
                                                <m:sSub>
                                                  <m:sSub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𝑑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𝑚𝑜𝑑𝑒𝑙</m:t>
                                                    </m:r>
                                                  </m:sub>
                                                </m:sSub>
                                              </m:den>
                                            </m:f>
                                          </m:sup>
                                        </m:sSup>
                                      </m:den>
                                    </m:f>
                                  </m:e>
                                </m:d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         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𝑖𝑓</m:t>
                                </m:r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𝑖𝑠</m:t>
                                </m:r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𝑜𝑑𝑑</m:t>
                                </m:r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658EB61-9C8F-509C-45C7-3338F759C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550" y="2283288"/>
                <a:ext cx="5838825" cy="14341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D75B6B-737B-8ED4-B9A3-516DE94154FF}"/>
                  </a:ext>
                </a:extLst>
              </p:cNvPr>
              <p:cNvSpPr txBox="1"/>
              <p:nvPr/>
            </p:nvSpPr>
            <p:spPr>
              <a:xfrm>
                <a:off x="1228725" y="3647272"/>
                <a:ext cx="6096000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where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ranging from 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0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to 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n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is the position of the token in the sequence, and 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j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is the dimensional index of the positional encoding, ranging from 0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effectLst/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800" b="0" i="1" smtClean="0">
                            <a:effectLst/>
                            <a:latin typeface="Cambria Math" panose="02040503050406030204" pitchFamily="18" charset="0"/>
                          </a:rPr>
                          <m:t>𝑚𝑜𝑑𝑒𝑙</m:t>
                        </m:r>
                      </m:sub>
                    </m:sSub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D75B6B-737B-8ED4-B9A3-516DE94154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8725" y="3647272"/>
                <a:ext cx="6096000" cy="954107"/>
              </a:xfrm>
              <a:prstGeom prst="rect">
                <a:avLst/>
              </a:prstGeom>
              <a:blipFill>
                <a:blip r:embed="rId5"/>
                <a:stretch>
                  <a:fillRect l="-900" t="-3185" b="-76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2922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10B64-CD34-EABA-0282-303BFAD9B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Decoder: input and output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1D2C0B-E25D-C0F9-DE0C-4F70C09038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5325" y="1323975"/>
                <a:ext cx="6048375" cy="530542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Inputs:</a:t>
                </a:r>
              </a:p>
              <a:p>
                <a:pPr lvl="1"/>
                <a:r>
                  <a:rPr lang="en-US" dirty="0"/>
                  <a:t>Encoded representation of the source sequence,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𝑚𝑜𝑑𝑒𝑙</m:t>
                            </m:r>
                          </m:sub>
                        </m:sSub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embeddings of the available target sequence ( the portion already predicted),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b="1"/>
                          <m:t>𝐘</m:t>
                        </m:r>
                        <m:r>
                          <a:rPr lang="en-US" i="1"/>
                          <m:t>∈</m:t>
                        </m:r>
                        <m:r>
                          <a:rPr lang="en-US" i="1"/>
                          <m:t>ℝ</m:t>
                        </m:r>
                      </m:e>
                      <m:sup>
                        <m:r>
                          <a:rPr lang="en-US" i="1"/>
                          <m:t>𝑚</m:t>
                        </m:r>
                        <m:r>
                          <a:rPr lang="en-US" i="1"/>
                          <m:t>×</m:t>
                        </m:r>
                        <m:sSub>
                          <m:sSubPr>
                            <m:ctrlPr>
                              <a:rPr lang="en-US" i="1"/>
                            </m:ctrlPr>
                          </m:sSubPr>
                          <m:e>
                            <m:r>
                              <a:rPr lang="en-US" i="1"/>
                              <m:t>𝑑</m:t>
                            </m:r>
                          </m:e>
                          <m:sub>
                            <m:r>
                              <a:rPr lang="en-US" i="1"/>
                              <m:t>𝑚𝑜𝑑𝑒𝑙</m:t>
                            </m:r>
                          </m:sub>
                        </m:sSub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Output:</a:t>
                </a:r>
              </a:p>
              <a:p>
                <a:pPr lvl="1"/>
                <a:r>
                  <a:rPr lang="en-US" dirty="0"/>
                  <a:t>The optimized representation of the predicted portion of the target sequence, </a:t>
                </a:r>
                <a14:m>
                  <m:oMath xmlns:m="http://schemas.openxmlformats.org/officeDocument/2006/math">
                    <m:r>
                      <a:rPr lang="en-US" b="1"/>
                      <m:t>𝐒</m:t>
                    </m:r>
                    <m:r>
                      <a:rPr lang="en-US" i="1"/>
                      <m:t>∈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ℝ</m:t>
                        </m:r>
                      </m:e>
                      <m:sup>
                        <m:r>
                          <a:rPr lang="en-US" i="1"/>
                          <m:t>𝑚</m:t>
                        </m:r>
                        <m:r>
                          <a:rPr lang="en-US" i="1"/>
                          <m:t>×</m:t>
                        </m:r>
                        <m:sSub>
                          <m:sSubPr>
                            <m:ctrlPr>
                              <a:rPr lang="en-US" i="1"/>
                            </m:ctrlPr>
                          </m:sSubPr>
                          <m:e>
                            <m:r>
                              <a:rPr lang="en-US" i="1"/>
                              <m:t>𝑑</m:t>
                            </m:r>
                          </m:e>
                          <m:sub>
                            <m:r>
                              <a:rPr lang="en-US" i="1"/>
                              <m:t>𝑚𝑜𝑑𝑒𝑙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The output </a:t>
                </a:r>
                <a14:m>
                  <m:oMath xmlns:m="http://schemas.openxmlformats.org/officeDocument/2006/math">
                    <m:r>
                      <a:rPr lang="en-US" b="1"/>
                      <m:t>𝐒</m:t>
                    </m:r>
                    <m:r>
                      <a:rPr lang="en-US" i="1"/>
                      <m:t>∈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ℝ</m:t>
                        </m:r>
                      </m:e>
                      <m:sup>
                        <m:r>
                          <a:rPr lang="en-US" i="1"/>
                          <m:t>𝑚</m:t>
                        </m:r>
                        <m:r>
                          <a:rPr lang="en-US" i="1"/>
                          <m:t>×</m:t>
                        </m:r>
                        <m:sSub>
                          <m:sSubPr>
                            <m:ctrlPr>
                              <a:rPr lang="en-US" i="1"/>
                            </m:ctrlPr>
                          </m:sSubPr>
                          <m:e>
                            <m:r>
                              <a:rPr lang="en-US" i="1"/>
                              <m:t>𝑑</m:t>
                            </m:r>
                          </m:e>
                          <m:sub>
                            <m:r>
                              <a:rPr lang="en-US" i="1"/>
                              <m:t>𝑚𝑜𝑑𝑒𝑙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dirty="0"/>
                  <a:t> is interpreted as the hidden states in the decoder of the general encoder-decoder architecture, and thus is used to predict the next word of the target sequence.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1D2C0B-E25D-C0F9-DE0C-4F70C09038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5325" y="1323975"/>
                <a:ext cx="6048375" cy="5305425"/>
              </a:xfrm>
              <a:blipFill>
                <a:blip r:embed="rId2"/>
                <a:stretch>
                  <a:fillRect l="-1815" t="-2526" r="-504" b="-2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DD6C74-5989-AB52-0CD8-F6E25CE2B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15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B09F5D-FFAA-84B0-6529-3FD74E43E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223" y="1409294"/>
            <a:ext cx="4997003" cy="4915711"/>
          </a:xfrm>
          <a:prstGeom prst="rect">
            <a:avLst/>
          </a:prstGeom>
        </p:spPr>
      </p:pic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BFAB47ED-86C2-4DC7-A911-01BDEDC607AB}"/>
              </a:ext>
            </a:extLst>
          </p:cNvPr>
          <p:cNvSpPr/>
          <p:nvPr/>
        </p:nvSpPr>
        <p:spPr>
          <a:xfrm>
            <a:off x="9829801" y="1447800"/>
            <a:ext cx="1657350" cy="1733550"/>
          </a:xfrm>
          <a:custGeom>
            <a:avLst/>
            <a:gdLst>
              <a:gd name="csX0" fmla="*/ 371475 w 1952625"/>
              <a:gd name="csY0" fmla="*/ 0 h 1733550"/>
              <a:gd name="csX1" fmla="*/ 323850 w 1952625"/>
              <a:gd name="csY1" fmla="*/ 19050 h 1733550"/>
              <a:gd name="csX2" fmla="*/ 219075 w 1952625"/>
              <a:gd name="csY2" fmla="*/ 114300 h 1733550"/>
              <a:gd name="csX3" fmla="*/ 171450 w 1952625"/>
              <a:gd name="csY3" fmla="*/ 152400 h 1733550"/>
              <a:gd name="csX4" fmla="*/ 95250 w 1952625"/>
              <a:gd name="csY4" fmla="*/ 314325 h 1733550"/>
              <a:gd name="csX5" fmla="*/ 66675 w 1952625"/>
              <a:gd name="csY5" fmla="*/ 381000 h 1733550"/>
              <a:gd name="csX6" fmla="*/ 47625 w 1952625"/>
              <a:gd name="csY6" fmla="*/ 457200 h 1733550"/>
              <a:gd name="csX7" fmla="*/ 9525 w 1952625"/>
              <a:gd name="csY7" fmla="*/ 619125 h 1733550"/>
              <a:gd name="csX8" fmla="*/ 0 w 1952625"/>
              <a:gd name="csY8" fmla="*/ 714375 h 1733550"/>
              <a:gd name="csX9" fmla="*/ 19050 w 1952625"/>
              <a:gd name="csY9" fmla="*/ 1000125 h 1733550"/>
              <a:gd name="csX10" fmla="*/ 76200 w 1952625"/>
              <a:gd name="csY10" fmla="*/ 1171575 h 1733550"/>
              <a:gd name="csX11" fmla="*/ 104775 w 1952625"/>
              <a:gd name="csY11" fmla="*/ 1238250 h 1733550"/>
              <a:gd name="csX12" fmla="*/ 209550 w 1952625"/>
              <a:gd name="csY12" fmla="*/ 1400175 h 1733550"/>
              <a:gd name="csX13" fmla="*/ 419100 w 1952625"/>
              <a:gd name="csY13" fmla="*/ 1571625 h 1733550"/>
              <a:gd name="csX14" fmla="*/ 638175 w 1952625"/>
              <a:gd name="csY14" fmla="*/ 1666875 h 1733550"/>
              <a:gd name="csX15" fmla="*/ 819150 w 1952625"/>
              <a:gd name="csY15" fmla="*/ 1724025 h 1733550"/>
              <a:gd name="csX16" fmla="*/ 1009650 w 1952625"/>
              <a:gd name="csY16" fmla="*/ 1733550 h 1733550"/>
              <a:gd name="csX17" fmla="*/ 1276350 w 1952625"/>
              <a:gd name="csY17" fmla="*/ 1704975 h 1733550"/>
              <a:gd name="csX18" fmla="*/ 1428750 w 1952625"/>
              <a:gd name="csY18" fmla="*/ 1619250 h 1733550"/>
              <a:gd name="csX19" fmla="*/ 1524000 w 1952625"/>
              <a:gd name="csY19" fmla="*/ 1552575 h 1733550"/>
              <a:gd name="csX20" fmla="*/ 1638300 w 1952625"/>
              <a:gd name="csY20" fmla="*/ 1419225 h 1733550"/>
              <a:gd name="csX21" fmla="*/ 1743075 w 1952625"/>
              <a:gd name="csY21" fmla="*/ 1228725 h 1733550"/>
              <a:gd name="csX22" fmla="*/ 1771650 w 1952625"/>
              <a:gd name="csY22" fmla="*/ 1143000 h 1733550"/>
              <a:gd name="csX23" fmla="*/ 1819275 w 1952625"/>
              <a:gd name="csY23" fmla="*/ 1047750 h 1733550"/>
              <a:gd name="csX24" fmla="*/ 1905000 w 1952625"/>
              <a:gd name="csY24" fmla="*/ 800100 h 1733550"/>
              <a:gd name="csX25" fmla="*/ 1924050 w 1952625"/>
              <a:gd name="csY25" fmla="*/ 723900 h 1733550"/>
              <a:gd name="csX26" fmla="*/ 1933575 w 1952625"/>
              <a:gd name="csY26" fmla="*/ 657225 h 1733550"/>
              <a:gd name="csX27" fmla="*/ 1952625 w 1952625"/>
              <a:gd name="csY27" fmla="*/ 542925 h 1733550"/>
              <a:gd name="csX28" fmla="*/ 1933575 w 1952625"/>
              <a:gd name="csY28" fmla="*/ 314325 h 1733550"/>
              <a:gd name="csX29" fmla="*/ 1914525 w 1952625"/>
              <a:gd name="csY29" fmla="*/ 238125 h 1733550"/>
              <a:gd name="csX30" fmla="*/ 1866900 w 1952625"/>
              <a:gd name="csY30" fmla="*/ 161925 h 1733550"/>
              <a:gd name="csX31" fmla="*/ 1847850 w 1952625"/>
              <a:gd name="csY31" fmla="*/ 123825 h 1733550"/>
              <a:gd name="csX32" fmla="*/ 1704975 w 1952625"/>
              <a:gd name="csY32" fmla="*/ 66675 h 1733550"/>
              <a:gd name="csX33" fmla="*/ 1590675 w 1952625"/>
              <a:gd name="csY33" fmla="*/ 38100 h 1733550"/>
              <a:gd name="csX34" fmla="*/ 1447800 w 1952625"/>
              <a:gd name="csY34" fmla="*/ 19050 h 1733550"/>
              <a:gd name="csX35" fmla="*/ 1228725 w 1952625"/>
              <a:gd name="csY35" fmla="*/ 9525 h 1733550"/>
              <a:gd name="csX36" fmla="*/ 371475 w 1952625"/>
              <a:gd name="csY36" fmla="*/ 0 h 17335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1952625" h="1733550">
                <a:moveTo>
                  <a:pt x="371475" y="0"/>
                </a:moveTo>
                <a:cubicBezTo>
                  <a:pt x="355600" y="6350"/>
                  <a:pt x="338076" y="9566"/>
                  <a:pt x="323850" y="19050"/>
                </a:cubicBezTo>
                <a:cubicBezTo>
                  <a:pt x="264462" y="58642"/>
                  <a:pt x="265035" y="73446"/>
                  <a:pt x="219075" y="114300"/>
                </a:cubicBezTo>
                <a:cubicBezTo>
                  <a:pt x="203880" y="127806"/>
                  <a:pt x="187325" y="139700"/>
                  <a:pt x="171450" y="152400"/>
                </a:cubicBezTo>
                <a:cubicBezTo>
                  <a:pt x="120773" y="236862"/>
                  <a:pt x="151928" y="179716"/>
                  <a:pt x="95250" y="314325"/>
                </a:cubicBezTo>
                <a:cubicBezTo>
                  <a:pt x="85867" y="336610"/>
                  <a:pt x="72540" y="357542"/>
                  <a:pt x="66675" y="381000"/>
                </a:cubicBezTo>
                <a:cubicBezTo>
                  <a:pt x="60325" y="406400"/>
                  <a:pt x="54371" y="431902"/>
                  <a:pt x="47625" y="457200"/>
                </a:cubicBezTo>
                <a:cubicBezTo>
                  <a:pt x="26905" y="534901"/>
                  <a:pt x="22987" y="529376"/>
                  <a:pt x="9525" y="619125"/>
                </a:cubicBezTo>
                <a:cubicBezTo>
                  <a:pt x="4792" y="650680"/>
                  <a:pt x="3175" y="682625"/>
                  <a:pt x="0" y="714375"/>
                </a:cubicBezTo>
                <a:cubicBezTo>
                  <a:pt x="6350" y="809625"/>
                  <a:pt x="3356" y="905962"/>
                  <a:pt x="19050" y="1000125"/>
                </a:cubicBezTo>
                <a:cubicBezTo>
                  <a:pt x="28954" y="1059547"/>
                  <a:pt x="52470" y="1116204"/>
                  <a:pt x="76200" y="1171575"/>
                </a:cubicBezTo>
                <a:cubicBezTo>
                  <a:pt x="85725" y="1193800"/>
                  <a:pt x="92591" y="1217364"/>
                  <a:pt x="104775" y="1238250"/>
                </a:cubicBezTo>
                <a:cubicBezTo>
                  <a:pt x="137168" y="1293781"/>
                  <a:pt x="164091" y="1354716"/>
                  <a:pt x="209550" y="1400175"/>
                </a:cubicBezTo>
                <a:cubicBezTo>
                  <a:pt x="283947" y="1474572"/>
                  <a:pt x="318000" y="1516976"/>
                  <a:pt x="419100" y="1571625"/>
                </a:cubicBezTo>
                <a:cubicBezTo>
                  <a:pt x="489150" y="1609490"/>
                  <a:pt x="562243" y="1642896"/>
                  <a:pt x="638175" y="1666875"/>
                </a:cubicBezTo>
                <a:cubicBezTo>
                  <a:pt x="698500" y="1685925"/>
                  <a:pt x="756884" y="1712849"/>
                  <a:pt x="819150" y="1724025"/>
                </a:cubicBezTo>
                <a:cubicBezTo>
                  <a:pt x="881729" y="1735257"/>
                  <a:pt x="946150" y="1730375"/>
                  <a:pt x="1009650" y="1733550"/>
                </a:cubicBezTo>
                <a:cubicBezTo>
                  <a:pt x="1098550" y="1724025"/>
                  <a:pt x="1190092" y="1728500"/>
                  <a:pt x="1276350" y="1704975"/>
                </a:cubicBezTo>
                <a:cubicBezTo>
                  <a:pt x="1332582" y="1689639"/>
                  <a:pt x="1379111" y="1649797"/>
                  <a:pt x="1428750" y="1619250"/>
                </a:cubicBezTo>
                <a:cubicBezTo>
                  <a:pt x="1461757" y="1598938"/>
                  <a:pt x="1494083" y="1577212"/>
                  <a:pt x="1524000" y="1552575"/>
                </a:cubicBezTo>
                <a:cubicBezTo>
                  <a:pt x="1567191" y="1517006"/>
                  <a:pt x="1609595" y="1467664"/>
                  <a:pt x="1638300" y="1419225"/>
                </a:cubicBezTo>
                <a:cubicBezTo>
                  <a:pt x="1675246" y="1356879"/>
                  <a:pt x="1720158" y="1297477"/>
                  <a:pt x="1743075" y="1228725"/>
                </a:cubicBezTo>
                <a:cubicBezTo>
                  <a:pt x="1752600" y="1200150"/>
                  <a:pt x="1759961" y="1170760"/>
                  <a:pt x="1771650" y="1143000"/>
                </a:cubicBezTo>
                <a:cubicBezTo>
                  <a:pt x="1785425" y="1110284"/>
                  <a:pt x="1805702" y="1080550"/>
                  <a:pt x="1819275" y="1047750"/>
                </a:cubicBezTo>
                <a:cubicBezTo>
                  <a:pt x="1858129" y="953852"/>
                  <a:pt x="1881164" y="889484"/>
                  <a:pt x="1905000" y="800100"/>
                </a:cubicBezTo>
                <a:cubicBezTo>
                  <a:pt x="1911746" y="774802"/>
                  <a:pt x="1918915" y="749573"/>
                  <a:pt x="1924050" y="723900"/>
                </a:cubicBezTo>
                <a:cubicBezTo>
                  <a:pt x="1928453" y="701885"/>
                  <a:pt x="1930074" y="679401"/>
                  <a:pt x="1933575" y="657225"/>
                </a:cubicBezTo>
                <a:cubicBezTo>
                  <a:pt x="1939599" y="619072"/>
                  <a:pt x="1952625" y="542925"/>
                  <a:pt x="1952625" y="542925"/>
                </a:cubicBezTo>
                <a:cubicBezTo>
                  <a:pt x="1946275" y="466725"/>
                  <a:pt x="1943059" y="390199"/>
                  <a:pt x="1933575" y="314325"/>
                </a:cubicBezTo>
                <a:cubicBezTo>
                  <a:pt x="1930328" y="288345"/>
                  <a:pt x="1923924" y="262562"/>
                  <a:pt x="1914525" y="238125"/>
                </a:cubicBezTo>
                <a:cubicBezTo>
                  <a:pt x="1903958" y="210651"/>
                  <a:pt x="1881442" y="187374"/>
                  <a:pt x="1866900" y="161925"/>
                </a:cubicBezTo>
                <a:cubicBezTo>
                  <a:pt x="1859855" y="149597"/>
                  <a:pt x="1857890" y="133865"/>
                  <a:pt x="1847850" y="123825"/>
                </a:cubicBezTo>
                <a:cubicBezTo>
                  <a:pt x="1815994" y="91969"/>
                  <a:pt x="1738829" y="75908"/>
                  <a:pt x="1704975" y="66675"/>
                </a:cubicBezTo>
                <a:cubicBezTo>
                  <a:pt x="1667086" y="56342"/>
                  <a:pt x="1629291" y="45251"/>
                  <a:pt x="1590675" y="38100"/>
                </a:cubicBezTo>
                <a:cubicBezTo>
                  <a:pt x="1543432" y="29351"/>
                  <a:pt x="1495697" y="22831"/>
                  <a:pt x="1447800" y="19050"/>
                </a:cubicBezTo>
                <a:cubicBezTo>
                  <a:pt x="1374933" y="13297"/>
                  <a:pt x="1301750" y="12700"/>
                  <a:pt x="1228725" y="9525"/>
                </a:cubicBezTo>
                <a:lnTo>
                  <a:pt x="371475" y="0"/>
                </a:lnTo>
                <a:close/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0403F8-2DEF-B774-5F23-581EFEEEA136}"/>
              </a:ext>
            </a:extLst>
          </p:cNvPr>
          <p:cNvSpPr txBox="1"/>
          <p:nvPr/>
        </p:nvSpPr>
        <p:spPr>
          <a:xfrm>
            <a:off x="9058275" y="428625"/>
            <a:ext cx="2792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Segoe Print" panose="02000600000000000000" pitchFamily="2" charset="0"/>
              </a:rPr>
              <a:t>Position-wisely:</a:t>
            </a:r>
          </a:p>
          <a:p>
            <a:r>
              <a:rPr lang="en-US" dirty="0">
                <a:solidFill>
                  <a:schemeClr val="accent6"/>
                </a:solidFill>
                <a:latin typeface="Segoe Print" panose="02000600000000000000" pitchFamily="2" charset="0"/>
              </a:rPr>
              <a:t>do one row at a time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39ED3ACB-EAE1-F1C1-7040-7E1FF0DEC512}"/>
              </a:ext>
            </a:extLst>
          </p:cNvPr>
          <p:cNvCxnSpPr>
            <a:cxnSpLocks/>
            <a:stCxn id="68" idx="2"/>
          </p:cNvCxnSpPr>
          <p:nvPr/>
        </p:nvCxnSpPr>
        <p:spPr>
          <a:xfrm>
            <a:off x="10454651" y="1074956"/>
            <a:ext cx="0" cy="382369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29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5AADA-D19F-119C-DC81-DB36DBDFB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E654A-2B8D-DF31-8A30-F191D2C9A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Decoder: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4B776-CF6D-D70D-1316-B231D9217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75B982-EA9A-F396-DA60-FC74A0F8D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640" y="1293581"/>
            <a:ext cx="3942960" cy="511674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2F418F-F920-923A-036A-300FCC4E2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448" y="1599794"/>
            <a:ext cx="4997003" cy="4915711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8AF4620-75FF-E458-ACFC-46F1083E1E79}"/>
              </a:ext>
            </a:extLst>
          </p:cNvPr>
          <p:cNvCxnSpPr>
            <a:cxnSpLocks/>
          </p:cNvCxnSpPr>
          <p:nvPr/>
        </p:nvCxnSpPr>
        <p:spPr>
          <a:xfrm flipV="1">
            <a:off x="4705350" y="1628775"/>
            <a:ext cx="3581400" cy="2362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B832100-FD18-5027-555C-3E6BED644047}"/>
              </a:ext>
            </a:extLst>
          </p:cNvPr>
          <p:cNvCxnSpPr>
            <a:cxnSpLocks/>
          </p:cNvCxnSpPr>
          <p:nvPr/>
        </p:nvCxnSpPr>
        <p:spPr>
          <a:xfrm>
            <a:off x="4733925" y="4657725"/>
            <a:ext cx="3609975" cy="11430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465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F1E67-3FE1-29A6-79EF-9CBF3D536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Decoder: masked multi-head attention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98993C7-4A08-5CB4-7193-6E60D71DE1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2950" y="1396999"/>
                <a:ext cx="10515600" cy="514667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Masked multi-head attention is the same as the multi-head attention block in encoder except that a mask matrix is added: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/>
                          </m:ctrlPr>
                        </m:sSubPr>
                        <m:e>
                          <m:r>
                            <a:rPr lang="en-US" sz="1800" i="1"/>
                            <m:t>𝐻</m:t>
                          </m:r>
                        </m:e>
                        <m:sub>
                          <m:r>
                            <a:rPr lang="en-US" sz="1800" i="1"/>
                            <m:t>𝑖</m:t>
                          </m:r>
                        </m:sub>
                      </m:sSub>
                      <m:r>
                        <a:rPr lang="en-US" sz="1800" i="1"/>
                        <m:t>=</m:t>
                      </m:r>
                      <m:r>
                        <a:rPr lang="en-US" sz="1800" i="1"/>
                        <m:t>𝑀𝑎𝑠𝑘𝑒𝑑</m:t>
                      </m:r>
                      <m:r>
                        <a:rPr lang="en-US" sz="1800" i="1"/>
                        <m:t> </m:t>
                      </m:r>
                      <m:r>
                        <a:rPr lang="en-US" sz="1800" i="1"/>
                        <m:t>𝐴𝑡𝑡𝑒𝑛𝑡𝑖𝑜𝑛</m:t>
                      </m:r>
                      <m:d>
                        <m:dPr>
                          <m:ctrlPr>
                            <a:rPr lang="en-US" sz="1800" i="1"/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/>
                              </m:ctrlPr>
                            </m:sSubPr>
                            <m:e>
                              <m:r>
                                <a:rPr lang="en-US" sz="1800" b="1"/>
                                <m:t>𝐐</m:t>
                              </m:r>
                            </m:e>
                            <m:sub>
                              <m:r>
                                <a:rPr lang="en-US" sz="1800" b="1" i="1"/>
                                <m:t>𝒊</m:t>
                              </m:r>
                            </m:sub>
                          </m:sSub>
                          <m:r>
                            <a:rPr lang="en-US" sz="1800" b="1"/>
                            <m:t>,</m:t>
                          </m:r>
                          <m:sSub>
                            <m:sSubPr>
                              <m:ctrlPr>
                                <a:rPr lang="en-US" sz="1800" b="1" i="1"/>
                              </m:ctrlPr>
                            </m:sSubPr>
                            <m:e>
                              <m:r>
                                <a:rPr lang="en-US" sz="1800" b="1"/>
                                <m:t>𝐊</m:t>
                              </m:r>
                            </m:e>
                            <m:sub>
                              <m:r>
                                <a:rPr lang="en-US" sz="1800" b="1" i="1"/>
                                <m:t>𝒊</m:t>
                              </m:r>
                            </m:sub>
                          </m:sSub>
                          <m:r>
                            <a:rPr lang="en-US" sz="1800" b="1"/>
                            <m:t>,</m:t>
                          </m:r>
                          <m:sSub>
                            <m:sSubPr>
                              <m:ctrlPr>
                                <a:rPr lang="en-US" sz="1800" b="1" i="1"/>
                              </m:ctrlPr>
                            </m:sSubPr>
                            <m:e>
                              <m:r>
                                <a:rPr lang="en-US" sz="1800" b="1"/>
                                <m:t>𝐕</m:t>
                              </m:r>
                            </m:e>
                            <m:sub>
                              <m:r>
                                <a:rPr lang="en-US" sz="1800" b="1" i="1"/>
                                <m:t>𝒊</m:t>
                              </m:r>
                            </m:sub>
                          </m:sSub>
                        </m:e>
                      </m:d>
                      <m:r>
                        <a:rPr lang="en-US" sz="1800" i="1"/>
                        <m:t>=</m:t>
                      </m:r>
                      <m:r>
                        <a:rPr lang="en-US" sz="1800" i="1"/>
                        <m:t>𝑠𝑜𝑓𝑡𝑚𝑎𝑥</m:t>
                      </m:r>
                      <m:d>
                        <m:dPr>
                          <m:ctrlPr>
                            <a:rPr lang="en-US" sz="1800" i="1"/>
                          </m:ctrlPr>
                        </m:dPr>
                        <m:e>
                          <m:f>
                            <m:fPr>
                              <m:ctrlPr>
                                <a:rPr lang="en-US" sz="1800" i="1"/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800" b="1" i="1"/>
                                  </m:ctrlPr>
                                </m:sSubPr>
                                <m:e>
                                  <m:r>
                                    <a:rPr lang="en-US" sz="1800" b="1"/>
                                    <m:t>𝐐</m:t>
                                  </m:r>
                                </m:e>
                                <m:sub>
                                  <m:r>
                                    <a:rPr lang="en-US" sz="1800" b="1" i="1"/>
                                    <m:t>𝒊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1800" b="1" i="1"/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1800" b="1" i="1"/>
                                      </m:ctrlPr>
                                    </m:sSubPr>
                                    <m:e>
                                      <m:r>
                                        <a:rPr lang="en-US" sz="1800" b="1"/>
                                        <m:t>𝐊</m:t>
                                      </m:r>
                                    </m:e>
                                    <m:sub>
                                      <m:r>
                                        <a:rPr lang="en-US" sz="1800" b="1" i="1"/>
                                        <m:t>𝒊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1800" b="1" i="1"/>
                                    <m:t>⊺</m:t>
                                  </m:r>
                                </m:sup>
                              </m:sSup>
                              <m:r>
                                <a:rPr lang="en-US" sz="1800" b="1" i="1"/>
                                <m:t>+</m:t>
                              </m:r>
                              <m:r>
                                <a:rPr lang="en-US" sz="1800" b="1" smtClean="0">
                                  <a:solidFill>
                                    <a:srgbClr val="FF0000"/>
                                  </a:solidFill>
                                </a:rPr>
                                <m:t>𝐌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1800" i="1"/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sz="1800" i="1"/>
                                      </m:ctrlPr>
                                    </m:sSubPr>
                                    <m:e>
                                      <m:r>
                                        <a:rPr lang="en-US" sz="1800" i="1"/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sz="1800" i="1"/>
                                        <m:t>𝑘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sz="1800" b="1"/>
                        <m:t>⋅</m:t>
                      </m:r>
                      <m:sSub>
                        <m:sSubPr>
                          <m:ctrlPr>
                            <a:rPr lang="en-US" sz="1800" b="1" i="1"/>
                          </m:ctrlPr>
                        </m:sSubPr>
                        <m:e>
                          <m:r>
                            <a:rPr lang="en-US" sz="1800" b="1"/>
                            <m:t>𝐕</m:t>
                          </m:r>
                        </m:e>
                        <m:sub>
                          <m:r>
                            <a:rPr lang="en-US" sz="1800" b="1" i="1"/>
                            <m:t>𝒊</m:t>
                          </m:r>
                        </m:sub>
                      </m:sSub>
                      <m:r>
                        <a:rPr lang="en-US" sz="1800" b="1"/>
                        <m:t> , </m:t>
                      </m:r>
                      <m:r>
                        <m:rPr>
                          <m:sty m:val="p"/>
                        </m:rPr>
                        <a:rPr lang="en-US" sz="1800"/>
                        <m:t>where</m:t>
                      </m:r>
                      <m:r>
                        <a:rPr lang="en-US" sz="1800"/>
                        <m:t> </m:t>
                      </m:r>
                      <m:r>
                        <a:rPr lang="en-US" sz="1800" i="1"/>
                        <m:t>𝑖</m:t>
                      </m:r>
                      <m:r>
                        <a:rPr lang="en-US" sz="1800" i="1"/>
                        <m:t>=0,1,…, </m:t>
                      </m:r>
                      <m:r>
                        <a:rPr lang="en-US" sz="1800" i="1"/>
                        <m:t>h</m:t>
                      </m:r>
                      <m:r>
                        <a:rPr lang="en-US" sz="1800" i="1"/>
                        <m:t>−1</m:t>
                      </m:r>
                    </m:oMath>
                  </m:oMathPara>
                </a14:m>
                <a:endParaRPr lang="en-US" sz="1800" dirty="0"/>
              </a:p>
              <a:p>
                <a:r>
                  <a:rPr lang="en-US" dirty="0"/>
                  <a:t>The mask matrix prevents positions from attending to subsequent positions.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1" smtClean="0">
                        <a:solidFill>
                          <a:srgbClr val="FF0000"/>
                        </a:solidFill>
                      </a:rPr>
                      <m:t>𝐌</m:t>
                    </m:r>
                    <m:r>
                      <a:rPr lang="en-US" i="1"/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/>
                        </m:ctrlPr>
                      </m:dPr>
                      <m:e>
                        <m:r>
                          <a:rPr lang="en-US" i="1"/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/>
                            </m:ctrlPr>
                          </m:mP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/>
                                  </m:ctrlPr>
                                </m:mPr>
                                <m:mr>
                                  <m:e>
                                    <m:r>
                                      <a:rPr lang="en-US" i="1"/>
                                      <m:t> 0 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/>
                                      <m:t> 0 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  </m:t>
                                    </m:r>
                                    <m:r>
                                      <a:rPr lang="en-US" i="1"/>
                                      <m:t>0 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/>
                                      <m:t> 0 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  </m:t>
                                    </m:r>
                                    <m:r>
                                      <a:rPr lang="en-US" i="1"/>
                                      <m:t>0 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  <m:r>
                                      <a:rPr lang="en-US" i="1"/>
                                      <m:t>0 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/>
                                  </m:ctrlPr>
                                </m:mPr>
                                <m:mr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/>
                                  </m:ctrlPr>
                                </m:mPr>
                                <m:mr>
                                  <m:e>
                                    <m:r>
                                      <a:rPr lang="en-US" i="1"/>
                                      <m:t>0 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i="1"/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  </m:t>
                                    </m:r>
                                    <m:r>
                                      <a:rPr lang="en-US" i="1"/>
                                      <m:t>0 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/>
                                      <m:t> 0 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i="1"/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  </m:t>
                                    </m:r>
                                    <m:r>
                                      <a:rPr lang="en-US" i="1"/>
                                      <m:t>0 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/>
                                      <m:t> 0 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i="1"/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  </m:t>
                                    </m:r>
                                    <m:r>
                                      <a:rPr lang="en-US" i="1"/>
                                      <m:t>0 </m:t>
                                    </m:r>
                                  </m:e>
                                </m:mr>
                              </m:m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/>
                                  </m:ctrlPr>
                                </m:mPr>
                                <m:mr>
                                  <m:e>
                                    <m:r>
                                      <a:rPr lang="en-US" i="1"/>
                                      <m:t>0 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/>
                                      <m:t>0 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 0 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−∞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/>
                                      <m:t>0 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 0 </m:t>
                                    </m:r>
                                  </m:e>
                                  <m:e>
                                    <m:r>
                                      <a:rPr lang="en-US" i="1"/>
                                      <m:t>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  <m:r>
                                      <a:rPr lang="en-US" i="1"/>
                                      <m:t>0 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      for m=6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98993C7-4A08-5CB4-7193-6E60D71DE1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2950" y="1396999"/>
                <a:ext cx="10515600" cy="5146675"/>
              </a:xfrm>
              <a:blipFill>
                <a:blip r:embed="rId2"/>
                <a:stretch>
                  <a:fillRect l="-1043" t="-2014" r="-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8842E9-B450-DC20-7C2F-A23E1E24C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57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34B63-E054-CD1F-706C-0A7918897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Decoder: multi-head attention and feed forward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7BD9E-2422-C653-8DB8-DF3D79CF6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730375"/>
            <a:ext cx="10515600" cy="2927350"/>
          </a:xfrm>
        </p:spPr>
        <p:txBody>
          <a:bodyPr/>
          <a:lstStyle/>
          <a:p>
            <a:r>
              <a:rPr lang="en-US" dirty="0"/>
              <a:t>The multi-head attention block handles the cross-attention between the target sequence (Q) and the source sequence (V,K).</a:t>
            </a:r>
          </a:p>
          <a:p>
            <a:r>
              <a:rPr lang="en-US" dirty="0"/>
              <a:t>Its implementation is identical to the one in encoder, but with different learnable parameters.</a:t>
            </a:r>
          </a:p>
          <a:p>
            <a:r>
              <a:rPr lang="en-US" dirty="0"/>
              <a:t>The feed forward networks are also the same as the ones in encoder, but with different learnable parameters.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37093F-2672-2A0B-F260-7DC6620D3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19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8DC49-DAF5-32EE-14EC-0583D8565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Final linear and </a:t>
            </a:r>
            <a:r>
              <a:rPr lang="en-US" dirty="0" err="1"/>
              <a:t>softmax</a:t>
            </a:r>
            <a:r>
              <a:rPr lang="en-US" dirty="0"/>
              <a:t> layer after decoder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C90AFE-AF7A-7917-EF47-0C6B90F0A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19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A2429A-ACBC-24A3-FB85-D9F27DFF7AB1}"/>
                  </a:ext>
                </a:extLst>
              </p:cNvPr>
              <p:cNvSpPr txBox="1"/>
              <p:nvPr/>
            </p:nvSpPr>
            <p:spPr>
              <a:xfrm>
                <a:off x="1562099" y="1762125"/>
                <a:ext cx="3286125" cy="21305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A2429A-ACBC-24A3-FB85-D9F27DFF7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099" y="1762125"/>
                <a:ext cx="3286125" cy="21305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3292F142-6982-6658-FF82-0B4F71B05730}"/>
              </a:ext>
            </a:extLst>
          </p:cNvPr>
          <p:cNvSpPr txBox="1"/>
          <p:nvPr/>
        </p:nvSpPr>
        <p:spPr>
          <a:xfrm>
            <a:off x="4838700" y="1981200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4"/>
                </a:solidFill>
              </a:rPr>
              <a:t>m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67AFA18-238C-9C70-38EF-D19BF6ABA8AE}"/>
              </a:ext>
            </a:extLst>
          </p:cNvPr>
          <p:cNvCxnSpPr>
            <a:cxnSpLocks/>
          </p:cNvCxnSpPr>
          <p:nvPr/>
        </p:nvCxnSpPr>
        <p:spPr>
          <a:xfrm>
            <a:off x="4867275" y="1828800"/>
            <a:ext cx="0" cy="2047875"/>
          </a:xfrm>
          <a:prstGeom prst="straightConnector1">
            <a:avLst/>
          </a:prstGeom>
          <a:ln>
            <a:solidFill>
              <a:schemeClr val="accent4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C5316E3-79B6-AEDC-E3A2-A4360CFFD6A5}"/>
              </a:ext>
            </a:extLst>
          </p:cNvPr>
          <p:cNvCxnSpPr>
            <a:cxnSpLocks/>
          </p:cNvCxnSpPr>
          <p:nvPr/>
        </p:nvCxnSpPr>
        <p:spPr>
          <a:xfrm>
            <a:off x="1714500" y="1666875"/>
            <a:ext cx="295275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D1E453-10B0-0007-7899-97F2566CF958}"/>
                  </a:ext>
                </a:extLst>
              </p:cNvPr>
              <p:cNvSpPr txBox="1"/>
              <p:nvPr/>
            </p:nvSpPr>
            <p:spPr>
              <a:xfrm>
                <a:off x="3114675" y="1238250"/>
                <a:ext cx="8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𝑚𝑜𝑑𝑒𝑙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D1E453-10B0-0007-7899-97F2566CF9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675" y="1238250"/>
                <a:ext cx="89409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CC78769-7517-4E96-77BD-EA509A89732F}"/>
              </a:ext>
            </a:extLst>
          </p:cNvPr>
          <p:cNvSpPr/>
          <p:nvPr/>
        </p:nvSpPr>
        <p:spPr>
          <a:xfrm>
            <a:off x="1628775" y="3200399"/>
            <a:ext cx="3533776" cy="142876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72BD69-3C6E-7BAC-5B9B-0A9651262685}"/>
                  </a:ext>
                </a:extLst>
              </p:cNvPr>
              <p:cNvSpPr txBox="1"/>
              <p:nvPr/>
            </p:nvSpPr>
            <p:spPr>
              <a:xfrm>
                <a:off x="3457576" y="4089590"/>
                <a:ext cx="1733550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latin typeface="Cambria Math" panose="02040503050406030204" pitchFamily="18" charset="0"/>
                        </a:rPr>
                        <m:t>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72BD69-3C6E-7BAC-5B9B-0A9651262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7576" y="4089590"/>
                <a:ext cx="1733550" cy="3742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A7476576-7259-F497-4AFC-30C343C1402D}"/>
              </a:ext>
            </a:extLst>
          </p:cNvPr>
          <p:cNvSpPr/>
          <p:nvPr/>
        </p:nvSpPr>
        <p:spPr>
          <a:xfrm>
            <a:off x="6591300" y="2590800"/>
            <a:ext cx="2162175" cy="428625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Linear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2125C9-9D05-010B-B01A-4738D7CA6F25}"/>
              </a:ext>
            </a:extLst>
          </p:cNvPr>
          <p:cNvSpPr/>
          <p:nvPr/>
        </p:nvSpPr>
        <p:spPr>
          <a:xfrm>
            <a:off x="7677150" y="2581275"/>
            <a:ext cx="2162175" cy="428625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softmax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FF835949-4B29-FDCB-4191-B14BCEC86844}"/>
              </a:ext>
            </a:extLst>
          </p:cNvPr>
          <p:cNvSpPr/>
          <p:nvPr/>
        </p:nvSpPr>
        <p:spPr>
          <a:xfrm>
            <a:off x="6724650" y="2628900"/>
            <a:ext cx="571500" cy="219075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710B770A-9AAD-2ED2-0133-CA0DE112DCBE}"/>
              </a:ext>
            </a:extLst>
          </p:cNvPr>
          <p:cNvCxnSpPr>
            <a:cxnSpLocks/>
            <a:stCxn id="14" idx="3"/>
            <a:endCxn id="19" idx="1"/>
          </p:cNvCxnSpPr>
          <p:nvPr/>
        </p:nvCxnSpPr>
        <p:spPr>
          <a:xfrm flipV="1">
            <a:off x="5162551" y="2738438"/>
            <a:ext cx="1562099" cy="533399"/>
          </a:xfrm>
          <a:prstGeom prst="bentConnector3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97A07771-C07D-EFE4-E665-FD2DF98ACB34}"/>
              </a:ext>
            </a:extLst>
          </p:cNvPr>
          <p:cNvSpPr/>
          <p:nvPr/>
        </p:nvSpPr>
        <p:spPr>
          <a:xfrm>
            <a:off x="7924800" y="2628900"/>
            <a:ext cx="571500" cy="219075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1C0BF6D1-6F0B-F2F9-2C4E-B4262488F56B}"/>
              </a:ext>
            </a:extLst>
          </p:cNvPr>
          <p:cNvSpPr/>
          <p:nvPr/>
        </p:nvSpPr>
        <p:spPr>
          <a:xfrm>
            <a:off x="9067800" y="2628900"/>
            <a:ext cx="571500" cy="219075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5EA6B2D5-315D-0E98-0740-3065B54D5C19}"/>
              </a:ext>
            </a:extLst>
          </p:cNvPr>
          <p:cNvSpPr/>
          <p:nvPr/>
        </p:nvSpPr>
        <p:spPr>
          <a:xfrm flipV="1">
            <a:off x="3038475" y="4076700"/>
            <a:ext cx="381000" cy="39052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16C844-9E4F-8DAD-AE59-B382417E66E4}"/>
              </a:ext>
            </a:extLst>
          </p:cNvPr>
          <p:cNvSpPr/>
          <p:nvPr/>
        </p:nvSpPr>
        <p:spPr>
          <a:xfrm>
            <a:off x="2000250" y="4591050"/>
            <a:ext cx="2419350" cy="10096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Decoder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8ED545-400C-57DC-9236-577EF168F5ED}"/>
              </a:ext>
            </a:extLst>
          </p:cNvPr>
          <p:cNvSpPr txBox="1"/>
          <p:nvPr/>
        </p:nvSpPr>
        <p:spPr>
          <a:xfrm>
            <a:off x="1295400" y="3009900"/>
            <a:ext cx="239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FF0000"/>
                </a:solidFill>
              </a:rPr>
              <a:t>i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3BE95F-44E5-1E9C-85CF-EDB2325A8995}"/>
              </a:ext>
            </a:extLst>
          </p:cNvPr>
          <p:cNvSpPr txBox="1"/>
          <p:nvPr/>
        </p:nvSpPr>
        <p:spPr>
          <a:xfrm>
            <a:off x="1419225" y="167640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0FCBB4-7E7D-E94B-A0FF-375DF00A9A20}"/>
              </a:ext>
            </a:extLst>
          </p:cNvPr>
          <p:cNvSpPr txBox="1"/>
          <p:nvPr/>
        </p:nvSpPr>
        <p:spPr>
          <a:xfrm>
            <a:off x="1200150" y="3619500"/>
            <a:ext cx="56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m-1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0D5C5D-21E8-AA88-6978-05597BD2AC6E}"/>
              </a:ext>
            </a:extLst>
          </p:cNvPr>
          <p:cNvSpPr txBox="1"/>
          <p:nvPr/>
        </p:nvSpPr>
        <p:spPr>
          <a:xfrm>
            <a:off x="9410700" y="2867025"/>
            <a:ext cx="23396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Probabilities </a:t>
            </a:r>
          </a:p>
          <a:p>
            <a:r>
              <a:rPr lang="en-US" dirty="0"/>
              <a:t>to predict position </a:t>
            </a:r>
            <a:r>
              <a:rPr lang="en-US" i="1" dirty="0"/>
              <a:t>i+1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480330-0FC7-3B1F-7854-C27C788FC41A}"/>
              </a:ext>
            </a:extLst>
          </p:cNvPr>
          <p:cNvSpPr txBox="1"/>
          <p:nvPr/>
        </p:nvSpPr>
        <p:spPr>
          <a:xfrm>
            <a:off x="5934075" y="4283947"/>
            <a:ext cx="6096000" cy="122943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0" marR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During the training process, since the whole target sequence,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i.e.,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the ground truth, is available to the input of the decoder, the final linear and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softmax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layer position-wisely uses all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rows from the decoder output to predict the next tokens for all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positions (i.e., do one row at a time), and further computes the loss function based on the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positions instead of a single token.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4234005-7264-F7BD-6A7D-0D9EFE3E4FDE}"/>
                  </a:ext>
                </a:extLst>
              </p:cNvPr>
              <p:cNvSpPr txBox="1"/>
              <p:nvPr/>
            </p:nvSpPr>
            <p:spPr>
              <a:xfrm>
                <a:off x="5943600" y="5642011"/>
                <a:ext cx="6096000" cy="742447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However, during the inference process, the transformer predicts one token at a time. Thus, the final linear and </a:t>
                </a:r>
                <a:r>
                  <a:rPr lang="en-US" sz="1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softmax</a:t>
                </a:r>
                <a:r>
                  <a:rPr lang="en-US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layer use only the last row from the decoder output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sz="14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1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𝑚𝑜𝑑𝑒𝑙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to predict the </a:t>
                </a:r>
                <a:r>
                  <a:rPr lang="en-US" sz="1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next</a:t>
                </a:r>
                <a:r>
                  <a:rPr lang="en-US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token. </a:t>
                </a:r>
                <a:endParaRPr lang="en-US" sz="1400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4234005-7264-F7BD-6A7D-0D9EFE3E4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5642011"/>
                <a:ext cx="6096000" cy="742447"/>
              </a:xfrm>
              <a:prstGeom prst="rect">
                <a:avLst/>
              </a:prstGeom>
              <a:blipFill>
                <a:blip r:embed="rId5"/>
                <a:stretch>
                  <a:fillRect l="-200" t="-813" b="-6504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246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D01EA-F52D-D48D-10F7-896012BBB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7025A-8B8E-8D3F-3830-97A8B65D0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49" y="1558924"/>
            <a:ext cx="10944225" cy="3422651"/>
          </a:xfrm>
        </p:spPr>
        <p:txBody>
          <a:bodyPr/>
          <a:lstStyle/>
          <a:p>
            <a:r>
              <a:rPr lang="en-US" dirty="0"/>
              <a:t>Revisit attention mechanism in RNN encoder-decoder architecture</a:t>
            </a:r>
          </a:p>
          <a:p>
            <a:r>
              <a:rPr lang="en-US" dirty="0"/>
              <a:t>Definition of attention mechanism in general</a:t>
            </a:r>
          </a:p>
          <a:p>
            <a:r>
              <a:rPr lang="en-US" dirty="0"/>
              <a:t>Transformer architecture and mathematical equations</a:t>
            </a:r>
          </a:p>
          <a:p>
            <a:r>
              <a:rPr lang="en-US" dirty="0"/>
              <a:t>BERT: pre-train and fine-tune</a:t>
            </a:r>
          </a:p>
          <a:p>
            <a:r>
              <a:rPr lang="en-US" dirty="0"/>
              <a:t>GPT: pre-train and fine-tune</a:t>
            </a:r>
          </a:p>
          <a:p>
            <a:r>
              <a:rPr lang="en-US" dirty="0"/>
              <a:t>Build a transformer from scratch in Python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8C5FA-2C95-BA66-741D-A25D781F6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36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50951-E9B1-EC74-D761-76D25DC15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Overall picture of transformer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A5B38F-1DFD-71DD-5A1A-4A9B285D6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20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16C54C-0CE6-215F-2A38-81563D0E8243}"/>
              </a:ext>
            </a:extLst>
          </p:cNvPr>
          <p:cNvSpPr/>
          <p:nvPr/>
        </p:nvSpPr>
        <p:spPr>
          <a:xfrm>
            <a:off x="2362200" y="2238375"/>
            <a:ext cx="1714500" cy="1543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encoder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7ED97F-F8BD-1162-0D05-B9A185D29EB8}"/>
              </a:ext>
            </a:extLst>
          </p:cNvPr>
          <p:cNvSpPr txBox="1"/>
          <p:nvPr/>
        </p:nvSpPr>
        <p:spPr>
          <a:xfrm>
            <a:off x="2190750" y="4552950"/>
            <a:ext cx="2285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Word embeddings of </a:t>
            </a:r>
          </a:p>
          <a:p>
            <a:r>
              <a:rPr lang="en-US" dirty="0"/>
              <a:t>a source sequence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27D78D-F8BE-18D3-3575-10E6B26EE32B}"/>
                  </a:ext>
                </a:extLst>
              </p:cNvPr>
              <p:cNvSpPr txBox="1"/>
              <p:nvPr/>
            </p:nvSpPr>
            <p:spPr>
              <a:xfrm>
                <a:off x="2533650" y="4222940"/>
                <a:ext cx="1666875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27D78D-F8BE-18D3-3575-10E6B26EE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650" y="4222940"/>
                <a:ext cx="1666875" cy="3742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Arrow: Up 8">
            <a:extLst>
              <a:ext uri="{FF2B5EF4-FFF2-40B4-BE49-F238E27FC236}">
                <a16:creationId xmlns:a16="http://schemas.microsoft.com/office/drawing/2014/main" id="{BD87A166-FCB1-CAE2-F1FC-E3FB85155557}"/>
              </a:ext>
            </a:extLst>
          </p:cNvPr>
          <p:cNvSpPr/>
          <p:nvPr/>
        </p:nvSpPr>
        <p:spPr>
          <a:xfrm>
            <a:off x="3095625" y="3819525"/>
            <a:ext cx="266700" cy="3429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365AE08-0248-9A54-DD5D-C493E1F96906}"/>
              </a:ext>
            </a:extLst>
          </p:cNvPr>
          <p:cNvSpPr/>
          <p:nvPr/>
        </p:nvSpPr>
        <p:spPr>
          <a:xfrm>
            <a:off x="4162425" y="2781300"/>
            <a:ext cx="1504949" cy="2857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98368EF-DFB3-A3DF-A817-E51A692FEF86}"/>
                  </a:ext>
                </a:extLst>
              </p:cNvPr>
              <p:cNvSpPr txBox="1"/>
              <p:nvPr/>
            </p:nvSpPr>
            <p:spPr>
              <a:xfrm>
                <a:off x="4162426" y="2394140"/>
                <a:ext cx="1600200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98368EF-DFB3-A3DF-A817-E51A692FE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426" y="2394140"/>
                <a:ext cx="1600200" cy="3742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BF5800DE-0CFE-7DCD-04D7-8E17E2E86691}"/>
              </a:ext>
            </a:extLst>
          </p:cNvPr>
          <p:cNvSpPr/>
          <p:nvPr/>
        </p:nvSpPr>
        <p:spPr>
          <a:xfrm>
            <a:off x="5810250" y="2247900"/>
            <a:ext cx="1714500" cy="1543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decoder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1008C53-56C3-082D-1273-C9CD4B137E0B}"/>
                  </a:ext>
                </a:extLst>
              </p:cNvPr>
              <p:cNvSpPr txBox="1"/>
              <p:nvPr/>
            </p:nvSpPr>
            <p:spPr>
              <a:xfrm>
                <a:off x="5943600" y="4175315"/>
                <a:ext cx="1666875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1008C53-56C3-082D-1273-C9CD4B137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4175315"/>
                <a:ext cx="1666875" cy="3742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rrow: Up 13">
            <a:extLst>
              <a:ext uri="{FF2B5EF4-FFF2-40B4-BE49-F238E27FC236}">
                <a16:creationId xmlns:a16="http://schemas.microsoft.com/office/drawing/2014/main" id="{6E42E5DC-FCE7-8108-0761-CEF1FBA817B3}"/>
              </a:ext>
            </a:extLst>
          </p:cNvPr>
          <p:cNvSpPr/>
          <p:nvPr/>
        </p:nvSpPr>
        <p:spPr>
          <a:xfrm>
            <a:off x="6524625" y="3819525"/>
            <a:ext cx="200025" cy="342900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E79FE6-0C30-DF4F-053D-B67BE2B18400}"/>
              </a:ext>
            </a:extLst>
          </p:cNvPr>
          <p:cNvSpPr txBox="1"/>
          <p:nvPr/>
        </p:nvSpPr>
        <p:spPr>
          <a:xfrm>
            <a:off x="5600700" y="4572000"/>
            <a:ext cx="2657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Word embeddings of </a:t>
            </a:r>
          </a:p>
          <a:p>
            <a:r>
              <a:rPr lang="en-US" dirty="0"/>
              <a:t>a part of target sequence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13A446-2FA7-2C87-9EB1-A9DBBB43B887}"/>
                  </a:ext>
                </a:extLst>
              </p:cNvPr>
              <p:cNvSpPr txBox="1"/>
              <p:nvPr/>
            </p:nvSpPr>
            <p:spPr>
              <a:xfrm>
                <a:off x="7562850" y="2317940"/>
                <a:ext cx="1666875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13A446-2FA7-2C87-9EB1-A9DBBB43B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850" y="2317940"/>
                <a:ext cx="1666875" cy="3742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Arrow: Right 16">
            <a:extLst>
              <a:ext uri="{FF2B5EF4-FFF2-40B4-BE49-F238E27FC236}">
                <a16:creationId xmlns:a16="http://schemas.microsoft.com/office/drawing/2014/main" id="{E2C36F00-4600-5483-8F89-8A672A1BC596}"/>
              </a:ext>
            </a:extLst>
          </p:cNvPr>
          <p:cNvSpPr/>
          <p:nvPr/>
        </p:nvSpPr>
        <p:spPr>
          <a:xfrm>
            <a:off x="7591425" y="2752725"/>
            <a:ext cx="1504949" cy="285750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4D3F28-C1F3-23C5-D50D-2B9F7433608C}"/>
              </a:ext>
            </a:extLst>
          </p:cNvPr>
          <p:cNvSpPr txBox="1"/>
          <p:nvPr/>
        </p:nvSpPr>
        <p:spPr>
          <a:xfrm>
            <a:off x="7629525" y="1828800"/>
            <a:ext cx="1572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Hidden states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D8C546-93B9-681A-66A4-9DA57B2129BC}"/>
              </a:ext>
            </a:extLst>
          </p:cNvPr>
          <p:cNvSpPr/>
          <p:nvPr/>
        </p:nvSpPr>
        <p:spPr>
          <a:xfrm>
            <a:off x="9191625" y="2447925"/>
            <a:ext cx="1219200" cy="99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prediction</a:t>
            </a: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2D67295C-4F58-6A3F-A818-D3E19EF448E4}"/>
              </a:ext>
            </a:extLst>
          </p:cNvPr>
          <p:cNvCxnSpPr>
            <a:stCxn id="19" idx="3"/>
            <a:endCxn id="13" idx="3"/>
          </p:cNvCxnSpPr>
          <p:nvPr/>
        </p:nvCxnSpPr>
        <p:spPr>
          <a:xfrm flipH="1">
            <a:off x="7610475" y="2943225"/>
            <a:ext cx="2800350" cy="1419225"/>
          </a:xfrm>
          <a:prstGeom prst="bentConnector3">
            <a:avLst>
              <a:gd name="adj1" fmla="val -8163"/>
            </a:avLst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6922130-7A89-2F8A-01A6-39D87DAA1055}"/>
              </a:ext>
            </a:extLst>
          </p:cNvPr>
          <p:cNvSpPr txBox="1"/>
          <p:nvPr/>
        </p:nvSpPr>
        <p:spPr>
          <a:xfrm>
            <a:off x="8877300" y="4019550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++m</a:t>
            </a:r>
          </a:p>
        </p:txBody>
      </p:sp>
    </p:spTree>
    <p:extLst>
      <p:ext uri="{BB962C8B-B14F-4D97-AF65-F5344CB8AC3E}">
        <p14:creationId xmlns:p14="http://schemas.microsoft.com/office/powerpoint/2010/main" val="1417325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9063C-1A51-7346-5229-E224D15C8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BERT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A6CFF-E616-AC65-D20A-BC8087E70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82700"/>
            <a:ext cx="10515600" cy="1289050"/>
          </a:xfrm>
        </p:spPr>
        <p:txBody>
          <a:bodyPr/>
          <a:lstStyle/>
          <a:p>
            <a:r>
              <a:rPr lang="en-US" dirty="0"/>
              <a:t>BERT (</a:t>
            </a:r>
            <a:r>
              <a:rPr lang="en-US" b="1" dirty="0"/>
              <a:t>B</a:t>
            </a:r>
            <a:r>
              <a:rPr lang="en-US" dirty="0"/>
              <a:t>idirectional </a:t>
            </a:r>
            <a:r>
              <a:rPr lang="en-US" b="1" dirty="0"/>
              <a:t>E</a:t>
            </a:r>
            <a:r>
              <a:rPr lang="en-US" dirty="0"/>
              <a:t>ncoder </a:t>
            </a:r>
            <a:r>
              <a:rPr lang="en-US" b="1" dirty="0"/>
              <a:t>R</a:t>
            </a:r>
            <a:r>
              <a:rPr lang="en-US" dirty="0"/>
              <a:t>epresentation from </a:t>
            </a:r>
            <a:r>
              <a:rPr lang="en-US" b="1" dirty="0"/>
              <a:t>T</a:t>
            </a:r>
            <a:r>
              <a:rPr lang="en-US" dirty="0"/>
              <a:t>ransformer) is an architecture that is built upon the transformer encoder for generating contextual wording embeddings.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F2100-90C3-2587-6DC3-458C5F4BA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21</a:t>
            </a:fld>
            <a:endParaRPr lang="en-US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B3644B53-351E-CF6E-6F97-BF271F23F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3552" y="2655074"/>
            <a:ext cx="6583673" cy="2981989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81BB5612-1017-5F51-C3FF-51DE9653FCFA}"/>
              </a:ext>
            </a:extLst>
          </p:cNvPr>
          <p:cNvSpPr txBox="1"/>
          <p:nvPr/>
        </p:nvSpPr>
        <p:spPr>
          <a:xfrm>
            <a:off x="2543174" y="397911"/>
            <a:ext cx="8153401" cy="66511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0" marR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Devlin, J., Chang, M. W., Lee, K., and Toutanova, K. (2018). BERT: Pre-training of Deep Bidirectional Transformers for Language Understanding. </a:t>
            </a:r>
            <a:r>
              <a:rPr lang="en-US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arXiv:1810.04805v2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1" name="Table 50">
                <a:extLst>
                  <a:ext uri="{FF2B5EF4-FFF2-40B4-BE49-F238E27FC236}">
                    <a16:creationId xmlns:a16="http://schemas.microsoft.com/office/drawing/2014/main" id="{FE317366-CEC4-407D-EB16-26954000193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0159663"/>
                  </p:ext>
                </p:extLst>
              </p:nvPr>
            </p:nvGraphicFramePr>
            <p:xfrm>
              <a:off x="619124" y="5765482"/>
              <a:ext cx="6924676" cy="109251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40000">
                      <a:extLst>
                        <a:ext uri="{9D8B030D-6E8A-4147-A177-3AD203B41FA5}">
                          <a16:colId xmlns:a16="http://schemas.microsoft.com/office/drawing/2014/main" val="2248980421"/>
                        </a:ext>
                      </a:extLst>
                    </a:gridCol>
                    <a:gridCol w="1336624">
                      <a:extLst>
                        <a:ext uri="{9D8B030D-6E8A-4147-A177-3AD203B41FA5}">
                          <a16:colId xmlns:a16="http://schemas.microsoft.com/office/drawing/2014/main" val="4236981367"/>
                        </a:ext>
                      </a:extLst>
                    </a:gridCol>
                    <a:gridCol w="1932468">
                      <a:extLst>
                        <a:ext uri="{9D8B030D-6E8A-4147-A177-3AD203B41FA5}">
                          <a16:colId xmlns:a16="http://schemas.microsoft.com/office/drawing/2014/main" val="2880297660"/>
                        </a:ext>
                      </a:extLst>
                    </a:gridCol>
                    <a:gridCol w="1127273">
                      <a:extLst>
                        <a:ext uri="{9D8B030D-6E8A-4147-A177-3AD203B41FA5}">
                          <a16:colId xmlns:a16="http://schemas.microsoft.com/office/drawing/2014/main" val="1273069682"/>
                        </a:ext>
                      </a:extLst>
                    </a:gridCol>
                    <a:gridCol w="1288311">
                      <a:extLst>
                        <a:ext uri="{9D8B030D-6E8A-4147-A177-3AD203B41FA5}">
                          <a16:colId xmlns:a16="http://schemas.microsoft.com/office/drawing/2014/main" val="3536711827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Encoder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Layers (N)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Model dimension 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𝒎𝒐𝒅𝒆𝒍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1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Attention Heads (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1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𝒉</m:t>
                              </m:r>
                            </m:oMath>
                          </a14:m>
                          <a:r>
                            <a:rPr lang="en-US" sz="1600" b="1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6743219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BERT</a:t>
                          </a:r>
                          <a:r>
                            <a:rPr lang="en-US" sz="1600" b="1" baseline="-250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BASE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768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110M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0415207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BERT</a:t>
                          </a:r>
                          <a:r>
                            <a:rPr lang="en-US" sz="1600" b="1" baseline="-250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LARGE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1024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340M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793982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1" name="Table 50">
                <a:extLst>
                  <a:ext uri="{FF2B5EF4-FFF2-40B4-BE49-F238E27FC236}">
                    <a16:creationId xmlns:a16="http://schemas.microsoft.com/office/drawing/2014/main" id="{FE317366-CEC4-407D-EB16-26954000193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0159663"/>
                  </p:ext>
                </p:extLst>
              </p:nvPr>
            </p:nvGraphicFramePr>
            <p:xfrm>
              <a:off x="619124" y="5765482"/>
              <a:ext cx="6924676" cy="109251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40000">
                      <a:extLst>
                        <a:ext uri="{9D8B030D-6E8A-4147-A177-3AD203B41FA5}">
                          <a16:colId xmlns:a16="http://schemas.microsoft.com/office/drawing/2014/main" val="2248980421"/>
                        </a:ext>
                      </a:extLst>
                    </a:gridCol>
                    <a:gridCol w="1336624">
                      <a:extLst>
                        <a:ext uri="{9D8B030D-6E8A-4147-A177-3AD203B41FA5}">
                          <a16:colId xmlns:a16="http://schemas.microsoft.com/office/drawing/2014/main" val="4236981367"/>
                        </a:ext>
                      </a:extLst>
                    </a:gridCol>
                    <a:gridCol w="1932468">
                      <a:extLst>
                        <a:ext uri="{9D8B030D-6E8A-4147-A177-3AD203B41FA5}">
                          <a16:colId xmlns:a16="http://schemas.microsoft.com/office/drawing/2014/main" val="2880297660"/>
                        </a:ext>
                      </a:extLst>
                    </a:gridCol>
                    <a:gridCol w="1127273">
                      <a:extLst>
                        <a:ext uri="{9D8B030D-6E8A-4147-A177-3AD203B41FA5}">
                          <a16:colId xmlns:a16="http://schemas.microsoft.com/office/drawing/2014/main" val="1273069682"/>
                        </a:ext>
                      </a:extLst>
                    </a:gridCol>
                    <a:gridCol w="1288311">
                      <a:extLst>
                        <a:ext uri="{9D8B030D-6E8A-4147-A177-3AD203B41FA5}">
                          <a16:colId xmlns:a16="http://schemas.microsoft.com/office/drawing/2014/main" val="3536711827"/>
                        </a:ext>
                      </a:extLst>
                    </a:gridCol>
                  </a:tblGrid>
                  <a:tr h="605854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Encoder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Layers (N)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33754" t="-10000" r="-125868" b="-10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541" t="-10000" r="-115676" b="-10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67432190"/>
                      </a:ext>
                    </a:extLst>
                  </a:tr>
                  <a:tr h="243332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BERT</a:t>
                          </a:r>
                          <a:r>
                            <a:rPr lang="en-US" sz="1600" b="1" baseline="-250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BASE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768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110M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04152072"/>
                      </a:ext>
                    </a:extLst>
                  </a:tr>
                  <a:tr h="243332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b="1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BERT</a:t>
                          </a:r>
                          <a:r>
                            <a:rPr lang="en-US" sz="1600" b="1" baseline="-250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LARGE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1024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340M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99999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793982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C743F57-D69B-7372-770C-56DBDDA63A64}"/>
                  </a:ext>
                </a:extLst>
              </p:cNvPr>
              <p:cNvSpPr txBox="1"/>
              <p:nvPr/>
            </p:nvSpPr>
            <p:spPr>
              <a:xfrm>
                <a:off x="981075" y="2905125"/>
                <a:ext cx="3920112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4"/>
                    </a:solidFill>
                  </a:rPr>
                  <a:t>Output: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800" i="1" smtClean="0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sz="18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sz="18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18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8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18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ℝ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accent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solidFill>
                                      <a:schemeClr val="accent4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sz="1800" i="1">
                                    <a:solidFill>
                                      <a:schemeClr val="accent4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𝑚𝑜𝑑𝑒𝑙</m:t>
                                </m:r>
                              </m:sub>
                            </m:sSub>
                          </m:sup>
                        </m:sSup>
                        <m:r>
                          <a:rPr lang="en-US" sz="18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sz="18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18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=1,2,…, </m:t>
                        </m:r>
                        <m:r>
                          <a:rPr lang="en-US" sz="18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C743F57-D69B-7372-770C-56DBDDA63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075" y="2905125"/>
                <a:ext cx="3920112" cy="374270"/>
              </a:xfrm>
              <a:prstGeom prst="rect">
                <a:avLst/>
              </a:prstGeom>
              <a:blipFill>
                <a:blip r:embed="rId5"/>
                <a:stretch>
                  <a:fillRect l="-1400" t="-6557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Arrow: Left 56">
            <a:extLst>
              <a:ext uri="{FF2B5EF4-FFF2-40B4-BE49-F238E27FC236}">
                <a16:creationId xmlns:a16="http://schemas.microsoft.com/office/drawing/2014/main" id="{3327A4F6-4C54-76D6-F7D1-6819AD92C2C3}"/>
              </a:ext>
            </a:extLst>
          </p:cNvPr>
          <p:cNvSpPr/>
          <p:nvPr/>
        </p:nvSpPr>
        <p:spPr>
          <a:xfrm>
            <a:off x="4905375" y="3000375"/>
            <a:ext cx="581025" cy="23812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30D4C98-8E4F-1E58-D24E-62311DE9877E}"/>
              </a:ext>
            </a:extLst>
          </p:cNvPr>
          <p:cNvSpPr txBox="1"/>
          <p:nvPr/>
        </p:nvSpPr>
        <p:spPr>
          <a:xfrm>
            <a:off x="838200" y="4095750"/>
            <a:ext cx="3252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Input: a sequence embeddings</a:t>
            </a:r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32DDCCBD-807A-53E6-17AD-1E3E501B60E6}"/>
              </a:ext>
            </a:extLst>
          </p:cNvPr>
          <p:cNvSpPr/>
          <p:nvPr/>
        </p:nvSpPr>
        <p:spPr>
          <a:xfrm>
            <a:off x="3962400" y="4381500"/>
            <a:ext cx="1666875" cy="2190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47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E9762-1303-DCF3-EE35-B9F0DFBE8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BERT input embeddings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CC96F-019B-71F9-9265-983BFFEA0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8B7721-A63E-A233-1FC4-6879454D7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159" y="3126362"/>
            <a:ext cx="9516681" cy="2853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30600C-83FE-E419-B81B-9256E1F7D7B7}"/>
              </a:ext>
            </a:extLst>
          </p:cNvPr>
          <p:cNvSpPr txBox="1"/>
          <p:nvPr/>
        </p:nvSpPr>
        <p:spPr>
          <a:xfrm>
            <a:off x="8267700" y="5949434"/>
            <a:ext cx="3057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(print from Devlin et al. 2018)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DEC79E-5C68-8AA3-82A7-028EA41D69E1}"/>
              </a:ext>
            </a:extLst>
          </p:cNvPr>
          <p:cNvSpPr txBox="1"/>
          <p:nvPr/>
        </p:nvSpPr>
        <p:spPr>
          <a:xfrm>
            <a:off x="762000" y="1257300"/>
            <a:ext cx="110585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Input: a single sentence or a pair of sentences, starting with classification token [CLS], separated by token [SEP].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For each token, its input embedding consists of three parts: token embedding, segment embedding, position embedding.</a:t>
            </a:r>
          </a:p>
        </p:txBody>
      </p:sp>
    </p:spTree>
    <p:extLst>
      <p:ext uri="{BB962C8B-B14F-4D97-AF65-F5344CB8AC3E}">
        <p14:creationId xmlns:p14="http://schemas.microsoft.com/office/powerpoint/2010/main" val="41926869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E8760-166A-D6EF-C153-2D095CE2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BERT pre-training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3E8738-DFAA-4DFD-5453-5DAF048AC2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3900" y="1358900"/>
                <a:ext cx="10515600" cy="3937000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Training set: unlabeled, English Wikipedia (2,500 million words) and </a:t>
                </a:r>
                <a:r>
                  <a:rPr lang="en-US" dirty="0" err="1"/>
                  <a:t>BookCorpus</a:t>
                </a:r>
                <a:r>
                  <a:rPr lang="en-US" dirty="0"/>
                  <a:t> (800 million words).</a:t>
                </a:r>
              </a:p>
              <a:p>
                <a:r>
                  <a:rPr lang="en-US" dirty="0"/>
                  <a:t>Pre-training by special two tasks</a:t>
                </a:r>
              </a:p>
              <a:p>
                <a:pPr lvl="1"/>
                <a:r>
                  <a:rPr lang="en-US" dirty="0"/>
                  <a:t>Masked Language Model (MLM): </a:t>
                </a:r>
              </a:p>
              <a:p>
                <a:pPr lvl="2"/>
                <a:r>
                  <a:rPr lang="en-US" dirty="0"/>
                  <a:t>Mask some percentage of the input tokens at random.</a:t>
                </a:r>
              </a:p>
              <a:p>
                <a:pPr lvl="2"/>
                <a:r>
                  <a:rPr lang="en-US" dirty="0"/>
                  <a:t>Replace the masked tokens with: 1) token [MASK] at 80%; or 2) a random token at 10%, or 3) the original token at 10%.</a:t>
                </a:r>
              </a:p>
              <a:p>
                <a:pPr lvl="2"/>
                <a:r>
                  <a:rPr lang="en-US" dirty="0"/>
                  <a:t>Compute the cross-entropy loss by predicting those masked original tokens through the corresponding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en-US" dirty="0"/>
                  <a:t>Next Sentence Prediction (NSP) (to understand the relationship between two sentences):</a:t>
                </a:r>
              </a:p>
              <a:p>
                <a:pPr lvl="2"/>
                <a:r>
                  <a:rPr lang="en-US" dirty="0"/>
                  <a:t>Choose two sentences (A and B) from the corpus: at 50%, A is followed by B in the corpus text; at 50%, B is not the next sentence of A.</a:t>
                </a:r>
              </a:p>
              <a:p>
                <a:pPr lvl="2"/>
                <a:r>
                  <a:rPr lang="en-US" dirty="0"/>
                  <a:t>Compute the loss by predicting the label “</a:t>
                </a:r>
                <a:r>
                  <a:rPr lang="en-US" dirty="0" err="1"/>
                  <a:t>IsNext</a:t>
                </a:r>
                <a:r>
                  <a:rPr lang="en-US" dirty="0"/>
                  <a:t>” or “</a:t>
                </a:r>
                <a:r>
                  <a:rPr lang="en-US" dirty="0" err="1"/>
                  <a:t>NotNext</a:t>
                </a:r>
                <a:r>
                  <a:rPr lang="en-US" dirty="0"/>
                  <a:t>” through output vector </a:t>
                </a:r>
                <a:r>
                  <a:rPr lang="en-US" b="1" i="1" dirty="0"/>
                  <a:t>C</a:t>
                </a:r>
                <a:r>
                  <a:rPr lang="en-US" dirty="0"/>
                  <a:t>.</a:t>
                </a:r>
              </a:p>
              <a:p>
                <a:pPr lvl="1"/>
                <a:r>
                  <a:rPr lang="en-US" dirty="0"/>
                  <a:t>Joint of MLM and NSP: </a:t>
                </a:r>
              </a:p>
              <a:p>
                <a:pPr lvl="2"/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3E8738-DFAA-4DFD-5453-5DAF048AC2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3900" y="1358900"/>
                <a:ext cx="10515600" cy="3937000"/>
              </a:xfrm>
              <a:blipFill>
                <a:blip r:embed="rId2"/>
                <a:stretch>
                  <a:fillRect l="-812" t="-3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7B3F72-086E-B742-5752-D6659901C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23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98A4A0-7AE1-BEFA-3896-2A0290ABCF39}"/>
              </a:ext>
            </a:extLst>
          </p:cNvPr>
          <p:cNvSpPr txBox="1"/>
          <p:nvPr/>
        </p:nvSpPr>
        <p:spPr>
          <a:xfrm>
            <a:off x="1562099" y="5188018"/>
            <a:ext cx="10477501" cy="130708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R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Input sequence: </a:t>
            </a:r>
            <a:r>
              <a:rPr lang="en-US" sz="1400" b="1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[CLS] </a:t>
            </a:r>
            <a:r>
              <a:rPr lang="en-US" sz="1400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the man went to </a:t>
            </a:r>
            <a:r>
              <a:rPr lang="en-US" sz="1400" b="1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[MASK] </a:t>
            </a:r>
            <a:r>
              <a:rPr lang="en-US" sz="1400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store </a:t>
            </a:r>
            <a:r>
              <a:rPr lang="en-US" sz="1400" b="1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[SEP] </a:t>
            </a:r>
            <a:r>
              <a:rPr lang="en-US" sz="1400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he bought a gallon </a:t>
            </a:r>
            <a:r>
              <a:rPr lang="en-US" sz="1400" b="1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[MASK] </a:t>
            </a:r>
            <a:r>
              <a:rPr lang="en-US" sz="1400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milk </a:t>
            </a:r>
            <a:r>
              <a:rPr lang="en-US" sz="1400" b="1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[SEP]</a:t>
            </a: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Label: 		</a:t>
            </a:r>
            <a:r>
              <a:rPr lang="en-US" sz="1400" dirty="0" err="1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IsNext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Input sequence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1400" b="1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[CLS] </a:t>
            </a:r>
            <a:r>
              <a:rPr lang="en-US" sz="1400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the man went to </a:t>
            </a:r>
            <a:r>
              <a:rPr lang="en-US" sz="1400" b="1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[MASK] </a:t>
            </a:r>
            <a:r>
              <a:rPr lang="en-US" sz="1400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store </a:t>
            </a:r>
            <a:r>
              <a:rPr lang="en-US" sz="1400" b="1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[SEP] </a:t>
            </a:r>
            <a:r>
              <a:rPr lang="en-US" sz="1400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penguin </a:t>
            </a:r>
            <a:r>
              <a:rPr lang="en-US" sz="1400" b="1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[MASK] </a:t>
            </a:r>
            <a:r>
              <a:rPr lang="en-US" sz="1400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are flight ##less birds </a:t>
            </a:r>
            <a:r>
              <a:rPr lang="en-US" sz="1400" b="1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[SEP]</a:t>
            </a: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None/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Label: 		</a:t>
            </a:r>
            <a:r>
              <a:rPr lang="en-US" sz="1400" dirty="0" err="1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NotNext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63382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FC851-D123-A395-03D6-DBBA4A58A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BERT pre-training diagram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18032-C454-CA37-22CA-2D3B6E79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35B24B-F2AA-94C8-EE74-A3AB24C59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89" y="1355152"/>
            <a:ext cx="8232311" cy="53328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06EC3C-C1E3-AAA6-0A35-9074C1A2098F}"/>
              </a:ext>
            </a:extLst>
          </p:cNvPr>
          <p:cNvSpPr txBox="1"/>
          <p:nvPr/>
        </p:nvSpPr>
        <p:spPr>
          <a:xfrm>
            <a:off x="9248775" y="1819275"/>
            <a:ext cx="2276475" cy="147732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Generate masked sequence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Predict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Loss </a:t>
            </a:r>
          </a:p>
        </p:txBody>
      </p:sp>
    </p:spTree>
    <p:extLst>
      <p:ext uri="{BB962C8B-B14F-4D97-AF65-F5344CB8AC3E}">
        <p14:creationId xmlns:p14="http://schemas.microsoft.com/office/powerpoint/2010/main" val="1084824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2BFD5-4489-C9B2-EF3B-D71E9B7CD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972800" cy="1325563"/>
          </a:xfrm>
        </p:spPr>
        <p:txBody>
          <a:bodyPr/>
          <a:lstStyle/>
          <a:p>
            <a:r>
              <a:rPr lang="en-US" dirty="0"/>
              <a:t>BERT fine-tuning by application tasks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B7022-D76F-AB87-9C51-415EC0ABC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339850"/>
            <a:ext cx="5562600" cy="571143"/>
          </a:xfrm>
        </p:spPr>
        <p:txBody>
          <a:bodyPr/>
          <a:lstStyle/>
          <a:p>
            <a:r>
              <a:rPr lang="en-US" dirty="0"/>
              <a:t>Single sentence classification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9FF948-BD0D-1CB5-339C-553247ED6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6F45DC-BA6A-03DB-0776-294D07206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762" y="2034283"/>
            <a:ext cx="4266252" cy="424328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A5E4481-1B2D-8FCA-48E0-54ABA7AC03EF}"/>
              </a:ext>
            </a:extLst>
          </p:cNvPr>
          <p:cNvSpPr txBox="1">
            <a:spLocks/>
          </p:cNvSpPr>
          <p:nvPr/>
        </p:nvSpPr>
        <p:spPr>
          <a:xfrm>
            <a:off x="6497763" y="1358686"/>
            <a:ext cx="5562600" cy="571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Sentence pair classification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E12588-02A8-CFE4-926D-8F1944F8E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587" y="2047460"/>
            <a:ext cx="4184312" cy="414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66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B54C7-A600-E0FE-695E-F5A3FC6AB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11381-5549-C40A-8E9A-AE69DCE7A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972800" cy="1325563"/>
          </a:xfrm>
        </p:spPr>
        <p:txBody>
          <a:bodyPr/>
          <a:lstStyle/>
          <a:p>
            <a:r>
              <a:rPr lang="en-US" dirty="0"/>
              <a:t>BERT fine-tuning by application tasks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7B463-D398-9293-05AF-2B51C8CCA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339850"/>
            <a:ext cx="5562600" cy="571143"/>
          </a:xfrm>
        </p:spPr>
        <p:txBody>
          <a:bodyPr/>
          <a:lstStyle/>
          <a:p>
            <a:r>
              <a:rPr lang="en-US" dirty="0"/>
              <a:t>Single sentence tagging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7B11BE-A930-EBB8-C14F-D7E7E7859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26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DF116E8-B885-8BFA-F3D2-B45E212DDD4B}"/>
              </a:ext>
            </a:extLst>
          </p:cNvPr>
          <p:cNvSpPr txBox="1">
            <a:spLocks/>
          </p:cNvSpPr>
          <p:nvPr/>
        </p:nvSpPr>
        <p:spPr>
          <a:xfrm>
            <a:off x="6497763" y="1358686"/>
            <a:ext cx="5101202" cy="571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Question answering task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FAD0E8-32F6-E6AB-FC0C-1C725A999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174" y="2090474"/>
            <a:ext cx="4285859" cy="43468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D656A1-65DB-B553-6A24-ECFE2ED2F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4201" y="1832574"/>
            <a:ext cx="4285859" cy="466384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01B604D-D8C6-DE89-9179-D8F8CE3D8304}"/>
              </a:ext>
            </a:extLst>
          </p:cNvPr>
          <p:cNvSpPr/>
          <p:nvPr/>
        </p:nvSpPr>
        <p:spPr>
          <a:xfrm>
            <a:off x="8578222" y="1749701"/>
            <a:ext cx="2509292" cy="1202635"/>
          </a:xfrm>
          <a:custGeom>
            <a:avLst/>
            <a:gdLst>
              <a:gd name="csX0" fmla="*/ 730188 w 2509292"/>
              <a:gd name="csY0" fmla="*/ 278296 h 1202635"/>
              <a:gd name="csX1" fmla="*/ 680492 w 2509292"/>
              <a:gd name="csY1" fmla="*/ 258417 h 1202635"/>
              <a:gd name="csX2" fmla="*/ 461831 w 2509292"/>
              <a:gd name="csY2" fmla="*/ 258417 h 1202635"/>
              <a:gd name="csX3" fmla="*/ 133840 w 2509292"/>
              <a:gd name="csY3" fmla="*/ 437322 h 1202635"/>
              <a:gd name="csX4" fmla="*/ 84144 w 2509292"/>
              <a:gd name="csY4" fmla="*/ 487017 h 1202635"/>
              <a:gd name="csX5" fmla="*/ 14570 w 2509292"/>
              <a:gd name="csY5" fmla="*/ 586409 h 1202635"/>
              <a:gd name="csX6" fmla="*/ 14570 w 2509292"/>
              <a:gd name="csY6" fmla="*/ 795131 h 1202635"/>
              <a:gd name="csX7" fmla="*/ 64266 w 2509292"/>
              <a:gd name="csY7" fmla="*/ 844826 h 1202635"/>
              <a:gd name="csX8" fmla="*/ 123901 w 2509292"/>
              <a:gd name="csY8" fmla="*/ 914400 h 1202635"/>
              <a:gd name="csX9" fmla="*/ 312744 w 2509292"/>
              <a:gd name="csY9" fmla="*/ 1033670 h 1202635"/>
              <a:gd name="csX10" fmla="*/ 481710 w 2509292"/>
              <a:gd name="csY10" fmla="*/ 1103244 h 1202635"/>
              <a:gd name="csX11" fmla="*/ 581101 w 2509292"/>
              <a:gd name="csY11" fmla="*/ 1113183 h 1202635"/>
              <a:gd name="csX12" fmla="*/ 710310 w 2509292"/>
              <a:gd name="csY12" fmla="*/ 1133061 h 1202635"/>
              <a:gd name="csX13" fmla="*/ 829579 w 2509292"/>
              <a:gd name="csY13" fmla="*/ 1143000 h 1202635"/>
              <a:gd name="csX14" fmla="*/ 968727 w 2509292"/>
              <a:gd name="csY14" fmla="*/ 1172817 h 1202635"/>
              <a:gd name="csX15" fmla="*/ 1058179 w 2509292"/>
              <a:gd name="csY15" fmla="*/ 1182757 h 1202635"/>
              <a:gd name="csX16" fmla="*/ 1336475 w 2509292"/>
              <a:gd name="csY16" fmla="*/ 1202635 h 1202635"/>
              <a:gd name="csX17" fmla="*/ 2101788 w 2509292"/>
              <a:gd name="csY17" fmla="*/ 1192696 h 1202635"/>
              <a:gd name="csX18" fmla="*/ 2151483 w 2509292"/>
              <a:gd name="csY18" fmla="*/ 1182757 h 1202635"/>
              <a:gd name="csX19" fmla="*/ 2221057 w 2509292"/>
              <a:gd name="csY19" fmla="*/ 1162878 h 1202635"/>
              <a:gd name="csX20" fmla="*/ 2260814 w 2509292"/>
              <a:gd name="csY20" fmla="*/ 1143000 h 1202635"/>
              <a:gd name="csX21" fmla="*/ 2290631 w 2509292"/>
              <a:gd name="csY21" fmla="*/ 1133061 h 1202635"/>
              <a:gd name="csX22" fmla="*/ 2419840 w 2509292"/>
              <a:gd name="csY22" fmla="*/ 1023731 h 1202635"/>
              <a:gd name="csX23" fmla="*/ 2449657 w 2509292"/>
              <a:gd name="csY23" fmla="*/ 983974 h 1202635"/>
              <a:gd name="csX24" fmla="*/ 2499353 w 2509292"/>
              <a:gd name="csY24" fmla="*/ 864704 h 1202635"/>
              <a:gd name="csX25" fmla="*/ 2509292 w 2509292"/>
              <a:gd name="csY25" fmla="*/ 805070 h 1202635"/>
              <a:gd name="csX26" fmla="*/ 2479475 w 2509292"/>
              <a:gd name="csY26" fmla="*/ 586409 h 1202635"/>
              <a:gd name="csX27" fmla="*/ 2399962 w 2509292"/>
              <a:gd name="csY27" fmla="*/ 437322 h 1202635"/>
              <a:gd name="csX28" fmla="*/ 2340327 w 2509292"/>
              <a:gd name="csY28" fmla="*/ 298174 h 1202635"/>
              <a:gd name="csX29" fmla="*/ 2290631 w 2509292"/>
              <a:gd name="csY29" fmla="*/ 218661 h 1202635"/>
              <a:gd name="csX30" fmla="*/ 2270753 w 2509292"/>
              <a:gd name="csY30" fmla="*/ 168965 h 1202635"/>
              <a:gd name="csX31" fmla="*/ 2161423 w 2509292"/>
              <a:gd name="csY31" fmla="*/ 49696 h 1202635"/>
              <a:gd name="csX32" fmla="*/ 2111727 w 2509292"/>
              <a:gd name="csY32" fmla="*/ 29817 h 1202635"/>
              <a:gd name="csX33" fmla="*/ 1962640 w 2509292"/>
              <a:gd name="csY33" fmla="*/ 0 h 1202635"/>
              <a:gd name="csX34" fmla="*/ 1644588 w 2509292"/>
              <a:gd name="csY34" fmla="*/ 19878 h 1202635"/>
              <a:gd name="csX35" fmla="*/ 1505440 w 2509292"/>
              <a:gd name="csY35" fmla="*/ 59635 h 1202635"/>
              <a:gd name="csX36" fmla="*/ 1425927 w 2509292"/>
              <a:gd name="csY36" fmla="*/ 69574 h 1202635"/>
              <a:gd name="csX37" fmla="*/ 1356353 w 2509292"/>
              <a:gd name="csY37" fmla="*/ 79513 h 1202635"/>
              <a:gd name="csX38" fmla="*/ 1266901 w 2509292"/>
              <a:gd name="csY38" fmla="*/ 89452 h 1202635"/>
              <a:gd name="csX39" fmla="*/ 958788 w 2509292"/>
              <a:gd name="csY39" fmla="*/ 139148 h 1202635"/>
              <a:gd name="csX40" fmla="*/ 799762 w 2509292"/>
              <a:gd name="csY40" fmla="*/ 168965 h 1202635"/>
              <a:gd name="csX41" fmla="*/ 710310 w 2509292"/>
              <a:gd name="csY41" fmla="*/ 188844 h 1202635"/>
              <a:gd name="csX42" fmla="*/ 640736 w 2509292"/>
              <a:gd name="csY42" fmla="*/ 218661 h 1202635"/>
              <a:gd name="csX43" fmla="*/ 581101 w 2509292"/>
              <a:gd name="csY43" fmla="*/ 258417 h 12026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2509292" h="1202635">
                <a:moveTo>
                  <a:pt x="730188" y="278296"/>
                </a:moveTo>
                <a:cubicBezTo>
                  <a:pt x="713623" y="271670"/>
                  <a:pt x="697987" y="261916"/>
                  <a:pt x="680492" y="258417"/>
                </a:cubicBezTo>
                <a:cubicBezTo>
                  <a:pt x="590496" y="240417"/>
                  <a:pt x="555460" y="250615"/>
                  <a:pt x="461831" y="258417"/>
                </a:cubicBezTo>
                <a:cubicBezTo>
                  <a:pt x="352501" y="318052"/>
                  <a:pt x="240381" y="372836"/>
                  <a:pt x="133840" y="437322"/>
                </a:cubicBezTo>
                <a:cubicBezTo>
                  <a:pt x="113798" y="449452"/>
                  <a:pt x="99816" y="469604"/>
                  <a:pt x="84144" y="487017"/>
                </a:cubicBezTo>
                <a:cubicBezTo>
                  <a:pt x="45279" y="530200"/>
                  <a:pt x="43501" y="538191"/>
                  <a:pt x="14570" y="586409"/>
                </a:cubicBezTo>
                <a:cubicBezTo>
                  <a:pt x="2148" y="660942"/>
                  <a:pt x="-10809" y="710535"/>
                  <a:pt x="14570" y="795131"/>
                </a:cubicBezTo>
                <a:cubicBezTo>
                  <a:pt x="21302" y="817570"/>
                  <a:pt x="48436" y="827557"/>
                  <a:pt x="64266" y="844826"/>
                </a:cubicBezTo>
                <a:cubicBezTo>
                  <a:pt x="84906" y="867342"/>
                  <a:pt x="100914" y="894286"/>
                  <a:pt x="123901" y="914400"/>
                </a:cubicBezTo>
                <a:cubicBezTo>
                  <a:pt x="169891" y="954641"/>
                  <a:pt x="256551" y="1005574"/>
                  <a:pt x="312744" y="1033670"/>
                </a:cubicBezTo>
                <a:cubicBezTo>
                  <a:pt x="335216" y="1044906"/>
                  <a:pt x="452192" y="1096684"/>
                  <a:pt x="481710" y="1103244"/>
                </a:cubicBezTo>
                <a:cubicBezTo>
                  <a:pt x="514213" y="1110467"/>
                  <a:pt x="548085" y="1108877"/>
                  <a:pt x="581101" y="1113183"/>
                </a:cubicBezTo>
                <a:cubicBezTo>
                  <a:pt x="624311" y="1118819"/>
                  <a:pt x="667044" y="1127869"/>
                  <a:pt x="710310" y="1133061"/>
                </a:cubicBezTo>
                <a:cubicBezTo>
                  <a:pt x="749920" y="1137814"/>
                  <a:pt x="789929" y="1138594"/>
                  <a:pt x="829579" y="1143000"/>
                </a:cubicBezTo>
                <a:cubicBezTo>
                  <a:pt x="924768" y="1153576"/>
                  <a:pt x="857996" y="1153276"/>
                  <a:pt x="968727" y="1172817"/>
                </a:cubicBezTo>
                <a:cubicBezTo>
                  <a:pt x="998271" y="1178031"/>
                  <a:pt x="1028327" y="1179772"/>
                  <a:pt x="1058179" y="1182757"/>
                </a:cubicBezTo>
                <a:cubicBezTo>
                  <a:pt x="1187137" y="1195653"/>
                  <a:pt x="1187346" y="1193863"/>
                  <a:pt x="1336475" y="1202635"/>
                </a:cubicBezTo>
                <a:lnTo>
                  <a:pt x="2101788" y="1192696"/>
                </a:lnTo>
                <a:cubicBezTo>
                  <a:pt x="2118676" y="1192284"/>
                  <a:pt x="2134992" y="1186422"/>
                  <a:pt x="2151483" y="1182757"/>
                </a:cubicBezTo>
                <a:cubicBezTo>
                  <a:pt x="2168938" y="1178878"/>
                  <a:pt x="2203180" y="1170539"/>
                  <a:pt x="2221057" y="1162878"/>
                </a:cubicBezTo>
                <a:cubicBezTo>
                  <a:pt x="2234676" y="1157042"/>
                  <a:pt x="2247195" y="1148836"/>
                  <a:pt x="2260814" y="1143000"/>
                </a:cubicBezTo>
                <a:cubicBezTo>
                  <a:pt x="2270444" y="1138873"/>
                  <a:pt x="2281260" y="1137746"/>
                  <a:pt x="2290631" y="1133061"/>
                </a:cubicBezTo>
                <a:cubicBezTo>
                  <a:pt x="2343440" y="1106657"/>
                  <a:pt x="2382991" y="1072865"/>
                  <a:pt x="2419840" y="1023731"/>
                </a:cubicBezTo>
                <a:cubicBezTo>
                  <a:pt x="2429779" y="1010479"/>
                  <a:pt x="2441134" y="998179"/>
                  <a:pt x="2449657" y="983974"/>
                </a:cubicBezTo>
                <a:cubicBezTo>
                  <a:pt x="2471018" y="948372"/>
                  <a:pt x="2489255" y="905095"/>
                  <a:pt x="2499353" y="864704"/>
                </a:cubicBezTo>
                <a:cubicBezTo>
                  <a:pt x="2504241" y="845153"/>
                  <a:pt x="2505979" y="824948"/>
                  <a:pt x="2509292" y="805070"/>
                </a:cubicBezTo>
                <a:cubicBezTo>
                  <a:pt x="2499353" y="732183"/>
                  <a:pt x="2495678" y="658164"/>
                  <a:pt x="2479475" y="586409"/>
                </a:cubicBezTo>
                <a:cubicBezTo>
                  <a:pt x="2462869" y="512867"/>
                  <a:pt x="2433763" y="496474"/>
                  <a:pt x="2399962" y="437322"/>
                </a:cubicBezTo>
                <a:cubicBezTo>
                  <a:pt x="2339633" y="331746"/>
                  <a:pt x="2377496" y="391098"/>
                  <a:pt x="2340327" y="298174"/>
                </a:cubicBezTo>
                <a:cubicBezTo>
                  <a:pt x="2309449" y="220977"/>
                  <a:pt x="2333355" y="295564"/>
                  <a:pt x="2290631" y="218661"/>
                </a:cubicBezTo>
                <a:cubicBezTo>
                  <a:pt x="2281966" y="203065"/>
                  <a:pt x="2280104" y="184160"/>
                  <a:pt x="2270753" y="168965"/>
                </a:cubicBezTo>
                <a:cubicBezTo>
                  <a:pt x="2242009" y="122255"/>
                  <a:pt x="2209059" y="78278"/>
                  <a:pt x="2161423" y="49696"/>
                </a:cubicBezTo>
                <a:cubicBezTo>
                  <a:pt x="2146124" y="40517"/>
                  <a:pt x="2128653" y="35459"/>
                  <a:pt x="2111727" y="29817"/>
                </a:cubicBezTo>
                <a:cubicBezTo>
                  <a:pt x="2038246" y="5323"/>
                  <a:pt x="2041971" y="9916"/>
                  <a:pt x="1962640" y="0"/>
                </a:cubicBezTo>
                <a:cubicBezTo>
                  <a:pt x="1957599" y="210"/>
                  <a:pt x="1715741" y="3707"/>
                  <a:pt x="1644588" y="19878"/>
                </a:cubicBezTo>
                <a:cubicBezTo>
                  <a:pt x="1597549" y="30569"/>
                  <a:pt x="1553306" y="53652"/>
                  <a:pt x="1505440" y="59635"/>
                </a:cubicBezTo>
                <a:lnTo>
                  <a:pt x="1425927" y="69574"/>
                </a:lnTo>
                <a:lnTo>
                  <a:pt x="1356353" y="79513"/>
                </a:lnTo>
                <a:cubicBezTo>
                  <a:pt x="1326584" y="83234"/>
                  <a:pt x="1296718" y="86139"/>
                  <a:pt x="1266901" y="89452"/>
                </a:cubicBezTo>
                <a:cubicBezTo>
                  <a:pt x="1138877" y="153465"/>
                  <a:pt x="1289047" y="84106"/>
                  <a:pt x="958788" y="139148"/>
                </a:cubicBezTo>
                <a:cubicBezTo>
                  <a:pt x="865825" y="154642"/>
                  <a:pt x="918917" y="145134"/>
                  <a:pt x="799762" y="168965"/>
                </a:cubicBezTo>
                <a:cubicBezTo>
                  <a:pt x="784879" y="171942"/>
                  <a:pt x="727474" y="182602"/>
                  <a:pt x="710310" y="188844"/>
                </a:cubicBezTo>
                <a:cubicBezTo>
                  <a:pt x="686598" y="197467"/>
                  <a:pt x="663927" y="208722"/>
                  <a:pt x="640736" y="218661"/>
                </a:cubicBezTo>
                <a:cubicBezTo>
                  <a:pt x="596294" y="263102"/>
                  <a:pt x="619720" y="258417"/>
                  <a:pt x="581101" y="258417"/>
                </a:cubicBez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5124088-A3CD-AF27-09F8-3AC472E7E79C}"/>
              </a:ext>
            </a:extLst>
          </p:cNvPr>
          <p:cNvCxnSpPr>
            <a:cxnSpLocks/>
            <a:stCxn id="12" idx="5"/>
          </p:cNvCxnSpPr>
          <p:nvPr/>
        </p:nvCxnSpPr>
        <p:spPr>
          <a:xfrm flipH="1">
            <a:off x="6981825" y="2336110"/>
            <a:ext cx="1610967" cy="35615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42AC3F5-0605-1FAD-79E1-B696B7C1B18D}"/>
              </a:ext>
            </a:extLst>
          </p:cNvPr>
          <p:cNvSpPr txBox="1"/>
          <p:nvPr/>
        </p:nvSpPr>
        <p:spPr>
          <a:xfrm>
            <a:off x="6019800" y="2019300"/>
            <a:ext cx="176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See next slide</a:t>
            </a:r>
          </a:p>
        </p:txBody>
      </p:sp>
    </p:spTree>
    <p:extLst>
      <p:ext uri="{BB962C8B-B14F-4D97-AF65-F5344CB8AC3E}">
        <p14:creationId xmlns:p14="http://schemas.microsoft.com/office/powerpoint/2010/main" val="30478071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13A66A-7F06-93D9-EC63-1406EF24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27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5EDB3E-692B-654B-7E8D-9A0B499D9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00" y="1466053"/>
            <a:ext cx="8305017" cy="5033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42CD2A-52E1-C168-38C6-E6DF9D140C41}"/>
              </a:ext>
            </a:extLst>
          </p:cNvPr>
          <p:cNvSpPr txBox="1"/>
          <p:nvPr/>
        </p:nvSpPr>
        <p:spPr>
          <a:xfrm>
            <a:off x="786395" y="463427"/>
            <a:ext cx="86781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BERT fine-tune by question answering task</a:t>
            </a:r>
          </a:p>
        </p:txBody>
      </p:sp>
    </p:spTree>
    <p:extLst>
      <p:ext uri="{BB962C8B-B14F-4D97-AF65-F5344CB8AC3E}">
        <p14:creationId xmlns:p14="http://schemas.microsoft.com/office/powerpoint/2010/main" val="38808793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49CEB-4A53-7243-DC90-62F1DDCEE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Generative Pre-trained Transformer (GPT)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5110AF-9941-CF93-7837-48B06FAC4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6E3152-E031-BFC3-A1F1-043BDB787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02" y="1273560"/>
            <a:ext cx="5691324" cy="44331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216F285-8CF5-D5AC-47FB-6DB0340D9F07}"/>
                  </a:ext>
                </a:extLst>
              </p:cNvPr>
              <p:cNvSpPr txBox="1"/>
              <p:nvPr/>
            </p:nvSpPr>
            <p:spPr>
              <a:xfrm>
                <a:off x="7029450" y="1276186"/>
                <a:ext cx="4991787" cy="510158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07000"/>
                  </a:lnSpc>
                  <a:buNone/>
                  <a:tabLst>
                    <a:tab pos="1146810" algn="l"/>
                    <a:tab pos="531368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The model size of GPT-1 is defined by the following hyperparameters:	</a:t>
                </a:r>
              </a:p>
              <a:p>
                <a:pPr marL="342900" marR="0" lvl="0" indent="-342900" algn="just">
                  <a:lnSpc>
                    <a:spcPct val="107000"/>
                  </a:lnSpc>
                  <a:buFont typeface="Times New Roman" panose="02020603050405020304" pitchFamily="18" charset="0"/>
                  <a:buChar char="-"/>
                  <a:tabLst>
                    <a:tab pos="114681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The number of layers: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4472C4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𝐿</m:t>
                    </m:r>
                    <m:r>
                      <a:rPr lang="en-US" sz="1600" i="1">
                        <a:solidFill>
                          <a:srgbClr val="4472C4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=12</m:t>
                    </m:r>
                  </m:oMath>
                </a14:m>
                <a:endParaRPr lang="en-US" sz="1600" dirty="0">
                  <a:solidFill>
                    <a:srgbClr val="4472C4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342900" marR="0" lvl="0" indent="-342900" algn="just">
                  <a:lnSpc>
                    <a:spcPct val="107000"/>
                  </a:lnSpc>
                  <a:buFont typeface="Times New Roman" panose="02020603050405020304" pitchFamily="18" charset="0"/>
                  <a:buChar char="-"/>
                  <a:tabLst>
                    <a:tab pos="114681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Embedding dimension: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𝑚𝑜𝑑𝑒𝑙</m:t>
                        </m:r>
                      </m:sub>
                    </m:sSub>
                    <m:r>
                      <a:rPr lang="en-US" sz="1600" i="1">
                        <a:solidFill>
                          <a:srgbClr val="4472C4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=768</m:t>
                    </m:r>
                  </m:oMath>
                </a14:m>
                <a:endParaRPr lang="en-US" sz="1600" dirty="0">
                  <a:solidFill>
                    <a:srgbClr val="4472C4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342900" marR="0" lvl="0" indent="-342900" algn="just">
                  <a:lnSpc>
                    <a:spcPct val="107000"/>
                  </a:lnSpc>
                  <a:buFont typeface="Times New Roman" panose="02020603050405020304" pitchFamily="18" charset="0"/>
                  <a:buChar char="-"/>
                  <a:tabLst>
                    <a:tab pos="114681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The number of attention heads: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4472C4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h</m:t>
                    </m:r>
                    <m:r>
                      <a:rPr lang="en-US" sz="1600" i="1">
                        <a:solidFill>
                          <a:srgbClr val="4472C4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=12</m:t>
                    </m:r>
                  </m:oMath>
                </a14:m>
                <a:endParaRPr lang="en-US" sz="1600" dirty="0">
                  <a:solidFill>
                    <a:srgbClr val="4472C4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342900" marR="0" lvl="0" indent="-342900" algn="just">
                  <a:lnSpc>
                    <a:spcPct val="107000"/>
                  </a:lnSpc>
                  <a:buFont typeface="Times New Roman" panose="02020603050405020304" pitchFamily="18" charset="0"/>
                  <a:buChar char="-"/>
                  <a:tabLst>
                    <a:tab pos="114681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Feed forward network hidden state size: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𝑓𝑓</m:t>
                        </m:r>
                      </m:sub>
                    </m:sSub>
                    <m:r>
                      <a:rPr lang="en-US" sz="1600" i="1">
                        <a:solidFill>
                          <a:srgbClr val="4472C4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=4</m:t>
                    </m:r>
                    <m:sSub>
                      <m:sSubPr>
                        <m:ctrlP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𝑚𝑜𝑑𝑒𝑙</m:t>
                        </m:r>
                      </m:sub>
                    </m:sSub>
                    <m:r>
                      <a:rPr lang="en-US" sz="1600" i="1">
                        <a:solidFill>
                          <a:srgbClr val="4472C4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=3072</m:t>
                    </m:r>
                  </m:oMath>
                </a14:m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 (note that there are two linear layers in the feed forward network, see equation (15.19))</a:t>
                </a:r>
              </a:p>
              <a:p>
                <a:pPr marL="342900" marR="0" lvl="0" indent="-342900" algn="just">
                  <a:lnSpc>
                    <a:spcPct val="107000"/>
                  </a:lnSpc>
                  <a:buFont typeface="Times New Roman" panose="02020603050405020304" pitchFamily="18" charset="0"/>
                  <a:buChar char="-"/>
                  <a:tabLst>
                    <a:tab pos="114681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Activation function: GELU (Gaussian Error Linear Unit)</a:t>
                </a:r>
              </a:p>
              <a:p>
                <a:pPr marL="342900" marR="0" lvl="0" indent="-342900" algn="just">
                  <a:lnSpc>
                    <a:spcPct val="107000"/>
                  </a:lnSpc>
                  <a:buFont typeface="Times New Roman" panose="02020603050405020304" pitchFamily="18" charset="0"/>
                  <a:buChar char="-"/>
                  <a:tabLst>
                    <a:tab pos="114681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The length of input sequence: 512 tokens (note that the position embedding is learned)</a:t>
                </a:r>
              </a:p>
              <a:p>
                <a:pPr marL="342900" marR="0" lvl="0" indent="-342900" algn="just">
                  <a:lnSpc>
                    <a:spcPct val="107000"/>
                  </a:lnSpc>
                  <a:buFont typeface="Times New Roman" panose="02020603050405020304" pitchFamily="18" charset="0"/>
                  <a:buChar char="-"/>
                  <a:tabLst>
                    <a:tab pos="114681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Vocabulary size: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600" i="1">
                            <a:solidFill>
                              <a:srgbClr val="4472C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𝑣𝑜𝑐𝑎𝑏</m:t>
                        </m:r>
                      </m:sub>
                    </m:sSub>
                    <m:r>
                      <a:rPr lang="en-US" sz="1600" i="1">
                        <a:solidFill>
                          <a:srgbClr val="4472C4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=40</m:t>
                    </m:r>
                    <m:r>
                      <a:rPr lang="en-US" sz="1600" i="1">
                        <a:solidFill>
                          <a:srgbClr val="4472C4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𝐾</m:t>
                    </m:r>
                  </m:oMath>
                </a14:m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</a:t>
                </a:r>
              </a:p>
              <a:p>
                <a:pPr marL="342900" marR="0" lvl="0" indent="-342900" algn="just">
                  <a:lnSpc>
                    <a:spcPct val="107000"/>
                  </a:lnSpc>
                  <a:buFont typeface="Times New Roman" panose="02020603050405020304" pitchFamily="18" charset="0"/>
                  <a:buChar char="-"/>
                  <a:tabLst>
                    <a:tab pos="114681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Residual, embedding, and attention dropouts with a rate of 0.1.</a:t>
                </a:r>
              </a:p>
              <a:p>
                <a:pPr marL="342900" marR="0" lvl="0" indent="-342900" algn="just">
                  <a:lnSpc>
                    <a:spcPct val="107000"/>
                  </a:lnSpc>
                  <a:buFont typeface="Times New Roman" panose="02020603050405020304" pitchFamily="18" charset="0"/>
                  <a:buChar char="-"/>
                  <a:tabLst>
                    <a:tab pos="114681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Optimizer: Adam with a learning rate scheduler </a:t>
                </a:r>
              </a:p>
              <a:p>
                <a:pPr marL="342900" marR="0" lvl="0" indent="-342900" algn="just">
                  <a:lnSpc>
                    <a:spcPct val="107000"/>
                  </a:lnSpc>
                  <a:buFont typeface="Times New Roman" panose="02020603050405020304" pitchFamily="18" charset="0"/>
                  <a:buChar char="-"/>
                  <a:tabLst>
                    <a:tab pos="114681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Dataset: </a:t>
                </a:r>
                <a:r>
                  <a:rPr lang="en-US" sz="1600" dirty="0" err="1">
                    <a:solidFill>
                      <a:srgbClr val="4472C4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BooksCorpus</a:t>
                </a:r>
                <a:endParaRPr lang="en-US" sz="1600" dirty="0">
                  <a:solidFill>
                    <a:srgbClr val="4472C4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342900" marR="0" lvl="0" indent="-342900" algn="just">
                  <a:lnSpc>
                    <a:spcPct val="107000"/>
                  </a:lnSpc>
                  <a:buFont typeface="Times New Roman" panose="02020603050405020304" pitchFamily="18" charset="0"/>
                  <a:buChar char="-"/>
                  <a:tabLst>
                    <a:tab pos="1146810" algn="l"/>
                  </a:tabLst>
                </a:pPr>
                <a:r>
                  <a:rPr lang="en-US" sz="1600" dirty="0">
                    <a:solidFill>
                      <a:srgbClr val="4472C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Parameters: ~117M</a:t>
                </a:r>
                <a:endParaRPr lang="en-US" sz="1600" dirty="0">
                  <a:solidFill>
                    <a:srgbClr val="4472C4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216F285-8CF5-D5AC-47FB-6DB0340D9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450" y="1276186"/>
                <a:ext cx="4991787" cy="5101589"/>
              </a:xfrm>
              <a:prstGeom prst="rect">
                <a:avLst/>
              </a:prstGeom>
              <a:blipFill>
                <a:blip r:embed="rId3"/>
                <a:stretch>
                  <a:fillRect l="-611" t="-358" r="-733" b="-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A2B45E0B-C9F1-DFB0-CC85-C96087FA09A7}"/>
              </a:ext>
            </a:extLst>
          </p:cNvPr>
          <p:cNvSpPr txBox="1"/>
          <p:nvPr/>
        </p:nvSpPr>
        <p:spPr>
          <a:xfrm>
            <a:off x="523875" y="6550223"/>
            <a:ext cx="8039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4"/>
              </a:rPr>
              <a:t>https://mbrenndoerfer.com/writing/gpt-1-generative-pretraining-language-understanding</a:t>
            </a:r>
            <a:r>
              <a:rPr lang="en-US" sz="1400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AF1490-E5E9-12F7-D8B2-8619AA30FD17}"/>
              </a:ext>
            </a:extLst>
          </p:cNvPr>
          <p:cNvSpPr txBox="1"/>
          <p:nvPr/>
        </p:nvSpPr>
        <p:spPr>
          <a:xfrm>
            <a:off x="495299" y="5990094"/>
            <a:ext cx="63531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Radford, A., Narasimhan, K., Salimans, and T.,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Sutskever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I. (2018). Improving Language Understanding by Generative Pre-Training.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541886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A6C54-4CEF-A1AC-E57F-EEB09EC69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GPT1: pre-train (idea)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962CA-9DDA-767F-DB1B-0738ED0DE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29</a:t>
            </a:fld>
            <a:endParaRPr lang="en-US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20C95454-DFE3-01B1-0EDB-77A151398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65" y="1504950"/>
            <a:ext cx="5743560" cy="4705350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FF9BE57C-2B2D-C7C6-8932-47545C402899}"/>
              </a:ext>
            </a:extLst>
          </p:cNvPr>
          <p:cNvSpPr txBox="1"/>
          <p:nvPr/>
        </p:nvSpPr>
        <p:spPr>
          <a:xfrm>
            <a:off x="5566527" y="4282126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input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0E70C3F-6B72-9878-0A51-B59DEA282E28}"/>
              </a:ext>
            </a:extLst>
          </p:cNvPr>
          <p:cNvSpPr txBox="1"/>
          <p:nvPr/>
        </p:nvSpPr>
        <p:spPr>
          <a:xfrm>
            <a:off x="6381161" y="4266905"/>
            <a:ext cx="50847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the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4AC02FD-E791-9D15-CD38-3B329EA03BAC}"/>
              </a:ext>
            </a:extLst>
          </p:cNvPr>
          <p:cNvSpPr txBox="1"/>
          <p:nvPr/>
        </p:nvSpPr>
        <p:spPr>
          <a:xfrm>
            <a:off x="8343311" y="4247855"/>
            <a:ext cx="49359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sat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F3239AC-23DF-D65F-B9FE-6D6B8B01D79A}"/>
              </a:ext>
            </a:extLst>
          </p:cNvPr>
          <p:cNvSpPr txBox="1"/>
          <p:nvPr/>
        </p:nvSpPr>
        <p:spPr>
          <a:xfrm>
            <a:off x="9372011" y="4266905"/>
            <a:ext cx="48636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0674B76-7F3C-F07C-AAD2-BE359D1CE2ED}"/>
              </a:ext>
            </a:extLst>
          </p:cNvPr>
          <p:cNvSpPr txBox="1"/>
          <p:nvPr/>
        </p:nvSpPr>
        <p:spPr>
          <a:xfrm>
            <a:off x="10362611" y="4247855"/>
            <a:ext cx="50847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the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7D826D3-5370-28D9-FA9F-4985596B0DBE}"/>
              </a:ext>
            </a:extLst>
          </p:cNvPr>
          <p:cNvSpPr txBox="1"/>
          <p:nvPr/>
        </p:nvSpPr>
        <p:spPr>
          <a:xfrm>
            <a:off x="7314611" y="4266905"/>
            <a:ext cx="50186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cat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3B328F2-D824-4EB0-44AE-9F302828FCD2}"/>
              </a:ext>
            </a:extLst>
          </p:cNvPr>
          <p:cNvSpPr txBox="1"/>
          <p:nvPr/>
        </p:nvSpPr>
        <p:spPr>
          <a:xfrm>
            <a:off x="11381786" y="4257380"/>
            <a:ext cx="5785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mat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4D631F3-4E25-4E0D-7529-C97DD0EAB114}"/>
              </a:ext>
            </a:extLst>
          </p:cNvPr>
          <p:cNvSpPr/>
          <p:nvPr/>
        </p:nvSpPr>
        <p:spPr>
          <a:xfrm>
            <a:off x="6191251" y="3571875"/>
            <a:ext cx="5876924" cy="333375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L=12 layers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0B176399-1A8C-AD18-BFFB-DBCA08EDEB88}"/>
              </a:ext>
            </a:extLst>
          </p:cNvPr>
          <p:cNvCxnSpPr>
            <a:cxnSpLocks/>
          </p:cNvCxnSpPr>
          <p:nvPr/>
        </p:nvCxnSpPr>
        <p:spPr>
          <a:xfrm flipV="1">
            <a:off x="6625873" y="3886200"/>
            <a:ext cx="0" cy="3690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D838283-C136-715B-84FD-636A1071EFC3}"/>
              </a:ext>
            </a:extLst>
          </p:cNvPr>
          <p:cNvCxnSpPr>
            <a:cxnSpLocks/>
            <a:stCxn id="72" idx="0"/>
          </p:cNvCxnSpPr>
          <p:nvPr/>
        </p:nvCxnSpPr>
        <p:spPr>
          <a:xfrm flipV="1">
            <a:off x="7565546" y="3895725"/>
            <a:ext cx="0" cy="3711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A4C568A3-EFBD-F923-5FE9-796DE3E3E851}"/>
              </a:ext>
            </a:extLst>
          </p:cNvPr>
          <p:cNvCxnSpPr>
            <a:cxnSpLocks/>
          </p:cNvCxnSpPr>
          <p:nvPr/>
        </p:nvCxnSpPr>
        <p:spPr>
          <a:xfrm flipV="1">
            <a:off x="6613087" y="2543949"/>
            <a:ext cx="0" cy="4183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DDC7F7B0-2158-58A1-1B39-7860BF78B9F3}"/>
              </a:ext>
            </a:extLst>
          </p:cNvPr>
          <p:cNvCxnSpPr>
            <a:cxnSpLocks/>
          </p:cNvCxnSpPr>
          <p:nvPr/>
        </p:nvCxnSpPr>
        <p:spPr>
          <a:xfrm flipV="1">
            <a:off x="8571806" y="3924300"/>
            <a:ext cx="0" cy="3404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5D57BBD7-5E7D-2BDF-D8E5-B7B9DF0C031A}"/>
              </a:ext>
            </a:extLst>
          </p:cNvPr>
          <p:cNvCxnSpPr>
            <a:cxnSpLocks/>
          </p:cNvCxnSpPr>
          <p:nvPr/>
        </p:nvCxnSpPr>
        <p:spPr>
          <a:xfrm flipV="1">
            <a:off x="9626248" y="3943350"/>
            <a:ext cx="0" cy="3143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3FEB5951-EF32-67D5-E446-807C915DDA84}"/>
              </a:ext>
            </a:extLst>
          </p:cNvPr>
          <p:cNvCxnSpPr>
            <a:cxnSpLocks/>
          </p:cNvCxnSpPr>
          <p:nvPr/>
        </p:nvCxnSpPr>
        <p:spPr>
          <a:xfrm flipV="1">
            <a:off x="11652014" y="3924300"/>
            <a:ext cx="0" cy="3309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E3B9D991-8A3D-5244-8CFF-8014E817C5EB}"/>
              </a:ext>
            </a:extLst>
          </p:cNvPr>
          <p:cNvSpPr/>
          <p:nvPr/>
        </p:nvSpPr>
        <p:spPr>
          <a:xfrm>
            <a:off x="6191249" y="2924176"/>
            <a:ext cx="5857875" cy="304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Linear + </a:t>
            </a:r>
            <a:r>
              <a:rPr lang="en-US" dirty="0" err="1"/>
              <a:t>softmax</a:t>
            </a:r>
            <a:r>
              <a:rPr lang="en-US" dirty="0"/>
              <a:t> prediction</a:t>
            </a: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E1EB9955-5840-B7C8-BBE2-E2C5ED8732EF}"/>
              </a:ext>
            </a:extLst>
          </p:cNvPr>
          <p:cNvCxnSpPr>
            <a:cxnSpLocks/>
          </p:cNvCxnSpPr>
          <p:nvPr/>
        </p:nvCxnSpPr>
        <p:spPr>
          <a:xfrm flipV="1">
            <a:off x="7568848" y="2552700"/>
            <a:ext cx="0" cy="3714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6169EB8-0FA8-C560-C711-E0CDA9640BC8}"/>
              </a:ext>
            </a:extLst>
          </p:cNvPr>
          <p:cNvCxnSpPr>
            <a:cxnSpLocks/>
          </p:cNvCxnSpPr>
          <p:nvPr/>
        </p:nvCxnSpPr>
        <p:spPr>
          <a:xfrm flipV="1">
            <a:off x="10575487" y="2533650"/>
            <a:ext cx="0" cy="3905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3EAFB089-F234-20C6-7EA1-046371DE904C}"/>
              </a:ext>
            </a:extLst>
          </p:cNvPr>
          <p:cNvCxnSpPr>
            <a:cxnSpLocks/>
          </p:cNvCxnSpPr>
          <p:nvPr/>
        </p:nvCxnSpPr>
        <p:spPr>
          <a:xfrm flipV="1">
            <a:off x="8572500" y="2552700"/>
            <a:ext cx="0" cy="3524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262D49DB-A19C-DD44-32BB-FBC4A7A5EF51}"/>
              </a:ext>
            </a:extLst>
          </p:cNvPr>
          <p:cNvCxnSpPr>
            <a:cxnSpLocks/>
          </p:cNvCxnSpPr>
          <p:nvPr/>
        </p:nvCxnSpPr>
        <p:spPr>
          <a:xfrm flipV="1">
            <a:off x="9600506" y="2562225"/>
            <a:ext cx="0" cy="3619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DC5AE59D-FAA0-AB85-884A-A76BEF50DCFD}"/>
              </a:ext>
            </a:extLst>
          </p:cNvPr>
          <p:cNvCxnSpPr>
            <a:cxnSpLocks/>
          </p:cNvCxnSpPr>
          <p:nvPr/>
        </p:nvCxnSpPr>
        <p:spPr>
          <a:xfrm flipV="1">
            <a:off x="10578748" y="3914775"/>
            <a:ext cx="0" cy="3499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4337725E-B41A-40B2-B96A-95765649E4F8}"/>
              </a:ext>
            </a:extLst>
          </p:cNvPr>
          <p:cNvCxnSpPr>
            <a:cxnSpLocks/>
          </p:cNvCxnSpPr>
          <p:nvPr/>
        </p:nvCxnSpPr>
        <p:spPr>
          <a:xfrm flipV="1">
            <a:off x="11613914" y="2571750"/>
            <a:ext cx="0" cy="3595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1C8F917D-2963-EBCA-5757-FEB22FD81A1A}"/>
                  </a:ext>
                </a:extLst>
              </p:cNvPr>
              <p:cNvSpPr txBox="1"/>
              <p:nvPr/>
            </p:nvSpPr>
            <p:spPr>
              <a:xfrm>
                <a:off x="7467600" y="3267075"/>
                <a:ext cx="11714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:(6, 768)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1C8F917D-2963-EBCA-5757-FEB22FD81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3267075"/>
                <a:ext cx="1171411" cy="276999"/>
              </a:xfrm>
              <a:prstGeom prst="rect">
                <a:avLst/>
              </a:prstGeom>
              <a:blipFill>
                <a:blip r:embed="rId3"/>
                <a:stretch>
                  <a:fillRect l="-4688" t="-2222" r="-7292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3" name="Arrow: Up 112">
            <a:extLst>
              <a:ext uri="{FF2B5EF4-FFF2-40B4-BE49-F238E27FC236}">
                <a16:creationId xmlns:a16="http://schemas.microsoft.com/office/drawing/2014/main" id="{EABAD739-7330-7EB1-9B9D-3F94987BB9E3}"/>
              </a:ext>
            </a:extLst>
          </p:cNvPr>
          <p:cNvSpPr/>
          <p:nvPr/>
        </p:nvSpPr>
        <p:spPr>
          <a:xfrm>
            <a:off x="8677275" y="3276600"/>
            <a:ext cx="581025" cy="257175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15DE58B3-236C-C5CD-4F6F-205CD7273EE4}"/>
                  </a:ext>
                </a:extLst>
              </p:cNvPr>
              <p:cNvSpPr txBox="1"/>
              <p:nvPr/>
            </p:nvSpPr>
            <p:spPr>
              <a:xfrm>
                <a:off x="7153275" y="2266950"/>
                <a:ext cx="900824" cy="27699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.|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&lt;2</m:t>
                          </m:r>
                        </m:e>
                      </m:d>
                    </m:oMath>
                  </m:oMathPara>
                </a14:m>
                <a:endParaRPr lang="en-US" sz="1200" dirty="0"/>
              </a:p>
            </p:txBody>
          </p:sp>
        </mc:Choice>
        <mc:Fallback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15DE58B3-236C-C5CD-4F6F-205CD7273E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3275" y="2266950"/>
                <a:ext cx="900824" cy="276999"/>
              </a:xfrm>
              <a:prstGeom prst="rect">
                <a:avLst/>
              </a:prstGeom>
              <a:blipFill>
                <a:blip r:embed="rId4"/>
                <a:stretch>
                  <a:fillRect b="-2128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78842B25-0554-D442-DF7D-375EE01DCF6F}"/>
                  </a:ext>
                </a:extLst>
              </p:cNvPr>
              <p:cNvSpPr txBox="1"/>
              <p:nvPr/>
            </p:nvSpPr>
            <p:spPr>
              <a:xfrm>
                <a:off x="6162675" y="2266950"/>
                <a:ext cx="895350" cy="27699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.|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&lt;1</m:t>
                          </m:r>
                        </m:e>
                      </m:d>
                    </m:oMath>
                  </m:oMathPara>
                </a14:m>
                <a:endParaRPr lang="en-US" sz="1200" dirty="0"/>
              </a:p>
            </p:txBody>
          </p:sp>
        </mc:Choice>
        <mc:Fallback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78842B25-0554-D442-DF7D-375EE01DCF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675" y="2266950"/>
                <a:ext cx="895350" cy="276999"/>
              </a:xfrm>
              <a:prstGeom prst="rect">
                <a:avLst/>
              </a:prstGeom>
              <a:blipFill>
                <a:blip r:embed="rId5"/>
                <a:stretch>
                  <a:fillRect b="-2128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488AE48-9CCD-6E43-659C-A022E6D6FE7C}"/>
                  </a:ext>
                </a:extLst>
              </p:cNvPr>
              <p:cNvSpPr txBox="1"/>
              <p:nvPr/>
            </p:nvSpPr>
            <p:spPr>
              <a:xfrm>
                <a:off x="8134350" y="2266950"/>
                <a:ext cx="900824" cy="27699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.|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&lt;3</m:t>
                          </m:r>
                        </m:e>
                      </m:d>
                    </m:oMath>
                  </m:oMathPara>
                </a14:m>
                <a:endParaRPr lang="en-US" sz="1200" dirty="0"/>
              </a:p>
            </p:txBody>
          </p:sp>
        </mc:Choice>
        <mc:Fallback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488AE48-9CCD-6E43-659C-A022E6D6F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350" y="2266950"/>
                <a:ext cx="900824" cy="276999"/>
              </a:xfrm>
              <a:prstGeom prst="rect">
                <a:avLst/>
              </a:prstGeom>
              <a:blipFill>
                <a:blip r:embed="rId6"/>
                <a:stretch>
                  <a:fillRect b="-2128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61A14234-3B77-36A0-BBE1-DC2F1D8123D6}"/>
                  </a:ext>
                </a:extLst>
              </p:cNvPr>
              <p:cNvSpPr txBox="1"/>
              <p:nvPr/>
            </p:nvSpPr>
            <p:spPr>
              <a:xfrm>
                <a:off x="9163050" y="2276475"/>
                <a:ext cx="900824" cy="27699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.|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&lt;4</m:t>
                          </m:r>
                        </m:e>
                      </m:d>
                    </m:oMath>
                  </m:oMathPara>
                </a14:m>
                <a:endParaRPr lang="en-US" sz="1200" dirty="0"/>
              </a:p>
            </p:txBody>
          </p:sp>
        </mc:Choice>
        <mc:Fallback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61A14234-3B77-36A0-BBE1-DC2F1D812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3050" y="2276475"/>
                <a:ext cx="900824" cy="276999"/>
              </a:xfrm>
              <a:prstGeom prst="rect">
                <a:avLst/>
              </a:prstGeom>
              <a:blipFill>
                <a:blip r:embed="rId7"/>
                <a:stretch>
                  <a:fillRect b="-2083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5CABBDAA-7E25-0CEA-43DB-8555B3FDC315}"/>
                  </a:ext>
                </a:extLst>
              </p:cNvPr>
              <p:cNvSpPr txBox="1"/>
              <p:nvPr/>
            </p:nvSpPr>
            <p:spPr>
              <a:xfrm>
                <a:off x="10134600" y="2266950"/>
                <a:ext cx="900824" cy="27699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.|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&lt;5</m:t>
                          </m:r>
                        </m:e>
                      </m:d>
                    </m:oMath>
                  </m:oMathPara>
                </a14:m>
                <a:endParaRPr lang="en-US" sz="1200" dirty="0"/>
              </a:p>
            </p:txBody>
          </p:sp>
        </mc:Choice>
        <mc:Fallback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5CABBDAA-7E25-0CEA-43DB-8555B3FDC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4600" y="2266950"/>
                <a:ext cx="900824" cy="276999"/>
              </a:xfrm>
              <a:prstGeom prst="rect">
                <a:avLst/>
              </a:prstGeom>
              <a:blipFill>
                <a:blip r:embed="rId8"/>
                <a:stretch>
                  <a:fillRect b="-2128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88D47D69-172A-BE8E-BF14-6AADA0F2EE13}"/>
                  </a:ext>
                </a:extLst>
              </p:cNvPr>
              <p:cNvSpPr txBox="1"/>
              <p:nvPr/>
            </p:nvSpPr>
            <p:spPr>
              <a:xfrm>
                <a:off x="11144250" y="2276475"/>
                <a:ext cx="900824" cy="27699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.|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&lt;6</m:t>
                          </m:r>
                        </m:e>
                      </m:d>
                    </m:oMath>
                  </m:oMathPara>
                </a14:m>
                <a:endParaRPr lang="en-US" sz="1200" dirty="0"/>
              </a:p>
            </p:txBody>
          </p:sp>
        </mc:Choice>
        <mc:Fallback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88D47D69-172A-BE8E-BF14-6AADA0F2EE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4250" y="2276475"/>
                <a:ext cx="900824" cy="276999"/>
              </a:xfrm>
              <a:prstGeom prst="rect">
                <a:avLst/>
              </a:prstGeom>
              <a:blipFill>
                <a:blip r:embed="rId9"/>
                <a:stretch>
                  <a:fillRect b="-2083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" name="TextBox 143">
            <a:extLst>
              <a:ext uri="{FF2B5EF4-FFF2-40B4-BE49-F238E27FC236}">
                <a16:creationId xmlns:a16="http://schemas.microsoft.com/office/drawing/2014/main" id="{6D58C6E3-7CC5-FD5F-4254-6B7812FF02F4}"/>
              </a:ext>
            </a:extLst>
          </p:cNvPr>
          <p:cNvSpPr txBox="1"/>
          <p:nvPr/>
        </p:nvSpPr>
        <p:spPr>
          <a:xfrm>
            <a:off x="5076825" y="1333500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target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8AC4C09-6070-ED08-C952-42F8102BDAA5}"/>
              </a:ext>
            </a:extLst>
          </p:cNvPr>
          <p:cNvSpPr txBox="1"/>
          <p:nvPr/>
        </p:nvSpPr>
        <p:spPr>
          <a:xfrm>
            <a:off x="7257461" y="1542755"/>
            <a:ext cx="49359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sat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1FAE3B6F-C962-984F-3233-4108D7862224}"/>
              </a:ext>
            </a:extLst>
          </p:cNvPr>
          <p:cNvSpPr txBox="1"/>
          <p:nvPr/>
        </p:nvSpPr>
        <p:spPr>
          <a:xfrm>
            <a:off x="8286161" y="1561805"/>
            <a:ext cx="48636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on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D07D285B-039F-F8FC-9124-F7104903A82D}"/>
              </a:ext>
            </a:extLst>
          </p:cNvPr>
          <p:cNvSpPr txBox="1"/>
          <p:nvPr/>
        </p:nvSpPr>
        <p:spPr>
          <a:xfrm>
            <a:off x="9276761" y="1542755"/>
            <a:ext cx="50847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the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DCB9BC33-4506-E610-FA7C-2D95CB382CE6}"/>
              </a:ext>
            </a:extLst>
          </p:cNvPr>
          <p:cNvSpPr txBox="1"/>
          <p:nvPr/>
        </p:nvSpPr>
        <p:spPr>
          <a:xfrm>
            <a:off x="6228761" y="1561805"/>
            <a:ext cx="50186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cat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795FDA35-D3D0-5596-5BEE-A363CD09325E}"/>
              </a:ext>
            </a:extLst>
          </p:cNvPr>
          <p:cNvSpPr txBox="1"/>
          <p:nvPr/>
        </p:nvSpPr>
        <p:spPr>
          <a:xfrm>
            <a:off x="10295936" y="1552280"/>
            <a:ext cx="5785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mat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A732356-D04A-C433-41D7-63D59D2F09F7}"/>
              </a:ext>
            </a:extLst>
          </p:cNvPr>
          <p:cNvSpPr txBox="1"/>
          <p:nvPr/>
        </p:nvSpPr>
        <p:spPr>
          <a:xfrm>
            <a:off x="11229386" y="1542755"/>
            <a:ext cx="74347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[EOS]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EF226D9F-55AB-D450-E762-0AC27FF5E101}"/>
              </a:ext>
            </a:extLst>
          </p:cNvPr>
          <p:cNvCxnSpPr>
            <a:cxnSpLocks/>
            <a:endCxn id="152" idx="2"/>
          </p:cNvCxnSpPr>
          <p:nvPr/>
        </p:nvCxnSpPr>
        <p:spPr>
          <a:xfrm flipV="1">
            <a:off x="6477000" y="1931137"/>
            <a:ext cx="2696" cy="307238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1703090F-BFCE-BDCB-1126-FE33E807A890}"/>
              </a:ext>
            </a:extLst>
          </p:cNvPr>
          <p:cNvCxnSpPr>
            <a:cxnSpLocks/>
          </p:cNvCxnSpPr>
          <p:nvPr/>
        </p:nvCxnSpPr>
        <p:spPr>
          <a:xfrm flipV="1">
            <a:off x="7534275" y="1931137"/>
            <a:ext cx="2696" cy="307238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48716354-32F6-90E8-1507-B3DCE8AE859A}"/>
              </a:ext>
            </a:extLst>
          </p:cNvPr>
          <p:cNvCxnSpPr>
            <a:cxnSpLocks/>
          </p:cNvCxnSpPr>
          <p:nvPr/>
        </p:nvCxnSpPr>
        <p:spPr>
          <a:xfrm flipV="1">
            <a:off x="9544050" y="1940662"/>
            <a:ext cx="2696" cy="307238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22CC4F71-4E2B-FF2F-A0D5-2A7593F48DF8}"/>
              </a:ext>
            </a:extLst>
          </p:cNvPr>
          <p:cNvCxnSpPr>
            <a:cxnSpLocks/>
          </p:cNvCxnSpPr>
          <p:nvPr/>
        </p:nvCxnSpPr>
        <p:spPr>
          <a:xfrm flipV="1">
            <a:off x="10591800" y="1940662"/>
            <a:ext cx="2696" cy="307238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3258B8DF-85E8-F053-BB30-705F3BCE1B44}"/>
              </a:ext>
            </a:extLst>
          </p:cNvPr>
          <p:cNvCxnSpPr>
            <a:cxnSpLocks/>
          </p:cNvCxnSpPr>
          <p:nvPr/>
        </p:nvCxnSpPr>
        <p:spPr>
          <a:xfrm flipV="1">
            <a:off x="11610975" y="1921612"/>
            <a:ext cx="2696" cy="307238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1325FC57-4D97-6539-ACF1-B3A8805316C7}"/>
              </a:ext>
            </a:extLst>
          </p:cNvPr>
          <p:cNvCxnSpPr>
            <a:cxnSpLocks/>
          </p:cNvCxnSpPr>
          <p:nvPr/>
        </p:nvCxnSpPr>
        <p:spPr>
          <a:xfrm flipV="1">
            <a:off x="8505825" y="1950187"/>
            <a:ext cx="2696" cy="307238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Left Brace 163">
            <a:extLst>
              <a:ext uri="{FF2B5EF4-FFF2-40B4-BE49-F238E27FC236}">
                <a16:creationId xmlns:a16="http://schemas.microsoft.com/office/drawing/2014/main" id="{A3E88610-51E7-1860-076F-386C4B1F7108}"/>
              </a:ext>
            </a:extLst>
          </p:cNvPr>
          <p:cNvSpPr/>
          <p:nvPr/>
        </p:nvSpPr>
        <p:spPr>
          <a:xfrm>
            <a:off x="5905500" y="1666875"/>
            <a:ext cx="238125" cy="885825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B243CCED-6CCA-35BA-4203-36A2BF39D8F2}"/>
              </a:ext>
            </a:extLst>
          </p:cNvPr>
          <p:cNvSpPr txBox="1"/>
          <p:nvPr/>
        </p:nvSpPr>
        <p:spPr>
          <a:xfrm>
            <a:off x="3600450" y="1914525"/>
            <a:ext cx="233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Cross-entropy loss</a:t>
            </a:r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65F779A9-07C1-6D0F-E868-1FD2C054B6FA}"/>
              </a:ext>
            </a:extLst>
          </p:cNvPr>
          <p:cNvCxnSpPr/>
          <p:nvPr/>
        </p:nvCxnSpPr>
        <p:spPr>
          <a:xfrm>
            <a:off x="6534150" y="2686050"/>
            <a:ext cx="123825" cy="1047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8E74981A-D766-7CE8-61C5-719ED309356C}"/>
              </a:ext>
            </a:extLst>
          </p:cNvPr>
          <p:cNvCxnSpPr/>
          <p:nvPr/>
        </p:nvCxnSpPr>
        <p:spPr>
          <a:xfrm>
            <a:off x="7505700" y="2714625"/>
            <a:ext cx="123825" cy="114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6E5AB268-6AEA-18DE-9C34-BC0C9D9AE0F7}"/>
              </a:ext>
            </a:extLst>
          </p:cNvPr>
          <p:cNvCxnSpPr/>
          <p:nvPr/>
        </p:nvCxnSpPr>
        <p:spPr>
          <a:xfrm>
            <a:off x="8496300" y="2724150"/>
            <a:ext cx="123825" cy="66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3268235A-84EB-FF9D-9FFB-D284697FEB81}"/>
              </a:ext>
            </a:extLst>
          </p:cNvPr>
          <p:cNvCxnSpPr/>
          <p:nvPr/>
        </p:nvCxnSpPr>
        <p:spPr>
          <a:xfrm>
            <a:off x="9544050" y="2714625"/>
            <a:ext cx="123825" cy="952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D378C61D-3111-609E-24CE-A1A779FBA795}"/>
              </a:ext>
            </a:extLst>
          </p:cNvPr>
          <p:cNvCxnSpPr>
            <a:cxnSpLocks/>
          </p:cNvCxnSpPr>
          <p:nvPr/>
        </p:nvCxnSpPr>
        <p:spPr>
          <a:xfrm>
            <a:off x="10496550" y="2724150"/>
            <a:ext cx="152400" cy="66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F74B01F5-7CF2-2366-47CA-9DC2F0635361}"/>
              </a:ext>
            </a:extLst>
          </p:cNvPr>
          <p:cNvCxnSpPr/>
          <p:nvPr/>
        </p:nvCxnSpPr>
        <p:spPr>
          <a:xfrm>
            <a:off x="11553825" y="2733675"/>
            <a:ext cx="104775" cy="857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9" name="TextBox 178">
            <a:extLst>
              <a:ext uri="{FF2B5EF4-FFF2-40B4-BE49-F238E27FC236}">
                <a16:creationId xmlns:a16="http://schemas.microsoft.com/office/drawing/2014/main" id="{744DC7A3-1A17-E1D5-5AE9-93D6CD1D90AB}"/>
              </a:ext>
            </a:extLst>
          </p:cNvPr>
          <p:cNvSpPr txBox="1"/>
          <p:nvPr/>
        </p:nvSpPr>
        <p:spPr>
          <a:xfrm>
            <a:off x="5934075" y="2590800"/>
            <a:ext cx="66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40000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06FB990F-CBD6-CBCB-EA74-F9D7F843B88A}"/>
              </a:ext>
            </a:extLst>
          </p:cNvPr>
          <p:cNvSpPr txBox="1"/>
          <p:nvPr/>
        </p:nvSpPr>
        <p:spPr>
          <a:xfrm>
            <a:off x="6905625" y="2600325"/>
            <a:ext cx="66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40000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29A66C95-46E1-A29C-0F09-FB9153D9AA8D}"/>
              </a:ext>
            </a:extLst>
          </p:cNvPr>
          <p:cNvSpPr txBox="1"/>
          <p:nvPr/>
        </p:nvSpPr>
        <p:spPr>
          <a:xfrm>
            <a:off x="7886700" y="2600325"/>
            <a:ext cx="66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40000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620F1C9-FA5C-9369-FF0F-A9169A16D46A}"/>
              </a:ext>
            </a:extLst>
          </p:cNvPr>
          <p:cNvSpPr txBox="1"/>
          <p:nvPr/>
        </p:nvSpPr>
        <p:spPr>
          <a:xfrm>
            <a:off x="8953500" y="2619375"/>
            <a:ext cx="66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40000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CF4E1388-70EE-5E77-E384-CED76FC17EF5}"/>
              </a:ext>
            </a:extLst>
          </p:cNvPr>
          <p:cNvSpPr txBox="1"/>
          <p:nvPr/>
        </p:nvSpPr>
        <p:spPr>
          <a:xfrm>
            <a:off x="9906000" y="2609850"/>
            <a:ext cx="66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40000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9EE3CB04-C12C-FB1C-4533-5707BF58FC96}"/>
              </a:ext>
            </a:extLst>
          </p:cNvPr>
          <p:cNvSpPr txBox="1"/>
          <p:nvPr/>
        </p:nvSpPr>
        <p:spPr>
          <a:xfrm>
            <a:off x="10963275" y="2609850"/>
            <a:ext cx="66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40000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5673B919-AAAD-89A2-0C75-9520C9898B80}"/>
                  </a:ext>
                </a:extLst>
              </p:cNvPr>
              <p:cNvSpPr txBox="1"/>
              <p:nvPr/>
            </p:nvSpPr>
            <p:spPr>
              <a:xfrm>
                <a:off x="8039100" y="4867275"/>
                <a:ext cx="1854034" cy="1200329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𝑚𝑜𝑑𝑒𝑙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=768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𝑣𝑜𝑐𝑎𝑏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=40000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5673B919-AAAD-89A2-0C75-9520C9898B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9100" y="4867275"/>
                <a:ext cx="1854034" cy="12003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7276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1EEE8-57D0-C553-4284-844171753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Revisit encoder-decoder RNN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29331-7208-EF53-462C-9C791F918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1A0FA6-E257-E189-7911-D08F444FE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0229" y="1073107"/>
            <a:ext cx="6017274" cy="310922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37EE7F-FEDA-AF8B-BBC8-79CA13CA3027}"/>
                  </a:ext>
                </a:extLst>
              </p:cNvPr>
              <p:cNvSpPr txBox="1"/>
              <p:nvPr/>
            </p:nvSpPr>
            <p:spPr>
              <a:xfrm>
                <a:off x="784782" y="4744528"/>
                <a:ext cx="4277412" cy="4090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𝐡</m:t>
                          </m:r>
                        </m:e>
                        <m:sup>
                          <m:d>
                            <m:dPr>
                              <m:begChr m:val="〈"/>
                              <m:endChr m:val="〉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p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p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  ,  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=1,2,…, </m:t>
                      </m:r>
                      <m:sSub>
                        <m:sSub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37EE7F-FEDA-AF8B-BBC8-79CA13CA3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82" y="4744528"/>
                <a:ext cx="4277412" cy="409086"/>
              </a:xfrm>
              <a:prstGeom prst="rect">
                <a:avLst/>
              </a:prstGeom>
              <a:blipFill>
                <a:blip r:embed="rId3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AB4851A-5D24-2349-DD62-DF6170B98AB4}"/>
              </a:ext>
            </a:extLst>
          </p:cNvPr>
          <p:cNvSpPr txBox="1"/>
          <p:nvPr/>
        </p:nvSpPr>
        <p:spPr>
          <a:xfrm>
            <a:off x="678730" y="4194928"/>
            <a:ext cx="4180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</a:t>
            </a:r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encoder</a:t>
            </a:r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: generate hidden state </a:t>
            </a:r>
          </a:p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   at each time step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F7416C3-7722-7211-4BE9-CFC20594F0D4}"/>
                  </a:ext>
                </a:extLst>
              </p:cNvPr>
              <p:cNvSpPr txBox="1"/>
              <p:nvPr/>
            </p:nvSpPr>
            <p:spPr>
              <a:xfrm>
                <a:off x="747075" y="5941734"/>
                <a:ext cx="3080208" cy="4090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latin typeface="Cambria Math" panose="02040503050406030204" pitchFamily="18" charset="0"/>
                        </a:rPr>
                        <m:t>𝐜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𝐡</m:t>
                                  </m:r>
                                </m:e>
                                <m:sup>
                                  <m:d>
                                    <m:dPr>
                                      <m:begChr m:val="〈"/>
                                      <m:endChr m:val="〉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𝐡</m:t>
                                  </m:r>
                                </m:e>
                                <m:sup>
                                  <m:d>
                                    <m:dPr>
                                      <m:begChr m:val="〈"/>
                                      <m:endChr m:val="〉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p>
                                <m:sSup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𝐡</m:t>
                                  </m:r>
                                </m:e>
                                <m:sup>
                                  <m:d>
                                    <m:dPr>
                                      <m:begChr m:val="〈"/>
                                      <m:endChr m:val="〉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b="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b="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F7416C3-7722-7211-4BE9-CFC20594F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075" y="5941734"/>
                <a:ext cx="3080208" cy="409086"/>
              </a:xfrm>
              <a:prstGeom prst="rect">
                <a:avLst/>
              </a:prstGeom>
              <a:blipFill>
                <a:blip r:embed="rId4"/>
                <a:stretch>
                  <a:fillRect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67A08EB6-8B9A-A48D-0EA7-0415AC666647}"/>
              </a:ext>
            </a:extLst>
          </p:cNvPr>
          <p:cNvSpPr txBox="1"/>
          <p:nvPr/>
        </p:nvSpPr>
        <p:spPr>
          <a:xfrm>
            <a:off x="642593" y="5261728"/>
            <a:ext cx="4402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</a:t>
            </a:r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encoder</a:t>
            </a:r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: generate context vector </a:t>
            </a:r>
          </a:p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   based on all hidden states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A58E5A-F2F8-44A0-6147-5BCEF915ADB2}"/>
                  </a:ext>
                </a:extLst>
              </p:cNvPr>
              <p:cNvSpPr txBox="1"/>
              <p:nvPr/>
            </p:nvSpPr>
            <p:spPr>
              <a:xfrm>
                <a:off x="6591694" y="5272429"/>
                <a:ext cx="4371680" cy="4090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𝐬</m:t>
                          </m:r>
                        </m:e>
                        <m:sup>
                          <m:d>
                            <m:dPr>
                              <m:begChr m:val="〈"/>
                              <m:endChr m:val="〉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d>
                        </m:sup>
                      </m:sSup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e>
                            <m:sup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′−1</m:t>
                                  </m:r>
                                </m:e>
                              </m:d>
                            </m:sup>
                          </m:s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′−1</m:t>
                                  </m:r>
                                </m:e>
                              </m:d>
                            </m:sup>
                          </m:s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′=1,2,…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A58E5A-F2F8-44A0-6147-5BCEF915A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694" y="5272429"/>
                <a:ext cx="4371680" cy="409086"/>
              </a:xfrm>
              <a:prstGeom prst="rect">
                <a:avLst/>
              </a:prstGeom>
              <a:blipFill>
                <a:blip r:embed="rId5"/>
                <a:stretch>
                  <a:fillRect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DD25C8C-EAB9-1FFA-1AB8-EDE8BD99E3F7}"/>
                  </a:ext>
                </a:extLst>
              </p:cNvPr>
              <p:cNvSpPr txBox="1"/>
              <p:nvPr/>
            </p:nvSpPr>
            <p:spPr>
              <a:xfrm>
                <a:off x="6431437" y="4211160"/>
                <a:ext cx="5323788" cy="9609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solidFill>
                      <a:schemeClr val="accent4"/>
                    </a:solidFill>
                    <a:latin typeface="Segoe Print" panose="02000600000000000000" pitchFamily="2" charset="0"/>
                    <a:ea typeface="Calibri" panose="020F0502020204030204" pitchFamily="34" charset="0"/>
                  </a:rPr>
                  <a:t>G</a:t>
                </a:r>
                <a:r>
                  <a:rPr lang="en-US" sz="1800" dirty="0">
                    <a:solidFill>
                      <a:schemeClr val="accent4"/>
                    </a:solidFill>
                    <a:effectLst/>
                    <a:latin typeface="Segoe Print" panose="02000600000000000000" pitchFamily="2" charset="0"/>
                    <a:ea typeface="Calibri" panose="020F0502020204030204" pitchFamily="34" charset="0"/>
                  </a:rPr>
                  <a:t>iven the context vector </a:t>
                </a:r>
                <a:r>
                  <a:rPr lang="en-US" sz="1800" b="1" dirty="0">
                    <a:solidFill>
                      <a:schemeClr val="accent4"/>
                    </a:solidFill>
                    <a:effectLst/>
                    <a:latin typeface="Segoe Print" panose="02000600000000000000" pitchFamily="2" charset="0"/>
                    <a:ea typeface="Calibri" panose="020F0502020204030204" pitchFamily="34" charset="0"/>
                  </a:rPr>
                  <a:t>c</a:t>
                </a:r>
                <a:r>
                  <a:rPr lang="en-US" sz="1800" dirty="0">
                    <a:solidFill>
                      <a:schemeClr val="accent4"/>
                    </a:solidFill>
                    <a:effectLst/>
                    <a:latin typeface="Segoe Print" panose="02000600000000000000" pitchFamily="2" charset="0"/>
                    <a:ea typeface="Calibri" panose="020F0502020204030204" pitchFamily="34" charset="0"/>
                  </a:rPr>
                  <a:t> and all the previously predicted words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𝐲</m:t>
                        </m:r>
                      </m:e>
                      <m:sup>
                        <m:d>
                          <m:dPr>
                            <m:begChr m:val="〈"/>
                            <m:endChr m:val="〉"/>
                            <m:ctrlPr>
                              <a:rPr lang="en-US" sz="18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sz="1800" i="1">
                        <a:solidFill>
                          <a:schemeClr val="accent4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18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𝐲</m:t>
                        </m:r>
                      </m:e>
                      <m:sup>
                        <m:d>
                          <m:dPr>
                            <m:begChr m:val="〈"/>
                            <m:endChr m:val="〉"/>
                            <m:ctrlPr>
                              <a:rPr lang="en-US" sz="18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d>
                      </m:sup>
                    </m:sSup>
                    <m:r>
                      <a:rPr lang="en-US" sz="1800" i="1">
                        <a:solidFill>
                          <a:schemeClr val="accent4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,…,</m:t>
                    </m:r>
                    <m:sSup>
                      <m:sSupPr>
                        <m:ctrlPr>
                          <a:rPr lang="en-US" sz="18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𝐲</m:t>
                        </m:r>
                      </m:e>
                      <m:sup>
                        <m:d>
                          <m:dPr>
                            <m:begChr m:val="〈"/>
                            <m:endChr m:val="〉"/>
                            <m:ctrlPr>
                              <a:rPr lang="en-US" sz="18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accent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solidFill>
                                      <a:schemeClr val="accent4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1800" i="1">
                                    <a:solidFill>
                                      <a:schemeClr val="accent4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18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dirty="0">
                    <a:solidFill>
                      <a:schemeClr val="accent4"/>
                    </a:solidFill>
                    <a:latin typeface="Segoe Print" panose="02000600000000000000" pitchFamily="2" charset="0"/>
                  </a:rPr>
                  <a:t>, </a:t>
                </a:r>
                <a:r>
                  <a:rPr lang="en-US" dirty="0">
                    <a:solidFill>
                      <a:srgbClr val="FF0000"/>
                    </a:solidFill>
                    <a:latin typeface="Segoe Print" panose="02000600000000000000" pitchFamily="2" charset="0"/>
                  </a:rPr>
                  <a:t>decoder</a:t>
                </a:r>
                <a:r>
                  <a:rPr lang="en-US" dirty="0">
                    <a:solidFill>
                      <a:schemeClr val="accent4"/>
                    </a:solidFill>
                    <a:latin typeface="Segoe Print" panose="02000600000000000000" pitchFamily="2" charset="0"/>
                  </a:rPr>
                  <a:t> predicts the next word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DD25C8C-EAB9-1FFA-1AB8-EDE8BD99E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1437" y="4211160"/>
                <a:ext cx="5323788" cy="960969"/>
              </a:xfrm>
              <a:prstGeom prst="rect">
                <a:avLst/>
              </a:prstGeom>
              <a:blipFill>
                <a:blip r:embed="rId6"/>
                <a:stretch>
                  <a:fillRect l="-916" t="-3822" r="-1833" b="-9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E0DF6C6-A76E-E83B-6B67-8355FCCA4EDC}"/>
                  </a:ext>
                </a:extLst>
              </p:cNvPr>
              <p:cNvSpPr txBox="1"/>
              <p:nvPr/>
            </p:nvSpPr>
            <p:spPr>
              <a:xfrm>
                <a:off x="6638830" y="5816171"/>
                <a:ext cx="2448612" cy="4151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e>
                          </m:acc>
                        </m:e>
                        <m:sup>
                          <m:d>
                            <m:dPr>
                              <m:begChr m:val="〈"/>
                              <m:endChr m:val="〉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d>
                        </m:sup>
                      </m:sSup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</m:d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E0DF6C6-A76E-E83B-6B67-8355FCCA4E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830" y="5816171"/>
                <a:ext cx="2448612" cy="415114"/>
              </a:xfrm>
              <a:prstGeom prst="rect">
                <a:avLst/>
              </a:prstGeom>
              <a:blipFill>
                <a:blip r:embed="rId7"/>
                <a:stretch>
                  <a:fillRect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777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6F8E1-245D-7828-9B10-E1F7FADD9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E6D82-2843-E304-DA5E-DB7CD9786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GPT1: pre-train (math)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3875E-09F1-02E1-72C8-81FDDA95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30</a:t>
            </a:fld>
            <a:endParaRPr lang="en-US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3C2342A4-D8EF-D839-17A5-EE73F8876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33" y="2078832"/>
            <a:ext cx="5647179" cy="436959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40F9A03-ECD5-8889-95BF-41D3155F3E3B}"/>
                  </a:ext>
                </a:extLst>
              </p:cNvPr>
              <p:cNvSpPr txBox="1"/>
              <p:nvPr/>
            </p:nvSpPr>
            <p:spPr>
              <a:xfrm>
                <a:off x="7026112" y="1223025"/>
                <a:ext cx="516588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4"/>
                    </a:solidFill>
                    <a:latin typeface="Segoe Print" panose="02000600000000000000" pitchFamily="2" charset="0"/>
                  </a:rPr>
                  <a:t>Training samples: sequences</a:t>
                </a:r>
              </a:p>
              <a:p>
                <a:r>
                  <a:rPr lang="en-US" dirty="0">
                    <a:solidFill>
                      <a:schemeClr val="accent4"/>
                    </a:solidFill>
                    <a:latin typeface="Segoe Print" panose="02000600000000000000" pitchFamily="2" charset="0"/>
                  </a:rPr>
                  <a:t>	input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):                   </m:t>
                    </m:r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𝐴𝐵𝐶𝐷𝐸𝐹</m:t>
                    </m:r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…)</m:t>
                    </m:r>
                  </m:oMath>
                </a14:m>
                <a:endParaRPr lang="en-US" b="0" dirty="0">
                  <a:solidFill>
                    <a:schemeClr val="accent4"/>
                  </a:solidFill>
                  <a:latin typeface="Segoe Print" panose="02000600000000000000" pitchFamily="2" charset="0"/>
                </a:endParaRPr>
              </a:p>
              <a:p>
                <a:r>
                  <a:rPr lang="en-US" dirty="0">
                    <a:solidFill>
                      <a:schemeClr val="accent4"/>
                    </a:solidFill>
                    <a:latin typeface="Segoe Print" panose="02000600000000000000" pitchFamily="2" charset="0"/>
                  </a:rPr>
                  <a:t>	Ground truth (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):  </m:t>
                    </m:r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𝐵𝐶𝐷𝐸𝐹𝐺</m:t>
                    </m:r>
                  </m:oMath>
                </a14:m>
                <a:endParaRPr lang="en-US" dirty="0">
                  <a:solidFill>
                    <a:schemeClr val="accent4"/>
                  </a:solidFill>
                  <a:latin typeface="Segoe Print" panose="02000600000000000000" pitchFamily="2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40F9A03-ECD5-8889-95BF-41D3155F3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6112" y="1223025"/>
                <a:ext cx="5165888" cy="923330"/>
              </a:xfrm>
              <a:prstGeom prst="rect">
                <a:avLst/>
              </a:prstGeom>
              <a:blipFill>
                <a:blip r:embed="rId3"/>
                <a:stretch>
                  <a:fillRect l="-1063" t="-3974" b="-10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D1D7B04-A100-63E0-12B7-25A544E7007A}"/>
                  </a:ext>
                </a:extLst>
              </p:cNvPr>
              <p:cNvSpPr txBox="1"/>
              <p:nvPr/>
            </p:nvSpPr>
            <p:spPr>
              <a:xfrm>
                <a:off x="8022209" y="2161326"/>
                <a:ext cx="2121031" cy="390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𝑈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D1D7B04-A100-63E0-12B7-25A544E70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209" y="2161326"/>
                <a:ext cx="2121031" cy="390748"/>
              </a:xfrm>
              <a:prstGeom prst="rect">
                <a:avLst/>
              </a:prstGeom>
              <a:blipFill>
                <a:blip r:embed="rId4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F83B68B-DDB7-9A9D-6686-452947AA3F4C}"/>
                  </a:ext>
                </a:extLst>
              </p:cNvPr>
              <p:cNvSpPr txBox="1"/>
              <p:nvPr/>
            </p:nvSpPr>
            <p:spPr>
              <a:xfrm>
                <a:off x="6214621" y="2592098"/>
                <a:ext cx="6094428" cy="16031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𝑈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𝑣𝑜𝑐𝑎𝑏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is the one-hot-vector matrix of the input sequence, </a:t>
                </a:r>
              </a:p>
              <a:p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and each row in U is the one-hot vector of a token,</a:t>
                </a:r>
              </a:p>
              <a:p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1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𝑣𝑜𝑐𝑎𝑏</m:t>
                            </m:r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𝑚𝑜𝑑𝑒𝑙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is the token embedding matrix whose row       </a:t>
                </a:r>
              </a:p>
              <a:p>
                <a:r>
                  <a:rPr lang="en-US" sz="1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</a:t>
                </a:r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represents the embedding vector of a vocabulary token, </a:t>
                </a:r>
                <a:endParaRPr lang="en-US" sz="16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𝑚𝑜𝑑𝑒𝑙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is the learned position embedding matrix instead of  </a:t>
                </a:r>
              </a:p>
              <a:p>
                <a:r>
                  <a:rPr lang="en-US" sz="1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</a:t>
                </a:r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the fixed sinusoidal position embeddings. </a:t>
                </a:r>
                <a:endParaRPr lang="en-US" sz="1600" dirty="0"/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F83B68B-DDB7-9A9D-6686-452947AA3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621" y="2592098"/>
                <a:ext cx="6094428" cy="1603131"/>
              </a:xfrm>
              <a:prstGeom prst="rect">
                <a:avLst/>
              </a:prstGeom>
              <a:blipFill>
                <a:blip r:embed="rId5"/>
                <a:stretch>
                  <a:fillRect t="-1141" b="-3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8751360-54C9-6427-7547-8BEB14DD06B5}"/>
                  </a:ext>
                </a:extLst>
              </p:cNvPr>
              <p:cNvSpPr txBox="1"/>
              <p:nvPr/>
            </p:nvSpPr>
            <p:spPr>
              <a:xfrm>
                <a:off x="6515100" y="4301903"/>
                <a:ext cx="5213415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𝐿𝑎𝑦𝑒𝑟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=1, 2, …,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8751360-54C9-6427-7547-8BEB14DD0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100" y="4301903"/>
                <a:ext cx="5213415" cy="374270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E44EE9C-3779-E8BE-182D-642345AA0657}"/>
                  </a:ext>
                </a:extLst>
              </p:cNvPr>
              <p:cNvSpPr txBox="1"/>
              <p:nvPr/>
            </p:nvSpPr>
            <p:spPr>
              <a:xfrm>
                <a:off x="7391204" y="5171525"/>
                <a:ext cx="4019745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𝑠𝑜𝑓𝑡𝑚𝑎𝑥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i="1"/>
                        <m:t>∈</m:t>
                      </m:r>
                      <m:sSup>
                        <m:sSupPr>
                          <m:ctrlPr>
                            <a:rPr lang="en-US" i="1"/>
                          </m:ctrlPr>
                        </m:sSupPr>
                        <m:e>
                          <m:r>
                            <a:rPr lang="en-US" i="1"/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𝑚</m:t>
                              </m:r>
                              <m:r>
                                <a:rPr lang="en-US" i="1"/>
                                <m:t>×</m:t>
                              </m:r>
                              <m:r>
                                <a:rPr lang="en-US" i="1"/>
                                <m:t>𝑁</m:t>
                              </m:r>
                            </m:e>
                            <m:sub>
                              <m:r>
                                <a:rPr lang="en-US" i="1"/>
                                <m:t>𝑣𝑜𝑐𝑎𝑏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E44EE9C-3779-E8BE-182D-642345AA06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204" y="5171525"/>
                <a:ext cx="4019745" cy="374270"/>
              </a:xfrm>
              <a:prstGeom prst="rect">
                <a:avLst/>
              </a:prstGeom>
              <a:blipFill>
                <a:blip r:embed="rId7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B386C4B-C4C8-B439-F441-938D9FE91241}"/>
              </a:ext>
            </a:extLst>
          </p:cNvPr>
          <p:cNvSpPr txBox="1"/>
          <p:nvPr/>
        </p:nvSpPr>
        <p:spPr>
          <a:xfrm>
            <a:off x="6562725" y="4810125"/>
            <a:ext cx="5216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m probability distributions for m positions:</a:t>
            </a:r>
          </a:p>
        </p:txBody>
      </p: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079643A3-5D85-0493-1369-DFAF9376B3D8}"/>
              </a:ext>
            </a:extLst>
          </p:cNvPr>
          <p:cNvCxnSpPr/>
          <p:nvPr/>
        </p:nvCxnSpPr>
        <p:spPr>
          <a:xfrm rot="10800000" flipV="1">
            <a:off x="2457451" y="1819274"/>
            <a:ext cx="1819275" cy="695325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D79044B-03EC-B4E8-D68D-C6B6295A7AB6}"/>
              </a:ext>
            </a:extLst>
          </p:cNvPr>
          <p:cNvSpPr txBox="1"/>
          <p:nvPr/>
        </p:nvSpPr>
        <p:spPr>
          <a:xfrm>
            <a:off x="4286250" y="1609725"/>
            <a:ext cx="1737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Position-wise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66E4F6-A93D-E0B5-E6F7-5EE64A61875B}"/>
              </a:ext>
            </a:extLst>
          </p:cNvPr>
          <p:cNvSpPr txBox="1"/>
          <p:nvPr/>
        </p:nvSpPr>
        <p:spPr>
          <a:xfrm>
            <a:off x="9772650" y="5505450"/>
            <a:ext cx="1737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Position-wise</a:t>
            </a:r>
          </a:p>
        </p:txBody>
      </p: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6C4B956-72DF-79DF-E11A-7F7610BA8DB0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>
            <a:off x="8372478" y="5486404"/>
            <a:ext cx="1400173" cy="203713"/>
          </a:xfrm>
          <a:prstGeom prst="curvedConnector3">
            <a:avLst>
              <a:gd name="adj1" fmla="val 983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2CC599F-3325-364C-48D0-89FCCE535ACC}"/>
                  </a:ext>
                </a:extLst>
              </p:cNvPr>
              <p:cNvSpPr txBox="1"/>
              <p:nvPr/>
            </p:nvSpPr>
            <p:spPr>
              <a:xfrm>
                <a:off x="6191250" y="5950557"/>
                <a:ext cx="3581400" cy="7645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𝒰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d>
                                    <m:dPr>
                                      <m:begChr m:val="|"/>
                                      <m:endChr m:val=","/>
                                      <m:sepChr m:val=",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e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…</m:t>
                                      </m:r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2CC599F-3325-364C-48D0-89FCCE535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1250" y="5950557"/>
                <a:ext cx="3581400" cy="7645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D9F19EC7-F5C6-FDDE-8EE5-4A0F6F762FDD}"/>
              </a:ext>
            </a:extLst>
          </p:cNvPr>
          <p:cNvSpPr txBox="1"/>
          <p:nvPr/>
        </p:nvSpPr>
        <p:spPr>
          <a:xfrm>
            <a:off x="6315075" y="5743575"/>
            <a:ext cx="2975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Maximize the likelihood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53575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A96CC-D7F9-33B1-ECD8-BB19C1EA2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GPT1: fine-tuning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99684-D784-A651-E2C1-3937A16CB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31</a:t>
            </a:fld>
            <a:endParaRPr lang="en-US"/>
          </a:p>
        </p:txBody>
      </p:sp>
      <p:pic>
        <p:nvPicPr>
          <p:cNvPr id="106" name="Picture 105">
            <a:extLst>
              <a:ext uri="{FF2B5EF4-FFF2-40B4-BE49-F238E27FC236}">
                <a16:creationId xmlns:a16="http://schemas.microsoft.com/office/drawing/2014/main" id="{050CDD2E-05C5-3BEB-AB01-21EFDAAE7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8747" y="1203877"/>
            <a:ext cx="4673253" cy="41301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0DAEC58E-690D-0238-FCB2-35E4E6430F75}"/>
                  </a:ext>
                </a:extLst>
              </p:cNvPr>
              <p:cNvSpPr txBox="1"/>
              <p:nvPr/>
            </p:nvSpPr>
            <p:spPr>
              <a:xfrm>
                <a:off x="923925" y="1813795"/>
                <a:ext cx="3943350" cy="411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d>
                            <m:dPr>
                              <m:begChr m:val="|"/>
                              <m:endChr m:val=","/>
                              <m:sepChr m:val=",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𝑠𝑜𝑓𝑡𝑚𝑎𝑥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0DAEC58E-690D-0238-FCB2-35E4E6430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25" y="1813795"/>
                <a:ext cx="3943350" cy="411010"/>
              </a:xfrm>
              <a:prstGeom prst="rect">
                <a:avLst/>
              </a:prstGeom>
              <a:blipFill>
                <a:blip r:embed="rId3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B45AA39F-27C9-7D67-9781-C18432CBD81D}"/>
                  </a:ext>
                </a:extLst>
              </p:cNvPr>
              <p:cNvSpPr txBox="1"/>
              <p:nvPr/>
            </p:nvSpPr>
            <p:spPr>
              <a:xfrm>
                <a:off x="1609725" y="2640129"/>
                <a:ext cx="3438525" cy="796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𝒞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sub>
                        <m:sup/>
                        <m:e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d>
                                    <m:dPr>
                                      <m:begChr m:val="|"/>
                                      <m:endChr m:val=","/>
                                      <m:sepChr m:val=",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p>
                                      </m:sSup>
                                    </m:e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…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B45AA39F-27C9-7D67-9781-C18432CBD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725" y="2640129"/>
                <a:ext cx="3438525" cy="7966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63F4EA1C-6D00-840C-CEB3-0F5C1A977799}"/>
                  </a:ext>
                </a:extLst>
              </p:cNvPr>
              <p:cNvSpPr txBox="1"/>
              <p:nvPr/>
            </p:nvSpPr>
            <p:spPr>
              <a:xfrm>
                <a:off x="933450" y="1269370"/>
                <a:ext cx="61912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Dataset: each sample is a sequence</a:t>
                </a: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 …,</m:t>
                        </m:r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with label y</a:t>
                </a:r>
              </a:p>
            </p:txBody>
          </p:sp>
        </mc:Choice>
        <mc:Fallback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63F4EA1C-6D00-840C-CEB3-0F5C1A977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50" y="1269370"/>
                <a:ext cx="6191250" cy="369332"/>
              </a:xfrm>
              <a:prstGeom prst="rect">
                <a:avLst/>
              </a:prstGeom>
              <a:blipFill>
                <a:blip r:embed="rId5"/>
                <a:stretch>
                  <a:fillRect l="-787" t="-9836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5" name="TextBox 114">
            <a:extLst>
              <a:ext uri="{FF2B5EF4-FFF2-40B4-BE49-F238E27FC236}">
                <a16:creationId xmlns:a16="http://schemas.microsoft.com/office/drawing/2014/main" id="{2E070CD1-C761-01E1-0B54-563DFDDD538D}"/>
              </a:ext>
            </a:extLst>
          </p:cNvPr>
          <p:cNvSpPr txBox="1"/>
          <p:nvPr/>
        </p:nvSpPr>
        <p:spPr>
          <a:xfrm>
            <a:off x="952500" y="2333625"/>
            <a:ext cx="120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Likelihood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D1386A5-6770-D375-4B4A-C1DE05EE7B10}"/>
              </a:ext>
            </a:extLst>
          </p:cNvPr>
          <p:cNvSpPr txBox="1"/>
          <p:nvPr/>
        </p:nvSpPr>
        <p:spPr>
          <a:xfrm>
            <a:off x="933450" y="3371850"/>
            <a:ext cx="2131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Maximize likelihood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E5CB0DA2-1936-0B2D-6E96-6A35F297BA7D}"/>
                  </a:ext>
                </a:extLst>
              </p:cNvPr>
              <p:cNvSpPr txBox="1"/>
              <p:nvPr/>
            </p:nvSpPr>
            <p:spPr>
              <a:xfrm>
                <a:off x="1104899" y="3701534"/>
                <a:ext cx="414337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𝒞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𝒞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𝒞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=0.5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E5CB0DA2-1936-0B2D-6E96-6A35F297BA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899" y="3701534"/>
                <a:ext cx="414337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0" name="Picture 119">
            <a:extLst>
              <a:ext uri="{FF2B5EF4-FFF2-40B4-BE49-F238E27FC236}">
                <a16:creationId xmlns:a16="http://schemas.microsoft.com/office/drawing/2014/main" id="{EB6CE974-464F-1EC1-CE87-C4C865D8D7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208" y="4167441"/>
            <a:ext cx="6259168" cy="2604833"/>
          </a:xfrm>
          <a:prstGeom prst="rect">
            <a:avLst/>
          </a:prstGeom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9BF246CF-2204-FC9F-A42F-EC5A0BEFD890}"/>
              </a:ext>
            </a:extLst>
          </p:cNvPr>
          <p:cNvSpPr txBox="1"/>
          <p:nvPr/>
        </p:nvSpPr>
        <p:spPr>
          <a:xfrm>
            <a:off x="7467600" y="5667375"/>
            <a:ext cx="395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4"/>
                </a:solidFill>
                <a:latin typeface="Segoe Print" panose="02000600000000000000" pitchFamily="2" charset="0"/>
              </a:rPr>
              <a:t>Softmax</a:t>
            </a:r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 layer after each linear</a:t>
            </a:r>
          </a:p>
        </p:txBody>
      </p:sp>
      <p:sp>
        <p:nvSpPr>
          <p:cNvPr id="125" name="Freeform: Shape 124">
            <a:extLst>
              <a:ext uri="{FF2B5EF4-FFF2-40B4-BE49-F238E27FC236}">
                <a16:creationId xmlns:a16="http://schemas.microsoft.com/office/drawing/2014/main" id="{A969E106-CB35-B4E7-69F1-F2654228E33B}"/>
              </a:ext>
            </a:extLst>
          </p:cNvPr>
          <p:cNvSpPr/>
          <p:nvPr/>
        </p:nvSpPr>
        <p:spPr>
          <a:xfrm>
            <a:off x="6791325" y="5762625"/>
            <a:ext cx="781050" cy="133350"/>
          </a:xfrm>
          <a:custGeom>
            <a:avLst/>
            <a:gdLst>
              <a:gd name="csX0" fmla="*/ 781050 w 781050"/>
              <a:gd name="csY0" fmla="*/ 38100 h 133350"/>
              <a:gd name="csX1" fmla="*/ 628650 w 781050"/>
              <a:gd name="csY1" fmla="*/ 9525 h 133350"/>
              <a:gd name="csX2" fmla="*/ 571500 w 781050"/>
              <a:gd name="csY2" fmla="*/ 0 h 133350"/>
              <a:gd name="csX3" fmla="*/ 381000 w 781050"/>
              <a:gd name="csY3" fmla="*/ 9525 h 133350"/>
              <a:gd name="csX4" fmla="*/ 323850 w 781050"/>
              <a:gd name="csY4" fmla="*/ 19050 h 133350"/>
              <a:gd name="csX5" fmla="*/ 228600 w 781050"/>
              <a:gd name="csY5" fmla="*/ 38100 h 133350"/>
              <a:gd name="csX6" fmla="*/ 114300 w 781050"/>
              <a:gd name="csY6" fmla="*/ 57150 h 133350"/>
              <a:gd name="csX7" fmla="*/ 85725 w 781050"/>
              <a:gd name="csY7" fmla="*/ 76200 h 133350"/>
              <a:gd name="csX8" fmla="*/ 57150 w 781050"/>
              <a:gd name="csY8" fmla="*/ 85725 h 133350"/>
              <a:gd name="csX9" fmla="*/ 0 w 781050"/>
              <a:gd name="csY9" fmla="*/ 133350 h 1333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781050" h="133350">
                <a:moveTo>
                  <a:pt x="781050" y="38100"/>
                </a:moveTo>
                <a:lnTo>
                  <a:pt x="628650" y="9525"/>
                </a:lnTo>
                <a:cubicBezTo>
                  <a:pt x="609649" y="6070"/>
                  <a:pt x="590813" y="0"/>
                  <a:pt x="571500" y="0"/>
                </a:cubicBezTo>
                <a:cubicBezTo>
                  <a:pt x="507921" y="0"/>
                  <a:pt x="444500" y="6350"/>
                  <a:pt x="381000" y="9525"/>
                </a:cubicBezTo>
                <a:cubicBezTo>
                  <a:pt x="361950" y="12700"/>
                  <a:pt x="342832" y="15491"/>
                  <a:pt x="323850" y="19050"/>
                </a:cubicBezTo>
                <a:cubicBezTo>
                  <a:pt x="292026" y="25017"/>
                  <a:pt x="260729" y="34084"/>
                  <a:pt x="228600" y="38100"/>
                </a:cubicBezTo>
                <a:cubicBezTo>
                  <a:pt x="139410" y="49249"/>
                  <a:pt x="177233" y="41417"/>
                  <a:pt x="114300" y="57150"/>
                </a:cubicBezTo>
                <a:cubicBezTo>
                  <a:pt x="104775" y="63500"/>
                  <a:pt x="95964" y="71080"/>
                  <a:pt x="85725" y="76200"/>
                </a:cubicBezTo>
                <a:cubicBezTo>
                  <a:pt x="76745" y="80690"/>
                  <a:pt x="65867" y="80744"/>
                  <a:pt x="57150" y="85725"/>
                </a:cubicBezTo>
                <a:cubicBezTo>
                  <a:pt x="30734" y="100820"/>
                  <a:pt x="19602" y="113748"/>
                  <a:pt x="0" y="133350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515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0B740-B4AD-1FCC-CF12-D143EB2E2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Build transformer from scratch in Python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668FEDE-0084-4BD2-868C-14183D11AF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0352678"/>
              </p:ext>
            </p:extLst>
          </p:nvPr>
        </p:nvGraphicFramePr>
        <p:xfrm>
          <a:off x="638175" y="1779109"/>
          <a:ext cx="5600699" cy="4159254"/>
        </p:xfrm>
        <a:graphic>
          <a:graphicData uri="http://schemas.openxmlformats.org/drawingml/2006/table">
            <a:tbl>
              <a:tblPr firstRow="1" firstCol="1" bandRow="1"/>
              <a:tblGrid>
                <a:gridCol w="1310802">
                  <a:extLst>
                    <a:ext uri="{9D8B030D-6E8A-4147-A177-3AD203B41FA5}">
                      <a16:colId xmlns:a16="http://schemas.microsoft.com/office/drawing/2014/main" val="46332194"/>
                    </a:ext>
                  </a:extLst>
                </a:gridCol>
                <a:gridCol w="3217423">
                  <a:extLst>
                    <a:ext uri="{9D8B030D-6E8A-4147-A177-3AD203B41FA5}">
                      <a16:colId xmlns:a16="http://schemas.microsoft.com/office/drawing/2014/main" val="3633150434"/>
                    </a:ext>
                  </a:extLst>
                </a:gridCol>
                <a:gridCol w="1072474">
                  <a:extLst>
                    <a:ext uri="{9D8B030D-6E8A-4147-A177-3AD203B41FA5}">
                      <a16:colId xmlns:a16="http://schemas.microsoft.com/office/drawing/2014/main" val="556755383"/>
                    </a:ext>
                  </a:extLst>
                </a:gridCol>
              </a:tblGrid>
              <a:tr h="149819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Hyper-parameter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Example value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0469518"/>
                  </a:ext>
                </a:extLst>
              </a:tr>
              <a:tr h="401412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d_model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dimension of token embedding,</a:t>
                      </a: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dimension of intermediate results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512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9287600"/>
                  </a:ext>
                </a:extLst>
              </a:tr>
              <a:tr h="310441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d_ff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size of hidden layer in the position-wise feed forward networks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2048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2884590"/>
                  </a:ext>
                </a:extLst>
              </a:tr>
              <a:tr h="401412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number of layers in encoder</a:t>
                      </a: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number of layers in decoder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8025505"/>
                  </a:ext>
                </a:extLst>
              </a:tr>
              <a:tr h="149819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number of heads in multi-head attention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7413776"/>
                  </a:ext>
                </a:extLst>
              </a:tr>
              <a:tr h="149819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src_seq_len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length of the source sequence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512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0557226"/>
                  </a:ext>
                </a:extLst>
              </a:tr>
              <a:tr h="149819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tgt_seq_len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length of the target sequence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512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6110175"/>
                  </a:ext>
                </a:extLst>
              </a:tr>
              <a:tr h="149819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src_vocab_size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number of tokens in the source vocabulary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40000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725467"/>
                  </a:ext>
                </a:extLst>
              </a:tr>
              <a:tr h="149819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tgt_vocab_size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number of tokens in the target vocabulary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40000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468067"/>
                  </a:ext>
                </a:extLst>
              </a:tr>
              <a:tr h="149819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dropout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dropout rate for regularization at some layer outputs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28346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61406" marR="61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41925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2F6161-0357-EA7E-947A-A98A13721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C1C60E-3327-EF86-E766-AE20BEDA3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164" y="1415507"/>
            <a:ext cx="5756756" cy="466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748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4F05C-1036-5596-7BC1-4B2B27F59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Input token embeddings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1C340-7674-7EFC-6D86-5247EA936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33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A64123-EC09-229E-10D7-9326E6B814C8}"/>
              </a:ext>
            </a:extLst>
          </p:cNvPr>
          <p:cNvSpPr txBox="1"/>
          <p:nvPr/>
        </p:nvSpPr>
        <p:spPr>
          <a:xfrm>
            <a:off x="714375" y="1453055"/>
            <a:ext cx="6096000" cy="1076833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torch.nn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math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numpy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np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matplotlib.pyplot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plt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F54D08-255B-CE20-EE49-A56BF3DA6349}"/>
              </a:ext>
            </a:extLst>
          </p:cNvPr>
          <p:cNvSpPr txBox="1"/>
          <p:nvPr/>
        </p:nvSpPr>
        <p:spPr>
          <a:xfrm>
            <a:off x="733425" y="3252175"/>
            <a:ext cx="6096000" cy="1834926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InputEmbeddings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vocab_size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InputEmbeddings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vocab_size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vocab_size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embedding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Embedding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vocab_size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embedding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math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sqrt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0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568CF9-BD5E-571B-71D9-25A163BE62B7}"/>
              </a:ext>
            </a:extLst>
          </p:cNvPr>
          <p:cNvSpPr txBox="1"/>
          <p:nvPr/>
        </p:nvSpPr>
        <p:spPr>
          <a:xfrm>
            <a:off x="723900" y="5252977"/>
            <a:ext cx="4743450" cy="147207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test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InputEmbeddings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randint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my_inputembeddings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InputEmbeddings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40000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embeddings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my_inputembeddings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embeddings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10, 512])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2810E5-29AF-7EDF-ECB3-B43607C24930}"/>
              </a:ext>
            </a:extLst>
          </p:cNvPr>
          <p:cNvSpPr txBox="1"/>
          <p:nvPr/>
        </p:nvSpPr>
        <p:spPr>
          <a:xfrm>
            <a:off x="7572375" y="4114800"/>
            <a:ext cx="115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scaled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597FF93-C3FD-BAE6-7E37-373FF5A1B882}"/>
              </a:ext>
            </a:extLst>
          </p:cNvPr>
          <p:cNvCxnSpPr/>
          <p:nvPr/>
        </p:nvCxnSpPr>
        <p:spPr>
          <a:xfrm flipH="1">
            <a:off x="6048375" y="4343400"/>
            <a:ext cx="1419225" cy="4476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6E09FCF-8794-23CD-325F-446B58DBCDBA}"/>
              </a:ext>
            </a:extLst>
          </p:cNvPr>
          <p:cNvCxnSpPr>
            <a:cxnSpLocks/>
          </p:cNvCxnSpPr>
          <p:nvPr/>
        </p:nvCxnSpPr>
        <p:spPr>
          <a:xfrm flipH="1">
            <a:off x="4171950" y="5505450"/>
            <a:ext cx="1590675" cy="952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B5E2ABA-85BE-3CA7-180C-0C8AF30722FB}"/>
              </a:ext>
            </a:extLst>
          </p:cNvPr>
          <p:cNvSpPr txBox="1"/>
          <p:nvPr/>
        </p:nvSpPr>
        <p:spPr>
          <a:xfrm>
            <a:off x="5781675" y="5353050"/>
            <a:ext cx="4480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two sequences, 10 tokens for each</a:t>
            </a:r>
          </a:p>
        </p:txBody>
      </p:sp>
    </p:spTree>
    <p:extLst>
      <p:ext uri="{BB962C8B-B14F-4D97-AF65-F5344CB8AC3E}">
        <p14:creationId xmlns:p14="http://schemas.microsoft.com/office/powerpoint/2010/main" val="1691017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74A35-75D5-4657-C956-16FEBAEC1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DC2AF-4030-DB78-B12E-06903C3F3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Positional encoding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9370B-3D40-236D-1A64-2A7C195E7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34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BD5651-7F7A-F2E4-B51D-3B083C1B51DC}"/>
              </a:ext>
            </a:extLst>
          </p:cNvPr>
          <p:cNvSpPr txBox="1"/>
          <p:nvPr/>
        </p:nvSpPr>
        <p:spPr>
          <a:xfrm>
            <a:off x="619124" y="1371605"/>
            <a:ext cx="7343775" cy="4831579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PositionalEncoding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max_len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dropout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=0.1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PositionalEncoding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(dropout)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Create matrix pe, shape (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).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pe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max_len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shape (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max_len,d_model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position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arange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max_len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unsqueeze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shape (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1)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div_term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exp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arange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,d_model,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math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log(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10000.0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sin for even indices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pe[:,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::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(position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div_term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cos for odd indices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pe[:,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::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(position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div_term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add a batch dimension: (1,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pe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pe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unsqueeze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register pe as a buffer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register_buffer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'pe'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pe)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pe[:, :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:])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requires_grad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_(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(batch,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pe is fixed, and not learned.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236050-AE78-B69E-AECC-1F55D0245F0C}"/>
              </a:ext>
            </a:extLst>
          </p:cNvPr>
          <p:cNvSpPr txBox="1"/>
          <p:nvPr/>
        </p:nvSpPr>
        <p:spPr>
          <a:xfrm>
            <a:off x="6981825" y="5110378"/>
            <a:ext cx="5210175" cy="1274451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test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PositionalEncoding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my_positionalencoding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PositionalEncoding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positionalencoding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my_positionalencoding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(embeddings)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positionalencoding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10, 512])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5052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76CA-BC6C-C548-18E3-745D4243A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Layer normalization and feedforward net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45381-7901-8061-2935-477761FF7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35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7FF789-1EF2-8FD3-AC7C-86AB2D229C13}"/>
              </a:ext>
            </a:extLst>
          </p:cNvPr>
          <p:cNvSpPr txBox="1"/>
          <p:nvPr/>
        </p:nvSpPr>
        <p:spPr>
          <a:xfrm>
            <a:off x="866774" y="1336268"/>
            <a:ext cx="6524626" cy="285539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LayerNormalization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features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eps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=10**-6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eps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eps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alpha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ones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(features))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learnable parameters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bias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(features))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learnable parameters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,x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x shape (batch,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mean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mean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(dim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=-1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keepdim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normalize on the last dimension, shape (batch,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1)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std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std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(dim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=-1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keepdim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alpha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mean)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std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eps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bias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E411D8-C52B-1078-50A1-45126AF7211F}"/>
              </a:ext>
            </a:extLst>
          </p:cNvPr>
          <p:cNvSpPr txBox="1"/>
          <p:nvPr/>
        </p:nvSpPr>
        <p:spPr>
          <a:xfrm>
            <a:off x="857249" y="4299096"/>
            <a:ext cx="6772275" cy="2460161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dropout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linear1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bias is true at default, W1, b1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linear2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W2, b2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(dropout)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(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batch,seq_len,d_model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)--&gt;(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batch,seq_len,d_ff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#  --&gt;(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batch,seq_len,d_model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linear2(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linear1(x))))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85910E-B0A1-32B2-358B-98650132045A}"/>
              </a:ext>
            </a:extLst>
          </p:cNvPr>
          <p:cNvSpPr txBox="1"/>
          <p:nvPr/>
        </p:nvSpPr>
        <p:spPr>
          <a:xfrm>
            <a:off x="7886699" y="4720130"/>
            <a:ext cx="3552825" cy="1274451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test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my_ffn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2048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randn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my_ffn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</a:p>
          <a:p>
            <a:pPr marL="0" marR="0" indent="0" fontAlgn="base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10, 512])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500D1D-C186-4D3D-B7D1-6CBDE510027E}"/>
              </a:ext>
            </a:extLst>
          </p:cNvPr>
          <p:cNvSpPr txBox="1"/>
          <p:nvPr/>
        </p:nvSpPr>
        <p:spPr>
          <a:xfrm>
            <a:off x="7572375" y="2252878"/>
            <a:ext cx="4314825" cy="177228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test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LayerNormalization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=5*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randn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+10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features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my_layernorm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LayerNormalization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(features)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my_layernorm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'my </a:t>
            </a:r>
            <a:r>
              <a:rPr lang="en-US" sz="120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layernorm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y)</a:t>
            </a:r>
          </a:p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</a:p>
          <a:p>
            <a:pPr marL="0" marR="0" indent="0" fontAlgn="base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10, 512])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A9764D-F152-13DB-053F-A422EEB412B3}"/>
              </a:ext>
            </a:extLst>
          </p:cNvPr>
          <p:cNvSpPr txBox="1"/>
          <p:nvPr/>
        </p:nvSpPr>
        <p:spPr>
          <a:xfrm>
            <a:off x="8134350" y="6115050"/>
            <a:ext cx="197297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# of parameters: ?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2E10985-B3B1-BFA6-3057-A92A7EF53F51}"/>
              </a:ext>
            </a:extLst>
          </p:cNvPr>
          <p:cNvCxnSpPr>
            <a:cxnSpLocks/>
          </p:cNvCxnSpPr>
          <p:nvPr/>
        </p:nvCxnSpPr>
        <p:spPr>
          <a:xfrm flipH="1">
            <a:off x="7658100" y="6318766"/>
            <a:ext cx="4572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9D69BDA-9C3F-566E-2CD3-B8848A2119CB}"/>
              </a:ext>
            </a:extLst>
          </p:cNvPr>
          <p:cNvSpPr txBox="1"/>
          <p:nvPr/>
        </p:nvSpPr>
        <p:spPr>
          <a:xfrm>
            <a:off x="7905750" y="1647825"/>
            <a:ext cx="197297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# of parameters: ?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B13121A-943F-610B-2BBD-73ECB313BEA7}"/>
              </a:ext>
            </a:extLst>
          </p:cNvPr>
          <p:cNvCxnSpPr>
            <a:cxnSpLocks/>
          </p:cNvCxnSpPr>
          <p:nvPr/>
        </p:nvCxnSpPr>
        <p:spPr>
          <a:xfrm flipH="1">
            <a:off x="7429500" y="1861066"/>
            <a:ext cx="4572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5034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5DD77-6CE3-F0E5-CB51-62E61166D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Multi-head attention (1/3)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59B15-4936-6569-F23A-823885131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D8FA64-0B96-4AB7-6707-7E2C8B780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4" y="1094193"/>
            <a:ext cx="7688793" cy="26825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73DD32-8904-6BEE-275B-F4ABA0FF5E13}"/>
              </a:ext>
            </a:extLst>
          </p:cNvPr>
          <p:cNvSpPr txBox="1"/>
          <p:nvPr/>
        </p:nvSpPr>
        <p:spPr>
          <a:xfrm>
            <a:off x="829364" y="3916878"/>
            <a:ext cx="6391371" cy="285539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h, dropout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h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assert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h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</a:t>
            </a:r>
            <a:r>
              <a:rPr lang="en-US" sz="120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is not divisible by h"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//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h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d_v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//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h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w_q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Wq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w_k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Wk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w_v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Wv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w_o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Wo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(dropout)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3176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5A443-9E58-E25F-50DC-64A3B9A95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Multi-head attention (2/3)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ED913-A5CF-4A3A-B3FB-9680617F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37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9BAC67-C98D-223E-DCA4-A82E1B2141CE}"/>
              </a:ext>
            </a:extLst>
          </p:cNvPr>
          <p:cNvSpPr txBox="1"/>
          <p:nvPr/>
        </p:nvSpPr>
        <p:spPr>
          <a:xfrm>
            <a:off x="834273" y="2046904"/>
            <a:ext cx="6985752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@staticmethod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(query, key, value, mask,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dropout:nn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query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attention_scores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(query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@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key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transpose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math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sqrt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@ matrix multiplication on the last two dimensions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mask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attention_scores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masked_fill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_(mask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-1e9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attention_scores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attention_scores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softmax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(dim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--&gt; (batch, 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dropout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attention_scores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dropout(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attention_scores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return (batch, 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d_v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(batch, 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attention_scores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@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value),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attention_scores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01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CCC16-995A-588F-EEB4-F7B179EED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18147-E846-814B-CD65-56A6C2C0E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Multi-head attention (3/3)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F9C328-70F2-FF12-F6C1-782383D90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38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DBCF44-FB41-5646-9DF7-969BA0F61577}"/>
              </a:ext>
            </a:extLst>
          </p:cNvPr>
          <p:cNvSpPr txBox="1"/>
          <p:nvPr/>
        </p:nvSpPr>
        <p:spPr>
          <a:xfrm>
            <a:off x="710448" y="1189137"/>
            <a:ext cx="8966952" cy="5078313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q, k, v, mask):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linear projection: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(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batch,seq_len,d_model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)--&gt;(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batch,seq_len,d_model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query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w_q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(q)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key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w_k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(k)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value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w_v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(v)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split to h heads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(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batch,seq_len,d_model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--&gt; (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batch,seq_len,h,d_k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--&gt; (batch, 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d_k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query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query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view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query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query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  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transpose(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key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key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view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key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key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transpose(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value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value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view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value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value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d_v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 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transpose(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x,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attention_scores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           (query, key, value, mask,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x:  (batch, 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d_k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transpose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contiguous()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view(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(batch, 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seq_len,d_k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--&gt; (batch,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d_k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#  --&gt;(batch,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seq,len,d_model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w_o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A4523-2029-243F-DFBA-0012B011DB3A}"/>
              </a:ext>
            </a:extLst>
          </p:cNvPr>
          <p:cNvSpPr txBox="1"/>
          <p:nvPr/>
        </p:nvSpPr>
        <p:spPr>
          <a:xfrm>
            <a:off x="5410200" y="5749106"/>
            <a:ext cx="6848475" cy="1025024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test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z1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x,x,x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mask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(z1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size())</a:t>
            </a:r>
          </a:p>
          <a:p>
            <a:pPr marL="0" marR="0" indent="0" fontAlgn="base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10, 512])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9D2605-077E-5511-4516-1163F08E94EF}"/>
              </a:ext>
            </a:extLst>
          </p:cNvPr>
          <p:cNvSpPr txBox="1"/>
          <p:nvPr/>
        </p:nvSpPr>
        <p:spPr>
          <a:xfrm>
            <a:off x="10144125" y="2790825"/>
            <a:ext cx="197297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# of parameters: 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E539C34-5FC9-F1C0-5F11-4785630E174F}"/>
              </a:ext>
            </a:extLst>
          </p:cNvPr>
          <p:cNvCxnSpPr>
            <a:cxnSpLocks/>
          </p:cNvCxnSpPr>
          <p:nvPr/>
        </p:nvCxnSpPr>
        <p:spPr>
          <a:xfrm flipH="1">
            <a:off x="9667875" y="3004066"/>
            <a:ext cx="4572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9937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1690D-5ABF-84E7-5C1A-4A7D58C6E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Residual connection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BD586-5298-550D-70A7-C39C3A26A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39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E089DA-7B06-C531-CCC2-034F087AFA8B}"/>
              </a:ext>
            </a:extLst>
          </p:cNvPr>
          <p:cNvSpPr txBox="1"/>
          <p:nvPr/>
        </p:nvSpPr>
        <p:spPr>
          <a:xfrm>
            <a:off x="838200" y="1651698"/>
            <a:ext cx="6096000" cy="206492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ResidualConnection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,features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dropout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=0.1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(dropout)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LayerNormalization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(features, dropout)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x, sublayer):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(sublayer(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apply norm before sublayer.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This is different from the original paper.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3BD185-CED4-528A-4C73-CADBF929B1BB}"/>
              </a:ext>
            </a:extLst>
          </p:cNvPr>
          <p:cNvSpPr txBox="1"/>
          <p:nvPr/>
        </p:nvSpPr>
        <p:spPr>
          <a:xfrm>
            <a:off x="828675" y="4013983"/>
            <a:ext cx="7658100" cy="2051972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45720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test residual</a:t>
            </a:r>
            <a:endParaRPr lang="en-US" sz="12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my_Residual0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ResidualConnection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my_Residual1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ResidualConnection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z2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my_Residual0(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x,</a:t>
            </a:r>
            <a:r>
              <a:rPr lang="en-US" sz="1200" b="1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lambda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y: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y,y,y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mask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z3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my_Residual1 (z1,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2048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(z2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size())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(z3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size())</a:t>
            </a: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10, 512])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10, 512])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30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2E1A4-EA93-2AD9-846C-3D47B961C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3" y="0"/>
            <a:ext cx="10515600" cy="1325563"/>
          </a:xfrm>
        </p:spPr>
        <p:txBody>
          <a:bodyPr/>
          <a:lstStyle/>
          <a:p>
            <a:r>
              <a:rPr lang="en-US" dirty="0"/>
              <a:t>Encoder-decoder with attention mechanism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8BE27-4AE0-3FFB-AAAB-A2C4F9598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AF5AAF-590A-4161-F6C2-1FB89D88FC58}"/>
                  </a:ext>
                </a:extLst>
              </p:cNvPr>
              <p:cNvSpPr txBox="1"/>
              <p:nvPr/>
            </p:nvSpPr>
            <p:spPr>
              <a:xfrm>
                <a:off x="6689103" y="4405164"/>
                <a:ext cx="5502897" cy="4090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d>
                            <m:dPr>
                              <m:begChr m:val="〈"/>
                              <m:endChr m:val="〉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sup>
                          </m:s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p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𝐯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  <m: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⊺</m:t>
                          </m:r>
                        </m:sup>
                      </m:sSup>
                      <m:r>
                        <a:rPr lang="en-US" b="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𝑡𝑎𝑛h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sup>
                          </m:s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p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AF5AAF-590A-4161-F6C2-1FB89D88F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9103" y="4405164"/>
                <a:ext cx="5502897" cy="4090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7610F9-08FB-B54D-2E18-21EAF65C4D83}"/>
                  </a:ext>
                </a:extLst>
              </p:cNvPr>
              <p:cNvSpPr txBox="1"/>
              <p:nvPr/>
            </p:nvSpPr>
            <p:spPr>
              <a:xfrm>
                <a:off x="6676535" y="4892111"/>
                <a:ext cx="4447094" cy="7926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d>
                            <m:dPr>
                              <m:begChr m:val="〈"/>
                              <m:endChr m:val="〉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𝑠𝑜𝑓𝑡𝑚𝑎𝑥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d>
                                    <m:dPr>
                                      <m:begChr m:val="〈"/>
                                      <m:endChr m:val="〉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𝑒𝑥𝑝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d>
                                        <m:dPr>
                                          <m:begChr m:val="〈"/>
                                          <m:endChr m:val="〉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7610F9-08FB-B54D-2E18-21EAF65C4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535" y="4892111"/>
                <a:ext cx="4447094" cy="7926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B3FFD6-6C8E-89D5-A64F-D4AC8E346CC9}"/>
                  </a:ext>
                </a:extLst>
              </p:cNvPr>
              <p:cNvSpPr txBox="1"/>
              <p:nvPr/>
            </p:nvSpPr>
            <p:spPr>
              <a:xfrm>
                <a:off x="6751950" y="5563024"/>
                <a:ext cx="2241222" cy="9025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p>
                          <m:d>
                            <m:dPr>
                              <m:begChr m:val="〈"/>
                              <m:endChr m:val="〉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sup>
                        <m:e>
                          <m:sSup>
                            <m:sSup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sup>
                          </m:s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∙</m:t>
                          </m:r>
                        </m:e>
                      </m:nary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𝐡</m:t>
                          </m:r>
                        </m:e>
                        <m:sup>
                          <m:d>
                            <m:dPr>
                              <m:begChr m:val="〈"/>
                              <m:endChr m:val="〉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</m:sup>
                      </m:sSup>
                      <m:r>
                        <a:rPr lang="en-US" b="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B3FFD6-6C8E-89D5-A64F-D4AC8E346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1950" y="5563024"/>
                <a:ext cx="2241222" cy="9025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C9F5521A-8892-F9DF-01C2-DF2927481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759" y="1119826"/>
            <a:ext cx="6736664" cy="47126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2885824-109D-BFA5-DC00-956BAC034C8F}"/>
              </a:ext>
            </a:extLst>
          </p:cNvPr>
          <p:cNvSpPr/>
          <p:nvPr/>
        </p:nvSpPr>
        <p:spPr>
          <a:xfrm>
            <a:off x="6608190" y="4176074"/>
            <a:ext cx="5420412" cy="23472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E9D86E-009E-1FCC-95DA-9F5264F601B4}"/>
              </a:ext>
            </a:extLst>
          </p:cNvPr>
          <p:cNvSpPr txBox="1"/>
          <p:nvPr/>
        </p:nvSpPr>
        <p:spPr>
          <a:xfrm>
            <a:off x="1762125" y="1933575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Segoe Print" panose="02000600000000000000" pitchFamily="2" charset="0"/>
              </a:rPr>
              <a:t># query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00A5CFD-23DF-0E03-312A-9D4FB027E56B}"/>
              </a:ext>
            </a:extLst>
          </p:cNvPr>
          <p:cNvSpPr/>
          <p:nvPr/>
        </p:nvSpPr>
        <p:spPr>
          <a:xfrm>
            <a:off x="2276374" y="2286000"/>
            <a:ext cx="1019276" cy="447675"/>
          </a:xfrm>
          <a:custGeom>
            <a:avLst/>
            <a:gdLst>
              <a:gd name="csX0" fmla="*/ 38201 w 1019276"/>
              <a:gd name="csY0" fmla="*/ 133350 h 447675"/>
              <a:gd name="csX1" fmla="*/ 101 w 1019276"/>
              <a:gd name="csY1" fmla="*/ 209550 h 447675"/>
              <a:gd name="csX2" fmla="*/ 28676 w 1019276"/>
              <a:gd name="csY2" fmla="*/ 323850 h 447675"/>
              <a:gd name="csX3" fmla="*/ 95351 w 1019276"/>
              <a:gd name="csY3" fmla="*/ 381000 h 447675"/>
              <a:gd name="csX4" fmla="*/ 133451 w 1019276"/>
              <a:gd name="csY4" fmla="*/ 409575 h 447675"/>
              <a:gd name="csX5" fmla="*/ 171551 w 1019276"/>
              <a:gd name="csY5" fmla="*/ 419100 h 447675"/>
              <a:gd name="csX6" fmla="*/ 238226 w 1019276"/>
              <a:gd name="csY6" fmla="*/ 438150 h 447675"/>
              <a:gd name="csX7" fmla="*/ 371576 w 1019276"/>
              <a:gd name="csY7" fmla="*/ 447675 h 447675"/>
              <a:gd name="csX8" fmla="*/ 733526 w 1019276"/>
              <a:gd name="csY8" fmla="*/ 438150 h 447675"/>
              <a:gd name="csX9" fmla="*/ 847826 w 1019276"/>
              <a:gd name="csY9" fmla="*/ 400050 h 447675"/>
              <a:gd name="csX10" fmla="*/ 876401 w 1019276"/>
              <a:gd name="csY10" fmla="*/ 371475 h 447675"/>
              <a:gd name="csX11" fmla="*/ 981176 w 1019276"/>
              <a:gd name="csY11" fmla="*/ 285750 h 447675"/>
              <a:gd name="csX12" fmla="*/ 1000226 w 1019276"/>
              <a:gd name="csY12" fmla="*/ 219075 h 447675"/>
              <a:gd name="csX13" fmla="*/ 1019276 w 1019276"/>
              <a:gd name="csY13" fmla="*/ 180975 h 447675"/>
              <a:gd name="csX14" fmla="*/ 1009751 w 1019276"/>
              <a:gd name="csY14" fmla="*/ 47625 h 447675"/>
              <a:gd name="csX15" fmla="*/ 962126 w 1019276"/>
              <a:gd name="csY15" fmla="*/ 19050 h 447675"/>
              <a:gd name="csX16" fmla="*/ 904976 w 1019276"/>
              <a:gd name="csY16" fmla="*/ 0 h 447675"/>
              <a:gd name="csX17" fmla="*/ 581126 w 1019276"/>
              <a:gd name="csY17" fmla="*/ 9525 h 447675"/>
              <a:gd name="csX18" fmla="*/ 476351 w 1019276"/>
              <a:gd name="csY18" fmla="*/ 28575 h 447675"/>
              <a:gd name="csX19" fmla="*/ 419201 w 1019276"/>
              <a:gd name="csY19" fmla="*/ 38100 h 447675"/>
              <a:gd name="csX20" fmla="*/ 381101 w 1019276"/>
              <a:gd name="csY20" fmla="*/ 57150 h 447675"/>
              <a:gd name="csX21" fmla="*/ 228701 w 1019276"/>
              <a:gd name="csY21" fmla="*/ 76200 h 447675"/>
              <a:gd name="csX22" fmla="*/ 152501 w 1019276"/>
              <a:gd name="csY22" fmla="*/ 95250 h 447675"/>
              <a:gd name="csX23" fmla="*/ 66776 w 1019276"/>
              <a:gd name="csY23" fmla="*/ 114300 h 447675"/>
              <a:gd name="csX24" fmla="*/ 28676 w 1019276"/>
              <a:gd name="csY24" fmla="*/ 133350 h 447675"/>
              <a:gd name="csX25" fmla="*/ 38201 w 1019276"/>
              <a:gd name="csY25" fmla="*/ 133350 h 4476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1019276" h="447675">
                <a:moveTo>
                  <a:pt x="38201" y="133350"/>
                </a:moveTo>
                <a:cubicBezTo>
                  <a:pt x="33438" y="146050"/>
                  <a:pt x="-2136" y="192772"/>
                  <a:pt x="101" y="209550"/>
                </a:cubicBezTo>
                <a:cubicBezTo>
                  <a:pt x="5291" y="248478"/>
                  <a:pt x="14886" y="287078"/>
                  <a:pt x="28676" y="323850"/>
                </a:cubicBezTo>
                <a:cubicBezTo>
                  <a:pt x="45125" y="367715"/>
                  <a:pt x="61517" y="359854"/>
                  <a:pt x="95351" y="381000"/>
                </a:cubicBezTo>
                <a:cubicBezTo>
                  <a:pt x="108813" y="389414"/>
                  <a:pt x="119252" y="402475"/>
                  <a:pt x="133451" y="409575"/>
                </a:cubicBezTo>
                <a:cubicBezTo>
                  <a:pt x="145160" y="415429"/>
                  <a:pt x="158964" y="415504"/>
                  <a:pt x="171551" y="419100"/>
                </a:cubicBezTo>
                <a:cubicBezTo>
                  <a:pt x="194539" y="425668"/>
                  <a:pt x="213863" y="435443"/>
                  <a:pt x="238226" y="438150"/>
                </a:cubicBezTo>
                <a:cubicBezTo>
                  <a:pt x="282517" y="443071"/>
                  <a:pt x="327126" y="444500"/>
                  <a:pt x="371576" y="447675"/>
                </a:cubicBezTo>
                <a:cubicBezTo>
                  <a:pt x="492226" y="444500"/>
                  <a:pt x="613433" y="450159"/>
                  <a:pt x="733526" y="438150"/>
                </a:cubicBezTo>
                <a:cubicBezTo>
                  <a:pt x="773488" y="434154"/>
                  <a:pt x="847826" y="400050"/>
                  <a:pt x="847826" y="400050"/>
                </a:cubicBezTo>
                <a:cubicBezTo>
                  <a:pt x="857351" y="390525"/>
                  <a:pt x="866174" y="380241"/>
                  <a:pt x="876401" y="371475"/>
                </a:cubicBezTo>
                <a:cubicBezTo>
                  <a:pt x="910663" y="342108"/>
                  <a:pt x="981176" y="285750"/>
                  <a:pt x="981176" y="285750"/>
                </a:cubicBezTo>
                <a:cubicBezTo>
                  <a:pt x="986009" y="266416"/>
                  <a:pt x="992027" y="238206"/>
                  <a:pt x="1000226" y="219075"/>
                </a:cubicBezTo>
                <a:cubicBezTo>
                  <a:pt x="1005819" y="206024"/>
                  <a:pt x="1012926" y="193675"/>
                  <a:pt x="1019276" y="180975"/>
                </a:cubicBezTo>
                <a:cubicBezTo>
                  <a:pt x="1016101" y="136525"/>
                  <a:pt x="1024583" y="89648"/>
                  <a:pt x="1009751" y="47625"/>
                </a:cubicBezTo>
                <a:cubicBezTo>
                  <a:pt x="1003589" y="30167"/>
                  <a:pt x="978980" y="26711"/>
                  <a:pt x="962126" y="19050"/>
                </a:cubicBezTo>
                <a:cubicBezTo>
                  <a:pt x="943845" y="10741"/>
                  <a:pt x="904976" y="0"/>
                  <a:pt x="904976" y="0"/>
                </a:cubicBezTo>
                <a:lnTo>
                  <a:pt x="581126" y="9525"/>
                </a:lnTo>
                <a:cubicBezTo>
                  <a:pt x="447390" y="15893"/>
                  <a:pt x="547870" y="12682"/>
                  <a:pt x="476351" y="28575"/>
                </a:cubicBezTo>
                <a:cubicBezTo>
                  <a:pt x="457498" y="32765"/>
                  <a:pt x="438251" y="34925"/>
                  <a:pt x="419201" y="38100"/>
                </a:cubicBezTo>
                <a:cubicBezTo>
                  <a:pt x="406501" y="44450"/>
                  <a:pt x="394396" y="52164"/>
                  <a:pt x="381101" y="57150"/>
                </a:cubicBezTo>
                <a:cubicBezTo>
                  <a:pt x="338135" y="73262"/>
                  <a:pt x="261934" y="73431"/>
                  <a:pt x="228701" y="76200"/>
                </a:cubicBezTo>
                <a:cubicBezTo>
                  <a:pt x="203301" y="82550"/>
                  <a:pt x="178174" y="90115"/>
                  <a:pt x="152501" y="95250"/>
                </a:cubicBezTo>
                <a:cubicBezTo>
                  <a:pt x="139569" y="97836"/>
                  <a:pt x="82149" y="108535"/>
                  <a:pt x="66776" y="114300"/>
                </a:cubicBezTo>
                <a:cubicBezTo>
                  <a:pt x="53481" y="119286"/>
                  <a:pt x="40852" y="126045"/>
                  <a:pt x="28676" y="133350"/>
                </a:cubicBezTo>
                <a:cubicBezTo>
                  <a:pt x="24826" y="135660"/>
                  <a:pt x="42964" y="120650"/>
                  <a:pt x="38201" y="133350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CDE152C-2D08-26FA-76DA-5E99EC5BCB81}"/>
              </a:ext>
            </a:extLst>
          </p:cNvPr>
          <p:cNvSpPr/>
          <p:nvPr/>
        </p:nvSpPr>
        <p:spPr>
          <a:xfrm>
            <a:off x="666750" y="2589297"/>
            <a:ext cx="600075" cy="1144503"/>
          </a:xfrm>
          <a:custGeom>
            <a:avLst/>
            <a:gdLst>
              <a:gd name="csX0" fmla="*/ 123825 w 600075"/>
              <a:gd name="csY0" fmla="*/ 58653 h 1144503"/>
              <a:gd name="csX1" fmla="*/ 95250 w 600075"/>
              <a:gd name="csY1" fmla="*/ 106278 h 1144503"/>
              <a:gd name="csX2" fmla="*/ 38100 w 600075"/>
              <a:gd name="csY2" fmla="*/ 287253 h 1144503"/>
              <a:gd name="csX3" fmla="*/ 19050 w 600075"/>
              <a:gd name="csY3" fmla="*/ 382503 h 1144503"/>
              <a:gd name="csX4" fmla="*/ 0 w 600075"/>
              <a:gd name="csY4" fmla="*/ 544428 h 1144503"/>
              <a:gd name="csX5" fmla="*/ 9525 w 600075"/>
              <a:gd name="csY5" fmla="*/ 944478 h 1144503"/>
              <a:gd name="csX6" fmla="*/ 47625 w 600075"/>
              <a:gd name="csY6" fmla="*/ 1049253 h 1144503"/>
              <a:gd name="csX7" fmla="*/ 66675 w 600075"/>
              <a:gd name="csY7" fmla="*/ 1077828 h 1144503"/>
              <a:gd name="csX8" fmla="*/ 123825 w 600075"/>
              <a:gd name="csY8" fmla="*/ 1115928 h 1144503"/>
              <a:gd name="csX9" fmla="*/ 200025 w 600075"/>
              <a:gd name="csY9" fmla="*/ 1144503 h 1144503"/>
              <a:gd name="csX10" fmla="*/ 352425 w 600075"/>
              <a:gd name="csY10" fmla="*/ 1134978 h 1144503"/>
              <a:gd name="csX11" fmla="*/ 400050 w 600075"/>
              <a:gd name="csY11" fmla="*/ 1106403 h 1144503"/>
              <a:gd name="csX12" fmla="*/ 457200 w 600075"/>
              <a:gd name="csY12" fmla="*/ 1011153 h 1144503"/>
              <a:gd name="csX13" fmla="*/ 476250 w 600075"/>
              <a:gd name="csY13" fmla="*/ 925428 h 1144503"/>
              <a:gd name="csX14" fmla="*/ 514350 w 600075"/>
              <a:gd name="csY14" fmla="*/ 868278 h 1144503"/>
              <a:gd name="csX15" fmla="*/ 533400 w 600075"/>
              <a:gd name="csY15" fmla="*/ 792078 h 1144503"/>
              <a:gd name="csX16" fmla="*/ 571500 w 600075"/>
              <a:gd name="csY16" fmla="*/ 725403 h 1144503"/>
              <a:gd name="csX17" fmla="*/ 581025 w 600075"/>
              <a:gd name="csY17" fmla="*/ 649203 h 1144503"/>
              <a:gd name="csX18" fmla="*/ 590550 w 600075"/>
              <a:gd name="csY18" fmla="*/ 620628 h 1144503"/>
              <a:gd name="csX19" fmla="*/ 600075 w 600075"/>
              <a:gd name="csY19" fmla="*/ 544428 h 1144503"/>
              <a:gd name="csX20" fmla="*/ 581025 w 600075"/>
              <a:gd name="csY20" fmla="*/ 153903 h 1144503"/>
              <a:gd name="csX21" fmla="*/ 571500 w 600075"/>
              <a:gd name="csY21" fmla="*/ 125328 h 1144503"/>
              <a:gd name="csX22" fmla="*/ 561975 w 600075"/>
              <a:gd name="csY22" fmla="*/ 87228 h 1144503"/>
              <a:gd name="csX23" fmla="*/ 476250 w 600075"/>
              <a:gd name="csY23" fmla="*/ 20553 h 1144503"/>
              <a:gd name="csX24" fmla="*/ 390525 w 600075"/>
              <a:gd name="csY24" fmla="*/ 1503 h 1144503"/>
              <a:gd name="csX25" fmla="*/ 171450 w 600075"/>
              <a:gd name="csY25" fmla="*/ 30078 h 1144503"/>
              <a:gd name="csX26" fmla="*/ 123825 w 600075"/>
              <a:gd name="csY26" fmla="*/ 58653 h 11445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600075" h="1144503">
                <a:moveTo>
                  <a:pt x="123825" y="58653"/>
                </a:moveTo>
                <a:cubicBezTo>
                  <a:pt x="114300" y="74528"/>
                  <a:pt x="102299" y="89159"/>
                  <a:pt x="95250" y="106278"/>
                </a:cubicBezTo>
                <a:cubicBezTo>
                  <a:pt x="88681" y="122231"/>
                  <a:pt x="45829" y="251186"/>
                  <a:pt x="38100" y="287253"/>
                </a:cubicBezTo>
                <a:cubicBezTo>
                  <a:pt x="11832" y="409836"/>
                  <a:pt x="42527" y="312072"/>
                  <a:pt x="19050" y="382503"/>
                </a:cubicBezTo>
                <a:cubicBezTo>
                  <a:pt x="16956" y="399255"/>
                  <a:pt x="0" y="532076"/>
                  <a:pt x="0" y="544428"/>
                </a:cubicBezTo>
                <a:cubicBezTo>
                  <a:pt x="0" y="677816"/>
                  <a:pt x="1374" y="811340"/>
                  <a:pt x="9525" y="944478"/>
                </a:cubicBezTo>
                <a:cubicBezTo>
                  <a:pt x="11459" y="976067"/>
                  <a:pt x="31148" y="1020419"/>
                  <a:pt x="47625" y="1049253"/>
                </a:cubicBezTo>
                <a:cubicBezTo>
                  <a:pt x="53305" y="1059192"/>
                  <a:pt x="58060" y="1070290"/>
                  <a:pt x="66675" y="1077828"/>
                </a:cubicBezTo>
                <a:cubicBezTo>
                  <a:pt x="83905" y="1092905"/>
                  <a:pt x="102567" y="1107425"/>
                  <a:pt x="123825" y="1115928"/>
                </a:cubicBezTo>
                <a:cubicBezTo>
                  <a:pt x="180772" y="1138707"/>
                  <a:pt x="155230" y="1129571"/>
                  <a:pt x="200025" y="1144503"/>
                </a:cubicBezTo>
                <a:cubicBezTo>
                  <a:pt x="250825" y="1141328"/>
                  <a:pt x="302425" y="1144502"/>
                  <a:pt x="352425" y="1134978"/>
                </a:cubicBezTo>
                <a:cubicBezTo>
                  <a:pt x="370611" y="1131514"/>
                  <a:pt x="386959" y="1119494"/>
                  <a:pt x="400050" y="1106403"/>
                </a:cubicBezTo>
                <a:cubicBezTo>
                  <a:pt x="423038" y="1083415"/>
                  <a:pt x="442168" y="1041218"/>
                  <a:pt x="457200" y="1011153"/>
                </a:cubicBezTo>
                <a:cubicBezTo>
                  <a:pt x="458202" y="1006143"/>
                  <a:pt x="471766" y="934396"/>
                  <a:pt x="476250" y="925428"/>
                </a:cubicBezTo>
                <a:cubicBezTo>
                  <a:pt x="486489" y="904950"/>
                  <a:pt x="501650" y="887328"/>
                  <a:pt x="514350" y="868278"/>
                </a:cubicBezTo>
                <a:cubicBezTo>
                  <a:pt x="520700" y="842878"/>
                  <a:pt x="525121" y="816916"/>
                  <a:pt x="533400" y="792078"/>
                </a:cubicBezTo>
                <a:cubicBezTo>
                  <a:pt x="541457" y="767908"/>
                  <a:pt x="557565" y="746306"/>
                  <a:pt x="571500" y="725403"/>
                </a:cubicBezTo>
                <a:cubicBezTo>
                  <a:pt x="574675" y="700003"/>
                  <a:pt x="576446" y="674388"/>
                  <a:pt x="581025" y="649203"/>
                </a:cubicBezTo>
                <a:cubicBezTo>
                  <a:pt x="582821" y="639325"/>
                  <a:pt x="588754" y="630506"/>
                  <a:pt x="590550" y="620628"/>
                </a:cubicBezTo>
                <a:cubicBezTo>
                  <a:pt x="595129" y="595443"/>
                  <a:pt x="596900" y="569828"/>
                  <a:pt x="600075" y="544428"/>
                </a:cubicBezTo>
                <a:cubicBezTo>
                  <a:pt x="598117" y="477848"/>
                  <a:pt x="604113" y="269342"/>
                  <a:pt x="581025" y="153903"/>
                </a:cubicBezTo>
                <a:cubicBezTo>
                  <a:pt x="579056" y="144058"/>
                  <a:pt x="574258" y="134982"/>
                  <a:pt x="571500" y="125328"/>
                </a:cubicBezTo>
                <a:cubicBezTo>
                  <a:pt x="567904" y="112741"/>
                  <a:pt x="568913" y="98329"/>
                  <a:pt x="561975" y="87228"/>
                </a:cubicBezTo>
                <a:cubicBezTo>
                  <a:pt x="545595" y="61020"/>
                  <a:pt x="503394" y="32617"/>
                  <a:pt x="476250" y="20553"/>
                </a:cubicBezTo>
                <a:cubicBezTo>
                  <a:pt x="465244" y="15662"/>
                  <a:pt x="398056" y="3009"/>
                  <a:pt x="390525" y="1503"/>
                </a:cubicBezTo>
                <a:cubicBezTo>
                  <a:pt x="335886" y="4379"/>
                  <a:pt x="230553" y="-14249"/>
                  <a:pt x="171450" y="30078"/>
                </a:cubicBezTo>
                <a:lnTo>
                  <a:pt x="123825" y="58653"/>
                </a:lnTo>
                <a:close/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DED7A7-E183-74B4-6DF1-E125B70F241F}"/>
              </a:ext>
            </a:extLst>
          </p:cNvPr>
          <p:cNvSpPr txBox="1"/>
          <p:nvPr/>
        </p:nvSpPr>
        <p:spPr>
          <a:xfrm>
            <a:off x="514350" y="2200275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Segoe Print" panose="02000600000000000000" pitchFamily="2" charset="0"/>
              </a:rPr>
              <a:t># key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A16CAAC-EC15-38F9-1884-11DDD0EF590C}"/>
              </a:ext>
            </a:extLst>
          </p:cNvPr>
          <p:cNvSpPr/>
          <p:nvPr/>
        </p:nvSpPr>
        <p:spPr>
          <a:xfrm>
            <a:off x="914367" y="4362450"/>
            <a:ext cx="2971833" cy="523875"/>
          </a:xfrm>
          <a:custGeom>
            <a:avLst/>
            <a:gdLst>
              <a:gd name="csX0" fmla="*/ 38133 w 2971833"/>
              <a:gd name="csY0" fmla="*/ 104775 h 523875"/>
              <a:gd name="csX1" fmla="*/ 33 w 2971833"/>
              <a:gd name="csY1" fmla="*/ 180975 h 523875"/>
              <a:gd name="csX2" fmla="*/ 19083 w 2971833"/>
              <a:gd name="csY2" fmla="*/ 323850 h 523875"/>
              <a:gd name="csX3" fmla="*/ 66708 w 2971833"/>
              <a:gd name="csY3" fmla="*/ 361950 h 523875"/>
              <a:gd name="csX4" fmla="*/ 152433 w 2971833"/>
              <a:gd name="csY4" fmla="*/ 390525 h 523875"/>
              <a:gd name="csX5" fmla="*/ 200058 w 2971833"/>
              <a:gd name="csY5" fmla="*/ 400050 h 523875"/>
              <a:gd name="csX6" fmla="*/ 742983 w 2971833"/>
              <a:gd name="csY6" fmla="*/ 409575 h 523875"/>
              <a:gd name="csX7" fmla="*/ 914433 w 2971833"/>
              <a:gd name="csY7" fmla="*/ 428625 h 523875"/>
              <a:gd name="csX8" fmla="*/ 990633 w 2971833"/>
              <a:gd name="csY8" fmla="*/ 438150 h 523875"/>
              <a:gd name="csX9" fmla="*/ 1123983 w 2971833"/>
              <a:gd name="csY9" fmla="*/ 447675 h 523875"/>
              <a:gd name="csX10" fmla="*/ 1390683 w 2971833"/>
              <a:gd name="csY10" fmla="*/ 476250 h 523875"/>
              <a:gd name="csX11" fmla="*/ 1476408 w 2971833"/>
              <a:gd name="csY11" fmla="*/ 485775 h 523875"/>
              <a:gd name="csX12" fmla="*/ 1562133 w 2971833"/>
              <a:gd name="csY12" fmla="*/ 495300 h 523875"/>
              <a:gd name="csX13" fmla="*/ 1828833 w 2971833"/>
              <a:gd name="csY13" fmla="*/ 504825 h 523875"/>
              <a:gd name="csX14" fmla="*/ 2200308 w 2971833"/>
              <a:gd name="csY14" fmla="*/ 514350 h 523875"/>
              <a:gd name="csX15" fmla="*/ 2419383 w 2971833"/>
              <a:gd name="csY15" fmla="*/ 523875 h 523875"/>
              <a:gd name="csX16" fmla="*/ 2724183 w 2971833"/>
              <a:gd name="csY16" fmla="*/ 514350 h 523875"/>
              <a:gd name="csX17" fmla="*/ 2781333 w 2971833"/>
              <a:gd name="csY17" fmla="*/ 495300 h 523875"/>
              <a:gd name="csX18" fmla="*/ 2895633 w 2971833"/>
              <a:gd name="csY18" fmla="*/ 447675 h 523875"/>
              <a:gd name="csX19" fmla="*/ 2914683 w 2971833"/>
              <a:gd name="csY19" fmla="*/ 419100 h 523875"/>
              <a:gd name="csX20" fmla="*/ 2943258 w 2971833"/>
              <a:gd name="csY20" fmla="*/ 381000 h 523875"/>
              <a:gd name="csX21" fmla="*/ 2971833 w 2971833"/>
              <a:gd name="csY21" fmla="*/ 333375 h 523875"/>
              <a:gd name="csX22" fmla="*/ 2943258 w 2971833"/>
              <a:gd name="csY22" fmla="*/ 180975 h 523875"/>
              <a:gd name="csX23" fmla="*/ 2895633 w 2971833"/>
              <a:gd name="csY23" fmla="*/ 142875 h 523875"/>
              <a:gd name="csX24" fmla="*/ 2867058 w 2971833"/>
              <a:gd name="csY24" fmla="*/ 123825 h 523875"/>
              <a:gd name="csX25" fmla="*/ 2828958 w 2971833"/>
              <a:gd name="csY25" fmla="*/ 95250 h 523875"/>
              <a:gd name="csX26" fmla="*/ 2762283 w 2971833"/>
              <a:gd name="csY26" fmla="*/ 85725 h 523875"/>
              <a:gd name="csX27" fmla="*/ 2495583 w 2971833"/>
              <a:gd name="csY27" fmla="*/ 95250 h 523875"/>
              <a:gd name="csX28" fmla="*/ 2390808 w 2971833"/>
              <a:gd name="csY28" fmla="*/ 104775 h 523875"/>
              <a:gd name="csX29" fmla="*/ 1562133 w 2971833"/>
              <a:gd name="csY29" fmla="*/ 95250 h 523875"/>
              <a:gd name="csX30" fmla="*/ 1333533 w 2971833"/>
              <a:gd name="csY30" fmla="*/ 85725 h 523875"/>
              <a:gd name="csX31" fmla="*/ 1133508 w 2971833"/>
              <a:gd name="csY31" fmla="*/ 66675 h 523875"/>
              <a:gd name="csX32" fmla="*/ 990633 w 2971833"/>
              <a:gd name="csY32" fmla="*/ 47625 h 523875"/>
              <a:gd name="csX33" fmla="*/ 943008 w 2971833"/>
              <a:gd name="csY33" fmla="*/ 28575 h 523875"/>
              <a:gd name="csX34" fmla="*/ 866808 w 2971833"/>
              <a:gd name="csY34" fmla="*/ 19050 h 523875"/>
              <a:gd name="csX35" fmla="*/ 723933 w 2971833"/>
              <a:gd name="csY35" fmla="*/ 0 h 523875"/>
              <a:gd name="csX36" fmla="*/ 247683 w 2971833"/>
              <a:gd name="csY36" fmla="*/ 9525 h 523875"/>
              <a:gd name="csX37" fmla="*/ 95283 w 2971833"/>
              <a:gd name="csY37" fmla="*/ 38100 h 523875"/>
              <a:gd name="csX38" fmla="*/ 38133 w 2971833"/>
              <a:gd name="csY38" fmla="*/ 104775 h 5238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2971833" h="523875">
                <a:moveTo>
                  <a:pt x="38133" y="104775"/>
                </a:moveTo>
                <a:cubicBezTo>
                  <a:pt x="22258" y="128588"/>
                  <a:pt x="-1010" y="162207"/>
                  <a:pt x="33" y="180975"/>
                </a:cubicBezTo>
                <a:cubicBezTo>
                  <a:pt x="2698" y="228947"/>
                  <a:pt x="2473" y="278766"/>
                  <a:pt x="19083" y="323850"/>
                </a:cubicBezTo>
                <a:cubicBezTo>
                  <a:pt x="26111" y="342926"/>
                  <a:pt x="50444" y="349752"/>
                  <a:pt x="66708" y="361950"/>
                </a:cubicBezTo>
                <a:cubicBezTo>
                  <a:pt x="105886" y="391334"/>
                  <a:pt x="93213" y="379758"/>
                  <a:pt x="152433" y="390525"/>
                </a:cubicBezTo>
                <a:cubicBezTo>
                  <a:pt x="168361" y="393421"/>
                  <a:pt x="183877" y="399528"/>
                  <a:pt x="200058" y="400050"/>
                </a:cubicBezTo>
                <a:cubicBezTo>
                  <a:pt x="380967" y="405886"/>
                  <a:pt x="562008" y="406400"/>
                  <a:pt x="742983" y="409575"/>
                </a:cubicBezTo>
                <a:cubicBezTo>
                  <a:pt x="840771" y="429133"/>
                  <a:pt x="749997" y="412964"/>
                  <a:pt x="914433" y="428625"/>
                </a:cubicBezTo>
                <a:cubicBezTo>
                  <a:pt x="939915" y="431052"/>
                  <a:pt x="965140" y="435832"/>
                  <a:pt x="990633" y="438150"/>
                </a:cubicBezTo>
                <a:cubicBezTo>
                  <a:pt x="1035013" y="442185"/>
                  <a:pt x="1079574" y="443974"/>
                  <a:pt x="1123983" y="447675"/>
                </a:cubicBezTo>
                <a:cubicBezTo>
                  <a:pt x="1184970" y="452757"/>
                  <a:pt x="1352375" y="471994"/>
                  <a:pt x="1390683" y="476250"/>
                </a:cubicBezTo>
                <a:lnTo>
                  <a:pt x="1476408" y="485775"/>
                </a:lnTo>
                <a:cubicBezTo>
                  <a:pt x="1504983" y="488950"/>
                  <a:pt x="1533400" y="494274"/>
                  <a:pt x="1562133" y="495300"/>
                </a:cubicBezTo>
                <a:lnTo>
                  <a:pt x="1828833" y="504825"/>
                </a:lnTo>
                <a:lnTo>
                  <a:pt x="2200308" y="514350"/>
                </a:lnTo>
                <a:cubicBezTo>
                  <a:pt x="2273364" y="516707"/>
                  <a:pt x="2346358" y="520700"/>
                  <a:pt x="2419383" y="523875"/>
                </a:cubicBezTo>
                <a:cubicBezTo>
                  <a:pt x="2520983" y="520700"/>
                  <a:pt x="2622849" y="522350"/>
                  <a:pt x="2724183" y="514350"/>
                </a:cubicBezTo>
                <a:cubicBezTo>
                  <a:pt x="2744201" y="512770"/>
                  <a:pt x="2762618" y="502578"/>
                  <a:pt x="2781333" y="495300"/>
                </a:cubicBezTo>
                <a:cubicBezTo>
                  <a:pt x="2819801" y="480340"/>
                  <a:pt x="2895633" y="447675"/>
                  <a:pt x="2895633" y="447675"/>
                </a:cubicBezTo>
                <a:cubicBezTo>
                  <a:pt x="2901983" y="438150"/>
                  <a:pt x="2908029" y="428415"/>
                  <a:pt x="2914683" y="419100"/>
                </a:cubicBezTo>
                <a:cubicBezTo>
                  <a:pt x="2923910" y="406182"/>
                  <a:pt x="2934452" y="394209"/>
                  <a:pt x="2943258" y="381000"/>
                </a:cubicBezTo>
                <a:cubicBezTo>
                  <a:pt x="2953527" y="365596"/>
                  <a:pt x="2962308" y="349250"/>
                  <a:pt x="2971833" y="333375"/>
                </a:cubicBezTo>
                <a:cubicBezTo>
                  <a:pt x="2962308" y="282575"/>
                  <a:pt x="2962453" y="228964"/>
                  <a:pt x="2943258" y="180975"/>
                </a:cubicBezTo>
                <a:cubicBezTo>
                  <a:pt x="2935708" y="162099"/>
                  <a:pt x="2911897" y="155073"/>
                  <a:pt x="2895633" y="142875"/>
                </a:cubicBezTo>
                <a:cubicBezTo>
                  <a:pt x="2886475" y="136006"/>
                  <a:pt x="2876373" y="130479"/>
                  <a:pt x="2867058" y="123825"/>
                </a:cubicBezTo>
                <a:cubicBezTo>
                  <a:pt x="2854140" y="114598"/>
                  <a:pt x="2843877" y="100675"/>
                  <a:pt x="2828958" y="95250"/>
                </a:cubicBezTo>
                <a:cubicBezTo>
                  <a:pt x="2807859" y="87578"/>
                  <a:pt x="2784508" y="88900"/>
                  <a:pt x="2762283" y="85725"/>
                </a:cubicBezTo>
                <a:lnTo>
                  <a:pt x="2495583" y="95250"/>
                </a:lnTo>
                <a:cubicBezTo>
                  <a:pt x="2460560" y="97046"/>
                  <a:pt x="2425877" y="104775"/>
                  <a:pt x="2390808" y="104775"/>
                </a:cubicBezTo>
                <a:cubicBezTo>
                  <a:pt x="2114565" y="104775"/>
                  <a:pt x="1838358" y="98425"/>
                  <a:pt x="1562133" y="95250"/>
                </a:cubicBezTo>
                <a:cubicBezTo>
                  <a:pt x="1485933" y="92075"/>
                  <a:pt x="1409630" y="90798"/>
                  <a:pt x="1333533" y="85725"/>
                </a:cubicBezTo>
                <a:cubicBezTo>
                  <a:pt x="1266705" y="81270"/>
                  <a:pt x="1200075" y="74071"/>
                  <a:pt x="1133508" y="66675"/>
                </a:cubicBezTo>
                <a:cubicBezTo>
                  <a:pt x="1028588" y="55017"/>
                  <a:pt x="1076143" y="61877"/>
                  <a:pt x="990633" y="47625"/>
                </a:cubicBezTo>
                <a:cubicBezTo>
                  <a:pt x="974758" y="41275"/>
                  <a:pt x="959668" y="32420"/>
                  <a:pt x="943008" y="28575"/>
                </a:cubicBezTo>
                <a:cubicBezTo>
                  <a:pt x="918066" y="22819"/>
                  <a:pt x="892249" y="21877"/>
                  <a:pt x="866808" y="19050"/>
                </a:cubicBezTo>
                <a:cubicBezTo>
                  <a:pt x="741529" y="5130"/>
                  <a:pt x="809909" y="17195"/>
                  <a:pt x="723933" y="0"/>
                </a:cubicBezTo>
                <a:lnTo>
                  <a:pt x="247683" y="9525"/>
                </a:lnTo>
                <a:cubicBezTo>
                  <a:pt x="200977" y="11136"/>
                  <a:pt x="139577" y="24258"/>
                  <a:pt x="95283" y="38100"/>
                </a:cubicBezTo>
                <a:cubicBezTo>
                  <a:pt x="276" y="67790"/>
                  <a:pt x="54008" y="80962"/>
                  <a:pt x="38133" y="104775"/>
                </a:cubicBezTo>
                <a:close/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9F191B-8DB4-81A2-F758-B03D07B79A50}"/>
              </a:ext>
            </a:extLst>
          </p:cNvPr>
          <p:cNvSpPr txBox="1"/>
          <p:nvPr/>
        </p:nvSpPr>
        <p:spPr>
          <a:xfrm>
            <a:off x="3819525" y="4457700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value</a:t>
            </a:r>
          </a:p>
        </p:txBody>
      </p:sp>
    </p:spTree>
    <p:extLst>
      <p:ext uri="{BB962C8B-B14F-4D97-AF65-F5344CB8AC3E}">
        <p14:creationId xmlns:p14="http://schemas.microsoft.com/office/powerpoint/2010/main" val="7592591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2386D-CE13-1C5D-0B17-63EBB47B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0"/>
            <a:ext cx="10515600" cy="1325563"/>
          </a:xfrm>
        </p:spPr>
        <p:txBody>
          <a:bodyPr/>
          <a:lstStyle/>
          <a:p>
            <a:r>
              <a:rPr lang="en-US" dirty="0"/>
              <a:t>One layer in encoder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F4F0B2-8DD2-7914-740E-405454A21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40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9690F7-AEA0-858A-35F6-A386C483D93D}"/>
              </a:ext>
            </a:extLst>
          </p:cNvPr>
          <p:cNvSpPr txBox="1"/>
          <p:nvPr/>
        </p:nvSpPr>
        <p:spPr>
          <a:xfrm>
            <a:off x="761999" y="1249161"/>
            <a:ext cx="7248525" cy="384348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size,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self_attention_block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feed_forward_block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dropout):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self_attention_block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self_attention_block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feed_forward_block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feed_forward_block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residual_connections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ModuleList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([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ResidualConnection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(size, dropout)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_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size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residual_connections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](x,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lambda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x: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self_attention_block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x,x,x,src_mask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why lambda x:? because, in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self_attention_block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there are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# three input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q,k,v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instead of one x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we need to assign x to all of them (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q,k,v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residual_connections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](x,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feed_forward_block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x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6F001F-281A-E586-2310-D9C29CF3BDB3}"/>
              </a:ext>
            </a:extLst>
          </p:cNvPr>
          <p:cNvSpPr txBox="1"/>
          <p:nvPr/>
        </p:nvSpPr>
        <p:spPr>
          <a:xfrm>
            <a:off x="3962400" y="4986277"/>
            <a:ext cx="7600950" cy="166968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test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EncoderBlock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feed_forward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2048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my_encoderblock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size,attention_block,feed_forward,dropout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=0.1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z4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my_encoderblock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'(batch, </a:t>
            </a:r>
            <a:r>
              <a:rPr lang="en-US" sz="120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z4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size())</a:t>
            </a:r>
          </a:p>
          <a:p>
            <a:pPr marL="0" marR="0" indent="0" fontAlgn="base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(batch,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10, 512])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160DC2-A35A-5AFC-E184-68B137B83426}"/>
              </a:ext>
            </a:extLst>
          </p:cNvPr>
          <p:cNvSpPr txBox="1"/>
          <p:nvPr/>
        </p:nvSpPr>
        <p:spPr>
          <a:xfrm>
            <a:off x="8543925" y="3314700"/>
            <a:ext cx="197297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# of parameters: ?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456DF12-24DD-B827-4A90-182DAC6BF2B0}"/>
              </a:ext>
            </a:extLst>
          </p:cNvPr>
          <p:cNvCxnSpPr>
            <a:cxnSpLocks/>
          </p:cNvCxnSpPr>
          <p:nvPr/>
        </p:nvCxnSpPr>
        <p:spPr>
          <a:xfrm flipH="1">
            <a:off x="8067675" y="3527941"/>
            <a:ext cx="4572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132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DE146-B4B1-07FD-8D14-601727505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515600" cy="1325563"/>
          </a:xfrm>
        </p:spPr>
        <p:txBody>
          <a:bodyPr/>
          <a:lstStyle/>
          <a:p>
            <a:r>
              <a:rPr lang="en-US" dirty="0"/>
              <a:t>Encoder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96FAA-E075-FC12-8497-207AD58C2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41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122B2D-78C7-F823-FC48-F56AD7C51B8E}"/>
              </a:ext>
            </a:extLst>
          </p:cNvPr>
          <p:cNvSpPr txBox="1"/>
          <p:nvPr/>
        </p:nvSpPr>
        <p:spPr>
          <a:xfrm>
            <a:off x="809625" y="1346898"/>
            <a:ext cx="6096000" cy="1867306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layers: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ModuleList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(Encoder,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layers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LayerNormalization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x, mask):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layer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layer(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x,mask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A841A2-B4FF-0D1F-25E2-30AA2EF1C9BB}"/>
              </a:ext>
            </a:extLst>
          </p:cNvPr>
          <p:cNvSpPr txBox="1"/>
          <p:nvPr/>
        </p:nvSpPr>
        <p:spPr>
          <a:xfrm>
            <a:off x="800099" y="3371251"/>
            <a:ext cx="10677525" cy="326179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test Encoder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=6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=512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=8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=2048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dropout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=0.1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generate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encoder_layers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using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nn.ModuleList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([...for...in range(N)])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200" dirty="0">
              <a:solidFill>
                <a:srgbClr val="333333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ModuleList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d_model,MultiHeadAttentionBlock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h),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dropout)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_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(N)])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my_Encoder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Encoder(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encoder_output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my_Encoder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(x, mask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'Encoder output shape:'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encoder_output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</a:p>
          <a:p>
            <a:pPr marL="0" marR="0" indent="0" fontAlgn="base" latinLnBrk="1">
              <a:lnSpc>
                <a:spcPts val="1455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 output shape: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10, 512])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E1E17B-308F-9F46-961C-5E032950F22C}"/>
              </a:ext>
            </a:extLst>
          </p:cNvPr>
          <p:cNvSpPr txBox="1"/>
          <p:nvPr/>
        </p:nvSpPr>
        <p:spPr>
          <a:xfrm>
            <a:off x="5600700" y="5400675"/>
            <a:ext cx="197297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# of parameters: ?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F0896C6-5378-559C-D9D8-3AB5155CA886}"/>
              </a:ext>
            </a:extLst>
          </p:cNvPr>
          <p:cNvCxnSpPr>
            <a:cxnSpLocks/>
          </p:cNvCxnSpPr>
          <p:nvPr/>
        </p:nvCxnSpPr>
        <p:spPr>
          <a:xfrm flipH="1">
            <a:off x="5124450" y="5613916"/>
            <a:ext cx="4572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3553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1A1F0-7B4A-6C85-0B09-B454C3E5A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One layer in decoder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E538F2-45BC-5AE5-C3EC-3347522C4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42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744E64-A3F5-3A62-3068-ECBDC30B7506}"/>
              </a:ext>
            </a:extLst>
          </p:cNvPr>
          <p:cNvSpPr txBox="1"/>
          <p:nvPr/>
        </p:nvSpPr>
        <p:spPr>
          <a:xfrm>
            <a:off x="666749" y="1020285"/>
            <a:ext cx="7820026" cy="4041106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size,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self_attention_block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cross_attention_block:MultiHeadAttentionBlock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feed_forward_block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dropout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=0.1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(DecoderBlock,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size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self_attention_block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self_attention_block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cross_attention_block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cross_attention_block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feed_forward_block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feed_forward_block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residual_connections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ModuleList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([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ResidualConnection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(size, dropout)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_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encoder_output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residual_connections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](x,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lambda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x: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self_attention_block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x,x,x,tgt_mask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residual_connections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](x,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lambda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x: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cross_attention_block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x,encoder_output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encoder_output,src_mask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residual_connections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](x,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feed_forward_block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x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6FC932-7A6F-A80C-B292-AC90B7805698}"/>
              </a:ext>
            </a:extLst>
          </p:cNvPr>
          <p:cNvSpPr txBox="1"/>
          <p:nvPr/>
        </p:nvSpPr>
        <p:spPr>
          <a:xfrm>
            <a:off x="2428875" y="4856024"/>
            <a:ext cx="9763125" cy="1948354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test DecoderBlock()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x2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randn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x2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self_attention_block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cross_attention_block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,h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feed_forward_block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2048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my_decoderblock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DecoderBlock(size,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self_attention_block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cross_attention_block,feed_forward_block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decoderblock_output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my_decoderblock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(x2,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encoder_output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'DecoderBlock output size:'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decoderblock_output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</a:p>
          <a:p>
            <a:pPr marL="0" marR="0" indent="0" fontAlgn="base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DecoderBlock output size: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5, 512])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4C8506-596E-5F23-D6CD-5F649E38E9FA}"/>
              </a:ext>
            </a:extLst>
          </p:cNvPr>
          <p:cNvSpPr txBox="1"/>
          <p:nvPr/>
        </p:nvSpPr>
        <p:spPr>
          <a:xfrm>
            <a:off x="285750" y="5648325"/>
            <a:ext cx="197297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# of parameters: 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1F9085B-3880-659E-C074-A6F8D07F5C3B}"/>
              </a:ext>
            </a:extLst>
          </p:cNvPr>
          <p:cNvCxnSpPr/>
          <p:nvPr/>
        </p:nvCxnSpPr>
        <p:spPr>
          <a:xfrm>
            <a:off x="2257425" y="6048375"/>
            <a:ext cx="219075" cy="666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2635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E9659-44BA-AF36-5D28-A4672BE3F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Decoder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88860-944B-2E39-E90B-55320C332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43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BE61C4-FC32-BC1D-15C2-B3F975473AC2}"/>
              </a:ext>
            </a:extLst>
          </p:cNvPr>
          <p:cNvSpPr txBox="1"/>
          <p:nvPr/>
        </p:nvSpPr>
        <p:spPr>
          <a:xfrm>
            <a:off x="800100" y="1299550"/>
            <a:ext cx="6096000" cy="1867306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layers: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ModuleList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(Decoder,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layers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LayerNormalization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encoder_output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layer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layer(x,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encoder_output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57631A-3743-959E-4466-336A05032F69}"/>
              </a:ext>
            </a:extLst>
          </p:cNvPr>
          <p:cNvSpPr txBox="1"/>
          <p:nvPr/>
        </p:nvSpPr>
        <p:spPr>
          <a:xfrm>
            <a:off x="885824" y="3498996"/>
            <a:ext cx="7362825" cy="2657779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test Decoder()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decoder_layers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ModuleList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 DecoderBlock(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h),\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h),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dropout)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_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(N)])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my_decoder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Decoder(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decoder_layers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decoder_output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my_decoder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(x2,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encoder_output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'decoder output size:'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decoder_output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</a:p>
          <a:p>
            <a:pPr marL="0" marR="0" indent="0" fontAlgn="base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 output size: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5, 512])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1AD5FF-5A94-6687-DD0C-C460F4FF0C68}"/>
              </a:ext>
            </a:extLst>
          </p:cNvPr>
          <p:cNvSpPr txBox="1"/>
          <p:nvPr/>
        </p:nvSpPr>
        <p:spPr>
          <a:xfrm>
            <a:off x="7124700" y="4800600"/>
            <a:ext cx="197297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# of parameters: 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2B64DC9-C6FD-11CD-40E4-D94347193774}"/>
              </a:ext>
            </a:extLst>
          </p:cNvPr>
          <p:cNvCxnSpPr/>
          <p:nvPr/>
        </p:nvCxnSpPr>
        <p:spPr>
          <a:xfrm flipH="1">
            <a:off x="5133975" y="4991100"/>
            <a:ext cx="1866900" cy="666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0906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3DE07-5399-06F1-81F5-6DB080942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Position-wise prediction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070CF1-4D23-4983-8977-4D73257ED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44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7C57E6-0B49-3797-CF64-1F3C10E73149}"/>
              </a:ext>
            </a:extLst>
          </p:cNvPr>
          <p:cNvSpPr txBox="1"/>
          <p:nvPr/>
        </p:nvSpPr>
        <p:spPr>
          <a:xfrm>
            <a:off x="876300" y="1309351"/>
            <a:ext cx="6610350" cy="166968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ProjectionLayer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vocab_size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vocab_size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#(batch,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--&gt; (batch,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seq_len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vocab_size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log_softmax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(x), dim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C9E23-3423-0328-583F-3B62D0305712}"/>
              </a:ext>
            </a:extLst>
          </p:cNvPr>
          <p:cNvSpPr txBox="1"/>
          <p:nvPr/>
        </p:nvSpPr>
        <p:spPr>
          <a:xfrm>
            <a:off x="895350" y="3405680"/>
            <a:ext cx="6096000" cy="1274451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test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ProjectLayer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randn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ProjectionLayer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40000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log_prob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projection(x)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20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log_prob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size:'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log_prob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</a:p>
          <a:p>
            <a:pPr marL="0" marR="0" indent="0" fontAlgn="base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log_prob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size: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5, 40000])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6403B-7B98-E9E1-9F1D-9532A55D8FEE}"/>
              </a:ext>
            </a:extLst>
          </p:cNvPr>
          <p:cNvSpPr txBox="1"/>
          <p:nvPr/>
        </p:nvSpPr>
        <p:spPr>
          <a:xfrm>
            <a:off x="7162800" y="3752850"/>
            <a:ext cx="197297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# of parameters: 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8470433-BA7D-45DB-F6BA-D85F8C6A371D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4724400" y="3937516"/>
            <a:ext cx="24384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5584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44564-6A72-E2CB-E27F-7A48BEE23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0"/>
            <a:ext cx="10515600" cy="1325563"/>
          </a:xfrm>
        </p:spPr>
        <p:txBody>
          <a:bodyPr/>
          <a:lstStyle/>
          <a:p>
            <a:r>
              <a:rPr lang="en-US" dirty="0"/>
              <a:t>Put it all together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94B814-001C-F69A-69D5-1FEC71562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45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1B16FB-7CA3-FB0B-FBB9-B532E44B5116}"/>
              </a:ext>
            </a:extLst>
          </p:cNvPr>
          <p:cNvSpPr txBox="1"/>
          <p:nvPr/>
        </p:nvSpPr>
        <p:spPr>
          <a:xfrm>
            <a:off x="600074" y="969620"/>
            <a:ext cx="8267701" cy="581697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encoder: Encoder, decoder: Decoder,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	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InputEmbeddings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InputEmbeddings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	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src_pos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PositionalEncoding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tgt_pos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PositionalEncoding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	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projection_layer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ProjectionLayer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encoder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decoder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src_embed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tgt_embed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src_pos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src_pos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tgt_pos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tgt_pos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projection_layer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projection_layer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src_pos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encoder_output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tgt_pos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encoder_output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projection_layer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#Take in and process masked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and target sequences.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tgt_mask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 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3098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3B00-9F0E-CAED-0B79-4873D89D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Make a specific transformer (1/2)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437835-7240-2059-A47F-A91484B11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46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68F52D-45D7-8A52-D9B7-E9815DEF7416}"/>
              </a:ext>
            </a:extLst>
          </p:cNvPr>
          <p:cNvSpPr txBox="1"/>
          <p:nvPr/>
        </p:nvSpPr>
        <p:spPr>
          <a:xfrm>
            <a:off x="676274" y="1289049"/>
            <a:ext cx="7505701" cy="5078313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the goal is to construct a transformer, given the hyper parameters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steps: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1) embedding layers: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src_embed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tgt_embed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src_pos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tgt_pos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2)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encoder_blocks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--&gt; encoder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3)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decoder_blocks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--&gt; decoder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4)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projection_layer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5) call Transformer()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make_model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src_vocab_size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tgt_vocab_size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src_seq_len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tgt_seq_len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=6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=2048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dropout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=0.1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create embedding layers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InputEmbeddings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src_vocab_size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InputEmbeddings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tgt_vocab_size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create positional encoding layers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src_pos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PositionalEncoding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src_seq_len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dropout)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tgt_pos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PositionalEncoding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tgt_seq_len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dropout)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create encoder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ModuleList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h,dropout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d_ff,dropout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dropout)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_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(N)])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encoder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Encoder(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encoder_layers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204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030FA-A904-CF88-4708-1EF56111A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28834-A4AC-24F7-77BB-891300922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Make a specific transformer (2/2)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785CE-C06E-BA77-C958-C30716676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47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3F1D5E-59C3-5F13-5CC7-ED60CCAC5001}"/>
              </a:ext>
            </a:extLst>
          </p:cNvPr>
          <p:cNvSpPr txBox="1"/>
          <p:nvPr/>
        </p:nvSpPr>
        <p:spPr>
          <a:xfrm>
            <a:off x="676274" y="1289049"/>
            <a:ext cx="7505701" cy="4154984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create decoder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decoder_layers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ModuleList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 DecoderBlock(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h, dropout),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MultiHeadAttentionBlock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h, dropout),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FeedForwardBlock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dropout), dropout)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_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(N)])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decoder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Decoder(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decoder_layers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create projection layer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projection_layer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ProjectionLayer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tgt_vocab_size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finally, create the transformer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model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Transformer(encoder, decoder,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\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src_pos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tgt_pos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projection_layer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initialize the parameters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dim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&gt;1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xavier_uniform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_(p)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model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7BB4A0-7FBD-3B5E-EB3E-7F1E76F6034F}"/>
              </a:ext>
            </a:extLst>
          </p:cNvPr>
          <p:cNvSpPr txBox="1"/>
          <p:nvPr/>
        </p:nvSpPr>
        <p:spPr>
          <a:xfrm>
            <a:off x="781049" y="5657804"/>
            <a:ext cx="7953375" cy="784189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test model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make_model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src_vocab_size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=40000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tgt_vocab_size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=40000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src_seq_len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tgt_seq_len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=512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=6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h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=2048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dropout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=0.1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3945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696A9-5A70-01C2-576E-05CC6BA40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0"/>
            <a:ext cx="10515600" cy="1325563"/>
          </a:xfrm>
        </p:spPr>
        <p:txBody>
          <a:bodyPr/>
          <a:lstStyle/>
          <a:p>
            <a:r>
              <a:rPr lang="en-US" dirty="0"/>
              <a:t>Test the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98C2CA-79C8-35D7-06CB-E2AD498F0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48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C5DEC0-263E-ACB3-617D-E81C894A01FA}"/>
              </a:ext>
            </a:extLst>
          </p:cNvPr>
          <p:cNvSpPr txBox="1"/>
          <p:nvPr/>
        </p:nvSpPr>
        <p:spPr>
          <a:xfrm>
            <a:off x="828675" y="3442951"/>
            <a:ext cx="6096000" cy="166968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randint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randint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8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outputs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src,tgt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src_mask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tgt_mask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'outputs size:'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outputs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outputs size: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8, 40000])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count_parameters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(model))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105620544</a:t>
            </a:r>
            <a:endParaRPr lang="en-US" sz="12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62EB98-6964-B4D4-5658-D35718D12874}"/>
              </a:ext>
            </a:extLst>
          </p:cNvPr>
          <p:cNvSpPr txBox="1"/>
          <p:nvPr/>
        </p:nvSpPr>
        <p:spPr>
          <a:xfrm>
            <a:off x="828674" y="2120634"/>
            <a:ext cx="7096125" cy="586571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count_parameters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(model):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sum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 </a:t>
            </a:r>
            <a:r>
              <a:rPr lang="en-US" sz="12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 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requires_grad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624C92-6D74-2F4B-FDD2-D695682B1203}"/>
              </a:ext>
            </a:extLst>
          </p:cNvPr>
          <p:cNvSpPr txBox="1"/>
          <p:nvPr/>
        </p:nvSpPr>
        <p:spPr>
          <a:xfrm>
            <a:off x="857250" y="1466850"/>
            <a:ext cx="6343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this function can be used to calculate the number of parameters for any module.</a:t>
            </a:r>
          </a:p>
        </p:txBody>
      </p:sp>
    </p:spTree>
    <p:extLst>
      <p:ext uri="{BB962C8B-B14F-4D97-AF65-F5344CB8AC3E}">
        <p14:creationId xmlns:p14="http://schemas.microsoft.com/office/powerpoint/2010/main" val="24033422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2DE13-A49C-87D0-485D-839222BBE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515600" cy="1325563"/>
          </a:xfrm>
        </p:spPr>
        <p:txBody>
          <a:bodyPr/>
          <a:lstStyle/>
          <a:p>
            <a:r>
              <a:rPr lang="en-US" dirty="0"/>
              <a:t>Manually calculate the number of parameters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BA8A6-5DE0-7EB9-4D00-D4E5CA7E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49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C7672A-27A7-AB7A-0C44-D9A78D39D350}"/>
              </a:ext>
            </a:extLst>
          </p:cNvPr>
          <p:cNvSpPr txBox="1"/>
          <p:nvPr/>
        </p:nvSpPr>
        <p:spPr>
          <a:xfrm>
            <a:off x="809625" y="1263575"/>
            <a:ext cx="9105900" cy="502919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compute the number of learnable parameters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vocab_size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=40000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512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2048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6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vocab_size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'source embedding parameters:'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'target embedding parameters:'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estimate_embed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estimate_encoder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(d_ff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+4*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2*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'encoder parameters:'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estimate_encoder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estimate_decoder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+4*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d_ff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(d_ff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+6*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+2*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d_model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'decoder parameters:'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estimate_decoder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estimate_project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(d_model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vocab_size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'projection parameters:'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estimate_project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total_parameters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2*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estimate_embed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estimate_encoder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estimate_decoder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estimate_project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'total parameters:'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total_parameters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algn="just">
              <a:lnSpc>
                <a:spcPct val="107000"/>
              </a:lnSpc>
              <a:buNone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source embedding parameters: 20480000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target embedding parameters: 20480000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encoder parameters: 18915328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decoder parameters: 25225216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projection parameters: 20520000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total parameters: </a:t>
            </a:r>
            <a:r>
              <a:rPr lang="en-US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105620544</a:t>
            </a:r>
            <a:endParaRPr lang="en-US" sz="12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4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7D907-11DB-1004-41A3-8A1E85518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Attention mechanism in general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DD66B-48E6-6E00-E8F1-BDC717430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4" y="1235075"/>
            <a:ext cx="4048125" cy="3794125"/>
          </a:xfrm>
        </p:spPr>
        <p:txBody>
          <a:bodyPr/>
          <a:lstStyle/>
          <a:p>
            <a:r>
              <a:rPr lang="en-US" dirty="0"/>
              <a:t>Given a query vector, n key vectors, n value vectors</a:t>
            </a:r>
          </a:p>
          <a:p>
            <a:r>
              <a:rPr lang="en-US" dirty="0"/>
              <a:t>Attention is the linear combination of n value vectors, and the weights are determined by correlation between the query and keys.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E725E-DD15-A585-5ED2-E8B2C7193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8D310F-9155-75AB-3530-8C601FE61FBB}"/>
                  </a:ext>
                </a:extLst>
              </p:cNvPr>
              <p:cNvSpPr txBox="1"/>
              <p:nvPr/>
            </p:nvSpPr>
            <p:spPr>
              <a:xfrm>
                <a:off x="752475" y="5410841"/>
                <a:ext cx="1171575" cy="379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𝐪</m:t>
                      </m:r>
                      <m:r>
                        <a:rPr lang="en-US" b="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b="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8D310F-9155-75AB-3530-8C601FE61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75" y="5410841"/>
                <a:ext cx="1171575" cy="379719"/>
              </a:xfrm>
              <a:prstGeom prst="rect">
                <a:avLst/>
              </a:prstGeom>
              <a:blipFill>
                <a:blip r:embed="rId2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D9D8A77-563E-E7D3-1C2B-517F3506BD03}"/>
                  </a:ext>
                </a:extLst>
              </p:cNvPr>
              <p:cNvSpPr txBox="1"/>
              <p:nvPr/>
            </p:nvSpPr>
            <p:spPr>
              <a:xfrm>
                <a:off x="723900" y="5823140"/>
                <a:ext cx="1123950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en-US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D9D8A77-563E-E7D3-1C2B-517F3506B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" y="5823140"/>
                <a:ext cx="1123950" cy="3742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F7FAA2-9744-20FC-6B38-F32B98B35644}"/>
                  </a:ext>
                </a:extLst>
              </p:cNvPr>
              <p:cNvSpPr txBox="1"/>
              <p:nvPr/>
            </p:nvSpPr>
            <p:spPr>
              <a:xfrm>
                <a:off x="752475" y="6213665"/>
                <a:ext cx="1076325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  <m:sub>
                          <m:r>
                            <a:rPr lang="en-US" b="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b="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F7FAA2-9744-20FC-6B38-F32B98B35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75" y="6213665"/>
                <a:ext cx="1076325" cy="3742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F3C3ADB-8F9A-E4AC-9A8B-EE6A4DABF6CF}"/>
                  </a:ext>
                </a:extLst>
              </p:cNvPr>
              <p:cNvSpPr txBox="1"/>
              <p:nvPr/>
            </p:nvSpPr>
            <p:spPr>
              <a:xfrm>
                <a:off x="1581150" y="5373200"/>
                <a:ext cx="3933825" cy="12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𝐊</m:t>
                      </m:r>
                      <m:r>
                        <a:rPr lang="en-US" b="0" i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−−−</m:t>
                                        </m:r>
                                        <m:r>
                                          <a:rPr lang="en-US" b="1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𝐤</m:t>
                                        </m:r>
                                      </m:e>
                                      <m:sub>
                                        <m:r>
                                          <a:rPr lang="en-US" b="0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b="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b="0" i="1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−−−</m:t>
                                              </m:r>
                                              <m:r>
                                                <a:rPr lang="en-US" b="1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𝐤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b="0" i="0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⊺</m:t>
                                          </m:r>
                                        </m:sup>
                                      </m:sSup>
                                      <m:r>
                                        <a:rPr lang="en-US" b="0" i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−−−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𝐤</m:t>
                                        </m:r>
                                      </m:e>
                                      <m:sub>
                                        <m: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F3C3ADB-8F9A-E4AC-9A8B-EE6A4DABF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150" y="5373200"/>
                <a:ext cx="3933825" cy="12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BB90B3F4-C01B-485A-916C-32EA87544619}"/>
              </a:ext>
            </a:extLst>
          </p:cNvPr>
          <p:cNvGrpSpPr/>
          <p:nvPr/>
        </p:nvGrpSpPr>
        <p:grpSpPr>
          <a:xfrm>
            <a:off x="5046476" y="1163321"/>
            <a:ext cx="7021699" cy="4117931"/>
            <a:chOff x="2992906" y="906146"/>
            <a:chExt cx="7021699" cy="4117931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3ED9B0B7-72B8-096D-28F1-48AED0682DDB}"/>
                </a:ext>
              </a:extLst>
            </p:cNvPr>
            <p:cNvCxnSpPr>
              <a:cxnSpLocks/>
            </p:cNvCxnSpPr>
            <p:nvPr/>
          </p:nvCxnSpPr>
          <p:spPr>
            <a:xfrm>
              <a:off x="3604704" y="1686279"/>
              <a:ext cx="42054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039A93B-8511-72B5-7266-3D4CC441A308}"/>
                </a:ext>
              </a:extLst>
            </p:cNvPr>
            <p:cNvCxnSpPr>
              <a:cxnSpLocks/>
              <a:endCxn id="64" idx="1"/>
            </p:cNvCxnSpPr>
            <p:nvPr/>
          </p:nvCxnSpPr>
          <p:spPr>
            <a:xfrm>
              <a:off x="3610466" y="2391266"/>
              <a:ext cx="41635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5E00EA4-6731-A948-240A-C03D1BF1805D}"/>
                </a:ext>
              </a:extLst>
            </p:cNvPr>
            <p:cNvCxnSpPr>
              <a:cxnSpLocks/>
            </p:cNvCxnSpPr>
            <p:nvPr/>
          </p:nvCxnSpPr>
          <p:spPr>
            <a:xfrm>
              <a:off x="3601039" y="3645031"/>
              <a:ext cx="45406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CE05674-9F7F-C914-3B44-7AED36529ED5}"/>
                </a:ext>
              </a:extLst>
            </p:cNvPr>
            <p:cNvSpPr/>
            <p:nvPr/>
          </p:nvSpPr>
          <p:spPr>
            <a:xfrm>
              <a:off x="3062161" y="1409474"/>
              <a:ext cx="536448" cy="25420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6506102-CC76-247F-3942-9A55F6BA777B}"/>
                </a:ext>
              </a:extLst>
            </p:cNvPr>
            <p:cNvSpPr/>
            <p:nvPr/>
          </p:nvSpPr>
          <p:spPr>
            <a:xfrm>
              <a:off x="5092192" y="2448560"/>
              <a:ext cx="2529840" cy="475488"/>
            </a:xfrm>
            <a:prstGeom prst="rect">
              <a:avLst/>
            </a:prstGeom>
            <a:noFill/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softmax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99F36C33-74BE-C333-B053-AB512F07AA0A}"/>
                </a:ext>
              </a:extLst>
            </p:cNvPr>
            <p:cNvCxnSpPr>
              <a:cxnSpLocks/>
              <a:stCxn id="63" idx="3"/>
            </p:cNvCxnSpPr>
            <p:nvPr/>
          </p:nvCxnSpPr>
          <p:spPr>
            <a:xfrm>
              <a:off x="5071622" y="1673258"/>
              <a:ext cx="1018093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9CF4CCF-0917-9F68-B3C7-C213C4BC6199}"/>
                </a:ext>
              </a:extLst>
            </p:cNvPr>
            <p:cNvCxnSpPr>
              <a:cxnSpLocks/>
            </p:cNvCxnSpPr>
            <p:nvPr/>
          </p:nvCxnSpPr>
          <p:spPr>
            <a:xfrm>
              <a:off x="5085153" y="2393193"/>
              <a:ext cx="1032843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C2CCE23-5730-CA79-ED1C-134A16AA9A35}"/>
                </a:ext>
              </a:extLst>
            </p:cNvPr>
            <p:cNvCxnSpPr>
              <a:cxnSpLocks/>
            </p:cNvCxnSpPr>
            <p:nvPr/>
          </p:nvCxnSpPr>
          <p:spPr>
            <a:xfrm>
              <a:off x="5076292" y="3659464"/>
              <a:ext cx="104170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4ADD3B-3533-7CEF-01D9-8EF7FD5A5B3E}"/>
                </a:ext>
              </a:extLst>
            </p:cNvPr>
            <p:cNvSpPr txBox="1"/>
            <p:nvPr/>
          </p:nvSpPr>
          <p:spPr>
            <a:xfrm>
              <a:off x="3001201" y="1028191"/>
              <a:ext cx="6279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keys</a:t>
              </a:r>
            </a:p>
          </p:txBody>
        </p:sp>
        <p:cxnSp>
          <p:nvCxnSpPr>
            <p:cNvPr id="25" name="Connector: Elbow 24">
              <a:extLst>
                <a:ext uri="{FF2B5EF4-FFF2-40B4-BE49-F238E27FC236}">
                  <a16:creationId xmlns:a16="http://schemas.microsoft.com/office/drawing/2014/main" id="{434DD37A-2209-261F-2977-BA25CD8AD150}"/>
                </a:ext>
              </a:extLst>
            </p:cNvPr>
            <p:cNvCxnSpPr>
              <a:cxnSpLocks/>
              <a:stCxn id="28" idx="3"/>
              <a:endCxn id="65" idx="2"/>
            </p:cNvCxnSpPr>
            <p:nvPr/>
          </p:nvCxnSpPr>
          <p:spPr>
            <a:xfrm flipV="1">
              <a:off x="3629714" y="3875988"/>
              <a:ext cx="934432" cy="55044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or: Elbow 25">
              <a:extLst>
                <a:ext uri="{FF2B5EF4-FFF2-40B4-BE49-F238E27FC236}">
                  <a16:creationId xmlns:a16="http://schemas.microsoft.com/office/drawing/2014/main" id="{4C3632D7-889E-1F6B-C406-80BE8A7E6A23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3344369" y="3219409"/>
              <a:ext cx="1798110" cy="622590"/>
            </a:xfrm>
            <a:prstGeom prst="bentConnector3">
              <a:avLst>
                <a:gd name="adj1" fmla="val 68349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or: Elbow 26">
              <a:extLst>
                <a:ext uri="{FF2B5EF4-FFF2-40B4-BE49-F238E27FC236}">
                  <a16:creationId xmlns:a16="http://schemas.microsoft.com/office/drawing/2014/main" id="{8DB7D095-0CC0-41E8-320F-B8141E5D57EF}"/>
                </a:ext>
              </a:extLst>
            </p:cNvPr>
            <p:cNvCxnSpPr>
              <a:cxnSpLocks/>
              <a:endCxn id="63" idx="2"/>
            </p:cNvCxnSpPr>
            <p:nvPr/>
          </p:nvCxnSpPr>
          <p:spPr>
            <a:xfrm rot="5400000" flipH="1" flipV="1">
              <a:off x="2900084" y="2770600"/>
              <a:ext cx="2510022" cy="777252"/>
            </a:xfrm>
            <a:prstGeom prst="bentConnector3">
              <a:avLst>
                <a:gd name="adj1" fmla="val 95068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F92BA42-56ED-5F0B-290A-57A9BCB3D058}"/>
                </a:ext>
              </a:extLst>
            </p:cNvPr>
            <p:cNvSpPr/>
            <p:nvPr/>
          </p:nvSpPr>
          <p:spPr>
            <a:xfrm>
              <a:off x="3105838" y="4170397"/>
              <a:ext cx="523876" cy="5120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23B7CBE-F868-3052-2E21-0B46D4CD114F}"/>
                </a:ext>
              </a:extLst>
            </p:cNvPr>
            <p:cNvSpPr txBox="1"/>
            <p:nvPr/>
          </p:nvSpPr>
          <p:spPr>
            <a:xfrm>
              <a:off x="2992906" y="4654745"/>
              <a:ext cx="7491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query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0CE404F-BFAC-A693-4DC4-280F0F11D9FA}"/>
                </a:ext>
              </a:extLst>
            </p:cNvPr>
            <p:cNvSpPr/>
            <p:nvPr/>
          </p:nvSpPr>
          <p:spPr>
            <a:xfrm>
              <a:off x="7833507" y="1580163"/>
              <a:ext cx="237744" cy="25603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x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0F1F59A-30CE-6B88-EA2C-3B918459A33D}"/>
                </a:ext>
              </a:extLst>
            </p:cNvPr>
            <p:cNvCxnSpPr>
              <a:cxnSpLocks/>
              <a:endCxn id="30" idx="2"/>
            </p:cNvCxnSpPr>
            <p:nvPr/>
          </p:nvCxnSpPr>
          <p:spPr>
            <a:xfrm>
              <a:off x="6579909" y="1708179"/>
              <a:ext cx="125359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FCBDA95-F620-C05D-7E0A-7298E55F75F3}"/>
                </a:ext>
              </a:extLst>
            </p:cNvPr>
            <p:cNvSpPr txBox="1"/>
            <p:nvPr/>
          </p:nvSpPr>
          <p:spPr>
            <a:xfrm>
              <a:off x="6816983" y="906146"/>
              <a:ext cx="950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weights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C99864E-7315-6492-236A-4CD7EE09BDC1}"/>
                </a:ext>
              </a:extLst>
            </p:cNvPr>
            <p:cNvSpPr txBox="1"/>
            <p:nvPr/>
          </p:nvSpPr>
          <p:spPr>
            <a:xfrm>
              <a:off x="5075915" y="931661"/>
              <a:ext cx="8531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scores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EC16DBF-F1B3-1855-63AE-69395CB50E65}"/>
                </a:ext>
              </a:extLst>
            </p:cNvPr>
            <p:cNvSpPr/>
            <p:nvPr/>
          </p:nvSpPr>
          <p:spPr>
            <a:xfrm>
              <a:off x="7821315" y="2201955"/>
              <a:ext cx="237744" cy="25603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x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4D863F90-6BFC-E002-FA3B-1B7F4A2E5EC3}"/>
                </a:ext>
              </a:extLst>
            </p:cNvPr>
            <p:cNvCxnSpPr>
              <a:cxnSpLocks/>
              <a:endCxn id="34" idx="2"/>
            </p:cNvCxnSpPr>
            <p:nvPr/>
          </p:nvCxnSpPr>
          <p:spPr>
            <a:xfrm>
              <a:off x="6570482" y="2329971"/>
              <a:ext cx="1250833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2651618-3E79-859D-A335-922A840443F0}"/>
                </a:ext>
              </a:extLst>
            </p:cNvPr>
            <p:cNvSpPr/>
            <p:nvPr/>
          </p:nvSpPr>
          <p:spPr>
            <a:xfrm>
              <a:off x="7827411" y="3524787"/>
              <a:ext cx="237744" cy="25603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x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A3F774F-F02D-F818-CED2-F118F1DABFF2}"/>
                </a:ext>
              </a:extLst>
            </p:cNvPr>
            <p:cNvCxnSpPr>
              <a:cxnSpLocks/>
              <a:endCxn id="36" idx="2"/>
            </p:cNvCxnSpPr>
            <p:nvPr/>
          </p:nvCxnSpPr>
          <p:spPr>
            <a:xfrm>
              <a:off x="6598763" y="3652803"/>
              <a:ext cx="122864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68C28F3-F029-B495-E0A8-EC721E7DAB3E}"/>
                </a:ext>
              </a:extLst>
            </p:cNvPr>
            <p:cNvSpPr/>
            <p:nvPr/>
          </p:nvSpPr>
          <p:spPr>
            <a:xfrm>
              <a:off x="8571123" y="1415571"/>
              <a:ext cx="536448" cy="25420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83C1676-844C-4771-D7EB-44B97671AA22}"/>
                </a:ext>
              </a:extLst>
            </p:cNvPr>
            <p:cNvSpPr txBox="1"/>
            <p:nvPr/>
          </p:nvSpPr>
          <p:spPr>
            <a:xfrm>
              <a:off x="8386338" y="1034190"/>
              <a:ext cx="8331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values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070526A-CE7C-441C-76C8-23DD702307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83443" y="1714275"/>
              <a:ext cx="4572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B19FC82C-8F35-C586-2057-FB1AE04611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77347" y="2323875"/>
              <a:ext cx="4572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40939D9-1CD8-FE2E-F37A-7704AFE919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71251" y="3671091"/>
              <a:ext cx="4572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ABE1536-B46D-3844-B0A5-B539A0CBEA9B}"/>
                </a:ext>
              </a:extLst>
            </p:cNvPr>
            <p:cNvSpPr/>
            <p:nvPr/>
          </p:nvSpPr>
          <p:spPr>
            <a:xfrm>
              <a:off x="8205363" y="4311171"/>
              <a:ext cx="237744" cy="25603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+</a:t>
              </a:r>
            </a:p>
          </p:txBody>
        </p:sp>
        <p:cxnSp>
          <p:nvCxnSpPr>
            <p:cNvPr id="44" name="Connector: Elbow 43">
              <a:extLst>
                <a:ext uri="{FF2B5EF4-FFF2-40B4-BE49-F238E27FC236}">
                  <a16:creationId xmlns:a16="http://schemas.microsoft.com/office/drawing/2014/main" id="{FD07A6B5-A77E-46B4-9092-50533C444556}"/>
                </a:ext>
              </a:extLst>
            </p:cNvPr>
            <p:cNvCxnSpPr>
              <a:cxnSpLocks/>
              <a:stCxn id="30" idx="4"/>
              <a:endCxn id="43" idx="0"/>
            </p:cNvCxnSpPr>
            <p:nvPr/>
          </p:nvCxnSpPr>
          <p:spPr>
            <a:xfrm rot="16200000" flipH="1">
              <a:off x="6900819" y="2887755"/>
              <a:ext cx="2474976" cy="371856"/>
            </a:xfrm>
            <a:prstGeom prst="bentConnector3">
              <a:avLst>
                <a:gd name="adj1" fmla="val 3695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or: Elbow 44">
              <a:extLst>
                <a:ext uri="{FF2B5EF4-FFF2-40B4-BE49-F238E27FC236}">
                  <a16:creationId xmlns:a16="http://schemas.microsoft.com/office/drawing/2014/main" id="{A2EB0361-052D-83A0-D031-ACE4019B607E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 rot="16200000" flipH="1">
              <a:off x="7208667" y="3195603"/>
              <a:ext cx="1840992" cy="390144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or: Elbow 45">
              <a:extLst>
                <a:ext uri="{FF2B5EF4-FFF2-40B4-BE49-F238E27FC236}">
                  <a16:creationId xmlns:a16="http://schemas.microsoft.com/office/drawing/2014/main" id="{2DF4A088-E62C-EA55-1BFD-A517A825F61F}"/>
                </a:ext>
              </a:extLst>
            </p:cNvPr>
            <p:cNvCxnSpPr>
              <a:cxnSpLocks/>
              <a:stCxn id="36" idx="4"/>
            </p:cNvCxnSpPr>
            <p:nvPr/>
          </p:nvCxnSpPr>
          <p:spPr>
            <a:xfrm rot="16200000" flipH="1">
              <a:off x="7872027" y="3855075"/>
              <a:ext cx="525174" cy="376662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16EBE811-8DB9-90CA-3D5C-E3B4AB68CD98}"/>
                </a:ext>
              </a:extLst>
            </p:cNvPr>
            <p:cNvCxnSpPr/>
            <p:nvPr/>
          </p:nvCxnSpPr>
          <p:spPr>
            <a:xfrm>
              <a:off x="8455299" y="4457475"/>
              <a:ext cx="4084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6036119-6D77-FD5F-FAA3-46C08F4A2E84}"/>
                </a:ext>
              </a:extLst>
            </p:cNvPr>
            <p:cNvSpPr/>
            <p:nvPr/>
          </p:nvSpPr>
          <p:spPr>
            <a:xfrm>
              <a:off x="8857635" y="4213635"/>
              <a:ext cx="1156970" cy="5120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19C6D0-1920-21AE-D727-7FBE70BB9BA6}"/>
                </a:ext>
              </a:extLst>
            </p:cNvPr>
            <p:cNvSpPr txBox="1"/>
            <p:nvPr/>
          </p:nvSpPr>
          <p:spPr>
            <a:xfrm>
              <a:off x="8852428" y="4271801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attention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6BB54206-A2B3-58C3-C6B3-01FAE156658B}"/>
                    </a:ext>
                  </a:extLst>
                </p:cNvPr>
                <p:cNvSpPr txBox="1"/>
                <p:nvPr/>
              </p:nvSpPr>
              <p:spPr>
                <a:xfrm>
                  <a:off x="3252269" y="4264885"/>
                  <a:ext cx="18594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n-US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6BB54206-A2B3-58C3-C6B3-01FAE15665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2269" y="4264885"/>
                  <a:ext cx="185948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32258" r="-32258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A8ADD765-619E-C445-BB1B-24457ED0C7A2}"/>
                    </a:ext>
                  </a:extLst>
                </p:cNvPr>
                <p:cNvSpPr txBox="1"/>
                <p:nvPr/>
              </p:nvSpPr>
              <p:spPr>
                <a:xfrm>
                  <a:off x="3227134" y="1549399"/>
                  <a:ext cx="29860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𝐤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A8ADD765-619E-C445-BB1B-24457ED0C7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7134" y="1549399"/>
                  <a:ext cx="298608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0408" r="-6122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FA6B5D85-E306-7DD8-4047-F0194C2C52D1}"/>
                    </a:ext>
                  </a:extLst>
                </p:cNvPr>
                <p:cNvSpPr txBox="1"/>
                <p:nvPr/>
              </p:nvSpPr>
              <p:spPr>
                <a:xfrm>
                  <a:off x="3242755" y="2148712"/>
                  <a:ext cx="30392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𝐤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FA6B5D85-E306-7DD8-4047-F0194C2C52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2755" y="2148712"/>
                  <a:ext cx="303929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22000" t="-2222" r="-6000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CFFD4F0B-B682-7545-4239-CF33D927D1EC}"/>
                    </a:ext>
                  </a:extLst>
                </p:cNvPr>
                <p:cNvSpPr txBox="1"/>
                <p:nvPr/>
              </p:nvSpPr>
              <p:spPr>
                <a:xfrm>
                  <a:off x="3228277" y="3493261"/>
                  <a:ext cx="31803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𝐤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CFFD4F0B-B682-7545-4239-CF33D927D1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8277" y="3493261"/>
                  <a:ext cx="318036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18868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4A8F4DFD-8FEA-8DA4-6262-131A522DD8D4}"/>
                    </a:ext>
                  </a:extLst>
                </p:cNvPr>
                <p:cNvSpPr txBox="1"/>
                <p:nvPr/>
              </p:nvSpPr>
              <p:spPr>
                <a:xfrm>
                  <a:off x="8651133" y="1558827"/>
                  <a:ext cx="271293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𝐯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4A8F4DFD-8FEA-8DA4-6262-131A522DD8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51133" y="1558827"/>
                  <a:ext cx="271293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11111" r="-6667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FBF8A5D3-B550-A52E-AC8A-B04C12B7E13F}"/>
                    </a:ext>
                  </a:extLst>
                </p:cNvPr>
                <p:cNvSpPr txBox="1"/>
                <p:nvPr/>
              </p:nvSpPr>
              <p:spPr>
                <a:xfrm>
                  <a:off x="8654562" y="2192811"/>
                  <a:ext cx="2675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𝐯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FBF8A5D3-B550-A52E-AC8A-B04C12B7E1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54562" y="2192811"/>
                  <a:ext cx="267574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13953" r="-11628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F91C753D-D51A-A9D7-C19F-2F2A182791E9}"/>
                    </a:ext>
                  </a:extLst>
                </p:cNvPr>
                <p:cNvSpPr txBox="1"/>
                <p:nvPr/>
              </p:nvSpPr>
              <p:spPr>
                <a:xfrm>
                  <a:off x="8660277" y="3520977"/>
                  <a:ext cx="28168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𝐯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F91C753D-D51A-A9D7-C19F-2F2A182791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0277" y="3520977"/>
                  <a:ext cx="281680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13043" r="-4348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B8446CEA-C057-F39B-2E4C-9B4E68B62087}"/>
                    </a:ext>
                  </a:extLst>
                </p:cNvPr>
                <p:cNvSpPr txBox="1"/>
                <p:nvPr/>
              </p:nvSpPr>
              <p:spPr>
                <a:xfrm>
                  <a:off x="6881567" y="1333893"/>
                  <a:ext cx="86106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E36081C1-4B90-8FCB-4364-0D937C0E9B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1567" y="1333893"/>
                  <a:ext cx="861069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4255" t="-2222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13C7902F-5B7E-6686-E1E8-3FF3FC604C3D}"/>
                    </a:ext>
                  </a:extLst>
                </p:cNvPr>
                <p:cNvSpPr txBox="1"/>
                <p:nvPr/>
              </p:nvSpPr>
              <p:spPr>
                <a:xfrm>
                  <a:off x="6920845" y="1985914"/>
                  <a:ext cx="86639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5C0C809D-3635-C936-F215-91C90E529B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0845" y="1985914"/>
                  <a:ext cx="866391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4225" t="-2222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39635435-90B6-80F7-4A9B-02926CFCEDAB}"/>
                    </a:ext>
                  </a:extLst>
                </p:cNvPr>
                <p:cNvSpPr txBox="1"/>
                <p:nvPr/>
              </p:nvSpPr>
              <p:spPr>
                <a:xfrm>
                  <a:off x="6930272" y="3315093"/>
                  <a:ext cx="88049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32EEA454-0E73-BD0F-F51E-668F94811A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0272" y="3315093"/>
                  <a:ext cx="880497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4167" t="-2222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6C7B68F9-54B1-0276-C1C7-41D139BC947B}"/>
                    </a:ext>
                  </a:extLst>
                </p:cNvPr>
                <p:cNvSpPr txBox="1"/>
                <p:nvPr/>
              </p:nvSpPr>
              <p:spPr>
                <a:xfrm>
                  <a:off x="5224021" y="1316611"/>
                  <a:ext cx="85010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032450F-557D-BD24-65C3-019C410C4B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4021" y="1316611"/>
                  <a:ext cx="850105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4317" t="-2222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213385AB-45A8-BD7E-9986-09FB9DA5F3D4}"/>
                    </a:ext>
                  </a:extLst>
                </p:cNvPr>
                <p:cNvSpPr txBox="1"/>
                <p:nvPr/>
              </p:nvSpPr>
              <p:spPr>
                <a:xfrm>
                  <a:off x="5187884" y="2015765"/>
                  <a:ext cx="85542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A1E38F73-A42D-05B6-630D-5498DA083D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87884" y="2015765"/>
                  <a:ext cx="855427" cy="276999"/>
                </a:xfrm>
                <a:prstGeom prst="rect">
                  <a:avLst/>
                </a:prstGeom>
                <a:blipFill>
                  <a:blip r:embed="rId17"/>
                  <a:stretch>
                    <a:fillRect l="-4286" t="-2222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EDA22D03-FC78-5DD9-DC98-6E70B97497CD}"/>
                    </a:ext>
                  </a:extLst>
                </p:cNvPr>
                <p:cNvSpPr txBox="1"/>
                <p:nvPr/>
              </p:nvSpPr>
              <p:spPr>
                <a:xfrm>
                  <a:off x="5159604" y="3326092"/>
                  <a:ext cx="86953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B2D6DE3B-47BF-8287-EF35-F9FFEC356D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9604" y="3326092"/>
                  <a:ext cx="869532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4196" t="-2222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787550C-D370-9D48-1202-6FDFE54DA8BA}"/>
                </a:ext>
              </a:extLst>
            </p:cNvPr>
            <p:cNvSpPr/>
            <p:nvPr/>
          </p:nvSpPr>
          <p:spPr>
            <a:xfrm>
              <a:off x="4015820" y="1442301"/>
              <a:ext cx="1055802" cy="46191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Score function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206E450-0A6E-0BCF-9FDB-68078A618735}"/>
                </a:ext>
              </a:extLst>
            </p:cNvPr>
            <p:cNvSpPr/>
            <p:nvPr/>
          </p:nvSpPr>
          <p:spPr>
            <a:xfrm>
              <a:off x="4026818" y="2160309"/>
              <a:ext cx="1055802" cy="46191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Score function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06AD22F4-1120-6918-5A57-E663E7090D3E}"/>
                </a:ext>
              </a:extLst>
            </p:cNvPr>
            <p:cNvSpPr/>
            <p:nvPr/>
          </p:nvSpPr>
          <p:spPr>
            <a:xfrm>
              <a:off x="4036245" y="3414074"/>
              <a:ext cx="1055802" cy="46191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Score function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E33F806-9B2E-720D-8EE1-8AF113BD07AF}"/>
                  </a:ext>
                </a:extLst>
              </p:cNvPr>
              <p:cNvSpPr txBox="1"/>
              <p:nvPr/>
            </p:nvSpPr>
            <p:spPr>
              <a:xfrm>
                <a:off x="5248275" y="5443498"/>
                <a:ext cx="3152775" cy="1209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𝐕</m:t>
                      </m:r>
                      <m:r>
                        <a:rPr lang="en-US" b="0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−−−</m:t>
                                    </m:r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𝐯</m:t>
                                        </m:r>
                                      </m:e>
                                      <m:sub>
                                        <m:r>
                                          <a:rPr lang="en-US" b="0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b="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b="0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−−−</m:t>
                                              </m:r>
                                              <m:r>
                                                <a:rPr lang="en-US" b="1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𝐯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b="0" i="0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⊺</m:t>
                                          </m:r>
                                        </m:sup>
                                      </m:sSup>
                                      <m:r>
                                        <a:rPr lang="en-US" b="0" i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−−−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𝐯</m:t>
                                        </m:r>
                                      </m:e>
                                      <m:sub>
                                        <m: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E33F806-9B2E-720D-8EE1-8AF113BD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275" y="5443498"/>
                <a:ext cx="3152775" cy="120975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47673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D2F9B-8128-E8D8-C257-2649BD10E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54A23-5EFD-90DF-CD8B-319676036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4" y="1235075"/>
            <a:ext cx="11058525" cy="54610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transformer is a transduction model with an encoder-decoder structure. </a:t>
            </a:r>
          </a:p>
          <a:p>
            <a:r>
              <a:rPr lang="en-US" dirty="0"/>
              <a:t>The encoder maps an input sequence of tokens into a sequence of learned representations, considering the context of each token in the sequence. </a:t>
            </a:r>
          </a:p>
          <a:p>
            <a:r>
              <a:rPr lang="en-US" dirty="0"/>
              <a:t>The decoder then generates an output sequence of tokens one token at a time, based on the output of the encoder and the generated portion of the output sequence.</a:t>
            </a:r>
          </a:p>
          <a:p>
            <a:r>
              <a:rPr lang="en-US" dirty="0"/>
              <a:t>Two important innovations in the Transformer:</a:t>
            </a:r>
          </a:p>
          <a:p>
            <a:pPr lvl="1"/>
            <a:r>
              <a:rPr lang="en-US" dirty="0"/>
              <a:t>The attention mechanism allows the model to draw the global dependencies between input and output sequences.</a:t>
            </a:r>
          </a:p>
          <a:p>
            <a:pPr lvl="1"/>
            <a:r>
              <a:rPr lang="en-US" dirty="0"/>
              <a:t>The attention mechanism module is highly parallelable without relying on sequence-aligned RNN structures, enabling faster training and better scalability on modern hardware such as GPUs and TPUs. </a:t>
            </a:r>
          </a:p>
          <a:p>
            <a:r>
              <a:rPr lang="en-US" dirty="0"/>
              <a:t>GPT (generative pre-trained transformer) uses a decoder-only architecture with a left-to-right (causal) language modeling objective, which is well-suited to text generation and can be scaled to long sequences.</a:t>
            </a:r>
          </a:p>
          <a:p>
            <a:r>
              <a:rPr lang="en-US" dirty="0"/>
              <a:t>The successors (e.g. GPT 5.5, Gemini, Claude</a:t>
            </a:r>
            <a:r>
              <a:rPr lang="en-US"/>
              <a:t>, Llama) of </a:t>
            </a:r>
            <a:r>
              <a:rPr lang="en-US" dirty="0"/>
              <a:t>GPT-1 dominate AI applications in large language model.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08547-2AED-FA12-A5F4-7F30E45B0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38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2E83-52B9-E63E-6F8C-08C3C2C0A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E285F-591F-1485-37DC-13CE5C757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Scaled dot-product attention mechanism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70527C-0606-92D1-F744-285743255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6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9AF788-D8D9-DBA5-381B-408FD3A2838C}"/>
                  </a:ext>
                </a:extLst>
              </p:cNvPr>
              <p:cNvSpPr txBox="1"/>
              <p:nvPr/>
            </p:nvSpPr>
            <p:spPr>
              <a:xfrm>
                <a:off x="8277225" y="1324616"/>
                <a:ext cx="1171575" cy="379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𝐪</m:t>
                      </m:r>
                      <m:r>
                        <a:rPr lang="en-US" b="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b="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9AF788-D8D9-DBA5-381B-408FD3A28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225" y="1324616"/>
                <a:ext cx="1171575" cy="379719"/>
              </a:xfrm>
              <a:prstGeom prst="rect">
                <a:avLst/>
              </a:prstGeom>
              <a:blipFill>
                <a:blip r:embed="rId2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A58C10F-6E89-BF4D-DEAB-6967C592CE7A}"/>
                  </a:ext>
                </a:extLst>
              </p:cNvPr>
              <p:cNvSpPr txBox="1"/>
              <p:nvPr/>
            </p:nvSpPr>
            <p:spPr>
              <a:xfrm>
                <a:off x="8258175" y="1820375"/>
                <a:ext cx="3324225" cy="12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𝐊</m:t>
                      </m:r>
                      <m:r>
                        <a:rPr lang="en-US" b="0" i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−−−</m:t>
                                        </m:r>
                                        <m:r>
                                          <a:rPr lang="en-US" b="1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𝐤</m:t>
                                        </m:r>
                                      </m:e>
                                      <m:sub>
                                        <m:r>
                                          <a:rPr lang="en-US" b="0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b="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b="0" i="1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−−−</m:t>
                                              </m:r>
                                              <m:r>
                                                <a:rPr lang="en-US" b="1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𝐤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b="0" i="0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⊺</m:t>
                                          </m:r>
                                        </m:sup>
                                      </m:sSup>
                                      <m:r>
                                        <a:rPr lang="en-US" b="0" i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−−−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𝐤</m:t>
                                        </m:r>
                                      </m:e>
                                      <m:sub>
                                        <m: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A58C10F-6E89-BF4D-DEAB-6967C592C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8175" y="1820375"/>
                <a:ext cx="3324225" cy="12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8015D4CF-D734-159C-8ACB-EAAEE945D01D}"/>
              </a:ext>
            </a:extLst>
          </p:cNvPr>
          <p:cNvGrpSpPr/>
          <p:nvPr/>
        </p:nvGrpSpPr>
        <p:grpSpPr>
          <a:xfrm>
            <a:off x="903101" y="1191896"/>
            <a:ext cx="7021699" cy="4117931"/>
            <a:chOff x="2992906" y="906146"/>
            <a:chExt cx="7021699" cy="4117931"/>
          </a:xfrm>
          <a:noFill/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FC8B32D-D952-68F2-ED05-22E45E2285C9}"/>
                </a:ext>
              </a:extLst>
            </p:cNvPr>
            <p:cNvCxnSpPr>
              <a:cxnSpLocks/>
            </p:cNvCxnSpPr>
            <p:nvPr/>
          </p:nvCxnSpPr>
          <p:spPr>
            <a:xfrm>
              <a:off x="3604704" y="1686279"/>
              <a:ext cx="420541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9B1325B-4AEE-1E1F-D337-D2C0B97C67AB}"/>
                </a:ext>
              </a:extLst>
            </p:cNvPr>
            <p:cNvCxnSpPr>
              <a:cxnSpLocks/>
              <a:endCxn id="64" idx="1"/>
            </p:cNvCxnSpPr>
            <p:nvPr/>
          </p:nvCxnSpPr>
          <p:spPr>
            <a:xfrm>
              <a:off x="3610466" y="2391266"/>
              <a:ext cx="416352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828CEFF-B81F-EFCD-5456-F15DD84208A3}"/>
                </a:ext>
              </a:extLst>
            </p:cNvPr>
            <p:cNvCxnSpPr>
              <a:cxnSpLocks/>
            </p:cNvCxnSpPr>
            <p:nvPr/>
          </p:nvCxnSpPr>
          <p:spPr>
            <a:xfrm>
              <a:off x="3601039" y="3645031"/>
              <a:ext cx="454060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E89E88F-2AC4-C227-21B6-CB358E81D1BA}"/>
                </a:ext>
              </a:extLst>
            </p:cNvPr>
            <p:cNvSpPr/>
            <p:nvPr/>
          </p:nvSpPr>
          <p:spPr>
            <a:xfrm>
              <a:off x="3062161" y="1409474"/>
              <a:ext cx="536448" cy="254203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4F75C40-CEC2-0E34-5C03-5AED5B6BE559}"/>
                </a:ext>
              </a:extLst>
            </p:cNvPr>
            <p:cNvSpPr/>
            <p:nvPr/>
          </p:nvSpPr>
          <p:spPr>
            <a:xfrm>
              <a:off x="5092192" y="2448560"/>
              <a:ext cx="2529840" cy="475488"/>
            </a:xfrm>
            <a:prstGeom prst="rect">
              <a:avLst/>
            </a:prstGeom>
            <a:grpFill/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softmax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A1C84AD-DD81-A30D-A237-6872BE32FF3E}"/>
                </a:ext>
              </a:extLst>
            </p:cNvPr>
            <p:cNvCxnSpPr>
              <a:cxnSpLocks/>
              <a:stCxn id="63" idx="3"/>
            </p:cNvCxnSpPr>
            <p:nvPr/>
          </p:nvCxnSpPr>
          <p:spPr>
            <a:xfrm>
              <a:off x="5071622" y="1673258"/>
              <a:ext cx="1018093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C573FF47-DB1C-96E4-1AA7-595FB659FF7E}"/>
                </a:ext>
              </a:extLst>
            </p:cNvPr>
            <p:cNvCxnSpPr>
              <a:cxnSpLocks/>
            </p:cNvCxnSpPr>
            <p:nvPr/>
          </p:nvCxnSpPr>
          <p:spPr>
            <a:xfrm>
              <a:off x="5085153" y="2393193"/>
              <a:ext cx="1032843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1923F064-EB46-CE25-DE9F-1D3AE189C356}"/>
                </a:ext>
              </a:extLst>
            </p:cNvPr>
            <p:cNvCxnSpPr>
              <a:cxnSpLocks/>
            </p:cNvCxnSpPr>
            <p:nvPr/>
          </p:nvCxnSpPr>
          <p:spPr>
            <a:xfrm>
              <a:off x="5076292" y="3659464"/>
              <a:ext cx="1041704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DEFA20C-B72A-D20B-3F9D-C8143FC0BAC3}"/>
                </a:ext>
              </a:extLst>
            </p:cNvPr>
            <p:cNvSpPr txBox="1"/>
            <p:nvPr/>
          </p:nvSpPr>
          <p:spPr>
            <a:xfrm>
              <a:off x="3001201" y="1028191"/>
              <a:ext cx="627992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keys</a:t>
              </a:r>
            </a:p>
          </p:txBody>
        </p:sp>
        <p:cxnSp>
          <p:nvCxnSpPr>
            <p:cNvPr id="25" name="Connector: Elbow 24">
              <a:extLst>
                <a:ext uri="{FF2B5EF4-FFF2-40B4-BE49-F238E27FC236}">
                  <a16:creationId xmlns:a16="http://schemas.microsoft.com/office/drawing/2014/main" id="{C1A54F6B-69FD-82A0-E14C-C9CE434A4A3A}"/>
                </a:ext>
              </a:extLst>
            </p:cNvPr>
            <p:cNvCxnSpPr>
              <a:cxnSpLocks/>
              <a:stCxn id="28" idx="3"/>
              <a:endCxn id="65" idx="2"/>
            </p:cNvCxnSpPr>
            <p:nvPr/>
          </p:nvCxnSpPr>
          <p:spPr>
            <a:xfrm flipV="1">
              <a:off x="3629714" y="3875988"/>
              <a:ext cx="934432" cy="550441"/>
            </a:xfrm>
            <a:prstGeom prst="bentConnector2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or: Elbow 25">
              <a:extLst>
                <a:ext uri="{FF2B5EF4-FFF2-40B4-BE49-F238E27FC236}">
                  <a16:creationId xmlns:a16="http://schemas.microsoft.com/office/drawing/2014/main" id="{3D892E48-3DBF-B827-6D24-F61D42A4D286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3344369" y="3219409"/>
              <a:ext cx="1798110" cy="622590"/>
            </a:xfrm>
            <a:prstGeom prst="bentConnector3">
              <a:avLst>
                <a:gd name="adj1" fmla="val 68349"/>
              </a:avLst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or: Elbow 26">
              <a:extLst>
                <a:ext uri="{FF2B5EF4-FFF2-40B4-BE49-F238E27FC236}">
                  <a16:creationId xmlns:a16="http://schemas.microsoft.com/office/drawing/2014/main" id="{CD9FA3C3-CE79-078C-9A46-44CA8B64C65F}"/>
                </a:ext>
              </a:extLst>
            </p:cNvPr>
            <p:cNvCxnSpPr>
              <a:cxnSpLocks/>
              <a:endCxn id="63" idx="2"/>
            </p:cNvCxnSpPr>
            <p:nvPr/>
          </p:nvCxnSpPr>
          <p:spPr>
            <a:xfrm rot="5400000" flipH="1" flipV="1">
              <a:off x="2900084" y="2770600"/>
              <a:ext cx="2510022" cy="777252"/>
            </a:xfrm>
            <a:prstGeom prst="bentConnector3">
              <a:avLst>
                <a:gd name="adj1" fmla="val 95068"/>
              </a:avLst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40AC080-9B29-A34E-CDA7-BC3AF5356A55}"/>
                </a:ext>
              </a:extLst>
            </p:cNvPr>
            <p:cNvSpPr/>
            <p:nvPr/>
          </p:nvSpPr>
          <p:spPr>
            <a:xfrm>
              <a:off x="3105838" y="4170397"/>
              <a:ext cx="523876" cy="51206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B96181-E1C5-B3C7-D0EB-48757C70B1BB}"/>
                </a:ext>
              </a:extLst>
            </p:cNvPr>
            <p:cNvSpPr txBox="1"/>
            <p:nvPr/>
          </p:nvSpPr>
          <p:spPr>
            <a:xfrm>
              <a:off x="2992906" y="4654745"/>
              <a:ext cx="749179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query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41DCD0D-CF00-05D8-F6DF-742CA78A83A6}"/>
                </a:ext>
              </a:extLst>
            </p:cNvPr>
            <p:cNvSpPr/>
            <p:nvPr/>
          </p:nvSpPr>
          <p:spPr>
            <a:xfrm>
              <a:off x="7833507" y="1580163"/>
              <a:ext cx="237744" cy="2560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x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004C8C74-4692-2FA2-3EF1-2842A8F47718}"/>
                </a:ext>
              </a:extLst>
            </p:cNvPr>
            <p:cNvCxnSpPr>
              <a:cxnSpLocks/>
              <a:endCxn id="30" idx="2"/>
            </p:cNvCxnSpPr>
            <p:nvPr/>
          </p:nvCxnSpPr>
          <p:spPr>
            <a:xfrm>
              <a:off x="6579909" y="1708179"/>
              <a:ext cx="125359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88B8CE3-D148-C168-CE68-DB27508414ED}"/>
                </a:ext>
              </a:extLst>
            </p:cNvPr>
            <p:cNvSpPr txBox="1"/>
            <p:nvPr/>
          </p:nvSpPr>
          <p:spPr>
            <a:xfrm>
              <a:off x="6816983" y="906146"/>
              <a:ext cx="950966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weights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C399CF-48E6-5DF8-3AB9-B55CBE984DF7}"/>
                </a:ext>
              </a:extLst>
            </p:cNvPr>
            <p:cNvSpPr txBox="1"/>
            <p:nvPr/>
          </p:nvSpPr>
          <p:spPr>
            <a:xfrm>
              <a:off x="5075915" y="931661"/>
              <a:ext cx="853182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scores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FC17C7B-0F66-ED4A-EF69-7F1CF72FC468}"/>
                </a:ext>
              </a:extLst>
            </p:cNvPr>
            <p:cNvSpPr/>
            <p:nvPr/>
          </p:nvSpPr>
          <p:spPr>
            <a:xfrm>
              <a:off x="7821315" y="2201955"/>
              <a:ext cx="237744" cy="2560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x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BA7B3087-7C8D-BE62-3748-24F9ABA9FA88}"/>
                </a:ext>
              </a:extLst>
            </p:cNvPr>
            <p:cNvCxnSpPr>
              <a:cxnSpLocks/>
              <a:endCxn id="34" idx="2"/>
            </p:cNvCxnSpPr>
            <p:nvPr/>
          </p:nvCxnSpPr>
          <p:spPr>
            <a:xfrm>
              <a:off x="6570482" y="2329971"/>
              <a:ext cx="1250833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AD435A2-4BC0-E306-B11A-E1C7F6938D68}"/>
                </a:ext>
              </a:extLst>
            </p:cNvPr>
            <p:cNvSpPr/>
            <p:nvPr/>
          </p:nvSpPr>
          <p:spPr>
            <a:xfrm>
              <a:off x="7827411" y="3524787"/>
              <a:ext cx="237744" cy="2560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x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2E49978D-7283-1C9F-D7FA-04696C85520E}"/>
                </a:ext>
              </a:extLst>
            </p:cNvPr>
            <p:cNvCxnSpPr>
              <a:cxnSpLocks/>
              <a:endCxn id="36" idx="2"/>
            </p:cNvCxnSpPr>
            <p:nvPr/>
          </p:nvCxnSpPr>
          <p:spPr>
            <a:xfrm>
              <a:off x="6598763" y="3652803"/>
              <a:ext cx="122864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1D8BC57-2144-62EF-891B-F14F86C4D807}"/>
                </a:ext>
              </a:extLst>
            </p:cNvPr>
            <p:cNvSpPr/>
            <p:nvPr/>
          </p:nvSpPr>
          <p:spPr>
            <a:xfrm>
              <a:off x="8571123" y="1415571"/>
              <a:ext cx="536448" cy="254203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E4C9760-2CD6-6273-D4F7-FC694F111F6E}"/>
                </a:ext>
              </a:extLst>
            </p:cNvPr>
            <p:cNvSpPr txBox="1"/>
            <p:nvPr/>
          </p:nvSpPr>
          <p:spPr>
            <a:xfrm>
              <a:off x="8386338" y="1034190"/>
              <a:ext cx="833113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values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FC134253-9DF1-7851-8B5D-896BA8E1FC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83443" y="1714275"/>
              <a:ext cx="457200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8C1E3454-BDA4-BD9D-F1C3-393980DA1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77347" y="2323875"/>
              <a:ext cx="457200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823DEAFC-48F1-80DD-5077-D11508D346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71251" y="3671091"/>
              <a:ext cx="457200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83CD0DD-511A-254C-1032-90F5BFC4395A}"/>
                </a:ext>
              </a:extLst>
            </p:cNvPr>
            <p:cNvSpPr/>
            <p:nvPr/>
          </p:nvSpPr>
          <p:spPr>
            <a:xfrm>
              <a:off x="8205363" y="4311171"/>
              <a:ext cx="237744" cy="2560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+</a:t>
              </a:r>
            </a:p>
          </p:txBody>
        </p:sp>
        <p:cxnSp>
          <p:nvCxnSpPr>
            <p:cNvPr id="44" name="Connector: Elbow 43">
              <a:extLst>
                <a:ext uri="{FF2B5EF4-FFF2-40B4-BE49-F238E27FC236}">
                  <a16:creationId xmlns:a16="http://schemas.microsoft.com/office/drawing/2014/main" id="{2122AE2A-4C00-46B4-3C04-8AA6C76F1715}"/>
                </a:ext>
              </a:extLst>
            </p:cNvPr>
            <p:cNvCxnSpPr>
              <a:cxnSpLocks/>
              <a:stCxn id="30" idx="4"/>
              <a:endCxn id="43" idx="0"/>
            </p:cNvCxnSpPr>
            <p:nvPr/>
          </p:nvCxnSpPr>
          <p:spPr>
            <a:xfrm rot="16200000" flipH="1">
              <a:off x="6900819" y="2887755"/>
              <a:ext cx="2474976" cy="371856"/>
            </a:xfrm>
            <a:prstGeom prst="bentConnector3">
              <a:avLst>
                <a:gd name="adj1" fmla="val 3695"/>
              </a:avLst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or: Elbow 44">
              <a:extLst>
                <a:ext uri="{FF2B5EF4-FFF2-40B4-BE49-F238E27FC236}">
                  <a16:creationId xmlns:a16="http://schemas.microsoft.com/office/drawing/2014/main" id="{19978EEC-86D7-089B-EF21-2BF4268EE524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 rot="16200000" flipH="1">
              <a:off x="7208667" y="3195603"/>
              <a:ext cx="1840992" cy="390144"/>
            </a:xfrm>
            <a:prstGeom prst="bentConnector3">
              <a:avLst>
                <a:gd name="adj1" fmla="val 50000"/>
              </a:avLst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or: Elbow 45">
              <a:extLst>
                <a:ext uri="{FF2B5EF4-FFF2-40B4-BE49-F238E27FC236}">
                  <a16:creationId xmlns:a16="http://schemas.microsoft.com/office/drawing/2014/main" id="{B19A384D-D4D7-0367-4C61-24ABC25A6840}"/>
                </a:ext>
              </a:extLst>
            </p:cNvPr>
            <p:cNvCxnSpPr>
              <a:cxnSpLocks/>
              <a:stCxn id="36" idx="4"/>
            </p:cNvCxnSpPr>
            <p:nvPr/>
          </p:nvCxnSpPr>
          <p:spPr>
            <a:xfrm rot="16200000" flipH="1">
              <a:off x="7872027" y="3855075"/>
              <a:ext cx="525174" cy="376662"/>
            </a:xfrm>
            <a:prstGeom prst="bentConnector3">
              <a:avLst>
                <a:gd name="adj1" fmla="val 50000"/>
              </a:avLst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B351036A-3ABD-14A0-EBDC-3C9964E0CE16}"/>
                </a:ext>
              </a:extLst>
            </p:cNvPr>
            <p:cNvCxnSpPr/>
            <p:nvPr/>
          </p:nvCxnSpPr>
          <p:spPr>
            <a:xfrm>
              <a:off x="8455299" y="4457475"/>
              <a:ext cx="408432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55A0647-3952-9E23-6F90-4BF66C3E3E6F}"/>
                </a:ext>
              </a:extLst>
            </p:cNvPr>
            <p:cNvSpPr/>
            <p:nvPr/>
          </p:nvSpPr>
          <p:spPr>
            <a:xfrm>
              <a:off x="8857635" y="4213635"/>
              <a:ext cx="1156970" cy="51206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E8E8330-D49E-C409-F5D2-3AAD7DF606B8}"/>
                </a:ext>
              </a:extLst>
            </p:cNvPr>
            <p:cNvSpPr txBox="1"/>
            <p:nvPr/>
          </p:nvSpPr>
          <p:spPr>
            <a:xfrm>
              <a:off x="8852428" y="4271801"/>
              <a:ext cx="1069524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attention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0B819C57-BBBB-165D-292D-11794C0EF99B}"/>
                    </a:ext>
                  </a:extLst>
                </p:cNvPr>
                <p:cNvSpPr txBox="1"/>
                <p:nvPr/>
              </p:nvSpPr>
              <p:spPr>
                <a:xfrm>
                  <a:off x="3252269" y="4264885"/>
                  <a:ext cx="185948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n-US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0B819C57-BBBB-165D-292D-11794C0EF9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2269" y="4264885"/>
                  <a:ext cx="185948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33333" r="-36667" b="-23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4DB4B6F3-2220-DE6B-5A81-E33FB6B1518D}"/>
                    </a:ext>
                  </a:extLst>
                </p:cNvPr>
                <p:cNvSpPr txBox="1"/>
                <p:nvPr/>
              </p:nvSpPr>
              <p:spPr>
                <a:xfrm>
                  <a:off x="3227134" y="1549399"/>
                  <a:ext cx="298608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𝐤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4DB4B6F3-2220-DE6B-5A81-E33FB6B151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7134" y="1549399"/>
                  <a:ext cx="298608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2449" r="-6122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DBA98E17-2576-068B-407F-6C9B31904E23}"/>
                    </a:ext>
                  </a:extLst>
                </p:cNvPr>
                <p:cNvSpPr txBox="1"/>
                <p:nvPr/>
              </p:nvSpPr>
              <p:spPr>
                <a:xfrm>
                  <a:off x="3242755" y="2148712"/>
                  <a:ext cx="303929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𝐤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DBA98E17-2576-068B-407F-6C9B31904E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2755" y="2148712"/>
                  <a:ext cx="303929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0000" r="-6000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7053D76E-5C1F-89AD-2FBD-7E8B8BF63010}"/>
                    </a:ext>
                  </a:extLst>
                </p:cNvPr>
                <p:cNvSpPr txBox="1"/>
                <p:nvPr/>
              </p:nvSpPr>
              <p:spPr>
                <a:xfrm>
                  <a:off x="3228277" y="3493261"/>
                  <a:ext cx="318036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𝐤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7053D76E-5C1F-89AD-2FBD-7E8B8BF630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8277" y="3493261"/>
                  <a:ext cx="318036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1154" t="-2222" r="-1923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3CA2DFF8-63ED-72E1-88FB-10A7E40976DA}"/>
                    </a:ext>
                  </a:extLst>
                </p:cNvPr>
                <p:cNvSpPr txBox="1"/>
                <p:nvPr/>
              </p:nvSpPr>
              <p:spPr>
                <a:xfrm>
                  <a:off x="8651133" y="1558827"/>
                  <a:ext cx="271293" cy="276999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𝐯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3CA2DFF8-63ED-72E1-88FB-10A7E40976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51133" y="1558827"/>
                  <a:ext cx="271293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11111" r="-6667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3F462E53-315B-E34C-3706-92ABE9825192}"/>
                    </a:ext>
                  </a:extLst>
                </p:cNvPr>
                <p:cNvSpPr txBox="1"/>
                <p:nvPr/>
              </p:nvSpPr>
              <p:spPr>
                <a:xfrm>
                  <a:off x="8654562" y="2192811"/>
                  <a:ext cx="267574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𝐯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3F462E53-315B-E34C-3706-92ABE98251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54562" y="2192811"/>
                  <a:ext cx="267574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13636" r="-9091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7A6AD362-0239-44F3-455C-9C8235837C18}"/>
                    </a:ext>
                  </a:extLst>
                </p:cNvPr>
                <p:cNvSpPr txBox="1"/>
                <p:nvPr/>
              </p:nvSpPr>
              <p:spPr>
                <a:xfrm>
                  <a:off x="8660277" y="3520977"/>
                  <a:ext cx="281680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𝐯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7A6AD362-0239-44F3-455C-9C8235837C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0277" y="3520977"/>
                  <a:ext cx="281680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13043" r="-4348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0F38D4CC-BDF7-4978-1B66-77A746BC701E}"/>
                    </a:ext>
                  </a:extLst>
                </p:cNvPr>
                <p:cNvSpPr txBox="1"/>
                <p:nvPr/>
              </p:nvSpPr>
              <p:spPr>
                <a:xfrm>
                  <a:off x="6881567" y="1333893"/>
                  <a:ext cx="861069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0F38D4CC-BDF7-4978-1B66-77A746BC70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1567" y="1333893"/>
                  <a:ext cx="861069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4255" t="-2222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A96998F7-AD24-CC6F-AF75-207773FF0A63}"/>
                    </a:ext>
                  </a:extLst>
                </p:cNvPr>
                <p:cNvSpPr txBox="1"/>
                <p:nvPr/>
              </p:nvSpPr>
              <p:spPr>
                <a:xfrm>
                  <a:off x="6920845" y="1985914"/>
                  <a:ext cx="866391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A96998F7-AD24-CC6F-AF75-207773FF0A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0845" y="1985914"/>
                  <a:ext cx="866391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4196" t="-2222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C03D9008-F0BE-4687-16BC-E4B3A8ECB28F}"/>
                    </a:ext>
                  </a:extLst>
                </p:cNvPr>
                <p:cNvSpPr txBox="1"/>
                <p:nvPr/>
              </p:nvSpPr>
              <p:spPr>
                <a:xfrm>
                  <a:off x="6930272" y="3315093"/>
                  <a:ext cx="880497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C03D9008-F0BE-4687-16BC-E4B3A8ECB2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0272" y="3315093"/>
                  <a:ext cx="880497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4167" t="-2222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D7DE6D54-A521-9A10-B1A9-8CE28F4DC98E}"/>
                    </a:ext>
                  </a:extLst>
                </p:cNvPr>
                <p:cNvSpPr txBox="1"/>
                <p:nvPr/>
              </p:nvSpPr>
              <p:spPr>
                <a:xfrm>
                  <a:off x="5224021" y="1316611"/>
                  <a:ext cx="850105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D7DE6D54-A521-9A10-B1A9-8CE28F4DC9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4021" y="1316611"/>
                  <a:ext cx="850105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4286" t="-2222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90D93706-C2FD-E9AC-CFF8-12F51E1E45E8}"/>
                    </a:ext>
                  </a:extLst>
                </p:cNvPr>
                <p:cNvSpPr txBox="1"/>
                <p:nvPr/>
              </p:nvSpPr>
              <p:spPr>
                <a:xfrm>
                  <a:off x="5187884" y="2015765"/>
                  <a:ext cx="855427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90D93706-C2FD-E9AC-CFF8-12F51E1E45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87884" y="2015765"/>
                  <a:ext cx="855427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4255" t="-2222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3B0F5DCE-80B4-5C32-69DD-16E033A95FE3}"/>
                    </a:ext>
                  </a:extLst>
                </p:cNvPr>
                <p:cNvSpPr txBox="1"/>
                <p:nvPr/>
              </p:nvSpPr>
              <p:spPr>
                <a:xfrm>
                  <a:off x="5159604" y="3326092"/>
                  <a:ext cx="869532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𝐪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3B0F5DCE-80B4-5C32-69DD-16E033A95F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9604" y="3326092"/>
                  <a:ext cx="869532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4225" b="-23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72D4F32-868E-6994-256F-AF6F8BD0196B}"/>
                </a:ext>
              </a:extLst>
            </p:cNvPr>
            <p:cNvSpPr/>
            <p:nvPr/>
          </p:nvSpPr>
          <p:spPr>
            <a:xfrm>
              <a:off x="4015820" y="1442301"/>
              <a:ext cx="1055802" cy="461914"/>
            </a:xfrm>
            <a:prstGeom prst="rect">
              <a:avLst/>
            </a:prstGeom>
            <a:grp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Score function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57F4078-D4B0-D728-0455-408D861FDFC1}"/>
                </a:ext>
              </a:extLst>
            </p:cNvPr>
            <p:cNvSpPr/>
            <p:nvPr/>
          </p:nvSpPr>
          <p:spPr>
            <a:xfrm>
              <a:off x="4026818" y="2160309"/>
              <a:ext cx="1055802" cy="461914"/>
            </a:xfrm>
            <a:prstGeom prst="rect">
              <a:avLst/>
            </a:prstGeom>
            <a:grp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Score function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A57806F-1391-F561-043F-286456FEDA21}"/>
                </a:ext>
              </a:extLst>
            </p:cNvPr>
            <p:cNvSpPr/>
            <p:nvPr/>
          </p:nvSpPr>
          <p:spPr>
            <a:xfrm>
              <a:off x="4036245" y="3414074"/>
              <a:ext cx="1055802" cy="461914"/>
            </a:xfrm>
            <a:prstGeom prst="rect">
              <a:avLst/>
            </a:prstGeom>
            <a:grp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Score function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B87BDA15-4C84-6BA5-A7D5-BC88345B6564}"/>
                  </a:ext>
                </a:extLst>
              </p:cNvPr>
              <p:cNvSpPr txBox="1"/>
              <p:nvPr/>
            </p:nvSpPr>
            <p:spPr>
              <a:xfrm>
                <a:off x="8343900" y="3100348"/>
                <a:ext cx="3152775" cy="1209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𝐕</m:t>
                      </m:r>
                      <m:r>
                        <a:rPr lang="en-US" b="0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−−−</m:t>
                                    </m:r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𝐯</m:t>
                                        </m:r>
                                      </m:e>
                                      <m:sub>
                                        <m:r>
                                          <a:rPr lang="en-US" b="0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b="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b="0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−−−</m:t>
                                              </m:r>
                                              <m:r>
                                                <a:rPr lang="en-US" b="1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𝐯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b="0" i="0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⊺</m:t>
                                          </m:r>
                                        </m:sup>
                                      </m:sSup>
                                      <m:r>
                                        <a:rPr lang="en-US" b="0" i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−−−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𝐯</m:t>
                                        </m:r>
                                      </m:e>
                                      <m:sub>
                                        <m: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B87BDA15-4C84-6BA5-A7D5-BC88345B6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900" y="3100348"/>
                <a:ext cx="3152775" cy="120975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69F8F9C-2689-8B41-1E5D-08D235B5268A}"/>
              </a:ext>
            </a:extLst>
          </p:cNvPr>
          <p:cNvSpPr/>
          <p:nvPr/>
        </p:nvSpPr>
        <p:spPr>
          <a:xfrm>
            <a:off x="1628721" y="1447800"/>
            <a:ext cx="1457379" cy="3114675"/>
          </a:xfrm>
          <a:custGeom>
            <a:avLst/>
            <a:gdLst>
              <a:gd name="csX0" fmla="*/ 181029 w 1457379"/>
              <a:gd name="csY0" fmla="*/ 114300 h 3114675"/>
              <a:gd name="csX1" fmla="*/ 161979 w 1457379"/>
              <a:gd name="csY1" fmla="*/ 171450 h 3114675"/>
              <a:gd name="csX2" fmla="*/ 123879 w 1457379"/>
              <a:gd name="csY2" fmla="*/ 266700 h 3114675"/>
              <a:gd name="csX3" fmla="*/ 76254 w 1457379"/>
              <a:gd name="csY3" fmla="*/ 447675 h 3114675"/>
              <a:gd name="csX4" fmla="*/ 57204 w 1457379"/>
              <a:gd name="csY4" fmla="*/ 647700 h 3114675"/>
              <a:gd name="csX5" fmla="*/ 38154 w 1457379"/>
              <a:gd name="csY5" fmla="*/ 762000 h 3114675"/>
              <a:gd name="csX6" fmla="*/ 28629 w 1457379"/>
              <a:gd name="csY6" fmla="*/ 866775 h 3114675"/>
              <a:gd name="csX7" fmla="*/ 19104 w 1457379"/>
              <a:gd name="csY7" fmla="*/ 952500 h 3114675"/>
              <a:gd name="csX8" fmla="*/ 9579 w 1457379"/>
              <a:gd name="csY8" fmla="*/ 1200150 h 3114675"/>
              <a:gd name="csX9" fmla="*/ 54 w 1457379"/>
              <a:gd name="csY9" fmla="*/ 1352550 h 3114675"/>
              <a:gd name="csX10" fmla="*/ 19104 w 1457379"/>
              <a:gd name="csY10" fmla="*/ 1819275 h 3114675"/>
              <a:gd name="csX11" fmla="*/ 85779 w 1457379"/>
              <a:gd name="csY11" fmla="*/ 2038350 h 3114675"/>
              <a:gd name="csX12" fmla="*/ 142929 w 1457379"/>
              <a:gd name="csY12" fmla="*/ 2257425 h 3114675"/>
              <a:gd name="csX13" fmla="*/ 181029 w 1457379"/>
              <a:gd name="csY13" fmla="*/ 2371725 h 3114675"/>
              <a:gd name="csX14" fmla="*/ 257229 w 1457379"/>
              <a:gd name="csY14" fmla="*/ 2609850 h 3114675"/>
              <a:gd name="csX15" fmla="*/ 362004 w 1457379"/>
              <a:gd name="csY15" fmla="*/ 2800350 h 3114675"/>
              <a:gd name="csX16" fmla="*/ 409629 w 1457379"/>
              <a:gd name="csY16" fmla="*/ 2867025 h 3114675"/>
              <a:gd name="csX17" fmla="*/ 466779 w 1457379"/>
              <a:gd name="csY17" fmla="*/ 2914650 h 3114675"/>
              <a:gd name="csX18" fmla="*/ 495354 w 1457379"/>
              <a:gd name="csY18" fmla="*/ 2943225 h 3114675"/>
              <a:gd name="csX19" fmla="*/ 628704 w 1457379"/>
              <a:gd name="csY19" fmla="*/ 3028950 h 3114675"/>
              <a:gd name="csX20" fmla="*/ 676329 w 1457379"/>
              <a:gd name="csY20" fmla="*/ 3067050 h 3114675"/>
              <a:gd name="csX21" fmla="*/ 790629 w 1457379"/>
              <a:gd name="csY21" fmla="*/ 3114675 h 3114675"/>
              <a:gd name="csX22" fmla="*/ 923979 w 1457379"/>
              <a:gd name="csY22" fmla="*/ 3105150 h 3114675"/>
              <a:gd name="csX23" fmla="*/ 1019229 w 1457379"/>
              <a:gd name="csY23" fmla="*/ 3048000 h 3114675"/>
              <a:gd name="csX24" fmla="*/ 1076379 w 1457379"/>
              <a:gd name="csY24" fmla="*/ 3009900 h 3114675"/>
              <a:gd name="csX25" fmla="*/ 1152579 w 1457379"/>
              <a:gd name="csY25" fmla="*/ 2952750 h 3114675"/>
              <a:gd name="csX26" fmla="*/ 1219254 w 1457379"/>
              <a:gd name="csY26" fmla="*/ 2914650 h 3114675"/>
              <a:gd name="csX27" fmla="*/ 1247829 w 1457379"/>
              <a:gd name="csY27" fmla="*/ 2876550 h 3114675"/>
              <a:gd name="csX28" fmla="*/ 1266879 w 1457379"/>
              <a:gd name="csY28" fmla="*/ 2819400 h 3114675"/>
              <a:gd name="csX29" fmla="*/ 1285929 w 1457379"/>
              <a:gd name="csY29" fmla="*/ 2790825 h 3114675"/>
              <a:gd name="csX30" fmla="*/ 1304979 w 1457379"/>
              <a:gd name="csY30" fmla="*/ 2733675 h 3114675"/>
              <a:gd name="csX31" fmla="*/ 1333554 w 1457379"/>
              <a:gd name="csY31" fmla="*/ 2695575 h 3114675"/>
              <a:gd name="csX32" fmla="*/ 1362129 w 1457379"/>
              <a:gd name="csY32" fmla="*/ 2638425 h 3114675"/>
              <a:gd name="csX33" fmla="*/ 1409754 w 1457379"/>
              <a:gd name="csY33" fmla="*/ 2562225 h 3114675"/>
              <a:gd name="csX34" fmla="*/ 1400229 w 1457379"/>
              <a:gd name="csY34" fmla="*/ 2314575 h 3114675"/>
              <a:gd name="csX35" fmla="*/ 1409754 w 1457379"/>
              <a:gd name="csY35" fmla="*/ 2114550 h 3114675"/>
              <a:gd name="csX36" fmla="*/ 1419279 w 1457379"/>
              <a:gd name="csY36" fmla="*/ 2038350 h 3114675"/>
              <a:gd name="csX37" fmla="*/ 1428804 w 1457379"/>
              <a:gd name="csY37" fmla="*/ 1952625 h 3114675"/>
              <a:gd name="csX38" fmla="*/ 1438329 w 1457379"/>
              <a:gd name="csY38" fmla="*/ 1257300 h 3114675"/>
              <a:gd name="csX39" fmla="*/ 1447854 w 1457379"/>
              <a:gd name="csY39" fmla="*/ 1171575 h 3114675"/>
              <a:gd name="csX40" fmla="*/ 1457379 w 1457379"/>
              <a:gd name="csY40" fmla="*/ 1066800 h 3114675"/>
              <a:gd name="csX41" fmla="*/ 1438329 w 1457379"/>
              <a:gd name="csY41" fmla="*/ 219075 h 3114675"/>
              <a:gd name="csX42" fmla="*/ 1381179 w 1457379"/>
              <a:gd name="csY42" fmla="*/ 133350 h 3114675"/>
              <a:gd name="csX43" fmla="*/ 1276404 w 1457379"/>
              <a:gd name="csY43" fmla="*/ 66675 h 3114675"/>
              <a:gd name="csX44" fmla="*/ 1190679 w 1457379"/>
              <a:gd name="csY44" fmla="*/ 47625 h 3114675"/>
              <a:gd name="csX45" fmla="*/ 971604 w 1457379"/>
              <a:gd name="csY45" fmla="*/ 19050 h 3114675"/>
              <a:gd name="csX46" fmla="*/ 809679 w 1457379"/>
              <a:gd name="csY46" fmla="*/ 0 h 3114675"/>
              <a:gd name="csX47" fmla="*/ 428679 w 1457379"/>
              <a:gd name="csY47" fmla="*/ 19050 h 3114675"/>
              <a:gd name="csX48" fmla="*/ 352479 w 1457379"/>
              <a:gd name="csY48" fmla="*/ 38100 h 3114675"/>
              <a:gd name="csX49" fmla="*/ 304854 w 1457379"/>
              <a:gd name="csY49" fmla="*/ 57150 h 3114675"/>
              <a:gd name="csX50" fmla="*/ 219129 w 1457379"/>
              <a:gd name="csY50" fmla="*/ 95250 h 3114675"/>
              <a:gd name="csX51" fmla="*/ 181029 w 1457379"/>
              <a:gd name="csY51" fmla="*/ 114300 h 31146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</a:cxnLst>
            <a:rect l="l" t="t" r="r" b="b"/>
            <a:pathLst>
              <a:path w="1457379" h="3114675">
                <a:moveTo>
                  <a:pt x="181029" y="114300"/>
                </a:moveTo>
                <a:cubicBezTo>
                  <a:pt x="171504" y="127000"/>
                  <a:pt x="169030" y="152648"/>
                  <a:pt x="161979" y="171450"/>
                </a:cubicBezTo>
                <a:cubicBezTo>
                  <a:pt x="149972" y="203469"/>
                  <a:pt x="135176" y="234424"/>
                  <a:pt x="123879" y="266700"/>
                </a:cubicBezTo>
                <a:cubicBezTo>
                  <a:pt x="97613" y="341745"/>
                  <a:pt x="93028" y="372193"/>
                  <a:pt x="76254" y="447675"/>
                </a:cubicBezTo>
                <a:cubicBezTo>
                  <a:pt x="71654" y="502881"/>
                  <a:pt x="65452" y="589962"/>
                  <a:pt x="57204" y="647700"/>
                </a:cubicBezTo>
                <a:cubicBezTo>
                  <a:pt x="51742" y="685937"/>
                  <a:pt x="43150" y="723699"/>
                  <a:pt x="38154" y="762000"/>
                </a:cubicBezTo>
                <a:cubicBezTo>
                  <a:pt x="33618" y="796774"/>
                  <a:pt x="32118" y="831880"/>
                  <a:pt x="28629" y="866775"/>
                </a:cubicBezTo>
                <a:cubicBezTo>
                  <a:pt x="25768" y="895383"/>
                  <a:pt x="22279" y="923925"/>
                  <a:pt x="19104" y="952500"/>
                </a:cubicBezTo>
                <a:cubicBezTo>
                  <a:pt x="15929" y="1035050"/>
                  <a:pt x="13508" y="1117632"/>
                  <a:pt x="9579" y="1200150"/>
                </a:cubicBezTo>
                <a:cubicBezTo>
                  <a:pt x="7158" y="1250992"/>
                  <a:pt x="-729" y="1301657"/>
                  <a:pt x="54" y="1352550"/>
                </a:cubicBezTo>
                <a:cubicBezTo>
                  <a:pt x="2449" y="1508236"/>
                  <a:pt x="4792" y="1664230"/>
                  <a:pt x="19104" y="1819275"/>
                </a:cubicBezTo>
                <a:cubicBezTo>
                  <a:pt x="37219" y="2015517"/>
                  <a:pt x="48514" y="1914133"/>
                  <a:pt x="85779" y="2038350"/>
                </a:cubicBezTo>
                <a:cubicBezTo>
                  <a:pt x="107465" y="2110636"/>
                  <a:pt x="119064" y="2185829"/>
                  <a:pt x="142929" y="2257425"/>
                </a:cubicBezTo>
                <a:cubicBezTo>
                  <a:pt x="155629" y="2295525"/>
                  <a:pt x="169784" y="2333171"/>
                  <a:pt x="181029" y="2371725"/>
                </a:cubicBezTo>
                <a:cubicBezTo>
                  <a:pt x="227488" y="2531014"/>
                  <a:pt x="187445" y="2447021"/>
                  <a:pt x="257229" y="2609850"/>
                </a:cubicBezTo>
                <a:cubicBezTo>
                  <a:pt x="276846" y="2655622"/>
                  <a:pt x="340367" y="2770059"/>
                  <a:pt x="362004" y="2800350"/>
                </a:cubicBezTo>
                <a:cubicBezTo>
                  <a:pt x="377879" y="2822575"/>
                  <a:pt x="391173" y="2846892"/>
                  <a:pt x="409629" y="2867025"/>
                </a:cubicBezTo>
                <a:cubicBezTo>
                  <a:pt x="426385" y="2885305"/>
                  <a:pt x="448245" y="2898175"/>
                  <a:pt x="466779" y="2914650"/>
                </a:cubicBezTo>
                <a:cubicBezTo>
                  <a:pt x="476847" y="2923599"/>
                  <a:pt x="484349" y="2935457"/>
                  <a:pt x="495354" y="2943225"/>
                </a:cubicBezTo>
                <a:cubicBezTo>
                  <a:pt x="538525" y="2973698"/>
                  <a:pt x="587441" y="2995940"/>
                  <a:pt x="628704" y="3028950"/>
                </a:cubicBezTo>
                <a:cubicBezTo>
                  <a:pt x="644579" y="3041650"/>
                  <a:pt x="659177" y="3056135"/>
                  <a:pt x="676329" y="3067050"/>
                </a:cubicBezTo>
                <a:cubicBezTo>
                  <a:pt x="717640" y="3093339"/>
                  <a:pt x="745140" y="3099512"/>
                  <a:pt x="790629" y="3114675"/>
                </a:cubicBezTo>
                <a:cubicBezTo>
                  <a:pt x="835079" y="3111500"/>
                  <a:pt x="881198" y="3117628"/>
                  <a:pt x="923979" y="3105150"/>
                </a:cubicBezTo>
                <a:cubicBezTo>
                  <a:pt x="959524" y="3094783"/>
                  <a:pt x="988421" y="3068539"/>
                  <a:pt x="1019229" y="3048000"/>
                </a:cubicBezTo>
                <a:cubicBezTo>
                  <a:pt x="1038279" y="3035300"/>
                  <a:pt x="1058063" y="3023637"/>
                  <a:pt x="1076379" y="3009900"/>
                </a:cubicBezTo>
                <a:cubicBezTo>
                  <a:pt x="1101779" y="2990850"/>
                  <a:pt x="1124181" y="2966949"/>
                  <a:pt x="1152579" y="2952750"/>
                </a:cubicBezTo>
                <a:cubicBezTo>
                  <a:pt x="1167520" y="2945279"/>
                  <a:pt x="1205791" y="2928113"/>
                  <a:pt x="1219254" y="2914650"/>
                </a:cubicBezTo>
                <a:cubicBezTo>
                  <a:pt x="1230479" y="2903425"/>
                  <a:pt x="1238304" y="2889250"/>
                  <a:pt x="1247829" y="2876550"/>
                </a:cubicBezTo>
                <a:cubicBezTo>
                  <a:pt x="1254179" y="2857500"/>
                  <a:pt x="1255740" y="2836108"/>
                  <a:pt x="1266879" y="2819400"/>
                </a:cubicBezTo>
                <a:cubicBezTo>
                  <a:pt x="1273229" y="2809875"/>
                  <a:pt x="1281280" y="2801286"/>
                  <a:pt x="1285929" y="2790825"/>
                </a:cubicBezTo>
                <a:cubicBezTo>
                  <a:pt x="1294084" y="2772475"/>
                  <a:pt x="1292931" y="2749739"/>
                  <a:pt x="1304979" y="2733675"/>
                </a:cubicBezTo>
                <a:cubicBezTo>
                  <a:pt x="1314504" y="2720975"/>
                  <a:pt x="1325386" y="2709188"/>
                  <a:pt x="1333554" y="2695575"/>
                </a:cubicBezTo>
                <a:cubicBezTo>
                  <a:pt x="1344512" y="2677312"/>
                  <a:pt x="1351930" y="2657123"/>
                  <a:pt x="1362129" y="2638425"/>
                </a:cubicBezTo>
                <a:cubicBezTo>
                  <a:pt x="1379361" y="2606832"/>
                  <a:pt x="1391090" y="2590221"/>
                  <a:pt x="1409754" y="2562225"/>
                </a:cubicBezTo>
                <a:cubicBezTo>
                  <a:pt x="1406579" y="2479675"/>
                  <a:pt x="1400229" y="2397186"/>
                  <a:pt x="1400229" y="2314575"/>
                </a:cubicBezTo>
                <a:cubicBezTo>
                  <a:pt x="1400229" y="2247824"/>
                  <a:pt x="1405161" y="2181142"/>
                  <a:pt x="1409754" y="2114550"/>
                </a:cubicBezTo>
                <a:cubicBezTo>
                  <a:pt x="1411515" y="2089013"/>
                  <a:pt x="1416288" y="2063772"/>
                  <a:pt x="1419279" y="2038350"/>
                </a:cubicBezTo>
                <a:cubicBezTo>
                  <a:pt x="1422638" y="2009796"/>
                  <a:pt x="1425629" y="1981200"/>
                  <a:pt x="1428804" y="1952625"/>
                </a:cubicBezTo>
                <a:cubicBezTo>
                  <a:pt x="1431979" y="1720850"/>
                  <a:pt x="1432677" y="1489028"/>
                  <a:pt x="1438329" y="1257300"/>
                </a:cubicBezTo>
                <a:cubicBezTo>
                  <a:pt x="1439030" y="1228558"/>
                  <a:pt x="1444993" y="1200183"/>
                  <a:pt x="1447854" y="1171575"/>
                </a:cubicBezTo>
                <a:cubicBezTo>
                  <a:pt x="1451343" y="1136680"/>
                  <a:pt x="1454204" y="1101725"/>
                  <a:pt x="1457379" y="1066800"/>
                </a:cubicBezTo>
                <a:cubicBezTo>
                  <a:pt x="1451029" y="784225"/>
                  <a:pt x="1450475" y="501460"/>
                  <a:pt x="1438329" y="219075"/>
                </a:cubicBezTo>
                <a:cubicBezTo>
                  <a:pt x="1437433" y="198238"/>
                  <a:pt x="1389139" y="141310"/>
                  <a:pt x="1381179" y="133350"/>
                </a:cubicBezTo>
                <a:cubicBezTo>
                  <a:pt x="1354176" y="106347"/>
                  <a:pt x="1312709" y="78777"/>
                  <a:pt x="1276404" y="66675"/>
                </a:cubicBezTo>
                <a:cubicBezTo>
                  <a:pt x="1248634" y="57418"/>
                  <a:pt x="1219383" y="53366"/>
                  <a:pt x="1190679" y="47625"/>
                </a:cubicBezTo>
                <a:cubicBezTo>
                  <a:pt x="1046150" y="18719"/>
                  <a:pt x="1123582" y="34772"/>
                  <a:pt x="971604" y="19050"/>
                </a:cubicBezTo>
                <a:cubicBezTo>
                  <a:pt x="917545" y="13458"/>
                  <a:pt x="863654" y="6350"/>
                  <a:pt x="809679" y="0"/>
                </a:cubicBezTo>
                <a:lnTo>
                  <a:pt x="428679" y="19050"/>
                </a:lnTo>
                <a:cubicBezTo>
                  <a:pt x="405634" y="20586"/>
                  <a:pt x="375063" y="29631"/>
                  <a:pt x="352479" y="38100"/>
                </a:cubicBezTo>
                <a:cubicBezTo>
                  <a:pt x="336470" y="44103"/>
                  <a:pt x="320147" y="49504"/>
                  <a:pt x="304854" y="57150"/>
                </a:cubicBezTo>
                <a:cubicBezTo>
                  <a:pt x="222464" y="98345"/>
                  <a:pt x="291835" y="77074"/>
                  <a:pt x="219129" y="95250"/>
                </a:cubicBezTo>
                <a:cubicBezTo>
                  <a:pt x="178489" y="125730"/>
                  <a:pt x="190554" y="101600"/>
                  <a:pt x="181029" y="11430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9438452-C304-2C9E-1682-7E37EB279FD2}"/>
              </a:ext>
            </a:extLst>
          </p:cNvPr>
          <p:cNvCxnSpPr>
            <a:cxnSpLocks/>
          </p:cNvCxnSpPr>
          <p:nvPr/>
        </p:nvCxnSpPr>
        <p:spPr>
          <a:xfrm flipV="1">
            <a:off x="1676400" y="4495800"/>
            <a:ext cx="523875" cy="866775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3028D2B2-B657-BCD9-464D-3AEB6FA57847}"/>
              </a:ext>
            </a:extLst>
          </p:cNvPr>
          <p:cNvSpPr txBox="1"/>
          <p:nvPr/>
        </p:nvSpPr>
        <p:spPr>
          <a:xfrm>
            <a:off x="666750" y="5334000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# scaled dot-product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804B6042-C97F-0646-E2E5-80E19EA8390F}"/>
              </a:ext>
            </a:extLst>
          </p:cNvPr>
          <p:cNvCxnSpPr/>
          <p:nvPr/>
        </p:nvCxnSpPr>
        <p:spPr>
          <a:xfrm>
            <a:off x="3524250" y="4029075"/>
            <a:ext cx="209550" cy="160020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09BCF05-4E40-0191-1C25-BE898210F18F}"/>
                  </a:ext>
                </a:extLst>
              </p:cNvPr>
              <p:cNvSpPr txBox="1"/>
              <p:nvPr/>
            </p:nvSpPr>
            <p:spPr>
              <a:xfrm>
                <a:off x="2971800" y="5543164"/>
                <a:ext cx="2533650" cy="762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𝐊</m:t>
                          </m:r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𝐪</m:t>
                              </m:r>
                            </m:e>
                            <m:sup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⊺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𝐊</m:t>
                              </m:r>
                            </m:e>
                            <m:sup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⊺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  <m:r>
                        <a:rPr lang="en-US" b="0" i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1×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09BCF05-4E40-0191-1C25-BE898210F1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5543164"/>
                <a:ext cx="2533650" cy="76277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0632FA9-5285-435C-F05F-7928290E537A}"/>
              </a:ext>
            </a:extLst>
          </p:cNvPr>
          <p:cNvCxnSpPr>
            <a:cxnSpLocks/>
          </p:cNvCxnSpPr>
          <p:nvPr/>
        </p:nvCxnSpPr>
        <p:spPr>
          <a:xfrm>
            <a:off x="5362575" y="3962400"/>
            <a:ext cx="628650" cy="168592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32B4EC4-4E2B-D5A7-5F85-0898B818EEEB}"/>
                  </a:ext>
                </a:extLst>
              </p:cNvPr>
              <p:cNvSpPr txBox="1"/>
              <p:nvPr/>
            </p:nvSpPr>
            <p:spPr>
              <a:xfrm>
                <a:off x="5724525" y="5491858"/>
                <a:ext cx="3171825" cy="8082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b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𝐊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𝐪</m:t>
                                  </m:r>
                                </m:e>
                                <m:sup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 smtClean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𝐊</m:t>
                                  </m:r>
                                </m:e>
                                <m:sup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32B4EC4-4E2B-D5A7-5F85-0898B818E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525" y="5491858"/>
                <a:ext cx="3171825" cy="80823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BF4C03E-4A5B-3004-C436-3AB2D8ACBA10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8058150" y="4895850"/>
            <a:ext cx="552450" cy="6667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1E14885E-FAC1-7C57-B98F-DE1E317E5D61}"/>
                  </a:ext>
                </a:extLst>
              </p:cNvPr>
              <p:cNvSpPr txBox="1"/>
              <p:nvPr/>
            </p:nvSpPr>
            <p:spPr>
              <a:xfrm>
                <a:off x="8610600" y="4558408"/>
                <a:ext cx="3209925" cy="8082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𝐪</m:t>
                                  </m:r>
                                </m:e>
                                <m:sup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 smtClean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𝐊</m:t>
                                  </m:r>
                                </m:e>
                                <m:sup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1" i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𝐕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  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1×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1E14885E-FAC1-7C57-B98F-DE1E317E5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0" y="4558408"/>
                <a:ext cx="3209925" cy="80823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318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7620F-C2D2-9A68-6C57-853E2FABB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1325563"/>
          </a:xfrm>
        </p:spPr>
        <p:txBody>
          <a:bodyPr/>
          <a:lstStyle/>
          <a:p>
            <a:r>
              <a:rPr lang="en-US" dirty="0"/>
              <a:t>Attention for </a:t>
            </a:r>
            <a:r>
              <a:rPr lang="en-US" i="1" dirty="0"/>
              <a:t>m</a:t>
            </a:r>
            <a:r>
              <a:rPr lang="en-US" dirty="0"/>
              <a:t> queries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47F62-004E-F788-F59C-76D5A5C89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12E3FDE-A436-BDA0-7181-45B9AF0E8BEB}"/>
                  </a:ext>
                </a:extLst>
              </p:cNvPr>
              <p:cNvSpPr txBox="1"/>
              <p:nvPr/>
            </p:nvSpPr>
            <p:spPr>
              <a:xfrm>
                <a:off x="1819275" y="1429391"/>
                <a:ext cx="1171575" cy="379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𝐪</m:t>
                      </m:r>
                      <m:r>
                        <a:rPr lang="en-US" b="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lang="en-US" b="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12E3FDE-A436-BDA0-7181-45B9AF0E8B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9275" y="1429391"/>
                <a:ext cx="1171575" cy="379719"/>
              </a:xfrm>
              <a:prstGeom prst="rect">
                <a:avLst/>
              </a:prstGeom>
              <a:blipFill>
                <a:blip r:embed="rId2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4C35ABA-B30F-8C1F-0870-D89A56467F5D}"/>
                  </a:ext>
                </a:extLst>
              </p:cNvPr>
              <p:cNvSpPr txBox="1"/>
              <p:nvPr/>
            </p:nvSpPr>
            <p:spPr>
              <a:xfrm>
                <a:off x="1781175" y="2144225"/>
                <a:ext cx="3324225" cy="12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𝐊</m:t>
                      </m:r>
                      <m:r>
                        <a:rPr lang="en-US" b="0" i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−−−</m:t>
                                        </m:r>
                                        <m:r>
                                          <a:rPr lang="en-US" b="1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𝐤</m:t>
                                        </m:r>
                                      </m:e>
                                      <m:sub>
                                        <m:r>
                                          <a:rPr lang="en-US" b="0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b="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b="0" i="1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−−−</m:t>
                                              </m:r>
                                              <m:r>
                                                <a:rPr lang="en-US" b="1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𝐤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b="0" i="0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⊺</m:t>
                                          </m:r>
                                        </m:sup>
                                      </m:sSup>
                                      <m:r>
                                        <a:rPr lang="en-US" b="0" i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−−−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𝐤</m:t>
                                        </m:r>
                                      </m:e>
                                      <m:sub>
                                        <m: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4C35ABA-B30F-8C1F-0870-D89A56467F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175" y="2144225"/>
                <a:ext cx="3324225" cy="12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65943F-299D-D8B0-B36A-71DC6BAAE168}"/>
                  </a:ext>
                </a:extLst>
              </p:cNvPr>
              <p:cNvSpPr txBox="1"/>
              <p:nvPr/>
            </p:nvSpPr>
            <p:spPr>
              <a:xfrm>
                <a:off x="1866900" y="3424198"/>
                <a:ext cx="3152775" cy="1209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𝐕</m:t>
                      </m:r>
                      <m:r>
                        <a:rPr lang="en-US" b="0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−−−</m:t>
                                    </m:r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𝐯</m:t>
                                        </m:r>
                                      </m:e>
                                      <m:sub>
                                        <m:r>
                                          <a:rPr lang="en-US" b="0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b="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b="0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−−−</m:t>
                                              </m:r>
                                              <m:r>
                                                <a:rPr lang="en-US" b="1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𝐯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b="0" i="0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⊺</m:t>
                                          </m:r>
                                        </m:sup>
                                      </m:sSup>
                                      <m:r>
                                        <a:rPr lang="en-US" b="0" i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−−−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𝐯</m:t>
                                        </m:r>
                                      </m:e>
                                      <m:sub>
                                        <m: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65943F-299D-D8B0-B36A-71DC6BAAE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900" y="3424198"/>
                <a:ext cx="3152775" cy="12097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69864F-FA1A-EEE2-0674-D46CA0651531}"/>
                  </a:ext>
                </a:extLst>
              </p:cNvPr>
              <p:cNvSpPr txBox="1"/>
              <p:nvPr/>
            </p:nvSpPr>
            <p:spPr>
              <a:xfrm>
                <a:off x="1847850" y="4891783"/>
                <a:ext cx="3209925" cy="8082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𝐪</m:t>
                                  </m:r>
                                </m:e>
                                <m:sup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 smtClean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𝐊</m:t>
                                  </m:r>
                                </m:e>
                                <m:sup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1" i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𝐕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  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1×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69864F-FA1A-EEE2-0674-D46CA0651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850" y="4891783"/>
                <a:ext cx="3209925" cy="8082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02AFDFDA-2445-A8BB-13B3-717BD902C671}"/>
              </a:ext>
            </a:extLst>
          </p:cNvPr>
          <p:cNvSpPr/>
          <p:nvPr/>
        </p:nvSpPr>
        <p:spPr>
          <a:xfrm>
            <a:off x="1704975" y="1257301"/>
            <a:ext cx="3962400" cy="44577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FA526F07-F7EB-0912-53B7-429875F4D36D}"/>
              </a:ext>
            </a:extLst>
          </p:cNvPr>
          <p:cNvSpPr/>
          <p:nvPr/>
        </p:nvSpPr>
        <p:spPr>
          <a:xfrm>
            <a:off x="5781675" y="3257550"/>
            <a:ext cx="1619250" cy="371475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00A132C-FEC5-7D8D-7A70-861CC7E4B2AF}"/>
                  </a:ext>
                </a:extLst>
              </p:cNvPr>
              <p:cNvSpPr txBox="1"/>
              <p:nvPr/>
            </p:nvSpPr>
            <p:spPr>
              <a:xfrm>
                <a:off x="7591425" y="2649050"/>
                <a:ext cx="3324225" cy="12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𝐊</m:t>
                      </m:r>
                      <m:r>
                        <a:rPr lang="en-US" b="0" i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−−−</m:t>
                                        </m:r>
                                        <m:r>
                                          <a:rPr lang="en-US" b="1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𝐤</m:t>
                                        </m:r>
                                      </m:e>
                                      <m:sub>
                                        <m:r>
                                          <a:rPr lang="en-US" b="0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b="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b="0" i="1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−−−</m:t>
                                              </m:r>
                                              <m:r>
                                                <a:rPr lang="en-US" b="1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𝐤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0">
                                                  <a:solidFill>
                                                    <a:schemeClr val="accent6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b="0" i="0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⊺</m:t>
                                          </m:r>
                                        </m:sup>
                                      </m:sSup>
                                      <m:r>
                                        <a:rPr lang="en-US" b="0" i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−−−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𝐤</m:t>
                                        </m:r>
                                      </m:e>
                                      <m:sub>
                                        <m:r>
                                          <a:rPr lang="en-US" b="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00A132C-FEC5-7D8D-7A70-861CC7E4B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425" y="2649050"/>
                <a:ext cx="3324225" cy="12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367B04D-780C-465D-BDAD-79FAB02B4773}"/>
                  </a:ext>
                </a:extLst>
              </p:cNvPr>
              <p:cNvSpPr txBox="1"/>
              <p:nvPr/>
            </p:nvSpPr>
            <p:spPr>
              <a:xfrm>
                <a:off x="7629525" y="4052848"/>
                <a:ext cx="3152775" cy="1209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𝐕</m:t>
                      </m:r>
                      <m:r>
                        <a:rPr lang="en-US" b="0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−−−</m:t>
                                    </m:r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𝐯</m:t>
                                        </m:r>
                                      </m:e>
                                      <m:sub>
                                        <m:r>
                                          <a:rPr lang="en-US" b="0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b="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b="0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−−−</m:t>
                                              </m:r>
                                              <m:r>
                                                <a:rPr lang="en-US" b="1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𝐯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0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b="0" i="0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⊺</m:t>
                                          </m:r>
                                        </m:sup>
                                      </m:sSup>
                                      <m:r>
                                        <a:rPr lang="en-US" b="0" i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−−−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  <m:sSup>
                                  <m:sSupPr>
                                    <m:ctrlPr>
                                      <a:rPr lang="en-US" b="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0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𝐯</m:t>
                                        </m:r>
                                      </m:e>
                                      <m:sub>
                                        <m:r>
                                          <a:rPr lang="en-US" b="0" i="1">
                                            <a:solidFill>
                                              <a:schemeClr val="accent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0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⊺</m:t>
                                    </m:r>
                                  </m:sup>
                                </m:sSup>
                                <m:r>
                                  <a:rPr lang="en-US" b="0" i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−−−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367B04D-780C-465D-BDAD-79FAB02B4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9525" y="4052848"/>
                <a:ext cx="3152775" cy="12097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45C9372-AF4F-380E-1955-E80125197FE2}"/>
                  </a:ext>
                </a:extLst>
              </p:cNvPr>
              <p:cNvSpPr txBox="1"/>
              <p:nvPr/>
            </p:nvSpPr>
            <p:spPr>
              <a:xfrm>
                <a:off x="7715250" y="5406133"/>
                <a:ext cx="3209925" cy="8082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0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𝐐</m:t>
                              </m:r>
                              <m:sSup>
                                <m:sSup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 smtClean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𝐊</m:t>
                                  </m:r>
                                </m:e>
                                <m:sup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1" i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𝐕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  ∈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45C9372-AF4F-380E-1955-E80125197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250" y="5406133"/>
                <a:ext cx="3209925" cy="8082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5437BE22-8718-C720-CBFE-F2C4663ED134}"/>
              </a:ext>
            </a:extLst>
          </p:cNvPr>
          <p:cNvSpPr/>
          <p:nvPr/>
        </p:nvSpPr>
        <p:spPr>
          <a:xfrm>
            <a:off x="7524750" y="1238251"/>
            <a:ext cx="3962400" cy="50958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D5D2577-48FC-0D0D-6326-04080CC285D2}"/>
                  </a:ext>
                </a:extLst>
              </p:cNvPr>
              <p:cNvSpPr txBox="1"/>
              <p:nvPr/>
            </p:nvSpPr>
            <p:spPr>
              <a:xfrm>
                <a:off x="7581899" y="1319763"/>
                <a:ext cx="3514725" cy="121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n-US" b="1" dirty="0">
                    <a:solidFill>
                      <a:schemeClr val="accent1"/>
                    </a:solidFill>
                  </a:rPr>
                  <a:t>Q</a:t>
                </a:r>
                <a14:m>
                  <m:oMath xmlns:m="http://schemas.openxmlformats.org/officeDocument/2006/math">
                    <m:r>
                      <a:rPr lang="en-US" b="0" i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b="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b="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−−−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b="0" i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b="0" i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  <m:r>
                                <a:rPr lang="en-US" b="0" i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−−−</m:t>
                              </m:r>
                            </m:e>
                          </m:mr>
                          <m:m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b="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b="0" i="1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b>
                                          <m:sSubPr>
                                            <m:ctrlPr>
                                              <a:rPr lang="en-US" b="0" i="1">
                                                <a:solidFill>
                                                  <a:schemeClr val="accent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0" i="0">
                                                <a:solidFill>
                                                  <a:schemeClr val="accent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−−−</m:t>
                                            </m:r>
                                            <m:r>
                                              <a:rPr lang="en-US" b="1" i="1" smtClean="0">
                                                <a:solidFill>
                                                  <a:schemeClr val="accent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𝒒</m:t>
                                            </m:r>
                                          </m:e>
                                          <m:sub>
                                            <m:r>
                                              <a:rPr lang="en-US" b="0" i="0">
                                                <a:solidFill>
                                                  <a:schemeClr val="accent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e>
                                      <m:sup>
                                        <m:r>
                                          <a:rPr lang="en-US" b="0" i="0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⊺</m:t>
                                        </m:r>
                                      </m:sup>
                                    </m:sSup>
                                    <m:r>
                                      <a:rPr lang="en-US" b="0" i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−−−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US" b="0" i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−−−</m:t>
                              </m:r>
                              <m:sSup>
                                <m:sSupPr>
                                  <m:ctrlPr>
                                    <a:rPr lang="en-US" b="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b="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b="0" i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⊺</m:t>
                                  </m:r>
                                </m:sup>
                              </m:sSup>
                              <m:r>
                                <a:rPr lang="en-US" b="0" i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−−−</m:t>
                              </m:r>
                            </m:e>
                          </m:mr>
                        </m:m>
                      </m:e>
                    </m:d>
                    <m:r>
                      <a:rPr lang="en-US" b="0" i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b="0" i="0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</m:sup>
                    </m:s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D5D2577-48FC-0D0D-6326-04080CC28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899" y="1319763"/>
                <a:ext cx="3514725" cy="1211165"/>
              </a:xfrm>
              <a:prstGeom prst="rect">
                <a:avLst/>
              </a:prstGeom>
              <a:blipFill>
                <a:blip r:embed="rId9"/>
                <a:stretch>
                  <a:fillRect l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61B5C8D-69E2-8C27-77FF-89C5737F2A3A}"/>
                  </a:ext>
                </a:extLst>
              </p:cNvPr>
              <p:cNvSpPr txBox="1"/>
              <p:nvPr/>
            </p:nvSpPr>
            <p:spPr>
              <a:xfrm>
                <a:off x="6134100" y="2825234"/>
                <a:ext cx="11049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𝐪</m:t>
                          </m:r>
                        </m:e>
                        <m:sup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⊺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b="1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𝐐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61B5C8D-69E2-8C27-77FF-89C5737F2A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4100" y="2825234"/>
                <a:ext cx="1104900" cy="369332"/>
              </a:xfrm>
              <a:prstGeom prst="rect">
                <a:avLst/>
              </a:prstGeom>
              <a:blipFill>
                <a:blip r:embed="rId10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8BE6859F-C0D7-EF6E-E825-B7787B6AD9DD}"/>
              </a:ext>
            </a:extLst>
          </p:cNvPr>
          <p:cNvSpPr txBox="1"/>
          <p:nvPr/>
        </p:nvSpPr>
        <p:spPr>
          <a:xfrm>
            <a:off x="1562100" y="5848350"/>
            <a:ext cx="4251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Attention for a single query vector</a:t>
            </a:r>
          </a:p>
        </p:txBody>
      </p:sp>
    </p:spTree>
    <p:extLst>
      <p:ext uri="{BB962C8B-B14F-4D97-AF65-F5344CB8AC3E}">
        <p14:creationId xmlns:p14="http://schemas.microsoft.com/office/powerpoint/2010/main" val="1598302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FEFCD-CE9C-3349-6997-87BE84F58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Illustration of attention equation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08F86C-6B76-DE5D-D4C0-DC6500526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8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D75BA2-A886-6267-D659-F65862E11511}"/>
              </a:ext>
            </a:extLst>
          </p:cNvPr>
          <p:cNvGrpSpPr/>
          <p:nvPr/>
        </p:nvGrpSpPr>
        <p:grpSpPr>
          <a:xfrm>
            <a:off x="2512186" y="2174748"/>
            <a:ext cx="7069966" cy="1647252"/>
            <a:chOff x="2559812" y="2250948"/>
            <a:chExt cx="6271906" cy="16472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8C8E4959-8AE3-41A8-D413-C72A6A9D5ABA}"/>
                    </a:ext>
                  </a:extLst>
                </p:cNvPr>
                <p:cNvSpPr txBox="1"/>
                <p:nvPr/>
              </p:nvSpPr>
              <p:spPr>
                <a:xfrm>
                  <a:off x="2559812" y="2769108"/>
                  <a:ext cx="2994025" cy="112909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𝑠𝑜𝑓𝑡𝑚𝑎𝑡𝑥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/>
                                    <m:e/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  <m:e/>
                                        </m:mr>
                                      </m:m>
                                    </m:e>
                                  </m:mr>
                                  <m:mr>
                                    <m:e/>
                                    <m:e/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  <m:e/>
                                        </m:mr>
                                      </m:m>
                                    </m:e>
                                  </m:mr>
                                  <m:mr>
                                    <m:e/>
                                    <m:e/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  <m:e/>
                                        </m:mr>
                                      </m:m>
                                    </m:e>
                                  </m:mr>
                                </m:m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oMath>
                    </m:oMathPara>
                  </a14:m>
                  <a:endParaRPr lang="en-US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7E13AD4B-25D7-48F9-B177-A87E0C4319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9812" y="2769108"/>
                  <a:ext cx="2994025" cy="112909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45CF019-2F5F-25C0-DAD5-907A580468D4}"/>
                </a:ext>
              </a:extLst>
            </p:cNvPr>
            <p:cNvSpPr/>
            <p:nvPr/>
          </p:nvSpPr>
          <p:spPr>
            <a:xfrm>
              <a:off x="3757676" y="2918460"/>
              <a:ext cx="929640" cy="3672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CDF8959-5EAE-87BE-9B79-D356C23F2CA8}"/>
                </a:ext>
              </a:extLst>
            </p:cNvPr>
            <p:cNvSpPr/>
            <p:nvPr/>
          </p:nvSpPr>
          <p:spPr>
            <a:xfrm>
              <a:off x="4754372" y="2601468"/>
              <a:ext cx="441960" cy="937260"/>
            </a:xfrm>
            <a:prstGeom prst="rect">
              <a:avLst/>
            </a:prstGeom>
            <a:solidFill>
              <a:schemeClr val="accent6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068B86E-E8E7-E39F-4CC1-1EC11C420147}"/>
                </a:ext>
              </a:extLst>
            </p:cNvPr>
            <p:cNvSpPr/>
            <p:nvPr/>
          </p:nvSpPr>
          <p:spPr>
            <a:xfrm>
              <a:off x="5620004" y="3236976"/>
              <a:ext cx="1061212" cy="44958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2CA502A-ED4F-C9DC-EB39-3DC2FB8409D6}"/>
                </a:ext>
              </a:extLst>
            </p:cNvPr>
            <p:cNvCxnSpPr/>
            <p:nvPr/>
          </p:nvCxnSpPr>
          <p:spPr>
            <a:xfrm>
              <a:off x="6918452" y="3416808"/>
              <a:ext cx="411480" cy="0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0273F00-40FF-4A75-5FA4-43C38F53CF58}"/>
                </a:ext>
              </a:extLst>
            </p:cNvPr>
            <p:cNvCxnSpPr>
              <a:cxnSpLocks/>
            </p:cNvCxnSpPr>
            <p:nvPr/>
          </p:nvCxnSpPr>
          <p:spPr>
            <a:xfrm>
              <a:off x="6926072" y="3637788"/>
              <a:ext cx="419100" cy="0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7BF4DB7-F310-8ECF-472B-2855952D996F}"/>
                </a:ext>
              </a:extLst>
            </p:cNvPr>
            <p:cNvSpPr/>
            <p:nvPr/>
          </p:nvSpPr>
          <p:spPr>
            <a:xfrm>
              <a:off x="7672832" y="3346704"/>
              <a:ext cx="1141984" cy="36728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EBF3F5-837D-91EF-5C33-ECEFBE5AF742}"/>
                </a:ext>
              </a:extLst>
            </p:cNvPr>
            <p:cNvSpPr txBox="1"/>
            <p:nvPr/>
          </p:nvSpPr>
          <p:spPr>
            <a:xfrm>
              <a:off x="3916172" y="2494788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Q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78B36F5-93FE-8F48-84FA-99DC84D81EB5}"/>
                    </a:ext>
                  </a:extLst>
                </p:cNvPr>
                <p:cNvSpPr txBox="1"/>
                <p:nvPr/>
              </p:nvSpPr>
              <p:spPr>
                <a:xfrm>
                  <a:off x="4769612" y="2250948"/>
                  <a:ext cx="48840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⊺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4025687A-1FB4-4F08-BBFB-46D3DE8978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9612" y="2250948"/>
                  <a:ext cx="488402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0B3E303-2DB1-F753-FF1C-1E32BD8AC522}"/>
                </a:ext>
              </a:extLst>
            </p:cNvPr>
            <p:cNvCxnSpPr>
              <a:cxnSpLocks/>
            </p:cNvCxnSpPr>
            <p:nvPr/>
          </p:nvCxnSpPr>
          <p:spPr>
            <a:xfrm>
              <a:off x="5644896" y="3566160"/>
              <a:ext cx="103632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0F3D120-50BF-DE56-76F0-6A9403978921}"/>
                </a:ext>
              </a:extLst>
            </p:cNvPr>
            <p:cNvCxnSpPr>
              <a:cxnSpLocks/>
            </p:cNvCxnSpPr>
            <p:nvPr/>
          </p:nvCxnSpPr>
          <p:spPr>
            <a:xfrm>
              <a:off x="5626100" y="3396996"/>
              <a:ext cx="103682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34C115F-6D88-68FB-5F1E-6B85C943D1A7}"/>
                </a:ext>
              </a:extLst>
            </p:cNvPr>
            <p:cNvCxnSpPr>
              <a:cxnSpLocks/>
            </p:cNvCxnSpPr>
            <p:nvPr/>
          </p:nvCxnSpPr>
          <p:spPr>
            <a:xfrm>
              <a:off x="3753104" y="3107436"/>
              <a:ext cx="9372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6D32802-F28C-82FE-230D-9270C37E09DE}"/>
                </a:ext>
              </a:extLst>
            </p:cNvPr>
            <p:cNvCxnSpPr>
              <a:cxnSpLocks/>
              <a:endCxn id="12" idx="3"/>
            </p:cNvCxnSpPr>
            <p:nvPr/>
          </p:nvCxnSpPr>
          <p:spPr>
            <a:xfrm flipV="1">
              <a:off x="7678928" y="3530346"/>
              <a:ext cx="1135888" cy="1295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03256F5-D13B-4244-F1A9-E8FBB953BDE6}"/>
                </a:ext>
              </a:extLst>
            </p:cNvPr>
            <p:cNvCxnSpPr>
              <a:cxnSpLocks/>
            </p:cNvCxnSpPr>
            <p:nvPr/>
          </p:nvCxnSpPr>
          <p:spPr>
            <a:xfrm>
              <a:off x="4891532" y="2616708"/>
              <a:ext cx="0" cy="906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580B633-2D2F-0C25-68DD-68F52F8806D1}"/>
                </a:ext>
              </a:extLst>
            </p:cNvPr>
            <p:cNvCxnSpPr>
              <a:cxnSpLocks/>
            </p:cNvCxnSpPr>
            <p:nvPr/>
          </p:nvCxnSpPr>
          <p:spPr>
            <a:xfrm>
              <a:off x="5051552" y="2616708"/>
              <a:ext cx="0" cy="906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6E7B72D-3F62-25DC-33D2-199E099C906A}"/>
                </a:ext>
              </a:extLst>
            </p:cNvPr>
            <p:cNvSpPr txBox="1"/>
            <p:nvPr/>
          </p:nvSpPr>
          <p:spPr>
            <a:xfrm>
              <a:off x="5920232" y="2936748"/>
              <a:ext cx="316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C8E9DE7-8806-5150-1CE5-9347A5D21DC8}"/>
                    </a:ext>
                  </a:extLst>
                </p:cNvPr>
                <p:cNvSpPr txBox="1"/>
                <p:nvPr/>
              </p:nvSpPr>
              <p:spPr>
                <a:xfrm>
                  <a:off x="7429049" y="2807327"/>
                  <a:ext cx="140266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:r>
                    <a:rPr lang="en-US" dirty="0"/>
                    <a:t>Atten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𝐐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𝐊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𝐕</m:t>
                          </m:r>
                        </m:e>
                      </m:d>
                    </m:oMath>
                  </a14:m>
                  <a:endParaRPr lang="en-US" dirty="0"/>
                </a:p>
              </p:txBody>
            </p:sp>
          </mc:Choice>
          <mc:Fallback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C8E9DE7-8806-5150-1CE5-9347A5D21D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29049" y="2807327"/>
                  <a:ext cx="1402669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3475" t="-6557" b="-262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53C003D-0135-16AF-66AA-93223FB42A2A}"/>
                </a:ext>
              </a:extLst>
            </p:cNvPr>
            <p:cNvCxnSpPr>
              <a:cxnSpLocks/>
            </p:cNvCxnSpPr>
            <p:nvPr/>
          </p:nvCxnSpPr>
          <p:spPr>
            <a:xfrm>
              <a:off x="3944112" y="2926080"/>
              <a:ext cx="0" cy="3840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3AA99E4-0C5E-FCE9-EBB0-CC5D4685D41C}"/>
                </a:ext>
              </a:extLst>
            </p:cNvPr>
            <p:cNvCxnSpPr>
              <a:cxnSpLocks/>
            </p:cNvCxnSpPr>
            <p:nvPr/>
          </p:nvCxnSpPr>
          <p:spPr>
            <a:xfrm>
              <a:off x="4204208" y="2918460"/>
              <a:ext cx="0" cy="3672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979FD65-3E6C-DC4F-24E4-C3B11B152780}"/>
                </a:ext>
              </a:extLst>
            </p:cNvPr>
            <p:cNvCxnSpPr>
              <a:cxnSpLocks/>
            </p:cNvCxnSpPr>
            <p:nvPr/>
          </p:nvCxnSpPr>
          <p:spPr>
            <a:xfrm>
              <a:off x="4437888" y="2926080"/>
              <a:ext cx="0" cy="35356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2B0C1ED-DECF-799C-878C-85AD0013F7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54880" y="2804160"/>
              <a:ext cx="42062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2F13DC4-2980-FC5C-00AF-EBBBF91205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54880" y="3029712"/>
              <a:ext cx="42062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A86ED00-C243-A049-A06D-CDFE249985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73168" y="3285744"/>
              <a:ext cx="42062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4DE5752-0030-97E3-A7D2-981906527776}"/>
                </a:ext>
              </a:extLst>
            </p:cNvPr>
            <p:cNvCxnSpPr>
              <a:cxnSpLocks/>
            </p:cNvCxnSpPr>
            <p:nvPr/>
          </p:nvCxnSpPr>
          <p:spPr>
            <a:xfrm>
              <a:off x="5839968" y="3236976"/>
              <a:ext cx="0" cy="4511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038BF4-0735-98EA-BC38-AB21B8B70250}"/>
                </a:ext>
              </a:extLst>
            </p:cNvPr>
            <p:cNvCxnSpPr>
              <a:cxnSpLocks/>
            </p:cNvCxnSpPr>
            <p:nvPr/>
          </p:nvCxnSpPr>
          <p:spPr>
            <a:xfrm>
              <a:off x="6059424" y="3230880"/>
              <a:ext cx="0" cy="4511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78F0BBA-E5A0-92A2-4750-D8D396C91F5A}"/>
                </a:ext>
              </a:extLst>
            </p:cNvPr>
            <p:cNvCxnSpPr>
              <a:cxnSpLocks/>
            </p:cNvCxnSpPr>
            <p:nvPr/>
          </p:nvCxnSpPr>
          <p:spPr>
            <a:xfrm>
              <a:off x="6272784" y="3243072"/>
              <a:ext cx="0" cy="4511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0EB1161-EF7A-F67C-59F0-E55E19536619}"/>
                </a:ext>
              </a:extLst>
            </p:cNvPr>
            <p:cNvCxnSpPr>
              <a:cxnSpLocks/>
            </p:cNvCxnSpPr>
            <p:nvPr/>
          </p:nvCxnSpPr>
          <p:spPr>
            <a:xfrm>
              <a:off x="7851648" y="3346704"/>
              <a:ext cx="0" cy="3901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7E2C3CD-8DD4-3E50-120B-B2FAF59727DD}"/>
                </a:ext>
              </a:extLst>
            </p:cNvPr>
            <p:cNvCxnSpPr>
              <a:cxnSpLocks/>
            </p:cNvCxnSpPr>
            <p:nvPr/>
          </p:nvCxnSpPr>
          <p:spPr>
            <a:xfrm>
              <a:off x="8101584" y="3304032"/>
              <a:ext cx="0" cy="4511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6F907C0-2B73-8817-347E-3AAA78A51EC8}"/>
                </a:ext>
              </a:extLst>
            </p:cNvPr>
            <p:cNvCxnSpPr>
              <a:cxnSpLocks/>
            </p:cNvCxnSpPr>
            <p:nvPr/>
          </p:nvCxnSpPr>
          <p:spPr>
            <a:xfrm>
              <a:off x="8357616" y="3340608"/>
              <a:ext cx="0" cy="4511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3A310CC-0A97-0FDB-71F8-6C263034F793}"/>
                </a:ext>
              </a:extLst>
            </p:cNvPr>
            <p:cNvCxnSpPr>
              <a:cxnSpLocks/>
            </p:cNvCxnSpPr>
            <p:nvPr/>
          </p:nvCxnSpPr>
          <p:spPr>
            <a:xfrm>
              <a:off x="8595360" y="3352800"/>
              <a:ext cx="0" cy="3962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3E7F3F3-72F6-3FEC-2248-5F58C850E252}"/>
                </a:ext>
              </a:extLst>
            </p:cNvPr>
            <p:cNvCxnSpPr>
              <a:cxnSpLocks/>
            </p:cNvCxnSpPr>
            <p:nvPr/>
          </p:nvCxnSpPr>
          <p:spPr>
            <a:xfrm>
              <a:off x="6492240" y="3249168"/>
              <a:ext cx="0" cy="4511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6E8CBB2-1740-05B2-F49D-CA486472819A}"/>
              </a:ext>
            </a:extLst>
          </p:cNvPr>
          <p:cNvSpPr txBox="1"/>
          <p:nvPr/>
        </p:nvSpPr>
        <p:spPr>
          <a:xfrm>
            <a:off x="2781300" y="4533900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m=2, n=3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DBF34FD-099C-D11D-A882-AFAAF62B0960}"/>
                  </a:ext>
                </a:extLst>
              </p:cNvPr>
              <p:cNvSpPr txBox="1"/>
              <p:nvPr/>
            </p:nvSpPr>
            <p:spPr>
              <a:xfrm>
                <a:off x="2762250" y="4938601"/>
                <a:ext cx="1571625" cy="390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𝑞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DBF34FD-099C-D11D-A882-AFAAF62B09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250" y="4938601"/>
                <a:ext cx="1571625" cy="390748"/>
              </a:xfrm>
              <a:prstGeom prst="rect">
                <a:avLst/>
              </a:prstGeom>
              <a:blipFill>
                <a:blip r:embed="rId5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BEF30D8-2802-DFE9-03D8-6FB41F81C7A2}"/>
                  </a:ext>
                </a:extLst>
              </p:cNvPr>
              <p:cNvSpPr txBox="1"/>
              <p:nvPr/>
            </p:nvSpPr>
            <p:spPr>
              <a:xfrm>
                <a:off x="2809875" y="5425559"/>
                <a:ext cx="11239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BEF30D8-2802-DFE9-03D8-6FB41F81C7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9875" y="5425559"/>
                <a:ext cx="112395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06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67819-8BE9-D5D1-2393-251C561C5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Transformer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49292-8E44-AB3D-25E9-EFE07DABD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2311400"/>
            <a:ext cx="4124325" cy="3117850"/>
          </a:xfrm>
          <a:noFill/>
        </p:spPr>
        <p:txBody>
          <a:bodyPr>
            <a:normAutofit/>
          </a:bodyPr>
          <a:lstStyle/>
          <a:p>
            <a:r>
              <a:rPr lang="en-US" sz="2400" dirty="0"/>
              <a:t>Input: source sequence embeddings</a:t>
            </a:r>
          </a:p>
          <a:p>
            <a:r>
              <a:rPr lang="en-US" sz="2400" dirty="0"/>
              <a:t>Output: target sequence embeddings</a:t>
            </a:r>
          </a:p>
          <a:p>
            <a:r>
              <a:rPr lang="en-US" sz="2400" dirty="0"/>
              <a:t>Encoder: N stacked layers (e.g. N=6)</a:t>
            </a:r>
          </a:p>
          <a:p>
            <a:r>
              <a:rPr lang="en-US" sz="2400" dirty="0"/>
              <a:t>Decoder: N stacked layers.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D6477A-7BE4-E793-4CF5-C2EB9493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8E5F3-429C-495B-BB8B-354983C3D386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40EDC3-689E-F591-4432-5EB380873E7D}"/>
              </a:ext>
            </a:extLst>
          </p:cNvPr>
          <p:cNvSpPr txBox="1"/>
          <p:nvPr/>
        </p:nvSpPr>
        <p:spPr>
          <a:xfrm>
            <a:off x="847725" y="1205612"/>
            <a:ext cx="94011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buNone/>
            </a:pP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Vaswani, A.,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Shazeer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N., Parmar, N.,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Uszkoreit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J., Jones L., Gomez, A. N., Kaiser, L.,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Polosukhin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I. (2017). 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Attention Is All You Need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arXiv:1706.03762v5 [cs.CL.] </a:t>
            </a:r>
            <a:r>
              <a:rPr lang="en-US" sz="16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https://arxiv.org/pdf/1706.03762.pdf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BA3F82-41A4-C0BF-1CC9-592280671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712" y="1981728"/>
            <a:ext cx="7286288" cy="446886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778432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7636</TotalTime>
  <Words>7039</Words>
  <Application>Microsoft Office PowerPoint</Application>
  <PresentationFormat>Widescreen</PresentationFormat>
  <Paragraphs>877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Aptos</vt:lpstr>
      <vt:lpstr>Aptos Display</vt:lpstr>
      <vt:lpstr>Arial</vt:lpstr>
      <vt:lpstr>Cambria Math</vt:lpstr>
      <vt:lpstr>Courier New</vt:lpstr>
      <vt:lpstr>Segoe Print</vt:lpstr>
      <vt:lpstr>Times New Roman</vt:lpstr>
      <vt:lpstr>Office Theme</vt:lpstr>
      <vt:lpstr>Chapter 15 Transformer</vt:lpstr>
      <vt:lpstr>Outline </vt:lpstr>
      <vt:lpstr>Revisit encoder-decoder RNN </vt:lpstr>
      <vt:lpstr>Encoder-decoder with attention mechanism</vt:lpstr>
      <vt:lpstr>Attention mechanism in general</vt:lpstr>
      <vt:lpstr>Scaled dot-product attention mechanism</vt:lpstr>
      <vt:lpstr>Attention for m queries</vt:lpstr>
      <vt:lpstr>Illustration of attention equation</vt:lpstr>
      <vt:lpstr>Transformer architecture</vt:lpstr>
      <vt:lpstr>Each stacked layer in encoder</vt:lpstr>
      <vt:lpstr>Multi-head attention in one stacked layer</vt:lpstr>
      <vt:lpstr>Layer normalization</vt:lpstr>
      <vt:lpstr>Feed forward in each stacked layer of encoder</vt:lpstr>
      <vt:lpstr>Output of the encoder</vt:lpstr>
      <vt:lpstr>Decoder: input and output</vt:lpstr>
      <vt:lpstr>Decoder: architecture</vt:lpstr>
      <vt:lpstr>Decoder: masked multi-head attention</vt:lpstr>
      <vt:lpstr>Decoder: multi-head attention and feed forward network</vt:lpstr>
      <vt:lpstr>Final linear and softmax layer after decoder</vt:lpstr>
      <vt:lpstr>Overall picture of transformer</vt:lpstr>
      <vt:lpstr>BERT</vt:lpstr>
      <vt:lpstr>BERT input embeddings</vt:lpstr>
      <vt:lpstr>BERT pre-training</vt:lpstr>
      <vt:lpstr>BERT pre-training diagram</vt:lpstr>
      <vt:lpstr>BERT fine-tuning by application tasks (1)</vt:lpstr>
      <vt:lpstr>BERT fine-tuning by application tasks (2)</vt:lpstr>
      <vt:lpstr>PowerPoint Presentation</vt:lpstr>
      <vt:lpstr>Generative Pre-trained Transformer (GPT)</vt:lpstr>
      <vt:lpstr>GPT1: pre-train (idea)</vt:lpstr>
      <vt:lpstr>GPT1: pre-train (math)</vt:lpstr>
      <vt:lpstr>GPT1: fine-tuning</vt:lpstr>
      <vt:lpstr>Build transformer from scratch in Python</vt:lpstr>
      <vt:lpstr>Input token embeddings</vt:lpstr>
      <vt:lpstr>Positional encoding</vt:lpstr>
      <vt:lpstr>Layer normalization and feedforward net</vt:lpstr>
      <vt:lpstr>Multi-head attention (1/3)</vt:lpstr>
      <vt:lpstr>Multi-head attention (2/3)</vt:lpstr>
      <vt:lpstr>Multi-head attention (3/3)</vt:lpstr>
      <vt:lpstr>Residual connection</vt:lpstr>
      <vt:lpstr>One layer in encoder</vt:lpstr>
      <vt:lpstr>Encoder</vt:lpstr>
      <vt:lpstr>One layer in decoder</vt:lpstr>
      <vt:lpstr>Decoder </vt:lpstr>
      <vt:lpstr>Position-wise prediction</vt:lpstr>
      <vt:lpstr>Put it all together</vt:lpstr>
      <vt:lpstr>Make a specific transformer (1/2)</vt:lpstr>
      <vt:lpstr>Make a specific transformer (2/2)</vt:lpstr>
      <vt:lpstr>Test the model</vt:lpstr>
      <vt:lpstr>Manually calculate the number of parameters</vt:lpstr>
      <vt:lpstr>Summary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Weidong Kuang</dc:creator>
  <cp:lastModifiedBy>Weidong Kuang</cp:lastModifiedBy>
  <cp:revision>18</cp:revision>
  <dcterms:created xsi:type="dcterms:W3CDTF">2026-06-20T14:49:20Z</dcterms:created>
  <dcterms:modified xsi:type="dcterms:W3CDTF">2026-06-25T22:05:35Z</dcterms:modified>
</cp:coreProperties>
</file>