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5" r:id="rId29"/>
    <p:sldId id="286" r:id="rId30"/>
    <p:sldId id="283" r:id="rId31"/>
    <p:sldId id="284"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00" d="100"/>
          <a:sy n="100" d="100"/>
        </p:scale>
        <p:origin x="96" y="126"/>
      </p:cViewPr>
      <p:guideLst/>
    </p:cSldViewPr>
  </p:slideViewPr>
  <p:notesTextViewPr>
    <p:cViewPr>
      <p:scale>
        <a:sx n="1" d="1"/>
        <a:sy n="1" d="1"/>
      </p:scale>
      <p:origin x="0" y="0"/>
    </p:cViewPr>
  </p:notesTextViewPr>
  <p:gridSpacing cx="118872" cy="118872"/>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4633CB-2BA5-41EF-BF6D-8ED1B4C4507D}"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F51CF-8A90-4F05-8B3D-DF8D9234AE35}" type="slidenum">
              <a:rPr lang="en-US" smtClean="0"/>
              <a:t>‹#›</a:t>
            </a:fld>
            <a:endParaRPr lang="en-US"/>
          </a:p>
        </p:txBody>
      </p:sp>
    </p:spTree>
    <p:extLst>
      <p:ext uri="{BB962C8B-B14F-4D97-AF65-F5344CB8AC3E}">
        <p14:creationId xmlns:p14="http://schemas.microsoft.com/office/powerpoint/2010/main" val="969742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F51CF-8A90-4F05-8B3D-DF8D9234AE35}" type="slidenum">
              <a:rPr lang="en-US" smtClean="0"/>
              <a:t>25</a:t>
            </a:fld>
            <a:endParaRPr lang="en-US"/>
          </a:p>
        </p:txBody>
      </p:sp>
    </p:spTree>
    <p:extLst>
      <p:ext uri="{BB962C8B-B14F-4D97-AF65-F5344CB8AC3E}">
        <p14:creationId xmlns:p14="http://schemas.microsoft.com/office/powerpoint/2010/main" val="3075565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AD9CB-CA87-0E8D-E54F-4DC0F69A10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8810BD-BD2E-66EE-7D64-696721B47E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543DEB-2890-974E-8975-43890B5B6034}"/>
              </a:ext>
            </a:extLst>
          </p:cNvPr>
          <p:cNvSpPr>
            <a:spLocks noGrp="1"/>
          </p:cNvSpPr>
          <p:nvPr>
            <p:ph type="dt" sz="half" idx="10"/>
          </p:nvPr>
        </p:nvSpPr>
        <p:spPr/>
        <p:txBody>
          <a:bodyPr/>
          <a:lstStyle/>
          <a:p>
            <a:fld id="{C3FF678E-0060-4FE2-B728-09E7BA3B0F0F}" type="datetime1">
              <a:rPr lang="en-US" smtClean="0"/>
              <a:t>6/15/2026</a:t>
            </a:fld>
            <a:endParaRPr lang="en-US"/>
          </a:p>
        </p:txBody>
      </p:sp>
      <p:sp>
        <p:nvSpPr>
          <p:cNvPr id="5" name="Footer Placeholder 4">
            <a:extLst>
              <a:ext uri="{FF2B5EF4-FFF2-40B4-BE49-F238E27FC236}">
                <a16:creationId xmlns:a16="http://schemas.microsoft.com/office/drawing/2014/main" id="{4ED30A3D-1137-0FCB-8BC1-6EDB20DDEF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8EE6C9-84BC-2B5B-F6CE-FA93F12A51CA}"/>
              </a:ext>
            </a:extLst>
          </p:cNvPr>
          <p:cNvSpPr>
            <a:spLocks noGrp="1"/>
          </p:cNvSpPr>
          <p:nvPr>
            <p:ph type="sldNum" sz="quarter" idx="12"/>
          </p:nvPr>
        </p:nvSpPr>
        <p:spPr>
          <a:xfrm>
            <a:off x="9375531" y="87435"/>
            <a:ext cx="2743200" cy="365125"/>
          </a:xfrm>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1205993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EC3EB-1BC4-8E03-4129-26E730849F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9A924E-2B3A-BBE3-AE6F-6BC20EDFC3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D56A8-5A04-554F-FDEB-78A2E7CA4746}"/>
              </a:ext>
            </a:extLst>
          </p:cNvPr>
          <p:cNvSpPr>
            <a:spLocks noGrp="1"/>
          </p:cNvSpPr>
          <p:nvPr>
            <p:ph type="dt" sz="half" idx="10"/>
          </p:nvPr>
        </p:nvSpPr>
        <p:spPr/>
        <p:txBody>
          <a:bodyPr/>
          <a:lstStyle/>
          <a:p>
            <a:fld id="{35C00086-36A4-4569-84E9-E687E1547B21}" type="datetime1">
              <a:rPr lang="en-US" smtClean="0"/>
              <a:t>6/15/2026</a:t>
            </a:fld>
            <a:endParaRPr lang="en-US"/>
          </a:p>
        </p:txBody>
      </p:sp>
      <p:sp>
        <p:nvSpPr>
          <p:cNvPr id="5" name="Footer Placeholder 4">
            <a:extLst>
              <a:ext uri="{FF2B5EF4-FFF2-40B4-BE49-F238E27FC236}">
                <a16:creationId xmlns:a16="http://schemas.microsoft.com/office/drawing/2014/main" id="{0EB3FE44-914E-A974-7312-16574CD5E3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AA685F-6A56-977E-C1A2-AB89B693DB09}"/>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4224742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E72D45-7600-88B7-6010-F6A813A4EE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0AF34E-2B5D-E930-8E1A-398CA3E22F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BDEAC-6865-A5E2-D52F-677D908E5C10}"/>
              </a:ext>
            </a:extLst>
          </p:cNvPr>
          <p:cNvSpPr>
            <a:spLocks noGrp="1"/>
          </p:cNvSpPr>
          <p:nvPr>
            <p:ph type="dt" sz="half" idx="10"/>
          </p:nvPr>
        </p:nvSpPr>
        <p:spPr/>
        <p:txBody>
          <a:bodyPr/>
          <a:lstStyle/>
          <a:p>
            <a:fld id="{79E38833-DB7E-4DC6-8035-45941C226F69}" type="datetime1">
              <a:rPr lang="en-US" smtClean="0"/>
              <a:t>6/15/2026</a:t>
            </a:fld>
            <a:endParaRPr lang="en-US"/>
          </a:p>
        </p:txBody>
      </p:sp>
      <p:sp>
        <p:nvSpPr>
          <p:cNvPr id="5" name="Footer Placeholder 4">
            <a:extLst>
              <a:ext uri="{FF2B5EF4-FFF2-40B4-BE49-F238E27FC236}">
                <a16:creationId xmlns:a16="http://schemas.microsoft.com/office/drawing/2014/main" id="{89E7A77F-E3F2-72CD-6A9B-F23CD8680E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616A99-61C4-CAA9-67BE-C873C3CE9D0C}"/>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34384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140B7-3E73-55E5-EAA2-DD62D5FD78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A9F400-9749-578D-74A0-6BACA50934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6B4541-BA75-77E6-5B16-DA8AAD7EA3E6}"/>
              </a:ext>
            </a:extLst>
          </p:cNvPr>
          <p:cNvSpPr>
            <a:spLocks noGrp="1"/>
          </p:cNvSpPr>
          <p:nvPr>
            <p:ph type="dt" sz="half" idx="10"/>
          </p:nvPr>
        </p:nvSpPr>
        <p:spPr/>
        <p:txBody>
          <a:bodyPr/>
          <a:lstStyle/>
          <a:p>
            <a:fld id="{51543C1A-3E28-4496-9064-B1AB7431F6F8}" type="datetime1">
              <a:rPr lang="en-US" smtClean="0"/>
              <a:t>6/15/2026</a:t>
            </a:fld>
            <a:endParaRPr lang="en-US"/>
          </a:p>
        </p:txBody>
      </p:sp>
      <p:sp>
        <p:nvSpPr>
          <p:cNvPr id="5" name="Footer Placeholder 4">
            <a:extLst>
              <a:ext uri="{FF2B5EF4-FFF2-40B4-BE49-F238E27FC236}">
                <a16:creationId xmlns:a16="http://schemas.microsoft.com/office/drawing/2014/main" id="{A8186AA9-711E-50E2-CC0E-5E20813087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B3D7F8-84CA-BC6C-DD69-C809114FEC08}"/>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3270802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66047-FB16-0A1E-F082-DD13670D40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751966-907E-C2D2-3098-7684C023A1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6F414-9D52-126F-ACF7-F02A301BB9C8}"/>
              </a:ext>
            </a:extLst>
          </p:cNvPr>
          <p:cNvSpPr>
            <a:spLocks noGrp="1"/>
          </p:cNvSpPr>
          <p:nvPr>
            <p:ph type="dt" sz="half" idx="10"/>
          </p:nvPr>
        </p:nvSpPr>
        <p:spPr/>
        <p:txBody>
          <a:bodyPr/>
          <a:lstStyle/>
          <a:p>
            <a:fld id="{84F4CCE7-6768-41DF-8C02-C3C1E55EC08C}" type="datetime1">
              <a:rPr lang="en-US" smtClean="0"/>
              <a:t>6/15/2026</a:t>
            </a:fld>
            <a:endParaRPr lang="en-US"/>
          </a:p>
        </p:txBody>
      </p:sp>
      <p:sp>
        <p:nvSpPr>
          <p:cNvPr id="5" name="Footer Placeholder 4">
            <a:extLst>
              <a:ext uri="{FF2B5EF4-FFF2-40B4-BE49-F238E27FC236}">
                <a16:creationId xmlns:a16="http://schemas.microsoft.com/office/drawing/2014/main" id="{0CB76302-B774-9F22-D8BB-0806D6EA4A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F7AF48-5A0D-DAEE-9D9F-5DA67882BBCD}"/>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3137590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64DB9-6F5E-EB9E-3C6C-300B991C10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55E199-8CA1-A6D5-4F17-BC69DD9C00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B59449-3D27-A41C-D5BE-B602F93367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AD78B5-60A4-2AEE-E2C5-9A7F0A8BECF3}"/>
              </a:ext>
            </a:extLst>
          </p:cNvPr>
          <p:cNvSpPr>
            <a:spLocks noGrp="1"/>
          </p:cNvSpPr>
          <p:nvPr>
            <p:ph type="dt" sz="half" idx="10"/>
          </p:nvPr>
        </p:nvSpPr>
        <p:spPr/>
        <p:txBody>
          <a:bodyPr/>
          <a:lstStyle/>
          <a:p>
            <a:fld id="{468C5230-51FF-42B8-9EE4-500881F9790F}" type="datetime1">
              <a:rPr lang="en-US" smtClean="0"/>
              <a:t>6/15/2026</a:t>
            </a:fld>
            <a:endParaRPr lang="en-US"/>
          </a:p>
        </p:txBody>
      </p:sp>
      <p:sp>
        <p:nvSpPr>
          <p:cNvPr id="6" name="Footer Placeholder 5">
            <a:extLst>
              <a:ext uri="{FF2B5EF4-FFF2-40B4-BE49-F238E27FC236}">
                <a16:creationId xmlns:a16="http://schemas.microsoft.com/office/drawing/2014/main" id="{327A388E-AA48-6355-0678-373F1F6B7F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8B3F2F-FD8A-5884-5CC7-47BE6408008C}"/>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2116552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7C1C7-BFBE-36B6-293A-CD766E7676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F22BB4-1DCB-6B75-7ED0-948768DF7E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2DD42E-18B4-A753-4F82-242D96C7A0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6964D0-5E1A-8BC8-F1C3-12E3D6E11F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47BD3D-03FE-52FB-0C4C-76F2E9CBB9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AC02F5-121D-0FCD-CC9B-AA2058DE67D7}"/>
              </a:ext>
            </a:extLst>
          </p:cNvPr>
          <p:cNvSpPr>
            <a:spLocks noGrp="1"/>
          </p:cNvSpPr>
          <p:nvPr>
            <p:ph type="dt" sz="half" idx="10"/>
          </p:nvPr>
        </p:nvSpPr>
        <p:spPr/>
        <p:txBody>
          <a:bodyPr/>
          <a:lstStyle/>
          <a:p>
            <a:fld id="{F56216D4-31BC-4D8C-9DAC-AFC6B8929EE8}" type="datetime1">
              <a:rPr lang="en-US" smtClean="0"/>
              <a:t>6/15/2026</a:t>
            </a:fld>
            <a:endParaRPr lang="en-US"/>
          </a:p>
        </p:txBody>
      </p:sp>
      <p:sp>
        <p:nvSpPr>
          <p:cNvPr id="8" name="Footer Placeholder 7">
            <a:extLst>
              <a:ext uri="{FF2B5EF4-FFF2-40B4-BE49-F238E27FC236}">
                <a16:creationId xmlns:a16="http://schemas.microsoft.com/office/drawing/2014/main" id="{83A3A643-AF52-292C-3666-6713726D9C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803C3E-B8E2-84FD-40B4-5536D6177E93}"/>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2804541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1F1D0-37DB-AFA4-5622-203CE3C53A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DB8543-C677-9952-9D5A-41C2F317A5A0}"/>
              </a:ext>
            </a:extLst>
          </p:cNvPr>
          <p:cNvSpPr>
            <a:spLocks noGrp="1"/>
          </p:cNvSpPr>
          <p:nvPr>
            <p:ph type="dt" sz="half" idx="10"/>
          </p:nvPr>
        </p:nvSpPr>
        <p:spPr/>
        <p:txBody>
          <a:bodyPr/>
          <a:lstStyle/>
          <a:p>
            <a:fld id="{1D79AA80-EA37-49AA-9D4B-B0B1CD0E4969}" type="datetime1">
              <a:rPr lang="en-US" smtClean="0"/>
              <a:t>6/15/2026</a:t>
            </a:fld>
            <a:endParaRPr lang="en-US"/>
          </a:p>
        </p:txBody>
      </p:sp>
      <p:sp>
        <p:nvSpPr>
          <p:cNvPr id="4" name="Footer Placeholder 3">
            <a:extLst>
              <a:ext uri="{FF2B5EF4-FFF2-40B4-BE49-F238E27FC236}">
                <a16:creationId xmlns:a16="http://schemas.microsoft.com/office/drawing/2014/main" id="{C91EE44D-744E-FB60-D7AA-DF38CD0F66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2BEBC8-1471-0344-7BDF-8D1E123E16CA}"/>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248061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6FE9F3-E15C-7F18-6D94-7078DE533F8F}"/>
              </a:ext>
            </a:extLst>
          </p:cNvPr>
          <p:cNvSpPr>
            <a:spLocks noGrp="1"/>
          </p:cNvSpPr>
          <p:nvPr>
            <p:ph type="dt" sz="half" idx="10"/>
          </p:nvPr>
        </p:nvSpPr>
        <p:spPr/>
        <p:txBody>
          <a:bodyPr/>
          <a:lstStyle/>
          <a:p>
            <a:fld id="{954B27B7-0FC1-439B-8446-FF412C218B79}" type="datetime1">
              <a:rPr lang="en-US" smtClean="0"/>
              <a:t>6/15/2026</a:t>
            </a:fld>
            <a:endParaRPr lang="en-US"/>
          </a:p>
        </p:txBody>
      </p:sp>
      <p:sp>
        <p:nvSpPr>
          <p:cNvPr id="3" name="Footer Placeholder 2">
            <a:extLst>
              <a:ext uri="{FF2B5EF4-FFF2-40B4-BE49-F238E27FC236}">
                <a16:creationId xmlns:a16="http://schemas.microsoft.com/office/drawing/2014/main" id="{6C6DD023-38CD-7C21-777A-0AAA3FB129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FF1CD9-7C5A-2D67-EB83-16BDA8ADDB60}"/>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2155027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8EB68-CE47-8074-1526-5DE96E049E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2184F1-6B35-DD6B-412F-9C4E51F3C1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07528E-7B93-7C8E-4324-3B0FA976C2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471951-9AA7-DAFD-DA97-656FCCBED37E}"/>
              </a:ext>
            </a:extLst>
          </p:cNvPr>
          <p:cNvSpPr>
            <a:spLocks noGrp="1"/>
          </p:cNvSpPr>
          <p:nvPr>
            <p:ph type="dt" sz="half" idx="10"/>
          </p:nvPr>
        </p:nvSpPr>
        <p:spPr/>
        <p:txBody>
          <a:bodyPr/>
          <a:lstStyle/>
          <a:p>
            <a:fld id="{0C7CF334-5479-464E-87CB-2490A3BF26CC}" type="datetime1">
              <a:rPr lang="en-US" smtClean="0"/>
              <a:t>6/15/2026</a:t>
            </a:fld>
            <a:endParaRPr lang="en-US"/>
          </a:p>
        </p:txBody>
      </p:sp>
      <p:sp>
        <p:nvSpPr>
          <p:cNvPr id="6" name="Footer Placeholder 5">
            <a:extLst>
              <a:ext uri="{FF2B5EF4-FFF2-40B4-BE49-F238E27FC236}">
                <a16:creationId xmlns:a16="http://schemas.microsoft.com/office/drawing/2014/main" id="{9A48BEF4-049F-37A1-511B-D7FA309355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91BE2B-C494-1E7C-D62F-2ABAA32FC7A1}"/>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619628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2883C-36C1-37B0-A797-05F28C9C19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BE965B-F141-1D66-9761-72A311B8B1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30F0-0208-2950-6173-B54B1B2D60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916FF3-2D7E-A9AA-EE8F-EBF19228F459}"/>
              </a:ext>
            </a:extLst>
          </p:cNvPr>
          <p:cNvSpPr>
            <a:spLocks noGrp="1"/>
          </p:cNvSpPr>
          <p:nvPr>
            <p:ph type="dt" sz="half" idx="10"/>
          </p:nvPr>
        </p:nvSpPr>
        <p:spPr/>
        <p:txBody>
          <a:bodyPr/>
          <a:lstStyle/>
          <a:p>
            <a:fld id="{FDD2EB70-46C7-475B-B850-F25BB911BEFD}" type="datetime1">
              <a:rPr lang="en-US" smtClean="0"/>
              <a:t>6/15/2026</a:t>
            </a:fld>
            <a:endParaRPr lang="en-US"/>
          </a:p>
        </p:txBody>
      </p:sp>
      <p:sp>
        <p:nvSpPr>
          <p:cNvPr id="6" name="Footer Placeholder 5">
            <a:extLst>
              <a:ext uri="{FF2B5EF4-FFF2-40B4-BE49-F238E27FC236}">
                <a16:creationId xmlns:a16="http://schemas.microsoft.com/office/drawing/2014/main" id="{0997A719-E357-5AEC-B007-6EB6F7E57E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50C386-00E4-FEBD-4CF9-BDAE77F354E5}"/>
              </a:ext>
            </a:extLst>
          </p:cNvPr>
          <p:cNvSpPr>
            <a:spLocks noGrp="1"/>
          </p:cNvSpPr>
          <p:nvPr>
            <p:ph type="sldNum" sz="quarter" idx="12"/>
          </p:nvPr>
        </p:nvSpPr>
        <p:spPr/>
        <p:txBody>
          <a:bodyPr/>
          <a:lstStyle/>
          <a:p>
            <a:fld id="{875125F4-68B2-4C2F-A65A-C9C4A2DFCF2C}" type="slidenum">
              <a:rPr lang="en-US" smtClean="0"/>
              <a:t>‹#›</a:t>
            </a:fld>
            <a:endParaRPr lang="en-US"/>
          </a:p>
        </p:txBody>
      </p:sp>
    </p:spTree>
    <p:extLst>
      <p:ext uri="{BB962C8B-B14F-4D97-AF65-F5344CB8AC3E}">
        <p14:creationId xmlns:p14="http://schemas.microsoft.com/office/powerpoint/2010/main" val="3082651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9240C-B183-94A4-BC53-B0316E58E8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5DCBBE-4B60-BCC2-C4B9-2923E552E1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E16322-BADF-CD02-D5AE-D1CC55085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C38716-D70A-4B3F-9271-234FA7DB4648}" type="datetime1">
              <a:rPr lang="en-US" smtClean="0"/>
              <a:t>6/15/2026</a:t>
            </a:fld>
            <a:endParaRPr lang="en-US"/>
          </a:p>
        </p:txBody>
      </p:sp>
      <p:sp>
        <p:nvSpPr>
          <p:cNvPr id="5" name="Footer Placeholder 4">
            <a:extLst>
              <a:ext uri="{FF2B5EF4-FFF2-40B4-BE49-F238E27FC236}">
                <a16:creationId xmlns:a16="http://schemas.microsoft.com/office/drawing/2014/main" id="{3A1FE131-E650-5E76-8EA7-643977B75C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FCEF5D8-04EA-BCEE-CE3A-0B1E571189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5125F4-68B2-4C2F-A65A-C9C4A2DFCF2C}" type="slidenum">
              <a:rPr lang="en-US" smtClean="0"/>
              <a:t>‹#›</a:t>
            </a:fld>
            <a:endParaRPr lang="en-US"/>
          </a:p>
        </p:txBody>
      </p:sp>
      <p:pic>
        <p:nvPicPr>
          <p:cNvPr id="8" name="Picture 7">
            <a:extLst>
              <a:ext uri="{FF2B5EF4-FFF2-40B4-BE49-F238E27FC236}">
                <a16:creationId xmlns:a16="http://schemas.microsoft.com/office/drawing/2014/main" id="{83F10E6A-0316-857E-AD05-C323D6469453}"/>
              </a:ext>
            </a:extLst>
          </p:cNvPr>
          <p:cNvPicPr>
            <a:picLocks noChangeAspect="1"/>
          </p:cNvPicPr>
          <p:nvPr userDrawn="1"/>
        </p:nvPicPr>
        <p:blipFill>
          <a:blip r:embed="rId13"/>
          <a:stretch>
            <a:fillRect/>
          </a:stretch>
        </p:blipFill>
        <p:spPr>
          <a:xfrm>
            <a:off x="-61546" y="-34620"/>
            <a:ext cx="12253544" cy="6892620"/>
          </a:xfrm>
          <a:prstGeom prst="rect">
            <a:avLst/>
          </a:prstGeom>
        </p:spPr>
      </p:pic>
    </p:spTree>
    <p:extLst>
      <p:ext uri="{BB962C8B-B14F-4D97-AF65-F5344CB8AC3E}">
        <p14:creationId xmlns:p14="http://schemas.microsoft.com/office/powerpoint/2010/main" val="2975257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image" Target="../media/image960.png"/><Relationship Id="rId18" Type="http://schemas.openxmlformats.org/officeDocument/2006/relationships/image" Target="../media/image1011.png"/><Relationship Id="rId26" Type="http://schemas.openxmlformats.org/officeDocument/2006/relationships/image" Target="../media/image1090.png"/><Relationship Id="rId39" Type="http://schemas.openxmlformats.org/officeDocument/2006/relationships/image" Target="../media/image6.png"/><Relationship Id="rId34" Type="http://schemas.openxmlformats.org/officeDocument/2006/relationships/image" Target="../media/image1170.png"/><Relationship Id="rId21" Type="http://schemas.openxmlformats.org/officeDocument/2006/relationships/image" Target="../media/image1040.png"/><Relationship Id="rId33" Type="http://schemas.openxmlformats.org/officeDocument/2006/relationships/image" Target="../media/image1160.png"/><Relationship Id="rId7" Type="http://schemas.openxmlformats.org/officeDocument/2006/relationships/image" Target="../media/image900.png"/><Relationship Id="rId12" Type="http://schemas.openxmlformats.org/officeDocument/2006/relationships/image" Target="../media/image953.png"/><Relationship Id="rId17" Type="http://schemas.openxmlformats.org/officeDocument/2006/relationships/image" Target="../media/image1000.png"/><Relationship Id="rId25" Type="http://schemas.openxmlformats.org/officeDocument/2006/relationships/image" Target="../media/image1080.png"/><Relationship Id="rId38" Type="http://schemas.openxmlformats.org/officeDocument/2006/relationships/image" Target="../media/image5.png"/><Relationship Id="rId29" Type="http://schemas.openxmlformats.org/officeDocument/2006/relationships/image" Target="../media/image1120.png"/><Relationship Id="rId2" Type="http://schemas.openxmlformats.org/officeDocument/2006/relationships/image" Target="../media/image850.png"/><Relationship Id="rId16" Type="http://schemas.openxmlformats.org/officeDocument/2006/relationships/image" Target="../media/image990.png"/><Relationship Id="rId20" Type="http://schemas.openxmlformats.org/officeDocument/2006/relationships/image" Target="../media/image1030.png"/><Relationship Id="rId1" Type="http://schemas.openxmlformats.org/officeDocument/2006/relationships/slideLayout" Target="../slideLayouts/slideLayout2.xml"/><Relationship Id="rId32" Type="http://schemas.openxmlformats.org/officeDocument/2006/relationships/image" Target="../media/image1150.png"/><Relationship Id="rId6" Type="http://schemas.openxmlformats.org/officeDocument/2006/relationships/image" Target="../media/image890.png"/><Relationship Id="rId11" Type="http://schemas.openxmlformats.org/officeDocument/2006/relationships/image" Target="../media/image940.png"/><Relationship Id="rId24" Type="http://schemas.openxmlformats.org/officeDocument/2006/relationships/image" Target="../media/image1070.png"/><Relationship Id="rId37" Type="http://schemas.openxmlformats.org/officeDocument/2006/relationships/image" Target="../media/image4.png"/><Relationship Id="rId28" Type="http://schemas.openxmlformats.org/officeDocument/2006/relationships/image" Target="../media/image1110.png"/><Relationship Id="rId36" Type="http://schemas.openxmlformats.org/officeDocument/2006/relationships/image" Target="../media/image1190.png"/><Relationship Id="rId5" Type="http://schemas.openxmlformats.org/officeDocument/2006/relationships/image" Target="../media/image880.png"/><Relationship Id="rId15" Type="http://schemas.openxmlformats.org/officeDocument/2006/relationships/image" Target="../media/image980.png"/><Relationship Id="rId23" Type="http://schemas.openxmlformats.org/officeDocument/2006/relationships/image" Target="../media/image1060.png"/><Relationship Id="rId31" Type="http://schemas.openxmlformats.org/officeDocument/2006/relationships/image" Target="../media/image1140.png"/><Relationship Id="rId10" Type="http://schemas.openxmlformats.org/officeDocument/2006/relationships/image" Target="../media/image930.png"/><Relationship Id="rId19" Type="http://schemas.openxmlformats.org/officeDocument/2006/relationships/image" Target="../media/image1020.png"/><Relationship Id="rId27" Type="http://schemas.openxmlformats.org/officeDocument/2006/relationships/image" Target="../media/image1101.png"/><Relationship Id="rId30" Type="http://schemas.openxmlformats.org/officeDocument/2006/relationships/image" Target="../media/image1130.png"/><Relationship Id="rId35" Type="http://schemas.openxmlformats.org/officeDocument/2006/relationships/image" Target="../media/image1180.png"/><Relationship Id="rId4" Type="http://schemas.openxmlformats.org/officeDocument/2006/relationships/image" Target="../media/image870.png"/><Relationship Id="rId9" Type="http://schemas.openxmlformats.org/officeDocument/2006/relationships/image" Target="../media/image920.png"/><Relationship Id="rId14" Type="http://schemas.openxmlformats.org/officeDocument/2006/relationships/image" Target="../media/image970.png"/><Relationship Id="rId22" Type="http://schemas.openxmlformats.org/officeDocument/2006/relationships/image" Target="../media/image1050.png"/><Relationship Id="rId8" Type="http://schemas.openxmlformats.org/officeDocument/2006/relationships/image" Target="../media/image911.png"/><Relationship Id="rId3" Type="http://schemas.openxmlformats.org/officeDocument/2006/relationships/image" Target="../media/image86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6A51-B4D1-6C99-04A1-02AEF7DB2C7B}"/>
              </a:ext>
            </a:extLst>
          </p:cNvPr>
          <p:cNvSpPr>
            <a:spLocks noGrp="1"/>
          </p:cNvSpPr>
          <p:nvPr>
            <p:ph type="ctrTitle"/>
          </p:nvPr>
        </p:nvSpPr>
        <p:spPr/>
        <p:txBody>
          <a:bodyPr/>
          <a:lstStyle/>
          <a:p>
            <a:r>
              <a:rPr lang="en-US" dirty="0"/>
              <a:t>Chapter 14 Recurrent Neural Networks</a:t>
            </a:r>
          </a:p>
        </p:txBody>
      </p:sp>
      <p:sp>
        <p:nvSpPr>
          <p:cNvPr id="3" name="Subtitle 2">
            <a:extLst>
              <a:ext uri="{FF2B5EF4-FFF2-40B4-BE49-F238E27FC236}">
                <a16:creationId xmlns:a16="http://schemas.microsoft.com/office/drawing/2014/main" id="{EB6C7BA7-EDF7-3CC1-A6F0-179DB7187F65}"/>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E86E3161-8EE6-5A8C-DC20-FBEA7D199798}"/>
              </a:ext>
            </a:extLst>
          </p:cNvPr>
          <p:cNvSpPr>
            <a:spLocks noGrp="1"/>
          </p:cNvSpPr>
          <p:nvPr>
            <p:ph type="sldNum" sz="quarter" idx="12"/>
          </p:nvPr>
        </p:nvSpPr>
        <p:spPr/>
        <p:txBody>
          <a:bodyPr/>
          <a:lstStyle/>
          <a:p>
            <a:fld id="{875125F4-68B2-4C2F-A65A-C9C4A2DFCF2C}" type="slidenum">
              <a:rPr lang="en-US" smtClean="0"/>
              <a:t>1</a:t>
            </a:fld>
            <a:endParaRPr lang="en-US"/>
          </a:p>
        </p:txBody>
      </p:sp>
    </p:spTree>
    <p:extLst>
      <p:ext uri="{BB962C8B-B14F-4D97-AF65-F5344CB8AC3E}">
        <p14:creationId xmlns:p14="http://schemas.microsoft.com/office/powerpoint/2010/main" val="1962848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5C69A-C867-E312-22EB-D24055BB58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D69A6-AC87-15AE-0457-FD310FA3719F}"/>
              </a:ext>
            </a:extLst>
          </p:cNvPr>
          <p:cNvSpPr>
            <a:spLocks noGrp="1"/>
          </p:cNvSpPr>
          <p:nvPr>
            <p:ph type="title"/>
          </p:nvPr>
        </p:nvSpPr>
        <p:spPr>
          <a:xfrm>
            <a:off x="561974" y="0"/>
            <a:ext cx="11001375" cy="1325563"/>
          </a:xfrm>
        </p:spPr>
        <p:txBody>
          <a:bodyPr/>
          <a:lstStyle/>
          <a:p>
            <a:r>
              <a:rPr lang="en-US" dirty="0"/>
              <a:t>RNN: backpropagation through time (BPTT) (6)</a:t>
            </a:r>
          </a:p>
        </p:txBody>
      </p:sp>
      <p:sp>
        <p:nvSpPr>
          <p:cNvPr id="3" name="Content Placeholder 2">
            <a:extLst>
              <a:ext uri="{FF2B5EF4-FFF2-40B4-BE49-F238E27FC236}">
                <a16:creationId xmlns:a16="http://schemas.microsoft.com/office/drawing/2014/main" id="{960AF316-2BCC-345C-0E50-A617608C94AD}"/>
              </a:ext>
            </a:extLst>
          </p:cNvPr>
          <p:cNvSpPr>
            <a:spLocks noGrp="1"/>
          </p:cNvSpPr>
          <p:nvPr>
            <p:ph idx="1"/>
          </p:nvPr>
        </p:nvSpPr>
        <p:spPr>
          <a:xfrm>
            <a:off x="581025" y="1187449"/>
            <a:ext cx="10515600" cy="5394325"/>
          </a:xfrm>
        </p:spPr>
        <p:txBody>
          <a:bodyPr/>
          <a:lstStyle/>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E5AE1CA-F351-E75A-FD30-E9C1081E72E5}"/>
              </a:ext>
            </a:extLst>
          </p:cNvPr>
          <p:cNvSpPr>
            <a:spLocks noGrp="1"/>
          </p:cNvSpPr>
          <p:nvPr>
            <p:ph type="sldNum" sz="quarter" idx="12"/>
          </p:nvPr>
        </p:nvSpPr>
        <p:spPr/>
        <p:txBody>
          <a:bodyPr/>
          <a:lstStyle/>
          <a:p>
            <a:fld id="{875125F4-68B2-4C2F-A65A-C9C4A2DFCF2C}" type="slidenum">
              <a:rPr lang="en-US" smtClean="0"/>
              <a:t>10</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68E91104-0E63-D868-B3E4-9EF116F2DCEE}"/>
                  </a:ext>
                </a:extLst>
              </p:cNvPr>
              <p:cNvSpPr txBox="1"/>
              <p:nvPr/>
            </p:nvSpPr>
            <p:spPr>
              <a:xfrm>
                <a:off x="890587" y="1372794"/>
                <a:ext cx="7519987" cy="3902863"/>
              </a:xfrm>
              <a:prstGeom prst="rect">
                <a:avLst/>
              </a:prstGeom>
              <a:noFill/>
            </p:spPr>
            <p:txBody>
              <a:bodyPr wrap="square">
                <a:spAutoFit/>
              </a:bodyPr>
              <a:lstStyle/>
              <a:p>
                <a:pPr marL="0" marR="0">
                  <a:lnSpc>
                    <a:spcPct val="107000"/>
                  </a:lnSpc>
                  <a:spcBef>
                    <a:spcPts val="1200"/>
                  </a:spcBef>
                  <a:spcAft>
                    <a:spcPts val="300"/>
                  </a:spcAft>
                  <a:buNone/>
                </a:pPr>
                <a14:m>
                  <m:oMathPara xmlns:m="http://schemas.openxmlformats.org/officeDocument/2006/math">
                    <m:oMathParaPr>
                      <m:jc m:val="left"/>
                    </m:oMathParaPr>
                    <m:oMath xmlns:m="http://schemas.openxmlformats.org/officeDocument/2006/math">
                      <m:f>
                        <m:fPr>
                          <m:ctrlPr>
                            <a:rPr lang="en-US" sz="1800" i="1" smtClean="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𝑥h</m:t>
                              </m:r>
                            </m:sub>
                          </m:sSub>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sup>
                        <m:e>
                          <m:d>
                            <m:dPr>
                              <m:begChr m:val="["/>
                              <m:endChr m:val="]"/>
                              <m:ctrlPr>
                                <a:rPr lang="en-US" sz="1800" i="1" smtClean="0">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nary>
                                <m:naryPr>
                                  <m:chr m:val="∑"/>
                                  <m:limLoc m:val="undOv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𝑖</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=0</m:t>
                                  </m:r>
                                </m:sub>
                                <m:sup>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𝑇</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sup>
                                <m:e>
                                  <m:sSup>
                                    <m:sSupPr>
                                      <m:ctrlPr>
                                        <a:rPr lang="en-US" sz="1800" i="1" smtClean="0">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hh</m:t>
                                              </m:r>
                                            </m:sub>
                                            <m:sup>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m:t>
                                              </m:r>
                                            </m:sup>
                                          </m:sSubSup>
                                        </m:e>
                                      </m:d>
                                    </m:e>
                                    <m:sup>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𝑖</m:t>
                                      </m:r>
                                    </m:sup>
                                  </m:sSup>
                                  <m:d>
                                    <m:d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h𝑦</m:t>
                                          </m:r>
                                        </m:sub>
                                        <m:sup>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up>
                                      </m:sSubSup>
                                    </m:e>
                                  </m:d>
                                  <m:f>
                                    <m:f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𝐲</m:t>
                                              </m:r>
                                            </m:e>
                                          </m:acc>
                                        </m:e>
                                        <m:sup>
                                          <m:d>
                                            <m:dPr>
                                              <m:begChr m:val="〈"/>
                                              <m:endChr m:val="〉"/>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𝑖</m:t>
                                              </m:r>
                                            </m:e>
                                          </m:d>
                                        </m:sup>
                                      </m:sSup>
                                    </m:den>
                                  </m:f>
                                </m:e>
                              </m:nary>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e>
                              </m:d>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nary>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(14.16</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𝑎</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3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300"/>
                  </a:spcAft>
                  <a:buNone/>
                </a:pPr>
                <a14:m>
                  <m:oMathPara xmlns:m="http://schemas.openxmlformats.org/officeDocument/2006/math">
                    <m:oMathParaPr>
                      <m:jc m:val="left"/>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hh</m:t>
                              </m:r>
                            </m:sub>
                          </m:sSub>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sup>
                        <m:e>
                          <m:d>
                            <m:dPr>
                              <m:begChr m:val="["/>
                              <m:endChr m:val="]"/>
                              <m:ctrlPr>
                                <a:rPr lang="en-US" sz="1800" i="1" smtClean="0">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nary>
                                <m:naryPr>
                                  <m:chr m:val="∑"/>
                                  <m:limLoc m:val="undOv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𝑖</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=0</m:t>
                                  </m:r>
                                </m:sub>
                                <m:sup>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𝑇</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sup>
                                <m:e>
                                  <m:sSup>
                                    <m:sSupPr>
                                      <m:ctrlPr>
                                        <a:rPr lang="en-US" sz="1800" i="1" smtClean="0">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hh</m:t>
                                              </m:r>
                                            </m:sub>
                                            <m:sup>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m:t>
                                              </m:r>
                                            </m:sup>
                                          </m:sSubSup>
                                        </m:e>
                                      </m:d>
                                    </m:e>
                                    <m:sup>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𝑖</m:t>
                                      </m:r>
                                    </m:sup>
                                  </m:sSup>
                                  <m:d>
                                    <m:d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h𝑦</m:t>
                                          </m:r>
                                        </m:sub>
                                        <m:sup>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up>
                                      </m:sSubSup>
                                    </m:e>
                                  </m:d>
                                  <m:f>
                                    <m:f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𝐲</m:t>
                                              </m:r>
                                            </m:e>
                                          </m:acc>
                                        </m:e>
                                        <m:sup>
                                          <m:d>
                                            <m:dPr>
                                              <m:begChr m:val="〈"/>
                                              <m:endChr m:val="〉"/>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𝑖</m:t>
                                              </m:r>
                                            </m:e>
                                          </m:d>
                                        </m:sup>
                                      </m:sSup>
                                    </m:den>
                                  </m:f>
                                </m:e>
                              </m:nary>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e>
                              </m:d>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nary>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(14.16</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3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300"/>
                  </a:spcAft>
                  <a:buNone/>
                </a:pPr>
                <a14:m>
                  <m:oMathPara xmlns:m="http://schemas.openxmlformats.org/officeDocument/2006/math">
                    <m:oMathParaPr>
                      <m:jc m:val="left"/>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h</m:t>
                              </m:r>
                            </m:sub>
                          </m:sSub>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sup>
                        <m:e>
                          <m:nary>
                            <m:naryPr>
                              <m:chr m:val="∑"/>
                              <m:limLoc m:val="undOvr"/>
                              <m:ctrlPr>
                                <a:rPr lang="en-US" sz="1800" i="1" smtClean="0">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𝑖</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=0</m:t>
                              </m:r>
                            </m:sub>
                            <m:sup>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𝑇</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sup>
                            <m:e>
                              <m:sSup>
                                <m:sSupPr>
                                  <m:ctrlPr>
                                    <a:rPr lang="en-US" sz="1800" i="1" smtClean="0">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hh</m:t>
                                          </m:r>
                                        </m:sub>
                                        <m:sup>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m:t>
                                          </m:r>
                                        </m:sup>
                                      </m:sSubSup>
                                    </m:e>
                                  </m:d>
                                </m:e>
                                <m:sup>
                                  <m:r>
                                    <a:rPr lang="en-US" sz="1800" i="1">
                                      <a:solidFill>
                                        <a:schemeClr val="accent5"/>
                                      </a:solidFill>
                                      <a:effectLst/>
                                      <a:latin typeface="Cambria Math" panose="02040503050406030204" pitchFamily="18" charset="0"/>
                                      <a:ea typeface="Calibri" panose="020F0502020204030204" pitchFamily="34" charset="0"/>
                                      <a:cs typeface="Times New Roman" panose="02020603050405020304" pitchFamily="18" charset="0"/>
                                    </a:rPr>
                                    <m:t>𝑖</m:t>
                                  </m:r>
                                </m:sup>
                              </m:sSup>
                              <m:d>
                                <m:d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h𝑦</m:t>
                                      </m:r>
                                    </m:sub>
                                    <m:sup>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up>
                                  </m:sSubSup>
                                </m:e>
                              </m:d>
                              <m:f>
                                <m:f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𝐲</m:t>
                                          </m:r>
                                        </m:e>
                                      </m:acc>
                                    </m:e>
                                    <m:sup>
                                      <m:d>
                                        <m:dPr>
                                          <m:begChr m:val="〈"/>
                                          <m:endChr m:val="〉"/>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𝑖</m:t>
                                          </m:r>
                                        </m:e>
                                      </m:d>
                                    </m:sup>
                                  </m:sSup>
                                </m:den>
                              </m:f>
                            </m:e>
                          </m:nary>
                        </m:e>
                      </m:nary>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(14.16</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𝑐</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6" name="TextBox 5">
                <a:extLst>
                  <a:ext uri="{FF2B5EF4-FFF2-40B4-BE49-F238E27FC236}">
                    <a16:creationId xmlns:a16="http://schemas.microsoft.com/office/drawing/2014/main" id="{68E91104-0E63-D868-B3E4-9EF116F2DCEE}"/>
                  </a:ext>
                </a:extLst>
              </p:cNvPr>
              <p:cNvSpPr txBox="1">
                <a:spLocks noRot="1" noChangeAspect="1" noMove="1" noResize="1" noEditPoints="1" noAdjustHandles="1" noChangeArrowheads="1" noChangeShapeType="1" noTextEdit="1"/>
              </p:cNvSpPr>
              <p:nvPr/>
            </p:nvSpPr>
            <p:spPr>
              <a:xfrm>
                <a:off x="890587" y="1372794"/>
                <a:ext cx="7519987" cy="3902863"/>
              </a:xfrm>
              <a:prstGeom prst="rect">
                <a:avLst/>
              </a:prstGeom>
              <a:blipFill>
                <a:blip r:embed="rId2"/>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244FBB1D-7853-F391-EBB7-1C4C66847E44}"/>
              </a:ext>
            </a:extLst>
          </p:cNvPr>
          <p:cNvSpPr txBox="1"/>
          <p:nvPr/>
        </p:nvSpPr>
        <p:spPr>
          <a:xfrm>
            <a:off x="7439025" y="2533650"/>
            <a:ext cx="4147289" cy="369332"/>
          </a:xfrm>
          <a:prstGeom prst="rect">
            <a:avLst/>
          </a:prstGeom>
          <a:noFill/>
        </p:spPr>
        <p:txBody>
          <a:bodyPr wrap="none" rtlCol="0">
            <a:spAutoFit/>
          </a:bodyPr>
          <a:lstStyle/>
          <a:p>
            <a:r>
              <a:rPr lang="en-US" dirty="0">
                <a:solidFill>
                  <a:schemeClr val="accent5"/>
                </a:solidFill>
                <a:latin typeface="Segoe Print" panose="02000600000000000000" pitchFamily="2" charset="0"/>
              </a:rPr>
              <a:t># gradient vanishing or exploding</a:t>
            </a:r>
          </a:p>
        </p:txBody>
      </p:sp>
      <p:sp>
        <p:nvSpPr>
          <p:cNvPr id="12" name="Freeform: Shape 11">
            <a:extLst>
              <a:ext uri="{FF2B5EF4-FFF2-40B4-BE49-F238E27FC236}">
                <a16:creationId xmlns:a16="http://schemas.microsoft.com/office/drawing/2014/main" id="{A85CD619-D8B1-1CE1-84EB-B75048B574EF}"/>
              </a:ext>
            </a:extLst>
          </p:cNvPr>
          <p:cNvSpPr/>
          <p:nvPr/>
        </p:nvSpPr>
        <p:spPr>
          <a:xfrm>
            <a:off x="2914650" y="1428750"/>
            <a:ext cx="4316198" cy="1219200"/>
          </a:xfrm>
          <a:custGeom>
            <a:avLst/>
            <a:gdLst>
              <a:gd name="csX0" fmla="*/ 4314825 w 4316198"/>
              <a:gd name="csY0" fmla="*/ 1219200 h 1219200"/>
              <a:gd name="csX1" fmla="*/ 4305300 w 4316198"/>
              <a:gd name="csY1" fmla="*/ 1123950 h 1219200"/>
              <a:gd name="csX2" fmla="*/ 3848100 w 4316198"/>
              <a:gd name="csY2" fmla="*/ 647700 h 1219200"/>
              <a:gd name="csX3" fmla="*/ 3771900 w 4316198"/>
              <a:gd name="csY3" fmla="*/ 609600 h 1219200"/>
              <a:gd name="csX4" fmla="*/ 3581400 w 4316198"/>
              <a:gd name="csY4" fmla="*/ 542925 h 1219200"/>
              <a:gd name="csX5" fmla="*/ 3457575 w 4316198"/>
              <a:gd name="csY5" fmla="*/ 485775 h 1219200"/>
              <a:gd name="csX6" fmla="*/ 3381375 w 4316198"/>
              <a:gd name="csY6" fmla="*/ 466725 h 1219200"/>
              <a:gd name="csX7" fmla="*/ 3248025 w 4316198"/>
              <a:gd name="csY7" fmla="*/ 438150 h 1219200"/>
              <a:gd name="csX8" fmla="*/ 3200400 w 4316198"/>
              <a:gd name="csY8" fmla="*/ 419100 h 1219200"/>
              <a:gd name="csX9" fmla="*/ 3143250 w 4316198"/>
              <a:gd name="csY9" fmla="*/ 390525 h 1219200"/>
              <a:gd name="csX10" fmla="*/ 3076575 w 4316198"/>
              <a:gd name="csY10" fmla="*/ 371475 h 1219200"/>
              <a:gd name="csX11" fmla="*/ 2943225 w 4316198"/>
              <a:gd name="csY11" fmla="*/ 342900 h 1219200"/>
              <a:gd name="csX12" fmla="*/ 2809875 w 4316198"/>
              <a:gd name="csY12" fmla="*/ 295275 h 1219200"/>
              <a:gd name="csX13" fmla="*/ 2724150 w 4316198"/>
              <a:gd name="csY13" fmla="*/ 257175 h 1219200"/>
              <a:gd name="csX14" fmla="*/ 2628900 w 4316198"/>
              <a:gd name="csY14" fmla="*/ 209550 h 1219200"/>
              <a:gd name="csX15" fmla="*/ 2476500 w 4316198"/>
              <a:gd name="csY15" fmla="*/ 142875 h 1219200"/>
              <a:gd name="csX16" fmla="*/ 2333625 w 4316198"/>
              <a:gd name="csY16" fmla="*/ 76200 h 1219200"/>
              <a:gd name="csX17" fmla="*/ 2143125 w 4316198"/>
              <a:gd name="csY17" fmla="*/ 28575 h 1219200"/>
              <a:gd name="csX18" fmla="*/ 2066925 w 4316198"/>
              <a:gd name="csY18" fmla="*/ 19050 h 1219200"/>
              <a:gd name="csX19" fmla="*/ 1981200 w 4316198"/>
              <a:gd name="csY19" fmla="*/ 0 h 1219200"/>
              <a:gd name="csX20" fmla="*/ 1076325 w 4316198"/>
              <a:gd name="csY20" fmla="*/ 9525 h 1219200"/>
              <a:gd name="csX21" fmla="*/ 1000125 w 4316198"/>
              <a:gd name="csY21" fmla="*/ 19050 h 1219200"/>
              <a:gd name="csX22" fmla="*/ 819150 w 4316198"/>
              <a:gd name="csY22" fmla="*/ 28575 h 1219200"/>
              <a:gd name="csX23" fmla="*/ 742950 w 4316198"/>
              <a:gd name="csY23" fmla="*/ 38100 h 1219200"/>
              <a:gd name="csX24" fmla="*/ 647700 w 4316198"/>
              <a:gd name="csY24" fmla="*/ 47625 h 1219200"/>
              <a:gd name="csX25" fmla="*/ 571500 w 4316198"/>
              <a:gd name="csY25" fmla="*/ 66675 h 1219200"/>
              <a:gd name="csX26" fmla="*/ 457200 w 4316198"/>
              <a:gd name="csY26" fmla="*/ 76200 h 1219200"/>
              <a:gd name="csX27" fmla="*/ 323850 w 4316198"/>
              <a:gd name="csY27" fmla="*/ 95250 h 1219200"/>
              <a:gd name="csX28" fmla="*/ 266700 w 4316198"/>
              <a:gd name="csY28" fmla="*/ 104775 h 1219200"/>
              <a:gd name="csX29" fmla="*/ 200025 w 4316198"/>
              <a:gd name="csY29" fmla="*/ 133350 h 1219200"/>
              <a:gd name="csX30" fmla="*/ 142875 w 4316198"/>
              <a:gd name="csY30" fmla="*/ 142875 h 1219200"/>
              <a:gd name="csX31" fmla="*/ 114300 w 4316198"/>
              <a:gd name="csY31" fmla="*/ 152400 h 1219200"/>
              <a:gd name="csX32" fmla="*/ 38100 w 4316198"/>
              <a:gd name="csY32" fmla="*/ 200025 h 1219200"/>
              <a:gd name="csX33" fmla="*/ 0 w 4316198"/>
              <a:gd name="csY33" fmla="*/ 238125 h 1219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4316198" h="1219200">
                <a:moveTo>
                  <a:pt x="4314825" y="1219200"/>
                </a:moveTo>
                <a:cubicBezTo>
                  <a:pt x="4311650" y="1187450"/>
                  <a:pt x="4324666" y="1149310"/>
                  <a:pt x="4305300" y="1123950"/>
                </a:cubicBezTo>
                <a:cubicBezTo>
                  <a:pt x="4273826" y="1082735"/>
                  <a:pt x="4018721" y="750073"/>
                  <a:pt x="3848100" y="647700"/>
                </a:cubicBezTo>
                <a:cubicBezTo>
                  <a:pt x="3823749" y="633089"/>
                  <a:pt x="3798332" y="619984"/>
                  <a:pt x="3771900" y="609600"/>
                </a:cubicBezTo>
                <a:cubicBezTo>
                  <a:pt x="3709282" y="585000"/>
                  <a:pt x="3641574" y="573012"/>
                  <a:pt x="3581400" y="542925"/>
                </a:cubicBezTo>
                <a:cubicBezTo>
                  <a:pt x="3548896" y="526673"/>
                  <a:pt x="3496051" y="497614"/>
                  <a:pt x="3457575" y="485775"/>
                </a:cubicBezTo>
                <a:cubicBezTo>
                  <a:pt x="3432551" y="478075"/>
                  <a:pt x="3406906" y="472527"/>
                  <a:pt x="3381375" y="466725"/>
                </a:cubicBezTo>
                <a:cubicBezTo>
                  <a:pt x="3337046" y="456650"/>
                  <a:pt x="3290233" y="455033"/>
                  <a:pt x="3248025" y="438150"/>
                </a:cubicBezTo>
                <a:cubicBezTo>
                  <a:pt x="3232150" y="431800"/>
                  <a:pt x="3215965" y="426175"/>
                  <a:pt x="3200400" y="419100"/>
                </a:cubicBezTo>
                <a:cubicBezTo>
                  <a:pt x="3181011" y="410287"/>
                  <a:pt x="3163129" y="398171"/>
                  <a:pt x="3143250" y="390525"/>
                </a:cubicBezTo>
                <a:cubicBezTo>
                  <a:pt x="3121676" y="382227"/>
                  <a:pt x="3099061" y="376829"/>
                  <a:pt x="3076575" y="371475"/>
                </a:cubicBezTo>
                <a:cubicBezTo>
                  <a:pt x="3032352" y="360946"/>
                  <a:pt x="2943225" y="342900"/>
                  <a:pt x="2943225" y="342900"/>
                </a:cubicBezTo>
                <a:cubicBezTo>
                  <a:pt x="2807500" y="275037"/>
                  <a:pt x="2974541" y="353393"/>
                  <a:pt x="2809875" y="295275"/>
                </a:cubicBezTo>
                <a:cubicBezTo>
                  <a:pt x="2780388" y="284868"/>
                  <a:pt x="2752410" y="270561"/>
                  <a:pt x="2724150" y="257175"/>
                </a:cubicBezTo>
                <a:cubicBezTo>
                  <a:pt x="2692069" y="241979"/>
                  <a:pt x="2661130" y="224426"/>
                  <a:pt x="2628900" y="209550"/>
                </a:cubicBezTo>
                <a:cubicBezTo>
                  <a:pt x="2578555" y="186314"/>
                  <a:pt x="2524643" y="170385"/>
                  <a:pt x="2476500" y="142875"/>
                </a:cubicBezTo>
                <a:cubicBezTo>
                  <a:pt x="2402813" y="100768"/>
                  <a:pt x="2416263" y="103746"/>
                  <a:pt x="2333625" y="76200"/>
                </a:cubicBezTo>
                <a:cubicBezTo>
                  <a:pt x="2284545" y="59840"/>
                  <a:pt x="2182584" y="36091"/>
                  <a:pt x="2143125" y="28575"/>
                </a:cubicBezTo>
                <a:cubicBezTo>
                  <a:pt x="2117979" y="23785"/>
                  <a:pt x="2092133" y="23498"/>
                  <a:pt x="2066925" y="19050"/>
                </a:cubicBezTo>
                <a:cubicBezTo>
                  <a:pt x="2038098" y="13963"/>
                  <a:pt x="2009775" y="6350"/>
                  <a:pt x="1981200" y="0"/>
                </a:cubicBezTo>
                <a:lnTo>
                  <a:pt x="1076325" y="9525"/>
                </a:lnTo>
                <a:cubicBezTo>
                  <a:pt x="1050732" y="10022"/>
                  <a:pt x="1025653" y="17159"/>
                  <a:pt x="1000125" y="19050"/>
                </a:cubicBezTo>
                <a:cubicBezTo>
                  <a:pt x="939882" y="23512"/>
                  <a:pt x="879475" y="25400"/>
                  <a:pt x="819150" y="28575"/>
                </a:cubicBezTo>
                <a:lnTo>
                  <a:pt x="742950" y="38100"/>
                </a:lnTo>
                <a:cubicBezTo>
                  <a:pt x="711237" y="41624"/>
                  <a:pt x="679174" y="42379"/>
                  <a:pt x="647700" y="47625"/>
                </a:cubicBezTo>
                <a:cubicBezTo>
                  <a:pt x="621875" y="51929"/>
                  <a:pt x="597392" y="62791"/>
                  <a:pt x="571500" y="66675"/>
                </a:cubicBezTo>
                <a:cubicBezTo>
                  <a:pt x="533691" y="72346"/>
                  <a:pt x="495180" y="71818"/>
                  <a:pt x="457200" y="76200"/>
                </a:cubicBezTo>
                <a:cubicBezTo>
                  <a:pt x="412595" y="81347"/>
                  <a:pt x="368255" y="88589"/>
                  <a:pt x="323850" y="95250"/>
                </a:cubicBezTo>
                <a:cubicBezTo>
                  <a:pt x="304751" y="98115"/>
                  <a:pt x="285553" y="100585"/>
                  <a:pt x="266700" y="104775"/>
                </a:cubicBezTo>
                <a:cubicBezTo>
                  <a:pt x="199115" y="119794"/>
                  <a:pt x="283224" y="108390"/>
                  <a:pt x="200025" y="133350"/>
                </a:cubicBezTo>
                <a:cubicBezTo>
                  <a:pt x="181527" y="138899"/>
                  <a:pt x="161728" y="138685"/>
                  <a:pt x="142875" y="142875"/>
                </a:cubicBezTo>
                <a:cubicBezTo>
                  <a:pt x="133074" y="145053"/>
                  <a:pt x="123528" y="148445"/>
                  <a:pt x="114300" y="152400"/>
                </a:cubicBezTo>
                <a:cubicBezTo>
                  <a:pt x="81777" y="166338"/>
                  <a:pt x="65449" y="176583"/>
                  <a:pt x="38100" y="200025"/>
                </a:cubicBezTo>
                <a:lnTo>
                  <a:pt x="0" y="238125"/>
                </a:lnTo>
              </a:path>
            </a:pathLst>
          </a:custGeom>
          <a:noFill/>
          <a:ln>
            <a:solidFill>
              <a:schemeClr val="accent5"/>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E9B66E7-333D-42CA-17DE-BF332B90218B}"/>
              </a:ext>
            </a:extLst>
          </p:cNvPr>
          <p:cNvSpPr/>
          <p:nvPr/>
        </p:nvSpPr>
        <p:spPr>
          <a:xfrm>
            <a:off x="2885037" y="2819400"/>
            <a:ext cx="4553988" cy="1181100"/>
          </a:xfrm>
          <a:custGeom>
            <a:avLst/>
            <a:gdLst>
              <a:gd name="csX0" fmla="*/ 4553988 w 4553988"/>
              <a:gd name="csY0" fmla="*/ 0 h 1181100"/>
              <a:gd name="csX1" fmla="*/ 2801388 w 4553988"/>
              <a:gd name="csY1" fmla="*/ 828675 h 1181100"/>
              <a:gd name="csX2" fmla="*/ 2677563 w 4553988"/>
              <a:gd name="csY2" fmla="*/ 895350 h 1181100"/>
              <a:gd name="csX3" fmla="*/ 2610888 w 4553988"/>
              <a:gd name="csY3" fmla="*/ 933450 h 1181100"/>
              <a:gd name="csX4" fmla="*/ 2525163 w 4553988"/>
              <a:gd name="csY4" fmla="*/ 942975 h 1181100"/>
              <a:gd name="csX5" fmla="*/ 2468013 w 4553988"/>
              <a:gd name="csY5" fmla="*/ 952500 h 1181100"/>
              <a:gd name="csX6" fmla="*/ 2210838 w 4553988"/>
              <a:gd name="csY6" fmla="*/ 1009650 h 1181100"/>
              <a:gd name="csX7" fmla="*/ 2134638 w 4553988"/>
              <a:gd name="csY7" fmla="*/ 1028700 h 1181100"/>
              <a:gd name="csX8" fmla="*/ 1934613 w 4553988"/>
              <a:gd name="csY8" fmla="*/ 1066800 h 1181100"/>
              <a:gd name="csX9" fmla="*/ 1820313 w 4553988"/>
              <a:gd name="csY9" fmla="*/ 1085850 h 1181100"/>
              <a:gd name="csX10" fmla="*/ 1706013 w 4553988"/>
              <a:gd name="csY10" fmla="*/ 1114425 h 1181100"/>
              <a:gd name="csX11" fmla="*/ 1334538 w 4553988"/>
              <a:gd name="csY11" fmla="*/ 1162050 h 1181100"/>
              <a:gd name="csX12" fmla="*/ 1172613 w 4553988"/>
              <a:gd name="csY12" fmla="*/ 1181100 h 1181100"/>
              <a:gd name="csX13" fmla="*/ 458238 w 4553988"/>
              <a:gd name="csY13" fmla="*/ 1171575 h 1181100"/>
              <a:gd name="csX14" fmla="*/ 353463 w 4553988"/>
              <a:gd name="csY14" fmla="*/ 1162050 h 1181100"/>
              <a:gd name="csX15" fmla="*/ 286788 w 4553988"/>
              <a:gd name="csY15" fmla="*/ 1143000 h 1181100"/>
              <a:gd name="csX16" fmla="*/ 210588 w 4553988"/>
              <a:gd name="csY16" fmla="*/ 1123950 h 1181100"/>
              <a:gd name="csX17" fmla="*/ 77238 w 4553988"/>
              <a:gd name="csY17" fmla="*/ 1085850 h 1181100"/>
              <a:gd name="csX18" fmla="*/ 58188 w 4553988"/>
              <a:gd name="csY18" fmla="*/ 1057275 h 1181100"/>
              <a:gd name="csX19" fmla="*/ 10563 w 4553988"/>
              <a:gd name="csY19" fmla="*/ 1009650 h 1181100"/>
              <a:gd name="csX20" fmla="*/ 1038 w 4553988"/>
              <a:gd name="csY20" fmla="*/ 962025 h 1181100"/>
              <a:gd name="csX21" fmla="*/ 1038 w 4553988"/>
              <a:gd name="csY21" fmla="*/ 828675 h 1181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553988" h="1181100">
                <a:moveTo>
                  <a:pt x="4553988" y="0"/>
                </a:moveTo>
                <a:cubicBezTo>
                  <a:pt x="3866619" y="76374"/>
                  <a:pt x="4199891" y="29531"/>
                  <a:pt x="2801388" y="828675"/>
                </a:cubicBezTo>
                <a:cubicBezTo>
                  <a:pt x="2379512" y="1069747"/>
                  <a:pt x="3037767" y="695237"/>
                  <a:pt x="2677563" y="895350"/>
                </a:cubicBezTo>
                <a:cubicBezTo>
                  <a:pt x="2655662" y="907517"/>
                  <a:pt x="2636295" y="927587"/>
                  <a:pt x="2610888" y="933450"/>
                </a:cubicBezTo>
                <a:cubicBezTo>
                  <a:pt x="2582873" y="939915"/>
                  <a:pt x="2553662" y="939175"/>
                  <a:pt x="2525163" y="942975"/>
                </a:cubicBezTo>
                <a:cubicBezTo>
                  <a:pt x="2506020" y="945527"/>
                  <a:pt x="2486905" y="948493"/>
                  <a:pt x="2468013" y="952500"/>
                </a:cubicBezTo>
                <a:cubicBezTo>
                  <a:pt x="2382108" y="970722"/>
                  <a:pt x="2296446" y="990082"/>
                  <a:pt x="2210838" y="1009650"/>
                </a:cubicBezTo>
                <a:cubicBezTo>
                  <a:pt x="2185315" y="1015484"/>
                  <a:pt x="2160357" y="1023801"/>
                  <a:pt x="2134638" y="1028700"/>
                </a:cubicBezTo>
                <a:lnTo>
                  <a:pt x="1934613" y="1066800"/>
                </a:lnTo>
                <a:cubicBezTo>
                  <a:pt x="1896610" y="1073710"/>
                  <a:pt x="1858127" y="1077972"/>
                  <a:pt x="1820313" y="1085850"/>
                </a:cubicBezTo>
                <a:cubicBezTo>
                  <a:pt x="1781866" y="1093860"/>
                  <a:pt x="1744613" y="1107188"/>
                  <a:pt x="1706013" y="1114425"/>
                </a:cubicBezTo>
                <a:cubicBezTo>
                  <a:pt x="1558651" y="1142055"/>
                  <a:pt x="1481950" y="1145671"/>
                  <a:pt x="1334538" y="1162050"/>
                </a:cubicBezTo>
                <a:lnTo>
                  <a:pt x="1172613" y="1181100"/>
                </a:lnTo>
                <a:lnTo>
                  <a:pt x="458238" y="1171575"/>
                </a:lnTo>
                <a:cubicBezTo>
                  <a:pt x="423178" y="1170760"/>
                  <a:pt x="388055" y="1167815"/>
                  <a:pt x="353463" y="1162050"/>
                </a:cubicBezTo>
                <a:cubicBezTo>
                  <a:pt x="330663" y="1158250"/>
                  <a:pt x="309122" y="1148956"/>
                  <a:pt x="286788" y="1143000"/>
                </a:cubicBezTo>
                <a:cubicBezTo>
                  <a:pt x="261490" y="1136254"/>
                  <a:pt x="235578" y="1131759"/>
                  <a:pt x="210588" y="1123950"/>
                </a:cubicBezTo>
                <a:cubicBezTo>
                  <a:pt x="75898" y="1081859"/>
                  <a:pt x="189913" y="1104629"/>
                  <a:pt x="77238" y="1085850"/>
                </a:cubicBezTo>
                <a:cubicBezTo>
                  <a:pt x="70888" y="1076325"/>
                  <a:pt x="65726" y="1065890"/>
                  <a:pt x="58188" y="1057275"/>
                </a:cubicBezTo>
                <a:cubicBezTo>
                  <a:pt x="43404" y="1040379"/>
                  <a:pt x="22114" y="1028901"/>
                  <a:pt x="10563" y="1009650"/>
                </a:cubicBezTo>
                <a:cubicBezTo>
                  <a:pt x="2234" y="995768"/>
                  <a:pt x="1889" y="978192"/>
                  <a:pt x="1038" y="962025"/>
                </a:cubicBezTo>
                <a:cubicBezTo>
                  <a:pt x="-1298" y="917636"/>
                  <a:pt x="1038" y="873125"/>
                  <a:pt x="1038" y="828675"/>
                </a:cubicBezTo>
              </a:path>
            </a:pathLst>
          </a:custGeom>
          <a:noFill/>
          <a:ln>
            <a:solidFill>
              <a:schemeClr val="accent5"/>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6B42466-62C2-C83A-2A5E-17608F59AF3A}"/>
              </a:ext>
            </a:extLst>
          </p:cNvPr>
          <p:cNvSpPr/>
          <p:nvPr/>
        </p:nvSpPr>
        <p:spPr>
          <a:xfrm>
            <a:off x="2771775" y="2847975"/>
            <a:ext cx="4619625" cy="1657350"/>
          </a:xfrm>
          <a:custGeom>
            <a:avLst/>
            <a:gdLst>
              <a:gd name="csX0" fmla="*/ 4619625 w 4619625"/>
              <a:gd name="csY0" fmla="*/ 0 h 1657350"/>
              <a:gd name="csX1" fmla="*/ 4000500 w 4619625"/>
              <a:gd name="csY1" fmla="*/ 133350 h 1657350"/>
              <a:gd name="csX2" fmla="*/ 3895725 w 4619625"/>
              <a:gd name="csY2" fmla="*/ 200025 h 1657350"/>
              <a:gd name="csX3" fmla="*/ 3867150 w 4619625"/>
              <a:gd name="csY3" fmla="*/ 238125 h 1657350"/>
              <a:gd name="csX4" fmla="*/ 3800475 w 4619625"/>
              <a:gd name="csY4" fmla="*/ 304800 h 1657350"/>
              <a:gd name="csX5" fmla="*/ 3733800 w 4619625"/>
              <a:gd name="csY5" fmla="*/ 381000 h 1657350"/>
              <a:gd name="csX6" fmla="*/ 3686175 w 4619625"/>
              <a:gd name="csY6" fmla="*/ 419100 h 1657350"/>
              <a:gd name="csX7" fmla="*/ 3629025 w 4619625"/>
              <a:gd name="csY7" fmla="*/ 495300 h 1657350"/>
              <a:gd name="csX8" fmla="*/ 3581400 w 4619625"/>
              <a:gd name="csY8" fmla="*/ 552450 h 1657350"/>
              <a:gd name="csX9" fmla="*/ 3524250 w 4619625"/>
              <a:gd name="csY9" fmla="*/ 600075 h 1657350"/>
              <a:gd name="csX10" fmla="*/ 3467100 w 4619625"/>
              <a:gd name="csY10" fmla="*/ 657225 h 1657350"/>
              <a:gd name="csX11" fmla="*/ 3400425 w 4619625"/>
              <a:gd name="csY11" fmla="*/ 752475 h 1657350"/>
              <a:gd name="csX12" fmla="*/ 3362325 w 4619625"/>
              <a:gd name="csY12" fmla="*/ 800100 h 1657350"/>
              <a:gd name="csX13" fmla="*/ 3324225 w 4619625"/>
              <a:gd name="csY13" fmla="*/ 857250 h 1657350"/>
              <a:gd name="csX14" fmla="*/ 3228975 w 4619625"/>
              <a:gd name="csY14" fmla="*/ 952500 h 1657350"/>
              <a:gd name="csX15" fmla="*/ 3190875 w 4619625"/>
              <a:gd name="csY15" fmla="*/ 1009650 h 1657350"/>
              <a:gd name="csX16" fmla="*/ 3143250 w 4619625"/>
              <a:gd name="csY16" fmla="*/ 1066800 h 1657350"/>
              <a:gd name="csX17" fmla="*/ 3067050 w 4619625"/>
              <a:gd name="csY17" fmla="*/ 1209675 h 1657350"/>
              <a:gd name="csX18" fmla="*/ 3000375 w 4619625"/>
              <a:gd name="csY18" fmla="*/ 1304925 h 1657350"/>
              <a:gd name="csX19" fmla="*/ 2914650 w 4619625"/>
              <a:gd name="csY19" fmla="*/ 1438275 h 1657350"/>
              <a:gd name="csX20" fmla="*/ 2857500 w 4619625"/>
              <a:gd name="csY20" fmla="*/ 1495425 h 1657350"/>
              <a:gd name="csX21" fmla="*/ 2705100 w 4619625"/>
              <a:gd name="csY21" fmla="*/ 1524000 h 1657350"/>
              <a:gd name="csX22" fmla="*/ 1971675 w 4619625"/>
              <a:gd name="csY22" fmla="*/ 1485900 h 1657350"/>
              <a:gd name="csX23" fmla="*/ 1857375 w 4619625"/>
              <a:gd name="csY23" fmla="*/ 1466850 h 1657350"/>
              <a:gd name="csX24" fmla="*/ 1781175 w 4619625"/>
              <a:gd name="csY24" fmla="*/ 1447800 h 1657350"/>
              <a:gd name="csX25" fmla="*/ 1685925 w 4619625"/>
              <a:gd name="csY25" fmla="*/ 1438275 h 1657350"/>
              <a:gd name="csX26" fmla="*/ 1590675 w 4619625"/>
              <a:gd name="csY26" fmla="*/ 1419225 h 1657350"/>
              <a:gd name="csX27" fmla="*/ 1362075 w 4619625"/>
              <a:gd name="csY27" fmla="*/ 1400175 h 1657350"/>
              <a:gd name="csX28" fmla="*/ 514350 w 4619625"/>
              <a:gd name="csY28" fmla="*/ 1409700 h 1657350"/>
              <a:gd name="csX29" fmla="*/ 409575 w 4619625"/>
              <a:gd name="csY29" fmla="*/ 1419225 h 1657350"/>
              <a:gd name="csX30" fmla="*/ 276225 w 4619625"/>
              <a:gd name="csY30" fmla="*/ 1438275 h 1657350"/>
              <a:gd name="csX31" fmla="*/ 238125 w 4619625"/>
              <a:gd name="csY31" fmla="*/ 1447800 h 1657350"/>
              <a:gd name="csX32" fmla="*/ 209550 w 4619625"/>
              <a:gd name="csY32" fmla="*/ 1457325 h 1657350"/>
              <a:gd name="csX33" fmla="*/ 142875 w 4619625"/>
              <a:gd name="csY33" fmla="*/ 1466850 h 1657350"/>
              <a:gd name="csX34" fmla="*/ 104775 w 4619625"/>
              <a:gd name="csY34" fmla="*/ 1495425 h 1657350"/>
              <a:gd name="csX35" fmla="*/ 76200 w 4619625"/>
              <a:gd name="csY35" fmla="*/ 1514475 h 1657350"/>
              <a:gd name="csX36" fmla="*/ 57150 w 4619625"/>
              <a:gd name="csY36" fmla="*/ 1581150 h 1657350"/>
              <a:gd name="csX37" fmla="*/ 0 w 4619625"/>
              <a:gd name="csY37" fmla="*/ 1657350 h 1657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4619625" h="1657350">
                <a:moveTo>
                  <a:pt x="4619625" y="0"/>
                </a:moveTo>
                <a:lnTo>
                  <a:pt x="4000500" y="133350"/>
                </a:lnTo>
                <a:cubicBezTo>
                  <a:pt x="3961715" y="141905"/>
                  <a:pt x="3916994" y="171667"/>
                  <a:pt x="3895725" y="200025"/>
                </a:cubicBezTo>
                <a:cubicBezTo>
                  <a:pt x="3886200" y="212725"/>
                  <a:pt x="3877829" y="226378"/>
                  <a:pt x="3867150" y="238125"/>
                </a:cubicBezTo>
                <a:cubicBezTo>
                  <a:pt x="3846007" y="261382"/>
                  <a:pt x="3819334" y="279655"/>
                  <a:pt x="3800475" y="304800"/>
                </a:cubicBezTo>
                <a:cubicBezTo>
                  <a:pt x="3772023" y="342736"/>
                  <a:pt x="3770794" y="348116"/>
                  <a:pt x="3733800" y="381000"/>
                </a:cubicBezTo>
                <a:cubicBezTo>
                  <a:pt x="3718605" y="394506"/>
                  <a:pt x="3700550" y="404725"/>
                  <a:pt x="3686175" y="419100"/>
                </a:cubicBezTo>
                <a:cubicBezTo>
                  <a:pt x="3640125" y="465150"/>
                  <a:pt x="3659802" y="455730"/>
                  <a:pt x="3629025" y="495300"/>
                </a:cubicBezTo>
                <a:cubicBezTo>
                  <a:pt x="3613801" y="514874"/>
                  <a:pt x="3598935" y="534915"/>
                  <a:pt x="3581400" y="552450"/>
                </a:cubicBezTo>
                <a:cubicBezTo>
                  <a:pt x="3563865" y="569985"/>
                  <a:pt x="3541785" y="582540"/>
                  <a:pt x="3524250" y="600075"/>
                </a:cubicBezTo>
                <a:cubicBezTo>
                  <a:pt x="3453363" y="670962"/>
                  <a:pt x="3534443" y="612330"/>
                  <a:pt x="3467100" y="657225"/>
                </a:cubicBezTo>
                <a:cubicBezTo>
                  <a:pt x="3444875" y="688975"/>
                  <a:pt x="3424636" y="722212"/>
                  <a:pt x="3400425" y="752475"/>
                </a:cubicBezTo>
                <a:cubicBezTo>
                  <a:pt x="3387725" y="768350"/>
                  <a:pt x="3374282" y="783658"/>
                  <a:pt x="3362325" y="800100"/>
                </a:cubicBezTo>
                <a:cubicBezTo>
                  <a:pt x="3348859" y="818616"/>
                  <a:pt x="3339302" y="840020"/>
                  <a:pt x="3324225" y="857250"/>
                </a:cubicBezTo>
                <a:cubicBezTo>
                  <a:pt x="3294657" y="891042"/>
                  <a:pt x="3253882" y="915140"/>
                  <a:pt x="3228975" y="952500"/>
                </a:cubicBezTo>
                <a:cubicBezTo>
                  <a:pt x="3216275" y="971550"/>
                  <a:pt x="3204612" y="991334"/>
                  <a:pt x="3190875" y="1009650"/>
                </a:cubicBezTo>
                <a:cubicBezTo>
                  <a:pt x="3175996" y="1029488"/>
                  <a:pt x="3156302" y="1045716"/>
                  <a:pt x="3143250" y="1066800"/>
                </a:cubicBezTo>
                <a:cubicBezTo>
                  <a:pt x="3114840" y="1112693"/>
                  <a:pt x="3098003" y="1165457"/>
                  <a:pt x="3067050" y="1209675"/>
                </a:cubicBezTo>
                <a:cubicBezTo>
                  <a:pt x="3044825" y="1241425"/>
                  <a:pt x="3020584" y="1271855"/>
                  <a:pt x="3000375" y="1304925"/>
                </a:cubicBezTo>
                <a:cubicBezTo>
                  <a:pt x="2881752" y="1499035"/>
                  <a:pt x="3041085" y="1275716"/>
                  <a:pt x="2914650" y="1438275"/>
                </a:cubicBezTo>
                <a:cubicBezTo>
                  <a:pt x="2890040" y="1469916"/>
                  <a:pt x="2900257" y="1474047"/>
                  <a:pt x="2857500" y="1495425"/>
                </a:cubicBezTo>
                <a:cubicBezTo>
                  <a:pt x="2806504" y="1520923"/>
                  <a:pt x="2762450" y="1518265"/>
                  <a:pt x="2705100" y="1524000"/>
                </a:cubicBezTo>
                <a:cubicBezTo>
                  <a:pt x="2651206" y="1522075"/>
                  <a:pt x="2143101" y="1514471"/>
                  <a:pt x="1971675" y="1485900"/>
                </a:cubicBezTo>
                <a:cubicBezTo>
                  <a:pt x="1933575" y="1479550"/>
                  <a:pt x="1894847" y="1476218"/>
                  <a:pt x="1857375" y="1466850"/>
                </a:cubicBezTo>
                <a:cubicBezTo>
                  <a:pt x="1831975" y="1460500"/>
                  <a:pt x="1807000" y="1452104"/>
                  <a:pt x="1781175" y="1447800"/>
                </a:cubicBezTo>
                <a:cubicBezTo>
                  <a:pt x="1749701" y="1442554"/>
                  <a:pt x="1717480" y="1443008"/>
                  <a:pt x="1685925" y="1438275"/>
                </a:cubicBezTo>
                <a:cubicBezTo>
                  <a:pt x="1653904" y="1433472"/>
                  <a:pt x="1622832" y="1423008"/>
                  <a:pt x="1590675" y="1419225"/>
                </a:cubicBezTo>
                <a:cubicBezTo>
                  <a:pt x="1514735" y="1410291"/>
                  <a:pt x="1362075" y="1400175"/>
                  <a:pt x="1362075" y="1400175"/>
                </a:cubicBezTo>
                <a:lnTo>
                  <a:pt x="514350" y="1409700"/>
                </a:lnTo>
                <a:cubicBezTo>
                  <a:pt x="479288" y="1410401"/>
                  <a:pt x="444451" y="1415554"/>
                  <a:pt x="409575" y="1419225"/>
                </a:cubicBezTo>
                <a:cubicBezTo>
                  <a:pt x="372506" y="1423127"/>
                  <a:pt x="314643" y="1430591"/>
                  <a:pt x="276225" y="1438275"/>
                </a:cubicBezTo>
                <a:cubicBezTo>
                  <a:pt x="263388" y="1440842"/>
                  <a:pt x="250712" y="1444204"/>
                  <a:pt x="238125" y="1447800"/>
                </a:cubicBezTo>
                <a:cubicBezTo>
                  <a:pt x="228471" y="1450558"/>
                  <a:pt x="219395" y="1455356"/>
                  <a:pt x="209550" y="1457325"/>
                </a:cubicBezTo>
                <a:cubicBezTo>
                  <a:pt x="187535" y="1461728"/>
                  <a:pt x="165100" y="1463675"/>
                  <a:pt x="142875" y="1466850"/>
                </a:cubicBezTo>
                <a:cubicBezTo>
                  <a:pt x="130175" y="1476375"/>
                  <a:pt x="117693" y="1486198"/>
                  <a:pt x="104775" y="1495425"/>
                </a:cubicBezTo>
                <a:cubicBezTo>
                  <a:pt x="95460" y="1502079"/>
                  <a:pt x="83351" y="1505536"/>
                  <a:pt x="76200" y="1514475"/>
                </a:cubicBezTo>
                <a:cubicBezTo>
                  <a:pt x="69958" y="1522277"/>
                  <a:pt x="59432" y="1576587"/>
                  <a:pt x="57150" y="1581150"/>
                </a:cubicBezTo>
                <a:cubicBezTo>
                  <a:pt x="35609" y="1624231"/>
                  <a:pt x="26790" y="1630560"/>
                  <a:pt x="0" y="1657350"/>
                </a:cubicBezTo>
              </a:path>
            </a:pathLst>
          </a:custGeom>
          <a:noFill/>
          <a:ln>
            <a:solidFill>
              <a:schemeClr val="accent5"/>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3348701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BF552-C017-C21E-207E-D458EBE17BEC}"/>
              </a:ext>
            </a:extLst>
          </p:cNvPr>
          <p:cNvSpPr>
            <a:spLocks noGrp="1"/>
          </p:cNvSpPr>
          <p:nvPr>
            <p:ph type="title"/>
          </p:nvPr>
        </p:nvSpPr>
        <p:spPr>
          <a:xfrm>
            <a:off x="600075" y="0"/>
            <a:ext cx="10515600" cy="1325563"/>
          </a:xfrm>
        </p:spPr>
        <p:txBody>
          <a:bodyPr/>
          <a:lstStyle/>
          <a:p>
            <a:r>
              <a:rPr lang="en-US" dirty="0"/>
              <a:t>Long Short-Term Memory (LSTM) </a:t>
            </a:r>
          </a:p>
        </p:txBody>
      </p:sp>
      <p:sp>
        <p:nvSpPr>
          <p:cNvPr id="3" name="Content Placeholder 2">
            <a:extLst>
              <a:ext uri="{FF2B5EF4-FFF2-40B4-BE49-F238E27FC236}">
                <a16:creationId xmlns:a16="http://schemas.microsoft.com/office/drawing/2014/main" id="{38B943A7-CF6D-AD21-CC25-58240EAAD7B0}"/>
              </a:ext>
            </a:extLst>
          </p:cNvPr>
          <p:cNvSpPr>
            <a:spLocks noGrp="1"/>
          </p:cNvSpPr>
          <p:nvPr>
            <p:ph idx="1"/>
          </p:nvPr>
        </p:nvSpPr>
        <p:spPr>
          <a:xfrm>
            <a:off x="571499" y="1235075"/>
            <a:ext cx="11210925" cy="4351338"/>
          </a:xfrm>
        </p:spPr>
        <p:txBody>
          <a:bodyPr/>
          <a:lstStyle/>
          <a:p>
            <a:r>
              <a:rPr lang="en-US" dirty="0"/>
              <a:t>Basic RNNs suffer from the gradient vanishing or exploding issue.</a:t>
            </a:r>
          </a:p>
          <a:p>
            <a:r>
              <a:rPr lang="en-US" dirty="0"/>
              <a:t>Truncated BPTT sacrifices the ability to learn long-range dependencies in a sequence.</a:t>
            </a:r>
          </a:p>
          <a:p>
            <a:r>
              <a:rPr lang="en-US" dirty="0"/>
              <a:t>Long Short-Term Memory (LSTM) replaces the hidden layer of the vanilla RNNs: various gates are added in the LSTM unit to control gradients. </a:t>
            </a:r>
          </a:p>
          <a:p>
            <a:pPr lvl="1"/>
            <a:r>
              <a:rPr lang="en-US" dirty="0"/>
              <a:t>LSTM unit was initially proposed by Hochreiter et al., 1997</a:t>
            </a:r>
          </a:p>
          <a:p>
            <a:pPr lvl="1"/>
            <a:r>
              <a:rPr lang="en-US" dirty="0"/>
              <a:t>gated recurrent unit (GRU) (Cho et al., 2014): simplified LSTM</a:t>
            </a:r>
          </a:p>
          <a:p>
            <a:pPr lvl="1"/>
            <a:r>
              <a:rPr lang="en-US" dirty="0"/>
              <a:t>Other variants of LSTM (see Section 14.3.3)</a:t>
            </a:r>
          </a:p>
        </p:txBody>
      </p:sp>
      <p:sp>
        <p:nvSpPr>
          <p:cNvPr id="4" name="Slide Number Placeholder 3">
            <a:extLst>
              <a:ext uri="{FF2B5EF4-FFF2-40B4-BE49-F238E27FC236}">
                <a16:creationId xmlns:a16="http://schemas.microsoft.com/office/drawing/2014/main" id="{9B4FDE16-7D06-571A-22F6-E74263FBD1C1}"/>
              </a:ext>
            </a:extLst>
          </p:cNvPr>
          <p:cNvSpPr>
            <a:spLocks noGrp="1"/>
          </p:cNvSpPr>
          <p:nvPr>
            <p:ph type="sldNum" sz="quarter" idx="12"/>
          </p:nvPr>
        </p:nvSpPr>
        <p:spPr/>
        <p:txBody>
          <a:bodyPr/>
          <a:lstStyle/>
          <a:p>
            <a:fld id="{875125F4-68B2-4C2F-A65A-C9C4A2DFCF2C}" type="slidenum">
              <a:rPr lang="en-US" smtClean="0"/>
              <a:t>11</a:t>
            </a:fld>
            <a:endParaRPr lang="en-US"/>
          </a:p>
        </p:txBody>
      </p:sp>
    </p:spTree>
    <p:extLst>
      <p:ext uri="{BB962C8B-B14F-4D97-AF65-F5344CB8AC3E}">
        <p14:creationId xmlns:p14="http://schemas.microsoft.com/office/powerpoint/2010/main" val="292850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09B62-5085-453D-E640-19C4A3B245AB}"/>
              </a:ext>
            </a:extLst>
          </p:cNvPr>
          <p:cNvSpPr>
            <a:spLocks noGrp="1"/>
          </p:cNvSpPr>
          <p:nvPr>
            <p:ph type="title"/>
          </p:nvPr>
        </p:nvSpPr>
        <p:spPr>
          <a:xfrm>
            <a:off x="571500" y="0"/>
            <a:ext cx="10515600" cy="1325563"/>
          </a:xfrm>
        </p:spPr>
        <p:txBody>
          <a:bodyPr/>
          <a:lstStyle/>
          <a:p>
            <a:r>
              <a:rPr lang="en-US" dirty="0"/>
              <a:t>Gated recurrent unit (GRU)</a:t>
            </a:r>
          </a:p>
        </p:txBody>
      </p:sp>
      <p:sp>
        <p:nvSpPr>
          <p:cNvPr id="4" name="Slide Number Placeholder 3">
            <a:extLst>
              <a:ext uri="{FF2B5EF4-FFF2-40B4-BE49-F238E27FC236}">
                <a16:creationId xmlns:a16="http://schemas.microsoft.com/office/drawing/2014/main" id="{1AAFF10A-7F4A-14C9-EC94-C03EFAA608B4}"/>
              </a:ext>
            </a:extLst>
          </p:cNvPr>
          <p:cNvSpPr>
            <a:spLocks noGrp="1"/>
          </p:cNvSpPr>
          <p:nvPr>
            <p:ph type="sldNum" sz="quarter" idx="12"/>
          </p:nvPr>
        </p:nvSpPr>
        <p:spPr/>
        <p:txBody>
          <a:bodyPr/>
          <a:lstStyle/>
          <a:p>
            <a:fld id="{875125F4-68B2-4C2F-A65A-C9C4A2DFCF2C}" type="slidenum">
              <a:rPr lang="en-US" smtClean="0"/>
              <a:t>12</a:t>
            </a:fld>
            <a:endParaRPr lang="en-US"/>
          </a:p>
        </p:txBody>
      </p:sp>
      <mc:AlternateContent xmlns:mc="http://schemas.openxmlformats.org/markup-compatibility/2006">
        <mc:Choice xmlns:a14="http://schemas.microsoft.com/office/drawing/2010/main" Requires="a14">
          <p:sp>
            <p:nvSpPr>
              <p:cNvPr id="69" name="TextBox 68">
                <a:extLst>
                  <a:ext uri="{FF2B5EF4-FFF2-40B4-BE49-F238E27FC236}">
                    <a16:creationId xmlns:a16="http://schemas.microsoft.com/office/drawing/2014/main" id="{74734B87-F4CC-945D-A168-955EA741C337}"/>
                  </a:ext>
                </a:extLst>
              </p:cNvPr>
              <p:cNvSpPr txBox="1"/>
              <p:nvPr/>
            </p:nvSpPr>
            <p:spPr>
              <a:xfrm>
                <a:off x="523875" y="1300407"/>
                <a:ext cx="5334000" cy="686085"/>
              </a:xfrm>
              <a:prstGeom prst="rect">
                <a:avLst/>
              </a:prstGeom>
              <a:noFill/>
            </p:spPr>
            <p:txBody>
              <a:bodyPr wrap="square">
                <a:spAutoFit/>
              </a:bodyPr>
              <a:lstStyle/>
              <a:p>
                <a:pPr/>
                <a:r>
                  <a:rPr lang="en-US" b="1" dirty="0">
                    <a:solidFill>
                      <a:schemeClr val="accent4"/>
                    </a:solidFill>
                    <a:latin typeface="Segoe Print" panose="02000600000000000000" pitchFamily="2" charset="0"/>
                  </a:rPr>
                  <a:t>Reset gate:  </a:t>
                </a:r>
              </a:p>
              <a:p>
                <a:pPr/>
                <a:r>
                  <a:rPr lang="en-US" b="1" dirty="0"/>
                  <a:t> </a:t>
                </a:r>
                <a14:m>
                  <m:oMath xmlns:m="http://schemas.openxmlformats.org/officeDocument/2006/math">
                    <m:sSup>
                      <m:sSupPr>
                        <m:ctrlPr>
                          <a:rPr lang="en-US" b="1" i="1" smtClean="0">
                            <a:latin typeface="Cambria Math" panose="02040503050406030204" pitchFamily="18" charset="0"/>
                          </a:rPr>
                        </m:ctrlPr>
                      </m:sSupPr>
                      <m:e>
                        <m:r>
                          <a:rPr lang="en-US" b="1">
                            <a:latin typeface="Cambria Math" panose="02040503050406030204" pitchFamily="18" charset="0"/>
                          </a:rPr>
                          <m:t>𝐫</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r>
                      <a:rPr lang="en-US" b="0" i="1">
                        <a:latin typeface="Cambria Math" panose="02040503050406030204" pitchFamily="18" charset="0"/>
                      </a:rPr>
                      <m:t>𝜎</m:t>
                    </m:r>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𝑥𝑟</m:t>
                            </m:r>
                          </m:sub>
                        </m:sSub>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h𝑟</m:t>
                            </m:r>
                          </m:sub>
                        </m:sSub>
                        <m:sSup>
                          <m:sSupPr>
                            <m:ctrlPr>
                              <a:rPr lang="en-US" b="0" i="1" smtClean="0">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1" i="0">
                                <a:latin typeface="Cambria Math" panose="02040503050406030204" pitchFamily="18" charset="0"/>
                              </a:rPr>
                              <m:t>𝐛</m:t>
                            </m:r>
                          </m:e>
                          <m:sub>
                            <m:r>
                              <a:rPr lang="en-US" b="0" i="1">
                                <a:latin typeface="Cambria Math" panose="02040503050406030204" pitchFamily="18" charset="0"/>
                              </a:rPr>
                              <m:t>𝑟</m:t>
                            </m:r>
                          </m:sub>
                        </m:sSub>
                      </m:e>
                    </m:d>
                  </m:oMath>
                </a14:m>
                <a:endParaRPr lang="en-US" dirty="0"/>
              </a:p>
            </p:txBody>
          </p:sp>
        </mc:Choice>
        <mc:Fallback>
          <p:sp>
            <p:nvSpPr>
              <p:cNvPr id="69" name="TextBox 68">
                <a:extLst>
                  <a:ext uri="{FF2B5EF4-FFF2-40B4-BE49-F238E27FC236}">
                    <a16:creationId xmlns:a16="http://schemas.microsoft.com/office/drawing/2014/main" id="{74734B87-F4CC-945D-A168-955EA741C337}"/>
                  </a:ext>
                </a:extLst>
              </p:cNvPr>
              <p:cNvSpPr txBox="1">
                <a:spLocks noRot="1" noChangeAspect="1" noMove="1" noResize="1" noEditPoints="1" noAdjustHandles="1" noChangeArrowheads="1" noChangeShapeType="1" noTextEdit="1"/>
              </p:cNvSpPr>
              <p:nvPr/>
            </p:nvSpPr>
            <p:spPr>
              <a:xfrm>
                <a:off x="523875" y="1300407"/>
                <a:ext cx="5334000" cy="686085"/>
              </a:xfrm>
              <a:prstGeom prst="rect">
                <a:avLst/>
              </a:prstGeom>
              <a:blipFill>
                <a:blip r:embed="rId2"/>
                <a:stretch>
                  <a:fillRect l="-1029" t="-44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E8398C2B-B0BF-4C3E-FCBB-F85D1DB44263}"/>
                  </a:ext>
                </a:extLst>
              </p:cNvPr>
              <p:cNvSpPr txBox="1"/>
              <p:nvPr/>
            </p:nvSpPr>
            <p:spPr>
              <a:xfrm>
                <a:off x="461963" y="2076939"/>
                <a:ext cx="5395912" cy="686085"/>
              </a:xfrm>
              <a:prstGeom prst="rect">
                <a:avLst/>
              </a:prstGeom>
              <a:noFill/>
            </p:spPr>
            <p:txBody>
              <a:bodyPr wrap="square">
                <a:spAutoFit/>
              </a:bodyPr>
              <a:lstStyle/>
              <a:p>
                <a:pPr/>
                <a:r>
                  <a:rPr lang="en-US" b="1" dirty="0">
                    <a:solidFill>
                      <a:schemeClr val="accent4"/>
                    </a:solidFill>
                    <a:latin typeface="Segoe Print" panose="02000600000000000000" pitchFamily="2" charset="0"/>
                  </a:rPr>
                  <a:t>Update gate:</a:t>
                </a:r>
              </a:p>
              <a:p>
                <a:pPr/>
                <a:r>
                  <a:rPr lang="en-US" b="1" dirty="0">
                    <a:solidFill>
                      <a:schemeClr val="accent4"/>
                    </a:solidFill>
                    <a:latin typeface="Segoe Print" panose="02000600000000000000" pitchFamily="2" charset="0"/>
                  </a:rPr>
                  <a:t>  </a:t>
                </a:r>
                <a14:m>
                  <m:oMath xmlns:m="http://schemas.openxmlformats.org/officeDocument/2006/math">
                    <m:sSup>
                      <m:sSupPr>
                        <m:ctrlPr>
                          <a:rPr lang="en-US" b="1" i="1" smtClean="0">
                            <a:latin typeface="Cambria Math" panose="02040503050406030204" pitchFamily="18" charset="0"/>
                          </a:rPr>
                        </m:ctrlPr>
                      </m:sSupPr>
                      <m:e>
                        <m:r>
                          <a:rPr lang="en-US" b="1">
                            <a:latin typeface="Cambria Math" panose="02040503050406030204" pitchFamily="18" charset="0"/>
                          </a:rPr>
                          <m:t>𝐳</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r>
                      <a:rPr lang="en-US" b="0" i="1">
                        <a:latin typeface="Cambria Math" panose="02040503050406030204" pitchFamily="18" charset="0"/>
                      </a:rPr>
                      <m:t>𝜎</m:t>
                    </m:r>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𝑥𝑧</m:t>
                            </m:r>
                          </m:sub>
                        </m:sSub>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h𝑧</m:t>
                            </m:r>
                          </m:sub>
                        </m:sSub>
                        <m:sSup>
                          <m:sSupPr>
                            <m:ctrlPr>
                              <a:rPr lang="en-US" b="0" i="1" smtClean="0">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1" i="0">
                                <a:latin typeface="Cambria Math" panose="02040503050406030204" pitchFamily="18" charset="0"/>
                              </a:rPr>
                              <m:t>𝐛</m:t>
                            </m:r>
                          </m:e>
                          <m:sub>
                            <m:r>
                              <a:rPr lang="en-US" b="0" i="1">
                                <a:latin typeface="Cambria Math" panose="02040503050406030204" pitchFamily="18" charset="0"/>
                              </a:rPr>
                              <m:t>𝑧</m:t>
                            </m:r>
                          </m:sub>
                        </m:sSub>
                      </m:e>
                    </m:d>
                  </m:oMath>
                </a14:m>
                <a:endParaRPr lang="en-US" dirty="0"/>
              </a:p>
            </p:txBody>
          </p:sp>
        </mc:Choice>
        <mc:Fallback>
          <p:sp>
            <p:nvSpPr>
              <p:cNvPr id="71" name="TextBox 70">
                <a:extLst>
                  <a:ext uri="{FF2B5EF4-FFF2-40B4-BE49-F238E27FC236}">
                    <a16:creationId xmlns:a16="http://schemas.microsoft.com/office/drawing/2014/main" id="{E8398C2B-B0BF-4C3E-FCBB-F85D1DB44263}"/>
                  </a:ext>
                </a:extLst>
              </p:cNvPr>
              <p:cNvSpPr txBox="1">
                <a:spLocks noRot="1" noChangeAspect="1" noMove="1" noResize="1" noEditPoints="1" noAdjustHandles="1" noChangeArrowheads="1" noChangeShapeType="1" noTextEdit="1"/>
              </p:cNvSpPr>
              <p:nvPr/>
            </p:nvSpPr>
            <p:spPr>
              <a:xfrm>
                <a:off x="461963" y="2076939"/>
                <a:ext cx="5395912" cy="686085"/>
              </a:xfrm>
              <a:prstGeom prst="rect">
                <a:avLst/>
              </a:prstGeom>
              <a:blipFill>
                <a:blip r:embed="rId3"/>
                <a:stretch>
                  <a:fillRect l="-1017" t="-53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3" name="TextBox 72">
                <a:extLst>
                  <a:ext uri="{FF2B5EF4-FFF2-40B4-BE49-F238E27FC236}">
                    <a16:creationId xmlns:a16="http://schemas.microsoft.com/office/drawing/2014/main" id="{D2A26220-4511-A136-8F21-9A6DCAA5CAC4}"/>
                  </a:ext>
                </a:extLst>
              </p:cNvPr>
              <p:cNvSpPr txBox="1"/>
              <p:nvPr/>
            </p:nvSpPr>
            <p:spPr>
              <a:xfrm>
                <a:off x="947738" y="4414190"/>
                <a:ext cx="6124574" cy="409086"/>
              </a:xfrm>
              <a:prstGeom prst="rect">
                <a:avLst/>
              </a:prstGeom>
              <a:noFill/>
            </p:spPr>
            <p:txBody>
              <a:bodyPr wrap="square">
                <a:spAutoFit/>
              </a:bodyPr>
              <a:lstStyle/>
              <a:p>
                <a:pPr/>
                <a:r>
                  <a:rPr lang="en-US" b="1" dirty="0">
                    <a:solidFill>
                      <a:schemeClr val="accent4"/>
                    </a:solidFill>
                    <a:latin typeface="Segoe Print" panose="02000600000000000000" pitchFamily="2" charset="0"/>
                  </a:rPr>
                  <a:t>Candidate</a:t>
                </a:r>
                <a:r>
                  <a:rPr lang="en-US" b="1" dirty="0">
                    <a:solidFill>
                      <a:schemeClr val="tx1"/>
                    </a:solidFill>
                    <a:latin typeface="Segoe Print" panose="02000600000000000000" pitchFamily="2" charset="0"/>
                  </a:rPr>
                  <a:t>:</a:t>
                </a:r>
                <a:r>
                  <a:rPr lang="en-US" b="1" dirty="0">
                    <a:solidFill>
                      <a:schemeClr val="tx1"/>
                    </a:solidFill>
                  </a:rPr>
                  <a:t> </a:t>
                </a:r>
                <a14:m>
                  <m:oMath xmlns:m="http://schemas.openxmlformats.org/officeDocument/2006/math">
                    <m:sSup>
                      <m:sSupPr>
                        <m:ctrlPr>
                          <a:rPr lang="en-US" b="1" i="1" smtClean="0">
                            <a:solidFill>
                              <a:schemeClr val="tx1"/>
                            </a:solidFill>
                            <a:latin typeface="Cambria Math" panose="02040503050406030204" pitchFamily="18" charset="0"/>
                          </a:rPr>
                        </m:ctrlPr>
                      </m:sSupPr>
                      <m:e>
                        <m:acc>
                          <m:accPr>
                            <m:chr m:val="̃"/>
                            <m:ctrlPr>
                              <a:rPr lang="en-US" b="1" i="1">
                                <a:solidFill>
                                  <a:schemeClr val="tx1"/>
                                </a:solidFill>
                                <a:latin typeface="Cambria Math" panose="02040503050406030204" pitchFamily="18" charset="0"/>
                              </a:rPr>
                            </m:ctrlPr>
                          </m:accPr>
                          <m:e>
                            <m:r>
                              <a:rPr lang="en-US" b="1">
                                <a:solidFill>
                                  <a:schemeClr val="tx1"/>
                                </a:solidFill>
                                <a:latin typeface="Cambria Math" panose="02040503050406030204" pitchFamily="18" charset="0"/>
                              </a:rPr>
                              <m:t>𝐡</m:t>
                            </m:r>
                          </m:e>
                        </m:acc>
                      </m:e>
                      <m:sup>
                        <m:d>
                          <m:dPr>
                            <m:begChr m:val="〈"/>
                            <m:endChr m:val="〉"/>
                            <m:ctrlPr>
                              <a:rPr lang="en-US" b="1" i="1">
                                <a:solidFill>
                                  <a:schemeClr val="tx1"/>
                                </a:solidFill>
                                <a:latin typeface="Cambria Math" panose="02040503050406030204" pitchFamily="18" charset="0"/>
                              </a:rPr>
                            </m:ctrlPr>
                          </m:dPr>
                          <m:e>
                            <m:r>
                              <a:rPr lang="en-US" b="0" i="1">
                                <a:solidFill>
                                  <a:schemeClr val="tx1"/>
                                </a:solidFill>
                                <a:latin typeface="Cambria Math" panose="02040503050406030204" pitchFamily="18" charset="0"/>
                              </a:rPr>
                              <m:t>𝑡</m:t>
                            </m:r>
                          </m:e>
                        </m:d>
                      </m:sup>
                    </m:sSup>
                    <m:r>
                      <a:rPr lang="en-US" b="0" i="0">
                        <a:latin typeface="Cambria Math" panose="02040503050406030204" pitchFamily="18" charset="0"/>
                      </a:rPr>
                      <m:t>=</m:t>
                    </m:r>
                    <m:r>
                      <a:rPr lang="en-US" b="0" i="1">
                        <a:latin typeface="Cambria Math" panose="02040503050406030204" pitchFamily="18" charset="0"/>
                      </a:rPr>
                      <m:t>𝑡𝑎𝑛h</m:t>
                    </m:r>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𝑥h</m:t>
                            </m:r>
                          </m:sub>
                        </m:sSub>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hh</m:t>
                            </m:r>
                          </m:sub>
                        </m:sSub>
                        <m:d>
                          <m:dPr>
                            <m:ctrlPr>
                              <a:rPr lang="en-US" b="0" i="1">
                                <a:latin typeface="Cambria Math" panose="02040503050406030204" pitchFamily="18" charset="0"/>
                              </a:rPr>
                            </m:ctrlPr>
                          </m:dPr>
                          <m:e>
                            <m:sSup>
                              <m:sSupPr>
                                <m:ctrlPr>
                                  <a:rPr lang="en-US" b="0" i="1" smtClean="0">
                                    <a:solidFill>
                                      <a:schemeClr val="accent2"/>
                                    </a:solidFill>
                                    <a:latin typeface="Cambria Math" panose="02040503050406030204" pitchFamily="18" charset="0"/>
                                  </a:rPr>
                                </m:ctrlPr>
                              </m:sSupPr>
                              <m:e>
                                <m:r>
                                  <a:rPr lang="en-US" b="1" i="0">
                                    <a:solidFill>
                                      <a:schemeClr val="accent2"/>
                                    </a:solidFill>
                                    <a:latin typeface="Cambria Math" panose="02040503050406030204" pitchFamily="18" charset="0"/>
                                  </a:rPr>
                                  <m:t>𝐫</m:t>
                                </m:r>
                              </m:e>
                              <m:sup>
                                <m:d>
                                  <m:dPr>
                                    <m:begChr m:val="〈"/>
                                    <m:endChr m:val="〉"/>
                                    <m:ctrlPr>
                                      <a:rPr lang="en-US" b="1" i="1">
                                        <a:solidFill>
                                          <a:schemeClr val="accent2"/>
                                        </a:solidFill>
                                        <a:latin typeface="Cambria Math" panose="02040503050406030204" pitchFamily="18" charset="0"/>
                                      </a:rPr>
                                    </m:ctrlPr>
                                  </m:dPr>
                                  <m:e>
                                    <m:r>
                                      <a:rPr lang="en-US" b="0" i="1">
                                        <a:solidFill>
                                          <a:schemeClr val="accent2"/>
                                        </a:solidFill>
                                        <a:latin typeface="Cambria Math" panose="02040503050406030204" pitchFamily="18" charset="0"/>
                                      </a:rPr>
                                      <m:t>𝑡</m:t>
                                    </m:r>
                                  </m:e>
                                </m:d>
                              </m:sup>
                            </m:sSup>
                            <m:nary>
                              <m:naryPr>
                                <m:chr m:val="⨀"/>
                                <m:subHide m:val="on"/>
                                <m:supHide m:val="on"/>
                                <m:ctrlPr>
                                  <a:rPr lang="en-US" b="0" i="1">
                                    <a:solidFill>
                                      <a:schemeClr val="accent2"/>
                                    </a:solidFill>
                                    <a:latin typeface="Cambria Math" panose="02040503050406030204" pitchFamily="18" charset="0"/>
                                  </a:rPr>
                                </m:ctrlPr>
                              </m:naryPr>
                              <m:sub/>
                              <m:sup/>
                              <m:e>
                                <m:sSup>
                                  <m:sSupPr>
                                    <m:ctrlPr>
                                      <a:rPr lang="en-US" b="0" i="1">
                                        <a:solidFill>
                                          <a:schemeClr val="accent2"/>
                                        </a:solidFill>
                                        <a:latin typeface="Cambria Math" panose="02040503050406030204" pitchFamily="18" charset="0"/>
                                      </a:rPr>
                                    </m:ctrlPr>
                                  </m:sSupPr>
                                  <m:e>
                                    <m:r>
                                      <a:rPr lang="en-US" b="1" i="0">
                                        <a:solidFill>
                                          <a:schemeClr val="accent2"/>
                                        </a:solidFill>
                                        <a:latin typeface="Cambria Math" panose="02040503050406030204" pitchFamily="18" charset="0"/>
                                      </a:rPr>
                                      <m:t>𝐡</m:t>
                                    </m:r>
                                  </m:e>
                                  <m:sup>
                                    <m:d>
                                      <m:dPr>
                                        <m:begChr m:val="〈"/>
                                        <m:endChr m:val="〉"/>
                                        <m:ctrlPr>
                                          <a:rPr lang="en-US" b="1" i="1">
                                            <a:solidFill>
                                              <a:schemeClr val="accent2"/>
                                            </a:solidFill>
                                            <a:latin typeface="Cambria Math" panose="02040503050406030204" pitchFamily="18" charset="0"/>
                                          </a:rPr>
                                        </m:ctrlPr>
                                      </m:dPr>
                                      <m:e>
                                        <m:r>
                                          <a:rPr lang="en-US" b="0" i="1">
                                            <a:solidFill>
                                              <a:schemeClr val="accent2"/>
                                            </a:solidFill>
                                            <a:latin typeface="Cambria Math" panose="02040503050406030204" pitchFamily="18" charset="0"/>
                                          </a:rPr>
                                          <m:t>𝑡</m:t>
                                        </m:r>
                                        <m:r>
                                          <a:rPr lang="en-US" b="0" i="0">
                                            <a:solidFill>
                                              <a:schemeClr val="accent2"/>
                                            </a:solidFill>
                                            <a:latin typeface="Cambria Math" panose="02040503050406030204" pitchFamily="18" charset="0"/>
                                          </a:rPr>
                                          <m:t>−1</m:t>
                                        </m:r>
                                      </m:e>
                                    </m:d>
                                  </m:sup>
                                </m:sSup>
                              </m:e>
                            </m:nary>
                          </m:e>
                        </m:d>
                        <m:r>
                          <a:rPr lang="en-US" b="0" i="0">
                            <a:latin typeface="Cambria Math" panose="02040503050406030204" pitchFamily="18" charset="0"/>
                          </a:rPr>
                          <m:t>+</m:t>
                        </m:r>
                        <m:sSub>
                          <m:sSubPr>
                            <m:ctrlPr>
                              <a:rPr lang="en-US" b="0" i="1">
                                <a:latin typeface="Cambria Math" panose="02040503050406030204" pitchFamily="18" charset="0"/>
                              </a:rPr>
                            </m:ctrlPr>
                          </m:sSubPr>
                          <m:e>
                            <m:r>
                              <a:rPr lang="en-US" b="1" i="0">
                                <a:latin typeface="Cambria Math" panose="02040503050406030204" pitchFamily="18" charset="0"/>
                              </a:rPr>
                              <m:t>𝐛</m:t>
                            </m:r>
                          </m:e>
                          <m:sub>
                            <m:r>
                              <a:rPr lang="en-US" b="0" i="1">
                                <a:latin typeface="Cambria Math" panose="02040503050406030204" pitchFamily="18" charset="0"/>
                              </a:rPr>
                              <m:t>h</m:t>
                            </m:r>
                          </m:sub>
                        </m:sSub>
                      </m:e>
                    </m:d>
                  </m:oMath>
                </a14:m>
                <a:endParaRPr lang="en-US" dirty="0"/>
              </a:p>
            </p:txBody>
          </p:sp>
        </mc:Choice>
        <mc:Fallback>
          <p:sp>
            <p:nvSpPr>
              <p:cNvPr id="73" name="TextBox 72">
                <a:extLst>
                  <a:ext uri="{FF2B5EF4-FFF2-40B4-BE49-F238E27FC236}">
                    <a16:creationId xmlns:a16="http://schemas.microsoft.com/office/drawing/2014/main" id="{D2A26220-4511-A136-8F21-9A6DCAA5CAC4}"/>
                  </a:ext>
                </a:extLst>
              </p:cNvPr>
              <p:cNvSpPr txBox="1">
                <a:spLocks noRot="1" noChangeAspect="1" noMove="1" noResize="1" noEditPoints="1" noAdjustHandles="1" noChangeArrowheads="1" noChangeShapeType="1" noTextEdit="1"/>
              </p:cNvSpPr>
              <p:nvPr/>
            </p:nvSpPr>
            <p:spPr>
              <a:xfrm>
                <a:off x="947738" y="4414190"/>
                <a:ext cx="6124574" cy="409086"/>
              </a:xfrm>
              <a:prstGeom prst="rect">
                <a:avLst/>
              </a:prstGeom>
              <a:blipFill>
                <a:blip r:embed="rId4"/>
                <a:stretch>
                  <a:fillRect l="-796" t="-76119" b="-128358"/>
                </a:stretch>
              </a:blipFill>
            </p:spPr>
            <p:txBody>
              <a:bodyPr/>
              <a:lstStyle/>
              <a:p>
                <a:r>
                  <a:rPr lang="en-US">
                    <a:noFill/>
                  </a:rPr>
                  <a:t> </a:t>
                </a:r>
              </a:p>
            </p:txBody>
          </p:sp>
        </mc:Fallback>
      </mc:AlternateContent>
      <p:pic>
        <p:nvPicPr>
          <p:cNvPr id="75" name="Picture 74">
            <a:extLst>
              <a:ext uri="{FF2B5EF4-FFF2-40B4-BE49-F238E27FC236}">
                <a16:creationId xmlns:a16="http://schemas.microsoft.com/office/drawing/2014/main" id="{3C452B7B-B9AA-C1B8-DFF2-08997A771038}"/>
              </a:ext>
            </a:extLst>
          </p:cNvPr>
          <p:cNvPicPr>
            <a:picLocks noChangeAspect="1"/>
          </p:cNvPicPr>
          <p:nvPr/>
        </p:nvPicPr>
        <p:blipFill>
          <a:blip r:embed="rId5"/>
          <a:stretch>
            <a:fillRect/>
          </a:stretch>
        </p:blipFill>
        <p:spPr>
          <a:xfrm>
            <a:off x="4980399" y="1225112"/>
            <a:ext cx="7059148" cy="2975414"/>
          </a:xfrm>
          <a:prstGeom prst="rect">
            <a:avLst/>
          </a:prstGeom>
        </p:spPr>
      </p:pic>
      <mc:AlternateContent xmlns:mc="http://schemas.openxmlformats.org/markup-compatibility/2006">
        <mc:Choice xmlns:a14="http://schemas.microsoft.com/office/drawing/2010/main" Requires="a14">
          <p:sp>
            <p:nvSpPr>
              <p:cNvPr id="77" name="TextBox 76">
                <a:extLst>
                  <a:ext uri="{FF2B5EF4-FFF2-40B4-BE49-F238E27FC236}">
                    <a16:creationId xmlns:a16="http://schemas.microsoft.com/office/drawing/2014/main" id="{27D26B02-2DFE-9180-E862-4371CEED37A5}"/>
                  </a:ext>
                </a:extLst>
              </p:cNvPr>
              <p:cNvSpPr txBox="1"/>
              <p:nvPr/>
            </p:nvSpPr>
            <p:spPr>
              <a:xfrm>
                <a:off x="909638" y="5016532"/>
                <a:ext cx="6124574" cy="409086"/>
              </a:xfrm>
              <a:prstGeom prst="rect">
                <a:avLst/>
              </a:prstGeom>
              <a:noFill/>
            </p:spPr>
            <p:txBody>
              <a:bodyPr wrap="square">
                <a:spAutoFit/>
              </a:bodyPr>
              <a:lstStyle/>
              <a:p>
                <a:pPr/>
                <a:r>
                  <a:rPr lang="en-US" b="1" dirty="0">
                    <a:solidFill>
                      <a:schemeClr val="accent4"/>
                    </a:solidFill>
                    <a:latin typeface="Segoe Print" panose="02000600000000000000" pitchFamily="2" charset="0"/>
                  </a:rPr>
                  <a:t>Hidden state out</a:t>
                </a:r>
                <a:r>
                  <a:rPr lang="en-US" b="1" dirty="0"/>
                  <a:t>:  </a:t>
                </a:r>
                <a14:m>
                  <m:oMath xmlns:m="http://schemas.openxmlformats.org/officeDocument/2006/math">
                    <m:sSup>
                      <m:sSupPr>
                        <m:ctrlPr>
                          <a:rPr lang="en-US" b="1" i="1" smtClean="0">
                            <a:latin typeface="Cambria Math" panose="02040503050406030204" pitchFamily="18" charset="0"/>
                          </a:rPr>
                        </m:ctrlPr>
                      </m:sSupPr>
                      <m:e>
                        <m:r>
                          <a:rPr lang="en-US" b="1">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d>
                      <m:dPr>
                        <m:ctrlPr>
                          <a:rPr lang="en-US" b="0" i="1">
                            <a:latin typeface="Cambria Math" panose="02040503050406030204" pitchFamily="18" charset="0"/>
                          </a:rPr>
                        </m:ctrlPr>
                      </m:dPr>
                      <m:e>
                        <m:r>
                          <a:rPr lang="en-US" b="0" i="0">
                            <a:latin typeface="Cambria Math" panose="02040503050406030204" pitchFamily="18" charset="0"/>
                          </a:rPr>
                          <m:t>1−</m:t>
                        </m:r>
                        <m:sSup>
                          <m:sSupPr>
                            <m:ctrlPr>
                              <a:rPr lang="en-US" b="0" i="1">
                                <a:latin typeface="Cambria Math" panose="02040503050406030204" pitchFamily="18" charset="0"/>
                              </a:rPr>
                            </m:ctrlPr>
                          </m:sSupPr>
                          <m:e>
                            <m:r>
                              <a:rPr lang="en-US" b="1" i="0">
                                <a:latin typeface="Cambria Math" panose="02040503050406030204" pitchFamily="18" charset="0"/>
                              </a:rPr>
                              <m:t>𝐳</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e>
                    </m:d>
                    <m:nary>
                      <m:naryPr>
                        <m:chr m:val="⨀"/>
                        <m:subHide m:val="on"/>
                        <m:supHide m:val="on"/>
                        <m:ctrlPr>
                          <a:rPr lang="en-US" b="0" i="1">
                            <a:latin typeface="Cambria Math" panose="02040503050406030204" pitchFamily="18" charset="0"/>
                          </a:rPr>
                        </m:ctrlPr>
                      </m:naryPr>
                      <m:sub/>
                      <m:sup/>
                      <m:e>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e>
                    </m:nary>
                    <m:r>
                      <a:rPr lang="en-US" b="1" i="0" smtClean="0">
                        <a:solidFill>
                          <a:srgbClr val="FF0000"/>
                        </a:solidFill>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𝐳</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nary>
                      <m:naryPr>
                        <m:chr m:val="⨀"/>
                        <m:subHide m:val="on"/>
                        <m:supHide m:val="on"/>
                        <m:ctrlPr>
                          <a:rPr lang="en-US" b="0" i="1">
                            <a:latin typeface="Cambria Math" panose="02040503050406030204" pitchFamily="18" charset="0"/>
                          </a:rPr>
                        </m:ctrlPr>
                      </m:naryPr>
                      <m:sub/>
                      <m:sup/>
                      <m:e>
                        <m:sSup>
                          <m:sSupPr>
                            <m:ctrlPr>
                              <a:rPr lang="en-US" b="0" i="1" smtClean="0">
                                <a:solidFill>
                                  <a:schemeClr val="tx1"/>
                                </a:solidFill>
                                <a:latin typeface="Cambria Math" panose="02040503050406030204" pitchFamily="18" charset="0"/>
                              </a:rPr>
                            </m:ctrlPr>
                          </m:sSupPr>
                          <m:e>
                            <m:acc>
                              <m:accPr>
                                <m:chr m:val="̃"/>
                                <m:ctrlPr>
                                  <a:rPr lang="en-US" b="0" i="1">
                                    <a:solidFill>
                                      <a:schemeClr val="tx1"/>
                                    </a:solidFill>
                                    <a:latin typeface="Cambria Math" panose="02040503050406030204" pitchFamily="18" charset="0"/>
                                  </a:rPr>
                                </m:ctrlPr>
                              </m:accPr>
                              <m:e>
                                <m:r>
                                  <a:rPr lang="en-US" b="1" i="0">
                                    <a:solidFill>
                                      <a:schemeClr val="tx1"/>
                                    </a:solidFill>
                                    <a:latin typeface="Cambria Math" panose="02040503050406030204" pitchFamily="18" charset="0"/>
                                  </a:rPr>
                                  <m:t>𝐡</m:t>
                                </m:r>
                              </m:e>
                            </m:acc>
                          </m:e>
                          <m:sup>
                            <m:d>
                              <m:dPr>
                                <m:begChr m:val="〈"/>
                                <m:endChr m:val="〉"/>
                                <m:ctrlPr>
                                  <a:rPr lang="en-US" b="0" i="1">
                                    <a:solidFill>
                                      <a:schemeClr val="tx1"/>
                                    </a:solidFill>
                                    <a:latin typeface="Cambria Math" panose="02040503050406030204" pitchFamily="18" charset="0"/>
                                  </a:rPr>
                                </m:ctrlPr>
                              </m:dPr>
                              <m:e>
                                <m:r>
                                  <a:rPr lang="en-US" b="0" i="1">
                                    <a:solidFill>
                                      <a:schemeClr val="tx1"/>
                                    </a:solidFill>
                                    <a:latin typeface="Cambria Math" panose="02040503050406030204" pitchFamily="18" charset="0"/>
                                  </a:rPr>
                                  <m:t>𝑡</m:t>
                                </m:r>
                              </m:e>
                            </m:d>
                          </m:sup>
                        </m:sSup>
                      </m:e>
                    </m:nary>
                    <m:r>
                      <a:rPr lang="en-US" b="0" i="0">
                        <a:latin typeface="Cambria Math" panose="02040503050406030204" pitchFamily="18" charset="0"/>
                      </a:rPr>
                      <m:t> </m:t>
                    </m:r>
                  </m:oMath>
                </a14:m>
                <a:endParaRPr lang="en-US" dirty="0"/>
              </a:p>
            </p:txBody>
          </p:sp>
        </mc:Choice>
        <mc:Fallback>
          <p:sp>
            <p:nvSpPr>
              <p:cNvPr id="77" name="TextBox 76">
                <a:extLst>
                  <a:ext uri="{FF2B5EF4-FFF2-40B4-BE49-F238E27FC236}">
                    <a16:creationId xmlns:a16="http://schemas.microsoft.com/office/drawing/2014/main" id="{27D26B02-2DFE-9180-E862-4371CEED37A5}"/>
                  </a:ext>
                </a:extLst>
              </p:cNvPr>
              <p:cNvSpPr txBox="1">
                <a:spLocks noRot="1" noChangeAspect="1" noMove="1" noResize="1" noEditPoints="1" noAdjustHandles="1" noChangeArrowheads="1" noChangeShapeType="1" noTextEdit="1"/>
              </p:cNvSpPr>
              <p:nvPr/>
            </p:nvSpPr>
            <p:spPr>
              <a:xfrm>
                <a:off x="909638" y="5016532"/>
                <a:ext cx="6124574" cy="409086"/>
              </a:xfrm>
              <a:prstGeom prst="rect">
                <a:avLst/>
              </a:prstGeom>
              <a:blipFill>
                <a:blip r:embed="rId6"/>
                <a:stretch>
                  <a:fillRect l="-796" t="-76119" r="-2687" b="-128358"/>
                </a:stretch>
              </a:blipFill>
            </p:spPr>
            <p:txBody>
              <a:bodyPr/>
              <a:lstStyle/>
              <a:p>
                <a:r>
                  <a:rPr lang="en-US">
                    <a:noFill/>
                  </a:rPr>
                  <a:t> </a:t>
                </a:r>
              </a:p>
            </p:txBody>
          </p:sp>
        </mc:Fallback>
      </mc:AlternateContent>
    </p:spTree>
    <p:extLst>
      <p:ext uri="{BB962C8B-B14F-4D97-AF65-F5344CB8AC3E}">
        <p14:creationId xmlns:p14="http://schemas.microsoft.com/office/powerpoint/2010/main" val="3343025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AA93E-76B7-75B5-2ED0-46640A7EFB2B}"/>
              </a:ext>
            </a:extLst>
          </p:cNvPr>
          <p:cNvSpPr>
            <a:spLocks noGrp="1"/>
          </p:cNvSpPr>
          <p:nvPr>
            <p:ph type="title"/>
          </p:nvPr>
        </p:nvSpPr>
        <p:spPr>
          <a:xfrm>
            <a:off x="590550" y="0"/>
            <a:ext cx="10515600" cy="1325563"/>
          </a:xfrm>
        </p:spPr>
        <p:txBody>
          <a:bodyPr/>
          <a:lstStyle/>
          <a:p>
            <a:r>
              <a:rPr lang="en-US" dirty="0"/>
              <a:t>Long short-term memory unit</a:t>
            </a:r>
          </a:p>
        </p:txBody>
      </p:sp>
      <p:sp>
        <p:nvSpPr>
          <p:cNvPr id="3" name="Content Placeholder 2">
            <a:extLst>
              <a:ext uri="{FF2B5EF4-FFF2-40B4-BE49-F238E27FC236}">
                <a16:creationId xmlns:a16="http://schemas.microsoft.com/office/drawing/2014/main" id="{3B8DDCB8-53FE-4BAB-0F04-97B57B165F85}"/>
              </a:ext>
            </a:extLst>
          </p:cNvPr>
          <p:cNvSpPr>
            <a:spLocks noGrp="1"/>
          </p:cNvSpPr>
          <p:nvPr>
            <p:ph idx="1"/>
          </p:nvPr>
        </p:nvSpPr>
        <p:spPr>
          <a:xfrm>
            <a:off x="647700" y="1349375"/>
            <a:ext cx="4276725" cy="4351338"/>
          </a:xfrm>
        </p:spPr>
        <p:txBody>
          <a:bodyPr/>
          <a:lstStyle/>
          <a:p>
            <a:r>
              <a:rPr lang="en-US" dirty="0"/>
              <a:t>LSTM: maintains the content of a memory cell</a:t>
            </a:r>
          </a:p>
        </p:txBody>
      </p:sp>
      <p:sp>
        <p:nvSpPr>
          <p:cNvPr id="4" name="Slide Number Placeholder 3">
            <a:extLst>
              <a:ext uri="{FF2B5EF4-FFF2-40B4-BE49-F238E27FC236}">
                <a16:creationId xmlns:a16="http://schemas.microsoft.com/office/drawing/2014/main" id="{CBF21AE1-AD95-A81F-AB2C-03C87A6E90F7}"/>
              </a:ext>
            </a:extLst>
          </p:cNvPr>
          <p:cNvSpPr>
            <a:spLocks noGrp="1"/>
          </p:cNvSpPr>
          <p:nvPr>
            <p:ph type="sldNum" sz="quarter" idx="12"/>
          </p:nvPr>
        </p:nvSpPr>
        <p:spPr/>
        <p:txBody>
          <a:bodyPr/>
          <a:lstStyle/>
          <a:p>
            <a:fld id="{875125F4-68B2-4C2F-A65A-C9C4A2DFCF2C}" type="slidenum">
              <a:rPr lang="en-US" smtClean="0"/>
              <a:t>13</a:t>
            </a:fld>
            <a:endParaRPr lang="en-US"/>
          </a:p>
        </p:txBody>
      </p:sp>
      <p:pic>
        <p:nvPicPr>
          <p:cNvPr id="6" name="Picture 5">
            <a:extLst>
              <a:ext uri="{FF2B5EF4-FFF2-40B4-BE49-F238E27FC236}">
                <a16:creationId xmlns:a16="http://schemas.microsoft.com/office/drawing/2014/main" id="{1314EC78-9868-74DB-2448-95C401165D55}"/>
              </a:ext>
            </a:extLst>
          </p:cNvPr>
          <p:cNvPicPr>
            <a:picLocks noChangeAspect="1"/>
          </p:cNvPicPr>
          <p:nvPr/>
        </p:nvPicPr>
        <p:blipFill>
          <a:blip r:embed="rId2"/>
          <a:stretch>
            <a:fillRect/>
          </a:stretch>
        </p:blipFill>
        <p:spPr>
          <a:xfrm>
            <a:off x="5419724" y="1186593"/>
            <a:ext cx="6772275" cy="3711136"/>
          </a:xfrm>
          <a:prstGeom prst="rect">
            <a:avLst/>
          </a:prstGeom>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EA82F43-9A25-3FF6-0729-FE373642B071}"/>
                  </a:ext>
                </a:extLst>
              </p:cNvPr>
              <p:cNvSpPr txBox="1"/>
              <p:nvPr/>
            </p:nvSpPr>
            <p:spPr>
              <a:xfrm>
                <a:off x="509588" y="3413011"/>
                <a:ext cx="5119687" cy="1822678"/>
              </a:xfrm>
              <a:prstGeom prst="rect">
                <a:avLst/>
              </a:prstGeom>
              <a:noFill/>
            </p:spPr>
            <p:txBody>
              <a:bodyPr wrap="square">
                <a:spAutoFit/>
              </a:bodyPr>
              <a:lstStyle/>
              <a:p>
                <a:pPr marR="0" algn="just">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Three gates (forget gate, input gate and output gate):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Aft>
                    <a:spcPts val="800"/>
                  </a:spcAft>
                  <a:buNone/>
                </a:pPr>
                <a14:m>
                  <m:oMathPara xmlns:m="http://schemas.openxmlformats.org/officeDocument/2006/math">
                    <m:oMathParaPr>
                      <m:jc m:val="left"/>
                    </m:oMathParaPr>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𝐟</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𝜎</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𝑥𝑓</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h𝑓</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𝑓</m:t>
                              </m:r>
                            </m:sub>
                          </m:sSub>
                        </m:e>
                      </m:d>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Aft>
                    <a:spcPts val="800"/>
                  </a:spcAft>
                  <a:buNone/>
                </a:pPr>
                <a14:m>
                  <m:oMathPara xmlns:m="http://schemas.openxmlformats.org/officeDocument/2006/math">
                    <m:oMathParaPr>
                      <m:jc m:val="left"/>
                    </m:oMathParaPr>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𝐢</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𝜎</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𝑥𝑖</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h𝑖</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𝑖</m:t>
                              </m:r>
                            </m:sub>
                          </m:sSub>
                        </m:e>
                      </m:d>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Aft>
                    <a:spcPts val="800"/>
                  </a:spcAft>
                  <a:buNone/>
                </a:pPr>
                <a14:m>
                  <m:oMathPara xmlns:m="http://schemas.openxmlformats.org/officeDocument/2006/math">
                    <m:oMathParaPr>
                      <m:jc m:val="left"/>
                    </m:oMathParaPr>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𝐨</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𝜎</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𝑥𝑜</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h𝑜</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𝑜</m:t>
                              </m:r>
                            </m:sub>
                          </m:sSub>
                        </m:e>
                      </m:d>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8" name="TextBox 7">
                <a:extLst>
                  <a:ext uri="{FF2B5EF4-FFF2-40B4-BE49-F238E27FC236}">
                    <a16:creationId xmlns:a16="http://schemas.microsoft.com/office/drawing/2014/main" id="{BEA82F43-9A25-3FF6-0729-FE373642B071}"/>
                  </a:ext>
                </a:extLst>
              </p:cNvPr>
              <p:cNvSpPr txBox="1">
                <a:spLocks noRot="1" noChangeAspect="1" noMove="1" noResize="1" noEditPoints="1" noAdjustHandles="1" noChangeArrowheads="1" noChangeShapeType="1" noTextEdit="1"/>
              </p:cNvSpPr>
              <p:nvPr/>
            </p:nvSpPr>
            <p:spPr>
              <a:xfrm>
                <a:off x="509588" y="3413011"/>
                <a:ext cx="5119687" cy="1822678"/>
              </a:xfrm>
              <a:prstGeom prst="rect">
                <a:avLst/>
              </a:prstGeom>
              <a:blipFill>
                <a:blip r:embed="rId3"/>
                <a:stretch>
                  <a:fillRect l="-1073" t="-200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17EF89AA-AA2B-2B7C-0FD7-7C2A512C25AC}"/>
                  </a:ext>
                </a:extLst>
              </p:cNvPr>
              <p:cNvSpPr txBox="1"/>
              <p:nvPr/>
            </p:nvSpPr>
            <p:spPr>
              <a:xfrm>
                <a:off x="385762" y="5229623"/>
                <a:ext cx="8815387" cy="1279389"/>
              </a:xfrm>
              <a:prstGeom prst="rect">
                <a:avLst/>
              </a:prstGeom>
              <a:noFill/>
            </p:spPr>
            <p:txBody>
              <a:bodyPr wrap="square">
                <a:spAutoFit/>
              </a:bodyPr>
              <a:lstStyle/>
              <a:p>
                <a:pPr marL="228600" marR="0" algn="just">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Candidate memory cell:</a:t>
                </a:r>
                <a:r>
                  <a:rPr lang="en-US" dirty="0">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𝐜</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𝑡𝑎𝑛h</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𝑥𝑐</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h𝑐</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𝑐</m:t>
                            </m:r>
                          </m:sub>
                        </m:sSub>
                      </m:e>
                    </m:d>
                  </m:oMath>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Updated memory cell:</a:t>
                </a:r>
                <a:r>
                  <a:rPr lang="en-US" dirty="0">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𝐜</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𝐟</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𝐜</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𝐢</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b="1"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𝐜</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oMath>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Updated hidden state:</a:t>
                </a:r>
                <a:r>
                  <a:rPr lang="en-US" dirty="0">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𝐨</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𝑡𝑎𝑛h</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𝐜</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e>
                    </m:d>
                  </m:oMath>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0" name="TextBox 9">
                <a:extLst>
                  <a:ext uri="{FF2B5EF4-FFF2-40B4-BE49-F238E27FC236}">
                    <a16:creationId xmlns:a16="http://schemas.microsoft.com/office/drawing/2014/main" id="{17EF89AA-AA2B-2B7C-0FD7-7C2A512C25AC}"/>
                  </a:ext>
                </a:extLst>
              </p:cNvPr>
              <p:cNvSpPr txBox="1">
                <a:spLocks noRot="1" noChangeAspect="1" noMove="1" noResize="1" noEditPoints="1" noAdjustHandles="1" noChangeArrowheads="1" noChangeShapeType="1" noTextEdit="1"/>
              </p:cNvSpPr>
              <p:nvPr/>
            </p:nvSpPr>
            <p:spPr>
              <a:xfrm>
                <a:off x="385762" y="5229623"/>
                <a:ext cx="8815387" cy="1279389"/>
              </a:xfrm>
              <a:prstGeom prst="rect">
                <a:avLst/>
              </a:prstGeom>
              <a:blipFill>
                <a:blip r:embed="rId4"/>
                <a:stretch>
                  <a:fillRect t="-476" b="-5238"/>
                </a:stretch>
              </a:blipFill>
            </p:spPr>
            <p:txBody>
              <a:bodyPr/>
              <a:lstStyle/>
              <a:p>
                <a:r>
                  <a:rPr lang="en-US">
                    <a:noFill/>
                  </a:rPr>
                  <a:t> </a:t>
                </a:r>
              </a:p>
            </p:txBody>
          </p:sp>
        </mc:Fallback>
      </mc:AlternateContent>
    </p:spTree>
    <p:extLst>
      <p:ext uri="{BB962C8B-B14F-4D97-AF65-F5344CB8AC3E}">
        <p14:creationId xmlns:p14="http://schemas.microsoft.com/office/powerpoint/2010/main" val="3587095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E563-3324-EA82-D04D-E180C48C4BE9}"/>
              </a:ext>
            </a:extLst>
          </p:cNvPr>
          <p:cNvSpPr>
            <a:spLocks noGrp="1"/>
          </p:cNvSpPr>
          <p:nvPr>
            <p:ph type="title"/>
          </p:nvPr>
        </p:nvSpPr>
        <p:spPr>
          <a:xfrm>
            <a:off x="590550" y="0"/>
            <a:ext cx="10515600" cy="1325563"/>
          </a:xfrm>
        </p:spPr>
        <p:txBody>
          <a:bodyPr/>
          <a:lstStyle/>
          <a:p>
            <a:r>
              <a:rPr lang="en-US" dirty="0"/>
              <a:t>Task-specific RNN architectures</a:t>
            </a:r>
          </a:p>
        </p:txBody>
      </p:sp>
      <p:sp>
        <p:nvSpPr>
          <p:cNvPr id="4" name="Slide Number Placeholder 3">
            <a:extLst>
              <a:ext uri="{FF2B5EF4-FFF2-40B4-BE49-F238E27FC236}">
                <a16:creationId xmlns:a16="http://schemas.microsoft.com/office/drawing/2014/main" id="{AD1FBF45-00BD-EDEA-6DEC-BD01A392923D}"/>
              </a:ext>
            </a:extLst>
          </p:cNvPr>
          <p:cNvSpPr>
            <a:spLocks noGrp="1"/>
          </p:cNvSpPr>
          <p:nvPr>
            <p:ph type="sldNum" sz="quarter" idx="12"/>
          </p:nvPr>
        </p:nvSpPr>
        <p:spPr/>
        <p:txBody>
          <a:bodyPr/>
          <a:lstStyle/>
          <a:p>
            <a:fld id="{875125F4-68B2-4C2F-A65A-C9C4A2DFCF2C}" type="slidenum">
              <a:rPr lang="en-US" smtClean="0"/>
              <a:t>14</a:t>
            </a:fld>
            <a:endParaRPr lang="en-US"/>
          </a:p>
        </p:txBody>
      </p:sp>
      <p:pic>
        <p:nvPicPr>
          <p:cNvPr id="6" name="Picture 5">
            <a:extLst>
              <a:ext uri="{FF2B5EF4-FFF2-40B4-BE49-F238E27FC236}">
                <a16:creationId xmlns:a16="http://schemas.microsoft.com/office/drawing/2014/main" id="{5F3002D3-C9B2-6AB7-A6E2-C6696823F542}"/>
              </a:ext>
            </a:extLst>
          </p:cNvPr>
          <p:cNvPicPr>
            <a:picLocks noChangeAspect="1"/>
          </p:cNvPicPr>
          <p:nvPr/>
        </p:nvPicPr>
        <p:blipFill>
          <a:blip r:embed="rId2"/>
          <a:stretch>
            <a:fillRect/>
          </a:stretch>
        </p:blipFill>
        <p:spPr>
          <a:xfrm>
            <a:off x="1289267" y="1213646"/>
            <a:ext cx="9632515" cy="5078408"/>
          </a:xfrm>
          <a:prstGeom prst="rect">
            <a:avLst/>
          </a:prstGeom>
        </p:spPr>
      </p:pic>
      <p:sp>
        <p:nvSpPr>
          <p:cNvPr id="7" name="TextBox 6">
            <a:extLst>
              <a:ext uri="{FF2B5EF4-FFF2-40B4-BE49-F238E27FC236}">
                <a16:creationId xmlns:a16="http://schemas.microsoft.com/office/drawing/2014/main" id="{7D0FD337-BB85-3659-40E0-CD3068E5E958}"/>
              </a:ext>
            </a:extLst>
          </p:cNvPr>
          <p:cNvSpPr txBox="1"/>
          <p:nvPr/>
        </p:nvSpPr>
        <p:spPr>
          <a:xfrm>
            <a:off x="3762375" y="2924175"/>
            <a:ext cx="2691763"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sequence generator</a:t>
            </a:r>
          </a:p>
        </p:txBody>
      </p:sp>
      <p:sp>
        <p:nvSpPr>
          <p:cNvPr id="8" name="TextBox 7">
            <a:extLst>
              <a:ext uri="{FF2B5EF4-FFF2-40B4-BE49-F238E27FC236}">
                <a16:creationId xmlns:a16="http://schemas.microsoft.com/office/drawing/2014/main" id="{817AC7F0-F31A-364A-C31D-F84478B340BF}"/>
              </a:ext>
            </a:extLst>
          </p:cNvPr>
          <p:cNvSpPr txBox="1"/>
          <p:nvPr/>
        </p:nvSpPr>
        <p:spPr>
          <a:xfrm>
            <a:off x="9191625" y="2933700"/>
            <a:ext cx="2529860"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sequence classifier</a:t>
            </a:r>
          </a:p>
        </p:txBody>
      </p:sp>
      <p:sp>
        <p:nvSpPr>
          <p:cNvPr id="9" name="TextBox 8">
            <a:extLst>
              <a:ext uri="{FF2B5EF4-FFF2-40B4-BE49-F238E27FC236}">
                <a16:creationId xmlns:a16="http://schemas.microsoft.com/office/drawing/2014/main" id="{5C882EED-636B-025C-5373-E4C81FE010E0}"/>
              </a:ext>
            </a:extLst>
          </p:cNvPr>
          <p:cNvSpPr txBox="1"/>
          <p:nvPr/>
        </p:nvSpPr>
        <p:spPr>
          <a:xfrm>
            <a:off x="2390775" y="6057900"/>
            <a:ext cx="2167581"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speech tagging</a:t>
            </a:r>
          </a:p>
        </p:txBody>
      </p:sp>
      <p:sp>
        <p:nvSpPr>
          <p:cNvPr id="10" name="TextBox 9">
            <a:extLst>
              <a:ext uri="{FF2B5EF4-FFF2-40B4-BE49-F238E27FC236}">
                <a16:creationId xmlns:a16="http://schemas.microsoft.com/office/drawing/2014/main" id="{32566451-7304-9C09-2FCE-72080878A01A}"/>
              </a:ext>
            </a:extLst>
          </p:cNvPr>
          <p:cNvSpPr txBox="1"/>
          <p:nvPr/>
        </p:nvSpPr>
        <p:spPr>
          <a:xfrm>
            <a:off x="6029325" y="6096000"/>
            <a:ext cx="3817071"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question/answer, translation</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D54B597E-5225-1A19-23F1-2DE8AE3F1A56}"/>
                  </a:ext>
                </a:extLst>
              </p:cNvPr>
              <p:cNvSpPr txBox="1"/>
              <p:nvPr/>
            </p:nvSpPr>
            <p:spPr>
              <a:xfrm>
                <a:off x="3124200" y="2724150"/>
                <a:ext cx="536750"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i="1" smtClean="0">
                              <a:solidFill>
                                <a:schemeClr val="accent4"/>
                              </a:solidFill>
                              <a:latin typeface="Cambria Math" panose="02040503050406030204" pitchFamily="18" charset="0"/>
                            </a:rPr>
                          </m:ctrlPr>
                        </m:sSupPr>
                        <m:e>
                          <m:r>
                            <a:rPr lang="en-US" b="1" i="0" smtClean="0">
                              <a:solidFill>
                                <a:schemeClr val="accent4"/>
                              </a:solidFill>
                              <a:latin typeface="Cambria Math" panose="02040503050406030204" pitchFamily="18" charset="0"/>
                            </a:rPr>
                            <m:t>𝐱</m:t>
                          </m:r>
                        </m:e>
                        <m:sup>
                          <m:r>
                            <a:rPr lang="en-US" b="0" i="1" smtClean="0">
                              <a:solidFill>
                                <a:schemeClr val="accent4"/>
                              </a:solidFill>
                              <a:latin typeface="Cambria Math" panose="02040503050406030204" pitchFamily="18" charset="0"/>
                            </a:rPr>
                            <m:t>&lt;2&gt;</m:t>
                          </m:r>
                        </m:sup>
                      </m:sSup>
                    </m:oMath>
                  </m:oMathPara>
                </a14:m>
                <a:endParaRPr lang="en-US" dirty="0"/>
              </a:p>
            </p:txBody>
          </p:sp>
        </mc:Choice>
        <mc:Fallback>
          <p:sp>
            <p:nvSpPr>
              <p:cNvPr id="11" name="TextBox 10">
                <a:extLst>
                  <a:ext uri="{FF2B5EF4-FFF2-40B4-BE49-F238E27FC236}">
                    <a16:creationId xmlns:a16="http://schemas.microsoft.com/office/drawing/2014/main" id="{D54B597E-5225-1A19-23F1-2DE8AE3F1A56}"/>
                  </a:ext>
                </a:extLst>
              </p:cNvPr>
              <p:cNvSpPr txBox="1">
                <a:spLocks noRot="1" noChangeAspect="1" noMove="1" noResize="1" noEditPoints="1" noAdjustHandles="1" noChangeArrowheads="1" noChangeShapeType="1" noTextEdit="1"/>
              </p:cNvSpPr>
              <p:nvPr/>
            </p:nvSpPr>
            <p:spPr>
              <a:xfrm>
                <a:off x="3124200" y="2724150"/>
                <a:ext cx="536750" cy="276999"/>
              </a:xfrm>
              <a:prstGeom prst="rect">
                <a:avLst/>
              </a:prstGeom>
              <a:blipFill>
                <a:blip r:embed="rId3"/>
                <a:stretch>
                  <a:fillRect l="-5682" t="-2222" r="-2273"/>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9DADF034-D9EF-BC3B-8C18-7C4540612135}"/>
              </a:ext>
            </a:extLst>
          </p:cNvPr>
          <p:cNvSpPr txBox="1"/>
          <p:nvPr/>
        </p:nvSpPr>
        <p:spPr>
          <a:xfrm>
            <a:off x="638175" y="6488668"/>
            <a:ext cx="2676374" cy="369332"/>
          </a:xfrm>
          <a:prstGeom prst="rect">
            <a:avLst/>
          </a:prstGeom>
          <a:noFill/>
        </p:spPr>
        <p:txBody>
          <a:bodyPr wrap="none" rtlCol="0">
            <a:spAutoFit/>
          </a:bodyPr>
          <a:lstStyle/>
          <a:p>
            <a:r>
              <a:rPr lang="en-US" dirty="0">
                <a:solidFill>
                  <a:srgbClr val="FF0000"/>
                </a:solidFill>
              </a:rPr>
              <a:t>Equations for each case?</a:t>
            </a:r>
          </a:p>
        </p:txBody>
      </p:sp>
    </p:spTree>
    <p:extLst>
      <p:ext uri="{BB962C8B-B14F-4D97-AF65-F5344CB8AC3E}">
        <p14:creationId xmlns:p14="http://schemas.microsoft.com/office/powerpoint/2010/main" val="3367857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8186E-C8F4-2F7B-35BD-212CAC538DCD}"/>
              </a:ext>
            </a:extLst>
          </p:cNvPr>
          <p:cNvSpPr>
            <a:spLocks noGrp="1"/>
          </p:cNvSpPr>
          <p:nvPr>
            <p:ph type="title"/>
          </p:nvPr>
        </p:nvSpPr>
        <p:spPr>
          <a:xfrm>
            <a:off x="590550" y="0"/>
            <a:ext cx="10515600" cy="1325563"/>
          </a:xfrm>
        </p:spPr>
        <p:txBody>
          <a:bodyPr/>
          <a:lstStyle/>
          <a:p>
            <a:r>
              <a:rPr lang="en-US" dirty="0"/>
              <a:t>Deep RNN</a:t>
            </a:r>
          </a:p>
        </p:txBody>
      </p:sp>
      <p:sp>
        <p:nvSpPr>
          <p:cNvPr id="3" name="Content Placeholder 2">
            <a:extLst>
              <a:ext uri="{FF2B5EF4-FFF2-40B4-BE49-F238E27FC236}">
                <a16:creationId xmlns:a16="http://schemas.microsoft.com/office/drawing/2014/main" id="{F2C1FB76-0DC4-A1C1-7D69-85A983624743}"/>
              </a:ext>
            </a:extLst>
          </p:cNvPr>
          <p:cNvSpPr>
            <a:spLocks noGrp="1"/>
          </p:cNvSpPr>
          <p:nvPr>
            <p:ph idx="1"/>
          </p:nvPr>
        </p:nvSpPr>
        <p:spPr>
          <a:xfrm>
            <a:off x="676274" y="1292225"/>
            <a:ext cx="4810125" cy="4351338"/>
          </a:xfrm>
        </p:spPr>
        <p:txBody>
          <a:bodyPr/>
          <a:lstStyle/>
          <a:p>
            <a:r>
              <a:rPr lang="en-US" dirty="0"/>
              <a:t>Deep RNN: multiple layers to generate the hidden state. </a:t>
            </a:r>
          </a:p>
        </p:txBody>
      </p:sp>
      <p:sp>
        <p:nvSpPr>
          <p:cNvPr id="4" name="Slide Number Placeholder 3">
            <a:extLst>
              <a:ext uri="{FF2B5EF4-FFF2-40B4-BE49-F238E27FC236}">
                <a16:creationId xmlns:a16="http://schemas.microsoft.com/office/drawing/2014/main" id="{D519B7E7-D1B2-A179-1B4B-B13571EDDFC2}"/>
              </a:ext>
            </a:extLst>
          </p:cNvPr>
          <p:cNvSpPr>
            <a:spLocks noGrp="1"/>
          </p:cNvSpPr>
          <p:nvPr>
            <p:ph type="sldNum" sz="quarter" idx="12"/>
          </p:nvPr>
        </p:nvSpPr>
        <p:spPr/>
        <p:txBody>
          <a:bodyPr/>
          <a:lstStyle/>
          <a:p>
            <a:fld id="{875125F4-68B2-4C2F-A65A-C9C4A2DFCF2C}" type="slidenum">
              <a:rPr lang="en-US" smtClean="0"/>
              <a:t>15</a:t>
            </a:fld>
            <a:endParaRPr lang="en-US"/>
          </a:p>
        </p:txBody>
      </p:sp>
      <p:pic>
        <p:nvPicPr>
          <p:cNvPr id="6" name="Picture 5">
            <a:extLst>
              <a:ext uri="{FF2B5EF4-FFF2-40B4-BE49-F238E27FC236}">
                <a16:creationId xmlns:a16="http://schemas.microsoft.com/office/drawing/2014/main" id="{BEE81D08-582D-6C1A-5686-37F89CA2AC90}"/>
              </a:ext>
            </a:extLst>
          </p:cNvPr>
          <p:cNvPicPr>
            <a:picLocks noChangeAspect="1"/>
          </p:cNvPicPr>
          <p:nvPr/>
        </p:nvPicPr>
        <p:blipFill>
          <a:blip r:embed="rId2"/>
          <a:stretch>
            <a:fillRect/>
          </a:stretch>
        </p:blipFill>
        <p:spPr>
          <a:xfrm>
            <a:off x="5454132" y="1367980"/>
            <a:ext cx="6447480" cy="4670870"/>
          </a:xfrm>
          <a:prstGeom prst="rect">
            <a:avLst/>
          </a:prstGeom>
        </p:spPr>
      </p:pic>
      <p:sp>
        <p:nvSpPr>
          <p:cNvPr id="7" name="TextBox 6">
            <a:extLst>
              <a:ext uri="{FF2B5EF4-FFF2-40B4-BE49-F238E27FC236}">
                <a16:creationId xmlns:a16="http://schemas.microsoft.com/office/drawing/2014/main" id="{3408592B-2F53-3685-94F1-3E5E2A94465C}"/>
              </a:ext>
            </a:extLst>
          </p:cNvPr>
          <p:cNvSpPr txBox="1"/>
          <p:nvPr/>
        </p:nvSpPr>
        <p:spPr>
          <a:xfrm>
            <a:off x="8248650" y="6124575"/>
            <a:ext cx="2164632" cy="369332"/>
          </a:xfrm>
          <a:prstGeom prst="rect">
            <a:avLst/>
          </a:prstGeom>
          <a:noFill/>
        </p:spPr>
        <p:txBody>
          <a:bodyPr wrap="none" rtlCol="0">
            <a:spAutoFit/>
          </a:bodyPr>
          <a:lstStyle/>
          <a:p>
            <a:r>
              <a:rPr lang="en-US" dirty="0"/>
              <a:t>Unfolded deep RNN</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70843504-69F1-DF91-954F-973C626C9DAF}"/>
                  </a:ext>
                </a:extLst>
              </p:cNvPr>
              <p:cNvSpPr txBox="1"/>
              <p:nvPr/>
            </p:nvSpPr>
            <p:spPr>
              <a:xfrm>
                <a:off x="633413" y="2701445"/>
                <a:ext cx="1500187" cy="38831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US" b="1" i="1" smtClean="0">
                              <a:latin typeface="Cambria Math" panose="02040503050406030204" pitchFamily="18" charset="0"/>
                            </a:rPr>
                          </m:ctrlPr>
                        </m:sSupPr>
                        <m:e>
                          <m:r>
                            <a:rPr lang="en-US" b="1">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0</m:t>
                              </m:r>
                            </m:e>
                          </m:d>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oMath>
                  </m:oMathPara>
                </a14:m>
                <a:endParaRPr lang="en-US" dirty="0"/>
              </a:p>
            </p:txBody>
          </p:sp>
        </mc:Choice>
        <mc:Fallback>
          <p:sp>
            <p:nvSpPr>
              <p:cNvPr id="9" name="TextBox 8">
                <a:extLst>
                  <a:ext uri="{FF2B5EF4-FFF2-40B4-BE49-F238E27FC236}">
                    <a16:creationId xmlns:a16="http://schemas.microsoft.com/office/drawing/2014/main" id="{70843504-69F1-DF91-954F-973C626C9DAF}"/>
                  </a:ext>
                </a:extLst>
              </p:cNvPr>
              <p:cNvSpPr txBox="1">
                <a:spLocks noRot="1" noChangeAspect="1" noMove="1" noResize="1" noEditPoints="1" noAdjustHandles="1" noChangeArrowheads="1" noChangeShapeType="1" noTextEdit="1"/>
              </p:cNvSpPr>
              <p:nvPr/>
            </p:nvSpPr>
            <p:spPr>
              <a:xfrm>
                <a:off x="633413" y="2701445"/>
                <a:ext cx="1500187" cy="38831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A744C61D-CE8E-AC22-485B-FA00FF7983F5}"/>
                  </a:ext>
                </a:extLst>
              </p:cNvPr>
              <p:cNvSpPr txBox="1"/>
              <p:nvPr/>
            </p:nvSpPr>
            <p:spPr>
              <a:xfrm>
                <a:off x="614363" y="3166040"/>
                <a:ext cx="5281612" cy="78386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US" b="1" i="1" smtClean="0">
                              <a:latin typeface="Cambria Math" panose="02040503050406030204" pitchFamily="18" charset="0"/>
                            </a:rPr>
                          </m:ctrlPr>
                        </m:sSupPr>
                        <m:e>
                          <m:r>
                            <a:rPr lang="en-US" b="1">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𝑙</m:t>
                              </m:r>
                            </m:e>
                          </m:d>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𝑔</m:t>
                          </m:r>
                        </m:e>
                        <m:sub>
                          <m:r>
                            <a:rPr lang="en-US" b="0" i="1">
                              <a:latin typeface="Cambria Math" panose="02040503050406030204" pitchFamily="18" charset="0"/>
                            </a:rPr>
                            <m:t>𝑙</m:t>
                          </m:r>
                        </m:sub>
                      </m:sSub>
                      <m:d>
                        <m:dPr>
                          <m:ctrlPr>
                            <a:rPr lang="en-US" b="0" i="1">
                              <a:latin typeface="Cambria Math" panose="02040503050406030204" pitchFamily="18" charset="0"/>
                            </a:rPr>
                          </m:ctrlPr>
                        </m:dPr>
                        <m:e>
                          <m:sSubSup>
                            <m:sSubSupPr>
                              <m:ctrlPr>
                                <a:rPr lang="en-US" b="0" i="1">
                                  <a:latin typeface="Cambria Math" panose="02040503050406030204" pitchFamily="18" charset="0"/>
                                </a:rPr>
                              </m:ctrlPr>
                            </m:sSubSupPr>
                            <m:e>
                              <m:r>
                                <a:rPr lang="en-US" b="0" i="1">
                                  <a:latin typeface="Cambria Math" panose="02040503050406030204" pitchFamily="18" charset="0"/>
                                </a:rPr>
                                <m:t>𝑊</m:t>
                              </m:r>
                            </m:e>
                            <m:sub>
                              <m:r>
                                <a:rPr lang="en-US" b="0" i="1">
                                  <a:latin typeface="Cambria Math" panose="02040503050406030204" pitchFamily="18" charset="0"/>
                                </a:rPr>
                                <m:t>𝑥h</m:t>
                              </m:r>
                            </m:sub>
                            <m:sup>
                              <m:d>
                                <m:dPr>
                                  <m:begChr m:val="["/>
                                  <m:endChr m:val="]"/>
                                  <m:ctrlPr>
                                    <a:rPr lang="en-US" b="0" i="1">
                                      <a:latin typeface="Cambria Math" panose="02040503050406030204" pitchFamily="18" charset="0"/>
                                    </a:rPr>
                                  </m:ctrlPr>
                                </m:dPr>
                                <m:e>
                                  <m:r>
                                    <a:rPr lang="en-US" b="0" i="1">
                                      <a:latin typeface="Cambria Math" panose="02040503050406030204" pitchFamily="18" charset="0"/>
                                    </a:rPr>
                                    <m:t>𝑙</m:t>
                                  </m:r>
                                </m:e>
                              </m:d>
                            </m:sup>
                          </m:sSubSup>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𝑙</m:t>
                                  </m:r>
                                  <m:r>
                                    <a:rPr lang="en-US" b="0" i="0">
                                      <a:latin typeface="Cambria Math" panose="02040503050406030204" pitchFamily="18" charset="0"/>
                                    </a:rPr>
                                    <m:t>−1</m:t>
                                  </m:r>
                                </m:e>
                              </m:d>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bSup>
                            <m:sSubSupPr>
                              <m:ctrlPr>
                                <a:rPr lang="en-US" b="0" i="1">
                                  <a:latin typeface="Cambria Math" panose="02040503050406030204" pitchFamily="18" charset="0"/>
                                </a:rPr>
                              </m:ctrlPr>
                            </m:sSubSupPr>
                            <m:e>
                              <m:r>
                                <a:rPr lang="en-US" b="0" i="1">
                                  <a:latin typeface="Cambria Math" panose="02040503050406030204" pitchFamily="18" charset="0"/>
                                </a:rPr>
                                <m:t>𝑊</m:t>
                              </m:r>
                            </m:e>
                            <m:sub>
                              <m:r>
                                <a:rPr lang="en-US" b="0" i="1">
                                  <a:latin typeface="Cambria Math" panose="02040503050406030204" pitchFamily="18" charset="0"/>
                                </a:rPr>
                                <m:t>hh</m:t>
                              </m:r>
                            </m:sub>
                            <m:sup>
                              <m:d>
                                <m:dPr>
                                  <m:begChr m:val="["/>
                                  <m:endChr m:val="]"/>
                                  <m:ctrlPr>
                                    <a:rPr lang="en-US" b="0" i="1">
                                      <a:latin typeface="Cambria Math" panose="02040503050406030204" pitchFamily="18" charset="0"/>
                                    </a:rPr>
                                  </m:ctrlPr>
                                </m:dPr>
                                <m:e>
                                  <m:r>
                                    <a:rPr lang="en-US" b="0" i="1">
                                      <a:latin typeface="Cambria Math" panose="02040503050406030204" pitchFamily="18" charset="0"/>
                                    </a:rPr>
                                    <m:t>𝑙</m:t>
                                  </m:r>
                                </m:e>
                              </m:d>
                            </m:sup>
                          </m:sSubSup>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𝑙</m:t>
                                  </m:r>
                                </m:e>
                              </m:d>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r>
                            <a:rPr lang="en-US" b="0" i="0">
                              <a:latin typeface="Cambria Math" panose="02040503050406030204" pitchFamily="18" charset="0"/>
                            </a:rPr>
                            <m:t>+</m:t>
                          </m:r>
                          <m:sSubSup>
                            <m:sSubSupPr>
                              <m:ctrlPr>
                                <a:rPr lang="en-US" b="0" i="1">
                                  <a:latin typeface="Cambria Math" panose="02040503050406030204" pitchFamily="18" charset="0"/>
                                </a:rPr>
                              </m:ctrlPr>
                            </m:sSubSupPr>
                            <m:e>
                              <m:r>
                                <a:rPr lang="en-US" b="1" i="0">
                                  <a:latin typeface="Cambria Math" panose="02040503050406030204" pitchFamily="18" charset="0"/>
                                </a:rPr>
                                <m:t>𝐛</m:t>
                              </m:r>
                            </m:e>
                            <m:sub>
                              <m:r>
                                <a:rPr lang="en-US" b="0" i="1">
                                  <a:latin typeface="Cambria Math" panose="02040503050406030204" pitchFamily="18" charset="0"/>
                                </a:rPr>
                                <m:t>h</m:t>
                              </m:r>
                            </m:sub>
                            <m:sup>
                              <m:d>
                                <m:dPr>
                                  <m:begChr m:val="["/>
                                  <m:endChr m:val="]"/>
                                  <m:ctrlPr>
                                    <a:rPr lang="en-US" b="0" i="1">
                                      <a:latin typeface="Cambria Math" panose="02040503050406030204" pitchFamily="18" charset="0"/>
                                    </a:rPr>
                                  </m:ctrlPr>
                                </m:dPr>
                                <m:e>
                                  <m:r>
                                    <a:rPr lang="en-US" b="0" i="1">
                                      <a:latin typeface="Cambria Math" panose="02040503050406030204" pitchFamily="18" charset="0"/>
                                    </a:rPr>
                                    <m:t>𝑙</m:t>
                                  </m:r>
                                </m:e>
                              </m:d>
                            </m:sup>
                          </m:sSubSup>
                        </m:e>
                      </m:d>
                      <m:r>
                        <a:rPr lang="en-US" b="0" i="0">
                          <a:latin typeface="Cambria Math" panose="02040503050406030204" pitchFamily="18" charset="0"/>
                        </a:rPr>
                        <m:t>, </m:t>
                      </m:r>
                    </m:oMath>
                  </m:oMathPara>
                </a14:m>
                <a:endParaRPr lang="en-US" b="0" i="0"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b="0" i="1" smtClean="0">
                          <a:latin typeface="Cambria Math" panose="02040503050406030204" pitchFamily="18" charset="0"/>
                        </a:rPr>
                        <m:t>         </m:t>
                      </m:r>
                      <m:r>
                        <a:rPr lang="en-US" b="0" i="1">
                          <a:latin typeface="Cambria Math" panose="02040503050406030204" pitchFamily="18" charset="0"/>
                        </a:rPr>
                        <m:t>𝑙</m:t>
                      </m:r>
                      <m:r>
                        <a:rPr lang="en-US" b="0" i="0">
                          <a:latin typeface="Cambria Math" panose="02040503050406030204" pitchFamily="18" charset="0"/>
                        </a:rPr>
                        <m:t>=1,2,3 </m:t>
                      </m:r>
                    </m:oMath>
                  </m:oMathPara>
                </a14:m>
                <a:endParaRPr lang="en-US" dirty="0"/>
              </a:p>
            </p:txBody>
          </p:sp>
        </mc:Choice>
        <mc:Fallback>
          <p:sp>
            <p:nvSpPr>
              <p:cNvPr id="11" name="TextBox 10">
                <a:extLst>
                  <a:ext uri="{FF2B5EF4-FFF2-40B4-BE49-F238E27FC236}">
                    <a16:creationId xmlns:a16="http://schemas.microsoft.com/office/drawing/2014/main" id="{A744C61D-CE8E-AC22-485B-FA00FF7983F5}"/>
                  </a:ext>
                </a:extLst>
              </p:cNvPr>
              <p:cNvSpPr txBox="1">
                <a:spLocks noRot="1" noChangeAspect="1" noMove="1" noResize="1" noEditPoints="1" noAdjustHandles="1" noChangeArrowheads="1" noChangeShapeType="1" noTextEdit="1"/>
              </p:cNvSpPr>
              <p:nvPr/>
            </p:nvSpPr>
            <p:spPr>
              <a:xfrm>
                <a:off x="614363" y="3166040"/>
                <a:ext cx="5281612" cy="78386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B5C00720-2FA3-504C-B406-940AA38388F5}"/>
                  </a:ext>
                </a:extLst>
              </p:cNvPr>
              <p:cNvSpPr txBox="1"/>
              <p:nvPr/>
            </p:nvSpPr>
            <p:spPr>
              <a:xfrm>
                <a:off x="700088" y="4002495"/>
                <a:ext cx="4643437" cy="1042850"/>
              </a:xfrm>
              <a:prstGeom prst="rect">
                <a:avLst/>
              </a:prstGeom>
              <a:noFill/>
            </p:spPr>
            <p:txBody>
              <a:bodyPr wrap="square">
                <a:spAutoFit/>
              </a:bodyPr>
              <a:lstStyle/>
              <a:p>
                <a:pPr marL="0" marR="0">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where </a:t>
                </a:r>
                <a14:m>
                  <m:oMath xmlns:m="http://schemas.openxmlformats.org/officeDocument/2006/math">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sub>
                    </m:sSub>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is the activation function for layer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l</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𝑥h</m:t>
                        </m:r>
                      </m:sub>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sup>
                    </m:sSubSup>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and </a:t>
                </a:r>
                <a14:m>
                  <m:oMath xmlns:m="http://schemas.openxmlformats.org/officeDocument/2006/math">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hh</m:t>
                        </m:r>
                      </m:sub>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sup>
                    </m:sSubSup>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are the weight matrices, and </a:t>
                </a:r>
                <a14:m>
                  <m:oMath xmlns:m="http://schemas.openxmlformats.org/officeDocument/2006/math">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sup>
                    </m:sSubSup>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is the bias vector.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3" name="TextBox 12">
                <a:extLst>
                  <a:ext uri="{FF2B5EF4-FFF2-40B4-BE49-F238E27FC236}">
                    <a16:creationId xmlns:a16="http://schemas.microsoft.com/office/drawing/2014/main" id="{B5C00720-2FA3-504C-B406-940AA38388F5}"/>
                  </a:ext>
                </a:extLst>
              </p:cNvPr>
              <p:cNvSpPr txBox="1">
                <a:spLocks noRot="1" noChangeAspect="1" noMove="1" noResize="1" noEditPoints="1" noAdjustHandles="1" noChangeArrowheads="1" noChangeShapeType="1" noTextEdit="1"/>
              </p:cNvSpPr>
              <p:nvPr/>
            </p:nvSpPr>
            <p:spPr>
              <a:xfrm>
                <a:off x="700088" y="4002495"/>
                <a:ext cx="4643437" cy="1042850"/>
              </a:xfrm>
              <a:prstGeom prst="rect">
                <a:avLst/>
              </a:prstGeom>
              <a:blipFill>
                <a:blip r:embed="rId5"/>
                <a:stretch>
                  <a:fillRect l="-1181" t="-3509" r="-919" b="-81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2B4F1851-ED80-6D14-4F99-77179E568B22}"/>
                  </a:ext>
                </a:extLst>
              </p:cNvPr>
              <p:cNvSpPr txBox="1"/>
              <p:nvPr/>
            </p:nvSpPr>
            <p:spPr>
              <a:xfrm>
                <a:off x="661988" y="5640056"/>
                <a:ext cx="3157537" cy="41658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US" b="1" i="1" smtClean="0">
                              <a:latin typeface="Cambria Math" panose="02040503050406030204" pitchFamily="18" charset="0"/>
                            </a:rPr>
                          </m:ctrlPr>
                        </m:sSupPr>
                        <m:e>
                          <m:acc>
                            <m:accPr>
                              <m:chr m:val="̂"/>
                              <m:ctrlPr>
                                <a:rPr lang="en-US" b="1" i="1">
                                  <a:latin typeface="Cambria Math" panose="02040503050406030204" pitchFamily="18" charset="0"/>
                                </a:rPr>
                              </m:ctrlPr>
                            </m:accPr>
                            <m:e>
                              <m:r>
                                <a:rPr lang="en-US" b="1">
                                  <a:latin typeface="Cambria Math" panose="02040503050406030204" pitchFamily="18" charset="0"/>
                                </a:rPr>
                                <m:t>𝐲</m:t>
                              </m:r>
                            </m:e>
                          </m:acc>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𝑔</m:t>
                          </m:r>
                        </m:e>
                        <m:sub>
                          <m:r>
                            <a:rPr lang="en-US" b="0" i="1">
                              <a:latin typeface="Cambria Math" panose="02040503050406030204" pitchFamily="18" charset="0"/>
                            </a:rPr>
                            <m:t>𝑦</m:t>
                          </m:r>
                        </m:sub>
                      </m:sSub>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h𝑦</m:t>
                              </m:r>
                            </m:sub>
                          </m:sSub>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3</m:t>
                                  </m:r>
                                </m:e>
                              </m:d>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1" i="0">
                                  <a:latin typeface="Cambria Math" panose="02040503050406030204" pitchFamily="18" charset="0"/>
                                </a:rPr>
                                <m:t>𝐛</m:t>
                              </m:r>
                            </m:e>
                            <m:sub>
                              <m:r>
                                <a:rPr lang="en-US" b="0" i="1">
                                  <a:latin typeface="Cambria Math" panose="02040503050406030204" pitchFamily="18" charset="0"/>
                                </a:rPr>
                                <m:t>𝑦</m:t>
                              </m:r>
                            </m:sub>
                          </m:sSub>
                        </m:e>
                      </m:d>
                    </m:oMath>
                  </m:oMathPara>
                </a14:m>
                <a:endParaRPr lang="en-US" dirty="0"/>
              </a:p>
            </p:txBody>
          </p:sp>
        </mc:Choice>
        <mc:Fallback>
          <p:sp>
            <p:nvSpPr>
              <p:cNvPr id="15" name="TextBox 14">
                <a:extLst>
                  <a:ext uri="{FF2B5EF4-FFF2-40B4-BE49-F238E27FC236}">
                    <a16:creationId xmlns:a16="http://schemas.microsoft.com/office/drawing/2014/main" id="{2B4F1851-ED80-6D14-4F99-77179E568B22}"/>
                  </a:ext>
                </a:extLst>
              </p:cNvPr>
              <p:cNvSpPr txBox="1">
                <a:spLocks noRot="1" noChangeAspect="1" noMove="1" noResize="1" noEditPoints="1" noAdjustHandles="1" noChangeArrowheads="1" noChangeShapeType="1" noTextEdit="1"/>
              </p:cNvSpPr>
              <p:nvPr/>
            </p:nvSpPr>
            <p:spPr>
              <a:xfrm>
                <a:off x="661988" y="5640056"/>
                <a:ext cx="3157537" cy="416589"/>
              </a:xfrm>
              <a:prstGeom prst="rect">
                <a:avLst/>
              </a:prstGeom>
              <a:blipFill>
                <a:blip r:embed="rId6"/>
                <a:stretch>
                  <a:fillRect b="-579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18BDB042-6689-92E8-7898-1F8BC5800993}"/>
                  </a:ext>
                </a:extLst>
              </p:cNvPr>
              <p:cNvSpPr txBox="1"/>
              <p:nvPr/>
            </p:nvSpPr>
            <p:spPr>
              <a:xfrm>
                <a:off x="652463" y="6037399"/>
                <a:ext cx="6124574" cy="726802"/>
              </a:xfrm>
              <a:prstGeom prst="rect">
                <a:avLst/>
              </a:prstGeom>
              <a:noFill/>
            </p:spPr>
            <p:txBody>
              <a:bodyPr wrap="square">
                <a:spAutoFit/>
              </a:bodyPr>
              <a:lstStyle/>
              <a:p>
                <a:pPr marL="0" marR="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where </a:t>
                </a:r>
                <a14:m>
                  <m:oMath xmlns:m="http://schemas.openxmlformats.org/officeDocument/2006/math">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𝑦</m:t>
                        </m:r>
                      </m:sub>
                    </m:sSub>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is the activation function for output, and </a:t>
                </a:r>
                <a14:m>
                  <m:oMath xmlns:m="http://schemas.openxmlformats.org/officeDocument/2006/math">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h𝑦</m:t>
                        </m:r>
                      </m:sub>
                    </m:sSub>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is the weight matrix, and </a:t>
                </a:r>
                <a14:m>
                  <m:oMath xmlns:m="http://schemas.openxmlformats.org/officeDocument/2006/math">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𝑦</m:t>
                        </m:r>
                      </m:sub>
                    </m:sSub>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is the bias vector.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7" name="TextBox 16">
                <a:extLst>
                  <a:ext uri="{FF2B5EF4-FFF2-40B4-BE49-F238E27FC236}">
                    <a16:creationId xmlns:a16="http://schemas.microsoft.com/office/drawing/2014/main" id="{18BDB042-6689-92E8-7898-1F8BC5800993}"/>
                  </a:ext>
                </a:extLst>
              </p:cNvPr>
              <p:cNvSpPr txBox="1">
                <a:spLocks noRot="1" noChangeAspect="1" noMove="1" noResize="1" noEditPoints="1" noAdjustHandles="1" noChangeArrowheads="1" noChangeShapeType="1" noTextEdit="1"/>
              </p:cNvSpPr>
              <p:nvPr/>
            </p:nvSpPr>
            <p:spPr>
              <a:xfrm>
                <a:off x="652463" y="6037399"/>
                <a:ext cx="6124574" cy="726802"/>
              </a:xfrm>
              <a:prstGeom prst="rect">
                <a:avLst/>
              </a:prstGeom>
              <a:blipFill>
                <a:blip r:embed="rId7"/>
                <a:stretch>
                  <a:fillRect l="-796" t="-2500" r="-398" b="-8333"/>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79C4C7D4-7537-E027-93E9-CE8941B13529}"/>
              </a:ext>
            </a:extLst>
          </p:cNvPr>
          <p:cNvSpPr txBox="1"/>
          <p:nvPr/>
        </p:nvSpPr>
        <p:spPr>
          <a:xfrm>
            <a:off x="552450" y="2257425"/>
            <a:ext cx="2013693"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hidden states</a:t>
            </a:r>
          </a:p>
        </p:txBody>
      </p:sp>
      <p:sp>
        <p:nvSpPr>
          <p:cNvPr id="19" name="TextBox 18">
            <a:extLst>
              <a:ext uri="{FF2B5EF4-FFF2-40B4-BE49-F238E27FC236}">
                <a16:creationId xmlns:a16="http://schemas.microsoft.com/office/drawing/2014/main" id="{55EE349A-FFAE-AC0F-CBC7-3A778598B310}"/>
              </a:ext>
            </a:extLst>
          </p:cNvPr>
          <p:cNvSpPr txBox="1"/>
          <p:nvPr/>
        </p:nvSpPr>
        <p:spPr>
          <a:xfrm>
            <a:off x="542925" y="5229225"/>
            <a:ext cx="1338828"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outputs</a:t>
            </a:r>
          </a:p>
        </p:txBody>
      </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B2125528-8D5D-09A1-C9F5-99FB08665C10}"/>
                  </a:ext>
                </a:extLst>
              </p:cNvPr>
              <p:cNvSpPr txBox="1"/>
              <p:nvPr/>
            </p:nvSpPr>
            <p:spPr>
              <a:xfrm>
                <a:off x="6043613" y="295995"/>
                <a:ext cx="6015037" cy="665310"/>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i="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represents the hidden state of the layer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l</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time step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weight matrices labeled along the connections)</a:t>
                </a:r>
                <a:endParaRPr lang="en-US" dirty="0"/>
              </a:p>
            </p:txBody>
          </p:sp>
        </mc:Choice>
        <mc:Fallback>
          <p:sp>
            <p:nvSpPr>
              <p:cNvPr id="21" name="TextBox 20">
                <a:extLst>
                  <a:ext uri="{FF2B5EF4-FFF2-40B4-BE49-F238E27FC236}">
                    <a16:creationId xmlns:a16="http://schemas.microsoft.com/office/drawing/2014/main" id="{B2125528-8D5D-09A1-C9F5-99FB08665C10}"/>
                  </a:ext>
                </a:extLst>
              </p:cNvPr>
              <p:cNvSpPr txBox="1">
                <a:spLocks noRot="1" noChangeAspect="1" noMove="1" noResize="1" noEditPoints="1" noAdjustHandles="1" noChangeArrowheads="1" noChangeShapeType="1" noTextEdit="1"/>
              </p:cNvSpPr>
              <p:nvPr/>
            </p:nvSpPr>
            <p:spPr>
              <a:xfrm>
                <a:off x="6043613" y="295995"/>
                <a:ext cx="6015037" cy="665310"/>
              </a:xfrm>
              <a:prstGeom prst="rect">
                <a:avLst/>
              </a:prstGeom>
              <a:blipFill>
                <a:blip r:embed="rId8"/>
                <a:stretch>
                  <a:fillRect l="-811" t="-2752" b="-12844"/>
                </a:stretch>
              </a:blipFill>
            </p:spPr>
            <p:txBody>
              <a:bodyPr/>
              <a:lstStyle/>
              <a:p>
                <a:r>
                  <a:rPr lang="en-US">
                    <a:noFill/>
                  </a:rPr>
                  <a:t> </a:t>
                </a:r>
              </a:p>
            </p:txBody>
          </p:sp>
        </mc:Fallback>
      </mc:AlternateContent>
    </p:spTree>
    <p:extLst>
      <p:ext uri="{BB962C8B-B14F-4D97-AF65-F5344CB8AC3E}">
        <p14:creationId xmlns:p14="http://schemas.microsoft.com/office/powerpoint/2010/main" val="3464488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30071-E7D1-05A9-CA46-E7CBB4BBD53B}"/>
              </a:ext>
            </a:extLst>
          </p:cNvPr>
          <p:cNvSpPr>
            <a:spLocks noGrp="1"/>
          </p:cNvSpPr>
          <p:nvPr>
            <p:ph type="title"/>
          </p:nvPr>
        </p:nvSpPr>
        <p:spPr>
          <a:xfrm>
            <a:off x="561975" y="0"/>
            <a:ext cx="10515600" cy="1325563"/>
          </a:xfrm>
        </p:spPr>
        <p:txBody>
          <a:bodyPr/>
          <a:lstStyle/>
          <a:p>
            <a:r>
              <a:rPr lang="en-US" dirty="0"/>
              <a:t>Bidirectional RNN</a:t>
            </a:r>
          </a:p>
        </p:txBody>
      </p:sp>
      <p:sp>
        <p:nvSpPr>
          <p:cNvPr id="3" name="Content Placeholder 2">
            <a:extLst>
              <a:ext uri="{FF2B5EF4-FFF2-40B4-BE49-F238E27FC236}">
                <a16:creationId xmlns:a16="http://schemas.microsoft.com/office/drawing/2014/main" id="{71ECBA0F-F315-7762-B997-E6BD7B5A32AC}"/>
              </a:ext>
            </a:extLst>
          </p:cNvPr>
          <p:cNvSpPr>
            <a:spLocks noGrp="1"/>
          </p:cNvSpPr>
          <p:nvPr>
            <p:ph idx="1"/>
          </p:nvPr>
        </p:nvSpPr>
        <p:spPr>
          <a:xfrm>
            <a:off x="619125" y="1377950"/>
            <a:ext cx="4076700" cy="4351338"/>
          </a:xfrm>
        </p:spPr>
        <p:txBody>
          <a:bodyPr/>
          <a:lstStyle/>
          <a:p>
            <a:r>
              <a:rPr lang="en-US" dirty="0"/>
              <a:t>Consider both the original sequence and its reversed version.</a:t>
            </a:r>
          </a:p>
          <a:p>
            <a:r>
              <a:rPr lang="en-US" dirty="0"/>
              <a:t>Generate two hidden  states for two direction, respectively.</a:t>
            </a:r>
          </a:p>
          <a:p>
            <a:r>
              <a:rPr lang="en-US" dirty="0"/>
              <a:t>Combine two hidden states to generate output.</a:t>
            </a:r>
          </a:p>
        </p:txBody>
      </p:sp>
      <p:sp>
        <p:nvSpPr>
          <p:cNvPr id="4" name="Slide Number Placeholder 3">
            <a:extLst>
              <a:ext uri="{FF2B5EF4-FFF2-40B4-BE49-F238E27FC236}">
                <a16:creationId xmlns:a16="http://schemas.microsoft.com/office/drawing/2014/main" id="{9929E5FD-D891-72ED-C977-D48D0EA1E48C}"/>
              </a:ext>
            </a:extLst>
          </p:cNvPr>
          <p:cNvSpPr>
            <a:spLocks noGrp="1"/>
          </p:cNvSpPr>
          <p:nvPr>
            <p:ph type="sldNum" sz="quarter" idx="12"/>
          </p:nvPr>
        </p:nvSpPr>
        <p:spPr/>
        <p:txBody>
          <a:bodyPr/>
          <a:lstStyle/>
          <a:p>
            <a:fld id="{875125F4-68B2-4C2F-A65A-C9C4A2DFCF2C}" type="slidenum">
              <a:rPr lang="en-US" smtClean="0"/>
              <a:t>16</a:t>
            </a:fld>
            <a:endParaRPr lang="en-US"/>
          </a:p>
        </p:txBody>
      </p:sp>
      <p:pic>
        <p:nvPicPr>
          <p:cNvPr id="6" name="Picture 5">
            <a:extLst>
              <a:ext uri="{FF2B5EF4-FFF2-40B4-BE49-F238E27FC236}">
                <a16:creationId xmlns:a16="http://schemas.microsoft.com/office/drawing/2014/main" id="{DAF5B107-9F30-0586-890A-D7A34D90D1D4}"/>
              </a:ext>
            </a:extLst>
          </p:cNvPr>
          <p:cNvPicPr>
            <a:picLocks noChangeAspect="1"/>
          </p:cNvPicPr>
          <p:nvPr/>
        </p:nvPicPr>
        <p:blipFill>
          <a:blip r:embed="rId2"/>
          <a:stretch>
            <a:fillRect/>
          </a:stretch>
        </p:blipFill>
        <p:spPr>
          <a:xfrm>
            <a:off x="4990392" y="1315032"/>
            <a:ext cx="7201608" cy="3352218"/>
          </a:xfrm>
          <a:prstGeom prst="rect">
            <a:avLst/>
          </a:prstGeom>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17964D38-A2DD-3EC0-3C79-8975B7C7A0D7}"/>
                  </a:ext>
                </a:extLst>
              </p:cNvPr>
              <p:cNvSpPr txBox="1"/>
              <p:nvPr/>
            </p:nvSpPr>
            <p:spPr>
              <a:xfrm>
                <a:off x="909638" y="5247829"/>
                <a:ext cx="3976687" cy="1372492"/>
              </a:xfrm>
              <a:prstGeom prst="rect">
                <a:avLst/>
              </a:prstGeom>
              <a:noFill/>
            </p:spPr>
            <p:txBody>
              <a:bodyPr wrap="square">
                <a:spAutoFit/>
              </a:bodyPr>
              <a:lstStyle/>
              <a:p>
                <a:pPr marL="0" marR="0">
                  <a:lnSpc>
                    <a:spcPct val="107000"/>
                  </a:lnSpc>
                  <a:spcAft>
                    <a:spcPts val="800"/>
                  </a:spcAft>
                  <a:buNone/>
                </a:pPr>
                <a14:m>
                  <m:oMath xmlns:m="http://schemas.openxmlformats.org/officeDocument/2006/math">
                    <m:sSup>
                      <m:sSupPr>
                        <m:ctrlP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𝑔</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m:t>
                        </m:r>
                      </m:sub>
                    </m:sSub>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𝑥h</m:t>
                            </m:r>
                          </m:sub>
                        </m:sSub>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hh</m:t>
                            </m:r>
                          </m:sub>
                        </m:sSub>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𝐛</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m:t>
                            </m:r>
                          </m:sub>
                        </m:sSub>
                      </m:e>
                    </m:d>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14:m>
                  <m:oMath xmlns:m="http://schemas.openxmlformats.org/officeDocument/2006/math">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𝑔</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m:t>
                        </m:r>
                      </m:sub>
                    </m:sSub>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𝑥h</m:t>
                            </m:r>
                          </m:sub>
                        </m:sSub>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hh</m:t>
                            </m:r>
                          </m:sub>
                        </m:sSub>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𝐛</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m:t>
                            </m:r>
                          </m:sub>
                        </m:sSub>
                      </m:e>
                    </m:d>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buNone/>
                </a:pPr>
                <a14:m>
                  <m:oMath xmlns:m="http://schemas.openxmlformats.org/officeDocument/2006/math">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𝐲</m:t>
                            </m:r>
                          </m:e>
                        </m:acc>
                      </m:e>
                      <m:sup>
                        <m:d>
                          <m:dPr>
                            <m:begChr m:val="〈"/>
                            <m:end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𝑔</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𝑦</m:t>
                        </m:r>
                      </m:sub>
                    </m:sSub>
                    <m:d>
                      <m:d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h𝑦</m:t>
                            </m:r>
                          </m:sub>
                        </m:sSub>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d>
                              <m:dPr>
                                <m:begChr m:val="〈"/>
                                <m:end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h𝑦</m:t>
                            </m:r>
                          </m:sub>
                        </m:sSub>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d>
                              <m:dPr>
                                <m:begChr m:val="〈"/>
                                <m:end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𝐛</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𝑦</m:t>
                            </m:r>
                          </m:sub>
                        </m:sSub>
                      </m:e>
                    </m:d>
                  </m:oMath>
                </a14:m>
                <a:r>
                  <a:rPr lang="en-US" sz="1800" dirty="0">
                    <a:effectLst/>
                    <a:latin typeface="Times New Roman" panose="02020603050405020304" pitchFamily="18" charset="0"/>
                    <a:ea typeface="Times New Roman" panose="02020603050405020304" pitchFamily="18" charset="0"/>
                  </a:rPr>
                  <a:t> </a:t>
                </a:r>
                <a:endParaRPr lang="en-US" dirty="0"/>
              </a:p>
            </p:txBody>
          </p:sp>
        </mc:Choice>
        <mc:Fallback>
          <p:sp>
            <p:nvSpPr>
              <p:cNvPr id="8" name="TextBox 7">
                <a:extLst>
                  <a:ext uri="{FF2B5EF4-FFF2-40B4-BE49-F238E27FC236}">
                    <a16:creationId xmlns:a16="http://schemas.microsoft.com/office/drawing/2014/main" id="{17964D38-A2DD-3EC0-3C79-8975B7C7A0D7}"/>
                  </a:ext>
                </a:extLst>
              </p:cNvPr>
              <p:cNvSpPr txBox="1">
                <a:spLocks noRot="1" noChangeAspect="1" noMove="1" noResize="1" noEditPoints="1" noAdjustHandles="1" noChangeArrowheads="1" noChangeShapeType="1" noTextEdit="1"/>
              </p:cNvSpPr>
              <p:nvPr/>
            </p:nvSpPr>
            <p:spPr>
              <a:xfrm>
                <a:off x="909638" y="5247829"/>
                <a:ext cx="3976687" cy="1372492"/>
              </a:xfrm>
              <a:prstGeom prst="rect">
                <a:avLst/>
              </a:prstGeom>
              <a:blipFill>
                <a:blip r:embed="rId3"/>
                <a:stretch>
                  <a:fillRect l="-1072" t="-5778" b="-889"/>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9347388E-2500-502D-DD54-AE02A4865D48}"/>
              </a:ext>
            </a:extLst>
          </p:cNvPr>
          <p:cNvSpPr txBox="1"/>
          <p:nvPr/>
        </p:nvSpPr>
        <p:spPr>
          <a:xfrm>
            <a:off x="6853238" y="5189828"/>
            <a:ext cx="4491037" cy="670440"/>
          </a:xfrm>
          <a:prstGeom prst="rect">
            <a:avLst/>
          </a:prstGeom>
          <a:noFill/>
          <a:ln>
            <a:solidFill>
              <a:schemeClr val="tx1"/>
            </a:solidFill>
          </a:ln>
        </p:spPr>
        <p:txBody>
          <a:bodyPr wrap="square">
            <a:spAutoFit/>
          </a:bodyPr>
          <a:lstStyle/>
          <a:p>
            <a:pPr marL="285750" marR="0" lvl="0" indent="-285750" algn="just">
              <a:lnSpc>
                <a:spcPct val="107000"/>
              </a:lnSpc>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 am </a:t>
            </a:r>
            <a:r>
              <a:rPr lang="en-US" sz="1800" i="1" u="sng" dirty="0">
                <a:effectLst/>
                <a:latin typeface="Times New Roman" panose="02020603050405020304" pitchFamily="18" charset="0"/>
                <a:ea typeface="Calibri" panose="020F0502020204030204" pitchFamily="34" charset="0"/>
                <a:cs typeface="Times New Roman" panose="02020603050405020304" pitchFamily="18" charset="0"/>
              </a:rPr>
              <a:t>____</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when I hear the bad news.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just">
              <a:lnSpc>
                <a:spcPct val="107000"/>
              </a:lnSpc>
              <a:spcAft>
                <a:spcPts val="800"/>
              </a:spcAft>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 feel </a:t>
            </a:r>
            <a:r>
              <a:rPr lang="en-US" sz="1800" i="1" u="sng" dirty="0">
                <a:effectLst/>
                <a:latin typeface="Times New Roman" panose="02020603050405020304" pitchFamily="18" charset="0"/>
                <a:ea typeface="Calibri" panose="020F0502020204030204" pitchFamily="34" charset="0"/>
                <a:cs typeface="Times New Roman" panose="02020603050405020304" pitchFamily="18" charset="0"/>
              </a:rPr>
              <a:t>____</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when I hear the good news.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4937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052ED-5297-4E7F-6F68-08AF3F1A9A61}"/>
              </a:ext>
            </a:extLst>
          </p:cNvPr>
          <p:cNvSpPr>
            <a:spLocks noGrp="1"/>
          </p:cNvSpPr>
          <p:nvPr>
            <p:ph type="title"/>
          </p:nvPr>
        </p:nvSpPr>
        <p:spPr>
          <a:xfrm>
            <a:off x="571500" y="0"/>
            <a:ext cx="10515600" cy="1325563"/>
          </a:xfrm>
        </p:spPr>
        <p:txBody>
          <a:bodyPr/>
          <a:lstStyle/>
          <a:p>
            <a:r>
              <a:rPr lang="en-US" dirty="0"/>
              <a:t>Deep bidirectional RNN</a:t>
            </a:r>
          </a:p>
        </p:txBody>
      </p:sp>
      <p:sp>
        <p:nvSpPr>
          <p:cNvPr id="3" name="Content Placeholder 2">
            <a:extLst>
              <a:ext uri="{FF2B5EF4-FFF2-40B4-BE49-F238E27FC236}">
                <a16:creationId xmlns:a16="http://schemas.microsoft.com/office/drawing/2014/main" id="{2BBE85C3-F55F-0E67-883D-B82DC40CF2CB}"/>
              </a:ext>
            </a:extLst>
          </p:cNvPr>
          <p:cNvSpPr>
            <a:spLocks noGrp="1"/>
          </p:cNvSpPr>
          <p:nvPr>
            <p:ph idx="1"/>
          </p:nvPr>
        </p:nvSpPr>
        <p:spPr>
          <a:xfrm>
            <a:off x="561975" y="1206500"/>
            <a:ext cx="4238625" cy="1298576"/>
          </a:xfrm>
        </p:spPr>
        <p:txBody>
          <a:bodyPr/>
          <a:lstStyle/>
          <a:p>
            <a:r>
              <a:rPr lang="en-US" dirty="0"/>
              <a:t>A combination of deep RNN and bidirectional RNN.</a:t>
            </a:r>
          </a:p>
        </p:txBody>
      </p:sp>
      <p:sp>
        <p:nvSpPr>
          <p:cNvPr id="4" name="Slide Number Placeholder 3">
            <a:extLst>
              <a:ext uri="{FF2B5EF4-FFF2-40B4-BE49-F238E27FC236}">
                <a16:creationId xmlns:a16="http://schemas.microsoft.com/office/drawing/2014/main" id="{F788F92C-665C-0A32-577A-328AD785FA08}"/>
              </a:ext>
            </a:extLst>
          </p:cNvPr>
          <p:cNvSpPr>
            <a:spLocks noGrp="1"/>
          </p:cNvSpPr>
          <p:nvPr>
            <p:ph type="sldNum" sz="quarter" idx="12"/>
          </p:nvPr>
        </p:nvSpPr>
        <p:spPr/>
        <p:txBody>
          <a:bodyPr/>
          <a:lstStyle/>
          <a:p>
            <a:fld id="{875125F4-68B2-4C2F-A65A-C9C4A2DFCF2C}" type="slidenum">
              <a:rPr lang="en-US" smtClean="0"/>
              <a:t>17</a:t>
            </a:fld>
            <a:endParaRPr lang="en-US"/>
          </a:p>
        </p:txBody>
      </p:sp>
      <p:pic>
        <p:nvPicPr>
          <p:cNvPr id="6" name="Picture 5">
            <a:extLst>
              <a:ext uri="{FF2B5EF4-FFF2-40B4-BE49-F238E27FC236}">
                <a16:creationId xmlns:a16="http://schemas.microsoft.com/office/drawing/2014/main" id="{65935938-D88E-FA52-19BC-5551AFE62753}"/>
              </a:ext>
            </a:extLst>
          </p:cNvPr>
          <p:cNvPicPr>
            <a:picLocks noChangeAspect="1"/>
          </p:cNvPicPr>
          <p:nvPr/>
        </p:nvPicPr>
        <p:blipFill>
          <a:blip r:embed="rId2"/>
          <a:stretch>
            <a:fillRect/>
          </a:stretch>
        </p:blipFill>
        <p:spPr>
          <a:xfrm>
            <a:off x="5098442" y="1133476"/>
            <a:ext cx="7093558" cy="3962400"/>
          </a:xfrm>
          <a:prstGeom prst="rect">
            <a:avLst/>
          </a:prstGeom>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8EFCED7C-E3BA-AC51-733E-6AB42F33129F}"/>
                  </a:ext>
                </a:extLst>
              </p:cNvPr>
              <p:cNvSpPr txBox="1"/>
              <p:nvPr/>
            </p:nvSpPr>
            <p:spPr>
              <a:xfrm>
                <a:off x="533400" y="5101633"/>
                <a:ext cx="14401799" cy="1880258"/>
              </a:xfrm>
              <a:prstGeom prst="rect">
                <a:avLst/>
              </a:prstGeom>
              <a:noFill/>
            </p:spPr>
            <p:txBody>
              <a:bodyPr wrap="square">
                <a:spAutoFit/>
              </a:bodyPr>
              <a:lstStyle/>
              <a:p>
                <a:pPr marL="0" marR="0">
                  <a:lnSpc>
                    <a:spcPct val="107000"/>
                  </a:lnSpc>
                  <a:spcBef>
                    <a:spcPts val="600"/>
                  </a:spcBef>
                  <a:spcAft>
                    <a:spcPts val="800"/>
                  </a:spcAft>
                  <a:buNone/>
                </a:pPr>
                <a14:m>
                  <m:oMath xmlns:m="http://schemas.openxmlformats.org/officeDocument/2006/math">
                    <m:sSup>
                      <m:sSupPr>
                        <m:ctrlPr>
                          <a:rPr lang="en-US" sz="1800" i="1" smtClean="0">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p>
                        </m:sSub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p>
                        </m:sSub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acc>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p>
                        </m:sSup>
                      </m:e>
                    </m:d>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p>
                        </m:sSub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p>
                        </m:sSub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acc>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p>
                        </m:sSup>
                      </m:e>
                    </m:d>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𝑓𝑜𝑟</m:t>
                    </m:r>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𝑙𝑎𝑦𝑒𝑟</m:t>
                    </m:r>
                    <m:r>
                      <a:rPr lang="en-US" sz="1800" i="1">
                        <a:effectLst/>
                        <a:latin typeface="Cambria Math" panose="02040503050406030204" pitchFamily="18" charset="0"/>
                        <a:ea typeface="Calibri" panose="020F0502020204030204" pitchFamily="34" charset="0"/>
                        <a:cs typeface="Times New Roman" panose="02020603050405020304" pitchFamily="18" charset="0"/>
                      </a:rPr>
                      <m:t> 1 </m:t>
                    </m:r>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r">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b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1"/>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e>
                                </m:mr>
                                <m:m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e>
                                </m:mr>
                              </m:m>
                            </m:e>
                          </m:d>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b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acc>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d>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b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1"/>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e>
                                </m:mr>
                                <m:m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e>
                                </m:mr>
                              </m:m>
                            </m:e>
                          </m:d>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Sup>
                            <m:sSub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acc>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hh</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b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acc>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e>
                              </m:d>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acc>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𝑙</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𝑙</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=2,3,…,</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𝐿</m:t>
                      </m:r>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1800" b="0" i="1" dirty="0">
                  <a:effectLst/>
                  <a:latin typeface="Cambria Math" panose="02040503050406030204" pitchFamily="18" charset="0"/>
                  <a:ea typeface="Times New Roman" panose="02020603050405020304" pitchFamily="18" charset="0"/>
                  <a:cs typeface="Times New Roman" panose="02020603050405020304" pitchFamily="18" charset="0"/>
                </a:endParaRPr>
              </a:p>
              <a:p>
                <a:pPr marL="0" marR="0" algn="r">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𝐲</m:t>
                              </m:r>
                            </m:e>
                          </m:acc>
                        </m:e>
                        <m:sup>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𝑔</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𝑦</m:t>
                          </m:r>
                        </m:sub>
                      </m:sSub>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h𝑦</m:t>
                              </m:r>
                            </m:sub>
                          </m:sSub>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𝑊</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h𝑦</m:t>
                              </m:r>
                            </m:sub>
                          </m:sSub>
                          <m:sSup>
                            <m:sSup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𝐡</m:t>
                                  </m:r>
                                </m:e>
                              </m:acc>
                            </m:e>
                            <m: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𝐿</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e>
                              </m:d>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𝐛</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𝑦</m:t>
                              </m:r>
                            </m:sub>
                          </m:sSub>
                        </m:e>
                      </m:d>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8" name="TextBox 7">
                <a:extLst>
                  <a:ext uri="{FF2B5EF4-FFF2-40B4-BE49-F238E27FC236}">
                    <a16:creationId xmlns:a16="http://schemas.microsoft.com/office/drawing/2014/main" id="{8EFCED7C-E3BA-AC51-733E-6AB42F33129F}"/>
                  </a:ext>
                </a:extLst>
              </p:cNvPr>
              <p:cNvSpPr txBox="1">
                <a:spLocks noRot="1" noChangeAspect="1" noMove="1" noResize="1" noEditPoints="1" noAdjustHandles="1" noChangeArrowheads="1" noChangeShapeType="1" noTextEdit="1"/>
              </p:cNvSpPr>
              <p:nvPr/>
            </p:nvSpPr>
            <p:spPr>
              <a:xfrm>
                <a:off x="533400" y="5101633"/>
                <a:ext cx="14401799" cy="1880258"/>
              </a:xfrm>
              <a:prstGeom prst="rect">
                <a:avLst/>
              </a:prstGeom>
              <a:blipFill>
                <a:blip r:embed="rId3"/>
                <a:stretch>
                  <a:fillRect l="-254" t="-1623"/>
                </a:stretch>
              </a:blipFill>
            </p:spPr>
            <p:txBody>
              <a:bodyPr/>
              <a:lstStyle/>
              <a:p>
                <a:r>
                  <a:rPr lang="en-US">
                    <a:noFill/>
                  </a:rPr>
                  <a:t> </a:t>
                </a:r>
              </a:p>
            </p:txBody>
          </p:sp>
        </mc:Fallback>
      </mc:AlternateContent>
    </p:spTree>
    <p:extLst>
      <p:ext uri="{BB962C8B-B14F-4D97-AF65-F5344CB8AC3E}">
        <p14:creationId xmlns:p14="http://schemas.microsoft.com/office/powerpoint/2010/main" val="1407296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BD63-6AE1-5390-214E-1A8AF2DC0B8F}"/>
              </a:ext>
            </a:extLst>
          </p:cNvPr>
          <p:cNvSpPr>
            <a:spLocks noGrp="1"/>
          </p:cNvSpPr>
          <p:nvPr>
            <p:ph type="title"/>
          </p:nvPr>
        </p:nvSpPr>
        <p:spPr>
          <a:xfrm>
            <a:off x="571500" y="0"/>
            <a:ext cx="10515600" cy="1325563"/>
          </a:xfrm>
        </p:spPr>
        <p:txBody>
          <a:bodyPr/>
          <a:lstStyle/>
          <a:p>
            <a:r>
              <a:rPr lang="en-US" dirty="0"/>
              <a:t>Sequence-to-sequence learning</a:t>
            </a:r>
          </a:p>
        </p:txBody>
      </p:sp>
      <p:sp>
        <p:nvSpPr>
          <p:cNvPr id="3" name="Content Placeholder 2">
            <a:extLst>
              <a:ext uri="{FF2B5EF4-FFF2-40B4-BE49-F238E27FC236}">
                <a16:creationId xmlns:a16="http://schemas.microsoft.com/office/drawing/2014/main" id="{6F11A681-DF5B-9308-3ABD-1F4CC855FECD}"/>
              </a:ext>
            </a:extLst>
          </p:cNvPr>
          <p:cNvSpPr>
            <a:spLocks noGrp="1"/>
          </p:cNvSpPr>
          <p:nvPr>
            <p:ph idx="1"/>
          </p:nvPr>
        </p:nvSpPr>
        <p:spPr>
          <a:xfrm>
            <a:off x="666750" y="1254124"/>
            <a:ext cx="10515600" cy="1946275"/>
          </a:xfrm>
        </p:spPr>
        <p:txBody>
          <a:bodyPr>
            <a:normAutofit/>
          </a:bodyPr>
          <a:lstStyle/>
          <a:p>
            <a:r>
              <a:rPr lang="en-US" dirty="0"/>
              <a:t>Sequence-to-sequence learning: map one sequence to another sequence, for example, machine translation, and question  answering.</a:t>
            </a:r>
          </a:p>
          <a:p>
            <a:r>
              <a:rPr lang="en-US" dirty="0"/>
              <a:t>Language modeling</a:t>
            </a:r>
          </a:p>
          <a:p>
            <a:endParaRPr lang="en-US" dirty="0"/>
          </a:p>
        </p:txBody>
      </p:sp>
      <p:sp>
        <p:nvSpPr>
          <p:cNvPr id="4" name="Slide Number Placeholder 3">
            <a:extLst>
              <a:ext uri="{FF2B5EF4-FFF2-40B4-BE49-F238E27FC236}">
                <a16:creationId xmlns:a16="http://schemas.microsoft.com/office/drawing/2014/main" id="{C74F1930-8718-9084-247E-E1FFD2A09DE7}"/>
              </a:ext>
            </a:extLst>
          </p:cNvPr>
          <p:cNvSpPr>
            <a:spLocks noGrp="1"/>
          </p:cNvSpPr>
          <p:nvPr>
            <p:ph type="sldNum" sz="quarter" idx="12"/>
          </p:nvPr>
        </p:nvSpPr>
        <p:spPr/>
        <p:txBody>
          <a:bodyPr/>
          <a:lstStyle/>
          <a:p>
            <a:fld id="{875125F4-68B2-4C2F-A65A-C9C4A2DFCF2C}" type="slidenum">
              <a:rPr lang="en-US" smtClean="0"/>
              <a:t>18</a:t>
            </a:fld>
            <a:endParaRPr lang="en-US"/>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E6321751-A25B-D2A0-684D-0A96D98912B2}"/>
                  </a:ext>
                </a:extLst>
              </p:cNvPr>
              <p:cNvSpPr txBox="1"/>
              <p:nvPr/>
            </p:nvSpPr>
            <p:spPr>
              <a:xfrm>
                <a:off x="1219198" y="3476625"/>
                <a:ext cx="9544051" cy="2083840"/>
              </a:xfrm>
              <a:prstGeom prst="rect">
                <a:avLst/>
              </a:prstGeom>
              <a:noFill/>
              <a:ln w="19050">
                <a:solidFill>
                  <a:schemeClr val="accent2"/>
                </a:solidFill>
              </a:ln>
            </p:spPr>
            <p:txBody>
              <a:bodyPr wrap="square" rtlCol="0">
                <a:spAutoFit/>
              </a:bodyPr>
              <a:lstStyle/>
              <a:p>
                <a:r>
                  <a:rPr lang="en-US" b="1" dirty="0"/>
                  <a:t>Corpus</a:t>
                </a:r>
                <a:r>
                  <a:rPr lang="en-US" dirty="0"/>
                  <a:t>: a set of sentences in some language</a:t>
                </a:r>
              </a:p>
              <a:p>
                <a14:m>
                  <m:oMath xmlns:m="http://schemas.openxmlformats.org/officeDocument/2006/math">
                    <m:r>
                      <a:rPr lang="en-US" b="1"/>
                      <m:t>𝕍</m:t>
                    </m:r>
                  </m:oMath>
                </a14:m>
                <a:r>
                  <a:rPr lang="en-US" dirty="0"/>
                  <a:t> be the </a:t>
                </a:r>
                <a:r>
                  <a:rPr lang="en-US" b="1" dirty="0"/>
                  <a:t>vocabulary</a:t>
                </a:r>
                <a:r>
                  <a:rPr lang="en-US" dirty="0"/>
                  <a:t>, i.e. a finite set of all words in the language.</a:t>
                </a:r>
              </a:p>
              <a:p>
                <a:r>
                  <a:rPr lang="en-US" b="1" dirty="0"/>
                  <a:t>Sentence</a:t>
                </a:r>
                <a:r>
                  <a:rPr lang="en-US" dirty="0"/>
                  <a:t>: a sequence of words: </a:t>
                </a:r>
                <a14:m>
                  <m:oMath xmlns:m="http://schemas.openxmlformats.org/officeDocument/2006/math">
                    <m:sSup>
                      <m:sSupPr>
                        <m:ctrlPr>
                          <a:rPr lang="en-US" i="1"/>
                        </m:ctrlPr>
                      </m:sSupPr>
                      <m:e>
                        <m:r>
                          <a:rPr lang="en-US" b="1"/>
                          <m:t>𝐱</m:t>
                        </m:r>
                      </m:e>
                      <m:sup>
                        <m:d>
                          <m:dPr>
                            <m:begChr m:val="〈"/>
                            <m:endChr m:val="〉"/>
                            <m:ctrlPr>
                              <a:rPr lang="en-US" i="1"/>
                            </m:ctrlPr>
                          </m:dPr>
                          <m:e>
                            <m:r>
                              <a:rPr lang="en-US" i="1"/>
                              <m:t>1</m:t>
                            </m:r>
                          </m:e>
                        </m:d>
                      </m:sup>
                    </m:sSup>
                    <m:sSup>
                      <m:sSupPr>
                        <m:ctrlPr>
                          <a:rPr lang="en-US" i="1"/>
                        </m:ctrlPr>
                      </m:sSupPr>
                      <m:e>
                        <m:r>
                          <a:rPr lang="en-US" b="1"/>
                          <m:t>𝐱</m:t>
                        </m:r>
                      </m:e>
                      <m:sup>
                        <m:d>
                          <m:dPr>
                            <m:begChr m:val="〈"/>
                            <m:endChr m:val="〉"/>
                            <m:ctrlPr>
                              <a:rPr lang="en-US" i="1"/>
                            </m:ctrlPr>
                          </m:dPr>
                          <m:e>
                            <m:r>
                              <a:rPr lang="en-US" i="1"/>
                              <m:t>2</m:t>
                            </m:r>
                          </m:e>
                        </m:d>
                      </m:sup>
                    </m:sSup>
                    <m:r>
                      <a:rPr lang="en-US" i="1"/>
                      <m:t>…</m:t>
                    </m:r>
                    <m:sSup>
                      <m:sSupPr>
                        <m:ctrlPr>
                          <a:rPr lang="en-US" i="1"/>
                        </m:ctrlPr>
                      </m:sSupPr>
                      <m:e>
                        <m:r>
                          <a:rPr lang="en-US" b="1"/>
                          <m:t>𝐱</m:t>
                        </m:r>
                      </m:e>
                      <m:sup>
                        <m:d>
                          <m:dPr>
                            <m:begChr m:val="〈"/>
                            <m:endChr m:val="〉"/>
                            <m:ctrlPr>
                              <a:rPr lang="en-US" i="1"/>
                            </m:ctrlPr>
                          </m:dPr>
                          <m:e>
                            <m:r>
                              <a:rPr lang="en-US" i="1"/>
                              <m:t>𝑇</m:t>
                            </m:r>
                          </m:e>
                        </m:d>
                      </m:sup>
                    </m:sSup>
                  </m:oMath>
                </a14:m>
                <a:r>
                  <a:rPr lang="en-US" dirty="0"/>
                  <a:t>, where </a:t>
                </a:r>
                <a14:m>
                  <m:oMath xmlns:m="http://schemas.openxmlformats.org/officeDocument/2006/math">
                    <m:r>
                      <a:rPr lang="en-US" i="1"/>
                      <m:t>𝑇</m:t>
                    </m:r>
                    <m:r>
                      <a:rPr lang="en-US" i="1"/>
                      <m:t>≥1</m:t>
                    </m:r>
                  </m:oMath>
                </a14:m>
                <a:r>
                  <a:rPr lang="en-US" dirty="0"/>
                  <a:t>, </a:t>
                </a:r>
              </a:p>
              <a:p>
                <a:r>
                  <a:rPr lang="en-US" dirty="0"/>
                  <a:t>	and </a:t>
                </a:r>
                <a14:m>
                  <m:oMath xmlns:m="http://schemas.openxmlformats.org/officeDocument/2006/math">
                    <m:sSup>
                      <m:sSupPr>
                        <m:ctrlPr>
                          <a:rPr lang="en-US" i="1"/>
                        </m:ctrlPr>
                      </m:sSupPr>
                      <m:e>
                        <m:r>
                          <a:rPr lang="en-US" b="1"/>
                          <m:t>𝐱</m:t>
                        </m:r>
                      </m:e>
                      <m:sup>
                        <m:d>
                          <m:dPr>
                            <m:begChr m:val="〈"/>
                            <m:endChr m:val="〉"/>
                            <m:ctrlPr>
                              <a:rPr lang="en-US" i="1"/>
                            </m:ctrlPr>
                          </m:dPr>
                          <m:e>
                            <m:r>
                              <a:rPr lang="en-US" i="1"/>
                              <m:t>𝑡</m:t>
                            </m:r>
                          </m:e>
                        </m:d>
                      </m:sup>
                    </m:sSup>
                    <m:r>
                      <a:rPr lang="en-US" i="1"/>
                      <m:t>∈</m:t>
                    </m:r>
                    <m:r>
                      <a:rPr lang="en-US" i="1"/>
                      <m:t>𝕍</m:t>
                    </m:r>
                  </m:oMath>
                </a14:m>
                <a:r>
                  <a:rPr lang="en-US" dirty="0"/>
                  <a:t> for </a:t>
                </a:r>
                <a14:m>
                  <m:oMath xmlns:m="http://schemas.openxmlformats.org/officeDocument/2006/math">
                    <m:r>
                      <a:rPr lang="en-US" i="1"/>
                      <m:t>1≤</m:t>
                    </m:r>
                    <m:r>
                      <a:rPr lang="en-US" i="1"/>
                      <m:t>𝑡</m:t>
                    </m:r>
                    <m:r>
                      <a:rPr lang="en-US" i="1"/>
                      <m:t>≤</m:t>
                    </m:r>
                    <m:r>
                      <a:rPr lang="en-US" i="1"/>
                      <m:t>𝑇</m:t>
                    </m:r>
                    <m:r>
                      <a:rPr lang="en-US" i="1"/>
                      <m:t>−1</m:t>
                    </m:r>
                  </m:oMath>
                </a14:m>
                <a:r>
                  <a:rPr lang="en-US" dirty="0"/>
                  <a:t>,</a:t>
                </a:r>
              </a:p>
              <a:p>
                <a:r>
                  <a:rPr lang="en-US" dirty="0"/>
                  <a:t>	</a:t>
                </a:r>
                <a14:m>
                  <m:oMath xmlns:m="http://schemas.openxmlformats.org/officeDocument/2006/math">
                    <m:sSup>
                      <m:sSupPr>
                        <m:ctrlPr>
                          <a:rPr lang="en-US" i="1"/>
                        </m:ctrlPr>
                      </m:sSupPr>
                      <m:e>
                        <m:r>
                          <a:rPr lang="en-US" b="1"/>
                          <m:t>𝐱</m:t>
                        </m:r>
                      </m:e>
                      <m:sup>
                        <m:d>
                          <m:dPr>
                            <m:begChr m:val="〈"/>
                            <m:endChr m:val="〉"/>
                            <m:ctrlPr>
                              <a:rPr lang="en-US" i="1"/>
                            </m:ctrlPr>
                          </m:dPr>
                          <m:e>
                            <m:r>
                              <a:rPr lang="en-US" i="1"/>
                              <m:t>𝑇</m:t>
                            </m:r>
                          </m:e>
                        </m:d>
                      </m:sup>
                    </m:sSup>
                  </m:oMath>
                </a14:m>
                <a:r>
                  <a:rPr lang="en-US" dirty="0"/>
                  <a:t> is usually a special token, e.g., &lt;EOS&gt; (i.e., end of sentence)</a:t>
                </a:r>
              </a:p>
              <a:p>
                <a:r>
                  <a:rPr lang="en-US" dirty="0"/>
                  <a:t>Each word is represented by a real-valued vector, called </a:t>
                </a:r>
                <a:r>
                  <a:rPr lang="en-US" b="1" i="1" dirty="0"/>
                  <a:t>word embedding</a:t>
                </a:r>
              </a:p>
              <a:p>
                <a14:m>
                  <m:oMath xmlns:m="http://schemas.openxmlformats.org/officeDocument/2006/math">
                    <m:r>
                      <a:rPr lang="en-US" i="1"/>
                      <m:t>𝕊</m:t>
                    </m:r>
                  </m:oMath>
                </a14:m>
                <a:r>
                  <a:rPr lang="en-US" dirty="0"/>
                  <a:t> is the set of all sentences generated from the vocabulary </a:t>
                </a:r>
                <a14:m>
                  <m:oMath xmlns:m="http://schemas.openxmlformats.org/officeDocument/2006/math">
                    <m:r>
                      <a:rPr lang="en-US" b="1"/>
                      <m:t>𝕍</m:t>
                    </m:r>
                  </m:oMath>
                </a14:m>
                <a:endParaRPr lang="en-US" b="1" dirty="0"/>
              </a:p>
            </p:txBody>
          </p:sp>
        </mc:Choice>
        <mc:Fallback>
          <p:sp>
            <p:nvSpPr>
              <p:cNvPr id="5" name="TextBox 4">
                <a:extLst>
                  <a:ext uri="{FF2B5EF4-FFF2-40B4-BE49-F238E27FC236}">
                    <a16:creationId xmlns:a16="http://schemas.microsoft.com/office/drawing/2014/main" id="{E6321751-A25B-D2A0-684D-0A96D98912B2}"/>
                  </a:ext>
                </a:extLst>
              </p:cNvPr>
              <p:cNvSpPr txBox="1">
                <a:spLocks noRot="1" noChangeAspect="1" noMove="1" noResize="1" noEditPoints="1" noAdjustHandles="1" noChangeArrowheads="1" noChangeShapeType="1" noTextEdit="1"/>
              </p:cNvSpPr>
              <p:nvPr/>
            </p:nvSpPr>
            <p:spPr>
              <a:xfrm>
                <a:off x="1219198" y="3476625"/>
                <a:ext cx="9544051" cy="2083840"/>
              </a:xfrm>
              <a:prstGeom prst="rect">
                <a:avLst/>
              </a:prstGeom>
              <a:blipFill>
                <a:blip r:embed="rId2"/>
                <a:stretch>
                  <a:fillRect l="-446" t="-870" b="-3188"/>
                </a:stretch>
              </a:blipFill>
              <a:ln w="19050">
                <a:solidFill>
                  <a:schemeClr val="accent2"/>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9B97F95E-903F-6C02-0D36-587FE2E74C1E}"/>
              </a:ext>
            </a:extLst>
          </p:cNvPr>
          <p:cNvSpPr txBox="1"/>
          <p:nvPr/>
        </p:nvSpPr>
        <p:spPr>
          <a:xfrm>
            <a:off x="1047750" y="3095625"/>
            <a:ext cx="185980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terminology</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7A4C4D3D-66BD-FCE8-B549-2D66F3B6D8E5}"/>
                  </a:ext>
                </a:extLst>
              </p:cNvPr>
              <p:cNvSpPr txBox="1"/>
              <p:nvPr/>
            </p:nvSpPr>
            <p:spPr>
              <a:xfrm>
                <a:off x="1219201" y="5745032"/>
                <a:ext cx="10344150" cy="663836"/>
              </a:xfrm>
              <a:prstGeom prst="rect">
                <a:avLst/>
              </a:prstGeom>
              <a:noFill/>
              <a:ln w="19050">
                <a:solidFill>
                  <a:schemeClr val="accent2"/>
                </a:solidFill>
              </a:ln>
            </p:spPr>
            <p:txBody>
              <a:bodyPr wrap="square">
                <a:spAutoFit/>
              </a:bodyPr>
              <a:lstStyle/>
              <a:p>
                <a:r>
                  <a:rPr lang="en-US" dirty="0">
                    <a:latin typeface="Times New Roman" panose="02020603050405020304" pitchFamily="18" charset="0"/>
                    <a:ea typeface="Calibri" panose="020F0502020204030204" pitchFamily="34" charset="0"/>
                  </a:rPr>
                  <a:t>L</a:t>
                </a:r>
                <a:r>
                  <a:rPr lang="en-US" sz="1800" dirty="0">
                    <a:effectLst/>
                    <a:latin typeface="Times New Roman" panose="02020603050405020304" pitchFamily="18" charset="0"/>
                    <a:ea typeface="Calibri" panose="020F0502020204030204" pitchFamily="34" charset="0"/>
                  </a:rPr>
                  <a:t>earning a language model is to find a probability distribution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i="1">
                            <a:effectLst/>
                            <a:latin typeface="Cambria Math" panose="02040503050406030204" pitchFamily="18"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i="1">
                                <a:effectLst/>
                                <a:latin typeface="Cambria Math" panose="02040503050406030204" pitchFamily="18"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i="1">
                            <a:effectLst/>
                            <a:latin typeface="Cambria Math" panose="02040503050406030204" pitchFamily="18"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i="1">
                                <a:effectLst/>
                                <a:latin typeface="Cambria Math" panose="02040503050406030204" pitchFamily="18"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i="1">
                            <a:effectLst/>
                            <a:latin typeface="Cambria Math" panose="02040503050406030204" pitchFamily="18"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m:t>
                        </m:r>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i="1">
                                <a:effectLst/>
                                <a:latin typeface="Cambria Math" panose="02040503050406030204" pitchFamily="18"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800" dirty="0">
                    <a:effectLst/>
                    <a:latin typeface="Times New Roman" panose="02020603050405020304" pitchFamily="18" charset="0"/>
                    <a:ea typeface="Times New Roman" panose="02020603050405020304" pitchFamily="18" charset="0"/>
                  </a:rPr>
                  <a:t> to fit a given training set (i.e., a corpus).</a:t>
                </a:r>
                <a:endParaRPr lang="en-US" dirty="0"/>
              </a:p>
            </p:txBody>
          </p:sp>
        </mc:Choice>
        <mc:Fallback>
          <p:sp>
            <p:nvSpPr>
              <p:cNvPr id="8" name="TextBox 7">
                <a:extLst>
                  <a:ext uri="{FF2B5EF4-FFF2-40B4-BE49-F238E27FC236}">
                    <a16:creationId xmlns:a16="http://schemas.microsoft.com/office/drawing/2014/main" id="{7A4C4D3D-66BD-FCE8-B549-2D66F3B6D8E5}"/>
                  </a:ext>
                </a:extLst>
              </p:cNvPr>
              <p:cNvSpPr txBox="1">
                <a:spLocks noRot="1" noChangeAspect="1" noMove="1" noResize="1" noEditPoints="1" noAdjustHandles="1" noChangeArrowheads="1" noChangeShapeType="1" noTextEdit="1"/>
              </p:cNvSpPr>
              <p:nvPr/>
            </p:nvSpPr>
            <p:spPr>
              <a:xfrm>
                <a:off x="1219201" y="5745032"/>
                <a:ext cx="10344150" cy="663836"/>
              </a:xfrm>
              <a:prstGeom prst="rect">
                <a:avLst/>
              </a:prstGeom>
              <a:blipFill>
                <a:blip r:embed="rId3"/>
                <a:stretch>
                  <a:fillRect l="-412" t="-893" b="-10714"/>
                </a:stretch>
              </a:blipFill>
              <a:ln w="19050">
                <a:solidFill>
                  <a:schemeClr val="accent2"/>
                </a:solidFill>
              </a:ln>
            </p:spPr>
            <p:txBody>
              <a:bodyPr/>
              <a:lstStyle/>
              <a:p>
                <a:r>
                  <a:rPr lang="en-US">
                    <a:noFill/>
                  </a:rPr>
                  <a:t> </a:t>
                </a:r>
              </a:p>
            </p:txBody>
          </p:sp>
        </mc:Fallback>
      </mc:AlternateContent>
    </p:spTree>
    <p:extLst>
      <p:ext uri="{BB962C8B-B14F-4D97-AF65-F5344CB8AC3E}">
        <p14:creationId xmlns:p14="http://schemas.microsoft.com/office/powerpoint/2010/main" val="1507215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D4AA5-375A-70F7-8083-A92D15891532}"/>
              </a:ext>
            </a:extLst>
          </p:cNvPr>
          <p:cNvSpPr>
            <a:spLocks noGrp="1"/>
          </p:cNvSpPr>
          <p:nvPr>
            <p:ph type="title"/>
          </p:nvPr>
        </p:nvSpPr>
        <p:spPr>
          <a:xfrm>
            <a:off x="571500" y="0"/>
            <a:ext cx="10515600" cy="1325563"/>
          </a:xfrm>
        </p:spPr>
        <p:txBody>
          <a:bodyPr/>
          <a:lstStyle/>
          <a:p>
            <a:r>
              <a:rPr lang="en-US" dirty="0"/>
              <a:t>Language modeling (1): concept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B5C0DB9-1FB3-1AB9-1916-AA251D7EE058}"/>
                  </a:ext>
                </a:extLst>
              </p:cNvPr>
              <p:cNvSpPr>
                <a:spLocks noGrp="1"/>
              </p:cNvSpPr>
              <p:nvPr>
                <p:ph idx="1"/>
              </p:nvPr>
            </p:nvSpPr>
            <p:spPr>
              <a:xfrm>
                <a:off x="666750" y="1301749"/>
                <a:ext cx="10515600" cy="4860925"/>
              </a:xfrm>
            </p:spPr>
            <p:txBody>
              <a:bodyPr/>
              <a:lstStyle/>
              <a:p>
                <a:r>
                  <a:rPr lang="en-US" dirty="0"/>
                  <a:t>The probability of a sequence </a:t>
                </a:r>
                <a14:m>
                  <m:oMath xmlns:m="http://schemas.openxmlformats.org/officeDocument/2006/math">
                    <m:r>
                      <a:rPr lang="en-US" b="1"/>
                      <m:t>𝐱</m:t>
                    </m:r>
                    <m:r>
                      <a:rPr lang="en-US" i="1"/>
                      <m:t>=</m:t>
                    </m:r>
                    <m:d>
                      <m:dPr>
                        <m:begChr m:val="["/>
                        <m:endChr m:val="]"/>
                        <m:ctrlPr>
                          <a:rPr lang="en-US" i="1"/>
                        </m:ctrlPr>
                      </m:dPr>
                      <m:e>
                        <m:sSup>
                          <m:sSupPr>
                            <m:ctrlPr>
                              <a:rPr lang="en-US" i="1"/>
                            </m:ctrlPr>
                          </m:sSupPr>
                          <m:e>
                            <m:r>
                              <a:rPr lang="en-US" b="1"/>
                              <m:t>𝐱</m:t>
                            </m:r>
                          </m:e>
                          <m:sup>
                            <m:d>
                              <m:dPr>
                                <m:begChr m:val="〈"/>
                                <m:endChr m:val="〉"/>
                                <m:ctrlPr>
                                  <a:rPr lang="en-US" i="1"/>
                                </m:ctrlPr>
                              </m:dPr>
                              <m:e>
                                <m:r>
                                  <a:rPr lang="en-US" i="1"/>
                                  <m:t>1</m:t>
                                </m:r>
                              </m:e>
                            </m:d>
                          </m:sup>
                        </m:sSup>
                        <m:r>
                          <a:rPr lang="en-US" i="1"/>
                          <m:t>,</m:t>
                        </m:r>
                        <m:r>
                          <a:rPr lang="en-US"/>
                          <m:t> </m:t>
                        </m:r>
                        <m:sSup>
                          <m:sSupPr>
                            <m:ctrlPr>
                              <a:rPr lang="en-US" i="1"/>
                            </m:ctrlPr>
                          </m:sSupPr>
                          <m:e>
                            <m:r>
                              <a:rPr lang="en-US" b="1"/>
                              <m:t>𝐱</m:t>
                            </m:r>
                          </m:e>
                          <m:sup>
                            <m:d>
                              <m:dPr>
                                <m:begChr m:val="〈"/>
                                <m:endChr m:val="〉"/>
                                <m:ctrlPr>
                                  <a:rPr lang="en-US" i="1"/>
                                </m:ctrlPr>
                              </m:dPr>
                              <m:e>
                                <m:r>
                                  <a:rPr lang="en-US" i="1"/>
                                  <m:t>2</m:t>
                                </m:r>
                              </m:e>
                            </m:d>
                          </m:sup>
                        </m:sSup>
                        <m:r>
                          <a:rPr lang="en-US" i="1"/>
                          <m:t>,…</m:t>
                        </m:r>
                        <m:sSup>
                          <m:sSupPr>
                            <m:ctrlPr>
                              <a:rPr lang="en-US" i="1"/>
                            </m:ctrlPr>
                          </m:sSupPr>
                          <m:e>
                            <m:r>
                              <a:rPr lang="en-US" b="1"/>
                              <m:t>,</m:t>
                            </m:r>
                            <m:r>
                              <a:rPr lang="en-US" b="1"/>
                              <m:t>𝐱</m:t>
                            </m:r>
                          </m:e>
                          <m:sup>
                            <m:d>
                              <m:dPr>
                                <m:begChr m:val="〈"/>
                                <m:endChr m:val="〉"/>
                                <m:ctrlPr>
                                  <a:rPr lang="en-US" i="1"/>
                                </m:ctrlPr>
                              </m:dPr>
                              <m:e>
                                <m:r>
                                  <a:rPr lang="en-US" i="1"/>
                                  <m:t>𝑇</m:t>
                                </m:r>
                              </m:e>
                            </m:d>
                          </m:sup>
                        </m:sSup>
                      </m:e>
                    </m:d>
                  </m:oMath>
                </a14:m>
                <a:r>
                  <a:rPr lang="en-US" b="1" dirty="0"/>
                  <a:t> </a:t>
                </a:r>
                <a:r>
                  <a:rPr lang="en-US" dirty="0"/>
                  <a:t>can be represented by the product of a series of conditional probabilities as</a:t>
                </a:r>
              </a:p>
              <a:p>
                <a:endParaRPr lang="en-US" dirty="0"/>
              </a:p>
              <a:p>
                <a:endParaRPr lang="en-US" dirty="0"/>
              </a:p>
              <a:p>
                <a:pPr indent="0">
                  <a:buNone/>
                </a:pPr>
                <a:r>
                  <a:rPr lang="en-US" dirty="0"/>
                  <a:t>assuming that the word at the current time step can be predicted based on all words from previous time steps.</a:t>
                </a:r>
              </a:p>
              <a:p>
                <a:endParaRPr lang="en-US" dirty="0"/>
              </a:p>
              <a:p>
                <a:r>
                  <a:rPr lang="en-US" dirty="0"/>
                  <a:t>This conditional probability can be modeled by the output layer of an RNN with a </a:t>
                </a:r>
                <a:r>
                  <a:rPr lang="en-US" dirty="0" err="1"/>
                  <a:t>softmax</a:t>
                </a:r>
                <a:r>
                  <a:rPr lang="en-US" dirty="0"/>
                  <a:t> activation.</a:t>
                </a:r>
              </a:p>
              <a:p>
                <a:endParaRPr lang="en-US" dirty="0"/>
              </a:p>
            </p:txBody>
          </p:sp>
        </mc:Choice>
        <mc:Fallback>
          <p:sp>
            <p:nvSpPr>
              <p:cNvPr id="3" name="Content Placeholder 2">
                <a:extLst>
                  <a:ext uri="{FF2B5EF4-FFF2-40B4-BE49-F238E27FC236}">
                    <a16:creationId xmlns:a16="http://schemas.microsoft.com/office/drawing/2014/main" id="{FB5C0DB9-1FB3-1AB9-1916-AA251D7EE058}"/>
                  </a:ext>
                </a:extLst>
              </p:cNvPr>
              <p:cNvSpPr>
                <a:spLocks noGrp="1" noRot="1" noChangeAspect="1" noMove="1" noResize="1" noEditPoints="1" noAdjustHandles="1" noChangeArrowheads="1" noChangeShapeType="1" noTextEdit="1"/>
              </p:cNvSpPr>
              <p:nvPr>
                <p:ph idx="1"/>
              </p:nvPr>
            </p:nvSpPr>
            <p:spPr>
              <a:xfrm>
                <a:off x="666750" y="1301749"/>
                <a:ext cx="10515600" cy="4860925"/>
              </a:xfrm>
              <a:blipFill>
                <a:blip r:embed="rId2"/>
                <a:stretch>
                  <a:fillRect l="-1043" t="-1380" r="-63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2B9F9D6-B5B9-CDBC-E2C0-4002A37757D6}"/>
              </a:ext>
            </a:extLst>
          </p:cNvPr>
          <p:cNvSpPr>
            <a:spLocks noGrp="1"/>
          </p:cNvSpPr>
          <p:nvPr>
            <p:ph type="sldNum" sz="quarter" idx="12"/>
          </p:nvPr>
        </p:nvSpPr>
        <p:spPr/>
        <p:txBody>
          <a:bodyPr/>
          <a:lstStyle/>
          <a:p>
            <a:fld id="{875125F4-68B2-4C2F-A65A-C9C4A2DFCF2C}" type="slidenum">
              <a:rPr lang="en-US" smtClean="0"/>
              <a:t>19</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31AFE4E6-82EB-A402-5A72-6099D6E68D79}"/>
                  </a:ext>
                </a:extLst>
              </p:cNvPr>
              <p:cNvSpPr txBox="1"/>
              <p:nvPr/>
            </p:nvSpPr>
            <p:spPr>
              <a:xfrm>
                <a:off x="2481263" y="2454023"/>
                <a:ext cx="6124574" cy="11879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𝑝</m:t>
                      </m:r>
                      <m:d>
                        <m:dPr>
                          <m:ctrlPr>
                            <a:rPr lang="en-US" i="1">
                              <a:latin typeface="Cambria Math" panose="02040503050406030204" pitchFamily="18" charset="0"/>
                            </a:rPr>
                          </m:ctrlPr>
                        </m:dPr>
                        <m:e>
                          <m:r>
                            <a:rPr lang="en-US" b="1" i="0">
                              <a:latin typeface="Cambria Math" panose="02040503050406030204" pitchFamily="18" charset="0"/>
                            </a:rPr>
                            <m:t>𝐱</m:t>
                          </m:r>
                        </m:e>
                      </m:d>
                      <m:r>
                        <a:rPr lang="en-US" b="0" i="0">
                          <a:latin typeface="Cambria Math" panose="02040503050406030204" pitchFamily="18" charset="0"/>
                        </a:rPr>
                        <m:t>=</m:t>
                      </m:r>
                      <m:r>
                        <a:rPr lang="en-US" b="0" i="1">
                          <a:latin typeface="Cambria Math" panose="02040503050406030204" pitchFamily="18" charset="0"/>
                        </a:rPr>
                        <m:t>𝑝</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1</m:t>
                                  </m:r>
                                </m:e>
                              </m:d>
                            </m:sup>
                          </m:sSup>
                          <m:r>
                            <a:rPr lang="en-US" b="0" i="0">
                              <a:latin typeface="Cambria Math" panose="02040503050406030204" pitchFamily="18" charset="0"/>
                            </a:rPr>
                            <m:t>, </m:t>
                          </m:r>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2</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𝑇</m:t>
                                  </m:r>
                                </m:e>
                              </m:d>
                            </m:sup>
                          </m:sSup>
                        </m:e>
                      </m:d>
                      <m:r>
                        <a:rPr lang="en-US" b="0" i="0">
                          <a:latin typeface="Cambria Math" panose="02040503050406030204" pitchFamily="18" charset="0"/>
                        </a:rPr>
                        <m:t>=</m:t>
                      </m:r>
                      <m:r>
                        <a:rPr lang="en-US" b="0" i="1">
                          <a:latin typeface="Cambria Math" panose="02040503050406030204" pitchFamily="18" charset="0"/>
                        </a:rPr>
                        <m:t>𝑝</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1</m:t>
                                  </m:r>
                                </m:e>
                              </m:d>
                            </m:sup>
                          </m:sSup>
                        </m:e>
                      </m:d>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𝑡</m:t>
                          </m:r>
                          <m:r>
                            <a:rPr lang="en-US" b="0" i="0">
                              <a:latin typeface="Cambria Math" panose="02040503050406030204" pitchFamily="18" charset="0"/>
                            </a:rPr>
                            <m:t>=1</m:t>
                          </m:r>
                        </m:sub>
                        <m:sup>
                          <m:r>
                            <a:rPr lang="en-US" b="0" i="1">
                              <a:latin typeface="Cambria Math" panose="02040503050406030204" pitchFamily="18" charset="0"/>
                            </a:rPr>
                            <m:t>𝑇</m:t>
                          </m:r>
                          <m:r>
                            <a:rPr lang="en-US" b="0" i="0">
                              <a:latin typeface="Cambria Math" panose="02040503050406030204" pitchFamily="18" charset="0"/>
                            </a:rPr>
                            <m:t>−1</m:t>
                          </m:r>
                        </m:sup>
                        <m:e>
                          <m:r>
                            <a:rPr lang="en-US" b="0" i="1">
                              <a:latin typeface="Cambria Math" panose="02040503050406030204" pitchFamily="18" charset="0"/>
                            </a:rPr>
                            <m:t>𝑝</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sSup>
                                <m:sSupPr>
                                  <m:ctrlPr>
                                    <a:rPr lang="en-US" b="0" i="1" smtClean="0">
                                      <a:latin typeface="Cambria Math" panose="02040503050406030204" pitchFamily="18" charset="0"/>
                                    </a:rPr>
                                  </m:ctrlPr>
                                </m:sSupPr>
                                <m:e>
                                  <m:sSup>
                                    <m:sSupPr>
                                      <m:ctrlPr>
                                        <a:rPr lang="en-US" b="0" i="1" smtClean="0">
                                          <a:latin typeface="Cambria Math" panose="02040503050406030204" pitchFamily="18" charset="0"/>
                                        </a:rPr>
                                      </m:ctrlPr>
                                    </m:sSupPr>
                                    <m:e>
                                      <m:r>
                                        <a:rPr lang="en-US" b="1" i="0" smtClean="0">
                                          <a:latin typeface="Cambria Math" panose="02040503050406030204" pitchFamily="18" charset="0"/>
                                        </a:rPr>
                                        <m:t>| </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1" smtClean="0">
                                      <a:latin typeface="Cambria Math" panose="02040503050406030204" pitchFamily="18" charset="0"/>
                                    </a:rPr>
                                    <m:t>,</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1</m:t>
                                      </m:r>
                                    </m:e>
                                  </m:d>
                                </m:sup>
                              </m:sSup>
                            </m:e>
                          </m:d>
                        </m:e>
                      </m:nary>
                    </m:oMath>
                  </m:oMathPara>
                </a14:m>
                <a:endParaRPr lang="en-US" dirty="0"/>
              </a:p>
            </p:txBody>
          </p:sp>
        </mc:Choice>
        <mc:Fallback>
          <p:sp>
            <p:nvSpPr>
              <p:cNvPr id="6" name="TextBox 5">
                <a:extLst>
                  <a:ext uri="{FF2B5EF4-FFF2-40B4-BE49-F238E27FC236}">
                    <a16:creationId xmlns:a16="http://schemas.microsoft.com/office/drawing/2014/main" id="{31AFE4E6-82EB-A402-5A72-6099D6E68D79}"/>
                  </a:ext>
                </a:extLst>
              </p:cNvPr>
              <p:cNvSpPr txBox="1">
                <a:spLocks noRot="1" noChangeAspect="1" noMove="1" noResize="1" noEditPoints="1" noAdjustHandles="1" noChangeArrowheads="1" noChangeShapeType="1" noTextEdit="1"/>
              </p:cNvSpPr>
              <p:nvPr/>
            </p:nvSpPr>
            <p:spPr>
              <a:xfrm>
                <a:off x="2481263" y="2454023"/>
                <a:ext cx="6124574" cy="118795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BB537924-A3D4-9139-305B-3F1ACBE0CBDF}"/>
                  </a:ext>
                </a:extLst>
              </p:cNvPr>
              <p:cNvSpPr txBox="1"/>
              <p:nvPr/>
            </p:nvSpPr>
            <p:spPr>
              <a:xfrm>
                <a:off x="3138488" y="4596057"/>
                <a:ext cx="3881437" cy="40908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sSup>
                            <m:sSupPr>
                              <m:ctrlPr>
                                <a:rPr lang="en-US" b="0" i="1" smtClean="0">
                                  <a:latin typeface="Cambria Math" panose="02040503050406030204" pitchFamily="18" charset="0"/>
                                </a:rPr>
                              </m:ctrlPr>
                            </m:sSupPr>
                            <m:e>
                              <m:sSup>
                                <m:sSupPr>
                                  <m:ctrlPr>
                                    <a:rPr lang="en-US" b="0" i="1" smtClean="0">
                                      <a:latin typeface="Cambria Math" panose="02040503050406030204" pitchFamily="18" charset="0"/>
                                    </a:rPr>
                                  </m:ctrlPr>
                                </m:sSupPr>
                                <m:e>
                                  <m:r>
                                    <a:rPr lang="en-US" b="1" i="0" smtClean="0">
                                      <a:latin typeface="Cambria Math" panose="02040503050406030204" pitchFamily="18" charset="0"/>
                                    </a:rPr>
                                    <m:t>| </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1" smtClean="0">
                                  <a:latin typeface="Cambria Math" panose="02040503050406030204" pitchFamily="18" charset="0"/>
                                </a:rPr>
                                <m:t>,</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1</m:t>
                                  </m:r>
                                </m:e>
                              </m:d>
                            </m:sup>
                          </m:sSup>
                        </m:e>
                      </m:d>
                    </m:oMath>
                  </m:oMathPara>
                </a14:m>
                <a:endParaRPr lang="en-US" dirty="0"/>
              </a:p>
            </p:txBody>
          </p:sp>
        </mc:Choice>
        <mc:Fallback>
          <p:sp>
            <p:nvSpPr>
              <p:cNvPr id="12" name="TextBox 11">
                <a:extLst>
                  <a:ext uri="{FF2B5EF4-FFF2-40B4-BE49-F238E27FC236}">
                    <a16:creationId xmlns:a16="http://schemas.microsoft.com/office/drawing/2014/main" id="{BB537924-A3D4-9139-305B-3F1ACBE0CBDF}"/>
                  </a:ext>
                </a:extLst>
              </p:cNvPr>
              <p:cNvSpPr txBox="1">
                <a:spLocks noRot="1" noChangeAspect="1" noMove="1" noResize="1" noEditPoints="1" noAdjustHandles="1" noChangeArrowheads="1" noChangeShapeType="1" noTextEdit="1"/>
              </p:cNvSpPr>
              <p:nvPr/>
            </p:nvSpPr>
            <p:spPr>
              <a:xfrm>
                <a:off x="3138488" y="4596057"/>
                <a:ext cx="3881437" cy="409086"/>
              </a:xfrm>
              <a:prstGeom prst="rect">
                <a:avLst/>
              </a:prstGeom>
              <a:blipFill>
                <a:blip r:embed="rId4"/>
                <a:stretch>
                  <a:fillRect b="-8955"/>
                </a:stretch>
              </a:blipFill>
            </p:spPr>
            <p:txBody>
              <a:bodyPr/>
              <a:lstStyle/>
              <a:p>
                <a:r>
                  <a:rPr lang="en-US">
                    <a:noFill/>
                  </a:rPr>
                  <a:t> </a:t>
                </a:r>
              </a:p>
            </p:txBody>
          </p:sp>
        </mc:Fallback>
      </mc:AlternateContent>
    </p:spTree>
    <p:extLst>
      <p:ext uri="{BB962C8B-B14F-4D97-AF65-F5344CB8AC3E}">
        <p14:creationId xmlns:p14="http://schemas.microsoft.com/office/powerpoint/2010/main" val="4049992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1FCA-E17F-47AB-AFBA-94CF4147233E}"/>
              </a:ext>
            </a:extLst>
          </p:cNvPr>
          <p:cNvSpPr>
            <a:spLocks noGrp="1"/>
          </p:cNvSpPr>
          <p:nvPr>
            <p:ph type="title"/>
          </p:nvPr>
        </p:nvSpPr>
        <p:spPr>
          <a:xfrm>
            <a:off x="555395" y="0"/>
            <a:ext cx="10515600" cy="1325563"/>
          </a:xfrm>
        </p:spPr>
        <p:txBody>
          <a:bodyPr/>
          <a:lstStyle/>
          <a:p>
            <a:r>
              <a:rPr lang="en-US" dirty="0"/>
              <a:t>Outline</a:t>
            </a:r>
          </a:p>
        </p:txBody>
      </p:sp>
      <p:sp>
        <p:nvSpPr>
          <p:cNvPr id="3" name="Content Placeholder 2">
            <a:extLst>
              <a:ext uri="{FF2B5EF4-FFF2-40B4-BE49-F238E27FC236}">
                <a16:creationId xmlns:a16="http://schemas.microsoft.com/office/drawing/2014/main" id="{FB890FEF-9947-76DF-051C-97404C63A512}"/>
              </a:ext>
            </a:extLst>
          </p:cNvPr>
          <p:cNvSpPr>
            <a:spLocks noGrp="1"/>
          </p:cNvSpPr>
          <p:nvPr>
            <p:ph idx="1"/>
          </p:nvPr>
        </p:nvSpPr>
        <p:spPr>
          <a:xfrm>
            <a:off x="657225" y="1301750"/>
            <a:ext cx="10515600" cy="4984750"/>
          </a:xfrm>
        </p:spPr>
        <p:txBody>
          <a:bodyPr>
            <a:normAutofit fontScale="92500" lnSpcReduction="20000"/>
          </a:bodyPr>
          <a:lstStyle/>
          <a:p>
            <a:r>
              <a:rPr lang="en-US" dirty="0"/>
              <a:t>Basic RNN architecture and its unfolded diagram</a:t>
            </a:r>
          </a:p>
          <a:p>
            <a:r>
              <a:rPr lang="en-US" dirty="0"/>
              <a:t>Backpropagation through time in RNN</a:t>
            </a:r>
          </a:p>
          <a:p>
            <a:r>
              <a:rPr lang="en-US" dirty="0"/>
              <a:t>Gradient vanishing and exploding</a:t>
            </a:r>
          </a:p>
          <a:p>
            <a:r>
              <a:rPr lang="en-US" dirty="0"/>
              <a:t>GRU (Gated Recurrent Unit) for RNN</a:t>
            </a:r>
          </a:p>
          <a:p>
            <a:r>
              <a:rPr lang="en-US" dirty="0"/>
              <a:t>LSTM (Long Short-Term Memory) for RNN</a:t>
            </a:r>
          </a:p>
          <a:p>
            <a:r>
              <a:rPr lang="en-US" dirty="0"/>
              <a:t>Deep RNN</a:t>
            </a:r>
          </a:p>
          <a:p>
            <a:r>
              <a:rPr lang="en-US" dirty="0"/>
              <a:t>Bidirectional RNN</a:t>
            </a:r>
          </a:p>
          <a:p>
            <a:r>
              <a:rPr lang="en-US" dirty="0"/>
              <a:t>Language modeling</a:t>
            </a:r>
          </a:p>
          <a:p>
            <a:r>
              <a:rPr lang="en-US" dirty="0"/>
              <a:t>Encoder-decoder RNN with attention mechanism: sequence-to-sequence learning</a:t>
            </a:r>
          </a:p>
          <a:p>
            <a:r>
              <a:rPr lang="en-US" dirty="0"/>
              <a:t>BLEU: metric of machine translation</a:t>
            </a:r>
          </a:p>
          <a:p>
            <a:r>
              <a:rPr lang="en-US" dirty="0"/>
              <a:t>Example of RRN implementation via </a:t>
            </a:r>
            <a:r>
              <a:rPr lang="en-US" dirty="0" err="1"/>
              <a:t>PyTorch</a:t>
            </a:r>
            <a:endParaRPr lang="en-US" dirty="0"/>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C110794-193C-EF3E-61C1-632A39A35BCD}"/>
              </a:ext>
            </a:extLst>
          </p:cNvPr>
          <p:cNvSpPr>
            <a:spLocks noGrp="1"/>
          </p:cNvSpPr>
          <p:nvPr>
            <p:ph type="sldNum" sz="quarter" idx="12"/>
          </p:nvPr>
        </p:nvSpPr>
        <p:spPr/>
        <p:txBody>
          <a:bodyPr/>
          <a:lstStyle/>
          <a:p>
            <a:fld id="{875125F4-68B2-4C2F-A65A-C9C4A2DFCF2C}" type="slidenum">
              <a:rPr lang="en-US" smtClean="0"/>
              <a:t>2</a:t>
            </a:fld>
            <a:endParaRPr lang="en-US"/>
          </a:p>
        </p:txBody>
      </p:sp>
    </p:spTree>
    <p:extLst>
      <p:ext uri="{BB962C8B-B14F-4D97-AF65-F5344CB8AC3E}">
        <p14:creationId xmlns:p14="http://schemas.microsoft.com/office/powerpoint/2010/main" val="181423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4D4B-DAC1-1417-A4C8-4EE47E6EC4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8BB2E7-C006-85C0-D42B-692BEED4D61D}"/>
              </a:ext>
            </a:extLst>
          </p:cNvPr>
          <p:cNvSpPr>
            <a:spLocks noGrp="1"/>
          </p:cNvSpPr>
          <p:nvPr>
            <p:ph type="title"/>
          </p:nvPr>
        </p:nvSpPr>
        <p:spPr>
          <a:xfrm>
            <a:off x="571500" y="0"/>
            <a:ext cx="10515600" cy="1325563"/>
          </a:xfrm>
        </p:spPr>
        <p:txBody>
          <a:bodyPr/>
          <a:lstStyle/>
          <a:p>
            <a:r>
              <a:rPr lang="en-US" dirty="0"/>
              <a:t>Language modeling (2): one-hot encoding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C24D5FF-F420-5BCB-D50B-7C46B6962269}"/>
                  </a:ext>
                </a:extLst>
              </p:cNvPr>
              <p:cNvSpPr>
                <a:spLocks noGrp="1"/>
              </p:cNvSpPr>
              <p:nvPr>
                <p:ph idx="1"/>
              </p:nvPr>
            </p:nvSpPr>
            <p:spPr>
              <a:xfrm>
                <a:off x="666749" y="1301749"/>
                <a:ext cx="11344275" cy="4860925"/>
              </a:xfrm>
            </p:spPr>
            <p:txBody>
              <a:bodyPr/>
              <a:lstStyle/>
              <a:p>
                <a:r>
                  <a:rPr lang="en-US" dirty="0"/>
                  <a:t>For example, conceptually (not practically), assuming </a:t>
                </a:r>
                <a14:m>
                  <m:oMath xmlns:m="http://schemas.openxmlformats.org/officeDocument/2006/math">
                    <m:sSup>
                      <m:sSupPr>
                        <m:ctrlPr>
                          <a:rPr lang="en-US" i="1"/>
                        </m:ctrlPr>
                      </m:sSupPr>
                      <m:e>
                        <m:r>
                          <a:rPr lang="en-US" b="1"/>
                          <m:t>𝐱</m:t>
                        </m:r>
                      </m:e>
                      <m:sup>
                        <m:d>
                          <m:dPr>
                            <m:begChr m:val="〈"/>
                            <m:endChr m:val="〉"/>
                            <m:ctrlPr>
                              <a:rPr lang="en-US" i="1"/>
                            </m:ctrlPr>
                          </m:dPr>
                          <m:e>
                            <m:r>
                              <a:rPr lang="en-US" i="1"/>
                              <m:t>𝑡</m:t>
                            </m:r>
                          </m:e>
                        </m:d>
                      </m:sup>
                    </m:sSup>
                  </m:oMath>
                </a14:m>
                <a:r>
                  <a:rPr lang="en-US" dirty="0"/>
                  <a:t> is one-hot encoded (1-of-K encoding), the j-</a:t>
                </a:r>
                <a:r>
                  <a:rPr lang="en-US" dirty="0" err="1"/>
                  <a:t>th</a:t>
                </a:r>
                <a:r>
                  <a:rPr lang="en-US" dirty="0"/>
                  <a:t> element in the </a:t>
                </a:r>
                <a:r>
                  <a:rPr lang="en-US" dirty="0" err="1"/>
                  <a:t>softmax</a:t>
                </a:r>
                <a:r>
                  <a:rPr lang="en-US" dirty="0"/>
                  <a:t> output vector represents the probability of </a:t>
                </a:r>
                <a14:m>
                  <m:oMath xmlns:m="http://schemas.openxmlformats.org/officeDocument/2006/math">
                    <m:sSup>
                      <m:sSupPr>
                        <m:ctrlPr>
                          <a:rPr lang="en-US" i="1"/>
                        </m:ctrlPr>
                      </m:sSupPr>
                      <m:e>
                        <m:r>
                          <a:rPr lang="en-US" b="1"/>
                          <m:t>𝐱</m:t>
                        </m:r>
                      </m:e>
                      <m:sup>
                        <m:d>
                          <m:dPr>
                            <m:begChr m:val="〈"/>
                            <m:endChr m:val="〉"/>
                            <m:ctrlPr>
                              <a:rPr lang="en-US" i="1"/>
                            </m:ctrlPr>
                          </m:dPr>
                          <m:e>
                            <m:r>
                              <a:rPr lang="en-US" i="1"/>
                              <m:t>𝑡</m:t>
                            </m:r>
                          </m:e>
                        </m:d>
                      </m:sup>
                    </m:sSup>
                  </m:oMath>
                </a14:m>
                <a:r>
                  <a:rPr lang="en-US" dirty="0"/>
                  <a:t> being the j-</a:t>
                </a:r>
                <a:r>
                  <a:rPr lang="en-US" dirty="0" err="1"/>
                  <a:t>th</a:t>
                </a:r>
                <a:r>
                  <a:rPr lang="en-US" dirty="0"/>
                  <a:t> word in the vocabulary, given the previous words (hidden state), i.e.,</a:t>
                </a:r>
              </a:p>
              <a:p>
                <a:endParaRPr lang="en-US" dirty="0"/>
              </a:p>
            </p:txBody>
          </p:sp>
        </mc:Choice>
        <mc:Fallback>
          <p:sp>
            <p:nvSpPr>
              <p:cNvPr id="3" name="Content Placeholder 2">
                <a:extLst>
                  <a:ext uri="{FF2B5EF4-FFF2-40B4-BE49-F238E27FC236}">
                    <a16:creationId xmlns:a16="http://schemas.microsoft.com/office/drawing/2014/main" id="{CC24D5FF-F420-5BCB-D50B-7C46B6962269}"/>
                  </a:ext>
                </a:extLst>
              </p:cNvPr>
              <p:cNvSpPr>
                <a:spLocks noGrp="1" noRot="1" noChangeAspect="1" noMove="1" noResize="1" noEditPoints="1" noAdjustHandles="1" noChangeArrowheads="1" noChangeShapeType="1" noTextEdit="1"/>
              </p:cNvSpPr>
              <p:nvPr>
                <p:ph idx="1"/>
              </p:nvPr>
            </p:nvSpPr>
            <p:spPr>
              <a:xfrm>
                <a:off x="666749" y="1301749"/>
                <a:ext cx="11344275" cy="4860925"/>
              </a:xfrm>
              <a:blipFill>
                <a:blip r:embed="rId2"/>
                <a:stretch>
                  <a:fillRect l="-967" t="-163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730ACC3-86BE-8C27-3976-909E55D681E4}"/>
              </a:ext>
            </a:extLst>
          </p:cNvPr>
          <p:cNvSpPr>
            <a:spLocks noGrp="1"/>
          </p:cNvSpPr>
          <p:nvPr>
            <p:ph type="sldNum" sz="quarter" idx="12"/>
          </p:nvPr>
        </p:nvSpPr>
        <p:spPr/>
        <p:txBody>
          <a:bodyPr/>
          <a:lstStyle/>
          <a:p>
            <a:fld id="{875125F4-68B2-4C2F-A65A-C9C4A2DFCF2C}" type="slidenum">
              <a:rPr lang="en-US" smtClean="0"/>
              <a:t>20</a:t>
            </a:fld>
            <a:endParaRPr lang="en-US"/>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F9D39947-C8A4-99C5-AF3B-78BE2D0D2EA0}"/>
                  </a:ext>
                </a:extLst>
              </p:cNvPr>
              <p:cNvSpPr txBox="1"/>
              <p:nvPr/>
            </p:nvSpPr>
            <p:spPr>
              <a:xfrm>
                <a:off x="3348038" y="4722353"/>
                <a:ext cx="6124574" cy="80419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𝑝</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b="1" i="1">
                                      <a:latin typeface="Cambria Math" panose="02040503050406030204" pitchFamily="18" charset="0"/>
                                    </a:rPr>
                                    <m:t>𝒙</m:t>
                                  </m:r>
                                </m:e>
                                <m:sub>
                                  <m:r>
                                    <a:rPr lang="en-US" b="1" i="1">
                                      <a:latin typeface="Cambria Math" panose="02040503050406030204" pitchFamily="18" charset="0"/>
                                    </a:rPr>
                                    <m:t>𝒋</m:t>
                                  </m:r>
                                </m:sub>
                              </m:sSub>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r>
                            <a:rPr lang="en-US" b="0" i="0">
                              <a:latin typeface="Cambria Math" panose="02040503050406030204" pitchFamily="18" charset="0"/>
                            </a:rPr>
                            <m:t>=1</m:t>
                          </m:r>
                          <m:r>
                            <a:rPr lang="en-US" b="0" i="0" smtClean="0">
                              <a:latin typeface="Cambria Math" panose="02040503050406030204" pitchFamily="18" charset="0"/>
                            </a:rPr>
                            <m:t>|</m:t>
                          </m:r>
                          <m:sSup>
                            <m:sSupPr>
                              <m:ctrlPr>
                                <a:rPr lang="en-US" b="0" i="1" smtClean="0">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m:t>
                              </m:r>
                              <m:r>
                                <a:rPr lang="en-US" b="1" i="0">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1</m:t>
                                  </m:r>
                                </m:e>
                              </m:d>
                            </m:sup>
                          </m:sSup>
                        </m:e>
                      </m:d>
                      <m:r>
                        <a:rPr lang="en-US" b="0" i="0">
                          <a:latin typeface="Cambria Math" panose="02040503050406030204" pitchFamily="18" charset="0"/>
                        </a:rPr>
                        <m:t>=</m:t>
                      </m:r>
                      <m:f>
                        <m:fPr>
                          <m:ctrlPr>
                            <a:rPr lang="en-US" b="0" i="1">
                              <a:latin typeface="Cambria Math" panose="02040503050406030204" pitchFamily="18" charset="0"/>
                            </a:rPr>
                          </m:ctrlPr>
                        </m:fPr>
                        <m:num>
                          <m:r>
                            <a:rPr lang="en-US" b="0" i="1">
                              <a:latin typeface="Cambria Math" panose="02040503050406030204" pitchFamily="18" charset="0"/>
                            </a:rPr>
                            <m:t>𝑒𝑥𝑝</m:t>
                          </m:r>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𝑧</m:t>
                                  </m:r>
                                </m:e>
                                <m:sub>
                                  <m:r>
                                    <a:rPr lang="en-US" b="0" i="1">
                                      <a:latin typeface="Cambria Math" panose="02040503050406030204" pitchFamily="18" charset="0"/>
                                    </a:rPr>
                                    <m:t>𝑗</m:t>
                                  </m:r>
                                </m:sub>
                              </m:sSub>
                            </m:e>
                          </m:d>
                        </m:num>
                        <m:den>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𝑖</m:t>
                              </m:r>
                              <m:r>
                                <a:rPr lang="en-US" b="0" i="0">
                                  <a:latin typeface="Cambria Math" panose="02040503050406030204" pitchFamily="18" charset="0"/>
                                </a:rPr>
                                <m:t>=1</m:t>
                              </m:r>
                            </m:sub>
                            <m:sup>
                              <m:d>
                                <m:dPr>
                                  <m:begChr m:val="|"/>
                                  <m:endChr m:val="|"/>
                                  <m:ctrlPr>
                                    <a:rPr lang="en-US" b="0" i="1">
                                      <a:latin typeface="Cambria Math" panose="02040503050406030204" pitchFamily="18" charset="0"/>
                                    </a:rPr>
                                  </m:ctrlPr>
                                </m:dPr>
                                <m:e>
                                  <m:r>
                                    <a:rPr lang="en-US" b="0" i="0">
                                      <a:latin typeface="Cambria Math" panose="02040503050406030204" pitchFamily="18" charset="0"/>
                                    </a:rPr>
                                    <m:t>𝕍</m:t>
                                  </m:r>
                                </m:e>
                              </m:d>
                            </m:sup>
                            <m:e>
                              <m:r>
                                <a:rPr lang="en-US" b="0" i="1">
                                  <a:latin typeface="Cambria Math" panose="02040503050406030204" pitchFamily="18" charset="0"/>
                                </a:rPr>
                                <m:t>𝑒𝑥𝑝</m:t>
                              </m:r>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𝑧</m:t>
                                      </m:r>
                                    </m:e>
                                    <m:sub>
                                      <m:r>
                                        <a:rPr lang="en-US" b="0" i="1">
                                          <a:latin typeface="Cambria Math" panose="02040503050406030204" pitchFamily="18" charset="0"/>
                                        </a:rPr>
                                        <m:t>𝑖</m:t>
                                      </m:r>
                                    </m:sub>
                                  </m:sSub>
                                </m:e>
                              </m:d>
                            </m:e>
                          </m:nary>
                        </m:den>
                      </m:f>
                    </m:oMath>
                  </m:oMathPara>
                </a14:m>
                <a:endParaRPr lang="en-US" dirty="0"/>
              </a:p>
            </p:txBody>
          </p:sp>
        </mc:Choice>
        <mc:Fallback>
          <p:sp>
            <p:nvSpPr>
              <p:cNvPr id="9" name="TextBox 8">
                <a:extLst>
                  <a:ext uri="{FF2B5EF4-FFF2-40B4-BE49-F238E27FC236}">
                    <a16:creationId xmlns:a16="http://schemas.microsoft.com/office/drawing/2014/main" id="{F9D39947-C8A4-99C5-AF3B-78BE2D0D2EA0}"/>
                  </a:ext>
                </a:extLst>
              </p:cNvPr>
              <p:cNvSpPr txBox="1">
                <a:spLocks noRot="1" noChangeAspect="1" noMove="1" noResize="1" noEditPoints="1" noAdjustHandles="1" noChangeArrowheads="1" noChangeShapeType="1" noTextEdit="1"/>
              </p:cNvSpPr>
              <p:nvPr/>
            </p:nvSpPr>
            <p:spPr>
              <a:xfrm>
                <a:off x="3348038" y="4722353"/>
                <a:ext cx="6124574" cy="80419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38EFE500-B264-85D8-1F31-DD5FC46A1072}"/>
                  </a:ext>
                </a:extLst>
              </p:cNvPr>
              <p:cNvSpPr txBox="1"/>
              <p:nvPr/>
            </p:nvSpPr>
            <p:spPr>
              <a:xfrm>
                <a:off x="2166938" y="3288684"/>
                <a:ext cx="6124574" cy="11188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plcHide m:val="on"/>
                              <m:mcs>
                                <m:mc>
                                  <m:mcPr>
                                    <m:count m:val="1"/>
                                    <m:mcJc m:val="center"/>
                                  </m:mcPr>
                                </m:mc>
                              </m:mcs>
                              <m:ctrlPr>
                                <a:rPr lang="en-US" i="1">
                                  <a:latin typeface="Cambria Math" panose="02040503050406030204" pitchFamily="18" charset="0"/>
                                </a:rPr>
                              </m:ctrlPr>
                            </m:mPr>
                            <m:m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0">
                                        <a:latin typeface="Cambria Math" panose="02040503050406030204" pitchFamily="18" charset="0"/>
                                      </a:rPr>
                                      <m:t>1</m:t>
                                    </m:r>
                                  </m:sub>
                                </m:sSub>
                              </m:e>
                            </m:mr>
                            <m:m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0">
                                        <a:latin typeface="Cambria Math" panose="02040503050406030204" pitchFamily="18" charset="0"/>
                                      </a:rPr>
                                      <m:t>2</m:t>
                                    </m:r>
                                  </m:sub>
                                </m:sSub>
                              </m:e>
                            </m:mr>
                            <m:mr>
                              <m:e>
                                <m:m>
                                  <m:mPr>
                                    <m:plcHide m:val="on"/>
                                    <m:mcs>
                                      <m:mc>
                                        <m:mcPr>
                                          <m:count m:val="1"/>
                                          <m:mcJc m:val="center"/>
                                        </m:mcPr>
                                      </m:mc>
                                    </m:mcs>
                                    <m:ctrlPr>
                                      <a:rPr lang="en-US" i="1">
                                        <a:latin typeface="Cambria Math" panose="02040503050406030204" pitchFamily="18" charset="0"/>
                                      </a:rPr>
                                    </m:ctrlPr>
                                  </m:mPr>
                                  <m:mr>
                                    <m:e>
                                      <m:r>
                                        <a:rPr lang="en-US" i="0">
                                          <a:latin typeface="Cambria Math" panose="02040503050406030204" pitchFamily="18" charset="0"/>
                                        </a:rPr>
                                        <m:t>⋮</m:t>
                                      </m:r>
                                    </m:e>
                                  </m:mr>
                                  <m:mr>
                                    <m:e>
                                      <m:sSub>
                                        <m:sSubPr>
                                          <m:ctrlPr>
                                            <a:rPr lang="en-US" i="1">
                                              <a:latin typeface="Cambria Math" panose="02040503050406030204" pitchFamily="18" charset="0"/>
                                            </a:rPr>
                                          </m:ctrlPr>
                                        </m:sSubPr>
                                        <m:e>
                                          <m:r>
                                            <a:rPr lang="en-US" i="1">
                                              <a:latin typeface="Cambria Math" panose="02040503050406030204" pitchFamily="18" charset="0"/>
                                            </a:rPr>
                                            <m:t>𝑧</m:t>
                                          </m:r>
                                        </m:e>
                                        <m:sub>
                                          <m:d>
                                            <m:dPr>
                                              <m:begChr m:val="|"/>
                                              <m:endChr m:val="|"/>
                                              <m:ctrlPr>
                                                <a:rPr lang="en-US" i="1">
                                                  <a:latin typeface="Cambria Math" panose="02040503050406030204" pitchFamily="18" charset="0"/>
                                                </a:rPr>
                                              </m:ctrlPr>
                                            </m:dPr>
                                            <m:e>
                                              <m:r>
                                                <a:rPr lang="en-US" i="0">
                                                  <a:latin typeface="Cambria Math" panose="02040503050406030204" pitchFamily="18" charset="0"/>
                                                </a:rPr>
                                                <m:t>𝕍</m:t>
                                              </m:r>
                                            </m:e>
                                          </m:d>
                                        </m:sub>
                                      </m:sSub>
                                    </m:e>
                                  </m:mr>
                                </m:m>
                              </m:e>
                            </m:mr>
                          </m:m>
                        </m:e>
                      </m:d>
                      <m:r>
                        <a:rPr lang="en-US" i="0">
                          <a:latin typeface="Cambria Math" panose="02040503050406030204" pitchFamily="18" charset="0"/>
                        </a:rPr>
                        <m:t>=</m:t>
                      </m:r>
                      <m:r>
                        <a:rPr lang="en-US" b="1" i="1">
                          <a:latin typeface="Cambria Math" panose="02040503050406030204" pitchFamily="18" charset="0"/>
                        </a:rPr>
                        <m:t>𝒛</m:t>
                      </m:r>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h𝑦</m:t>
                          </m:r>
                        </m:sub>
                      </m:sSub>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oMath>
                  </m:oMathPara>
                </a14:m>
                <a:endParaRPr lang="en-US" dirty="0"/>
              </a:p>
            </p:txBody>
          </p:sp>
        </mc:Choice>
        <mc:Fallback>
          <p:sp>
            <p:nvSpPr>
              <p:cNvPr id="11" name="TextBox 10">
                <a:extLst>
                  <a:ext uri="{FF2B5EF4-FFF2-40B4-BE49-F238E27FC236}">
                    <a16:creationId xmlns:a16="http://schemas.microsoft.com/office/drawing/2014/main" id="{38EFE500-B264-85D8-1F31-DD5FC46A1072}"/>
                  </a:ext>
                </a:extLst>
              </p:cNvPr>
              <p:cNvSpPr txBox="1">
                <a:spLocks noRot="1" noChangeAspect="1" noMove="1" noResize="1" noEditPoints="1" noAdjustHandles="1" noChangeArrowheads="1" noChangeShapeType="1" noTextEdit="1"/>
              </p:cNvSpPr>
              <p:nvPr/>
            </p:nvSpPr>
            <p:spPr>
              <a:xfrm>
                <a:off x="2166938" y="3288684"/>
                <a:ext cx="6124574" cy="1118832"/>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49978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73EEC-16C2-DB9A-3B65-98BD82409172}"/>
              </a:ext>
            </a:extLst>
          </p:cNvPr>
          <p:cNvSpPr>
            <a:spLocks noGrp="1"/>
          </p:cNvSpPr>
          <p:nvPr>
            <p:ph type="title"/>
          </p:nvPr>
        </p:nvSpPr>
        <p:spPr>
          <a:xfrm>
            <a:off x="581024" y="0"/>
            <a:ext cx="11134725" cy="1325563"/>
          </a:xfrm>
        </p:spPr>
        <p:txBody>
          <a:bodyPr/>
          <a:lstStyle/>
          <a:p>
            <a:r>
              <a:rPr lang="en-US" dirty="0"/>
              <a:t>Encoder-decoder RNN: sequence-to-sequence</a:t>
            </a:r>
          </a:p>
        </p:txBody>
      </p:sp>
      <p:sp>
        <p:nvSpPr>
          <p:cNvPr id="3" name="Content Placeholder 2">
            <a:extLst>
              <a:ext uri="{FF2B5EF4-FFF2-40B4-BE49-F238E27FC236}">
                <a16:creationId xmlns:a16="http://schemas.microsoft.com/office/drawing/2014/main" id="{4C4D6186-24AE-D0EC-363E-5E2400596DE2}"/>
              </a:ext>
            </a:extLst>
          </p:cNvPr>
          <p:cNvSpPr>
            <a:spLocks noGrp="1"/>
          </p:cNvSpPr>
          <p:nvPr>
            <p:ph idx="1"/>
          </p:nvPr>
        </p:nvSpPr>
        <p:spPr>
          <a:xfrm>
            <a:off x="628650" y="1311275"/>
            <a:ext cx="3533775" cy="4351338"/>
          </a:xfrm>
        </p:spPr>
        <p:txBody>
          <a:bodyPr>
            <a:normAutofit fontScale="92500" lnSpcReduction="10000"/>
          </a:bodyPr>
          <a:lstStyle/>
          <a:p>
            <a:r>
              <a:rPr lang="en-US" dirty="0"/>
              <a:t>Encoder</a:t>
            </a:r>
          </a:p>
          <a:p>
            <a:pPr lvl="1"/>
            <a:r>
              <a:rPr lang="en-US" dirty="0"/>
              <a:t>Input: original sequence</a:t>
            </a:r>
          </a:p>
          <a:p>
            <a:pPr lvl="1"/>
            <a:r>
              <a:rPr lang="en-US" dirty="0"/>
              <a:t>Output: a context vector</a:t>
            </a:r>
          </a:p>
          <a:p>
            <a:endParaRPr lang="en-US" dirty="0"/>
          </a:p>
          <a:p>
            <a:endParaRPr lang="en-US" dirty="0"/>
          </a:p>
          <a:p>
            <a:r>
              <a:rPr lang="en-US" dirty="0"/>
              <a:t>Decoder</a:t>
            </a:r>
          </a:p>
          <a:p>
            <a:pPr lvl="1"/>
            <a:r>
              <a:rPr lang="en-US" dirty="0"/>
              <a:t>Input: context vector</a:t>
            </a:r>
          </a:p>
          <a:p>
            <a:pPr lvl="1"/>
            <a:r>
              <a:rPr lang="en-US" dirty="0"/>
              <a:t>Output: a relevant sequence in an auto-regressive way</a:t>
            </a:r>
          </a:p>
        </p:txBody>
      </p:sp>
      <p:sp>
        <p:nvSpPr>
          <p:cNvPr id="4" name="Slide Number Placeholder 3">
            <a:extLst>
              <a:ext uri="{FF2B5EF4-FFF2-40B4-BE49-F238E27FC236}">
                <a16:creationId xmlns:a16="http://schemas.microsoft.com/office/drawing/2014/main" id="{7676EE60-F4DC-280D-9EAE-A1EF240EF7FB}"/>
              </a:ext>
            </a:extLst>
          </p:cNvPr>
          <p:cNvSpPr>
            <a:spLocks noGrp="1"/>
          </p:cNvSpPr>
          <p:nvPr>
            <p:ph type="sldNum" sz="quarter" idx="12"/>
          </p:nvPr>
        </p:nvSpPr>
        <p:spPr/>
        <p:txBody>
          <a:bodyPr/>
          <a:lstStyle/>
          <a:p>
            <a:fld id="{875125F4-68B2-4C2F-A65A-C9C4A2DFCF2C}" type="slidenum">
              <a:rPr lang="en-US" smtClean="0"/>
              <a:t>21</a:t>
            </a:fld>
            <a:endParaRPr lang="en-US"/>
          </a:p>
        </p:txBody>
      </p:sp>
      <p:pic>
        <p:nvPicPr>
          <p:cNvPr id="6" name="Picture 5">
            <a:extLst>
              <a:ext uri="{FF2B5EF4-FFF2-40B4-BE49-F238E27FC236}">
                <a16:creationId xmlns:a16="http://schemas.microsoft.com/office/drawing/2014/main" id="{337760AE-0FC0-E8B9-BDA4-15805418981F}"/>
              </a:ext>
            </a:extLst>
          </p:cNvPr>
          <p:cNvPicPr>
            <a:picLocks noChangeAspect="1"/>
          </p:cNvPicPr>
          <p:nvPr/>
        </p:nvPicPr>
        <p:blipFill>
          <a:blip r:embed="rId2"/>
          <a:stretch>
            <a:fillRect/>
          </a:stretch>
        </p:blipFill>
        <p:spPr>
          <a:xfrm>
            <a:off x="4647277" y="1319969"/>
            <a:ext cx="7211348" cy="3728282"/>
          </a:xfrm>
          <a:prstGeom prst="rect">
            <a:avLst/>
          </a:prstGeom>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6B7AC09-183E-C0F5-940A-02ADAEB8C7CB}"/>
                  </a:ext>
                </a:extLst>
              </p:cNvPr>
              <p:cNvSpPr txBox="1"/>
              <p:nvPr/>
            </p:nvSpPr>
            <p:spPr>
              <a:xfrm>
                <a:off x="1052513" y="3014907"/>
                <a:ext cx="2709862" cy="40908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b="1" i="1" smtClean="0">
                              <a:solidFill>
                                <a:schemeClr val="accent4"/>
                              </a:solidFill>
                              <a:latin typeface="Cambria Math" panose="02040503050406030204" pitchFamily="18" charset="0"/>
                            </a:rPr>
                          </m:ctrlPr>
                        </m:sSupPr>
                        <m:e>
                          <m:r>
                            <a:rPr lang="en-US" b="1">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r>
                        <a:rPr lang="en-US" b="0" i="0">
                          <a:solidFill>
                            <a:schemeClr val="accent4"/>
                          </a:solidFill>
                          <a:latin typeface="Cambria Math" panose="02040503050406030204" pitchFamily="18" charset="0"/>
                        </a:rPr>
                        <m:t>=</m:t>
                      </m:r>
                      <m:r>
                        <a:rPr lang="en-US" b="0" i="1">
                          <a:solidFill>
                            <a:schemeClr val="accent4"/>
                          </a:solidFill>
                          <a:latin typeface="Cambria Math" panose="02040503050406030204" pitchFamily="18" charset="0"/>
                        </a:rPr>
                        <m:t>𝑓</m:t>
                      </m:r>
                      <m:d>
                        <m:dPr>
                          <m:ctrlPr>
                            <a:rPr lang="en-US" b="0" i="1">
                              <a:solidFill>
                                <a:schemeClr val="accent4"/>
                              </a:solidFill>
                              <a:latin typeface="Cambria Math" panose="02040503050406030204" pitchFamily="18" charset="0"/>
                            </a:rPr>
                          </m:ctrlPr>
                        </m:dPr>
                        <m:e>
                          <m:sSup>
                            <m:sSupPr>
                              <m:ctrlPr>
                                <a:rPr lang="en-US" b="0"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𝐱</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r>
                            <a:rPr lang="en-US" b="0" i="0">
                              <a:solidFill>
                                <a:schemeClr val="accent4"/>
                              </a:solidFill>
                              <a:latin typeface="Cambria Math" panose="02040503050406030204" pitchFamily="18" charset="0"/>
                            </a:rPr>
                            <m:t>, </m:t>
                          </m:r>
                          <m:sSup>
                            <m:sSupPr>
                              <m:ctrlPr>
                                <a:rPr lang="en-US" b="0"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m:t>
                                  </m:r>
                                </m:e>
                              </m:d>
                            </m:sup>
                          </m:sSup>
                        </m:e>
                      </m:d>
                    </m:oMath>
                  </m:oMathPara>
                </a14:m>
                <a:endParaRPr lang="en-US" dirty="0"/>
              </a:p>
            </p:txBody>
          </p:sp>
        </mc:Choice>
        <mc:Fallback>
          <p:sp>
            <p:nvSpPr>
              <p:cNvPr id="8" name="TextBox 7">
                <a:extLst>
                  <a:ext uri="{FF2B5EF4-FFF2-40B4-BE49-F238E27FC236}">
                    <a16:creationId xmlns:a16="http://schemas.microsoft.com/office/drawing/2014/main" id="{B6B7AC09-183E-C0F5-940A-02ADAEB8C7CB}"/>
                  </a:ext>
                </a:extLst>
              </p:cNvPr>
              <p:cNvSpPr txBox="1">
                <a:spLocks noRot="1" noChangeAspect="1" noMove="1" noResize="1" noEditPoints="1" noAdjustHandles="1" noChangeArrowheads="1" noChangeShapeType="1" noTextEdit="1"/>
              </p:cNvSpPr>
              <p:nvPr/>
            </p:nvSpPr>
            <p:spPr>
              <a:xfrm>
                <a:off x="1052513" y="3014907"/>
                <a:ext cx="2709862" cy="409086"/>
              </a:xfrm>
              <a:prstGeom prst="rect">
                <a:avLst/>
              </a:prstGeom>
              <a:blipFill>
                <a:blip r:embed="rId3"/>
                <a:stretch>
                  <a:fillRect b="-895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A2177708-E200-7777-B506-92CF08A1E391}"/>
                  </a:ext>
                </a:extLst>
              </p:cNvPr>
              <p:cNvSpPr txBox="1"/>
              <p:nvPr/>
            </p:nvSpPr>
            <p:spPr>
              <a:xfrm>
                <a:off x="1204913" y="3395907"/>
                <a:ext cx="1347787" cy="3868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b="1" i="1" smtClean="0">
                              <a:solidFill>
                                <a:schemeClr val="accent4"/>
                              </a:solidFill>
                              <a:latin typeface="Cambria Math" panose="02040503050406030204" pitchFamily="18" charset="0"/>
                            </a:rPr>
                          </m:ctrlPr>
                        </m:sSupPr>
                        <m:e>
                          <m:r>
                            <a:rPr lang="en-US" b="1" i="0" smtClean="0">
                              <a:solidFill>
                                <a:schemeClr val="accent4"/>
                              </a:solidFill>
                              <a:latin typeface="Cambria Math" panose="02040503050406030204" pitchFamily="18" charset="0"/>
                            </a:rPr>
                            <m:t>𝐂</m:t>
                          </m:r>
                          <m:r>
                            <a:rPr lang="en-US" b="1" i="0" smtClean="0">
                              <a:solidFill>
                                <a:schemeClr val="accent4"/>
                              </a:solidFill>
                              <a:latin typeface="Cambria Math" panose="02040503050406030204" pitchFamily="18" charset="0"/>
                            </a:rPr>
                            <m:t>=</m:t>
                          </m:r>
                          <m:r>
                            <a:rPr lang="en-US" b="1">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sSub>
                                <m:sSubPr>
                                  <m:ctrlPr>
                                    <a:rPr lang="en-US" b="1" i="1" smtClean="0">
                                      <a:solidFill>
                                        <a:schemeClr val="accent4"/>
                                      </a:solidFill>
                                      <a:latin typeface="Cambria Math" panose="02040503050406030204" pitchFamily="18" charset="0"/>
                                    </a:rPr>
                                  </m:ctrlPr>
                                </m:sSubPr>
                                <m:e>
                                  <m:r>
                                    <a:rPr lang="en-US" b="1" i="1" smtClean="0">
                                      <a:solidFill>
                                        <a:schemeClr val="accent4"/>
                                      </a:solidFill>
                                      <a:latin typeface="Cambria Math" panose="02040503050406030204" pitchFamily="18" charset="0"/>
                                    </a:rPr>
                                    <m:t>𝑻</m:t>
                                  </m:r>
                                </m:e>
                                <m:sub>
                                  <m:r>
                                    <a:rPr lang="en-US" b="1" i="1" smtClean="0">
                                      <a:solidFill>
                                        <a:schemeClr val="accent4"/>
                                      </a:solidFill>
                                      <a:latin typeface="Cambria Math" panose="02040503050406030204" pitchFamily="18" charset="0"/>
                                    </a:rPr>
                                    <m:t>𝒙</m:t>
                                  </m:r>
                                </m:sub>
                              </m:sSub>
                            </m:e>
                          </m:d>
                        </m:sup>
                      </m:sSup>
                    </m:oMath>
                  </m:oMathPara>
                </a14:m>
                <a:endParaRPr lang="en-US" dirty="0"/>
              </a:p>
            </p:txBody>
          </p:sp>
        </mc:Choice>
        <mc:Fallback>
          <p:sp>
            <p:nvSpPr>
              <p:cNvPr id="10" name="TextBox 9">
                <a:extLst>
                  <a:ext uri="{FF2B5EF4-FFF2-40B4-BE49-F238E27FC236}">
                    <a16:creationId xmlns:a16="http://schemas.microsoft.com/office/drawing/2014/main" id="{A2177708-E200-7777-B506-92CF08A1E391}"/>
                  </a:ext>
                </a:extLst>
              </p:cNvPr>
              <p:cNvSpPr txBox="1">
                <a:spLocks noRot="1" noChangeAspect="1" noMove="1" noResize="1" noEditPoints="1" noAdjustHandles="1" noChangeArrowheads="1" noChangeShapeType="1" noTextEdit="1"/>
              </p:cNvSpPr>
              <p:nvPr/>
            </p:nvSpPr>
            <p:spPr>
              <a:xfrm>
                <a:off x="1204913" y="3395907"/>
                <a:ext cx="1347787" cy="38683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6D246F1E-2F02-D036-0855-A23444965BD2}"/>
                  </a:ext>
                </a:extLst>
              </p:cNvPr>
              <p:cNvSpPr txBox="1"/>
              <p:nvPr/>
            </p:nvSpPr>
            <p:spPr>
              <a:xfrm>
                <a:off x="1223963" y="5558082"/>
                <a:ext cx="5262562" cy="40908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US" b="1" i="1" smtClean="0">
                              <a:solidFill>
                                <a:schemeClr val="accent4"/>
                              </a:solidFill>
                              <a:latin typeface="Cambria Math" panose="02040503050406030204" pitchFamily="18" charset="0"/>
                            </a:rPr>
                          </m:ctrlPr>
                        </m:sSupPr>
                        <m:e>
                          <m:r>
                            <a:rPr lang="en-US" b="1">
                              <a:solidFill>
                                <a:schemeClr val="accent4"/>
                              </a:solidFill>
                              <a:latin typeface="Cambria Math" panose="02040503050406030204" pitchFamily="18" charset="0"/>
                            </a:rPr>
                            <m:t>𝐬</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r>
                        <a:rPr lang="en-US" b="0" i="0">
                          <a:solidFill>
                            <a:schemeClr val="accent4"/>
                          </a:solidFill>
                          <a:latin typeface="Cambria Math" panose="02040503050406030204" pitchFamily="18" charset="0"/>
                        </a:rPr>
                        <m:t>=</m:t>
                      </m:r>
                      <m:r>
                        <a:rPr lang="en-US" b="0" i="1">
                          <a:solidFill>
                            <a:schemeClr val="accent4"/>
                          </a:solidFill>
                          <a:latin typeface="Cambria Math" panose="02040503050406030204" pitchFamily="18" charset="0"/>
                        </a:rPr>
                        <m:t>𝑔</m:t>
                      </m:r>
                      <m:d>
                        <m:dPr>
                          <m:ctrlPr>
                            <a:rPr lang="en-US" b="0" i="1">
                              <a:solidFill>
                                <a:schemeClr val="accent4"/>
                              </a:solidFill>
                              <a:latin typeface="Cambria Math" panose="02040503050406030204" pitchFamily="18" charset="0"/>
                            </a:rPr>
                          </m:ctrlPr>
                        </m:dPr>
                        <m:e>
                          <m:sSup>
                            <m:sSupPr>
                              <m:ctrlPr>
                                <a:rPr lang="en-US" b="0"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𝐲</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m:t>
                                  </m:r>
                                </m:e>
                              </m:d>
                            </m:sup>
                          </m:sSup>
                          <m:r>
                            <a:rPr lang="en-US" b="0" i="0">
                              <a:solidFill>
                                <a:schemeClr val="accent4"/>
                              </a:solidFill>
                              <a:latin typeface="Cambria Math" panose="02040503050406030204" pitchFamily="18" charset="0"/>
                            </a:rPr>
                            <m:t>, </m:t>
                          </m:r>
                          <m:sSup>
                            <m:sSupPr>
                              <m:ctrlPr>
                                <a:rPr lang="en-US" b="0"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𝐬</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m:t>
                                  </m:r>
                                </m:e>
                              </m:d>
                            </m:sup>
                          </m:sSup>
                          <m:r>
                            <a:rPr lang="en-US" b="0" i="1" smtClean="0">
                              <a:solidFill>
                                <a:schemeClr val="accent4"/>
                              </a:solidFill>
                              <a:latin typeface="Cambria Math" panose="02040503050406030204" pitchFamily="18" charset="0"/>
                            </a:rPr>
                            <m:t>, </m:t>
                          </m:r>
                          <m:r>
                            <a:rPr lang="en-US" b="0" i="1" smtClean="0">
                              <a:solidFill>
                                <a:schemeClr val="accent2"/>
                              </a:solidFill>
                              <a:latin typeface="Cambria Math" panose="02040503050406030204" pitchFamily="18" charset="0"/>
                            </a:rPr>
                            <m:t>𝐶</m:t>
                          </m:r>
                        </m:e>
                      </m:d>
                      <m:r>
                        <a:rPr lang="en-US" b="0" i="0">
                          <a:solidFill>
                            <a:schemeClr val="accent4"/>
                          </a:solidFill>
                          <a:latin typeface="Cambria Math" panose="02040503050406030204" pitchFamily="18" charset="0"/>
                        </a:rPr>
                        <m:t>             </m:t>
                      </m:r>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=1,2,…,</m:t>
                      </m:r>
                      <m:sSup>
                        <m:sSupPr>
                          <m:ctrlPr>
                            <a:rPr lang="en-US" b="0"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𝐬</m:t>
                          </m:r>
                        </m:e>
                        <m:sup>
                          <m:d>
                            <m:dPr>
                              <m:begChr m:val="〈"/>
                              <m:endChr m:val="〉"/>
                              <m:ctrlPr>
                                <a:rPr lang="en-US" b="1" i="1">
                                  <a:solidFill>
                                    <a:schemeClr val="accent4"/>
                                  </a:solidFill>
                                  <a:latin typeface="Cambria Math" panose="02040503050406030204" pitchFamily="18" charset="0"/>
                                </a:rPr>
                              </m:ctrlPr>
                            </m:dPr>
                            <m:e>
                              <m:r>
                                <a:rPr lang="en-US" b="0" i="0">
                                  <a:solidFill>
                                    <a:schemeClr val="accent4"/>
                                  </a:solidFill>
                                  <a:latin typeface="Cambria Math" panose="02040503050406030204" pitchFamily="18" charset="0"/>
                                </a:rPr>
                                <m:t>0</m:t>
                              </m:r>
                            </m:e>
                          </m:d>
                        </m:sup>
                      </m:sSup>
                      <m:r>
                        <a:rPr lang="en-US" b="0" i="0">
                          <a:solidFill>
                            <a:schemeClr val="accent4"/>
                          </a:solidFill>
                          <a:latin typeface="Cambria Math" panose="02040503050406030204" pitchFamily="18" charset="0"/>
                        </a:rPr>
                        <m:t>=</m:t>
                      </m:r>
                      <m:r>
                        <a:rPr lang="en-US" b="1" i="1">
                          <a:solidFill>
                            <a:schemeClr val="accent4"/>
                          </a:solidFill>
                          <a:latin typeface="Cambria Math" panose="02040503050406030204" pitchFamily="18" charset="0"/>
                        </a:rPr>
                        <m:t>𝑪</m:t>
                      </m:r>
                      <m:r>
                        <a:rPr lang="en-US" b="0" i="0">
                          <a:solidFill>
                            <a:schemeClr val="accent4"/>
                          </a:solidFill>
                          <a:latin typeface="Cambria Math" panose="02040503050406030204" pitchFamily="18" charset="0"/>
                        </a:rPr>
                        <m:t> </m:t>
                      </m:r>
                    </m:oMath>
                  </m:oMathPara>
                </a14:m>
                <a:endParaRPr lang="en-US" dirty="0"/>
              </a:p>
            </p:txBody>
          </p:sp>
        </mc:Choice>
        <mc:Fallback>
          <p:sp>
            <p:nvSpPr>
              <p:cNvPr id="12" name="TextBox 11">
                <a:extLst>
                  <a:ext uri="{FF2B5EF4-FFF2-40B4-BE49-F238E27FC236}">
                    <a16:creationId xmlns:a16="http://schemas.microsoft.com/office/drawing/2014/main" id="{6D246F1E-2F02-D036-0855-A23444965BD2}"/>
                  </a:ext>
                </a:extLst>
              </p:cNvPr>
              <p:cNvSpPr txBox="1">
                <a:spLocks noRot="1" noChangeAspect="1" noMove="1" noResize="1" noEditPoints="1" noAdjustHandles="1" noChangeArrowheads="1" noChangeShapeType="1" noTextEdit="1"/>
              </p:cNvSpPr>
              <p:nvPr/>
            </p:nvSpPr>
            <p:spPr>
              <a:xfrm>
                <a:off x="1223963" y="5558082"/>
                <a:ext cx="5262562" cy="409086"/>
              </a:xfrm>
              <a:prstGeom prst="rect">
                <a:avLst/>
              </a:prstGeom>
              <a:blipFill>
                <a:blip r:embed="rId5"/>
                <a:stretch>
                  <a:fillRect b="-298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7D4D03AF-68D7-8EEF-6671-9B9448064D69}"/>
                  </a:ext>
                </a:extLst>
              </p:cNvPr>
              <p:cNvSpPr txBox="1"/>
              <p:nvPr/>
            </p:nvSpPr>
            <p:spPr>
              <a:xfrm>
                <a:off x="6843713" y="5184159"/>
                <a:ext cx="2233612" cy="1118832"/>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d>
                        <m:dPr>
                          <m:begChr m:val="["/>
                          <m:endChr m:val="]"/>
                          <m:ctrlPr>
                            <a:rPr lang="en-US" i="1" smtClean="0">
                              <a:solidFill>
                                <a:schemeClr val="accent4"/>
                              </a:solidFill>
                              <a:latin typeface="Cambria Math" panose="02040503050406030204" pitchFamily="18" charset="0"/>
                            </a:rPr>
                          </m:ctrlPr>
                        </m:dPr>
                        <m:e>
                          <m:m>
                            <m:mPr>
                              <m:plcHide m:val="on"/>
                              <m:mcs>
                                <m:mc>
                                  <m:mcPr>
                                    <m:count m:val="1"/>
                                    <m:mcJc m:val="center"/>
                                  </m:mcPr>
                                </m:mc>
                              </m:mcs>
                              <m:ctrlPr>
                                <a:rPr lang="en-US" i="1">
                                  <a:solidFill>
                                    <a:schemeClr val="accent4"/>
                                  </a:solidFill>
                                  <a:latin typeface="Cambria Math" panose="02040503050406030204" pitchFamily="18" charset="0"/>
                                </a:rPr>
                              </m:ctrlPr>
                            </m:mPr>
                            <m:mr>
                              <m:e>
                                <m:sSub>
                                  <m:sSubPr>
                                    <m:ctrlPr>
                                      <a:rPr lang="en-US" i="1">
                                        <a:solidFill>
                                          <a:schemeClr val="accent4"/>
                                        </a:solidFill>
                                        <a:latin typeface="Cambria Math" panose="02040503050406030204" pitchFamily="18" charset="0"/>
                                      </a:rPr>
                                    </m:ctrlPr>
                                  </m:sSubPr>
                                  <m:e>
                                    <m:r>
                                      <a:rPr lang="en-US" i="1">
                                        <a:solidFill>
                                          <a:schemeClr val="accent4"/>
                                        </a:solidFill>
                                        <a:latin typeface="Cambria Math" panose="02040503050406030204" pitchFamily="18" charset="0"/>
                                      </a:rPr>
                                      <m:t>𝑧</m:t>
                                    </m:r>
                                  </m:e>
                                  <m:sub>
                                    <m:r>
                                      <a:rPr lang="en-US" i="0">
                                        <a:solidFill>
                                          <a:schemeClr val="accent4"/>
                                        </a:solidFill>
                                        <a:latin typeface="Cambria Math" panose="02040503050406030204" pitchFamily="18" charset="0"/>
                                      </a:rPr>
                                      <m:t>1</m:t>
                                    </m:r>
                                  </m:sub>
                                </m:sSub>
                              </m:e>
                            </m:mr>
                            <m:mr>
                              <m:e>
                                <m:sSub>
                                  <m:sSubPr>
                                    <m:ctrlPr>
                                      <a:rPr lang="en-US" i="1">
                                        <a:solidFill>
                                          <a:schemeClr val="accent4"/>
                                        </a:solidFill>
                                        <a:latin typeface="Cambria Math" panose="02040503050406030204" pitchFamily="18" charset="0"/>
                                      </a:rPr>
                                    </m:ctrlPr>
                                  </m:sSubPr>
                                  <m:e>
                                    <m:r>
                                      <a:rPr lang="en-US" i="1">
                                        <a:solidFill>
                                          <a:schemeClr val="accent4"/>
                                        </a:solidFill>
                                        <a:latin typeface="Cambria Math" panose="02040503050406030204" pitchFamily="18" charset="0"/>
                                      </a:rPr>
                                      <m:t>𝑧</m:t>
                                    </m:r>
                                  </m:e>
                                  <m:sub>
                                    <m:r>
                                      <a:rPr lang="en-US" i="0">
                                        <a:solidFill>
                                          <a:schemeClr val="accent4"/>
                                        </a:solidFill>
                                        <a:latin typeface="Cambria Math" panose="02040503050406030204" pitchFamily="18" charset="0"/>
                                      </a:rPr>
                                      <m:t>2</m:t>
                                    </m:r>
                                  </m:sub>
                                </m:sSub>
                              </m:e>
                            </m:mr>
                            <m:mr>
                              <m:e>
                                <m:m>
                                  <m:mPr>
                                    <m:plcHide m:val="on"/>
                                    <m:mcs>
                                      <m:mc>
                                        <m:mcPr>
                                          <m:count m:val="1"/>
                                          <m:mcJc m:val="center"/>
                                        </m:mcPr>
                                      </m:mc>
                                    </m:mcs>
                                    <m:ctrlPr>
                                      <a:rPr lang="en-US" i="1">
                                        <a:solidFill>
                                          <a:schemeClr val="accent4"/>
                                        </a:solidFill>
                                        <a:latin typeface="Cambria Math" panose="02040503050406030204" pitchFamily="18" charset="0"/>
                                      </a:rPr>
                                    </m:ctrlPr>
                                  </m:mPr>
                                  <m:mr>
                                    <m:e>
                                      <m:r>
                                        <a:rPr lang="en-US" i="0">
                                          <a:solidFill>
                                            <a:schemeClr val="accent4"/>
                                          </a:solidFill>
                                          <a:latin typeface="Cambria Math" panose="02040503050406030204" pitchFamily="18" charset="0"/>
                                        </a:rPr>
                                        <m:t>⋮</m:t>
                                      </m:r>
                                    </m:e>
                                  </m:mr>
                                  <m:mr>
                                    <m:e>
                                      <m:sSub>
                                        <m:sSubPr>
                                          <m:ctrlPr>
                                            <a:rPr lang="en-US" i="1">
                                              <a:solidFill>
                                                <a:schemeClr val="accent4"/>
                                              </a:solidFill>
                                              <a:latin typeface="Cambria Math" panose="02040503050406030204" pitchFamily="18" charset="0"/>
                                            </a:rPr>
                                          </m:ctrlPr>
                                        </m:sSubPr>
                                        <m:e>
                                          <m:r>
                                            <a:rPr lang="en-US" i="1">
                                              <a:solidFill>
                                                <a:schemeClr val="accent4"/>
                                              </a:solidFill>
                                              <a:latin typeface="Cambria Math" panose="02040503050406030204" pitchFamily="18" charset="0"/>
                                            </a:rPr>
                                            <m:t>𝑧</m:t>
                                          </m:r>
                                        </m:e>
                                        <m:sub>
                                          <m:d>
                                            <m:dPr>
                                              <m:begChr m:val="|"/>
                                              <m:endChr m:val="|"/>
                                              <m:ctrlPr>
                                                <a:rPr lang="en-US" i="1">
                                                  <a:solidFill>
                                                    <a:schemeClr val="accent4"/>
                                                  </a:solidFill>
                                                  <a:latin typeface="Cambria Math" panose="02040503050406030204" pitchFamily="18" charset="0"/>
                                                </a:rPr>
                                              </m:ctrlPr>
                                            </m:dPr>
                                            <m:e>
                                              <m:r>
                                                <a:rPr lang="en-US" i="0">
                                                  <a:solidFill>
                                                    <a:schemeClr val="accent4"/>
                                                  </a:solidFill>
                                                  <a:latin typeface="Cambria Math" panose="02040503050406030204" pitchFamily="18" charset="0"/>
                                                </a:rPr>
                                                <m:t>𝕍</m:t>
                                              </m:r>
                                            </m:e>
                                          </m:d>
                                        </m:sub>
                                      </m:sSub>
                                    </m:e>
                                  </m:mr>
                                </m:m>
                              </m:e>
                            </m:mr>
                          </m:m>
                        </m:e>
                      </m:d>
                      <m:r>
                        <a:rPr lang="en-US" i="0">
                          <a:solidFill>
                            <a:schemeClr val="accent4"/>
                          </a:solidFill>
                          <a:latin typeface="Cambria Math" panose="02040503050406030204" pitchFamily="18" charset="0"/>
                        </a:rPr>
                        <m:t>=</m:t>
                      </m:r>
                      <m:r>
                        <a:rPr lang="en-US" b="1" i="1">
                          <a:solidFill>
                            <a:schemeClr val="accent4"/>
                          </a:solidFill>
                          <a:latin typeface="Cambria Math" panose="02040503050406030204" pitchFamily="18" charset="0"/>
                        </a:rPr>
                        <m:t>𝒛</m:t>
                      </m:r>
                      <m:r>
                        <a:rPr lang="en-US" b="0" i="0">
                          <a:solidFill>
                            <a:schemeClr val="accent4"/>
                          </a:solidFill>
                          <a:latin typeface="Cambria Math" panose="02040503050406030204" pitchFamily="18" charset="0"/>
                        </a:rPr>
                        <m:t>=</m:t>
                      </m:r>
                      <m:sSub>
                        <m:sSubPr>
                          <m:ctrlPr>
                            <a:rPr lang="en-US" b="0" i="1">
                              <a:solidFill>
                                <a:schemeClr val="accent4"/>
                              </a:solidFill>
                              <a:latin typeface="Cambria Math" panose="02040503050406030204" pitchFamily="18" charset="0"/>
                            </a:rPr>
                          </m:ctrlPr>
                        </m:sSubPr>
                        <m:e>
                          <m:r>
                            <a:rPr lang="en-US" b="0" i="1">
                              <a:solidFill>
                                <a:schemeClr val="accent4"/>
                              </a:solidFill>
                              <a:latin typeface="Cambria Math" panose="02040503050406030204" pitchFamily="18" charset="0"/>
                            </a:rPr>
                            <m:t>𝑊</m:t>
                          </m:r>
                        </m:e>
                        <m:sub>
                          <m:r>
                            <a:rPr lang="en-US" b="0" i="1">
                              <a:solidFill>
                                <a:schemeClr val="accent4"/>
                              </a:solidFill>
                              <a:latin typeface="Cambria Math" panose="02040503050406030204" pitchFamily="18" charset="0"/>
                            </a:rPr>
                            <m:t>𝑠𝑦</m:t>
                          </m:r>
                        </m:sub>
                      </m:sSub>
                      <m:sSup>
                        <m:sSupPr>
                          <m:ctrlPr>
                            <a:rPr lang="en-US" b="0"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𝐬</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r>
                        <a:rPr lang="en-US" b="0" i="0">
                          <a:solidFill>
                            <a:schemeClr val="accent4"/>
                          </a:solidFill>
                          <a:latin typeface="Cambria Math" panose="02040503050406030204" pitchFamily="18" charset="0"/>
                        </a:rPr>
                        <m:t> </m:t>
                      </m:r>
                    </m:oMath>
                  </m:oMathPara>
                </a14:m>
                <a:endParaRPr lang="en-US" dirty="0"/>
              </a:p>
            </p:txBody>
          </p:sp>
        </mc:Choice>
        <mc:Fallback>
          <p:sp>
            <p:nvSpPr>
              <p:cNvPr id="15" name="TextBox 14">
                <a:extLst>
                  <a:ext uri="{FF2B5EF4-FFF2-40B4-BE49-F238E27FC236}">
                    <a16:creationId xmlns:a16="http://schemas.microsoft.com/office/drawing/2014/main" id="{7D4D03AF-68D7-8EEF-6671-9B9448064D69}"/>
                  </a:ext>
                </a:extLst>
              </p:cNvPr>
              <p:cNvSpPr txBox="1">
                <a:spLocks noRot="1" noChangeAspect="1" noMove="1" noResize="1" noEditPoints="1" noAdjustHandles="1" noChangeArrowheads="1" noChangeShapeType="1" noTextEdit="1"/>
              </p:cNvSpPr>
              <p:nvPr/>
            </p:nvSpPr>
            <p:spPr>
              <a:xfrm>
                <a:off x="6843713" y="5184159"/>
                <a:ext cx="2233612" cy="11188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F6188D20-58FF-57C7-360A-E31C485ED271}"/>
                  </a:ext>
                </a:extLst>
              </p:cNvPr>
              <p:cNvSpPr txBox="1"/>
              <p:nvPr/>
            </p:nvSpPr>
            <p:spPr>
              <a:xfrm>
                <a:off x="1185863" y="5979653"/>
                <a:ext cx="6124574" cy="80419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i="1" smtClean="0">
                          <a:solidFill>
                            <a:schemeClr val="accent4"/>
                          </a:solidFill>
                          <a:latin typeface="Cambria Math" panose="02040503050406030204" pitchFamily="18" charset="0"/>
                        </a:rPr>
                        <m:t>𝑝</m:t>
                      </m:r>
                      <m:d>
                        <m:dPr>
                          <m:ctrlPr>
                            <a:rPr lang="en-US" i="1">
                              <a:solidFill>
                                <a:schemeClr val="accent4"/>
                              </a:solidFill>
                              <a:latin typeface="Cambria Math" panose="02040503050406030204" pitchFamily="18" charset="0"/>
                            </a:rPr>
                          </m:ctrlPr>
                        </m:dPr>
                        <m:e>
                          <m:sSup>
                            <m:sSupPr>
                              <m:ctrlPr>
                                <a:rPr lang="en-US" i="1">
                                  <a:solidFill>
                                    <a:schemeClr val="accent4"/>
                                  </a:solidFill>
                                  <a:latin typeface="Cambria Math" panose="02040503050406030204" pitchFamily="18" charset="0"/>
                                </a:rPr>
                              </m:ctrlPr>
                            </m:sSupPr>
                            <m:e>
                              <m:sSub>
                                <m:sSubPr>
                                  <m:ctrlPr>
                                    <a:rPr lang="en-US" i="1">
                                      <a:solidFill>
                                        <a:schemeClr val="accent4"/>
                                      </a:solidFill>
                                      <a:latin typeface="Cambria Math" panose="02040503050406030204" pitchFamily="18" charset="0"/>
                                    </a:rPr>
                                  </m:ctrlPr>
                                </m:sSubPr>
                                <m:e>
                                  <m:acc>
                                    <m:accPr>
                                      <m:chr m:val="̂"/>
                                      <m:ctrlPr>
                                        <a:rPr lang="en-US" i="1">
                                          <a:solidFill>
                                            <a:schemeClr val="accent4"/>
                                          </a:solidFill>
                                          <a:latin typeface="Cambria Math" panose="02040503050406030204" pitchFamily="18" charset="0"/>
                                        </a:rPr>
                                      </m:ctrlPr>
                                    </m:accPr>
                                    <m:e>
                                      <m:r>
                                        <a:rPr lang="en-US" i="1">
                                          <a:solidFill>
                                            <a:schemeClr val="accent4"/>
                                          </a:solidFill>
                                          <a:latin typeface="Cambria Math" panose="02040503050406030204" pitchFamily="18" charset="0"/>
                                        </a:rPr>
                                        <m:t>𝑦</m:t>
                                      </m:r>
                                    </m:e>
                                  </m:acc>
                                </m:e>
                                <m:sub>
                                  <m:r>
                                    <a:rPr lang="en-US" b="1" i="1">
                                      <a:solidFill>
                                        <a:schemeClr val="accent4"/>
                                      </a:solidFill>
                                      <a:latin typeface="Cambria Math" panose="02040503050406030204" pitchFamily="18" charset="0"/>
                                    </a:rPr>
                                    <m:t>𝒋</m:t>
                                  </m:r>
                                </m:sub>
                              </m:sSub>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d>
                            <m:dPr>
                              <m:begChr m:val="|"/>
                              <m:endChr m:val=","/>
                              <m:sepChr m:val=","/>
                              <m:ctrlPr>
                                <a:rPr lang="en-US" b="1" i="1">
                                  <a:solidFill>
                                    <a:schemeClr val="accent4"/>
                                  </a:solidFill>
                                  <a:latin typeface="Cambria Math" panose="02040503050406030204" pitchFamily="18" charset="0"/>
                                </a:rPr>
                              </m:ctrlPr>
                            </m:dPr>
                            <m:e>
                              <m:sSup>
                                <m:sSupPr>
                                  <m:ctrlPr>
                                    <a:rPr lang="en-US" b="1"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𝐲</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m:t>
                                      </m:r>
                                    </m:e>
                                  </m:d>
                                </m:sup>
                              </m:sSup>
                            </m:e>
                            <m:e>
                              <m:r>
                                <a:rPr lang="en-US" b="0" i="0">
                                  <a:solidFill>
                                    <a:schemeClr val="accent4"/>
                                  </a:solidFill>
                                  <a:latin typeface="Cambria Math" panose="02040503050406030204" pitchFamily="18" charset="0"/>
                                </a:rPr>
                                <m:t> </m:t>
                              </m:r>
                            </m:e>
                            <m:e>
                              <m:sSup>
                                <m:sSupPr>
                                  <m:ctrlPr>
                                    <a:rPr lang="en-US" b="0" i="1">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𝐲</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−2</m:t>
                                      </m:r>
                                    </m:e>
                                  </m:d>
                                </m:sup>
                              </m:sSup>
                              <m:r>
                                <a:rPr lang="en-US" b="0" i="0">
                                  <a:solidFill>
                                    <a:schemeClr val="accent4"/>
                                  </a:solidFill>
                                  <a:latin typeface="Cambria Math" panose="02040503050406030204" pitchFamily="18" charset="0"/>
                                </a:rPr>
                                <m:t>…</m:t>
                              </m:r>
                              <m:sSup>
                                <m:sSupPr>
                                  <m:ctrlPr>
                                    <a:rPr lang="en-US" b="0" i="1">
                                      <a:solidFill>
                                        <a:schemeClr val="accent4"/>
                                      </a:solidFill>
                                      <a:latin typeface="Cambria Math" panose="02040503050406030204" pitchFamily="18" charset="0"/>
                                    </a:rPr>
                                  </m:ctrlPr>
                                </m:sSupPr>
                                <m:e>
                                  <m:r>
                                    <a:rPr lang="en-US" b="0" i="0">
                                      <a:solidFill>
                                        <a:schemeClr val="accent4"/>
                                      </a:solidFill>
                                      <a:latin typeface="Cambria Math" panose="02040503050406030204" pitchFamily="18" charset="0"/>
                                    </a:rPr>
                                    <m:t>,</m:t>
                                  </m:r>
                                  <m:r>
                                    <a:rPr lang="en-US" b="1" i="0">
                                      <a:solidFill>
                                        <a:schemeClr val="accent4"/>
                                      </a:solidFill>
                                      <a:latin typeface="Cambria Math" panose="02040503050406030204" pitchFamily="18" charset="0"/>
                                    </a:rPr>
                                    <m:t>𝐲</m:t>
                                  </m:r>
                                </m:e>
                                <m:sup>
                                  <m:d>
                                    <m:dPr>
                                      <m:begChr m:val="〈"/>
                                      <m:endChr m:val="〉"/>
                                      <m:ctrlPr>
                                        <a:rPr lang="en-US" b="1" i="1">
                                          <a:solidFill>
                                            <a:schemeClr val="accent4"/>
                                          </a:solidFill>
                                          <a:latin typeface="Cambria Math" panose="02040503050406030204" pitchFamily="18" charset="0"/>
                                        </a:rPr>
                                      </m:ctrlPr>
                                    </m:dPr>
                                    <m:e>
                                      <m:r>
                                        <a:rPr lang="en-US" b="0" i="0">
                                          <a:solidFill>
                                            <a:schemeClr val="accent4"/>
                                          </a:solidFill>
                                          <a:latin typeface="Cambria Math" panose="02040503050406030204" pitchFamily="18" charset="0"/>
                                        </a:rPr>
                                        <m:t>0</m:t>
                                      </m:r>
                                    </m:e>
                                  </m:d>
                                </m:sup>
                              </m:sSup>
                            </m:e>
                          </m:d>
                          <m:r>
                            <a:rPr lang="en-US" b="1" i="1" smtClean="0">
                              <a:solidFill>
                                <a:schemeClr val="accent4"/>
                              </a:solidFill>
                              <a:latin typeface="Cambria Math" panose="02040503050406030204" pitchFamily="18" charset="0"/>
                            </a:rPr>
                            <m:t>𝑪</m:t>
                          </m:r>
                        </m:e>
                      </m:d>
                      <m:r>
                        <a:rPr lang="en-US" b="0" i="0">
                          <a:solidFill>
                            <a:schemeClr val="accent4"/>
                          </a:solidFill>
                          <a:latin typeface="Cambria Math" panose="02040503050406030204" pitchFamily="18" charset="0"/>
                        </a:rPr>
                        <m:t>=</m:t>
                      </m:r>
                      <m:f>
                        <m:fPr>
                          <m:ctrlPr>
                            <a:rPr lang="en-US" b="0" i="1">
                              <a:solidFill>
                                <a:schemeClr val="accent4"/>
                              </a:solidFill>
                              <a:latin typeface="Cambria Math" panose="02040503050406030204" pitchFamily="18" charset="0"/>
                            </a:rPr>
                          </m:ctrlPr>
                        </m:fPr>
                        <m:num>
                          <m:r>
                            <a:rPr lang="en-US" b="0" i="1">
                              <a:solidFill>
                                <a:schemeClr val="accent4"/>
                              </a:solidFill>
                              <a:latin typeface="Cambria Math" panose="02040503050406030204" pitchFamily="18" charset="0"/>
                            </a:rPr>
                            <m:t>𝑒𝑥𝑝</m:t>
                          </m:r>
                          <m:d>
                            <m:dPr>
                              <m:ctrlPr>
                                <a:rPr lang="en-US" b="0" i="1">
                                  <a:solidFill>
                                    <a:schemeClr val="accent4"/>
                                  </a:solidFill>
                                  <a:latin typeface="Cambria Math" panose="02040503050406030204" pitchFamily="18" charset="0"/>
                                </a:rPr>
                              </m:ctrlPr>
                            </m:dPr>
                            <m:e>
                              <m:sSub>
                                <m:sSubPr>
                                  <m:ctrlPr>
                                    <a:rPr lang="en-US" b="0" i="1">
                                      <a:solidFill>
                                        <a:schemeClr val="accent4"/>
                                      </a:solidFill>
                                      <a:latin typeface="Cambria Math" panose="02040503050406030204" pitchFamily="18" charset="0"/>
                                    </a:rPr>
                                  </m:ctrlPr>
                                </m:sSubPr>
                                <m:e>
                                  <m:r>
                                    <a:rPr lang="en-US" b="0" i="1">
                                      <a:solidFill>
                                        <a:schemeClr val="accent4"/>
                                      </a:solidFill>
                                      <a:latin typeface="Cambria Math" panose="02040503050406030204" pitchFamily="18" charset="0"/>
                                    </a:rPr>
                                    <m:t>𝑧</m:t>
                                  </m:r>
                                </m:e>
                                <m:sub>
                                  <m:r>
                                    <a:rPr lang="en-US" b="0" i="1">
                                      <a:solidFill>
                                        <a:schemeClr val="accent4"/>
                                      </a:solidFill>
                                      <a:latin typeface="Cambria Math" panose="02040503050406030204" pitchFamily="18" charset="0"/>
                                    </a:rPr>
                                    <m:t>𝑗</m:t>
                                  </m:r>
                                </m:sub>
                              </m:sSub>
                            </m:e>
                          </m:d>
                        </m:num>
                        <m:den>
                          <m:nary>
                            <m:naryPr>
                              <m:chr m:val="∑"/>
                              <m:limLoc m:val="undOvr"/>
                              <m:ctrlPr>
                                <a:rPr lang="en-US" b="0" i="1">
                                  <a:solidFill>
                                    <a:schemeClr val="accent4"/>
                                  </a:solidFill>
                                  <a:latin typeface="Cambria Math" panose="02040503050406030204" pitchFamily="18" charset="0"/>
                                </a:rPr>
                              </m:ctrlPr>
                            </m:naryPr>
                            <m:sub>
                              <m:r>
                                <a:rPr lang="en-US" b="0" i="1">
                                  <a:solidFill>
                                    <a:schemeClr val="accent4"/>
                                  </a:solidFill>
                                  <a:latin typeface="Cambria Math" panose="02040503050406030204" pitchFamily="18" charset="0"/>
                                </a:rPr>
                                <m:t>𝑖</m:t>
                              </m:r>
                              <m:r>
                                <a:rPr lang="en-US" b="0" i="0">
                                  <a:solidFill>
                                    <a:schemeClr val="accent4"/>
                                  </a:solidFill>
                                  <a:latin typeface="Cambria Math" panose="02040503050406030204" pitchFamily="18" charset="0"/>
                                </a:rPr>
                                <m:t>=1</m:t>
                              </m:r>
                            </m:sub>
                            <m:sup>
                              <m:d>
                                <m:dPr>
                                  <m:begChr m:val="|"/>
                                  <m:endChr m:val="|"/>
                                  <m:ctrlPr>
                                    <a:rPr lang="en-US" b="0" i="1">
                                      <a:solidFill>
                                        <a:schemeClr val="accent4"/>
                                      </a:solidFill>
                                      <a:latin typeface="Cambria Math" panose="02040503050406030204" pitchFamily="18" charset="0"/>
                                    </a:rPr>
                                  </m:ctrlPr>
                                </m:dPr>
                                <m:e>
                                  <m:r>
                                    <a:rPr lang="en-US" b="0" i="0">
                                      <a:solidFill>
                                        <a:schemeClr val="accent4"/>
                                      </a:solidFill>
                                      <a:latin typeface="Cambria Math" panose="02040503050406030204" pitchFamily="18" charset="0"/>
                                    </a:rPr>
                                    <m:t>𝕍</m:t>
                                  </m:r>
                                </m:e>
                              </m:d>
                            </m:sup>
                            <m:e>
                              <m:r>
                                <a:rPr lang="en-US" b="0" i="1">
                                  <a:solidFill>
                                    <a:schemeClr val="accent4"/>
                                  </a:solidFill>
                                  <a:latin typeface="Cambria Math" panose="02040503050406030204" pitchFamily="18" charset="0"/>
                                </a:rPr>
                                <m:t>𝑒𝑥𝑝</m:t>
                              </m:r>
                              <m:d>
                                <m:dPr>
                                  <m:ctrlPr>
                                    <a:rPr lang="en-US" b="0" i="1">
                                      <a:solidFill>
                                        <a:schemeClr val="accent4"/>
                                      </a:solidFill>
                                      <a:latin typeface="Cambria Math" panose="02040503050406030204" pitchFamily="18" charset="0"/>
                                    </a:rPr>
                                  </m:ctrlPr>
                                </m:dPr>
                                <m:e>
                                  <m:sSub>
                                    <m:sSubPr>
                                      <m:ctrlPr>
                                        <a:rPr lang="en-US" b="0" i="1">
                                          <a:solidFill>
                                            <a:schemeClr val="accent4"/>
                                          </a:solidFill>
                                          <a:latin typeface="Cambria Math" panose="02040503050406030204" pitchFamily="18" charset="0"/>
                                        </a:rPr>
                                      </m:ctrlPr>
                                    </m:sSubPr>
                                    <m:e>
                                      <m:r>
                                        <a:rPr lang="en-US" b="0" i="1">
                                          <a:solidFill>
                                            <a:schemeClr val="accent4"/>
                                          </a:solidFill>
                                          <a:latin typeface="Cambria Math" panose="02040503050406030204" pitchFamily="18" charset="0"/>
                                        </a:rPr>
                                        <m:t>𝑧</m:t>
                                      </m:r>
                                    </m:e>
                                    <m:sub>
                                      <m:r>
                                        <a:rPr lang="en-US" b="0" i="1">
                                          <a:solidFill>
                                            <a:schemeClr val="accent4"/>
                                          </a:solidFill>
                                          <a:latin typeface="Cambria Math" panose="02040503050406030204" pitchFamily="18" charset="0"/>
                                        </a:rPr>
                                        <m:t>𝑖</m:t>
                                      </m:r>
                                    </m:sub>
                                  </m:sSub>
                                </m:e>
                              </m:d>
                            </m:e>
                          </m:nary>
                        </m:den>
                      </m:f>
                    </m:oMath>
                  </m:oMathPara>
                </a14:m>
                <a:endParaRPr lang="en-US" dirty="0"/>
              </a:p>
            </p:txBody>
          </p:sp>
        </mc:Choice>
        <mc:Fallback>
          <p:sp>
            <p:nvSpPr>
              <p:cNvPr id="17" name="TextBox 16">
                <a:extLst>
                  <a:ext uri="{FF2B5EF4-FFF2-40B4-BE49-F238E27FC236}">
                    <a16:creationId xmlns:a16="http://schemas.microsoft.com/office/drawing/2014/main" id="{F6188D20-58FF-57C7-360A-E31C485ED271}"/>
                  </a:ext>
                </a:extLst>
              </p:cNvPr>
              <p:cNvSpPr txBox="1">
                <a:spLocks noRot="1" noChangeAspect="1" noMove="1" noResize="1" noEditPoints="1" noAdjustHandles="1" noChangeArrowheads="1" noChangeShapeType="1" noTextEdit="1"/>
              </p:cNvSpPr>
              <p:nvPr/>
            </p:nvSpPr>
            <p:spPr>
              <a:xfrm>
                <a:off x="1185863" y="5979653"/>
                <a:ext cx="6124574" cy="80419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4C0DC49F-8A02-FE13-CD69-33114094AE09}"/>
                  </a:ext>
                </a:extLst>
              </p:cNvPr>
              <p:cNvSpPr txBox="1"/>
              <p:nvPr/>
            </p:nvSpPr>
            <p:spPr>
              <a:xfrm>
                <a:off x="9734550" y="5607307"/>
                <a:ext cx="1423986" cy="3868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b="1" i="1" smtClean="0">
                              <a:solidFill>
                                <a:schemeClr val="accent4"/>
                              </a:solidFill>
                              <a:latin typeface="Cambria Math" panose="02040503050406030204" pitchFamily="18" charset="0"/>
                            </a:rPr>
                          </m:ctrlPr>
                        </m:sSupPr>
                        <m:e>
                          <m:sSup>
                            <m:sSupPr>
                              <m:ctrlPr>
                                <a:rPr lang="en-US" b="1" i="1">
                                  <a:solidFill>
                                    <a:schemeClr val="accent4"/>
                                  </a:solidFill>
                                  <a:latin typeface="Cambria Math" panose="02040503050406030204" pitchFamily="18" charset="0"/>
                                </a:rPr>
                              </m:ctrlPr>
                            </m:sSupPr>
                            <m:e>
                              <m:r>
                                <a:rPr lang="en-US" b="1">
                                  <a:solidFill>
                                    <a:schemeClr val="accent4"/>
                                  </a:solidFill>
                                  <a:latin typeface="Cambria Math" panose="02040503050406030204" pitchFamily="18" charset="0"/>
                                </a:rPr>
                                <m:t>𝐲</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r>
                            <a:rPr lang="en-US" b="0" i="0">
                              <a:solidFill>
                                <a:schemeClr val="accent4"/>
                              </a:solidFill>
                              <a:latin typeface="Cambria Math" panose="02040503050406030204" pitchFamily="18" charset="0"/>
                            </a:rPr>
                            <m:t>=</m:t>
                          </m:r>
                          <m:acc>
                            <m:accPr>
                              <m:chr m:val="̂"/>
                              <m:ctrlPr>
                                <a:rPr lang="en-US" b="0" i="1">
                                  <a:solidFill>
                                    <a:schemeClr val="accent4"/>
                                  </a:solidFill>
                                  <a:latin typeface="Cambria Math" panose="02040503050406030204" pitchFamily="18" charset="0"/>
                                </a:rPr>
                              </m:ctrlPr>
                            </m:accPr>
                            <m:e>
                              <m:r>
                                <a:rPr lang="en-US" b="1" i="1">
                                  <a:solidFill>
                                    <a:schemeClr val="accent4"/>
                                  </a:solidFill>
                                  <a:latin typeface="Cambria Math" panose="02040503050406030204" pitchFamily="18" charset="0"/>
                                </a:rPr>
                                <m:t>𝒚</m:t>
                              </m:r>
                            </m:e>
                          </m:acc>
                        </m:e>
                        <m:sup>
                          <m:d>
                            <m:dPr>
                              <m:begChr m:val="〈"/>
                              <m:endChr m:val="〉"/>
                              <m:ctrlPr>
                                <a:rPr lang="en-US" b="0"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oMath>
                  </m:oMathPara>
                </a14:m>
                <a:endParaRPr lang="en-US" dirty="0"/>
              </a:p>
            </p:txBody>
          </p:sp>
        </mc:Choice>
        <mc:Fallback>
          <p:sp>
            <p:nvSpPr>
              <p:cNvPr id="19" name="TextBox 18">
                <a:extLst>
                  <a:ext uri="{FF2B5EF4-FFF2-40B4-BE49-F238E27FC236}">
                    <a16:creationId xmlns:a16="http://schemas.microsoft.com/office/drawing/2014/main" id="{4C0DC49F-8A02-FE13-CD69-33114094AE09}"/>
                  </a:ext>
                </a:extLst>
              </p:cNvPr>
              <p:cNvSpPr txBox="1">
                <a:spLocks noRot="1" noChangeAspect="1" noMove="1" noResize="1" noEditPoints="1" noAdjustHandles="1" noChangeArrowheads="1" noChangeShapeType="1" noTextEdit="1"/>
              </p:cNvSpPr>
              <p:nvPr/>
            </p:nvSpPr>
            <p:spPr>
              <a:xfrm>
                <a:off x="9734550" y="5607307"/>
                <a:ext cx="1423986" cy="386837"/>
              </a:xfrm>
              <a:prstGeom prst="rect">
                <a:avLst/>
              </a:prstGeom>
              <a:blipFill>
                <a:blip r:embed="rId8"/>
                <a:stretch>
                  <a:fillRect t="-1587" r="-4292" b="-6349"/>
                </a:stretch>
              </a:blipFill>
            </p:spPr>
            <p:txBody>
              <a:bodyPr/>
              <a:lstStyle/>
              <a:p>
                <a:r>
                  <a:rPr lang="en-US">
                    <a:noFill/>
                  </a:rPr>
                  <a:t> </a:t>
                </a:r>
              </a:p>
            </p:txBody>
          </p:sp>
        </mc:Fallback>
      </mc:AlternateContent>
    </p:spTree>
    <p:extLst>
      <p:ext uri="{BB962C8B-B14F-4D97-AF65-F5344CB8AC3E}">
        <p14:creationId xmlns:p14="http://schemas.microsoft.com/office/powerpoint/2010/main" val="3267693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3A63C-1E63-FAC9-3791-42BD7419C557}"/>
              </a:ext>
            </a:extLst>
          </p:cNvPr>
          <p:cNvSpPr>
            <a:spLocks noGrp="1"/>
          </p:cNvSpPr>
          <p:nvPr>
            <p:ph type="title"/>
          </p:nvPr>
        </p:nvSpPr>
        <p:spPr>
          <a:xfrm>
            <a:off x="581025" y="0"/>
            <a:ext cx="10515600" cy="1325563"/>
          </a:xfrm>
        </p:spPr>
        <p:txBody>
          <a:bodyPr/>
          <a:lstStyle/>
          <a:p>
            <a:r>
              <a:rPr lang="en-US" dirty="0"/>
              <a:t>Beam search: strategy to generate a sequence</a:t>
            </a:r>
          </a:p>
        </p:txBody>
      </p:sp>
      <p:sp>
        <p:nvSpPr>
          <p:cNvPr id="3" name="Content Placeholder 2">
            <a:extLst>
              <a:ext uri="{FF2B5EF4-FFF2-40B4-BE49-F238E27FC236}">
                <a16:creationId xmlns:a16="http://schemas.microsoft.com/office/drawing/2014/main" id="{A7F1CF24-86C0-3BA2-0462-B924650BECDD}"/>
              </a:ext>
            </a:extLst>
          </p:cNvPr>
          <p:cNvSpPr>
            <a:spLocks noGrp="1"/>
          </p:cNvSpPr>
          <p:nvPr>
            <p:ph idx="1"/>
          </p:nvPr>
        </p:nvSpPr>
        <p:spPr>
          <a:xfrm>
            <a:off x="666749" y="1282700"/>
            <a:ext cx="11134725" cy="4351338"/>
          </a:xfrm>
        </p:spPr>
        <p:txBody>
          <a:bodyPr>
            <a:normAutofit fontScale="92500" lnSpcReduction="20000"/>
          </a:bodyPr>
          <a:lstStyle/>
          <a:p>
            <a:r>
              <a:rPr lang="en-US" dirty="0"/>
              <a:t>Goal is to maximize the joint probability for a generated sequence</a:t>
            </a:r>
          </a:p>
          <a:p>
            <a:endParaRPr lang="en-US" dirty="0"/>
          </a:p>
          <a:p>
            <a:endParaRPr lang="en-US" dirty="0"/>
          </a:p>
          <a:p>
            <a:r>
              <a:rPr lang="en-US" b="1" dirty="0"/>
              <a:t>Greedy search</a:t>
            </a:r>
            <a:r>
              <a:rPr lang="en-US" dirty="0"/>
              <a:t>: we simply take the word with the maximum probability at each time step as the input word for the next time step. However, sometimes the sequence generated by greedy search may not have a maximum joint probability.</a:t>
            </a:r>
          </a:p>
          <a:p>
            <a:r>
              <a:rPr lang="en-US" b="1" i="1" dirty="0"/>
              <a:t>Beam search</a:t>
            </a:r>
            <a:r>
              <a:rPr lang="en-US" dirty="0"/>
              <a:t> achieves a tradeoff between the greedy search and the exhaustive search. At each time step </a:t>
            </a:r>
            <a:r>
              <a:rPr lang="en-US" b="1" i="1" dirty="0"/>
              <a:t>t</a:t>
            </a:r>
            <a:r>
              <a:rPr lang="en-US" dirty="0"/>
              <a:t>, we choose the top W best predictions for the input at the next time step. W is the width of the beam. At the next time step, the decoder runs W times on the W best predictions from the previous time step, respectively.</a:t>
            </a:r>
          </a:p>
        </p:txBody>
      </p:sp>
      <p:sp>
        <p:nvSpPr>
          <p:cNvPr id="4" name="Slide Number Placeholder 3">
            <a:extLst>
              <a:ext uri="{FF2B5EF4-FFF2-40B4-BE49-F238E27FC236}">
                <a16:creationId xmlns:a16="http://schemas.microsoft.com/office/drawing/2014/main" id="{7B00F4DC-8C49-F4B8-E23F-6C1486433BE2}"/>
              </a:ext>
            </a:extLst>
          </p:cNvPr>
          <p:cNvSpPr>
            <a:spLocks noGrp="1"/>
          </p:cNvSpPr>
          <p:nvPr>
            <p:ph type="sldNum" sz="quarter" idx="12"/>
          </p:nvPr>
        </p:nvSpPr>
        <p:spPr/>
        <p:txBody>
          <a:bodyPr/>
          <a:lstStyle/>
          <a:p>
            <a:fld id="{875125F4-68B2-4C2F-A65A-C9C4A2DFCF2C}" type="slidenum">
              <a:rPr lang="en-US" smtClean="0"/>
              <a:t>22</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D79FF9EF-5C3C-D724-A1BD-263588C2662C}"/>
                  </a:ext>
                </a:extLst>
              </p:cNvPr>
              <p:cNvSpPr txBox="1"/>
              <p:nvPr/>
            </p:nvSpPr>
            <p:spPr>
              <a:xfrm>
                <a:off x="1162050" y="1909307"/>
                <a:ext cx="9591675" cy="5068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𝑝</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𝑇</m:t>
                                      </m:r>
                                    </m:e>
                                    <m:sub>
                                      <m:r>
                                        <a:rPr lang="en-US" b="0" i="1">
                                          <a:latin typeface="Cambria Math" panose="02040503050406030204" pitchFamily="18" charset="0"/>
                                        </a:rPr>
                                        <m:t>𝑦</m:t>
                                      </m:r>
                                    </m:sub>
                                  </m:sSub>
                                </m:e>
                              </m:d>
                            </m:sup>
                          </m:sSup>
                          <m:r>
                            <a:rPr lang="en-US" b="0" i="0">
                              <a:latin typeface="Cambria Math" panose="02040503050406030204" pitchFamily="18" charset="0"/>
                            </a:rPr>
                            <m:t>, </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𝑇</m:t>
                                      </m:r>
                                    </m:e>
                                    <m:sub>
                                      <m:r>
                                        <a:rPr lang="en-US" b="0" i="1">
                                          <a:latin typeface="Cambria Math" panose="02040503050406030204" pitchFamily="18" charset="0"/>
                                        </a:rPr>
                                        <m:t>𝑦</m:t>
                                      </m:r>
                                    </m:sub>
                                  </m:sSub>
                                  <m:r>
                                    <a:rPr lang="en-US" b="0" i="0">
                                      <a:latin typeface="Cambria Math" panose="02040503050406030204" pitchFamily="18" charset="0"/>
                                    </a:rPr>
                                    <m:t>−1</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m:t>
                              </m:r>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0</m:t>
                                  </m:r>
                                </m:e>
                              </m:d>
                            </m:sup>
                          </m:sSup>
                          <m:d>
                            <m:dPr>
                              <m:begChr m:val="|"/>
                              <m:endChr m:val=""/>
                              <m:ctrlPr>
                                <a:rPr lang="en-US" b="0" i="1">
                                  <a:latin typeface="Cambria Math" panose="02040503050406030204" pitchFamily="18" charset="0"/>
                                </a:rPr>
                              </m:ctrlPr>
                            </m:dPr>
                            <m:e>
                              <m:r>
                                <a:rPr lang="en-US" b="1" i="1">
                                  <a:latin typeface="Cambria Math" panose="02040503050406030204" pitchFamily="18" charset="0"/>
                                </a:rPr>
                                <m:t>𝑪</m:t>
                              </m:r>
                            </m:e>
                          </m:d>
                        </m:e>
                      </m:d>
                      <m:r>
                        <a:rPr lang="en-US" b="0" i="0">
                          <a:latin typeface="Cambria Math" panose="02040503050406030204" pitchFamily="18" charset="0"/>
                        </a:rPr>
                        <m:t>=</m:t>
                      </m:r>
                      <m:r>
                        <a:rPr lang="en-US" b="0" i="1">
                          <a:latin typeface="Cambria Math" panose="02040503050406030204" pitchFamily="18" charset="0"/>
                        </a:rPr>
                        <m:t>𝑝</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0</m:t>
                                  </m:r>
                                </m:e>
                              </m:d>
                            </m:sup>
                          </m:sSup>
                          <m:d>
                            <m:dPr>
                              <m:begChr m:val="|"/>
                              <m:endChr m:val=""/>
                              <m:ctrlPr>
                                <a:rPr lang="en-US" b="0" i="1">
                                  <a:latin typeface="Cambria Math" panose="02040503050406030204" pitchFamily="18" charset="0"/>
                                </a:rPr>
                              </m:ctrlPr>
                            </m:dPr>
                            <m:e>
                              <m:r>
                                <a:rPr lang="en-US" b="1" i="1">
                                  <a:latin typeface="Cambria Math" panose="02040503050406030204" pitchFamily="18" charset="0"/>
                                </a:rPr>
                                <m:t>𝑪</m:t>
                              </m:r>
                            </m:e>
                          </m:d>
                        </m:e>
                      </m:d>
                      <m:r>
                        <a:rPr lang="en-US" b="0" i="0">
                          <a:latin typeface="Cambria Math" panose="02040503050406030204" pitchFamily="18" charset="0"/>
                        </a:rPr>
                        <m:t>∙</m:t>
                      </m:r>
                      <m:r>
                        <a:rPr lang="en-US" b="0" i="1">
                          <a:latin typeface="Cambria Math" panose="02040503050406030204" pitchFamily="18" charset="0"/>
                        </a:rPr>
                        <m:t>𝑝</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1</m:t>
                                  </m:r>
                                </m:e>
                              </m:d>
                            </m:sup>
                          </m:sSup>
                          <m:d>
                            <m:dPr>
                              <m:begChr m:val="|"/>
                              <m:endChr m:val=","/>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0</m:t>
                                      </m:r>
                                    </m:e>
                                  </m:d>
                                </m:sup>
                              </m:sSup>
                              <m:r>
                                <a:rPr lang="en-US" b="1" i="1">
                                  <a:latin typeface="Cambria Math" panose="02040503050406030204" pitchFamily="18" charset="0"/>
                                </a:rPr>
                                <m:t>𝑪</m:t>
                              </m:r>
                            </m:e>
                          </m:d>
                        </m:e>
                      </m:d>
                      <m:r>
                        <a:rPr lang="en-US" b="0" i="0">
                          <a:latin typeface="Cambria Math" panose="02040503050406030204" pitchFamily="18" charset="0"/>
                        </a:rPr>
                        <m:t>⋯</m:t>
                      </m:r>
                      <m:r>
                        <a:rPr lang="en-US" b="0" i="1">
                          <a:latin typeface="Cambria Math" panose="02040503050406030204" pitchFamily="18" charset="0"/>
                        </a:rPr>
                        <m:t>𝑝</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𝑇</m:t>
                                      </m:r>
                                    </m:e>
                                    <m:sub>
                                      <m:r>
                                        <a:rPr lang="en-US" b="0" i="1">
                                          <a:latin typeface="Cambria Math" panose="02040503050406030204" pitchFamily="18" charset="0"/>
                                        </a:rPr>
                                        <m:t>𝑦</m:t>
                                      </m:r>
                                    </m:sub>
                                  </m:sSub>
                                </m:e>
                              </m:d>
                            </m:sup>
                          </m:sSup>
                          <m:sSup>
                            <m:sSupPr>
                              <m:ctrlPr>
                                <a:rPr lang="en-US" b="0" i="1">
                                  <a:latin typeface="Cambria Math" panose="02040503050406030204" pitchFamily="18" charset="0"/>
                                </a:rPr>
                              </m:ctrlPr>
                            </m:sSupPr>
                            <m:e>
                              <m:d>
                                <m:dPr>
                                  <m:begChr m:val="|"/>
                                  <m:endChr m:val=""/>
                                  <m:ctrlPr>
                                    <a:rPr lang="en-US" b="0" i="1">
                                      <a:latin typeface="Cambria Math" panose="02040503050406030204" pitchFamily="18" charset="0"/>
                                    </a:rPr>
                                  </m:ctrlPr>
                                </m:dPr>
                                <m:e>
                                  <m:r>
                                    <a:rPr lang="en-US" b="1" i="0">
                                      <a:latin typeface="Cambria Math" panose="02040503050406030204" pitchFamily="18" charset="0"/>
                                    </a:rPr>
                                    <m:t>𝐲</m:t>
                                  </m:r>
                                </m:e>
                              </m:d>
                            </m:e>
                            <m:sup>
                              <m:d>
                                <m:dPr>
                                  <m:begChr m:val="〈"/>
                                  <m:endChr m:val="〉"/>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𝑇</m:t>
                                      </m:r>
                                    </m:e>
                                    <m:sub>
                                      <m:r>
                                        <a:rPr lang="en-US" b="0" i="1">
                                          <a:latin typeface="Cambria Math" panose="02040503050406030204" pitchFamily="18" charset="0"/>
                                        </a:rPr>
                                        <m:t>𝑦</m:t>
                                      </m:r>
                                    </m:sub>
                                  </m:sSub>
                                </m:e>
                              </m:d>
                            </m:sup>
                          </m:sSup>
                          <m:r>
                            <a:rPr lang="en-US" b="0" i="0">
                              <a:latin typeface="Cambria Math" panose="02040503050406030204" pitchFamily="18" charset="0"/>
                            </a:rPr>
                            <m:t>, </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−2</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m:t>
                              </m:r>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0">
                                      <a:latin typeface="Cambria Math" panose="02040503050406030204" pitchFamily="18" charset="0"/>
                                    </a:rPr>
                                    <m:t>0</m:t>
                                  </m:r>
                                </m:e>
                              </m:d>
                            </m:sup>
                          </m:sSup>
                          <m:r>
                            <a:rPr lang="en-US" b="0" i="0">
                              <a:latin typeface="Cambria Math" panose="02040503050406030204" pitchFamily="18" charset="0"/>
                            </a:rPr>
                            <m:t>,</m:t>
                          </m:r>
                          <m:r>
                            <a:rPr lang="en-US" b="1" i="1">
                              <a:latin typeface="Cambria Math" panose="02040503050406030204" pitchFamily="18" charset="0"/>
                            </a:rPr>
                            <m:t>𝑪</m:t>
                          </m:r>
                        </m:e>
                      </m:d>
                    </m:oMath>
                  </m:oMathPara>
                </a14:m>
                <a:endParaRPr lang="en-US" dirty="0"/>
              </a:p>
            </p:txBody>
          </p:sp>
        </mc:Choice>
        <mc:Fallback>
          <p:sp>
            <p:nvSpPr>
              <p:cNvPr id="6" name="TextBox 5">
                <a:extLst>
                  <a:ext uri="{FF2B5EF4-FFF2-40B4-BE49-F238E27FC236}">
                    <a16:creationId xmlns:a16="http://schemas.microsoft.com/office/drawing/2014/main" id="{D79FF9EF-5C3C-D724-A1BD-263588C2662C}"/>
                  </a:ext>
                </a:extLst>
              </p:cNvPr>
              <p:cNvSpPr txBox="1">
                <a:spLocks noRot="1" noChangeAspect="1" noMove="1" noResize="1" noEditPoints="1" noAdjustHandles="1" noChangeArrowheads="1" noChangeShapeType="1" noTextEdit="1"/>
              </p:cNvSpPr>
              <p:nvPr/>
            </p:nvSpPr>
            <p:spPr>
              <a:xfrm>
                <a:off x="1162050" y="1909307"/>
                <a:ext cx="9591675" cy="506870"/>
              </a:xfrm>
              <a:prstGeom prst="rect">
                <a:avLst/>
              </a:prstGeom>
              <a:blipFill>
                <a:blip r:embed="rId2"/>
                <a:stretch>
                  <a:fillRect t="-73494" b="-122892"/>
                </a:stretch>
              </a:blipFill>
            </p:spPr>
            <p:txBody>
              <a:bodyPr/>
              <a:lstStyle/>
              <a:p>
                <a:r>
                  <a:rPr lang="en-US">
                    <a:noFill/>
                  </a:rPr>
                  <a:t> </a:t>
                </a:r>
              </a:p>
            </p:txBody>
          </p:sp>
        </mc:Fallback>
      </mc:AlternateContent>
    </p:spTree>
    <p:extLst>
      <p:ext uri="{BB962C8B-B14F-4D97-AF65-F5344CB8AC3E}">
        <p14:creationId xmlns:p14="http://schemas.microsoft.com/office/powerpoint/2010/main" val="901620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43831-11F0-F0F8-7D7B-03CBBBF5904E}"/>
              </a:ext>
            </a:extLst>
          </p:cNvPr>
          <p:cNvSpPr>
            <a:spLocks noGrp="1"/>
          </p:cNvSpPr>
          <p:nvPr>
            <p:ph type="title"/>
          </p:nvPr>
        </p:nvSpPr>
        <p:spPr>
          <a:xfrm>
            <a:off x="590550" y="0"/>
            <a:ext cx="10515600" cy="1325563"/>
          </a:xfrm>
        </p:spPr>
        <p:txBody>
          <a:bodyPr/>
          <a:lstStyle/>
          <a:p>
            <a:r>
              <a:rPr lang="en-US" dirty="0"/>
              <a:t>Example for beam search</a:t>
            </a:r>
          </a:p>
        </p:txBody>
      </p:sp>
      <p:sp>
        <p:nvSpPr>
          <p:cNvPr id="4" name="Slide Number Placeholder 3">
            <a:extLst>
              <a:ext uri="{FF2B5EF4-FFF2-40B4-BE49-F238E27FC236}">
                <a16:creationId xmlns:a16="http://schemas.microsoft.com/office/drawing/2014/main" id="{010B6645-1FD9-CD07-273F-616921D23875}"/>
              </a:ext>
            </a:extLst>
          </p:cNvPr>
          <p:cNvSpPr>
            <a:spLocks noGrp="1"/>
          </p:cNvSpPr>
          <p:nvPr>
            <p:ph type="sldNum" sz="quarter" idx="12"/>
          </p:nvPr>
        </p:nvSpPr>
        <p:spPr/>
        <p:txBody>
          <a:bodyPr/>
          <a:lstStyle/>
          <a:p>
            <a:fld id="{875125F4-68B2-4C2F-A65A-C9C4A2DFCF2C}" type="slidenum">
              <a:rPr lang="en-US" smtClean="0"/>
              <a:t>23</a:t>
            </a:fld>
            <a:endParaRPr lang="en-US"/>
          </a:p>
        </p:txBody>
      </p:sp>
      <p:pic>
        <p:nvPicPr>
          <p:cNvPr id="6" name="Picture 5">
            <a:extLst>
              <a:ext uri="{FF2B5EF4-FFF2-40B4-BE49-F238E27FC236}">
                <a16:creationId xmlns:a16="http://schemas.microsoft.com/office/drawing/2014/main" id="{4B58C8D2-C1B4-946E-E42C-A6A00CA07CFD}"/>
              </a:ext>
            </a:extLst>
          </p:cNvPr>
          <p:cNvPicPr>
            <a:picLocks noChangeAspect="1"/>
          </p:cNvPicPr>
          <p:nvPr/>
        </p:nvPicPr>
        <p:blipFill>
          <a:blip r:embed="rId2"/>
          <a:stretch>
            <a:fillRect/>
          </a:stretch>
        </p:blipFill>
        <p:spPr>
          <a:xfrm>
            <a:off x="1304925" y="1762125"/>
            <a:ext cx="7649008" cy="4748792"/>
          </a:xfrm>
          <a:prstGeom prst="rect">
            <a:avLst/>
          </a:prstGeom>
        </p:spPr>
      </p:pic>
      <p:sp>
        <p:nvSpPr>
          <p:cNvPr id="7" name="TextBox 6">
            <a:extLst>
              <a:ext uri="{FF2B5EF4-FFF2-40B4-BE49-F238E27FC236}">
                <a16:creationId xmlns:a16="http://schemas.microsoft.com/office/drawing/2014/main" id="{22D465DC-46B3-D02D-862F-91778897646F}"/>
              </a:ext>
            </a:extLst>
          </p:cNvPr>
          <p:cNvSpPr txBox="1"/>
          <p:nvPr/>
        </p:nvSpPr>
        <p:spPr>
          <a:xfrm>
            <a:off x="3990975" y="1143000"/>
            <a:ext cx="2483372"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joint probabilities</a:t>
            </a:r>
          </a:p>
        </p:txBody>
      </p:sp>
      <p:sp>
        <p:nvSpPr>
          <p:cNvPr id="8" name="Arrow: Down 7">
            <a:extLst>
              <a:ext uri="{FF2B5EF4-FFF2-40B4-BE49-F238E27FC236}">
                <a16:creationId xmlns:a16="http://schemas.microsoft.com/office/drawing/2014/main" id="{D88C71C3-20BD-CFE9-7B40-8A4989D60986}"/>
              </a:ext>
            </a:extLst>
          </p:cNvPr>
          <p:cNvSpPr/>
          <p:nvPr/>
        </p:nvSpPr>
        <p:spPr>
          <a:xfrm>
            <a:off x="5124450" y="1466850"/>
            <a:ext cx="190500" cy="257175"/>
          </a:xfrm>
          <a:prstGeom prst="downArrow">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4FB3202-5994-B52D-2F52-7F3517F1FEC9}"/>
              </a:ext>
            </a:extLst>
          </p:cNvPr>
          <p:cNvSpPr txBox="1"/>
          <p:nvPr/>
        </p:nvSpPr>
        <p:spPr>
          <a:xfrm>
            <a:off x="6905625" y="1143000"/>
            <a:ext cx="2483372"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joint probabilities</a:t>
            </a:r>
          </a:p>
        </p:txBody>
      </p:sp>
      <p:sp>
        <p:nvSpPr>
          <p:cNvPr id="10" name="Arrow: Down 9">
            <a:extLst>
              <a:ext uri="{FF2B5EF4-FFF2-40B4-BE49-F238E27FC236}">
                <a16:creationId xmlns:a16="http://schemas.microsoft.com/office/drawing/2014/main" id="{334142B3-1B62-983A-87B2-5946F45AC567}"/>
              </a:ext>
            </a:extLst>
          </p:cNvPr>
          <p:cNvSpPr/>
          <p:nvPr/>
        </p:nvSpPr>
        <p:spPr>
          <a:xfrm>
            <a:off x="8134350" y="1504950"/>
            <a:ext cx="190500" cy="257175"/>
          </a:xfrm>
          <a:prstGeom prst="downArrow">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DC9EF7D-5F3F-40F0-79F5-D3E962EBCBCE}"/>
              </a:ext>
            </a:extLst>
          </p:cNvPr>
          <p:cNvSpPr txBox="1"/>
          <p:nvPr/>
        </p:nvSpPr>
        <p:spPr>
          <a:xfrm>
            <a:off x="685800" y="1181100"/>
            <a:ext cx="2169184" cy="646331"/>
          </a:xfrm>
          <a:prstGeom prst="rect">
            <a:avLst/>
          </a:prstGeom>
          <a:noFill/>
          <a:ln>
            <a:solidFill>
              <a:schemeClr val="accent4"/>
            </a:solidFill>
          </a:ln>
        </p:spPr>
        <p:txBody>
          <a:bodyPr wrap="none" rtlCol="0">
            <a:spAutoFit/>
          </a:bodyPr>
          <a:lstStyle/>
          <a:p>
            <a:r>
              <a:rPr lang="en-US" dirty="0">
                <a:solidFill>
                  <a:schemeClr val="accent4"/>
                </a:solidFill>
                <a:latin typeface="Segoe Print" panose="02000600000000000000" pitchFamily="2" charset="0"/>
              </a:rPr>
              <a:t># vocabulary: </a:t>
            </a:r>
          </a:p>
          <a:p>
            <a:r>
              <a:rPr lang="en-US" dirty="0">
                <a:solidFill>
                  <a:schemeClr val="accent4"/>
                </a:solidFill>
                <a:latin typeface="Segoe Print" panose="02000600000000000000" pitchFamily="2" charset="0"/>
              </a:rPr>
              <a:t>A, B, C, D, &lt;</a:t>
            </a:r>
            <a:r>
              <a:rPr lang="en-US" dirty="0" err="1">
                <a:solidFill>
                  <a:schemeClr val="accent4"/>
                </a:solidFill>
                <a:latin typeface="Segoe Print" panose="02000600000000000000" pitchFamily="2" charset="0"/>
              </a:rPr>
              <a:t>eos</a:t>
            </a:r>
            <a:r>
              <a:rPr lang="en-US" dirty="0">
                <a:solidFill>
                  <a:schemeClr val="accent4"/>
                </a:solidFill>
                <a:latin typeface="Segoe Print" panose="02000600000000000000" pitchFamily="2" charset="0"/>
              </a:rPr>
              <a:t>&gt;</a:t>
            </a:r>
          </a:p>
        </p:txBody>
      </p:sp>
      <p:sp>
        <p:nvSpPr>
          <p:cNvPr id="13" name="Freeform: Shape 12">
            <a:extLst>
              <a:ext uri="{FF2B5EF4-FFF2-40B4-BE49-F238E27FC236}">
                <a16:creationId xmlns:a16="http://schemas.microsoft.com/office/drawing/2014/main" id="{2FDECBD2-0E42-02A4-7C77-0EE2C61B4CA0}"/>
              </a:ext>
            </a:extLst>
          </p:cNvPr>
          <p:cNvSpPr/>
          <p:nvPr/>
        </p:nvSpPr>
        <p:spPr>
          <a:xfrm>
            <a:off x="7667625" y="6219825"/>
            <a:ext cx="1248698" cy="304800"/>
          </a:xfrm>
          <a:custGeom>
            <a:avLst/>
            <a:gdLst>
              <a:gd name="csX0" fmla="*/ 171450 w 1248698"/>
              <a:gd name="csY0" fmla="*/ 95250 h 440090"/>
              <a:gd name="csX1" fmla="*/ 38100 w 1248698"/>
              <a:gd name="csY1" fmla="*/ 161925 h 440090"/>
              <a:gd name="csX2" fmla="*/ 19050 w 1248698"/>
              <a:gd name="csY2" fmla="*/ 209550 h 440090"/>
              <a:gd name="csX3" fmla="*/ 0 w 1248698"/>
              <a:gd name="csY3" fmla="*/ 285750 h 440090"/>
              <a:gd name="csX4" fmla="*/ 57150 w 1248698"/>
              <a:gd name="csY4" fmla="*/ 361950 h 440090"/>
              <a:gd name="csX5" fmla="*/ 161925 w 1248698"/>
              <a:gd name="csY5" fmla="*/ 400050 h 440090"/>
              <a:gd name="csX6" fmla="*/ 885825 w 1248698"/>
              <a:gd name="csY6" fmla="*/ 438150 h 440090"/>
              <a:gd name="csX7" fmla="*/ 1009650 w 1248698"/>
              <a:gd name="csY7" fmla="*/ 419100 h 440090"/>
              <a:gd name="csX8" fmla="*/ 1057275 w 1248698"/>
              <a:gd name="csY8" fmla="*/ 409575 h 440090"/>
              <a:gd name="csX9" fmla="*/ 1123950 w 1248698"/>
              <a:gd name="csY9" fmla="*/ 361950 h 440090"/>
              <a:gd name="csX10" fmla="*/ 1219200 w 1248698"/>
              <a:gd name="csY10" fmla="*/ 257175 h 440090"/>
              <a:gd name="csX11" fmla="*/ 1238250 w 1248698"/>
              <a:gd name="csY11" fmla="*/ 228600 h 440090"/>
              <a:gd name="csX12" fmla="*/ 1247775 w 1248698"/>
              <a:gd name="csY12" fmla="*/ 190500 h 440090"/>
              <a:gd name="csX13" fmla="*/ 1238250 w 1248698"/>
              <a:gd name="csY13" fmla="*/ 57150 h 440090"/>
              <a:gd name="csX14" fmla="*/ 1190625 w 1248698"/>
              <a:gd name="csY14" fmla="*/ 28575 h 440090"/>
              <a:gd name="csX15" fmla="*/ 1066800 w 1248698"/>
              <a:gd name="csY15" fmla="*/ 0 h 440090"/>
              <a:gd name="csX16" fmla="*/ 438150 w 1248698"/>
              <a:gd name="csY16" fmla="*/ 9525 h 440090"/>
              <a:gd name="csX17" fmla="*/ 180975 w 1248698"/>
              <a:gd name="csY17" fmla="*/ 28575 h 440090"/>
              <a:gd name="csX18" fmla="*/ 171450 w 1248698"/>
              <a:gd name="csY18" fmla="*/ 95250 h 4400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248698" h="440090">
                <a:moveTo>
                  <a:pt x="171450" y="95250"/>
                </a:moveTo>
                <a:cubicBezTo>
                  <a:pt x="147638" y="117475"/>
                  <a:pt x="82486" y="112607"/>
                  <a:pt x="38100" y="161925"/>
                </a:cubicBezTo>
                <a:cubicBezTo>
                  <a:pt x="26662" y="174634"/>
                  <a:pt x="24078" y="193208"/>
                  <a:pt x="19050" y="209550"/>
                </a:cubicBezTo>
                <a:cubicBezTo>
                  <a:pt x="11350" y="234574"/>
                  <a:pt x="0" y="285750"/>
                  <a:pt x="0" y="285750"/>
                </a:cubicBezTo>
                <a:cubicBezTo>
                  <a:pt x="19050" y="311150"/>
                  <a:pt x="31211" y="343640"/>
                  <a:pt x="57150" y="361950"/>
                </a:cubicBezTo>
                <a:cubicBezTo>
                  <a:pt x="87511" y="383381"/>
                  <a:pt x="125872" y="391037"/>
                  <a:pt x="161925" y="400050"/>
                </a:cubicBezTo>
                <a:cubicBezTo>
                  <a:pt x="399051" y="459331"/>
                  <a:pt x="642666" y="434029"/>
                  <a:pt x="885825" y="438150"/>
                </a:cubicBezTo>
                <a:lnTo>
                  <a:pt x="1009650" y="419100"/>
                </a:lnTo>
                <a:cubicBezTo>
                  <a:pt x="1025619" y="416438"/>
                  <a:pt x="1042795" y="416815"/>
                  <a:pt x="1057275" y="409575"/>
                </a:cubicBezTo>
                <a:cubicBezTo>
                  <a:pt x="1081704" y="397361"/>
                  <a:pt x="1103100" y="379592"/>
                  <a:pt x="1123950" y="361950"/>
                </a:cubicBezTo>
                <a:cubicBezTo>
                  <a:pt x="1160437" y="331076"/>
                  <a:pt x="1190711" y="295161"/>
                  <a:pt x="1219200" y="257175"/>
                </a:cubicBezTo>
                <a:cubicBezTo>
                  <a:pt x="1226069" y="248017"/>
                  <a:pt x="1231900" y="238125"/>
                  <a:pt x="1238250" y="228600"/>
                </a:cubicBezTo>
                <a:cubicBezTo>
                  <a:pt x="1241425" y="215900"/>
                  <a:pt x="1247775" y="203591"/>
                  <a:pt x="1247775" y="190500"/>
                </a:cubicBezTo>
                <a:cubicBezTo>
                  <a:pt x="1247775" y="145937"/>
                  <a:pt x="1253082" y="99173"/>
                  <a:pt x="1238250" y="57150"/>
                </a:cubicBezTo>
                <a:cubicBezTo>
                  <a:pt x="1232088" y="39692"/>
                  <a:pt x="1207714" y="35695"/>
                  <a:pt x="1190625" y="28575"/>
                </a:cubicBezTo>
                <a:cubicBezTo>
                  <a:pt x="1150032" y="11661"/>
                  <a:pt x="1109442" y="7107"/>
                  <a:pt x="1066800" y="0"/>
                </a:cubicBezTo>
                <a:lnTo>
                  <a:pt x="438150" y="9525"/>
                </a:lnTo>
                <a:cubicBezTo>
                  <a:pt x="241366" y="13997"/>
                  <a:pt x="290464" y="6677"/>
                  <a:pt x="180975" y="28575"/>
                </a:cubicBezTo>
                <a:cubicBezTo>
                  <a:pt x="146493" y="51563"/>
                  <a:pt x="195262" y="73025"/>
                  <a:pt x="171450" y="95250"/>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486BA81-B9FF-3254-90E9-8447D2DF42C0}"/>
              </a:ext>
            </a:extLst>
          </p:cNvPr>
          <p:cNvSpPr txBox="1"/>
          <p:nvPr/>
        </p:nvSpPr>
        <p:spPr>
          <a:xfrm>
            <a:off x="8982075" y="6200775"/>
            <a:ext cx="111280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result</a:t>
            </a:r>
          </a:p>
        </p:txBody>
      </p:sp>
      <p:sp>
        <p:nvSpPr>
          <p:cNvPr id="16" name="TextBox 15">
            <a:extLst>
              <a:ext uri="{FF2B5EF4-FFF2-40B4-BE49-F238E27FC236}">
                <a16:creationId xmlns:a16="http://schemas.microsoft.com/office/drawing/2014/main" id="{7A8F5A00-8225-979F-7DF6-C97B7B9014B4}"/>
              </a:ext>
            </a:extLst>
          </p:cNvPr>
          <p:cNvSpPr txBox="1"/>
          <p:nvPr/>
        </p:nvSpPr>
        <p:spPr>
          <a:xfrm>
            <a:off x="514350" y="2705100"/>
            <a:ext cx="1912703"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beam width: 2</a:t>
            </a:r>
          </a:p>
        </p:txBody>
      </p:sp>
      <p:cxnSp>
        <p:nvCxnSpPr>
          <p:cNvPr id="18" name="Straight Arrow Connector 17">
            <a:extLst>
              <a:ext uri="{FF2B5EF4-FFF2-40B4-BE49-F238E27FC236}">
                <a16:creationId xmlns:a16="http://schemas.microsoft.com/office/drawing/2014/main" id="{B76501B2-6EBB-C5A7-E9B9-67C9E9AA178C}"/>
              </a:ext>
            </a:extLst>
          </p:cNvPr>
          <p:cNvCxnSpPr/>
          <p:nvPr/>
        </p:nvCxnSpPr>
        <p:spPr>
          <a:xfrm>
            <a:off x="933450" y="3076575"/>
            <a:ext cx="285750" cy="7143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FA70217-DF50-8C42-3F87-05ED96B61397}"/>
              </a:ext>
            </a:extLst>
          </p:cNvPr>
          <p:cNvSpPr txBox="1"/>
          <p:nvPr/>
        </p:nvSpPr>
        <p:spPr>
          <a:xfrm>
            <a:off x="9324975" y="5543550"/>
            <a:ext cx="2611741" cy="646331"/>
          </a:xfrm>
          <a:prstGeom prst="rect">
            <a:avLst/>
          </a:prstGeom>
          <a:noFill/>
        </p:spPr>
        <p:txBody>
          <a:bodyPr wrap="none" rtlCol="0">
            <a:spAutoFit/>
          </a:bodyPr>
          <a:lstStyle/>
          <a:p>
            <a:r>
              <a:rPr lang="en-US" dirty="0">
                <a:solidFill>
                  <a:srgbClr val="FF0000"/>
                </a:solidFill>
              </a:rPr>
              <a:t>What is the result </a:t>
            </a:r>
          </a:p>
          <a:p>
            <a:r>
              <a:rPr lang="en-US" dirty="0">
                <a:solidFill>
                  <a:srgbClr val="FF0000"/>
                </a:solidFill>
              </a:rPr>
              <a:t>if greedy search is used?</a:t>
            </a:r>
          </a:p>
        </p:txBody>
      </p:sp>
    </p:spTree>
    <p:extLst>
      <p:ext uri="{BB962C8B-B14F-4D97-AF65-F5344CB8AC3E}">
        <p14:creationId xmlns:p14="http://schemas.microsoft.com/office/powerpoint/2010/main" val="1414418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BAA0F-C3A1-1D92-7E59-4F5B41A18642}"/>
              </a:ext>
            </a:extLst>
          </p:cNvPr>
          <p:cNvSpPr>
            <a:spLocks noGrp="1"/>
          </p:cNvSpPr>
          <p:nvPr>
            <p:ph type="title"/>
          </p:nvPr>
        </p:nvSpPr>
        <p:spPr>
          <a:xfrm>
            <a:off x="581025" y="0"/>
            <a:ext cx="10515600" cy="1325563"/>
          </a:xfrm>
        </p:spPr>
        <p:txBody>
          <a:bodyPr/>
          <a:lstStyle/>
          <a:p>
            <a:r>
              <a:rPr lang="en-US" dirty="0"/>
              <a:t>Attention mechanism in encoder-decoder</a:t>
            </a:r>
          </a:p>
        </p:txBody>
      </p:sp>
      <p:sp>
        <p:nvSpPr>
          <p:cNvPr id="3" name="Content Placeholder 2">
            <a:extLst>
              <a:ext uri="{FF2B5EF4-FFF2-40B4-BE49-F238E27FC236}">
                <a16:creationId xmlns:a16="http://schemas.microsoft.com/office/drawing/2014/main" id="{6D2B77A6-F476-4D5B-9452-BABE0CCFFB4C}"/>
              </a:ext>
            </a:extLst>
          </p:cNvPr>
          <p:cNvSpPr>
            <a:spLocks noGrp="1"/>
          </p:cNvSpPr>
          <p:nvPr>
            <p:ph idx="1"/>
          </p:nvPr>
        </p:nvSpPr>
        <p:spPr>
          <a:xfrm>
            <a:off x="685800" y="1311275"/>
            <a:ext cx="4162425" cy="3451225"/>
          </a:xfrm>
        </p:spPr>
        <p:txBody>
          <a:bodyPr/>
          <a:lstStyle/>
          <a:p>
            <a:r>
              <a:rPr lang="en-US" dirty="0"/>
              <a:t>Bottleneck in encoder-decoder: a single fixed length context vector.</a:t>
            </a:r>
          </a:p>
          <a:p>
            <a:r>
              <a:rPr lang="en-US" dirty="0"/>
              <a:t>For each input word in decoder, attention mechanism generates a context vector.</a:t>
            </a:r>
          </a:p>
        </p:txBody>
      </p:sp>
      <p:sp>
        <p:nvSpPr>
          <p:cNvPr id="4" name="Slide Number Placeholder 3">
            <a:extLst>
              <a:ext uri="{FF2B5EF4-FFF2-40B4-BE49-F238E27FC236}">
                <a16:creationId xmlns:a16="http://schemas.microsoft.com/office/drawing/2014/main" id="{37D74ED7-C7E7-DFF4-D69D-08FD25505F0B}"/>
              </a:ext>
            </a:extLst>
          </p:cNvPr>
          <p:cNvSpPr>
            <a:spLocks noGrp="1"/>
          </p:cNvSpPr>
          <p:nvPr>
            <p:ph type="sldNum" sz="quarter" idx="12"/>
          </p:nvPr>
        </p:nvSpPr>
        <p:spPr/>
        <p:txBody>
          <a:bodyPr/>
          <a:lstStyle/>
          <a:p>
            <a:fld id="{875125F4-68B2-4C2F-A65A-C9C4A2DFCF2C}" type="slidenum">
              <a:rPr lang="en-US" smtClean="0"/>
              <a:t>24</a:t>
            </a:fld>
            <a:endParaRPr lang="en-US"/>
          </a:p>
        </p:txBody>
      </p:sp>
      <p:pic>
        <p:nvPicPr>
          <p:cNvPr id="6" name="Picture 5">
            <a:extLst>
              <a:ext uri="{FF2B5EF4-FFF2-40B4-BE49-F238E27FC236}">
                <a16:creationId xmlns:a16="http://schemas.microsoft.com/office/drawing/2014/main" id="{817B1F59-9540-CAB9-6239-1D8441E80477}"/>
              </a:ext>
            </a:extLst>
          </p:cNvPr>
          <p:cNvPicPr>
            <a:picLocks noChangeAspect="1"/>
          </p:cNvPicPr>
          <p:nvPr/>
        </p:nvPicPr>
        <p:blipFill>
          <a:blip r:embed="rId2"/>
          <a:stretch>
            <a:fillRect/>
          </a:stretch>
        </p:blipFill>
        <p:spPr>
          <a:xfrm>
            <a:off x="4770944" y="1911272"/>
            <a:ext cx="7222554" cy="3889453"/>
          </a:xfrm>
          <a:prstGeom prst="rect">
            <a:avLst/>
          </a:prstGeom>
        </p:spPr>
      </p:pic>
    </p:spTree>
    <p:extLst>
      <p:ext uri="{BB962C8B-B14F-4D97-AF65-F5344CB8AC3E}">
        <p14:creationId xmlns:p14="http://schemas.microsoft.com/office/powerpoint/2010/main" val="3517203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064C-7BB1-AF7D-F5FE-0F228E2578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9A2E1-9215-61AA-7A5E-579E60450F93}"/>
              </a:ext>
            </a:extLst>
          </p:cNvPr>
          <p:cNvSpPr>
            <a:spLocks noGrp="1"/>
          </p:cNvSpPr>
          <p:nvPr>
            <p:ph type="title"/>
          </p:nvPr>
        </p:nvSpPr>
        <p:spPr>
          <a:xfrm>
            <a:off x="581025" y="0"/>
            <a:ext cx="10515600" cy="1325563"/>
          </a:xfrm>
        </p:spPr>
        <p:txBody>
          <a:bodyPr/>
          <a:lstStyle/>
          <a:p>
            <a:r>
              <a:rPr lang="en-US" dirty="0" err="1"/>
              <a:t>Bahdanau</a:t>
            </a:r>
            <a:r>
              <a:rPr lang="en-US" dirty="0"/>
              <a:t> mechanism</a:t>
            </a:r>
          </a:p>
        </p:txBody>
      </p:sp>
      <p:sp>
        <p:nvSpPr>
          <p:cNvPr id="4" name="Slide Number Placeholder 3">
            <a:extLst>
              <a:ext uri="{FF2B5EF4-FFF2-40B4-BE49-F238E27FC236}">
                <a16:creationId xmlns:a16="http://schemas.microsoft.com/office/drawing/2014/main" id="{F598ACA3-A974-A934-5215-598814726941}"/>
              </a:ext>
            </a:extLst>
          </p:cNvPr>
          <p:cNvSpPr>
            <a:spLocks noGrp="1"/>
          </p:cNvSpPr>
          <p:nvPr>
            <p:ph type="sldNum" sz="quarter" idx="12"/>
          </p:nvPr>
        </p:nvSpPr>
        <p:spPr/>
        <p:txBody>
          <a:bodyPr/>
          <a:lstStyle/>
          <a:p>
            <a:fld id="{875125F4-68B2-4C2F-A65A-C9C4A2DFCF2C}" type="slidenum">
              <a:rPr lang="en-US" smtClean="0"/>
              <a:t>25</a:t>
            </a:fld>
            <a:endParaRPr lang="en-US"/>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696BCD1-91C8-8022-15BB-48524BFA99F5}"/>
                  </a:ext>
                </a:extLst>
              </p:cNvPr>
              <p:cNvSpPr txBox="1"/>
              <p:nvPr/>
            </p:nvSpPr>
            <p:spPr>
              <a:xfrm>
                <a:off x="690563" y="4444573"/>
                <a:ext cx="2681287" cy="90255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p>
                        <m:sSupPr>
                          <m:ctrlPr>
                            <a:rPr lang="en-US" b="1" i="1" smtClean="0">
                              <a:latin typeface="Cambria Math" panose="02040503050406030204" pitchFamily="18" charset="0"/>
                            </a:rPr>
                          </m:ctrlPr>
                        </m:sSupPr>
                        <m:e>
                          <m:r>
                            <a:rPr lang="en-US" b="1">
                              <a:latin typeface="Cambria Math" panose="02040503050406030204" pitchFamily="18" charset="0"/>
                            </a:rPr>
                            <m:t>𝐜</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𝑗</m:t>
                          </m:r>
                          <m:r>
                            <a:rPr lang="en-US" b="0" i="0">
                              <a:latin typeface="Cambria Math" panose="02040503050406030204" pitchFamily="18" charset="0"/>
                            </a:rPr>
                            <m:t>=1</m:t>
                          </m:r>
                        </m:sub>
                        <m:sup>
                          <m:sSub>
                            <m:sSubPr>
                              <m:ctrlPr>
                                <a:rPr lang="en-US" b="0" i="1">
                                  <a:latin typeface="Cambria Math" panose="02040503050406030204" pitchFamily="18" charset="0"/>
                                </a:rPr>
                              </m:ctrlPr>
                            </m:sSubPr>
                            <m:e>
                              <m:r>
                                <a:rPr lang="en-US" b="0" i="1">
                                  <a:latin typeface="Cambria Math" panose="02040503050406030204" pitchFamily="18" charset="0"/>
                                </a:rPr>
                                <m:t>𝑇</m:t>
                              </m:r>
                            </m:e>
                            <m:sub>
                              <m:r>
                                <a:rPr lang="en-US" b="0" i="1">
                                  <a:latin typeface="Cambria Math" panose="02040503050406030204" pitchFamily="18" charset="0"/>
                                </a:rPr>
                                <m:t>𝑥</m:t>
                              </m:r>
                            </m:sub>
                          </m:sSub>
                        </m:sup>
                        <m:e>
                          <m:sSub>
                            <m:sSubPr>
                              <m:ctrlPr>
                                <a:rPr lang="en-US" b="0" i="1">
                                  <a:latin typeface="Cambria Math" panose="02040503050406030204" pitchFamily="18" charset="0"/>
                                </a:rPr>
                              </m:ctrlPr>
                            </m:sSubPr>
                            <m:e>
                              <m:r>
                                <a:rPr lang="en-US" b="0" i="1">
                                  <a:latin typeface="Cambria Math" panose="02040503050406030204" pitchFamily="18" charset="0"/>
                                </a:rPr>
                                <m:t>𝛼</m:t>
                              </m:r>
                            </m:e>
                            <m:sub>
                              <m:r>
                                <a:rPr lang="en-US" b="0" i="1">
                                  <a:latin typeface="Cambria Math" panose="02040503050406030204" pitchFamily="18" charset="0"/>
                                </a:rPr>
                                <m:t>𝑡𝑗</m:t>
                              </m:r>
                            </m:sub>
                          </m:sSub>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𝑗</m:t>
                                  </m:r>
                                </m:e>
                              </m:d>
                            </m:sup>
                          </m:sSup>
                        </m:e>
                      </m:nary>
                    </m:oMath>
                  </m:oMathPara>
                </a14:m>
                <a:endParaRPr lang="en-US" dirty="0"/>
              </a:p>
            </p:txBody>
          </p:sp>
        </mc:Choice>
        <mc:Fallback>
          <p:sp>
            <p:nvSpPr>
              <p:cNvPr id="8" name="TextBox 7">
                <a:extLst>
                  <a:ext uri="{FF2B5EF4-FFF2-40B4-BE49-F238E27FC236}">
                    <a16:creationId xmlns:a16="http://schemas.microsoft.com/office/drawing/2014/main" id="{C696BCD1-91C8-8022-15BB-48524BFA99F5}"/>
                  </a:ext>
                </a:extLst>
              </p:cNvPr>
              <p:cNvSpPr txBox="1">
                <a:spLocks noRot="1" noChangeAspect="1" noMove="1" noResize="1" noEditPoints="1" noAdjustHandles="1" noChangeArrowheads="1" noChangeShapeType="1" noTextEdit="1"/>
              </p:cNvSpPr>
              <p:nvPr/>
            </p:nvSpPr>
            <p:spPr>
              <a:xfrm>
                <a:off x="690563" y="4444573"/>
                <a:ext cx="2681287" cy="90255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8182591D-60B0-2014-410E-C3D1E452AC28}"/>
                  </a:ext>
                </a:extLst>
              </p:cNvPr>
              <p:cNvSpPr txBox="1"/>
              <p:nvPr/>
            </p:nvSpPr>
            <p:spPr>
              <a:xfrm>
                <a:off x="652463" y="1849651"/>
                <a:ext cx="5281612" cy="415498"/>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𝑒</m:t>
                          </m:r>
                        </m:e>
                        <m:sub>
                          <m:r>
                            <a:rPr lang="en-US" i="1" smtClean="0">
                              <a:solidFill>
                                <a:srgbClr val="FF0000"/>
                              </a:solidFill>
                              <a:latin typeface="Cambria Math" panose="02040503050406030204" pitchFamily="18" charset="0"/>
                            </a:rPr>
                            <m:t>𝑡𝑗</m:t>
                          </m:r>
                        </m:sub>
                      </m:sSub>
                      <m:r>
                        <a:rPr lang="en-US" i="0">
                          <a:latin typeface="Cambria Math" panose="02040503050406030204" pitchFamily="18" charset="0"/>
                        </a:rPr>
                        <m:t>=</m:t>
                      </m:r>
                      <m:r>
                        <a:rPr lang="en-US" i="1">
                          <a:latin typeface="Cambria Math" panose="02040503050406030204" pitchFamily="18" charset="0"/>
                        </a:rPr>
                        <m:t>𝑎</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b="1" i="0">
                                  <a:latin typeface="Cambria Math" panose="02040503050406030204" pitchFamily="18" charset="0"/>
                                </a:rPr>
                                <m:t>𝐬</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𝑗</m:t>
                                  </m:r>
                                </m:e>
                              </m:d>
                            </m:sup>
                          </m:sSup>
                        </m:e>
                      </m:d>
                      <m:r>
                        <a:rPr lang="en-US" b="0" i="0">
                          <a:latin typeface="Cambria Math" panose="02040503050406030204" pitchFamily="18" charset="0"/>
                        </a:rPr>
                        <m:t>=</m:t>
                      </m:r>
                      <m:sSup>
                        <m:sSupPr>
                          <m:ctrlPr>
                            <a:rPr lang="en-US" b="0" i="1">
                              <a:latin typeface="Cambria Math" panose="02040503050406030204" pitchFamily="18" charset="0"/>
                            </a:rPr>
                          </m:ctrlPr>
                        </m:sSupPr>
                        <m:e>
                          <m:sSub>
                            <m:sSubPr>
                              <m:ctrlPr>
                                <a:rPr lang="en-US" b="0" i="1">
                                  <a:latin typeface="Cambria Math" panose="02040503050406030204" pitchFamily="18" charset="0"/>
                                </a:rPr>
                              </m:ctrlPr>
                            </m:sSubPr>
                            <m:e>
                              <m:r>
                                <a:rPr lang="en-US" b="1" i="0">
                                  <a:latin typeface="Cambria Math" panose="02040503050406030204" pitchFamily="18" charset="0"/>
                                </a:rPr>
                                <m:t>𝐯</m:t>
                              </m:r>
                            </m:e>
                            <m:sub>
                              <m:r>
                                <a:rPr lang="en-US" b="0" i="1">
                                  <a:latin typeface="Cambria Math" panose="02040503050406030204" pitchFamily="18" charset="0"/>
                                </a:rPr>
                                <m:t>𝑎</m:t>
                              </m:r>
                            </m:sub>
                          </m:sSub>
                        </m:e>
                        <m:sup>
                          <m:r>
                            <a:rPr lang="en-US" b="0" i="0">
                              <a:latin typeface="Cambria Math" panose="02040503050406030204" pitchFamily="18" charset="0"/>
                            </a:rPr>
                            <m:t>⊺</m:t>
                          </m:r>
                        </m:sup>
                      </m:sSup>
                      <m:r>
                        <a:rPr lang="en-US" b="0" i="0">
                          <a:latin typeface="Cambria Math" panose="02040503050406030204" pitchFamily="18" charset="0"/>
                        </a:rPr>
                        <m:t> </m:t>
                      </m:r>
                      <m:r>
                        <a:rPr lang="en-US" b="0" i="1">
                          <a:latin typeface="Cambria Math" panose="02040503050406030204" pitchFamily="18" charset="0"/>
                        </a:rPr>
                        <m:t>𝑡𝑎𝑛h</m:t>
                      </m:r>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𝑎</m:t>
                              </m:r>
                            </m:sub>
                          </m:sSub>
                          <m:sSup>
                            <m:sSupPr>
                              <m:ctrlPr>
                                <a:rPr lang="en-US" b="0" i="1">
                                  <a:latin typeface="Cambria Math" panose="02040503050406030204" pitchFamily="18" charset="0"/>
                                </a:rPr>
                              </m:ctrlPr>
                            </m:sSupPr>
                            <m:e>
                              <m:r>
                                <a:rPr lang="en-US" b="1" i="0">
                                  <a:latin typeface="Cambria Math" panose="02040503050406030204" pitchFamily="18" charset="0"/>
                                </a:rPr>
                                <m:t>𝐬</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−1</m:t>
                                  </m:r>
                                </m:e>
                              </m:d>
                            </m:sup>
                          </m:sSup>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𝑈</m:t>
                              </m:r>
                            </m:e>
                            <m:sub>
                              <m:r>
                                <a:rPr lang="en-US" b="0" i="1">
                                  <a:latin typeface="Cambria Math" panose="02040503050406030204" pitchFamily="18" charset="0"/>
                                </a:rPr>
                                <m:t>𝑎</m:t>
                              </m:r>
                            </m:sub>
                          </m:sSub>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𝑗</m:t>
                                  </m:r>
                                </m:e>
                              </m:d>
                            </m:sup>
                          </m:sSup>
                        </m:e>
                      </m:d>
                    </m:oMath>
                  </m:oMathPara>
                </a14:m>
                <a:endParaRPr lang="en-US" dirty="0"/>
              </a:p>
            </p:txBody>
          </p:sp>
        </mc:Choice>
        <mc:Fallback>
          <p:sp>
            <p:nvSpPr>
              <p:cNvPr id="10" name="TextBox 9">
                <a:extLst>
                  <a:ext uri="{FF2B5EF4-FFF2-40B4-BE49-F238E27FC236}">
                    <a16:creationId xmlns:a16="http://schemas.microsoft.com/office/drawing/2014/main" id="{8182591D-60B0-2014-410E-C3D1E452AC28}"/>
                  </a:ext>
                </a:extLst>
              </p:cNvPr>
              <p:cNvSpPr txBox="1">
                <a:spLocks noRot="1" noChangeAspect="1" noMove="1" noResize="1" noEditPoints="1" noAdjustHandles="1" noChangeArrowheads="1" noChangeShapeType="1" noTextEdit="1"/>
              </p:cNvSpPr>
              <p:nvPr/>
            </p:nvSpPr>
            <p:spPr>
              <a:xfrm>
                <a:off x="652463" y="1849651"/>
                <a:ext cx="5281612" cy="415498"/>
              </a:xfrm>
              <a:prstGeom prst="rect">
                <a:avLst/>
              </a:prstGeom>
              <a:blipFill>
                <a:blip r:embed="rId4"/>
                <a:stretch>
                  <a:fillRect b="-5797"/>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8644C19C-D60A-1539-37B8-FFF12C81F164}"/>
              </a:ext>
            </a:extLst>
          </p:cNvPr>
          <p:cNvSpPr txBox="1"/>
          <p:nvPr/>
        </p:nvSpPr>
        <p:spPr>
          <a:xfrm>
            <a:off x="542925" y="1485900"/>
            <a:ext cx="6923690"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scores (</a:t>
            </a:r>
            <a:r>
              <a:rPr lang="en-US" dirty="0">
                <a:solidFill>
                  <a:srgbClr val="FF0000"/>
                </a:solidFill>
                <a:latin typeface="Segoe Print" panose="02000600000000000000" pitchFamily="2" charset="0"/>
              </a:rPr>
              <a:t>t</a:t>
            </a:r>
            <a:r>
              <a:rPr lang="en-US" dirty="0">
                <a:solidFill>
                  <a:schemeClr val="accent4"/>
                </a:solidFill>
                <a:latin typeface="Segoe Print" panose="02000600000000000000" pitchFamily="2" charset="0"/>
              </a:rPr>
              <a:t>: time step in decoder, </a:t>
            </a:r>
            <a:r>
              <a:rPr lang="en-US" dirty="0">
                <a:solidFill>
                  <a:srgbClr val="FF0000"/>
                </a:solidFill>
                <a:latin typeface="Segoe Print" panose="02000600000000000000" pitchFamily="2" charset="0"/>
              </a:rPr>
              <a:t>j</a:t>
            </a:r>
            <a:r>
              <a:rPr lang="en-US" dirty="0">
                <a:solidFill>
                  <a:schemeClr val="accent4"/>
                </a:solidFill>
                <a:latin typeface="Segoe Print" panose="02000600000000000000" pitchFamily="2" charset="0"/>
              </a:rPr>
              <a:t>: time step in encoder)</a:t>
            </a:r>
          </a:p>
        </p:txBody>
      </p:sp>
      <p:pic>
        <p:nvPicPr>
          <p:cNvPr id="7" name="Picture 6">
            <a:extLst>
              <a:ext uri="{FF2B5EF4-FFF2-40B4-BE49-F238E27FC236}">
                <a16:creationId xmlns:a16="http://schemas.microsoft.com/office/drawing/2014/main" id="{388A1DF5-EE94-55C5-7A58-256CE5D4EC74}"/>
              </a:ext>
            </a:extLst>
          </p:cNvPr>
          <p:cNvPicPr>
            <a:picLocks noChangeAspect="1"/>
          </p:cNvPicPr>
          <p:nvPr/>
        </p:nvPicPr>
        <p:blipFill>
          <a:blip r:embed="rId5"/>
          <a:stretch>
            <a:fillRect/>
          </a:stretch>
        </p:blipFill>
        <p:spPr>
          <a:xfrm>
            <a:off x="6186493" y="2139132"/>
            <a:ext cx="5938832" cy="4042594"/>
          </a:xfrm>
          <a:prstGeom prst="rect">
            <a:avLst/>
          </a:prstGeom>
        </p:spPr>
      </p:pic>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7FEB5A5A-A973-9713-756F-6816DF0B78DA}"/>
                  </a:ext>
                </a:extLst>
              </p:cNvPr>
              <p:cNvSpPr txBox="1"/>
              <p:nvPr/>
            </p:nvSpPr>
            <p:spPr>
              <a:xfrm>
                <a:off x="633413" y="2764820"/>
                <a:ext cx="2681287" cy="79496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𝑡𝑗</m:t>
                          </m:r>
                        </m:sub>
                      </m:sSub>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𝑒𝑥𝑝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𝑡𝑗</m:t>
                                  </m:r>
                                </m:sub>
                              </m:sSub>
                            </m:e>
                          </m:d>
                        </m:num>
                        <m:den>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𝑘</m:t>
                              </m:r>
                              <m:r>
                                <a:rPr lang="en-US" i="0">
                                  <a:latin typeface="Cambria Math" panose="02040503050406030204" pitchFamily="18" charset="0"/>
                                </a:rPr>
                                <m:t>=1</m:t>
                              </m:r>
                            </m:sub>
                            <m:sup>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𝑥</m:t>
                                  </m:r>
                                </m:sub>
                              </m:sSub>
                            </m:sup>
                            <m:e>
                              <m:r>
                                <a:rPr lang="en-US" i="1">
                                  <a:latin typeface="Cambria Math" panose="02040503050406030204" pitchFamily="18" charset="0"/>
                                </a:rPr>
                                <m:t>𝑒𝑥𝑝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𝑡𝑘</m:t>
                                      </m:r>
                                    </m:sub>
                                  </m:sSub>
                                </m:e>
                              </m:d>
                            </m:e>
                          </m:nary>
                        </m:den>
                      </m:f>
                    </m:oMath>
                  </m:oMathPara>
                </a14:m>
                <a:endParaRPr lang="en-US" dirty="0"/>
              </a:p>
            </p:txBody>
          </p:sp>
        </mc:Choice>
        <mc:Fallback>
          <p:sp>
            <p:nvSpPr>
              <p:cNvPr id="14" name="TextBox 13">
                <a:extLst>
                  <a:ext uri="{FF2B5EF4-FFF2-40B4-BE49-F238E27FC236}">
                    <a16:creationId xmlns:a16="http://schemas.microsoft.com/office/drawing/2014/main" id="{7FEB5A5A-A973-9713-756F-6816DF0B78DA}"/>
                  </a:ext>
                </a:extLst>
              </p:cNvPr>
              <p:cNvSpPr txBox="1">
                <a:spLocks noRot="1" noChangeAspect="1" noMove="1" noResize="1" noEditPoints="1" noAdjustHandles="1" noChangeArrowheads="1" noChangeShapeType="1" noTextEdit="1"/>
              </p:cNvSpPr>
              <p:nvPr/>
            </p:nvSpPr>
            <p:spPr>
              <a:xfrm>
                <a:off x="633413" y="2764820"/>
                <a:ext cx="2681287" cy="794961"/>
              </a:xfrm>
              <a:prstGeom prst="rect">
                <a:avLst/>
              </a:prstGeom>
              <a:blipFill>
                <a:blip r:embed="rId6"/>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F0D17B43-328B-E855-A2C2-F83D02294AD9}"/>
              </a:ext>
            </a:extLst>
          </p:cNvPr>
          <p:cNvSpPr txBox="1"/>
          <p:nvPr/>
        </p:nvSpPr>
        <p:spPr>
          <a:xfrm>
            <a:off x="571500" y="2476500"/>
            <a:ext cx="1383712"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a:t>
            </a:r>
            <a:r>
              <a:rPr lang="en-US" dirty="0" err="1">
                <a:solidFill>
                  <a:schemeClr val="accent4"/>
                </a:solidFill>
                <a:latin typeface="Segoe Print" panose="02000600000000000000" pitchFamily="2" charset="0"/>
              </a:rPr>
              <a:t>softmax</a:t>
            </a:r>
            <a:endParaRPr lang="en-US" dirty="0">
              <a:solidFill>
                <a:schemeClr val="accent4"/>
              </a:solidFill>
              <a:latin typeface="Segoe Print" panose="02000600000000000000" pitchFamily="2" charset="0"/>
            </a:endParaRPr>
          </a:p>
        </p:txBody>
      </p:sp>
      <p:sp>
        <p:nvSpPr>
          <p:cNvPr id="16" name="TextBox 15">
            <a:extLst>
              <a:ext uri="{FF2B5EF4-FFF2-40B4-BE49-F238E27FC236}">
                <a16:creationId xmlns:a16="http://schemas.microsoft.com/office/drawing/2014/main" id="{B55467CF-C2F4-C3DA-B576-4DB3C8D36333}"/>
              </a:ext>
            </a:extLst>
          </p:cNvPr>
          <p:cNvSpPr txBox="1"/>
          <p:nvPr/>
        </p:nvSpPr>
        <p:spPr>
          <a:xfrm>
            <a:off x="590550" y="3752850"/>
            <a:ext cx="5325497" cy="646331"/>
          </a:xfrm>
          <a:prstGeom prst="rect">
            <a:avLst/>
          </a:prstGeom>
          <a:noFill/>
        </p:spPr>
        <p:txBody>
          <a:bodyPr wrap="none" rtlCol="0">
            <a:spAutoFit/>
          </a:bodyPr>
          <a:lstStyle/>
          <a:p>
            <a:r>
              <a:rPr lang="en-US" dirty="0">
                <a:solidFill>
                  <a:schemeClr val="accent4"/>
                </a:solidFill>
                <a:latin typeface="Segoe Print" panose="02000600000000000000" pitchFamily="2" charset="0"/>
              </a:rPr>
              <a:t># attention vector: </a:t>
            </a:r>
          </a:p>
          <a:p>
            <a:r>
              <a:rPr lang="en-US" dirty="0">
                <a:solidFill>
                  <a:schemeClr val="accent4"/>
                </a:solidFill>
                <a:latin typeface="Segoe Print" panose="02000600000000000000" pitchFamily="2" charset="0"/>
              </a:rPr>
              <a:t>linear combination of encoder hidden states</a:t>
            </a:r>
          </a:p>
        </p:txBody>
      </p:sp>
    </p:spTree>
    <p:extLst>
      <p:ext uri="{BB962C8B-B14F-4D97-AF65-F5344CB8AC3E}">
        <p14:creationId xmlns:p14="http://schemas.microsoft.com/office/powerpoint/2010/main" val="454516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FA64D-1F35-2D19-E758-12FEFCA9979F}"/>
              </a:ext>
            </a:extLst>
          </p:cNvPr>
          <p:cNvSpPr>
            <a:spLocks noGrp="1"/>
          </p:cNvSpPr>
          <p:nvPr>
            <p:ph type="title"/>
          </p:nvPr>
        </p:nvSpPr>
        <p:spPr>
          <a:xfrm>
            <a:off x="533400" y="0"/>
            <a:ext cx="10515600" cy="1325563"/>
          </a:xfrm>
        </p:spPr>
        <p:txBody>
          <a:bodyPr/>
          <a:lstStyle/>
          <a:p>
            <a:r>
              <a:rPr lang="en-US" dirty="0"/>
              <a:t>BLEU: translation metric</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15C3151-3692-3281-1D23-78D80242B54C}"/>
                  </a:ext>
                </a:extLst>
              </p:cNvPr>
              <p:cNvSpPr>
                <a:spLocks noGrp="1"/>
              </p:cNvSpPr>
              <p:nvPr>
                <p:ph idx="1"/>
              </p:nvPr>
            </p:nvSpPr>
            <p:spPr>
              <a:xfrm>
                <a:off x="628650" y="1301750"/>
                <a:ext cx="6438900" cy="3260725"/>
              </a:xfrm>
            </p:spPr>
            <p:txBody>
              <a:bodyPr>
                <a:normAutofit lnSpcReduction="10000"/>
              </a:bodyPr>
              <a:lstStyle/>
              <a:p>
                <a:r>
                  <a:rPr lang="en-US" dirty="0"/>
                  <a:t>BLEU: Bilingual Evaluation Understudy</a:t>
                </a:r>
              </a:p>
              <a:p>
                <a14:m>
                  <m:oMath xmlns:m="http://schemas.openxmlformats.org/officeDocument/2006/math">
                    <m:r>
                      <a:rPr lang="en-US" b="0" i="1" smtClean="0">
                        <a:latin typeface="Cambria Math" panose="02040503050406030204" pitchFamily="18" charset="0"/>
                      </a:rPr>
                      <m:t>0</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𝐵𝐿𝐸𝑈</m:t>
                    </m:r>
                    <m:r>
                      <a:rPr lang="en-US" b="0" i="1" smtClean="0">
                        <a:latin typeface="Cambria Math" panose="02040503050406030204" pitchFamily="18" charset="0"/>
                        <a:ea typeface="Cambria Math" panose="02040503050406030204" pitchFamily="18" charset="0"/>
                      </a:rPr>
                      <m:t>≤1</m:t>
                    </m:r>
                  </m:oMath>
                </a14:m>
                <a:r>
                  <a:rPr lang="en-US" dirty="0"/>
                  <a:t> </a:t>
                </a:r>
              </a:p>
              <a:p>
                <a:pPr lvl="1"/>
                <a:r>
                  <a:rPr lang="en-US" dirty="0"/>
                  <a:t>0: the worst model</a:t>
                </a:r>
              </a:p>
              <a:p>
                <a:pPr lvl="1"/>
                <a:r>
                  <a:rPr lang="en-US" dirty="0"/>
                  <a:t>1: the perfect model</a:t>
                </a:r>
              </a:p>
              <a:p>
                <a:r>
                  <a:rPr lang="en-US" dirty="0"/>
                  <a:t>Terms:</a:t>
                </a:r>
              </a:p>
              <a:p>
                <a:pPr lvl="1"/>
                <a:r>
                  <a:rPr lang="en-US" dirty="0"/>
                  <a:t>Source sentence: to be translated</a:t>
                </a:r>
              </a:p>
              <a:p>
                <a:pPr lvl="1"/>
                <a:r>
                  <a:rPr lang="en-US" dirty="0"/>
                  <a:t>Candidate: translated by machine</a:t>
                </a:r>
              </a:p>
              <a:p>
                <a:pPr lvl="1"/>
                <a:r>
                  <a:rPr lang="en-US" dirty="0"/>
                  <a:t>Reference: translated by human</a:t>
                </a:r>
              </a:p>
            </p:txBody>
          </p:sp>
        </mc:Choice>
        <mc:Fallback>
          <p:sp>
            <p:nvSpPr>
              <p:cNvPr id="3" name="Content Placeholder 2">
                <a:extLst>
                  <a:ext uri="{FF2B5EF4-FFF2-40B4-BE49-F238E27FC236}">
                    <a16:creationId xmlns:a16="http://schemas.microsoft.com/office/drawing/2014/main" id="{E15C3151-3692-3281-1D23-78D80242B54C}"/>
                  </a:ext>
                </a:extLst>
              </p:cNvPr>
              <p:cNvSpPr>
                <a:spLocks noGrp="1" noRot="1" noChangeAspect="1" noMove="1" noResize="1" noEditPoints="1" noAdjustHandles="1" noChangeArrowheads="1" noChangeShapeType="1" noTextEdit="1"/>
              </p:cNvSpPr>
              <p:nvPr>
                <p:ph idx="1"/>
              </p:nvPr>
            </p:nvSpPr>
            <p:spPr>
              <a:xfrm>
                <a:off x="628650" y="1301750"/>
                <a:ext cx="6438900" cy="3260725"/>
              </a:xfrm>
              <a:blipFill>
                <a:blip r:embed="rId2"/>
                <a:stretch>
                  <a:fillRect l="-1705" t="-4307" b="-149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F900F25-9879-20C7-1EA8-3E1D0DBBCB7F}"/>
              </a:ext>
            </a:extLst>
          </p:cNvPr>
          <p:cNvSpPr>
            <a:spLocks noGrp="1"/>
          </p:cNvSpPr>
          <p:nvPr>
            <p:ph type="sldNum" sz="quarter" idx="12"/>
          </p:nvPr>
        </p:nvSpPr>
        <p:spPr/>
        <p:txBody>
          <a:bodyPr/>
          <a:lstStyle/>
          <a:p>
            <a:fld id="{875125F4-68B2-4C2F-A65A-C9C4A2DFCF2C}" type="slidenum">
              <a:rPr lang="en-US" smtClean="0"/>
              <a:t>26</a:t>
            </a:fld>
            <a:endParaRPr lang="en-US"/>
          </a:p>
        </p:txBody>
      </p:sp>
      <p:sp>
        <p:nvSpPr>
          <p:cNvPr id="5" name="Rectangle 4">
            <a:extLst>
              <a:ext uri="{FF2B5EF4-FFF2-40B4-BE49-F238E27FC236}">
                <a16:creationId xmlns:a16="http://schemas.microsoft.com/office/drawing/2014/main" id="{33812863-C896-F676-204D-C19165CFE5A8}"/>
              </a:ext>
            </a:extLst>
          </p:cNvPr>
          <p:cNvSpPr/>
          <p:nvPr/>
        </p:nvSpPr>
        <p:spPr>
          <a:xfrm>
            <a:off x="8686800" y="2886075"/>
            <a:ext cx="1590675" cy="990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Translation </a:t>
            </a:r>
          </a:p>
          <a:p>
            <a:pPr algn="ctr"/>
            <a:r>
              <a:rPr lang="en-US" dirty="0">
                <a:solidFill>
                  <a:schemeClr val="tx1"/>
                </a:solidFill>
              </a:rPr>
              <a:t>model</a:t>
            </a:r>
          </a:p>
        </p:txBody>
      </p:sp>
      <p:sp>
        <p:nvSpPr>
          <p:cNvPr id="6" name="Arrow: Right 5">
            <a:extLst>
              <a:ext uri="{FF2B5EF4-FFF2-40B4-BE49-F238E27FC236}">
                <a16:creationId xmlns:a16="http://schemas.microsoft.com/office/drawing/2014/main" id="{EB837921-280E-3AF5-F1AD-055B528B2A90}"/>
              </a:ext>
            </a:extLst>
          </p:cNvPr>
          <p:cNvSpPr/>
          <p:nvPr/>
        </p:nvSpPr>
        <p:spPr>
          <a:xfrm>
            <a:off x="7639050" y="3838575"/>
            <a:ext cx="571500" cy="20955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CD0643F4-4BF1-58FD-03E4-9244BA529C0A}"/>
              </a:ext>
            </a:extLst>
          </p:cNvPr>
          <p:cNvSpPr/>
          <p:nvPr/>
        </p:nvSpPr>
        <p:spPr>
          <a:xfrm>
            <a:off x="10544175" y="3209925"/>
            <a:ext cx="571500" cy="20955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26355CD-7B1C-3944-5C45-ED50F3D4E471}"/>
              </a:ext>
            </a:extLst>
          </p:cNvPr>
          <p:cNvSpPr txBox="1"/>
          <p:nvPr/>
        </p:nvSpPr>
        <p:spPr>
          <a:xfrm>
            <a:off x="7400925" y="3124200"/>
            <a:ext cx="1111651" cy="646331"/>
          </a:xfrm>
          <a:prstGeom prst="rect">
            <a:avLst/>
          </a:prstGeom>
          <a:noFill/>
        </p:spPr>
        <p:txBody>
          <a:bodyPr wrap="none" rtlCol="0">
            <a:spAutoFit/>
          </a:bodyPr>
          <a:lstStyle/>
          <a:p>
            <a:r>
              <a:rPr lang="en-US" dirty="0"/>
              <a:t>Source </a:t>
            </a:r>
          </a:p>
          <a:p>
            <a:r>
              <a:rPr lang="en-US" dirty="0"/>
              <a:t>sentence</a:t>
            </a:r>
          </a:p>
        </p:txBody>
      </p:sp>
      <p:sp>
        <p:nvSpPr>
          <p:cNvPr id="9" name="TextBox 8">
            <a:extLst>
              <a:ext uri="{FF2B5EF4-FFF2-40B4-BE49-F238E27FC236}">
                <a16:creationId xmlns:a16="http://schemas.microsoft.com/office/drawing/2014/main" id="{D3CB9A2D-071E-970F-0F62-488437EC5F2A}"/>
              </a:ext>
            </a:extLst>
          </p:cNvPr>
          <p:cNvSpPr txBox="1"/>
          <p:nvPr/>
        </p:nvSpPr>
        <p:spPr>
          <a:xfrm>
            <a:off x="10420350" y="2790825"/>
            <a:ext cx="1273105" cy="369332"/>
          </a:xfrm>
          <a:prstGeom prst="rect">
            <a:avLst/>
          </a:prstGeom>
          <a:noFill/>
        </p:spPr>
        <p:txBody>
          <a:bodyPr wrap="none" rtlCol="0">
            <a:spAutoFit/>
          </a:bodyPr>
          <a:lstStyle/>
          <a:p>
            <a:r>
              <a:rPr lang="en-US" dirty="0"/>
              <a:t>Candidate</a:t>
            </a:r>
          </a:p>
        </p:txBody>
      </p:sp>
      <p:sp>
        <p:nvSpPr>
          <p:cNvPr id="10" name="Rectangle 9">
            <a:extLst>
              <a:ext uri="{FF2B5EF4-FFF2-40B4-BE49-F238E27FC236}">
                <a16:creationId xmlns:a16="http://schemas.microsoft.com/office/drawing/2014/main" id="{B6F1B24E-A4F3-1124-2D7E-75D6D275180B}"/>
              </a:ext>
            </a:extLst>
          </p:cNvPr>
          <p:cNvSpPr/>
          <p:nvPr/>
        </p:nvSpPr>
        <p:spPr>
          <a:xfrm>
            <a:off x="8686800" y="4248150"/>
            <a:ext cx="1590675" cy="9906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Human professional </a:t>
            </a:r>
          </a:p>
          <a:p>
            <a:pPr algn="ctr"/>
            <a:r>
              <a:rPr lang="en-US" dirty="0">
                <a:solidFill>
                  <a:schemeClr val="tx1"/>
                </a:solidFill>
              </a:rPr>
              <a:t>translation</a:t>
            </a:r>
          </a:p>
        </p:txBody>
      </p:sp>
      <p:sp>
        <p:nvSpPr>
          <p:cNvPr id="11" name="Arrow: Right 10">
            <a:extLst>
              <a:ext uri="{FF2B5EF4-FFF2-40B4-BE49-F238E27FC236}">
                <a16:creationId xmlns:a16="http://schemas.microsoft.com/office/drawing/2014/main" id="{7CD17C62-58DF-D757-F7D1-D0330108430E}"/>
              </a:ext>
            </a:extLst>
          </p:cNvPr>
          <p:cNvSpPr/>
          <p:nvPr/>
        </p:nvSpPr>
        <p:spPr>
          <a:xfrm>
            <a:off x="10582275" y="4314825"/>
            <a:ext cx="571500" cy="20955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A9B108C3-6EB7-C3E6-3A86-772B16D3997E}"/>
              </a:ext>
            </a:extLst>
          </p:cNvPr>
          <p:cNvSpPr/>
          <p:nvPr/>
        </p:nvSpPr>
        <p:spPr>
          <a:xfrm>
            <a:off x="10591800" y="4695825"/>
            <a:ext cx="571500" cy="20955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D87604FC-31F0-0C28-2D9A-DB4EE0B8CAEC}"/>
              </a:ext>
            </a:extLst>
          </p:cNvPr>
          <p:cNvSpPr/>
          <p:nvPr/>
        </p:nvSpPr>
        <p:spPr>
          <a:xfrm>
            <a:off x="10601325" y="5057775"/>
            <a:ext cx="571500" cy="20955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B7D7A51-3F91-16A1-AD7A-46428F70B853}"/>
              </a:ext>
            </a:extLst>
          </p:cNvPr>
          <p:cNvSpPr txBox="1"/>
          <p:nvPr/>
        </p:nvSpPr>
        <p:spPr>
          <a:xfrm>
            <a:off x="10420350" y="3952875"/>
            <a:ext cx="1358385" cy="369332"/>
          </a:xfrm>
          <a:prstGeom prst="rect">
            <a:avLst/>
          </a:prstGeom>
          <a:noFill/>
        </p:spPr>
        <p:txBody>
          <a:bodyPr wrap="none" rtlCol="0">
            <a:spAutoFit/>
          </a:bodyPr>
          <a:lstStyle/>
          <a:p>
            <a:r>
              <a:rPr lang="en-US" dirty="0"/>
              <a:t>References </a:t>
            </a:r>
          </a:p>
        </p:txBody>
      </p:sp>
      <p:sp>
        <p:nvSpPr>
          <p:cNvPr id="16" name="TextBox 15">
            <a:extLst>
              <a:ext uri="{FF2B5EF4-FFF2-40B4-BE49-F238E27FC236}">
                <a16:creationId xmlns:a16="http://schemas.microsoft.com/office/drawing/2014/main" id="{609AAC58-DBCF-D5F1-80A5-74394B986DE3}"/>
              </a:ext>
            </a:extLst>
          </p:cNvPr>
          <p:cNvSpPr txBox="1"/>
          <p:nvPr/>
        </p:nvSpPr>
        <p:spPr>
          <a:xfrm>
            <a:off x="1100138" y="5050027"/>
            <a:ext cx="6124574" cy="1559529"/>
          </a:xfrm>
          <a:prstGeom prst="rect">
            <a:avLst/>
          </a:prstGeom>
          <a:noFill/>
          <a:ln>
            <a:solidFill>
              <a:schemeClr val="accent2"/>
            </a:solidFill>
          </a:ln>
        </p:spPr>
        <p:txBody>
          <a:bodyPr wrap="square">
            <a:spAutoFit/>
          </a:bodyPr>
          <a:lstStyle/>
          <a:p>
            <a:pPr marL="457200" marR="0" algn="just">
              <a:lnSpc>
                <a:spcPct val="107000"/>
              </a:lnSpc>
              <a:buNone/>
            </a:pP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rPr>
              <a:t>Candidate 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 was late because of the traffic.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07000"/>
              </a:lnSpc>
              <a:buNone/>
            </a:pP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rPr>
              <a:t>Candidate 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 was the late because the traffic was there.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07000"/>
              </a:lnSpc>
              <a:buNone/>
            </a:pP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rPr>
              <a:t>Candidate 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was late.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07000"/>
              </a:lnSpc>
              <a:buNone/>
            </a:pP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rPr>
              <a:t>Reference 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 was late because there was traffic.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07000"/>
              </a:lnSpc>
              <a:buNone/>
            </a:pP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rPr>
              <a:t>Reference 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 was late due to the traffic.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B518FE7-097B-8230-411C-E9BAEF6E0528}"/>
              </a:ext>
            </a:extLst>
          </p:cNvPr>
          <p:cNvSpPr txBox="1"/>
          <p:nvPr/>
        </p:nvSpPr>
        <p:spPr>
          <a:xfrm>
            <a:off x="781050" y="4648200"/>
            <a:ext cx="1513556"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examples</a:t>
            </a:r>
          </a:p>
        </p:txBody>
      </p:sp>
      <p:sp>
        <p:nvSpPr>
          <p:cNvPr id="19" name="TextBox 18">
            <a:extLst>
              <a:ext uri="{FF2B5EF4-FFF2-40B4-BE49-F238E27FC236}">
                <a16:creationId xmlns:a16="http://schemas.microsoft.com/office/drawing/2014/main" id="{80EA7D03-EDD1-1964-6EE7-6DB58A8CC07F}"/>
              </a:ext>
            </a:extLst>
          </p:cNvPr>
          <p:cNvSpPr txBox="1"/>
          <p:nvPr/>
        </p:nvSpPr>
        <p:spPr>
          <a:xfrm>
            <a:off x="7372350" y="1181055"/>
            <a:ext cx="4667250" cy="1169551"/>
          </a:xfrm>
          <a:prstGeom prst="rect">
            <a:avLst/>
          </a:prstGeom>
          <a:noFill/>
          <a:ln>
            <a:solidFill>
              <a:srgbClr val="FF0000"/>
            </a:solidFill>
          </a:ln>
        </p:spPr>
        <p:txBody>
          <a:bodyPr wrap="square">
            <a:spAutoFit/>
          </a:bodyPr>
          <a:lstStyle/>
          <a:p>
            <a:r>
              <a:rPr lang="en-US" sz="1400" dirty="0">
                <a:effectLst/>
                <a:latin typeface="Times New Roman" panose="02020603050405020304" pitchFamily="18" charset="0"/>
                <a:ea typeface="Times New Roman" panose="02020603050405020304" pitchFamily="18" charset="0"/>
              </a:rPr>
              <a:t>Ref: </a:t>
            </a:r>
            <a:r>
              <a:rPr lang="en-US" sz="1400" dirty="0" err="1">
                <a:effectLst/>
                <a:latin typeface="Times New Roman" panose="02020603050405020304" pitchFamily="18" charset="0"/>
                <a:ea typeface="Times New Roman" panose="02020603050405020304" pitchFamily="18" charset="0"/>
              </a:rPr>
              <a:t>Papineni</a:t>
            </a:r>
            <a:r>
              <a:rPr lang="en-US" sz="1400" dirty="0">
                <a:effectLst/>
                <a:latin typeface="Times New Roman" panose="02020603050405020304" pitchFamily="18" charset="0"/>
                <a:ea typeface="Times New Roman" panose="02020603050405020304" pitchFamily="18" charset="0"/>
              </a:rPr>
              <a:t>, K., </a:t>
            </a:r>
            <a:r>
              <a:rPr lang="en-US" sz="1400" dirty="0" err="1">
                <a:effectLst/>
                <a:latin typeface="Times New Roman" panose="02020603050405020304" pitchFamily="18" charset="0"/>
                <a:ea typeface="Times New Roman" panose="02020603050405020304" pitchFamily="18" charset="0"/>
              </a:rPr>
              <a:t>Roukos</a:t>
            </a:r>
            <a:r>
              <a:rPr lang="en-US" sz="1400" dirty="0">
                <a:effectLst/>
                <a:latin typeface="Times New Roman" panose="02020603050405020304" pitchFamily="18" charset="0"/>
                <a:ea typeface="Times New Roman" panose="02020603050405020304" pitchFamily="18" charset="0"/>
              </a:rPr>
              <a:t>, S., Ward, T., and Zhu, W.J. (2002), BLEU: a Method for Automatic Evaluation of Machine Translation, Proceedings of </a:t>
            </a:r>
            <a:r>
              <a:rPr lang="en-US" sz="1400" i="1" dirty="0">
                <a:effectLst/>
                <a:latin typeface="Times New Roman" panose="02020603050405020304" pitchFamily="18" charset="0"/>
                <a:ea typeface="Times New Roman" panose="02020603050405020304" pitchFamily="18" charset="0"/>
              </a:rPr>
              <a:t>the 40</a:t>
            </a:r>
            <a:r>
              <a:rPr lang="en-US" sz="1400" i="1" baseline="30000" dirty="0">
                <a:effectLst/>
                <a:latin typeface="Times New Roman" panose="02020603050405020304" pitchFamily="18" charset="0"/>
                <a:ea typeface="Times New Roman" panose="02020603050405020304" pitchFamily="18" charset="0"/>
              </a:rPr>
              <a:t>th</a:t>
            </a:r>
            <a:r>
              <a:rPr lang="en-US" sz="1400" i="1" dirty="0">
                <a:effectLst/>
                <a:latin typeface="Times New Roman" panose="02020603050405020304" pitchFamily="18" charset="0"/>
                <a:ea typeface="Times New Roman" panose="02020603050405020304" pitchFamily="18" charset="0"/>
              </a:rPr>
              <a:t> Annual Meeting of the Association for Computational Linguistics (ACL),</a:t>
            </a:r>
            <a:r>
              <a:rPr lang="en-US" sz="1400" dirty="0">
                <a:effectLst/>
                <a:latin typeface="Times New Roman" panose="02020603050405020304" pitchFamily="18" charset="0"/>
                <a:ea typeface="Times New Roman" panose="02020603050405020304" pitchFamily="18" charset="0"/>
              </a:rPr>
              <a:t> Philadelphica, July 2002, pp. 311-318.</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p>
        </p:txBody>
      </p:sp>
    </p:spTree>
    <p:extLst>
      <p:ext uri="{BB962C8B-B14F-4D97-AF65-F5344CB8AC3E}">
        <p14:creationId xmlns:p14="http://schemas.microsoft.com/office/powerpoint/2010/main" val="3121366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9F8F3-3B7E-5D5C-CBC3-53D8EE759579}"/>
              </a:ext>
            </a:extLst>
          </p:cNvPr>
          <p:cNvSpPr>
            <a:spLocks noGrp="1"/>
          </p:cNvSpPr>
          <p:nvPr>
            <p:ph type="title"/>
          </p:nvPr>
        </p:nvSpPr>
        <p:spPr>
          <a:xfrm>
            <a:off x="590550" y="0"/>
            <a:ext cx="10515600" cy="1325563"/>
          </a:xfrm>
        </p:spPr>
        <p:txBody>
          <a:bodyPr/>
          <a:lstStyle/>
          <a:p>
            <a:r>
              <a:rPr lang="en-US" dirty="0"/>
              <a:t>BLEU: clipped n-gram precision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BCD95D7-A9EB-0D1A-2671-A7639528C1C5}"/>
                  </a:ext>
                </a:extLst>
              </p:cNvPr>
              <p:cNvSpPr>
                <a:spLocks noGrp="1"/>
              </p:cNvSpPr>
              <p:nvPr>
                <p:ph idx="1"/>
              </p:nvPr>
            </p:nvSpPr>
            <p:spPr>
              <a:xfrm>
                <a:off x="647700" y="1377948"/>
                <a:ext cx="10515600" cy="5346701"/>
              </a:xfrm>
            </p:spPr>
            <p:txBody>
              <a:bodyPr>
                <a:normAutofit fontScale="92500" lnSpcReduction="20000"/>
              </a:bodyPr>
              <a:lstStyle/>
              <a:p>
                <a:r>
                  <a:rPr lang="en-US" dirty="0"/>
                  <a:t>n-gram: a set of n consecutive words in a sentence.</a:t>
                </a:r>
              </a:p>
              <a:p>
                <a:endParaRPr lang="en-US" dirty="0"/>
              </a:p>
              <a:p>
                <a:endParaRPr lang="en-US" dirty="0"/>
              </a:p>
              <a:p>
                <a:endParaRPr lang="en-US" dirty="0"/>
              </a:p>
              <a:p>
                <a:endParaRPr lang="en-US" dirty="0"/>
              </a:p>
              <a:p>
                <a:r>
                  <a:rPr lang="en-US" dirty="0"/>
                  <a:t>Precision: percentage of true positives among the total predicted positives, i.e., purity.</a:t>
                </a:r>
              </a:p>
              <a:p>
                <a:r>
                  <a:rPr lang="en-US" dirty="0"/>
                  <a:t>For a given n, clipped n-gram precision:</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oMath>
                </a14:m>
                <a:endParaRPr lang="en-US" dirty="0"/>
              </a:p>
              <a:p>
                <a:pPr lvl="1"/>
                <a:r>
                  <a:rPr lang="en-US" dirty="0"/>
                  <a:t>list all n-grams in the candidate sentence, and count the number of n-grams, denoted by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𝑔𝑟𝑎𝑚𝑠</m:t>
                        </m:r>
                      </m:sub>
                    </m:sSub>
                  </m:oMath>
                </a14:m>
                <a:endParaRPr lang="en-US" dirty="0"/>
              </a:p>
              <a:p>
                <a:pPr lvl="1"/>
                <a:r>
                  <a:rPr lang="en-US" dirty="0"/>
                  <a:t>Identify the n-grams that can be found in any reference sentence. </a:t>
                </a:r>
              </a:p>
              <a:p>
                <a:pPr lvl="1"/>
                <a:r>
                  <a:rPr lang="en-US" dirty="0"/>
                  <a:t>Count the identified n-grams, while clipping the count of duplicated n-grams with its maximal occurrence in a single reference sentence, denoted by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𝑐𝑙𝑖𝑝</m:t>
                        </m:r>
                      </m:sub>
                    </m:sSub>
                  </m:oMath>
                </a14:m>
                <a:endParaRPr lang="en-US" dirty="0"/>
              </a:p>
              <a:p>
                <a:pPr lvl="1"/>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𝑐𝑙𝑖𝑝</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𝑔𝑟𝑎𝑚𝑠</m:t>
                            </m:r>
                          </m:sub>
                        </m:sSub>
                      </m:den>
                    </m:f>
                  </m:oMath>
                </a14:m>
                <a:endParaRPr lang="en-US" dirty="0"/>
              </a:p>
            </p:txBody>
          </p:sp>
        </mc:Choice>
        <mc:Fallback>
          <p:sp>
            <p:nvSpPr>
              <p:cNvPr id="3" name="Content Placeholder 2">
                <a:extLst>
                  <a:ext uri="{FF2B5EF4-FFF2-40B4-BE49-F238E27FC236}">
                    <a16:creationId xmlns:a16="http://schemas.microsoft.com/office/drawing/2014/main" id="{4BCD95D7-A9EB-0D1A-2671-A7639528C1C5}"/>
                  </a:ext>
                </a:extLst>
              </p:cNvPr>
              <p:cNvSpPr>
                <a:spLocks noGrp="1" noRot="1" noChangeAspect="1" noMove="1" noResize="1" noEditPoints="1" noAdjustHandles="1" noChangeArrowheads="1" noChangeShapeType="1" noTextEdit="1"/>
              </p:cNvSpPr>
              <p:nvPr>
                <p:ph idx="1"/>
              </p:nvPr>
            </p:nvSpPr>
            <p:spPr>
              <a:xfrm>
                <a:off x="647700" y="1377948"/>
                <a:ext cx="10515600" cy="5346701"/>
              </a:xfrm>
              <a:blipFill>
                <a:blip r:embed="rId2"/>
                <a:stretch>
                  <a:fillRect l="-870" t="-285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924B173-87B4-B697-A412-85518924D23E}"/>
              </a:ext>
            </a:extLst>
          </p:cNvPr>
          <p:cNvSpPr>
            <a:spLocks noGrp="1"/>
          </p:cNvSpPr>
          <p:nvPr>
            <p:ph type="sldNum" sz="quarter" idx="12"/>
          </p:nvPr>
        </p:nvSpPr>
        <p:spPr/>
        <p:txBody>
          <a:bodyPr/>
          <a:lstStyle/>
          <a:p>
            <a:fld id="{875125F4-68B2-4C2F-A65A-C9C4A2DFCF2C}" type="slidenum">
              <a:rPr lang="en-US" smtClean="0"/>
              <a:t>27</a:t>
            </a:fld>
            <a:endParaRPr lang="en-US"/>
          </a:p>
        </p:txBody>
      </p:sp>
      <p:sp>
        <p:nvSpPr>
          <p:cNvPr id="6" name="TextBox 5">
            <a:extLst>
              <a:ext uri="{FF2B5EF4-FFF2-40B4-BE49-F238E27FC236}">
                <a16:creationId xmlns:a16="http://schemas.microsoft.com/office/drawing/2014/main" id="{4E246538-C24E-E58B-1F95-2EBA0D48FB7D}"/>
              </a:ext>
            </a:extLst>
          </p:cNvPr>
          <p:cNvSpPr txBox="1"/>
          <p:nvPr/>
        </p:nvSpPr>
        <p:spPr>
          <a:xfrm>
            <a:off x="2909888" y="2023288"/>
            <a:ext cx="5129212" cy="1200329"/>
          </a:xfrm>
          <a:prstGeom prst="rect">
            <a:avLst/>
          </a:prstGeom>
          <a:noFill/>
          <a:ln>
            <a:solidFill>
              <a:schemeClr val="accent2"/>
            </a:solidFill>
          </a:ln>
        </p:spPr>
        <p:txBody>
          <a:bodyPr wrap="square">
            <a:spAutoFit/>
          </a:bodyPr>
          <a:lstStyle/>
          <a:p>
            <a:pPr marR="0">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1-grams (or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uni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-grams): (the), (apple), (is), (green)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2-grams: (the apple), (apple is), (is green)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3-grams: (the apple is), (apple is green)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4-grams: (the apple is green)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FE7DB2F-4691-8D17-F3D6-2F82D469A094}"/>
              </a:ext>
            </a:extLst>
          </p:cNvPr>
          <p:cNvSpPr txBox="1"/>
          <p:nvPr/>
        </p:nvSpPr>
        <p:spPr>
          <a:xfrm>
            <a:off x="1438275" y="1695450"/>
            <a:ext cx="2533066"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“the apple is green”</a:t>
            </a:r>
          </a:p>
        </p:txBody>
      </p:sp>
    </p:spTree>
    <p:extLst>
      <p:ext uri="{BB962C8B-B14F-4D97-AF65-F5344CB8AC3E}">
        <p14:creationId xmlns:p14="http://schemas.microsoft.com/office/powerpoint/2010/main" val="1612223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EC6C-3D00-DB52-FD18-84675C73D551}"/>
              </a:ext>
            </a:extLst>
          </p:cNvPr>
          <p:cNvSpPr>
            <a:spLocks noGrp="1"/>
          </p:cNvSpPr>
          <p:nvPr>
            <p:ph type="title"/>
          </p:nvPr>
        </p:nvSpPr>
        <p:spPr>
          <a:xfrm>
            <a:off x="542925" y="0"/>
            <a:ext cx="10515600" cy="1325563"/>
          </a:xfrm>
        </p:spPr>
        <p:txBody>
          <a:bodyPr/>
          <a:lstStyle/>
          <a:p>
            <a:r>
              <a:rPr lang="en-US" dirty="0"/>
              <a:t>Examples: clipped unigram precision</a:t>
            </a:r>
          </a:p>
        </p:txBody>
      </p:sp>
      <p:sp>
        <p:nvSpPr>
          <p:cNvPr id="4" name="Slide Number Placeholder 3">
            <a:extLst>
              <a:ext uri="{FF2B5EF4-FFF2-40B4-BE49-F238E27FC236}">
                <a16:creationId xmlns:a16="http://schemas.microsoft.com/office/drawing/2014/main" id="{AD740FAE-9C75-34B0-397E-41A203BE203E}"/>
              </a:ext>
            </a:extLst>
          </p:cNvPr>
          <p:cNvSpPr>
            <a:spLocks noGrp="1"/>
          </p:cNvSpPr>
          <p:nvPr>
            <p:ph type="sldNum" sz="quarter" idx="12"/>
          </p:nvPr>
        </p:nvSpPr>
        <p:spPr/>
        <p:txBody>
          <a:bodyPr/>
          <a:lstStyle/>
          <a:p>
            <a:fld id="{875125F4-68B2-4C2F-A65A-C9C4A2DFCF2C}" type="slidenum">
              <a:rPr lang="en-US" smtClean="0"/>
              <a:t>28</a:t>
            </a:fld>
            <a:endParaRPr lang="en-US"/>
          </a:p>
        </p:txBody>
      </p:sp>
      <p:sp>
        <p:nvSpPr>
          <p:cNvPr id="6" name="TextBox 5">
            <a:extLst>
              <a:ext uri="{FF2B5EF4-FFF2-40B4-BE49-F238E27FC236}">
                <a16:creationId xmlns:a16="http://schemas.microsoft.com/office/drawing/2014/main" id="{4510399A-5CA3-1BB0-4ED4-67D9A89CC084}"/>
              </a:ext>
            </a:extLst>
          </p:cNvPr>
          <p:cNvSpPr txBox="1"/>
          <p:nvPr/>
        </p:nvSpPr>
        <p:spPr>
          <a:xfrm>
            <a:off x="5862638" y="1142911"/>
            <a:ext cx="6124574" cy="2031325"/>
          </a:xfrm>
          <a:prstGeom prst="rect">
            <a:avLst/>
          </a:prstGeom>
          <a:noFill/>
        </p:spPr>
        <p:txBody>
          <a:bodyPr wrap="square">
            <a:spAutoFit/>
          </a:bodyPr>
          <a:lstStyle/>
          <a:p>
            <a:r>
              <a:rPr lang="en-US" b="1" dirty="0"/>
              <a:t>Example 2. </a:t>
            </a:r>
          </a:p>
          <a:p>
            <a:r>
              <a:rPr lang="en-US" b="1" dirty="0"/>
              <a:t>Candidate 1</a:t>
            </a:r>
          </a:p>
          <a:p>
            <a:r>
              <a:rPr lang="en-US" dirty="0">
                <a:solidFill>
                  <a:srgbClr val="FF0000"/>
                </a:solidFill>
                <a:latin typeface="Times New Roman" panose="02020603050405020304" pitchFamily="18" charset="0"/>
                <a:cs typeface="Times New Roman" panose="02020603050405020304" pitchFamily="18" charset="0"/>
              </a:rPr>
              <a:t>It is a guide to action which ensures that the military always obeys the commands of the party. </a:t>
            </a:r>
          </a:p>
          <a:p>
            <a:r>
              <a:rPr lang="en-US" b="1" dirty="0"/>
              <a:t>Candidate 2</a:t>
            </a:r>
          </a:p>
          <a:p>
            <a:r>
              <a:rPr lang="en-US" dirty="0">
                <a:solidFill>
                  <a:srgbClr val="FF0000"/>
                </a:solidFill>
                <a:latin typeface="Times New Roman" panose="02020603050405020304" pitchFamily="18" charset="0"/>
                <a:cs typeface="Times New Roman" panose="02020603050405020304" pitchFamily="18" charset="0"/>
              </a:rPr>
              <a:t>It is to </a:t>
            </a:r>
            <a:r>
              <a:rPr lang="en-US" dirty="0">
                <a:latin typeface="Times New Roman" panose="02020603050405020304" pitchFamily="18" charset="0"/>
                <a:cs typeface="Times New Roman" panose="02020603050405020304" pitchFamily="18" charset="0"/>
              </a:rPr>
              <a:t>insure</a:t>
            </a:r>
            <a:r>
              <a:rPr lang="en-US" dirty="0">
                <a:solidFill>
                  <a:srgbClr val="FF0000"/>
                </a:solidFill>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troops</a:t>
            </a:r>
            <a:r>
              <a:rPr lang="en-US" dirty="0">
                <a:solidFill>
                  <a:srgbClr val="FF0000"/>
                </a:solidFill>
                <a:latin typeface="Times New Roman" panose="02020603050405020304" pitchFamily="18" charset="0"/>
                <a:cs typeface="Times New Roman" panose="02020603050405020304" pitchFamily="18" charset="0"/>
              </a:rPr>
              <a:t> forever </a:t>
            </a:r>
            <a:r>
              <a:rPr lang="en-US" dirty="0">
                <a:latin typeface="Times New Roman" panose="02020603050405020304" pitchFamily="18" charset="0"/>
                <a:cs typeface="Times New Roman" panose="02020603050405020304" pitchFamily="18" charset="0"/>
              </a:rPr>
              <a:t>hearing</a:t>
            </a:r>
            <a:r>
              <a:rPr lang="en-US" dirty="0">
                <a:solidFill>
                  <a:srgbClr val="FF0000"/>
                </a:solidFill>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activity</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guidebook</a:t>
            </a:r>
            <a:r>
              <a:rPr lang="en-US" dirty="0">
                <a:solidFill>
                  <a:srgbClr val="FF0000"/>
                </a:solidFill>
                <a:latin typeface="Times New Roman" panose="02020603050405020304" pitchFamily="18" charset="0"/>
                <a:cs typeface="Times New Roman" panose="02020603050405020304" pitchFamily="18" charset="0"/>
              </a:rPr>
              <a:t> that party </a:t>
            </a:r>
            <a:r>
              <a:rPr lang="en-US" dirty="0">
                <a:latin typeface="Times New Roman" panose="02020603050405020304" pitchFamily="18" charset="0"/>
                <a:cs typeface="Times New Roman" panose="02020603050405020304" pitchFamily="18" charset="0"/>
              </a:rPr>
              <a:t>direct</a:t>
            </a:r>
            <a:r>
              <a:rPr lang="en-US" dirty="0">
                <a:solidFill>
                  <a:srgbClr val="FF0000"/>
                </a:solidFill>
                <a:latin typeface="Times New Roman" panose="02020603050405020304" pitchFamily="18" charset="0"/>
                <a:cs typeface="Times New Roman" panose="02020603050405020304" pitchFamily="18" charset="0"/>
              </a:rPr>
              <a:t>. </a:t>
            </a:r>
          </a:p>
        </p:txBody>
      </p:sp>
      <p:sp>
        <p:nvSpPr>
          <p:cNvPr id="8" name="TextBox 7">
            <a:extLst>
              <a:ext uri="{FF2B5EF4-FFF2-40B4-BE49-F238E27FC236}">
                <a16:creationId xmlns:a16="http://schemas.microsoft.com/office/drawing/2014/main" id="{79F82109-DDF3-3C66-7E7B-DFF57E07FA16}"/>
              </a:ext>
            </a:extLst>
          </p:cNvPr>
          <p:cNvSpPr txBox="1"/>
          <p:nvPr/>
        </p:nvSpPr>
        <p:spPr>
          <a:xfrm>
            <a:off x="5824538" y="3085237"/>
            <a:ext cx="6124574" cy="1754326"/>
          </a:xfrm>
          <a:prstGeom prst="rect">
            <a:avLst/>
          </a:prstGeom>
          <a:noFill/>
        </p:spPr>
        <p:txBody>
          <a:bodyPr wrap="square">
            <a:spAutoFit/>
          </a:bodyPr>
          <a:lstStyle/>
          <a:p>
            <a:r>
              <a:rPr lang="en-US" b="1" dirty="0"/>
              <a:t>Reference 1</a:t>
            </a:r>
            <a:r>
              <a:rPr lang="en-US" dirty="0"/>
              <a:t>: </a:t>
            </a:r>
            <a:r>
              <a:rPr lang="en-US" dirty="0">
                <a:solidFill>
                  <a:srgbClr val="FF0000"/>
                </a:solidFill>
                <a:latin typeface="Times New Roman" panose="02020603050405020304" pitchFamily="18" charset="0"/>
                <a:cs typeface="Times New Roman" panose="02020603050405020304" pitchFamily="18" charset="0"/>
              </a:rPr>
              <a:t>It is a guide to action</a:t>
            </a:r>
            <a:r>
              <a:rPr lang="en-US" dirty="0">
                <a:solidFill>
                  <a:schemeClr val="accent6"/>
                </a:solidFill>
                <a:latin typeface="Times New Roman" panose="02020603050405020304" pitchFamily="18" charset="0"/>
                <a:cs typeface="Times New Roman" panose="02020603050405020304" pitchFamily="18" charset="0"/>
              </a:rPr>
              <a:t> </a:t>
            </a:r>
            <a:r>
              <a:rPr lang="en-US" dirty="0">
                <a:solidFill>
                  <a:srgbClr val="FF0000"/>
                </a:solidFill>
                <a:latin typeface="Times New Roman" panose="02020603050405020304" pitchFamily="18" charset="0"/>
                <a:cs typeface="Times New Roman" panose="02020603050405020304" pitchFamily="18" charset="0"/>
              </a:rPr>
              <a:t>that</a:t>
            </a:r>
            <a:r>
              <a:rPr lang="en-US" dirty="0">
                <a:solidFill>
                  <a:schemeClr val="accent6"/>
                </a:solidFill>
                <a:latin typeface="Times New Roman" panose="02020603050405020304" pitchFamily="18" charset="0"/>
                <a:cs typeface="Times New Roman" panose="02020603050405020304" pitchFamily="18" charset="0"/>
              </a:rPr>
              <a:t> </a:t>
            </a:r>
            <a:r>
              <a:rPr lang="en-US" dirty="0">
                <a:solidFill>
                  <a:srgbClr val="FF0000"/>
                </a:solidFill>
                <a:latin typeface="Times New Roman" panose="02020603050405020304" pitchFamily="18" charset="0"/>
                <a:cs typeface="Times New Roman" panose="02020603050405020304" pitchFamily="18" charset="0"/>
              </a:rPr>
              <a:t>ensures</a:t>
            </a:r>
            <a:r>
              <a:rPr lang="en-US" dirty="0">
                <a:solidFill>
                  <a:schemeClr val="accent6"/>
                </a:solidFill>
                <a:latin typeface="Times New Roman" panose="02020603050405020304" pitchFamily="18" charset="0"/>
                <a:cs typeface="Times New Roman" panose="02020603050405020304" pitchFamily="18" charset="0"/>
              </a:rPr>
              <a:t> that </a:t>
            </a:r>
            <a:r>
              <a:rPr lang="en-US" dirty="0">
                <a:solidFill>
                  <a:srgbClr val="FF0000"/>
                </a:solidFill>
                <a:latin typeface="Times New Roman" panose="02020603050405020304" pitchFamily="18" charset="0"/>
                <a:cs typeface="Times New Roman" panose="02020603050405020304" pitchFamily="18" charset="0"/>
              </a:rPr>
              <a:t>the military </a:t>
            </a:r>
            <a:r>
              <a:rPr lang="en-US" dirty="0">
                <a:solidFill>
                  <a:schemeClr val="accent6"/>
                </a:solidFill>
                <a:latin typeface="Times New Roman" panose="02020603050405020304" pitchFamily="18" charset="0"/>
                <a:cs typeface="Times New Roman" panose="02020603050405020304" pitchFamily="18" charset="0"/>
              </a:rPr>
              <a:t>will </a:t>
            </a:r>
            <a:r>
              <a:rPr lang="en-US" dirty="0">
                <a:solidFill>
                  <a:srgbClr val="FF0000"/>
                </a:solidFill>
                <a:latin typeface="Times New Roman" panose="02020603050405020304" pitchFamily="18" charset="0"/>
                <a:cs typeface="Times New Roman" panose="02020603050405020304" pitchFamily="18" charset="0"/>
              </a:rPr>
              <a:t>forever</a:t>
            </a:r>
            <a:r>
              <a:rPr lang="en-US" dirty="0">
                <a:solidFill>
                  <a:schemeClr val="accent6"/>
                </a:solidFill>
                <a:latin typeface="Times New Roman" panose="02020603050405020304" pitchFamily="18" charset="0"/>
                <a:cs typeface="Times New Roman" panose="02020603050405020304" pitchFamily="18" charset="0"/>
              </a:rPr>
              <a:t> heed Party </a:t>
            </a:r>
            <a:r>
              <a:rPr lang="en-US" dirty="0">
                <a:solidFill>
                  <a:srgbClr val="FF0000"/>
                </a:solidFill>
                <a:latin typeface="Times New Roman" panose="02020603050405020304" pitchFamily="18" charset="0"/>
                <a:cs typeface="Times New Roman" panose="02020603050405020304" pitchFamily="18" charset="0"/>
              </a:rPr>
              <a:t>commands</a:t>
            </a:r>
            <a:r>
              <a:rPr lang="en-US" dirty="0">
                <a:solidFill>
                  <a:schemeClr val="accent6"/>
                </a:solidFill>
                <a:latin typeface="Times New Roman" panose="02020603050405020304" pitchFamily="18" charset="0"/>
                <a:cs typeface="Times New Roman" panose="02020603050405020304" pitchFamily="18" charset="0"/>
              </a:rPr>
              <a:t>. </a:t>
            </a:r>
          </a:p>
          <a:p>
            <a:r>
              <a:rPr lang="en-US" b="1" dirty="0"/>
              <a:t>Reference 2</a:t>
            </a:r>
            <a:r>
              <a:rPr lang="en-US" dirty="0"/>
              <a:t>: </a:t>
            </a:r>
            <a:r>
              <a:rPr lang="en-US" dirty="0">
                <a:solidFill>
                  <a:schemeClr val="accent6"/>
                </a:solidFill>
                <a:latin typeface="Times New Roman" panose="02020603050405020304" pitchFamily="18" charset="0"/>
                <a:cs typeface="Times New Roman" panose="02020603050405020304" pitchFamily="18" charset="0"/>
              </a:rPr>
              <a:t>It is </a:t>
            </a:r>
            <a:r>
              <a:rPr lang="en-US" dirty="0">
                <a:solidFill>
                  <a:srgbClr val="FF0000"/>
                </a:solidFill>
                <a:latin typeface="Times New Roman" panose="02020603050405020304" pitchFamily="18" charset="0"/>
                <a:cs typeface="Times New Roman" panose="02020603050405020304" pitchFamily="18" charset="0"/>
              </a:rPr>
              <a:t>the</a:t>
            </a:r>
            <a:r>
              <a:rPr lang="en-US" dirty="0">
                <a:solidFill>
                  <a:schemeClr val="accent6"/>
                </a:solidFill>
                <a:latin typeface="Times New Roman" panose="02020603050405020304" pitchFamily="18" charset="0"/>
                <a:cs typeface="Times New Roman" panose="02020603050405020304" pitchFamily="18" charset="0"/>
              </a:rPr>
              <a:t> guiding principle </a:t>
            </a:r>
            <a:r>
              <a:rPr lang="en-US" dirty="0">
                <a:solidFill>
                  <a:srgbClr val="FF0000"/>
                </a:solidFill>
                <a:latin typeface="Times New Roman" panose="02020603050405020304" pitchFamily="18" charset="0"/>
                <a:cs typeface="Times New Roman" panose="02020603050405020304" pitchFamily="18" charset="0"/>
              </a:rPr>
              <a:t>which</a:t>
            </a:r>
            <a:r>
              <a:rPr lang="en-US" dirty="0">
                <a:solidFill>
                  <a:schemeClr val="accent6"/>
                </a:solidFill>
                <a:latin typeface="Times New Roman" panose="02020603050405020304" pitchFamily="18" charset="0"/>
                <a:cs typeface="Times New Roman" panose="02020603050405020304" pitchFamily="18" charset="0"/>
              </a:rPr>
              <a:t> guarantees the military forces always being under </a:t>
            </a:r>
            <a:r>
              <a:rPr lang="en-US" dirty="0">
                <a:solidFill>
                  <a:srgbClr val="FF0000"/>
                </a:solidFill>
                <a:latin typeface="Times New Roman" panose="02020603050405020304" pitchFamily="18" charset="0"/>
                <a:cs typeface="Times New Roman" panose="02020603050405020304" pitchFamily="18" charset="0"/>
              </a:rPr>
              <a:t>the</a:t>
            </a:r>
            <a:r>
              <a:rPr lang="en-US" dirty="0">
                <a:solidFill>
                  <a:schemeClr val="accent6"/>
                </a:solidFill>
                <a:latin typeface="Times New Roman" panose="02020603050405020304" pitchFamily="18" charset="0"/>
                <a:cs typeface="Times New Roman" panose="02020603050405020304" pitchFamily="18" charset="0"/>
              </a:rPr>
              <a:t> command </a:t>
            </a:r>
            <a:r>
              <a:rPr lang="en-US" dirty="0">
                <a:solidFill>
                  <a:srgbClr val="FF0000"/>
                </a:solidFill>
                <a:latin typeface="Times New Roman" panose="02020603050405020304" pitchFamily="18" charset="0"/>
                <a:cs typeface="Times New Roman" panose="02020603050405020304" pitchFamily="18" charset="0"/>
              </a:rPr>
              <a:t>of the Party</a:t>
            </a:r>
            <a:r>
              <a:rPr lang="en-US" dirty="0">
                <a:solidFill>
                  <a:schemeClr val="accent6"/>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1" dirty="0"/>
              <a:t>Reference 3</a:t>
            </a:r>
            <a:r>
              <a:rPr lang="en-US" dirty="0"/>
              <a:t>: </a:t>
            </a:r>
            <a:r>
              <a:rPr lang="en-US" dirty="0">
                <a:solidFill>
                  <a:schemeClr val="accent6"/>
                </a:solidFill>
                <a:latin typeface="Times New Roman" panose="02020603050405020304" pitchFamily="18" charset="0"/>
                <a:cs typeface="Times New Roman" panose="02020603050405020304" pitchFamily="18" charset="0"/>
              </a:rPr>
              <a:t>It is the practical guide for the army </a:t>
            </a:r>
            <a:r>
              <a:rPr lang="en-US" dirty="0">
                <a:solidFill>
                  <a:srgbClr val="FF0000"/>
                </a:solidFill>
                <a:latin typeface="Times New Roman" panose="02020603050405020304" pitchFamily="18" charset="0"/>
                <a:cs typeface="Times New Roman" panose="02020603050405020304" pitchFamily="18" charset="0"/>
              </a:rPr>
              <a:t>always</a:t>
            </a:r>
            <a:r>
              <a:rPr lang="en-US" dirty="0">
                <a:solidFill>
                  <a:schemeClr val="accent6"/>
                </a:solidFill>
                <a:latin typeface="Times New Roman" panose="02020603050405020304" pitchFamily="18" charset="0"/>
                <a:cs typeface="Times New Roman" panose="02020603050405020304" pitchFamily="18" charset="0"/>
              </a:rPr>
              <a:t> to heed the directions of the party.</a:t>
            </a:r>
          </a:p>
        </p:txBody>
      </p:sp>
      <p:sp>
        <p:nvSpPr>
          <p:cNvPr id="10" name="TextBox 9">
            <a:extLst>
              <a:ext uri="{FF2B5EF4-FFF2-40B4-BE49-F238E27FC236}">
                <a16:creationId xmlns:a16="http://schemas.microsoft.com/office/drawing/2014/main" id="{5AAA1F50-EE90-130E-8BC1-B2E82BA7E977}"/>
              </a:ext>
            </a:extLst>
          </p:cNvPr>
          <p:cNvSpPr txBox="1"/>
          <p:nvPr/>
        </p:nvSpPr>
        <p:spPr>
          <a:xfrm>
            <a:off x="595313" y="1233785"/>
            <a:ext cx="4186237" cy="1200329"/>
          </a:xfrm>
          <a:prstGeom prst="rect">
            <a:avLst/>
          </a:prstGeom>
          <a:noFill/>
        </p:spPr>
        <p:txBody>
          <a:bodyPr wrap="square">
            <a:spAutoFit/>
          </a:bodyPr>
          <a:lstStyle/>
          <a:p>
            <a:r>
              <a:rPr lang="en-US" b="1" dirty="0"/>
              <a:t>Example 1. </a:t>
            </a:r>
          </a:p>
          <a:p>
            <a:r>
              <a:rPr lang="en-US" b="1" dirty="0"/>
              <a:t>Candidate: </a:t>
            </a:r>
            <a:r>
              <a:rPr lang="en-US" dirty="0">
                <a:solidFill>
                  <a:srgbClr val="FF0000"/>
                </a:solidFill>
                <a:latin typeface="Times New Roman" panose="02020603050405020304" pitchFamily="18" charset="0"/>
                <a:cs typeface="Times New Roman" panose="02020603050405020304" pitchFamily="18" charset="0"/>
              </a:rPr>
              <a:t>the </a:t>
            </a:r>
            <a:r>
              <a:rPr lang="en-US" dirty="0" err="1">
                <a:solidFill>
                  <a:srgbClr val="FF0000"/>
                </a:solidFill>
                <a:latin typeface="Times New Roman" panose="02020603050405020304" pitchFamily="18" charset="0"/>
                <a:cs typeface="Times New Roman" panose="02020603050405020304" pitchFamily="18" charset="0"/>
              </a:rPr>
              <a:t>the</a:t>
            </a:r>
            <a:r>
              <a:rPr lang="en-US"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p>
          <a:p>
            <a:r>
              <a:rPr lang="en-US" b="1" dirty="0"/>
              <a:t>Reference 1</a:t>
            </a:r>
            <a:r>
              <a:rPr lang="en-US" dirty="0"/>
              <a:t>: </a:t>
            </a:r>
            <a:r>
              <a:rPr lang="en-US" dirty="0">
                <a:solidFill>
                  <a:srgbClr val="FF0000"/>
                </a:solidFill>
                <a:latin typeface="Times New Roman" panose="02020603050405020304" pitchFamily="18" charset="0"/>
                <a:cs typeface="Times New Roman" panose="02020603050405020304" pitchFamily="18" charset="0"/>
              </a:rPr>
              <a:t>The</a:t>
            </a:r>
            <a:r>
              <a:rPr lang="en-US" dirty="0">
                <a:solidFill>
                  <a:schemeClr val="accent6"/>
                </a:solidFill>
                <a:latin typeface="Times New Roman" panose="02020603050405020304" pitchFamily="18" charset="0"/>
                <a:cs typeface="Times New Roman" panose="02020603050405020304" pitchFamily="18" charset="0"/>
              </a:rPr>
              <a:t> cat is on </a:t>
            </a:r>
            <a:r>
              <a:rPr lang="en-US" dirty="0">
                <a:solidFill>
                  <a:srgbClr val="FF0000"/>
                </a:solidFill>
                <a:latin typeface="Times New Roman" panose="02020603050405020304" pitchFamily="18" charset="0"/>
                <a:cs typeface="Times New Roman" panose="02020603050405020304" pitchFamily="18" charset="0"/>
              </a:rPr>
              <a:t>the</a:t>
            </a:r>
            <a:r>
              <a:rPr lang="en-US" dirty="0">
                <a:solidFill>
                  <a:schemeClr val="accent6"/>
                </a:solidFill>
                <a:latin typeface="Times New Roman" panose="02020603050405020304" pitchFamily="18" charset="0"/>
                <a:cs typeface="Times New Roman" panose="02020603050405020304" pitchFamily="18" charset="0"/>
              </a:rPr>
              <a:t> mat. </a:t>
            </a:r>
          </a:p>
          <a:p>
            <a:r>
              <a:rPr lang="en-US" b="1" dirty="0"/>
              <a:t>Reference 2</a:t>
            </a:r>
            <a:r>
              <a:rPr lang="en-US" dirty="0"/>
              <a:t>: </a:t>
            </a:r>
            <a:r>
              <a:rPr lang="en-US" dirty="0">
                <a:solidFill>
                  <a:schemeClr val="accent6"/>
                </a:solidFill>
                <a:latin typeface="Times New Roman" panose="02020603050405020304" pitchFamily="18" charset="0"/>
                <a:cs typeface="Times New Roman" panose="02020603050405020304" pitchFamily="18" charset="0"/>
              </a:rPr>
              <a:t>There is a cat on the mat.</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AD7E02F5-0218-74DA-0915-B4870CE16F96}"/>
                  </a:ext>
                </a:extLst>
              </p:cNvPr>
              <p:cNvSpPr txBox="1"/>
              <p:nvPr/>
            </p:nvSpPr>
            <p:spPr>
              <a:xfrm>
                <a:off x="590550" y="2409825"/>
                <a:ext cx="5213287" cy="1244315"/>
              </a:xfrm>
              <a:prstGeom prst="rect">
                <a:avLst/>
              </a:prstGeom>
              <a:noFill/>
            </p:spPr>
            <p:txBody>
              <a:bodyPr wrap="none" rtlCol="0">
                <a:spAutoFit/>
              </a:bodyPr>
              <a:lstStyle/>
              <a:p>
                <a:r>
                  <a:rPr lang="en-US" dirty="0">
                    <a:solidFill>
                      <a:schemeClr val="accent4"/>
                    </a:solidFill>
                    <a:latin typeface="Segoe Print" panose="02000600000000000000" pitchFamily="2" charset="0"/>
                  </a:rPr>
                  <a:t>Unigrams: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𝑢𝑛𝑖</m:t>
                        </m:r>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𝑔𝑟𝑎𝑚𝑠</m:t>
                        </m:r>
                      </m:sub>
                    </m:sSub>
                    <m:r>
                      <a:rPr lang="en-US" b="0" i="1" smtClean="0">
                        <a:solidFill>
                          <a:schemeClr val="accent4"/>
                        </a:solidFill>
                        <a:latin typeface="Cambria Math" panose="02040503050406030204" pitchFamily="18" charset="0"/>
                      </a:rPr>
                      <m:t>=7</m:t>
                    </m:r>
                  </m:oMath>
                </a14:m>
                <a:endParaRPr lang="en-US" b="0" dirty="0">
                  <a:solidFill>
                    <a:schemeClr val="accent4"/>
                  </a:solidFill>
                  <a:latin typeface="Segoe Print" panose="02000600000000000000" pitchFamily="2" charset="0"/>
                </a:endParaRPr>
              </a:p>
              <a:p>
                <a:r>
                  <a:rPr lang="en-US" dirty="0">
                    <a:solidFill>
                      <a:schemeClr val="accent4"/>
                    </a:solidFill>
                    <a:latin typeface="Segoe Print" panose="02000600000000000000" pitchFamily="2" charset="0"/>
                  </a:rPr>
                  <a:t>Maximal count of “the” is 2 in reference 1</a:t>
                </a:r>
              </a:p>
              <a:p>
                <a:r>
                  <a:rPr lang="en-US" dirty="0">
                    <a:solidFill>
                      <a:schemeClr val="accent4"/>
                    </a:solidFill>
                    <a:latin typeface="Segoe Print" panose="02000600000000000000" pitchFamily="2" charset="0"/>
                  </a:rPr>
                  <a:t>Thus,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𝑐𝑙𝑖𝑝</m:t>
                        </m:r>
                      </m:sub>
                    </m:sSub>
                    <m:r>
                      <a:rPr lang="en-US" b="0" i="1" smtClean="0">
                        <a:solidFill>
                          <a:schemeClr val="accent4"/>
                        </a:solidFill>
                        <a:latin typeface="Cambria Math" panose="02040503050406030204" pitchFamily="18" charset="0"/>
                      </a:rPr>
                      <m:t>=</m:t>
                    </m:r>
                    <m:func>
                      <m:funcPr>
                        <m:ctrlPr>
                          <a:rPr lang="en-US" b="0" i="1" smtClean="0">
                            <a:solidFill>
                              <a:schemeClr val="accent4"/>
                            </a:solidFill>
                            <a:latin typeface="Cambria Math" panose="02040503050406030204" pitchFamily="18" charset="0"/>
                          </a:rPr>
                        </m:ctrlPr>
                      </m:funcPr>
                      <m:fName>
                        <m:r>
                          <m:rPr>
                            <m:sty m:val="p"/>
                          </m:rPr>
                          <a:rPr lang="en-US" b="0" i="0" smtClean="0">
                            <a:solidFill>
                              <a:schemeClr val="accent4"/>
                            </a:solidFill>
                            <a:latin typeface="Cambria Math" panose="02040503050406030204" pitchFamily="18" charset="0"/>
                          </a:rPr>
                          <m:t>min</m:t>
                        </m:r>
                      </m:fName>
                      <m:e>
                        <m:d>
                          <m:dPr>
                            <m:ctrlPr>
                              <a:rPr lang="en-US" b="0" i="1" smtClean="0">
                                <a:solidFill>
                                  <a:schemeClr val="accent4"/>
                                </a:solidFill>
                                <a:latin typeface="Cambria Math" panose="02040503050406030204" pitchFamily="18" charset="0"/>
                              </a:rPr>
                            </m:ctrlPr>
                          </m:dPr>
                          <m:e>
                            <m:r>
                              <a:rPr lang="en-US" b="0" i="1" smtClean="0">
                                <a:solidFill>
                                  <a:schemeClr val="accent4"/>
                                </a:solidFill>
                                <a:latin typeface="Cambria Math" panose="02040503050406030204" pitchFamily="18" charset="0"/>
                              </a:rPr>
                              <m:t>7,2</m:t>
                            </m:r>
                          </m:e>
                        </m:d>
                      </m:e>
                    </m:func>
                    <m:r>
                      <a:rPr lang="en-US" b="0" i="1" smtClean="0">
                        <a:solidFill>
                          <a:schemeClr val="accent4"/>
                        </a:solidFill>
                        <a:latin typeface="Cambria Math" panose="02040503050406030204" pitchFamily="18" charset="0"/>
                      </a:rPr>
                      <m:t>=2</m:t>
                    </m:r>
                  </m:oMath>
                </a14:m>
                <a:endParaRPr lang="en-US" dirty="0">
                  <a:solidFill>
                    <a:schemeClr val="accent4"/>
                  </a:solidFill>
                  <a:latin typeface="Segoe Print" panose="02000600000000000000" pitchFamily="2" charset="0"/>
                </a:endParaRPr>
              </a:p>
              <a:p>
                <a:pPr/>
                <a14:m>
                  <m:oMathPara xmlns:m="http://schemas.openxmlformats.org/officeDocument/2006/math">
                    <m:oMathParaPr>
                      <m:jc m:val="left"/>
                    </m:oMathParaPr>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𝑝</m:t>
                          </m:r>
                        </m:e>
                        <m:sub>
                          <m:r>
                            <a:rPr lang="en-US" b="0" i="1" smtClean="0">
                              <a:solidFill>
                                <a:schemeClr val="accent4"/>
                              </a:solidFill>
                              <a:latin typeface="Cambria Math" panose="02040503050406030204" pitchFamily="18" charset="0"/>
                            </a:rPr>
                            <m:t>1</m:t>
                          </m:r>
                        </m:sub>
                      </m:sSub>
                      <m:r>
                        <a:rPr lang="en-US" b="0" i="1" smtClean="0">
                          <a:solidFill>
                            <a:schemeClr val="accent4"/>
                          </a:solidFill>
                          <a:latin typeface="Cambria Math" panose="02040503050406030204" pitchFamily="18" charset="0"/>
                        </a:rPr>
                        <m:t>=2/7</m:t>
                      </m:r>
                    </m:oMath>
                  </m:oMathPara>
                </a14:m>
                <a:endParaRPr lang="en-US" dirty="0">
                  <a:solidFill>
                    <a:schemeClr val="accent4"/>
                  </a:solidFill>
                  <a:latin typeface="Segoe Print" panose="02000600000000000000" pitchFamily="2" charset="0"/>
                </a:endParaRPr>
              </a:p>
            </p:txBody>
          </p:sp>
        </mc:Choice>
        <mc:Fallback>
          <p:sp>
            <p:nvSpPr>
              <p:cNvPr id="11" name="TextBox 10">
                <a:extLst>
                  <a:ext uri="{FF2B5EF4-FFF2-40B4-BE49-F238E27FC236}">
                    <a16:creationId xmlns:a16="http://schemas.microsoft.com/office/drawing/2014/main" id="{AD7E02F5-0218-74DA-0915-B4870CE16F96}"/>
                  </a:ext>
                </a:extLst>
              </p:cNvPr>
              <p:cNvSpPr txBox="1">
                <a:spLocks noRot="1" noChangeAspect="1" noMove="1" noResize="1" noEditPoints="1" noAdjustHandles="1" noChangeArrowheads="1" noChangeShapeType="1" noTextEdit="1"/>
              </p:cNvSpPr>
              <p:nvPr/>
            </p:nvSpPr>
            <p:spPr>
              <a:xfrm>
                <a:off x="590550" y="2409825"/>
                <a:ext cx="5213287" cy="1244315"/>
              </a:xfrm>
              <a:prstGeom prst="rect">
                <a:avLst/>
              </a:prstGeom>
              <a:blipFill>
                <a:blip r:embed="rId2"/>
                <a:stretch>
                  <a:fillRect l="-1053" t="-490" r="-117" b="-245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64B9F93E-A395-7884-9C36-50ACBB3FA2AB}"/>
                  </a:ext>
                </a:extLst>
              </p:cNvPr>
              <p:cNvSpPr txBox="1"/>
              <p:nvPr/>
            </p:nvSpPr>
            <p:spPr>
              <a:xfrm>
                <a:off x="571500" y="5181600"/>
                <a:ext cx="5243743" cy="1244315"/>
              </a:xfrm>
              <a:prstGeom prst="rect">
                <a:avLst/>
              </a:prstGeom>
              <a:noFill/>
              <a:ln>
                <a:solidFill>
                  <a:schemeClr val="accent1"/>
                </a:solidFill>
              </a:ln>
            </p:spPr>
            <p:txBody>
              <a:bodyPr wrap="none" rtlCol="0">
                <a:spAutoFit/>
              </a:bodyPr>
              <a:lstStyle/>
              <a:p>
                <a:r>
                  <a:rPr lang="en-US" dirty="0">
                    <a:solidFill>
                      <a:schemeClr val="accent4"/>
                    </a:solidFill>
                    <a:latin typeface="Segoe Print" panose="02000600000000000000" pitchFamily="2" charset="0"/>
                  </a:rPr>
                  <a:t>Unigrams: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𝑢𝑛𝑖</m:t>
                        </m:r>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𝑔𝑟𝑎𝑚𝑠</m:t>
                        </m:r>
                      </m:sub>
                    </m:sSub>
                    <m:r>
                      <a:rPr lang="en-US" b="0" i="1" smtClean="0">
                        <a:solidFill>
                          <a:schemeClr val="accent4"/>
                        </a:solidFill>
                        <a:latin typeface="Cambria Math" panose="02040503050406030204" pitchFamily="18" charset="0"/>
                      </a:rPr>
                      <m:t>=18</m:t>
                    </m:r>
                  </m:oMath>
                </a14:m>
                <a:endParaRPr lang="en-US" b="0" dirty="0">
                  <a:solidFill>
                    <a:schemeClr val="accent4"/>
                  </a:solidFill>
                  <a:latin typeface="Segoe Print" panose="02000600000000000000" pitchFamily="2" charset="0"/>
                </a:endParaRPr>
              </a:p>
              <a:p>
                <a:r>
                  <a:rPr lang="en-US" dirty="0">
                    <a:solidFill>
                      <a:schemeClr val="accent4"/>
                    </a:solidFill>
                    <a:latin typeface="Segoe Print" panose="02000600000000000000" pitchFamily="2" charset="0"/>
                  </a:rPr>
                  <a:t>only “obeys” does not match any reference</a:t>
                </a:r>
              </a:p>
              <a:p>
                <a:r>
                  <a:rPr lang="en-US" dirty="0">
                    <a:solidFill>
                      <a:schemeClr val="accent4"/>
                    </a:solidFill>
                    <a:latin typeface="Segoe Print" panose="02000600000000000000" pitchFamily="2" charset="0"/>
                  </a:rPr>
                  <a:t>Thus,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𝑐𝑙𝑖𝑝</m:t>
                        </m:r>
                      </m:sub>
                    </m:sSub>
                    <m:r>
                      <a:rPr lang="en-US" b="0" i="1" smtClean="0">
                        <a:solidFill>
                          <a:schemeClr val="accent4"/>
                        </a:solidFill>
                        <a:latin typeface="Cambria Math" panose="02040503050406030204" pitchFamily="18" charset="0"/>
                      </a:rPr>
                      <m:t>=17</m:t>
                    </m:r>
                  </m:oMath>
                </a14:m>
                <a:endParaRPr lang="en-US" dirty="0">
                  <a:solidFill>
                    <a:schemeClr val="accent4"/>
                  </a:solidFill>
                  <a:latin typeface="Segoe Print" panose="02000600000000000000" pitchFamily="2" charset="0"/>
                </a:endParaRPr>
              </a:p>
              <a:p>
                <a:pPr/>
                <a14:m>
                  <m:oMathPara xmlns:m="http://schemas.openxmlformats.org/officeDocument/2006/math">
                    <m:oMathParaPr>
                      <m:jc m:val="left"/>
                    </m:oMathParaPr>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𝑝</m:t>
                          </m:r>
                        </m:e>
                        <m:sub>
                          <m:r>
                            <a:rPr lang="en-US" b="0" i="1" smtClean="0">
                              <a:solidFill>
                                <a:schemeClr val="accent4"/>
                              </a:solidFill>
                              <a:latin typeface="Cambria Math" panose="02040503050406030204" pitchFamily="18" charset="0"/>
                            </a:rPr>
                            <m:t>1</m:t>
                          </m:r>
                        </m:sub>
                      </m:sSub>
                      <m:r>
                        <a:rPr lang="en-US" b="0" i="1" smtClean="0">
                          <a:solidFill>
                            <a:schemeClr val="accent4"/>
                          </a:solidFill>
                          <a:latin typeface="Cambria Math" panose="02040503050406030204" pitchFamily="18" charset="0"/>
                        </a:rPr>
                        <m:t>=17/18</m:t>
                      </m:r>
                    </m:oMath>
                  </m:oMathPara>
                </a14:m>
                <a:endParaRPr lang="en-US" dirty="0">
                  <a:solidFill>
                    <a:schemeClr val="accent4"/>
                  </a:solidFill>
                  <a:latin typeface="Segoe Print" panose="02000600000000000000" pitchFamily="2" charset="0"/>
                </a:endParaRPr>
              </a:p>
            </p:txBody>
          </p:sp>
        </mc:Choice>
        <mc:Fallback>
          <p:sp>
            <p:nvSpPr>
              <p:cNvPr id="12" name="TextBox 11">
                <a:extLst>
                  <a:ext uri="{FF2B5EF4-FFF2-40B4-BE49-F238E27FC236}">
                    <a16:creationId xmlns:a16="http://schemas.microsoft.com/office/drawing/2014/main" id="{64B9F93E-A395-7884-9C36-50ACBB3FA2AB}"/>
                  </a:ext>
                </a:extLst>
              </p:cNvPr>
              <p:cNvSpPr txBox="1">
                <a:spLocks noRot="1" noChangeAspect="1" noMove="1" noResize="1" noEditPoints="1" noAdjustHandles="1" noChangeArrowheads="1" noChangeShapeType="1" noTextEdit="1"/>
              </p:cNvSpPr>
              <p:nvPr/>
            </p:nvSpPr>
            <p:spPr>
              <a:xfrm>
                <a:off x="571500" y="5181600"/>
                <a:ext cx="5243743" cy="1244315"/>
              </a:xfrm>
              <a:prstGeom prst="rect">
                <a:avLst/>
              </a:prstGeom>
              <a:blipFill>
                <a:blip r:embed="rId3"/>
                <a:stretch>
                  <a:fillRect l="-928" r="-116" b="-1456"/>
                </a:stretch>
              </a:blipFill>
              <a:ln>
                <a:solidFill>
                  <a:schemeClr val="accent1"/>
                </a:solidFill>
              </a:ln>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88B300B1-6A7F-D021-5B93-A2E4461C913C}"/>
              </a:ext>
            </a:extLst>
          </p:cNvPr>
          <p:cNvCxnSpPr/>
          <p:nvPr/>
        </p:nvCxnSpPr>
        <p:spPr>
          <a:xfrm flipH="1">
            <a:off x="1162050" y="1666875"/>
            <a:ext cx="4743450" cy="34956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B6D42B63-8CD1-8A21-503E-2906843A7E69}"/>
                  </a:ext>
                </a:extLst>
              </p:cNvPr>
              <p:cNvSpPr txBox="1"/>
              <p:nvPr/>
            </p:nvSpPr>
            <p:spPr>
              <a:xfrm>
                <a:off x="6105525" y="5219700"/>
                <a:ext cx="5227713" cy="1244315"/>
              </a:xfrm>
              <a:prstGeom prst="rect">
                <a:avLst/>
              </a:prstGeom>
              <a:noFill/>
              <a:ln>
                <a:solidFill>
                  <a:schemeClr val="accent1"/>
                </a:solidFill>
              </a:ln>
            </p:spPr>
            <p:txBody>
              <a:bodyPr wrap="none" rtlCol="0">
                <a:spAutoFit/>
              </a:bodyPr>
              <a:lstStyle/>
              <a:p>
                <a:r>
                  <a:rPr lang="en-US" dirty="0">
                    <a:solidFill>
                      <a:schemeClr val="accent4"/>
                    </a:solidFill>
                    <a:latin typeface="Segoe Print" panose="02000600000000000000" pitchFamily="2" charset="0"/>
                  </a:rPr>
                  <a:t>Unigrams: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𝑢𝑛𝑖</m:t>
                        </m:r>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𝑔𝑟𝑎𝑚𝑠</m:t>
                        </m:r>
                      </m:sub>
                    </m:sSub>
                    <m:r>
                      <a:rPr lang="en-US" b="0" i="1" smtClean="0">
                        <a:solidFill>
                          <a:schemeClr val="accent4"/>
                        </a:solidFill>
                        <a:latin typeface="Cambria Math" panose="02040503050406030204" pitchFamily="18" charset="0"/>
                      </a:rPr>
                      <m:t>=14</m:t>
                    </m:r>
                  </m:oMath>
                </a14:m>
                <a:endParaRPr lang="en-US" b="0" dirty="0">
                  <a:solidFill>
                    <a:schemeClr val="accent4"/>
                  </a:solidFill>
                  <a:latin typeface="Segoe Print" panose="02000600000000000000" pitchFamily="2" charset="0"/>
                </a:endParaRPr>
              </a:p>
              <a:p>
                <a:r>
                  <a:rPr lang="en-US" dirty="0">
                    <a:solidFill>
                      <a:schemeClr val="accent4"/>
                    </a:solidFill>
                    <a:latin typeface="Segoe Print" panose="02000600000000000000" pitchFamily="2" charset="0"/>
                  </a:rPr>
                  <a:t>6 unigrams are not found in any reference</a:t>
                </a:r>
              </a:p>
              <a:p>
                <a:r>
                  <a:rPr lang="en-US" dirty="0">
                    <a:solidFill>
                      <a:schemeClr val="accent4"/>
                    </a:solidFill>
                    <a:latin typeface="Segoe Print" panose="02000600000000000000" pitchFamily="2" charset="0"/>
                  </a:rPr>
                  <a:t>Thus,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𝑐𝑙𝑖𝑝</m:t>
                        </m:r>
                      </m:sub>
                    </m:sSub>
                    <m:r>
                      <a:rPr lang="en-US" b="0" i="1" smtClean="0">
                        <a:solidFill>
                          <a:schemeClr val="accent4"/>
                        </a:solidFill>
                        <a:latin typeface="Cambria Math" panose="02040503050406030204" pitchFamily="18" charset="0"/>
                      </a:rPr>
                      <m:t>=8</m:t>
                    </m:r>
                  </m:oMath>
                </a14:m>
                <a:endParaRPr lang="en-US" dirty="0">
                  <a:solidFill>
                    <a:schemeClr val="accent4"/>
                  </a:solidFill>
                  <a:latin typeface="Segoe Print" panose="02000600000000000000" pitchFamily="2" charset="0"/>
                </a:endParaRPr>
              </a:p>
              <a:p>
                <a:pPr/>
                <a14:m>
                  <m:oMathPara xmlns:m="http://schemas.openxmlformats.org/officeDocument/2006/math">
                    <m:oMathParaPr>
                      <m:jc m:val="left"/>
                    </m:oMathParaPr>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𝑝</m:t>
                          </m:r>
                        </m:e>
                        <m:sub>
                          <m:r>
                            <a:rPr lang="en-US" b="0" i="1" smtClean="0">
                              <a:solidFill>
                                <a:schemeClr val="accent4"/>
                              </a:solidFill>
                              <a:latin typeface="Cambria Math" panose="02040503050406030204" pitchFamily="18" charset="0"/>
                            </a:rPr>
                            <m:t>1</m:t>
                          </m:r>
                        </m:sub>
                      </m:sSub>
                      <m:r>
                        <a:rPr lang="en-US" b="0" i="1" smtClean="0">
                          <a:solidFill>
                            <a:schemeClr val="accent4"/>
                          </a:solidFill>
                          <a:latin typeface="Cambria Math" panose="02040503050406030204" pitchFamily="18" charset="0"/>
                        </a:rPr>
                        <m:t>=8/14</m:t>
                      </m:r>
                    </m:oMath>
                  </m:oMathPara>
                </a14:m>
                <a:endParaRPr lang="en-US" dirty="0">
                  <a:solidFill>
                    <a:schemeClr val="accent4"/>
                  </a:solidFill>
                  <a:latin typeface="Segoe Print" panose="02000600000000000000" pitchFamily="2" charset="0"/>
                </a:endParaRPr>
              </a:p>
            </p:txBody>
          </p:sp>
        </mc:Choice>
        <mc:Fallback>
          <p:sp>
            <p:nvSpPr>
              <p:cNvPr id="15" name="TextBox 14">
                <a:extLst>
                  <a:ext uri="{FF2B5EF4-FFF2-40B4-BE49-F238E27FC236}">
                    <a16:creationId xmlns:a16="http://schemas.microsoft.com/office/drawing/2014/main" id="{B6D42B63-8CD1-8A21-503E-2906843A7E69}"/>
                  </a:ext>
                </a:extLst>
              </p:cNvPr>
              <p:cNvSpPr txBox="1">
                <a:spLocks noRot="1" noChangeAspect="1" noMove="1" noResize="1" noEditPoints="1" noAdjustHandles="1" noChangeArrowheads="1" noChangeShapeType="1" noTextEdit="1"/>
              </p:cNvSpPr>
              <p:nvPr/>
            </p:nvSpPr>
            <p:spPr>
              <a:xfrm>
                <a:off x="6105525" y="5219700"/>
                <a:ext cx="5227713" cy="1244315"/>
              </a:xfrm>
              <a:prstGeom prst="rect">
                <a:avLst/>
              </a:prstGeom>
              <a:blipFill>
                <a:blip r:embed="rId4"/>
                <a:stretch>
                  <a:fillRect l="-931" r="-116" b="-1942"/>
                </a:stretch>
              </a:blipFill>
              <a:ln>
                <a:solidFill>
                  <a:schemeClr val="accent1"/>
                </a:solidFill>
              </a:ln>
            </p:spPr>
            <p:txBody>
              <a:bodyPr/>
              <a:lstStyle/>
              <a:p>
                <a:r>
                  <a:rPr lang="en-US">
                    <a:noFill/>
                  </a:rPr>
                  <a:t> </a:t>
                </a:r>
              </a:p>
            </p:txBody>
          </p:sp>
        </mc:Fallback>
      </mc:AlternateContent>
      <p:sp>
        <p:nvSpPr>
          <p:cNvPr id="17" name="TextBox 16">
            <a:extLst>
              <a:ext uri="{FF2B5EF4-FFF2-40B4-BE49-F238E27FC236}">
                <a16:creationId xmlns:a16="http://schemas.microsoft.com/office/drawing/2014/main" id="{54B93B17-C90C-E2EC-B05A-FCD2248A056F}"/>
              </a:ext>
            </a:extLst>
          </p:cNvPr>
          <p:cNvSpPr txBox="1"/>
          <p:nvPr/>
        </p:nvSpPr>
        <p:spPr>
          <a:xfrm>
            <a:off x="1540669" y="4749284"/>
            <a:ext cx="1783556" cy="369332"/>
          </a:xfrm>
          <a:prstGeom prst="rect">
            <a:avLst/>
          </a:prstGeom>
          <a:noFill/>
        </p:spPr>
        <p:txBody>
          <a:bodyPr wrap="square">
            <a:spAutoFit/>
          </a:bodyPr>
          <a:lstStyle/>
          <a:p>
            <a:r>
              <a:rPr lang="en-US" dirty="0">
                <a:solidFill>
                  <a:schemeClr val="accent4"/>
                </a:solidFill>
                <a:latin typeface="Segoe Print" panose="02000600000000000000" pitchFamily="2" charset="0"/>
              </a:rPr>
              <a:t>Candidate 1: </a:t>
            </a:r>
          </a:p>
        </p:txBody>
      </p:sp>
      <p:sp>
        <p:nvSpPr>
          <p:cNvPr id="19" name="TextBox 18">
            <a:extLst>
              <a:ext uri="{FF2B5EF4-FFF2-40B4-BE49-F238E27FC236}">
                <a16:creationId xmlns:a16="http://schemas.microsoft.com/office/drawing/2014/main" id="{183F4FE2-1084-D78C-4BD6-3401B76C4F5E}"/>
              </a:ext>
            </a:extLst>
          </p:cNvPr>
          <p:cNvSpPr txBox="1"/>
          <p:nvPr/>
        </p:nvSpPr>
        <p:spPr>
          <a:xfrm>
            <a:off x="5986463" y="4901684"/>
            <a:ext cx="6124574" cy="369332"/>
          </a:xfrm>
          <a:prstGeom prst="rect">
            <a:avLst/>
          </a:prstGeom>
          <a:noFill/>
        </p:spPr>
        <p:txBody>
          <a:bodyPr wrap="square">
            <a:spAutoFit/>
          </a:bodyPr>
          <a:lstStyle/>
          <a:p>
            <a:r>
              <a:rPr lang="en-US" dirty="0">
                <a:solidFill>
                  <a:schemeClr val="accent4"/>
                </a:solidFill>
                <a:latin typeface="Segoe Print" panose="02000600000000000000" pitchFamily="2" charset="0"/>
              </a:rPr>
              <a:t>Candidate 2: </a:t>
            </a:r>
          </a:p>
        </p:txBody>
      </p:sp>
    </p:spTree>
    <p:extLst>
      <p:ext uri="{BB962C8B-B14F-4D97-AF65-F5344CB8AC3E}">
        <p14:creationId xmlns:p14="http://schemas.microsoft.com/office/powerpoint/2010/main" val="3059530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FC9EA-3A9D-E25C-B5DD-6FE02C17F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F24CE-D086-ED15-A30B-1C796B6DF2D7}"/>
              </a:ext>
            </a:extLst>
          </p:cNvPr>
          <p:cNvSpPr>
            <a:spLocks noGrp="1"/>
          </p:cNvSpPr>
          <p:nvPr>
            <p:ph type="title"/>
          </p:nvPr>
        </p:nvSpPr>
        <p:spPr>
          <a:xfrm>
            <a:off x="542925" y="0"/>
            <a:ext cx="10515600" cy="1325563"/>
          </a:xfrm>
        </p:spPr>
        <p:txBody>
          <a:bodyPr/>
          <a:lstStyle/>
          <a:p>
            <a:r>
              <a:rPr lang="en-US" dirty="0"/>
              <a:t>Examples: clipped bigram precision</a:t>
            </a:r>
          </a:p>
        </p:txBody>
      </p:sp>
      <p:sp>
        <p:nvSpPr>
          <p:cNvPr id="4" name="Slide Number Placeholder 3">
            <a:extLst>
              <a:ext uri="{FF2B5EF4-FFF2-40B4-BE49-F238E27FC236}">
                <a16:creationId xmlns:a16="http://schemas.microsoft.com/office/drawing/2014/main" id="{C5E6110D-3C72-EE86-00F6-560193873DC8}"/>
              </a:ext>
            </a:extLst>
          </p:cNvPr>
          <p:cNvSpPr>
            <a:spLocks noGrp="1"/>
          </p:cNvSpPr>
          <p:nvPr>
            <p:ph type="sldNum" sz="quarter" idx="12"/>
          </p:nvPr>
        </p:nvSpPr>
        <p:spPr/>
        <p:txBody>
          <a:bodyPr/>
          <a:lstStyle/>
          <a:p>
            <a:fld id="{875125F4-68B2-4C2F-A65A-C9C4A2DFCF2C}" type="slidenum">
              <a:rPr lang="en-US" smtClean="0"/>
              <a:t>29</a:t>
            </a:fld>
            <a:endParaRPr lang="en-US"/>
          </a:p>
        </p:txBody>
      </p:sp>
      <p:sp>
        <p:nvSpPr>
          <p:cNvPr id="6" name="TextBox 5">
            <a:extLst>
              <a:ext uri="{FF2B5EF4-FFF2-40B4-BE49-F238E27FC236}">
                <a16:creationId xmlns:a16="http://schemas.microsoft.com/office/drawing/2014/main" id="{25A67BA8-DF4E-5E8B-F041-38A631FB599E}"/>
              </a:ext>
            </a:extLst>
          </p:cNvPr>
          <p:cNvSpPr txBox="1"/>
          <p:nvPr/>
        </p:nvSpPr>
        <p:spPr>
          <a:xfrm>
            <a:off x="5862638" y="1142911"/>
            <a:ext cx="6124574" cy="2031325"/>
          </a:xfrm>
          <a:prstGeom prst="rect">
            <a:avLst/>
          </a:prstGeom>
          <a:noFill/>
        </p:spPr>
        <p:txBody>
          <a:bodyPr wrap="square">
            <a:spAutoFit/>
          </a:bodyPr>
          <a:lstStyle/>
          <a:p>
            <a:r>
              <a:rPr lang="en-US" b="1" dirty="0"/>
              <a:t>Example 2. </a:t>
            </a:r>
          </a:p>
          <a:p>
            <a:r>
              <a:rPr lang="en-US" b="1" dirty="0"/>
              <a:t>Candidate 1</a:t>
            </a:r>
          </a:p>
          <a:p>
            <a:r>
              <a:rPr lang="en-US" dirty="0">
                <a:solidFill>
                  <a:srgbClr val="FF0000"/>
                </a:solidFill>
                <a:latin typeface="Times New Roman" panose="02020603050405020304" pitchFamily="18" charset="0"/>
                <a:cs typeface="Times New Roman" panose="02020603050405020304" pitchFamily="18" charset="0"/>
              </a:rPr>
              <a:t>It is a guide to </a:t>
            </a:r>
            <a:r>
              <a:rPr lang="en-US" dirty="0">
                <a:latin typeface="Times New Roman" panose="02020603050405020304" pitchFamily="18" charset="0"/>
                <a:cs typeface="Times New Roman" panose="02020603050405020304" pitchFamily="18" charset="0"/>
              </a:rPr>
              <a:t>action which ensures </a:t>
            </a:r>
            <a:r>
              <a:rPr lang="en-US" dirty="0">
                <a:solidFill>
                  <a:srgbClr val="FF0000"/>
                </a:solidFill>
                <a:latin typeface="Times New Roman" panose="02020603050405020304" pitchFamily="18" charset="0"/>
                <a:cs typeface="Times New Roman" panose="02020603050405020304" pitchFamily="18" charset="0"/>
              </a:rPr>
              <a:t>that the </a:t>
            </a:r>
            <a:r>
              <a:rPr lang="en-US" dirty="0">
                <a:latin typeface="Times New Roman" panose="02020603050405020304" pitchFamily="18" charset="0"/>
                <a:cs typeface="Times New Roman" panose="02020603050405020304" pitchFamily="18" charset="0"/>
              </a:rPr>
              <a:t>military always obeys</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commands</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a:t>
            </a:r>
            <a:r>
              <a:rPr lang="en-US" dirty="0">
                <a:solidFill>
                  <a:srgbClr val="FF0000"/>
                </a:solidFill>
                <a:latin typeface="Times New Roman" panose="02020603050405020304" pitchFamily="18" charset="0"/>
                <a:cs typeface="Times New Roman" panose="02020603050405020304" pitchFamily="18" charset="0"/>
              </a:rPr>
              <a:t> the party. </a:t>
            </a:r>
          </a:p>
          <a:p>
            <a:r>
              <a:rPr lang="en-US" b="1" dirty="0"/>
              <a:t>Candidate 2</a:t>
            </a:r>
          </a:p>
          <a:p>
            <a:r>
              <a:rPr lang="en-US" dirty="0">
                <a:solidFill>
                  <a:srgbClr val="FF0000"/>
                </a:solidFill>
                <a:latin typeface="Times New Roman" panose="02020603050405020304" pitchFamily="18" charset="0"/>
                <a:cs typeface="Times New Roman" panose="02020603050405020304" pitchFamily="18" charset="0"/>
              </a:rPr>
              <a:t>It is </a:t>
            </a:r>
            <a:r>
              <a:rPr lang="en-US" dirty="0">
                <a:latin typeface="Times New Roman" panose="02020603050405020304" pitchFamily="18" charset="0"/>
                <a:cs typeface="Times New Roman" panose="02020603050405020304" pitchFamily="18" charset="0"/>
              </a:rPr>
              <a:t>to insure the troops forever hearing the activity guidebook that party direct. </a:t>
            </a:r>
          </a:p>
        </p:txBody>
      </p:sp>
      <p:sp>
        <p:nvSpPr>
          <p:cNvPr id="8" name="TextBox 7">
            <a:extLst>
              <a:ext uri="{FF2B5EF4-FFF2-40B4-BE49-F238E27FC236}">
                <a16:creationId xmlns:a16="http://schemas.microsoft.com/office/drawing/2014/main" id="{66D141C5-418E-DAE8-3A21-4DC7DBA9059E}"/>
              </a:ext>
            </a:extLst>
          </p:cNvPr>
          <p:cNvSpPr txBox="1"/>
          <p:nvPr/>
        </p:nvSpPr>
        <p:spPr>
          <a:xfrm>
            <a:off x="5824538" y="3085237"/>
            <a:ext cx="6124574" cy="1754326"/>
          </a:xfrm>
          <a:prstGeom prst="rect">
            <a:avLst/>
          </a:prstGeom>
          <a:noFill/>
        </p:spPr>
        <p:txBody>
          <a:bodyPr wrap="square">
            <a:spAutoFit/>
          </a:bodyPr>
          <a:lstStyle/>
          <a:p>
            <a:r>
              <a:rPr lang="en-US" b="1" dirty="0"/>
              <a:t>Reference 1</a:t>
            </a:r>
            <a:r>
              <a:rPr lang="en-US" dirty="0"/>
              <a:t>: </a:t>
            </a:r>
            <a:r>
              <a:rPr lang="en-US" dirty="0">
                <a:solidFill>
                  <a:srgbClr val="FF0000"/>
                </a:solidFill>
                <a:latin typeface="Times New Roman" panose="02020603050405020304" pitchFamily="18" charset="0"/>
                <a:cs typeface="Times New Roman" panose="02020603050405020304" pitchFamily="18" charset="0"/>
              </a:rPr>
              <a:t>It is a guide to action </a:t>
            </a:r>
            <a:r>
              <a:rPr lang="en-US" dirty="0">
                <a:solidFill>
                  <a:schemeClr val="accent6"/>
                </a:solidFill>
                <a:latin typeface="Times New Roman" panose="02020603050405020304" pitchFamily="18" charset="0"/>
                <a:cs typeface="Times New Roman" panose="02020603050405020304" pitchFamily="18" charset="0"/>
              </a:rPr>
              <a:t>that </a:t>
            </a:r>
            <a:r>
              <a:rPr lang="en-US" dirty="0">
                <a:solidFill>
                  <a:srgbClr val="FF0000"/>
                </a:solidFill>
                <a:latin typeface="Times New Roman" panose="02020603050405020304" pitchFamily="18" charset="0"/>
                <a:cs typeface="Times New Roman" panose="02020603050405020304" pitchFamily="18" charset="0"/>
              </a:rPr>
              <a:t>ensures that the military </a:t>
            </a:r>
            <a:r>
              <a:rPr lang="en-US" dirty="0">
                <a:solidFill>
                  <a:schemeClr val="accent6"/>
                </a:solidFill>
                <a:latin typeface="Times New Roman" panose="02020603050405020304" pitchFamily="18" charset="0"/>
                <a:cs typeface="Times New Roman" panose="02020603050405020304" pitchFamily="18" charset="0"/>
              </a:rPr>
              <a:t>will forever heed Party commands. </a:t>
            </a:r>
          </a:p>
          <a:p>
            <a:r>
              <a:rPr lang="en-US" b="1" dirty="0"/>
              <a:t>Reference 2</a:t>
            </a:r>
            <a:r>
              <a:rPr lang="en-US" dirty="0"/>
              <a:t>: </a:t>
            </a:r>
            <a:r>
              <a:rPr lang="en-US" dirty="0">
                <a:solidFill>
                  <a:schemeClr val="accent6"/>
                </a:solidFill>
                <a:latin typeface="Times New Roman" panose="02020603050405020304" pitchFamily="18" charset="0"/>
                <a:cs typeface="Times New Roman" panose="02020603050405020304" pitchFamily="18" charset="0"/>
              </a:rPr>
              <a:t>It is the guiding principle which guarantees the military forces always being under the command </a:t>
            </a:r>
            <a:r>
              <a:rPr lang="en-US" dirty="0">
                <a:solidFill>
                  <a:srgbClr val="FF0000"/>
                </a:solidFill>
                <a:latin typeface="Times New Roman" panose="02020603050405020304" pitchFamily="18" charset="0"/>
                <a:cs typeface="Times New Roman" panose="02020603050405020304" pitchFamily="18" charset="0"/>
              </a:rPr>
              <a:t>of the Party</a:t>
            </a:r>
            <a:r>
              <a:rPr lang="en-US" dirty="0">
                <a:solidFill>
                  <a:schemeClr val="accent6"/>
                </a:solidFill>
                <a:latin typeface="Times New Roman" panose="02020603050405020304" pitchFamily="18" charset="0"/>
                <a:cs typeface="Times New Roman" panose="02020603050405020304" pitchFamily="18" charset="0"/>
              </a:rPr>
              <a:t>. </a:t>
            </a:r>
            <a:r>
              <a:rPr lang="en-US" b="1" dirty="0"/>
              <a:t>Reference 3</a:t>
            </a:r>
            <a:r>
              <a:rPr lang="en-US" dirty="0"/>
              <a:t>: </a:t>
            </a:r>
            <a:r>
              <a:rPr lang="en-US" dirty="0">
                <a:solidFill>
                  <a:schemeClr val="accent6"/>
                </a:solidFill>
                <a:latin typeface="Times New Roman" panose="02020603050405020304" pitchFamily="18" charset="0"/>
                <a:cs typeface="Times New Roman" panose="02020603050405020304" pitchFamily="18" charset="0"/>
              </a:rPr>
              <a:t>It is the practical guide for the army always to heed the directions of the party.</a:t>
            </a:r>
          </a:p>
        </p:txBody>
      </p:sp>
      <p:sp>
        <p:nvSpPr>
          <p:cNvPr id="10" name="TextBox 9">
            <a:extLst>
              <a:ext uri="{FF2B5EF4-FFF2-40B4-BE49-F238E27FC236}">
                <a16:creationId xmlns:a16="http://schemas.microsoft.com/office/drawing/2014/main" id="{572A75FB-C9E2-AAAD-EEF0-1C8340E952B5}"/>
              </a:ext>
            </a:extLst>
          </p:cNvPr>
          <p:cNvSpPr txBox="1"/>
          <p:nvPr/>
        </p:nvSpPr>
        <p:spPr>
          <a:xfrm>
            <a:off x="595313" y="1233785"/>
            <a:ext cx="4186237" cy="1200329"/>
          </a:xfrm>
          <a:prstGeom prst="rect">
            <a:avLst/>
          </a:prstGeom>
          <a:noFill/>
        </p:spPr>
        <p:txBody>
          <a:bodyPr wrap="square">
            <a:spAutoFit/>
          </a:bodyPr>
          <a:lstStyle/>
          <a:p>
            <a:r>
              <a:rPr lang="en-US" b="1" dirty="0"/>
              <a:t>Example 1. </a:t>
            </a:r>
          </a:p>
          <a:p>
            <a:r>
              <a:rPr lang="en-US" b="1" dirty="0"/>
              <a:t>Candidate: </a:t>
            </a:r>
            <a:r>
              <a:rPr lang="en-US" dirty="0">
                <a:solidFill>
                  <a:srgbClr val="FF0000"/>
                </a:solidFill>
                <a:latin typeface="Times New Roman" panose="02020603050405020304" pitchFamily="18" charset="0"/>
                <a:cs typeface="Times New Roman" panose="02020603050405020304" pitchFamily="18" charset="0"/>
              </a:rPr>
              <a:t>the </a:t>
            </a:r>
            <a:r>
              <a:rPr lang="en-US" dirty="0" err="1">
                <a:solidFill>
                  <a:srgbClr val="FF0000"/>
                </a:solidFill>
                <a:latin typeface="Times New Roman" panose="02020603050405020304" pitchFamily="18" charset="0"/>
                <a:cs typeface="Times New Roman" panose="02020603050405020304" pitchFamily="18" charset="0"/>
              </a:rPr>
              <a:t>the</a:t>
            </a:r>
            <a:r>
              <a:rPr lang="en-US"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p>
          <a:p>
            <a:r>
              <a:rPr lang="en-US" b="1" dirty="0"/>
              <a:t>Reference 1</a:t>
            </a:r>
            <a:r>
              <a:rPr lang="en-US" dirty="0"/>
              <a:t>: </a:t>
            </a:r>
            <a:r>
              <a:rPr lang="en-US" dirty="0">
                <a:solidFill>
                  <a:schemeClr val="accent6"/>
                </a:solidFill>
                <a:latin typeface="Times New Roman" panose="02020603050405020304" pitchFamily="18" charset="0"/>
                <a:cs typeface="Times New Roman" panose="02020603050405020304" pitchFamily="18" charset="0"/>
              </a:rPr>
              <a:t>The cat is on the mat. </a:t>
            </a:r>
          </a:p>
          <a:p>
            <a:r>
              <a:rPr lang="en-US" b="1" dirty="0"/>
              <a:t>Reference 2</a:t>
            </a:r>
            <a:r>
              <a:rPr lang="en-US" dirty="0"/>
              <a:t>: </a:t>
            </a:r>
            <a:r>
              <a:rPr lang="en-US" dirty="0">
                <a:solidFill>
                  <a:schemeClr val="accent6"/>
                </a:solidFill>
                <a:latin typeface="Times New Roman" panose="02020603050405020304" pitchFamily="18" charset="0"/>
                <a:cs typeface="Times New Roman" panose="02020603050405020304" pitchFamily="18" charset="0"/>
              </a:rPr>
              <a:t>There is a cat on the mat.</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8472E30F-C77D-6232-3224-370CAB3CE5C9}"/>
                  </a:ext>
                </a:extLst>
              </p:cNvPr>
              <p:cNvSpPr txBox="1"/>
              <p:nvPr/>
            </p:nvSpPr>
            <p:spPr>
              <a:xfrm>
                <a:off x="590550" y="2409825"/>
                <a:ext cx="4347665" cy="1521314"/>
              </a:xfrm>
              <a:prstGeom prst="rect">
                <a:avLst/>
              </a:prstGeom>
              <a:noFill/>
            </p:spPr>
            <p:txBody>
              <a:bodyPr wrap="none" rtlCol="0">
                <a:spAutoFit/>
              </a:bodyPr>
              <a:lstStyle/>
              <a:p>
                <a:r>
                  <a:rPr lang="en-US" dirty="0">
                    <a:solidFill>
                      <a:schemeClr val="accent4"/>
                    </a:solidFill>
                    <a:latin typeface="Segoe Print" panose="02000600000000000000" pitchFamily="2" charset="0"/>
                  </a:rPr>
                  <a:t>bigrams: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𝑏</m:t>
                        </m:r>
                        <m:r>
                          <a:rPr lang="en-US" b="0" i="1" smtClean="0">
                            <a:solidFill>
                              <a:schemeClr val="accent4"/>
                            </a:solidFill>
                            <a:latin typeface="Cambria Math" panose="02040503050406030204" pitchFamily="18" charset="0"/>
                          </a:rPr>
                          <m:t>𝑖</m:t>
                        </m:r>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𝑔𝑟𝑎𝑚𝑠</m:t>
                        </m:r>
                      </m:sub>
                    </m:sSub>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6</m:t>
                    </m:r>
                  </m:oMath>
                </a14:m>
                <a:endParaRPr lang="en-US" b="0" dirty="0">
                  <a:solidFill>
                    <a:schemeClr val="accent4"/>
                  </a:solidFill>
                  <a:latin typeface="Segoe Print" panose="02000600000000000000" pitchFamily="2" charset="0"/>
                </a:endParaRPr>
              </a:p>
              <a:p>
                <a:r>
                  <a:rPr lang="en-US" dirty="0">
                    <a:solidFill>
                      <a:schemeClr val="accent4"/>
                    </a:solidFill>
                    <a:latin typeface="Segoe Print" panose="02000600000000000000" pitchFamily="2" charset="0"/>
                  </a:rPr>
                  <a:t>Maximal count of “</a:t>
                </a:r>
                <a:r>
                  <a:rPr lang="en-US" dirty="0">
                    <a:solidFill>
                      <a:srgbClr val="FF0000"/>
                    </a:solidFill>
                    <a:latin typeface="Segoe Print" panose="02000600000000000000" pitchFamily="2" charset="0"/>
                  </a:rPr>
                  <a:t>the </a:t>
                </a:r>
                <a:r>
                  <a:rPr lang="en-US" dirty="0" err="1">
                    <a:solidFill>
                      <a:srgbClr val="FF0000"/>
                    </a:solidFill>
                    <a:latin typeface="Segoe Print" panose="02000600000000000000" pitchFamily="2" charset="0"/>
                  </a:rPr>
                  <a:t>the</a:t>
                </a:r>
                <a:r>
                  <a:rPr lang="en-US" dirty="0">
                    <a:solidFill>
                      <a:schemeClr val="accent4"/>
                    </a:solidFill>
                    <a:latin typeface="Segoe Print" panose="02000600000000000000" pitchFamily="2" charset="0"/>
                  </a:rPr>
                  <a:t>” is 0 in </a:t>
                </a:r>
              </a:p>
              <a:p>
                <a:r>
                  <a:rPr lang="en-US" dirty="0">
                    <a:solidFill>
                      <a:schemeClr val="accent4"/>
                    </a:solidFill>
                    <a:latin typeface="Segoe Print" panose="02000600000000000000" pitchFamily="2" charset="0"/>
                  </a:rPr>
                  <a:t>any reference</a:t>
                </a:r>
              </a:p>
              <a:p>
                <a:r>
                  <a:rPr lang="en-US" dirty="0">
                    <a:solidFill>
                      <a:schemeClr val="accent4"/>
                    </a:solidFill>
                    <a:latin typeface="Segoe Print" panose="02000600000000000000" pitchFamily="2" charset="0"/>
                  </a:rPr>
                  <a:t>Thus,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𝑐𝑙𝑖𝑝</m:t>
                        </m:r>
                      </m:sub>
                    </m:sSub>
                    <m:r>
                      <a:rPr lang="en-US" b="0" i="1" smtClean="0">
                        <a:solidFill>
                          <a:schemeClr val="accent4"/>
                        </a:solidFill>
                        <a:latin typeface="Cambria Math" panose="02040503050406030204" pitchFamily="18" charset="0"/>
                      </a:rPr>
                      <m:t>=</m:t>
                    </m:r>
                    <m:func>
                      <m:funcPr>
                        <m:ctrlPr>
                          <a:rPr lang="en-US" b="0" i="1" smtClean="0">
                            <a:solidFill>
                              <a:schemeClr val="accent4"/>
                            </a:solidFill>
                            <a:latin typeface="Cambria Math" panose="02040503050406030204" pitchFamily="18" charset="0"/>
                          </a:rPr>
                        </m:ctrlPr>
                      </m:funcPr>
                      <m:fName>
                        <m:r>
                          <m:rPr>
                            <m:sty m:val="p"/>
                          </m:rPr>
                          <a:rPr lang="en-US" b="0" i="0" smtClean="0">
                            <a:solidFill>
                              <a:schemeClr val="accent4"/>
                            </a:solidFill>
                            <a:latin typeface="Cambria Math" panose="02040503050406030204" pitchFamily="18" charset="0"/>
                          </a:rPr>
                          <m:t>min</m:t>
                        </m:r>
                      </m:fName>
                      <m:e>
                        <m:d>
                          <m:dPr>
                            <m:ctrlPr>
                              <a:rPr lang="en-US" b="0" i="1" smtClean="0">
                                <a:solidFill>
                                  <a:schemeClr val="accent4"/>
                                </a:solidFill>
                                <a:latin typeface="Cambria Math" panose="02040503050406030204" pitchFamily="18" charset="0"/>
                              </a:rPr>
                            </m:ctrlPr>
                          </m:dPr>
                          <m:e>
                            <m:r>
                              <a:rPr lang="en-US" b="0" i="1" smtClean="0">
                                <a:solidFill>
                                  <a:schemeClr val="accent4"/>
                                </a:solidFill>
                                <a:latin typeface="Cambria Math" panose="02040503050406030204" pitchFamily="18" charset="0"/>
                              </a:rPr>
                              <m:t>6,0</m:t>
                            </m:r>
                          </m:e>
                        </m:d>
                      </m:e>
                    </m:func>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0</m:t>
                    </m:r>
                  </m:oMath>
                </a14:m>
                <a:endParaRPr lang="en-US" dirty="0">
                  <a:solidFill>
                    <a:schemeClr val="accent4"/>
                  </a:solidFill>
                  <a:latin typeface="Segoe Print" panose="02000600000000000000" pitchFamily="2" charset="0"/>
                </a:endParaRPr>
              </a:p>
              <a:p>
                <a:pPr/>
                <a14:m>
                  <m:oMathPara xmlns:m="http://schemas.openxmlformats.org/officeDocument/2006/math">
                    <m:oMathParaPr>
                      <m:jc m:val="left"/>
                    </m:oMathParaPr>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𝑝</m:t>
                          </m:r>
                        </m:e>
                        <m:sub>
                          <m:r>
                            <a:rPr lang="en-US" b="0" i="1" smtClean="0">
                              <a:solidFill>
                                <a:schemeClr val="accent4"/>
                              </a:solidFill>
                              <a:latin typeface="Cambria Math" panose="02040503050406030204" pitchFamily="18" charset="0"/>
                            </a:rPr>
                            <m:t>2</m:t>
                          </m:r>
                        </m:sub>
                      </m:sSub>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0/6</m:t>
                      </m:r>
                    </m:oMath>
                  </m:oMathPara>
                </a14:m>
                <a:endParaRPr lang="en-US" dirty="0">
                  <a:solidFill>
                    <a:schemeClr val="accent4"/>
                  </a:solidFill>
                  <a:latin typeface="Segoe Print" panose="02000600000000000000" pitchFamily="2" charset="0"/>
                </a:endParaRPr>
              </a:p>
            </p:txBody>
          </p:sp>
        </mc:Choice>
        <mc:Fallback>
          <p:sp>
            <p:nvSpPr>
              <p:cNvPr id="11" name="TextBox 10">
                <a:extLst>
                  <a:ext uri="{FF2B5EF4-FFF2-40B4-BE49-F238E27FC236}">
                    <a16:creationId xmlns:a16="http://schemas.microsoft.com/office/drawing/2014/main" id="{8472E30F-C77D-6232-3224-370CAB3CE5C9}"/>
                  </a:ext>
                </a:extLst>
              </p:cNvPr>
              <p:cNvSpPr txBox="1">
                <a:spLocks noRot="1" noChangeAspect="1" noMove="1" noResize="1" noEditPoints="1" noAdjustHandles="1" noChangeArrowheads="1" noChangeShapeType="1" noTextEdit="1"/>
              </p:cNvSpPr>
              <p:nvPr/>
            </p:nvSpPr>
            <p:spPr>
              <a:xfrm>
                <a:off x="590550" y="2409825"/>
                <a:ext cx="4347665" cy="1521314"/>
              </a:xfrm>
              <a:prstGeom prst="rect">
                <a:avLst/>
              </a:prstGeom>
              <a:blipFill>
                <a:blip r:embed="rId2"/>
                <a:stretch>
                  <a:fillRect l="-1262" t="-400" r="-140" b="-16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E9AF1D68-5FD6-FD99-A2E2-7306EB21131A}"/>
                  </a:ext>
                </a:extLst>
              </p:cNvPr>
              <p:cNvSpPr txBox="1"/>
              <p:nvPr/>
            </p:nvSpPr>
            <p:spPr>
              <a:xfrm>
                <a:off x="571500" y="5181600"/>
                <a:ext cx="4746812" cy="1244315"/>
              </a:xfrm>
              <a:prstGeom prst="rect">
                <a:avLst/>
              </a:prstGeom>
              <a:noFill/>
              <a:ln>
                <a:solidFill>
                  <a:schemeClr val="accent1"/>
                </a:solidFill>
              </a:ln>
            </p:spPr>
            <p:txBody>
              <a:bodyPr wrap="none" rtlCol="0">
                <a:spAutoFit/>
              </a:bodyPr>
              <a:lstStyle/>
              <a:p>
                <a:r>
                  <a:rPr lang="en-US" dirty="0">
                    <a:solidFill>
                      <a:schemeClr val="accent4"/>
                    </a:solidFill>
                    <a:latin typeface="Segoe Print" panose="02000600000000000000" pitchFamily="2" charset="0"/>
                  </a:rPr>
                  <a:t>bigrams: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𝑏</m:t>
                        </m:r>
                        <m:r>
                          <a:rPr lang="en-US" b="0" i="1" smtClean="0">
                            <a:solidFill>
                              <a:schemeClr val="accent4"/>
                            </a:solidFill>
                            <a:latin typeface="Cambria Math" panose="02040503050406030204" pitchFamily="18" charset="0"/>
                          </a:rPr>
                          <m:t>𝑖</m:t>
                        </m:r>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𝑔𝑟𝑎𝑚𝑠</m:t>
                        </m:r>
                      </m:sub>
                    </m:sSub>
                    <m:r>
                      <a:rPr lang="en-US" b="0" i="1" smtClean="0">
                        <a:solidFill>
                          <a:schemeClr val="accent4"/>
                        </a:solidFill>
                        <a:latin typeface="Cambria Math" panose="02040503050406030204" pitchFamily="18" charset="0"/>
                      </a:rPr>
                      <m:t>=1</m:t>
                    </m:r>
                    <m:r>
                      <a:rPr lang="en-US" b="0" i="1" smtClean="0">
                        <a:solidFill>
                          <a:schemeClr val="accent4"/>
                        </a:solidFill>
                        <a:latin typeface="Cambria Math" panose="02040503050406030204" pitchFamily="18" charset="0"/>
                      </a:rPr>
                      <m:t>7</m:t>
                    </m:r>
                  </m:oMath>
                </a14:m>
                <a:endParaRPr lang="en-US" b="0" dirty="0">
                  <a:solidFill>
                    <a:schemeClr val="accent4"/>
                  </a:solidFill>
                  <a:latin typeface="Segoe Print" panose="02000600000000000000" pitchFamily="2" charset="0"/>
                </a:endParaRPr>
              </a:p>
              <a:p>
                <a:r>
                  <a:rPr lang="en-US" dirty="0">
                    <a:solidFill>
                      <a:schemeClr val="accent4"/>
                    </a:solidFill>
                    <a:latin typeface="Segoe Print" panose="02000600000000000000" pitchFamily="2" charset="0"/>
                  </a:rPr>
                  <a:t>7 bigrams do not match any reference</a:t>
                </a:r>
              </a:p>
              <a:p>
                <a:r>
                  <a:rPr lang="en-US" dirty="0">
                    <a:solidFill>
                      <a:schemeClr val="accent4"/>
                    </a:solidFill>
                    <a:latin typeface="Segoe Print" panose="02000600000000000000" pitchFamily="2" charset="0"/>
                  </a:rPr>
                  <a:t>Thus,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𝑐𝑙𝑖𝑝</m:t>
                        </m:r>
                      </m:sub>
                    </m:sSub>
                    <m:r>
                      <a:rPr lang="en-US" b="0" i="1" smtClean="0">
                        <a:solidFill>
                          <a:schemeClr val="accent4"/>
                        </a:solidFill>
                        <a:latin typeface="Cambria Math" panose="02040503050406030204" pitchFamily="18" charset="0"/>
                      </a:rPr>
                      <m:t>=1</m:t>
                    </m:r>
                    <m:r>
                      <a:rPr lang="en-US" b="0" i="1" smtClean="0">
                        <a:solidFill>
                          <a:schemeClr val="accent4"/>
                        </a:solidFill>
                        <a:latin typeface="Cambria Math" panose="02040503050406030204" pitchFamily="18" charset="0"/>
                      </a:rPr>
                      <m:t>0</m:t>
                    </m:r>
                  </m:oMath>
                </a14:m>
                <a:endParaRPr lang="en-US" dirty="0">
                  <a:solidFill>
                    <a:schemeClr val="accent4"/>
                  </a:solidFill>
                  <a:latin typeface="Segoe Print" panose="02000600000000000000" pitchFamily="2" charset="0"/>
                </a:endParaRPr>
              </a:p>
              <a:p>
                <a:pPr/>
                <a14:m>
                  <m:oMathPara xmlns:m="http://schemas.openxmlformats.org/officeDocument/2006/math">
                    <m:oMathParaPr>
                      <m:jc m:val="left"/>
                    </m:oMathParaPr>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𝑝</m:t>
                          </m:r>
                        </m:e>
                        <m:sub>
                          <m:r>
                            <a:rPr lang="en-US" b="0" i="1" smtClean="0">
                              <a:solidFill>
                                <a:schemeClr val="accent4"/>
                              </a:solidFill>
                              <a:latin typeface="Cambria Math" panose="02040503050406030204" pitchFamily="18" charset="0"/>
                            </a:rPr>
                            <m:t>2</m:t>
                          </m:r>
                        </m:sub>
                      </m:sSub>
                      <m:r>
                        <a:rPr lang="en-US" b="0" i="1" smtClean="0">
                          <a:solidFill>
                            <a:schemeClr val="accent4"/>
                          </a:solidFill>
                          <a:latin typeface="Cambria Math" panose="02040503050406030204" pitchFamily="18" charset="0"/>
                        </a:rPr>
                        <m:t>=1</m:t>
                      </m:r>
                      <m:r>
                        <a:rPr lang="en-US" b="0" i="1" smtClean="0">
                          <a:solidFill>
                            <a:schemeClr val="accent4"/>
                          </a:solidFill>
                          <a:latin typeface="Cambria Math" panose="02040503050406030204" pitchFamily="18" charset="0"/>
                        </a:rPr>
                        <m:t>0</m:t>
                      </m:r>
                      <m:r>
                        <a:rPr lang="en-US" b="0" i="1" smtClean="0">
                          <a:solidFill>
                            <a:schemeClr val="accent4"/>
                          </a:solidFill>
                          <a:latin typeface="Cambria Math" panose="02040503050406030204" pitchFamily="18" charset="0"/>
                        </a:rPr>
                        <m:t>/1</m:t>
                      </m:r>
                      <m:r>
                        <a:rPr lang="en-US" b="0" i="1" smtClean="0">
                          <a:solidFill>
                            <a:schemeClr val="accent4"/>
                          </a:solidFill>
                          <a:latin typeface="Cambria Math" panose="02040503050406030204" pitchFamily="18" charset="0"/>
                        </a:rPr>
                        <m:t>7</m:t>
                      </m:r>
                    </m:oMath>
                  </m:oMathPara>
                </a14:m>
                <a:endParaRPr lang="en-US" dirty="0">
                  <a:solidFill>
                    <a:schemeClr val="accent4"/>
                  </a:solidFill>
                  <a:latin typeface="Segoe Print" panose="02000600000000000000" pitchFamily="2" charset="0"/>
                </a:endParaRPr>
              </a:p>
            </p:txBody>
          </p:sp>
        </mc:Choice>
        <mc:Fallback>
          <p:sp>
            <p:nvSpPr>
              <p:cNvPr id="12" name="TextBox 11">
                <a:extLst>
                  <a:ext uri="{FF2B5EF4-FFF2-40B4-BE49-F238E27FC236}">
                    <a16:creationId xmlns:a16="http://schemas.microsoft.com/office/drawing/2014/main" id="{E9AF1D68-5FD6-FD99-A2E2-7306EB21131A}"/>
                  </a:ext>
                </a:extLst>
              </p:cNvPr>
              <p:cNvSpPr txBox="1">
                <a:spLocks noRot="1" noChangeAspect="1" noMove="1" noResize="1" noEditPoints="1" noAdjustHandles="1" noChangeArrowheads="1" noChangeShapeType="1" noTextEdit="1"/>
              </p:cNvSpPr>
              <p:nvPr/>
            </p:nvSpPr>
            <p:spPr>
              <a:xfrm>
                <a:off x="571500" y="5181600"/>
                <a:ext cx="4746812" cy="1244315"/>
              </a:xfrm>
              <a:prstGeom prst="rect">
                <a:avLst/>
              </a:prstGeom>
              <a:blipFill>
                <a:blip r:embed="rId3"/>
                <a:stretch>
                  <a:fillRect l="-1026" r="-256" b="-1456"/>
                </a:stretch>
              </a:blipFill>
              <a:ln>
                <a:solidFill>
                  <a:schemeClr val="accent1"/>
                </a:solidFill>
              </a:ln>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0B764BE3-B7DD-DBC6-5FDD-8819AECC2CF8}"/>
              </a:ext>
            </a:extLst>
          </p:cNvPr>
          <p:cNvCxnSpPr>
            <a:cxnSpLocks/>
          </p:cNvCxnSpPr>
          <p:nvPr/>
        </p:nvCxnSpPr>
        <p:spPr>
          <a:xfrm flipH="1">
            <a:off x="3181350" y="1666875"/>
            <a:ext cx="2724150" cy="31337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18A45DF1-97CA-2E67-581E-5B9996681FD1}"/>
                  </a:ext>
                </a:extLst>
              </p:cNvPr>
              <p:cNvSpPr txBox="1"/>
              <p:nvPr/>
            </p:nvSpPr>
            <p:spPr>
              <a:xfrm>
                <a:off x="6105525" y="5219700"/>
                <a:ext cx="5527475" cy="1244315"/>
              </a:xfrm>
              <a:prstGeom prst="rect">
                <a:avLst/>
              </a:prstGeom>
              <a:noFill/>
              <a:ln>
                <a:solidFill>
                  <a:schemeClr val="accent1"/>
                </a:solidFill>
              </a:ln>
            </p:spPr>
            <p:txBody>
              <a:bodyPr wrap="none" rtlCol="0">
                <a:spAutoFit/>
              </a:bodyPr>
              <a:lstStyle/>
              <a:p>
                <a:r>
                  <a:rPr lang="en-US" dirty="0">
                    <a:solidFill>
                      <a:schemeClr val="accent4"/>
                    </a:solidFill>
                    <a:latin typeface="Segoe Print" panose="02000600000000000000" pitchFamily="2" charset="0"/>
                  </a:rPr>
                  <a:t>bigrams: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𝑏</m:t>
                        </m:r>
                        <m:r>
                          <a:rPr lang="en-US" b="0" i="1" smtClean="0">
                            <a:solidFill>
                              <a:schemeClr val="accent4"/>
                            </a:solidFill>
                            <a:latin typeface="Cambria Math" panose="02040503050406030204" pitchFamily="18" charset="0"/>
                          </a:rPr>
                          <m:t>𝑖</m:t>
                        </m:r>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𝑔𝑟𝑎𝑚𝑠</m:t>
                        </m:r>
                      </m:sub>
                    </m:sSub>
                    <m:r>
                      <a:rPr lang="en-US" b="0" i="1" smtClean="0">
                        <a:solidFill>
                          <a:schemeClr val="accent4"/>
                        </a:solidFill>
                        <a:latin typeface="Cambria Math" panose="02040503050406030204" pitchFamily="18" charset="0"/>
                      </a:rPr>
                      <m:t>=1</m:t>
                    </m:r>
                    <m:r>
                      <a:rPr lang="en-US" b="0" i="1" smtClean="0">
                        <a:solidFill>
                          <a:schemeClr val="accent4"/>
                        </a:solidFill>
                        <a:latin typeface="Cambria Math" panose="02040503050406030204" pitchFamily="18" charset="0"/>
                      </a:rPr>
                      <m:t>3</m:t>
                    </m:r>
                  </m:oMath>
                </a14:m>
                <a:endParaRPr lang="en-US" b="0" dirty="0">
                  <a:solidFill>
                    <a:schemeClr val="accent4"/>
                  </a:solidFill>
                  <a:latin typeface="Segoe Print" panose="02000600000000000000" pitchFamily="2" charset="0"/>
                </a:endParaRPr>
              </a:p>
              <a:p>
                <a:r>
                  <a:rPr lang="en-US" dirty="0">
                    <a:solidFill>
                      <a:schemeClr val="accent4"/>
                    </a:solidFill>
                    <a:latin typeface="Segoe Print" panose="02000600000000000000" pitchFamily="2" charset="0"/>
                  </a:rPr>
                  <a:t>Only one bigram “It is” is found in reference</a:t>
                </a:r>
              </a:p>
              <a:p>
                <a:r>
                  <a:rPr lang="en-US" dirty="0">
                    <a:solidFill>
                      <a:schemeClr val="accent4"/>
                    </a:solidFill>
                    <a:latin typeface="Segoe Print" panose="02000600000000000000" pitchFamily="2" charset="0"/>
                  </a:rPr>
                  <a:t>Thus, </a:t>
                </a:r>
                <a14:m>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𝑁</m:t>
                        </m:r>
                      </m:e>
                      <m:sub>
                        <m:r>
                          <a:rPr lang="en-US" b="0" i="1" smtClean="0">
                            <a:solidFill>
                              <a:schemeClr val="accent4"/>
                            </a:solidFill>
                            <a:latin typeface="Cambria Math" panose="02040503050406030204" pitchFamily="18" charset="0"/>
                          </a:rPr>
                          <m:t>𝑐𝑙𝑖𝑝</m:t>
                        </m:r>
                      </m:sub>
                    </m:sSub>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1</m:t>
                    </m:r>
                  </m:oMath>
                </a14:m>
                <a:endParaRPr lang="en-US" dirty="0">
                  <a:solidFill>
                    <a:schemeClr val="accent4"/>
                  </a:solidFill>
                  <a:latin typeface="Segoe Print" panose="02000600000000000000" pitchFamily="2" charset="0"/>
                </a:endParaRPr>
              </a:p>
              <a:p>
                <a:pPr/>
                <a14:m>
                  <m:oMathPara xmlns:m="http://schemas.openxmlformats.org/officeDocument/2006/math">
                    <m:oMathParaPr>
                      <m:jc m:val="left"/>
                    </m:oMathParaPr>
                    <m:oMath xmlns:m="http://schemas.openxmlformats.org/officeDocument/2006/math">
                      <m:sSub>
                        <m:sSubPr>
                          <m:ctrlPr>
                            <a:rPr lang="en-US" i="1" smtClean="0">
                              <a:solidFill>
                                <a:schemeClr val="accent4"/>
                              </a:solidFill>
                              <a:latin typeface="Cambria Math" panose="02040503050406030204" pitchFamily="18" charset="0"/>
                            </a:rPr>
                          </m:ctrlPr>
                        </m:sSubPr>
                        <m:e>
                          <m:r>
                            <a:rPr lang="en-US" b="0" i="1" smtClean="0">
                              <a:solidFill>
                                <a:schemeClr val="accent4"/>
                              </a:solidFill>
                              <a:latin typeface="Cambria Math" panose="02040503050406030204" pitchFamily="18" charset="0"/>
                            </a:rPr>
                            <m:t>𝑝</m:t>
                          </m:r>
                        </m:e>
                        <m:sub>
                          <m:r>
                            <a:rPr lang="en-US" b="0" i="1" smtClean="0">
                              <a:solidFill>
                                <a:schemeClr val="accent4"/>
                              </a:solidFill>
                              <a:latin typeface="Cambria Math" panose="02040503050406030204" pitchFamily="18" charset="0"/>
                            </a:rPr>
                            <m:t>2</m:t>
                          </m:r>
                        </m:sub>
                      </m:sSub>
                      <m:r>
                        <a:rPr lang="en-US" b="0" i="1" smtClean="0">
                          <a:solidFill>
                            <a:schemeClr val="accent4"/>
                          </a:solidFill>
                          <a:latin typeface="Cambria Math" panose="02040503050406030204" pitchFamily="18" charset="0"/>
                        </a:rPr>
                        <m:t>=</m:t>
                      </m:r>
                      <m:r>
                        <a:rPr lang="en-US" b="0" i="1" smtClean="0">
                          <a:solidFill>
                            <a:schemeClr val="accent4"/>
                          </a:solidFill>
                          <a:latin typeface="Cambria Math" panose="02040503050406030204" pitchFamily="18" charset="0"/>
                        </a:rPr>
                        <m:t>1</m:t>
                      </m:r>
                      <m:r>
                        <a:rPr lang="en-US" b="0" i="1" smtClean="0">
                          <a:solidFill>
                            <a:schemeClr val="accent4"/>
                          </a:solidFill>
                          <a:latin typeface="Cambria Math" panose="02040503050406030204" pitchFamily="18" charset="0"/>
                        </a:rPr>
                        <m:t>/1</m:t>
                      </m:r>
                      <m:r>
                        <a:rPr lang="en-US" b="0" i="1" smtClean="0">
                          <a:solidFill>
                            <a:schemeClr val="accent4"/>
                          </a:solidFill>
                          <a:latin typeface="Cambria Math" panose="02040503050406030204" pitchFamily="18" charset="0"/>
                        </a:rPr>
                        <m:t>3</m:t>
                      </m:r>
                    </m:oMath>
                  </m:oMathPara>
                </a14:m>
                <a:endParaRPr lang="en-US" dirty="0">
                  <a:solidFill>
                    <a:schemeClr val="accent4"/>
                  </a:solidFill>
                  <a:latin typeface="Segoe Print" panose="02000600000000000000" pitchFamily="2" charset="0"/>
                </a:endParaRPr>
              </a:p>
            </p:txBody>
          </p:sp>
        </mc:Choice>
        <mc:Fallback>
          <p:sp>
            <p:nvSpPr>
              <p:cNvPr id="15" name="TextBox 14">
                <a:extLst>
                  <a:ext uri="{FF2B5EF4-FFF2-40B4-BE49-F238E27FC236}">
                    <a16:creationId xmlns:a16="http://schemas.microsoft.com/office/drawing/2014/main" id="{18A45DF1-97CA-2E67-581E-5B9996681FD1}"/>
                  </a:ext>
                </a:extLst>
              </p:cNvPr>
              <p:cNvSpPr txBox="1">
                <a:spLocks noRot="1" noChangeAspect="1" noMove="1" noResize="1" noEditPoints="1" noAdjustHandles="1" noChangeArrowheads="1" noChangeShapeType="1" noTextEdit="1"/>
              </p:cNvSpPr>
              <p:nvPr/>
            </p:nvSpPr>
            <p:spPr>
              <a:xfrm>
                <a:off x="6105525" y="5219700"/>
                <a:ext cx="5527475" cy="1244315"/>
              </a:xfrm>
              <a:prstGeom prst="rect">
                <a:avLst/>
              </a:prstGeom>
              <a:blipFill>
                <a:blip r:embed="rId4"/>
                <a:stretch>
                  <a:fillRect l="-881" b="-1942"/>
                </a:stretch>
              </a:blipFill>
              <a:ln>
                <a:solidFill>
                  <a:schemeClr val="accent1"/>
                </a:solidFill>
              </a:ln>
            </p:spPr>
            <p:txBody>
              <a:bodyPr/>
              <a:lstStyle/>
              <a:p>
                <a:r>
                  <a:rPr lang="en-US">
                    <a:noFill/>
                  </a:rPr>
                  <a:t> </a:t>
                </a:r>
              </a:p>
            </p:txBody>
          </p:sp>
        </mc:Fallback>
      </mc:AlternateContent>
      <p:sp>
        <p:nvSpPr>
          <p:cNvPr id="17" name="TextBox 16">
            <a:extLst>
              <a:ext uri="{FF2B5EF4-FFF2-40B4-BE49-F238E27FC236}">
                <a16:creationId xmlns:a16="http://schemas.microsoft.com/office/drawing/2014/main" id="{D5976E7F-836D-05BC-000C-7407DD4F6676}"/>
              </a:ext>
            </a:extLst>
          </p:cNvPr>
          <p:cNvSpPr txBox="1"/>
          <p:nvPr/>
        </p:nvSpPr>
        <p:spPr>
          <a:xfrm>
            <a:off x="1540669" y="4749284"/>
            <a:ext cx="1783556" cy="369332"/>
          </a:xfrm>
          <a:prstGeom prst="rect">
            <a:avLst/>
          </a:prstGeom>
          <a:noFill/>
        </p:spPr>
        <p:txBody>
          <a:bodyPr wrap="square">
            <a:spAutoFit/>
          </a:bodyPr>
          <a:lstStyle/>
          <a:p>
            <a:r>
              <a:rPr lang="en-US" dirty="0">
                <a:solidFill>
                  <a:schemeClr val="accent4"/>
                </a:solidFill>
                <a:latin typeface="Segoe Print" panose="02000600000000000000" pitchFamily="2" charset="0"/>
              </a:rPr>
              <a:t>Candidate 1: </a:t>
            </a:r>
          </a:p>
        </p:txBody>
      </p:sp>
      <p:sp>
        <p:nvSpPr>
          <p:cNvPr id="19" name="TextBox 18">
            <a:extLst>
              <a:ext uri="{FF2B5EF4-FFF2-40B4-BE49-F238E27FC236}">
                <a16:creationId xmlns:a16="http://schemas.microsoft.com/office/drawing/2014/main" id="{62125F66-B4EA-96AA-0A22-9B0586C1B899}"/>
              </a:ext>
            </a:extLst>
          </p:cNvPr>
          <p:cNvSpPr txBox="1"/>
          <p:nvPr/>
        </p:nvSpPr>
        <p:spPr>
          <a:xfrm>
            <a:off x="5986463" y="4901684"/>
            <a:ext cx="6124574" cy="369332"/>
          </a:xfrm>
          <a:prstGeom prst="rect">
            <a:avLst/>
          </a:prstGeom>
          <a:noFill/>
        </p:spPr>
        <p:txBody>
          <a:bodyPr wrap="square">
            <a:spAutoFit/>
          </a:bodyPr>
          <a:lstStyle/>
          <a:p>
            <a:r>
              <a:rPr lang="en-US" dirty="0">
                <a:solidFill>
                  <a:schemeClr val="accent4"/>
                </a:solidFill>
                <a:latin typeface="Segoe Print" panose="02000600000000000000" pitchFamily="2" charset="0"/>
              </a:rPr>
              <a:t>Candidate 2: </a:t>
            </a:r>
          </a:p>
        </p:txBody>
      </p:sp>
    </p:spTree>
    <p:extLst>
      <p:ext uri="{BB962C8B-B14F-4D97-AF65-F5344CB8AC3E}">
        <p14:creationId xmlns:p14="http://schemas.microsoft.com/office/powerpoint/2010/main" val="214537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0DF4B-FBFE-7E34-DF20-A44726E0A439}"/>
              </a:ext>
            </a:extLst>
          </p:cNvPr>
          <p:cNvSpPr>
            <a:spLocks noGrp="1"/>
          </p:cNvSpPr>
          <p:nvPr>
            <p:ph type="title"/>
          </p:nvPr>
        </p:nvSpPr>
        <p:spPr>
          <a:xfrm>
            <a:off x="574249" y="0"/>
            <a:ext cx="10515600" cy="1325563"/>
          </a:xfrm>
        </p:spPr>
        <p:txBody>
          <a:bodyPr/>
          <a:lstStyle/>
          <a:p>
            <a:r>
              <a:rPr lang="en-US" dirty="0"/>
              <a:t>Sequential models</a:t>
            </a:r>
          </a:p>
        </p:txBody>
      </p:sp>
      <p:graphicFrame>
        <p:nvGraphicFramePr>
          <p:cNvPr id="5" name="Content Placeholder 4">
            <a:extLst>
              <a:ext uri="{FF2B5EF4-FFF2-40B4-BE49-F238E27FC236}">
                <a16:creationId xmlns:a16="http://schemas.microsoft.com/office/drawing/2014/main" id="{3FD8BA78-EA16-5180-08C0-E3F53AFBD81E}"/>
              </a:ext>
            </a:extLst>
          </p:cNvPr>
          <p:cNvGraphicFramePr>
            <a:graphicFrameLocks noGrp="1"/>
          </p:cNvGraphicFramePr>
          <p:nvPr>
            <p:ph idx="1"/>
            <p:extLst>
              <p:ext uri="{D42A27DB-BD31-4B8C-83A1-F6EECF244321}">
                <p14:modId xmlns:p14="http://schemas.microsoft.com/office/powerpoint/2010/main" val="738140912"/>
              </p:ext>
            </p:extLst>
          </p:nvPr>
        </p:nvGraphicFramePr>
        <p:xfrm>
          <a:off x="1206632" y="2648933"/>
          <a:ext cx="9719036" cy="3755265"/>
        </p:xfrm>
        <a:graphic>
          <a:graphicData uri="http://schemas.openxmlformats.org/drawingml/2006/table">
            <a:tbl>
              <a:tblPr firstRow="1" firstCol="1" bandRow="1"/>
              <a:tblGrid>
                <a:gridCol w="2603538">
                  <a:extLst>
                    <a:ext uri="{9D8B030D-6E8A-4147-A177-3AD203B41FA5}">
                      <a16:colId xmlns:a16="http://schemas.microsoft.com/office/drawing/2014/main" val="3522170656"/>
                    </a:ext>
                  </a:extLst>
                </a:gridCol>
                <a:gridCol w="3320337">
                  <a:extLst>
                    <a:ext uri="{9D8B030D-6E8A-4147-A177-3AD203B41FA5}">
                      <a16:colId xmlns:a16="http://schemas.microsoft.com/office/drawing/2014/main" val="838397369"/>
                    </a:ext>
                  </a:extLst>
                </a:gridCol>
                <a:gridCol w="3795161">
                  <a:extLst>
                    <a:ext uri="{9D8B030D-6E8A-4147-A177-3AD203B41FA5}">
                      <a16:colId xmlns:a16="http://schemas.microsoft.com/office/drawing/2014/main" val="493780465"/>
                    </a:ext>
                  </a:extLst>
                </a:gridCol>
              </a:tblGrid>
              <a:tr h="204283">
                <a:tc>
                  <a:txBody>
                    <a:bodyPr/>
                    <a:lstStyle/>
                    <a:p>
                      <a:pPr marL="457200" marR="0" algn="just">
                        <a:lnSpc>
                          <a:spcPct val="107000"/>
                        </a:lnSpc>
                        <a:buNone/>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Application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buNone/>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Input X</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Output 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7043220"/>
                  </a:ext>
                </a:extLst>
              </a:tr>
              <a:tr h="342932">
                <a:tc>
                  <a:txBody>
                    <a:bodyPr/>
                    <a:lstStyle/>
                    <a:p>
                      <a:pPr marL="0" marR="0" algn="just">
                        <a:lnSpc>
                          <a:spcPct val="107000"/>
                        </a:lnSpc>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Speech recognition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Audio clip: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Text: In the beginning God created the heavens and the earth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4785913"/>
                  </a:ext>
                </a:extLst>
              </a:tr>
              <a:tr h="342932">
                <a:tc>
                  <a:txBody>
                    <a:bodyPr/>
                    <a:lstStyle/>
                    <a:p>
                      <a:pPr marL="0" marR="0" algn="just">
                        <a:lnSpc>
                          <a:spcPct val="107000"/>
                        </a:lnSpc>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Music generation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Empty set, a few notes of the piece of music, or a single integer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Music notes: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7670408"/>
                  </a:ext>
                </a:extLst>
              </a:tr>
              <a:tr h="342932">
                <a:tc>
                  <a:txBody>
                    <a:bodyPr/>
                    <a:lstStyle/>
                    <a:p>
                      <a:pPr marL="0" marR="0" algn="just">
                        <a:lnSpc>
                          <a:spcPct val="107000"/>
                        </a:lnSpc>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Sentiment analysis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Text: there is nothing to like in this movie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Reviews: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8788084"/>
                  </a:ext>
                </a:extLst>
              </a:tr>
              <a:tr h="167168">
                <a:tc>
                  <a:txBody>
                    <a:bodyPr/>
                    <a:lstStyle/>
                    <a:p>
                      <a:pPr marL="0" marR="0" algn="just">
                        <a:lnSpc>
                          <a:spcPct val="107000"/>
                        </a:lnSpc>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DNA sequence analysis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AGCCCTGTGAAAGGCTAGC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Protein patten match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108979"/>
                  </a:ext>
                </a:extLst>
              </a:tr>
              <a:tr h="167168">
                <a:tc>
                  <a:txBody>
                    <a:bodyPr/>
                    <a:lstStyle/>
                    <a:p>
                      <a:pPr marL="0" marR="0" algn="just">
                        <a:lnSpc>
                          <a:spcPct val="107000"/>
                        </a:lnSpc>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Machine translation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buNone/>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Voulez</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-vous chanter avec moi?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Translation: Do you want to sing with me?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5115525"/>
                  </a:ext>
                </a:extLst>
              </a:tr>
              <a:tr h="200785">
                <a:tc>
                  <a:txBody>
                    <a:bodyPr/>
                    <a:lstStyle/>
                    <a:p>
                      <a:pPr marL="0" marR="0" algn="just">
                        <a:lnSpc>
                          <a:spcPct val="107000"/>
                        </a:lnSpc>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Video activity recognition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buNone/>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Comments: running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0682138"/>
                  </a:ext>
                </a:extLst>
              </a:tr>
              <a:tr h="342932">
                <a:tc>
                  <a:txBody>
                    <a:bodyPr/>
                    <a:lstStyle/>
                    <a:p>
                      <a:pPr marL="0" marR="0" algn="just">
                        <a:lnSpc>
                          <a:spcPct val="107000"/>
                        </a:lnSpc>
                        <a:buNone/>
                      </a:pPr>
                      <a:r>
                        <a:rPr lang="en-US" sz="1600">
                          <a:effectLst/>
                          <a:latin typeface="Times New Roman" panose="02020603050405020304" pitchFamily="18" charset="0"/>
                          <a:ea typeface="Calibri" panose="020F0502020204030204" pitchFamily="34" charset="0"/>
                          <a:cs typeface="Times New Roman" panose="02020603050405020304" pitchFamily="18" charset="0"/>
                        </a:rPr>
                        <a:t>Name entity recognition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Yesterday, Harry Potter met Hermione Granger.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marR="0" algn="just">
                        <a:lnSpc>
                          <a:spcPct val="107000"/>
                        </a:lnSpc>
                        <a:spcAft>
                          <a:spcPts val="800"/>
                        </a:spcAft>
                        <a:buNone/>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Highlight the person’s names: Yesterday,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Harry Potter</a:t>
                      </a:r>
                      <a:r>
                        <a:rPr lang="en-US"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met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Hermione Granger.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2057706"/>
                  </a:ext>
                </a:extLst>
              </a:tr>
            </a:tbl>
          </a:graphicData>
        </a:graphic>
      </p:graphicFrame>
      <p:sp>
        <p:nvSpPr>
          <p:cNvPr id="4" name="Slide Number Placeholder 3">
            <a:extLst>
              <a:ext uri="{FF2B5EF4-FFF2-40B4-BE49-F238E27FC236}">
                <a16:creationId xmlns:a16="http://schemas.microsoft.com/office/drawing/2014/main" id="{EB92B089-7AC9-85ED-6CA8-923EABA9BBCB}"/>
              </a:ext>
            </a:extLst>
          </p:cNvPr>
          <p:cNvSpPr>
            <a:spLocks noGrp="1"/>
          </p:cNvSpPr>
          <p:nvPr>
            <p:ph type="sldNum" sz="quarter" idx="12"/>
          </p:nvPr>
        </p:nvSpPr>
        <p:spPr/>
        <p:txBody>
          <a:bodyPr/>
          <a:lstStyle/>
          <a:p>
            <a:fld id="{875125F4-68B2-4C2F-A65A-C9C4A2DFCF2C}" type="slidenum">
              <a:rPr lang="en-US" smtClean="0"/>
              <a:t>3</a:t>
            </a:fld>
            <a:endParaRPr lang="en-US"/>
          </a:p>
        </p:txBody>
      </p:sp>
      <p:pic>
        <p:nvPicPr>
          <p:cNvPr id="7" name="Picture 6">
            <a:extLst>
              <a:ext uri="{FF2B5EF4-FFF2-40B4-BE49-F238E27FC236}">
                <a16:creationId xmlns:a16="http://schemas.microsoft.com/office/drawing/2014/main" id="{01C12F11-7452-7AD3-87DB-6F1126E5D604}"/>
              </a:ext>
            </a:extLst>
          </p:cNvPr>
          <p:cNvPicPr>
            <a:picLocks noChangeAspect="1"/>
          </p:cNvPicPr>
          <p:nvPr/>
        </p:nvPicPr>
        <p:blipFill>
          <a:blip r:embed="rId2"/>
          <a:stretch>
            <a:fillRect/>
          </a:stretch>
        </p:blipFill>
        <p:spPr>
          <a:xfrm>
            <a:off x="4953757" y="5021037"/>
            <a:ext cx="1042506" cy="731583"/>
          </a:xfrm>
          <a:prstGeom prst="rect">
            <a:avLst/>
          </a:prstGeom>
        </p:spPr>
      </p:pic>
      <p:pic>
        <p:nvPicPr>
          <p:cNvPr id="9" name="Picture 8">
            <a:extLst>
              <a:ext uri="{FF2B5EF4-FFF2-40B4-BE49-F238E27FC236}">
                <a16:creationId xmlns:a16="http://schemas.microsoft.com/office/drawing/2014/main" id="{7662ED97-A85E-3914-C86E-191C2529D435}"/>
              </a:ext>
            </a:extLst>
          </p:cNvPr>
          <p:cNvPicPr>
            <a:picLocks noChangeAspect="1"/>
          </p:cNvPicPr>
          <p:nvPr/>
        </p:nvPicPr>
        <p:blipFill>
          <a:blip r:embed="rId3"/>
          <a:stretch>
            <a:fillRect/>
          </a:stretch>
        </p:blipFill>
        <p:spPr>
          <a:xfrm>
            <a:off x="5266351" y="3052973"/>
            <a:ext cx="923810" cy="238095"/>
          </a:xfrm>
          <a:prstGeom prst="rect">
            <a:avLst/>
          </a:prstGeom>
        </p:spPr>
      </p:pic>
      <p:sp>
        <p:nvSpPr>
          <p:cNvPr id="10" name="Rectangle 9">
            <a:extLst>
              <a:ext uri="{FF2B5EF4-FFF2-40B4-BE49-F238E27FC236}">
                <a16:creationId xmlns:a16="http://schemas.microsoft.com/office/drawing/2014/main" id="{E08AEADC-095B-7195-8938-1AE83C70EB3C}"/>
              </a:ext>
            </a:extLst>
          </p:cNvPr>
          <p:cNvSpPr/>
          <p:nvPr/>
        </p:nvSpPr>
        <p:spPr>
          <a:xfrm>
            <a:off x="4147794" y="1470581"/>
            <a:ext cx="2516957" cy="81070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Sequential model</a:t>
            </a:r>
          </a:p>
        </p:txBody>
      </p:sp>
      <p:sp>
        <p:nvSpPr>
          <p:cNvPr id="11" name="Arrow: Right 10">
            <a:extLst>
              <a:ext uri="{FF2B5EF4-FFF2-40B4-BE49-F238E27FC236}">
                <a16:creationId xmlns:a16="http://schemas.microsoft.com/office/drawing/2014/main" id="{903ADF76-53B7-681B-5A33-FF09EB5F2E7B}"/>
              </a:ext>
            </a:extLst>
          </p:cNvPr>
          <p:cNvSpPr/>
          <p:nvPr/>
        </p:nvSpPr>
        <p:spPr>
          <a:xfrm>
            <a:off x="2924175" y="1743075"/>
            <a:ext cx="990600" cy="2762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7892083F-95FF-A252-2858-17AAB47DFC5E}"/>
              </a:ext>
            </a:extLst>
          </p:cNvPr>
          <p:cNvSpPr/>
          <p:nvPr/>
        </p:nvSpPr>
        <p:spPr>
          <a:xfrm>
            <a:off x="6848475" y="1752600"/>
            <a:ext cx="990600" cy="2762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D36E56A-C7E3-7D63-2D0F-B3FB59A5DA9E}"/>
              </a:ext>
            </a:extLst>
          </p:cNvPr>
          <p:cNvSpPr txBox="1"/>
          <p:nvPr/>
        </p:nvSpPr>
        <p:spPr>
          <a:xfrm>
            <a:off x="2628900" y="1381125"/>
            <a:ext cx="1361270" cy="369332"/>
          </a:xfrm>
          <a:prstGeom prst="rect">
            <a:avLst/>
          </a:prstGeom>
          <a:noFill/>
        </p:spPr>
        <p:txBody>
          <a:bodyPr wrap="none" rtlCol="0">
            <a:spAutoFit/>
          </a:bodyPr>
          <a:lstStyle/>
          <a:p>
            <a:r>
              <a:rPr lang="en-US" dirty="0"/>
              <a:t>Sequence X</a:t>
            </a:r>
          </a:p>
        </p:txBody>
      </p:sp>
      <p:sp>
        <p:nvSpPr>
          <p:cNvPr id="14" name="TextBox 13">
            <a:extLst>
              <a:ext uri="{FF2B5EF4-FFF2-40B4-BE49-F238E27FC236}">
                <a16:creationId xmlns:a16="http://schemas.microsoft.com/office/drawing/2014/main" id="{CFB097B9-875A-BABE-4F6A-E6B88B5DDC8B}"/>
              </a:ext>
            </a:extLst>
          </p:cNvPr>
          <p:cNvSpPr txBox="1"/>
          <p:nvPr/>
        </p:nvSpPr>
        <p:spPr>
          <a:xfrm>
            <a:off x="6819900" y="1409700"/>
            <a:ext cx="1358064" cy="369332"/>
          </a:xfrm>
          <a:prstGeom prst="rect">
            <a:avLst/>
          </a:prstGeom>
          <a:noFill/>
        </p:spPr>
        <p:txBody>
          <a:bodyPr wrap="none" rtlCol="0">
            <a:spAutoFit/>
          </a:bodyPr>
          <a:lstStyle/>
          <a:p>
            <a:r>
              <a:rPr lang="en-US" dirty="0"/>
              <a:t>Sequence Y</a:t>
            </a:r>
          </a:p>
        </p:txBody>
      </p:sp>
    </p:spTree>
    <p:extLst>
      <p:ext uri="{BB962C8B-B14F-4D97-AF65-F5344CB8AC3E}">
        <p14:creationId xmlns:p14="http://schemas.microsoft.com/office/powerpoint/2010/main" val="3051791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647FE-636F-FA62-269E-7280E1F53704}"/>
              </a:ext>
            </a:extLst>
          </p:cNvPr>
          <p:cNvSpPr>
            <a:spLocks noGrp="1"/>
          </p:cNvSpPr>
          <p:nvPr>
            <p:ph type="title"/>
          </p:nvPr>
        </p:nvSpPr>
        <p:spPr>
          <a:xfrm>
            <a:off x="533399" y="0"/>
            <a:ext cx="11058525" cy="1325563"/>
          </a:xfrm>
        </p:spPr>
        <p:txBody>
          <a:bodyPr/>
          <a:lstStyle/>
          <a:p>
            <a:r>
              <a:rPr lang="en-US" dirty="0"/>
              <a:t>Example for computing clipped n-gram precision</a:t>
            </a:r>
          </a:p>
        </p:txBody>
      </p:sp>
      <p:sp>
        <p:nvSpPr>
          <p:cNvPr id="4" name="Slide Number Placeholder 3">
            <a:extLst>
              <a:ext uri="{FF2B5EF4-FFF2-40B4-BE49-F238E27FC236}">
                <a16:creationId xmlns:a16="http://schemas.microsoft.com/office/drawing/2014/main" id="{F0AF6B12-7532-22D5-D14D-59765E3BAE2F}"/>
              </a:ext>
            </a:extLst>
          </p:cNvPr>
          <p:cNvSpPr>
            <a:spLocks noGrp="1"/>
          </p:cNvSpPr>
          <p:nvPr>
            <p:ph type="sldNum" sz="quarter" idx="12"/>
          </p:nvPr>
        </p:nvSpPr>
        <p:spPr/>
        <p:txBody>
          <a:bodyPr/>
          <a:lstStyle/>
          <a:p>
            <a:fld id="{875125F4-68B2-4C2F-A65A-C9C4A2DFCF2C}" type="slidenum">
              <a:rPr lang="en-US" smtClean="0"/>
              <a:t>30</a:t>
            </a:fld>
            <a:endParaRPr lang="en-US"/>
          </a:p>
        </p:txBody>
      </p:sp>
      <p:graphicFrame>
        <p:nvGraphicFramePr>
          <p:cNvPr id="5" name="Object 4">
            <a:extLst>
              <a:ext uri="{FF2B5EF4-FFF2-40B4-BE49-F238E27FC236}">
                <a16:creationId xmlns:a16="http://schemas.microsoft.com/office/drawing/2014/main" id="{C0933EE2-CE2D-A936-A365-0EE4A0BA2FA0}"/>
              </a:ext>
            </a:extLst>
          </p:cNvPr>
          <p:cNvGraphicFramePr>
            <a:graphicFrameLocks noChangeAspect="1"/>
          </p:cNvGraphicFramePr>
          <p:nvPr>
            <p:extLst>
              <p:ext uri="{D42A27DB-BD31-4B8C-83A1-F6EECF244321}">
                <p14:modId xmlns:p14="http://schemas.microsoft.com/office/powerpoint/2010/main" val="3813165708"/>
              </p:ext>
            </p:extLst>
          </p:nvPr>
        </p:nvGraphicFramePr>
        <p:xfrm>
          <a:off x="641350" y="1239838"/>
          <a:ext cx="8570913" cy="4960937"/>
        </p:xfrm>
        <a:graphic>
          <a:graphicData uri="http://schemas.openxmlformats.org/presentationml/2006/ole">
            <mc:AlternateContent xmlns:mc="http://schemas.openxmlformats.org/markup-compatibility/2006">
              <mc:Choice xmlns:v="urn:schemas-microsoft-com:vml" Requires="v">
                <p:oleObj name="Document" r:id="rId2" imgW="5956042" imgH="3447356" progId="Word.Document.12">
                  <p:embed/>
                </p:oleObj>
              </mc:Choice>
              <mc:Fallback>
                <p:oleObj name="Document" r:id="rId2" imgW="5956042" imgH="3447356" progId="Word.Document.12">
                  <p:embed/>
                  <p:pic>
                    <p:nvPicPr>
                      <p:cNvPr id="0" name=""/>
                      <p:cNvPicPr/>
                      <p:nvPr/>
                    </p:nvPicPr>
                    <p:blipFill>
                      <a:blip r:embed="rId3"/>
                      <a:stretch>
                        <a:fillRect/>
                      </a:stretch>
                    </p:blipFill>
                    <p:spPr>
                      <a:xfrm>
                        <a:off x="641350" y="1239838"/>
                        <a:ext cx="8570913" cy="4960937"/>
                      </a:xfrm>
                      <a:prstGeom prst="rect">
                        <a:avLst/>
                      </a:prstGeom>
                    </p:spPr>
                  </p:pic>
                </p:oleObj>
              </mc:Fallback>
            </mc:AlternateContent>
          </a:graphicData>
        </a:graphic>
      </p:graphicFrame>
      <p:sp>
        <p:nvSpPr>
          <p:cNvPr id="6" name="Freeform: Shape 5">
            <a:extLst>
              <a:ext uri="{FF2B5EF4-FFF2-40B4-BE49-F238E27FC236}">
                <a16:creationId xmlns:a16="http://schemas.microsoft.com/office/drawing/2014/main" id="{F4A98FF3-1908-7A9A-C346-6B5C719EA8BA}"/>
              </a:ext>
            </a:extLst>
          </p:cNvPr>
          <p:cNvSpPr/>
          <p:nvPr/>
        </p:nvSpPr>
        <p:spPr>
          <a:xfrm>
            <a:off x="4924425" y="3209238"/>
            <a:ext cx="171450" cy="229287"/>
          </a:xfrm>
          <a:custGeom>
            <a:avLst/>
            <a:gdLst>
              <a:gd name="csX0" fmla="*/ 38100 w 247650"/>
              <a:gd name="csY0" fmla="*/ 687 h 267387"/>
              <a:gd name="csX1" fmla="*/ 19050 w 247650"/>
              <a:gd name="csY1" fmla="*/ 48312 h 267387"/>
              <a:gd name="csX2" fmla="*/ 0 w 247650"/>
              <a:gd name="csY2" fmla="*/ 105462 h 267387"/>
              <a:gd name="csX3" fmla="*/ 28575 w 247650"/>
              <a:gd name="csY3" fmla="*/ 238812 h 267387"/>
              <a:gd name="csX4" fmla="*/ 66675 w 247650"/>
              <a:gd name="csY4" fmla="*/ 257862 h 267387"/>
              <a:gd name="csX5" fmla="*/ 104775 w 247650"/>
              <a:gd name="csY5" fmla="*/ 267387 h 267387"/>
              <a:gd name="csX6" fmla="*/ 171450 w 247650"/>
              <a:gd name="csY6" fmla="*/ 257862 h 267387"/>
              <a:gd name="csX7" fmla="*/ 219075 w 247650"/>
              <a:gd name="csY7" fmla="*/ 200712 h 267387"/>
              <a:gd name="csX8" fmla="*/ 247650 w 247650"/>
              <a:gd name="csY8" fmla="*/ 162612 h 267387"/>
              <a:gd name="csX9" fmla="*/ 238125 w 247650"/>
              <a:gd name="csY9" fmla="*/ 48312 h 267387"/>
              <a:gd name="csX10" fmla="*/ 171450 w 247650"/>
              <a:gd name="csY10" fmla="*/ 19737 h 267387"/>
              <a:gd name="csX11" fmla="*/ 38100 w 247650"/>
              <a:gd name="csY11" fmla="*/ 687 h 267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7650" h="267387">
                <a:moveTo>
                  <a:pt x="38100" y="687"/>
                </a:moveTo>
                <a:cubicBezTo>
                  <a:pt x="12700" y="5449"/>
                  <a:pt x="24893" y="32244"/>
                  <a:pt x="19050" y="48312"/>
                </a:cubicBezTo>
                <a:cubicBezTo>
                  <a:pt x="12188" y="67183"/>
                  <a:pt x="0" y="105462"/>
                  <a:pt x="0" y="105462"/>
                </a:cubicBezTo>
                <a:cubicBezTo>
                  <a:pt x="2618" y="131644"/>
                  <a:pt x="-1043" y="209194"/>
                  <a:pt x="28575" y="238812"/>
                </a:cubicBezTo>
                <a:cubicBezTo>
                  <a:pt x="38615" y="248852"/>
                  <a:pt x="53380" y="252876"/>
                  <a:pt x="66675" y="257862"/>
                </a:cubicBezTo>
                <a:cubicBezTo>
                  <a:pt x="78932" y="262459"/>
                  <a:pt x="92075" y="264212"/>
                  <a:pt x="104775" y="267387"/>
                </a:cubicBezTo>
                <a:cubicBezTo>
                  <a:pt x="127000" y="264212"/>
                  <a:pt x="150351" y="265534"/>
                  <a:pt x="171450" y="257862"/>
                </a:cubicBezTo>
                <a:cubicBezTo>
                  <a:pt x="225461" y="238221"/>
                  <a:pt x="199547" y="234887"/>
                  <a:pt x="219075" y="200712"/>
                </a:cubicBezTo>
                <a:cubicBezTo>
                  <a:pt x="226951" y="186929"/>
                  <a:pt x="238125" y="175312"/>
                  <a:pt x="247650" y="162612"/>
                </a:cubicBezTo>
                <a:cubicBezTo>
                  <a:pt x="244475" y="124512"/>
                  <a:pt x="248628" y="85073"/>
                  <a:pt x="238125" y="48312"/>
                </a:cubicBezTo>
                <a:cubicBezTo>
                  <a:pt x="233535" y="32248"/>
                  <a:pt x="180772" y="20320"/>
                  <a:pt x="171450" y="19737"/>
                </a:cubicBezTo>
                <a:cubicBezTo>
                  <a:pt x="133424" y="17360"/>
                  <a:pt x="63500" y="-4075"/>
                  <a:pt x="38100" y="687"/>
                </a:cubicBezTo>
                <a:close/>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B4E1FE10-4B7F-35B1-35B2-97B775548FD4}"/>
              </a:ext>
            </a:extLst>
          </p:cNvPr>
          <p:cNvCxnSpPr>
            <a:cxnSpLocks/>
            <a:stCxn id="6" idx="6"/>
          </p:cNvCxnSpPr>
          <p:nvPr/>
        </p:nvCxnSpPr>
        <p:spPr>
          <a:xfrm>
            <a:off x="5043121" y="3430357"/>
            <a:ext cx="767129" cy="2475143"/>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34D455F-D863-160D-EEBF-A047E62A8F33}"/>
              </a:ext>
            </a:extLst>
          </p:cNvPr>
          <p:cNvSpPr txBox="1"/>
          <p:nvPr/>
        </p:nvSpPr>
        <p:spPr>
          <a:xfrm>
            <a:off x="5772150" y="5772150"/>
            <a:ext cx="4668266" cy="584775"/>
          </a:xfrm>
          <a:prstGeom prst="rect">
            <a:avLst/>
          </a:prstGeom>
          <a:noFill/>
        </p:spPr>
        <p:txBody>
          <a:bodyPr wrap="none" rtlCol="0">
            <a:spAutoFit/>
          </a:bodyPr>
          <a:lstStyle/>
          <a:p>
            <a:r>
              <a:rPr lang="en-US" sz="1600" dirty="0">
                <a:solidFill>
                  <a:schemeClr val="accent2"/>
                </a:solidFill>
                <a:latin typeface="Segoe Print" panose="02000600000000000000" pitchFamily="2" charset="0"/>
              </a:rPr>
              <a:t>Total number of 1-grams in the candidate</a:t>
            </a:r>
          </a:p>
          <a:p>
            <a:r>
              <a:rPr lang="en-US" sz="1600" dirty="0">
                <a:solidFill>
                  <a:schemeClr val="accent2"/>
                </a:solidFill>
                <a:latin typeface="Segoe Print" panose="02000600000000000000" pitchFamily="2" charset="0"/>
              </a:rPr>
              <a:t> (2 for “was”, 2 for “the”)</a:t>
            </a:r>
          </a:p>
        </p:txBody>
      </p:sp>
      <p:sp>
        <p:nvSpPr>
          <p:cNvPr id="10" name="Freeform: Shape 9">
            <a:extLst>
              <a:ext uri="{FF2B5EF4-FFF2-40B4-BE49-F238E27FC236}">
                <a16:creationId xmlns:a16="http://schemas.microsoft.com/office/drawing/2014/main" id="{41975465-CCB4-4F82-6C92-84ADC27649EF}"/>
              </a:ext>
            </a:extLst>
          </p:cNvPr>
          <p:cNvSpPr/>
          <p:nvPr/>
        </p:nvSpPr>
        <p:spPr>
          <a:xfrm>
            <a:off x="4695825" y="3199713"/>
            <a:ext cx="171450" cy="229287"/>
          </a:xfrm>
          <a:custGeom>
            <a:avLst/>
            <a:gdLst>
              <a:gd name="csX0" fmla="*/ 38100 w 247650"/>
              <a:gd name="csY0" fmla="*/ 687 h 267387"/>
              <a:gd name="csX1" fmla="*/ 19050 w 247650"/>
              <a:gd name="csY1" fmla="*/ 48312 h 267387"/>
              <a:gd name="csX2" fmla="*/ 0 w 247650"/>
              <a:gd name="csY2" fmla="*/ 105462 h 267387"/>
              <a:gd name="csX3" fmla="*/ 28575 w 247650"/>
              <a:gd name="csY3" fmla="*/ 238812 h 267387"/>
              <a:gd name="csX4" fmla="*/ 66675 w 247650"/>
              <a:gd name="csY4" fmla="*/ 257862 h 267387"/>
              <a:gd name="csX5" fmla="*/ 104775 w 247650"/>
              <a:gd name="csY5" fmla="*/ 267387 h 267387"/>
              <a:gd name="csX6" fmla="*/ 171450 w 247650"/>
              <a:gd name="csY6" fmla="*/ 257862 h 267387"/>
              <a:gd name="csX7" fmla="*/ 219075 w 247650"/>
              <a:gd name="csY7" fmla="*/ 200712 h 267387"/>
              <a:gd name="csX8" fmla="*/ 247650 w 247650"/>
              <a:gd name="csY8" fmla="*/ 162612 h 267387"/>
              <a:gd name="csX9" fmla="*/ 238125 w 247650"/>
              <a:gd name="csY9" fmla="*/ 48312 h 267387"/>
              <a:gd name="csX10" fmla="*/ 171450 w 247650"/>
              <a:gd name="csY10" fmla="*/ 19737 h 267387"/>
              <a:gd name="csX11" fmla="*/ 38100 w 247650"/>
              <a:gd name="csY11" fmla="*/ 687 h 267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7650" h="267387">
                <a:moveTo>
                  <a:pt x="38100" y="687"/>
                </a:moveTo>
                <a:cubicBezTo>
                  <a:pt x="12700" y="5449"/>
                  <a:pt x="24893" y="32244"/>
                  <a:pt x="19050" y="48312"/>
                </a:cubicBezTo>
                <a:cubicBezTo>
                  <a:pt x="12188" y="67183"/>
                  <a:pt x="0" y="105462"/>
                  <a:pt x="0" y="105462"/>
                </a:cubicBezTo>
                <a:cubicBezTo>
                  <a:pt x="2618" y="131644"/>
                  <a:pt x="-1043" y="209194"/>
                  <a:pt x="28575" y="238812"/>
                </a:cubicBezTo>
                <a:cubicBezTo>
                  <a:pt x="38615" y="248852"/>
                  <a:pt x="53380" y="252876"/>
                  <a:pt x="66675" y="257862"/>
                </a:cubicBezTo>
                <a:cubicBezTo>
                  <a:pt x="78932" y="262459"/>
                  <a:pt x="92075" y="264212"/>
                  <a:pt x="104775" y="267387"/>
                </a:cubicBezTo>
                <a:cubicBezTo>
                  <a:pt x="127000" y="264212"/>
                  <a:pt x="150351" y="265534"/>
                  <a:pt x="171450" y="257862"/>
                </a:cubicBezTo>
                <a:cubicBezTo>
                  <a:pt x="225461" y="238221"/>
                  <a:pt x="199547" y="234887"/>
                  <a:pt x="219075" y="200712"/>
                </a:cubicBezTo>
                <a:cubicBezTo>
                  <a:pt x="226951" y="186929"/>
                  <a:pt x="238125" y="175312"/>
                  <a:pt x="247650" y="162612"/>
                </a:cubicBezTo>
                <a:cubicBezTo>
                  <a:pt x="244475" y="124512"/>
                  <a:pt x="248628" y="85073"/>
                  <a:pt x="238125" y="48312"/>
                </a:cubicBezTo>
                <a:cubicBezTo>
                  <a:pt x="233535" y="32248"/>
                  <a:pt x="180772" y="20320"/>
                  <a:pt x="171450" y="19737"/>
                </a:cubicBezTo>
                <a:cubicBezTo>
                  <a:pt x="133424" y="17360"/>
                  <a:pt x="63500" y="-4075"/>
                  <a:pt x="38100" y="687"/>
                </a:cubicBezTo>
                <a:close/>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662B8067-D476-C212-21C1-B94A658C3166}"/>
              </a:ext>
            </a:extLst>
          </p:cNvPr>
          <p:cNvCxnSpPr>
            <a:cxnSpLocks/>
            <a:stCxn id="10" idx="4"/>
          </p:cNvCxnSpPr>
          <p:nvPr/>
        </p:nvCxnSpPr>
        <p:spPr>
          <a:xfrm flipH="1">
            <a:off x="2752725" y="3420832"/>
            <a:ext cx="1989260" cy="2751368"/>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278398C-BC40-6FC1-651D-313A47BB179A}"/>
              </a:ext>
            </a:extLst>
          </p:cNvPr>
          <p:cNvSpPr txBox="1"/>
          <p:nvPr/>
        </p:nvSpPr>
        <p:spPr>
          <a:xfrm>
            <a:off x="780853" y="6120825"/>
            <a:ext cx="6510115" cy="584775"/>
          </a:xfrm>
          <a:prstGeom prst="rect">
            <a:avLst/>
          </a:prstGeom>
          <a:noFill/>
        </p:spPr>
        <p:txBody>
          <a:bodyPr wrap="none" rtlCol="0">
            <a:spAutoFit/>
          </a:bodyPr>
          <a:lstStyle/>
          <a:p>
            <a:r>
              <a:rPr lang="en-US" sz="1600" dirty="0">
                <a:solidFill>
                  <a:schemeClr val="accent4"/>
                </a:solidFill>
                <a:latin typeface="Segoe Print" panose="02000600000000000000" pitchFamily="2" charset="0"/>
              </a:rPr>
              <a:t>Among all 1-grams of the candidate, </a:t>
            </a:r>
          </a:p>
          <a:p>
            <a:r>
              <a:rPr lang="en-US" sz="1600" dirty="0">
                <a:solidFill>
                  <a:schemeClr val="accent4"/>
                </a:solidFill>
                <a:latin typeface="Segoe Print" panose="02000600000000000000" pitchFamily="2" charset="0"/>
              </a:rPr>
              <a:t>those also show up in references with clipping by a reference</a:t>
            </a:r>
          </a:p>
        </p:txBody>
      </p:sp>
      <p:sp>
        <p:nvSpPr>
          <p:cNvPr id="16" name="Freeform: Shape 15">
            <a:extLst>
              <a:ext uri="{FF2B5EF4-FFF2-40B4-BE49-F238E27FC236}">
                <a16:creationId xmlns:a16="http://schemas.microsoft.com/office/drawing/2014/main" id="{0564FE34-8995-DFB2-BD10-290C7F0D9891}"/>
              </a:ext>
            </a:extLst>
          </p:cNvPr>
          <p:cNvSpPr/>
          <p:nvPr/>
        </p:nvSpPr>
        <p:spPr>
          <a:xfrm>
            <a:off x="7715250" y="2990163"/>
            <a:ext cx="171450" cy="229287"/>
          </a:xfrm>
          <a:custGeom>
            <a:avLst/>
            <a:gdLst>
              <a:gd name="csX0" fmla="*/ 38100 w 247650"/>
              <a:gd name="csY0" fmla="*/ 687 h 267387"/>
              <a:gd name="csX1" fmla="*/ 19050 w 247650"/>
              <a:gd name="csY1" fmla="*/ 48312 h 267387"/>
              <a:gd name="csX2" fmla="*/ 0 w 247650"/>
              <a:gd name="csY2" fmla="*/ 105462 h 267387"/>
              <a:gd name="csX3" fmla="*/ 28575 w 247650"/>
              <a:gd name="csY3" fmla="*/ 238812 h 267387"/>
              <a:gd name="csX4" fmla="*/ 66675 w 247650"/>
              <a:gd name="csY4" fmla="*/ 257862 h 267387"/>
              <a:gd name="csX5" fmla="*/ 104775 w 247650"/>
              <a:gd name="csY5" fmla="*/ 267387 h 267387"/>
              <a:gd name="csX6" fmla="*/ 171450 w 247650"/>
              <a:gd name="csY6" fmla="*/ 257862 h 267387"/>
              <a:gd name="csX7" fmla="*/ 219075 w 247650"/>
              <a:gd name="csY7" fmla="*/ 200712 h 267387"/>
              <a:gd name="csX8" fmla="*/ 247650 w 247650"/>
              <a:gd name="csY8" fmla="*/ 162612 h 267387"/>
              <a:gd name="csX9" fmla="*/ 238125 w 247650"/>
              <a:gd name="csY9" fmla="*/ 48312 h 267387"/>
              <a:gd name="csX10" fmla="*/ 171450 w 247650"/>
              <a:gd name="csY10" fmla="*/ 19737 h 267387"/>
              <a:gd name="csX11" fmla="*/ 38100 w 247650"/>
              <a:gd name="csY11" fmla="*/ 687 h 267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7650" h="267387">
                <a:moveTo>
                  <a:pt x="38100" y="687"/>
                </a:moveTo>
                <a:cubicBezTo>
                  <a:pt x="12700" y="5449"/>
                  <a:pt x="24893" y="32244"/>
                  <a:pt x="19050" y="48312"/>
                </a:cubicBezTo>
                <a:cubicBezTo>
                  <a:pt x="12188" y="67183"/>
                  <a:pt x="0" y="105462"/>
                  <a:pt x="0" y="105462"/>
                </a:cubicBezTo>
                <a:cubicBezTo>
                  <a:pt x="2618" y="131644"/>
                  <a:pt x="-1043" y="209194"/>
                  <a:pt x="28575" y="238812"/>
                </a:cubicBezTo>
                <a:cubicBezTo>
                  <a:pt x="38615" y="248852"/>
                  <a:pt x="53380" y="252876"/>
                  <a:pt x="66675" y="257862"/>
                </a:cubicBezTo>
                <a:cubicBezTo>
                  <a:pt x="78932" y="262459"/>
                  <a:pt x="92075" y="264212"/>
                  <a:pt x="104775" y="267387"/>
                </a:cubicBezTo>
                <a:cubicBezTo>
                  <a:pt x="127000" y="264212"/>
                  <a:pt x="150351" y="265534"/>
                  <a:pt x="171450" y="257862"/>
                </a:cubicBezTo>
                <a:cubicBezTo>
                  <a:pt x="225461" y="238221"/>
                  <a:pt x="199547" y="234887"/>
                  <a:pt x="219075" y="200712"/>
                </a:cubicBezTo>
                <a:cubicBezTo>
                  <a:pt x="226951" y="186929"/>
                  <a:pt x="238125" y="175312"/>
                  <a:pt x="247650" y="162612"/>
                </a:cubicBezTo>
                <a:cubicBezTo>
                  <a:pt x="244475" y="124512"/>
                  <a:pt x="248628" y="85073"/>
                  <a:pt x="238125" y="48312"/>
                </a:cubicBezTo>
                <a:cubicBezTo>
                  <a:pt x="233535" y="32248"/>
                  <a:pt x="180772" y="20320"/>
                  <a:pt x="171450" y="19737"/>
                </a:cubicBezTo>
                <a:cubicBezTo>
                  <a:pt x="133424" y="17360"/>
                  <a:pt x="63500" y="-4075"/>
                  <a:pt x="38100" y="687"/>
                </a:cubicBezTo>
                <a:close/>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5C75EDC-869E-FB87-3EC5-5AC02406A89D}"/>
              </a:ext>
            </a:extLst>
          </p:cNvPr>
          <p:cNvSpPr/>
          <p:nvPr/>
        </p:nvSpPr>
        <p:spPr>
          <a:xfrm>
            <a:off x="7686675" y="3933138"/>
            <a:ext cx="171450" cy="229287"/>
          </a:xfrm>
          <a:custGeom>
            <a:avLst/>
            <a:gdLst>
              <a:gd name="csX0" fmla="*/ 38100 w 247650"/>
              <a:gd name="csY0" fmla="*/ 687 h 267387"/>
              <a:gd name="csX1" fmla="*/ 19050 w 247650"/>
              <a:gd name="csY1" fmla="*/ 48312 h 267387"/>
              <a:gd name="csX2" fmla="*/ 0 w 247650"/>
              <a:gd name="csY2" fmla="*/ 105462 h 267387"/>
              <a:gd name="csX3" fmla="*/ 28575 w 247650"/>
              <a:gd name="csY3" fmla="*/ 238812 h 267387"/>
              <a:gd name="csX4" fmla="*/ 66675 w 247650"/>
              <a:gd name="csY4" fmla="*/ 257862 h 267387"/>
              <a:gd name="csX5" fmla="*/ 104775 w 247650"/>
              <a:gd name="csY5" fmla="*/ 267387 h 267387"/>
              <a:gd name="csX6" fmla="*/ 171450 w 247650"/>
              <a:gd name="csY6" fmla="*/ 257862 h 267387"/>
              <a:gd name="csX7" fmla="*/ 219075 w 247650"/>
              <a:gd name="csY7" fmla="*/ 200712 h 267387"/>
              <a:gd name="csX8" fmla="*/ 247650 w 247650"/>
              <a:gd name="csY8" fmla="*/ 162612 h 267387"/>
              <a:gd name="csX9" fmla="*/ 238125 w 247650"/>
              <a:gd name="csY9" fmla="*/ 48312 h 267387"/>
              <a:gd name="csX10" fmla="*/ 171450 w 247650"/>
              <a:gd name="csY10" fmla="*/ 19737 h 267387"/>
              <a:gd name="csX11" fmla="*/ 38100 w 247650"/>
              <a:gd name="csY11" fmla="*/ 687 h 267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7650" h="267387">
                <a:moveTo>
                  <a:pt x="38100" y="687"/>
                </a:moveTo>
                <a:cubicBezTo>
                  <a:pt x="12700" y="5449"/>
                  <a:pt x="24893" y="32244"/>
                  <a:pt x="19050" y="48312"/>
                </a:cubicBezTo>
                <a:cubicBezTo>
                  <a:pt x="12188" y="67183"/>
                  <a:pt x="0" y="105462"/>
                  <a:pt x="0" y="105462"/>
                </a:cubicBezTo>
                <a:cubicBezTo>
                  <a:pt x="2618" y="131644"/>
                  <a:pt x="-1043" y="209194"/>
                  <a:pt x="28575" y="238812"/>
                </a:cubicBezTo>
                <a:cubicBezTo>
                  <a:pt x="38615" y="248852"/>
                  <a:pt x="53380" y="252876"/>
                  <a:pt x="66675" y="257862"/>
                </a:cubicBezTo>
                <a:cubicBezTo>
                  <a:pt x="78932" y="262459"/>
                  <a:pt x="92075" y="264212"/>
                  <a:pt x="104775" y="267387"/>
                </a:cubicBezTo>
                <a:cubicBezTo>
                  <a:pt x="127000" y="264212"/>
                  <a:pt x="150351" y="265534"/>
                  <a:pt x="171450" y="257862"/>
                </a:cubicBezTo>
                <a:cubicBezTo>
                  <a:pt x="225461" y="238221"/>
                  <a:pt x="199547" y="234887"/>
                  <a:pt x="219075" y="200712"/>
                </a:cubicBezTo>
                <a:cubicBezTo>
                  <a:pt x="226951" y="186929"/>
                  <a:pt x="238125" y="175312"/>
                  <a:pt x="247650" y="162612"/>
                </a:cubicBezTo>
                <a:cubicBezTo>
                  <a:pt x="244475" y="124512"/>
                  <a:pt x="248628" y="85073"/>
                  <a:pt x="238125" y="48312"/>
                </a:cubicBezTo>
                <a:cubicBezTo>
                  <a:pt x="233535" y="32248"/>
                  <a:pt x="180772" y="20320"/>
                  <a:pt x="171450" y="19737"/>
                </a:cubicBezTo>
                <a:cubicBezTo>
                  <a:pt x="133424" y="17360"/>
                  <a:pt x="63500" y="-4075"/>
                  <a:pt x="38100" y="687"/>
                </a:cubicBezTo>
                <a:close/>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5C194BE-8CEC-AA99-8E3E-4FEA32FFBA01}"/>
              </a:ext>
            </a:extLst>
          </p:cNvPr>
          <p:cNvSpPr/>
          <p:nvPr/>
        </p:nvSpPr>
        <p:spPr>
          <a:xfrm>
            <a:off x="7477125" y="3895038"/>
            <a:ext cx="171450" cy="229287"/>
          </a:xfrm>
          <a:custGeom>
            <a:avLst/>
            <a:gdLst>
              <a:gd name="csX0" fmla="*/ 38100 w 247650"/>
              <a:gd name="csY0" fmla="*/ 687 h 267387"/>
              <a:gd name="csX1" fmla="*/ 19050 w 247650"/>
              <a:gd name="csY1" fmla="*/ 48312 h 267387"/>
              <a:gd name="csX2" fmla="*/ 0 w 247650"/>
              <a:gd name="csY2" fmla="*/ 105462 h 267387"/>
              <a:gd name="csX3" fmla="*/ 28575 w 247650"/>
              <a:gd name="csY3" fmla="*/ 238812 h 267387"/>
              <a:gd name="csX4" fmla="*/ 66675 w 247650"/>
              <a:gd name="csY4" fmla="*/ 257862 h 267387"/>
              <a:gd name="csX5" fmla="*/ 104775 w 247650"/>
              <a:gd name="csY5" fmla="*/ 267387 h 267387"/>
              <a:gd name="csX6" fmla="*/ 171450 w 247650"/>
              <a:gd name="csY6" fmla="*/ 257862 h 267387"/>
              <a:gd name="csX7" fmla="*/ 219075 w 247650"/>
              <a:gd name="csY7" fmla="*/ 200712 h 267387"/>
              <a:gd name="csX8" fmla="*/ 247650 w 247650"/>
              <a:gd name="csY8" fmla="*/ 162612 h 267387"/>
              <a:gd name="csX9" fmla="*/ 238125 w 247650"/>
              <a:gd name="csY9" fmla="*/ 48312 h 267387"/>
              <a:gd name="csX10" fmla="*/ 171450 w 247650"/>
              <a:gd name="csY10" fmla="*/ 19737 h 267387"/>
              <a:gd name="csX11" fmla="*/ 38100 w 247650"/>
              <a:gd name="csY11" fmla="*/ 687 h 267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7650" h="267387">
                <a:moveTo>
                  <a:pt x="38100" y="687"/>
                </a:moveTo>
                <a:cubicBezTo>
                  <a:pt x="12700" y="5449"/>
                  <a:pt x="24893" y="32244"/>
                  <a:pt x="19050" y="48312"/>
                </a:cubicBezTo>
                <a:cubicBezTo>
                  <a:pt x="12188" y="67183"/>
                  <a:pt x="0" y="105462"/>
                  <a:pt x="0" y="105462"/>
                </a:cubicBezTo>
                <a:cubicBezTo>
                  <a:pt x="2618" y="131644"/>
                  <a:pt x="-1043" y="209194"/>
                  <a:pt x="28575" y="238812"/>
                </a:cubicBezTo>
                <a:cubicBezTo>
                  <a:pt x="38615" y="248852"/>
                  <a:pt x="53380" y="252876"/>
                  <a:pt x="66675" y="257862"/>
                </a:cubicBezTo>
                <a:cubicBezTo>
                  <a:pt x="78932" y="262459"/>
                  <a:pt x="92075" y="264212"/>
                  <a:pt x="104775" y="267387"/>
                </a:cubicBezTo>
                <a:cubicBezTo>
                  <a:pt x="127000" y="264212"/>
                  <a:pt x="150351" y="265534"/>
                  <a:pt x="171450" y="257862"/>
                </a:cubicBezTo>
                <a:cubicBezTo>
                  <a:pt x="225461" y="238221"/>
                  <a:pt x="199547" y="234887"/>
                  <a:pt x="219075" y="200712"/>
                </a:cubicBezTo>
                <a:cubicBezTo>
                  <a:pt x="226951" y="186929"/>
                  <a:pt x="238125" y="175312"/>
                  <a:pt x="247650" y="162612"/>
                </a:cubicBezTo>
                <a:cubicBezTo>
                  <a:pt x="244475" y="124512"/>
                  <a:pt x="248628" y="85073"/>
                  <a:pt x="238125" y="48312"/>
                </a:cubicBezTo>
                <a:cubicBezTo>
                  <a:pt x="233535" y="32248"/>
                  <a:pt x="180772" y="20320"/>
                  <a:pt x="171450" y="19737"/>
                </a:cubicBezTo>
                <a:cubicBezTo>
                  <a:pt x="133424" y="17360"/>
                  <a:pt x="63500" y="-4075"/>
                  <a:pt x="38100" y="687"/>
                </a:cubicBezTo>
                <a:close/>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A65C2119-8515-33D0-7FDF-FA56BEC9E4F4}"/>
              </a:ext>
            </a:extLst>
          </p:cNvPr>
          <p:cNvSpPr/>
          <p:nvPr/>
        </p:nvSpPr>
        <p:spPr>
          <a:xfrm>
            <a:off x="7477125" y="2971113"/>
            <a:ext cx="171450" cy="229287"/>
          </a:xfrm>
          <a:custGeom>
            <a:avLst/>
            <a:gdLst>
              <a:gd name="csX0" fmla="*/ 38100 w 247650"/>
              <a:gd name="csY0" fmla="*/ 687 h 267387"/>
              <a:gd name="csX1" fmla="*/ 19050 w 247650"/>
              <a:gd name="csY1" fmla="*/ 48312 h 267387"/>
              <a:gd name="csX2" fmla="*/ 0 w 247650"/>
              <a:gd name="csY2" fmla="*/ 105462 h 267387"/>
              <a:gd name="csX3" fmla="*/ 28575 w 247650"/>
              <a:gd name="csY3" fmla="*/ 238812 h 267387"/>
              <a:gd name="csX4" fmla="*/ 66675 w 247650"/>
              <a:gd name="csY4" fmla="*/ 257862 h 267387"/>
              <a:gd name="csX5" fmla="*/ 104775 w 247650"/>
              <a:gd name="csY5" fmla="*/ 267387 h 267387"/>
              <a:gd name="csX6" fmla="*/ 171450 w 247650"/>
              <a:gd name="csY6" fmla="*/ 257862 h 267387"/>
              <a:gd name="csX7" fmla="*/ 219075 w 247650"/>
              <a:gd name="csY7" fmla="*/ 200712 h 267387"/>
              <a:gd name="csX8" fmla="*/ 247650 w 247650"/>
              <a:gd name="csY8" fmla="*/ 162612 h 267387"/>
              <a:gd name="csX9" fmla="*/ 238125 w 247650"/>
              <a:gd name="csY9" fmla="*/ 48312 h 267387"/>
              <a:gd name="csX10" fmla="*/ 171450 w 247650"/>
              <a:gd name="csY10" fmla="*/ 19737 h 267387"/>
              <a:gd name="csX11" fmla="*/ 38100 w 247650"/>
              <a:gd name="csY11" fmla="*/ 687 h 267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7650" h="267387">
                <a:moveTo>
                  <a:pt x="38100" y="687"/>
                </a:moveTo>
                <a:cubicBezTo>
                  <a:pt x="12700" y="5449"/>
                  <a:pt x="24893" y="32244"/>
                  <a:pt x="19050" y="48312"/>
                </a:cubicBezTo>
                <a:cubicBezTo>
                  <a:pt x="12188" y="67183"/>
                  <a:pt x="0" y="105462"/>
                  <a:pt x="0" y="105462"/>
                </a:cubicBezTo>
                <a:cubicBezTo>
                  <a:pt x="2618" y="131644"/>
                  <a:pt x="-1043" y="209194"/>
                  <a:pt x="28575" y="238812"/>
                </a:cubicBezTo>
                <a:cubicBezTo>
                  <a:pt x="38615" y="248852"/>
                  <a:pt x="53380" y="252876"/>
                  <a:pt x="66675" y="257862"/>
                </a:cubicBezTo>
                <a:cubicBezTo>
                  <a:pt x="78932" y="262459"/>
                  <a:pt x="92075" y="264212"/>
                  <a:pt x="104775" y="267387"/>
                </a:cubicBezTo>
                <a:cubicBezTo>
                  <a:pt x="127000" y="264212"/>
                  <a:pt x="150351" y="265534"/>
                  <a:pt x="171450" y="257862"/>
                </a:cubicBezTo>
                <a:cubicBezTo>
                  <a:pt x="225461" y="238221"/>
                  <a:pt x="199547" y="234887"/>
                  <a:pt x="219075" y="200712"/>
                </a:cubicBezTo>
                <a:cubicBezTo>
                  <a:pt x="226951" y="186929"/>
                  <a:pt x="238125" y="175312"/>
                  <a:pt x="247650" y="162612"/>
                </a:cubicBezTo>
                <a:cubicBezTo>
                  <a:pt x="244475" y="124512"/>
                  <a:pt x="248628" y="85073"/>
                  <a:pt x="238125" y="48312"/>
                </a:cubicBezTo>
                <a:cubicBezTo>
                  <a:pt x="233535" y="32248"/>
                  <a:pt x="180772" y="20320"/>
                  <a:pt x="171450" y="19737"/>
                </a:cubicBezTo>
                <a:cubicBezTo>
                  <a:pt x="133424" y="17360"/>
                  <a:pt x="63500" y="-4075"/>
                  <a:pt x="38100" y="687"/>
                </a:cubicBezTo>
                <a:close/>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BAB684B-3702-B769-4A81-19685962B92F}"/>
              </a:ext>
            </a:extLst>
          </p:cNvPr>
          <p:cNvSpPr/>
          <p:nvPr/>
        </p:nvSpPr>
        <p:spPr>
          <a:xfrm>
            <a:off x="4638489" y="2543175"/>
            <a:ext cx="2743386" cy="600075"/>
          </a:xfrm>
          <a:custGeom>
            <a:avLst/>
            <a:gdLst>
              <a:gd name="csX0" fmla="*/ 76386 w 2743386"/>
              <a:gd name="csY0" fmla="*/ 104775 h 600075"/>
              <a:gd name="csX1" fmla="*/ 28761 w 2743386"/>
              <a:gd name="csY1" fmla="*/ 190500 h 600075"/>
              <a:gd name="csX2" fmla="*/ 9711 w 2743386"/>
              <a:gd name="csY2" fmla="*/ 238125 h 600075"/>
              <a:gd name="csX3" fmla="*/ 186 w 2743386"/>
              <a:gd name="csY3" fmla="*/ 304800 h 600075"/>
              <a:gd name="csX4" fmla="*/ 47811 w 2743386"/>
              <a:gd name="csY4" fmla="*/ 409575 h 600075"/>
              <a:gd name="csX5" fmla="*/ 66861 w 2743386"/>
              <a:gd name="csY5" fmla="*/ 438150 h 600075"/>
              <a:gd name="csX6" fmla="*/ 143061 w 2743386"/>
              <a:gd name="csY6" fmla="*/ 514350 h 600075"/>
              <a:gd name="csX7" fmla="*/ 181161 w 2743386"/>
              <a:gd name="csY7" fmla="*/ 523875 h 600075"/>
              <a:gd name="csX8" fmla="*/ 285936 w 2743386"/>
              <a:gd name="csY8" fmla="*/ 552450 h 600075"/>
              <a:gd name="csX9" fmla="*/ 647886 w 2743386"/>
              <a:gd name="csY9" fmla="*/ 571500 h 600075"/>
              <a:gd name="csX10" fmla="*/ 1019361 w 2743386"/>
              <a:gd name="csY10" fmla="*/ 581025 h 600075"/>
              <a:gd name="csX11" fmla="*/ 1314636 w 2743386"/>
              <a:gd name="csY11" fmla="*/ 590550 h 600075"/>
              <a:gd name="csX12" fmla="*/ 1686111 w 2743386"/>
              <a:gd name="csY12" fmla="*/ 600075 h 600075"/>
              <a:gd name="csX13" fmla="*/ 2219511 w 2743386"/>
              <a:gd name="csY13" fmla="*/ 590550 h 600075"/>
              <a:gd name="csX14" fmla="*/ 2371911 w 2743386"/>
              <a:gd name="csY14" fmla="*/ 561975 h 600075"/>
              <a:gd name="csX15" fmla="*/ 2467161 w 2743386"/>
              <a:gd name="csY15" fmla="*/ 514350 h 600075"/>
              <a:gd name="csX16" fmla="*/ 2514786 w 2743386"/>
              <a:gd name="csY16" fmla="*/ 485775 h 600075"/>
              <a:gd name="csX17" fmla="*/ 2552886 w 2743386"/>
              <a:gd name="csY17" fmla="*/ 476250 h 600075"/>
              <a:gd name="csX18" fmla="*/ 2581461 w 2743386"/>
              <a:gd name="csY18" fmla="*/ 457200 h 600075"/>
              <a:gd name="csX19" fmla="*/ 2610036 w 2743386"/>
              <a:gd name="csY19" fmla="*/ 428625 h 600075"/>
              <a:gd name="csX20" fmla="*/ 2638611 w 2743386"/>
              <a:gd name="csY20" fmla="*/ 419100 h 600075"/>
              <a:gd name="csX21" fmla="*/ 2676711 w 2743386"/>
              <a:gd name="csY21" fmla="*/ 400050 h 600075"/>
              <a:gd name="csX22" fmla="*/ 2714811 w 2743386"/>
              <a:gd name="csY22" fmla="*/ 342900 h 600075"/>
              <a:gd name="csX23" fmla="*/ 2724336 w 2743386"/>
              <a:gd name="csY23" fmla="*/ 314325 h 600075"/>
              <a:gd name="csX24" fmla="*/ 2743386 w 2743386"/>
              <a:gd name="csY24" fmla="*/ 266700 h 600075"/>
              <a:gd name="csX25" fmla="*/ 2733861 w 2743386"/>
              <a:gd name="csY25" fmla="*/ 142875 h 600075"/>
              <a:gd name="csX26" fmla="*/ 2676711 w 2743386"/>
              <a:gd name="csY26" fmla="*/ 95250 h 600075"/>
              <a:gd name="csX27" fmla="*/ 2562411 w 2743386"/>
              <a:gd name="csY27" fmla="*/ 57150 h 600075"/>
              <a:gd name="csX28" fmla="*/ 2533836 w 2743386"/>
              <a:gd name="csY28" fmla="*/ 47625 h 600075"/>
              <a:gd name="csX29" fmla="*/ 2086161 w 2743386"/>
              <a:gd name="csY29" fmla="*/ 38100 h 600075"/>
              <a:gd name="csX30" fmla="*/ 1943286 w 2743386"/>
              <a:gd name="csY30" fmla="*/ 19050 h 600075"/>
              <a:gd name="csX31" fmla="*/ 1857561 w 2743386"/>
              <a:gd name="csY31" fmla="*/ 0 h 600075"/>
              <a:gd name="csX32" fmla="*/ 952686 w 2743386"/>
              <a:gd name="csY32" fmla="*/ 9525 h 600075"/>
              <a:gd name="csX33" fmla="*/ 790761 w 2743386"/>
              <a:gd name="csY33" fmla="*/ 28575 h 600075"/>
              <a:gd name="csX34" fmla="*/ 714561 w 2743386"/>
              <a:gd name="csY34" fmla="*/ 38100 h 600075"/>
              <a:gd name="csX35" fmla="*/ 533586 w 2743386"/>
              <a:gd name="csY35" fmla="*/ 57150 h 600075"/>
              <a:gd name="csX36" fmla="*/ 209736 w 2743386"/>
              <a:gd name="csY36" fmla="*/ 66675 h 600075"/>
              <a:gd name="csX37" fmla="*/ 95436 w 2743386"/>
              <a:gd name="csY37" fmla="*/ 95250 h 600075"/>
              <a:gd name="csX38" fmla="*/ 76386 w 2743386"/>
              <a:gd name="csY38" fmla="*/ 104775 h 6000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2743386" h="600075">
                <a:moveTo>
                  <a:pt x="76386" y="104775"/>
                </a:moveTo>
                <a:cubicBezTo>
                  <a:pt x="65273" y="120650"/>
                  <a:pt x="44378" y="155362"/>
                  <a:pt x="28761" y="190500"/>
                </a:cubicBezTo>
                <a:cubicBezTo>
                  <a:pt x="21817" y="206124"/>
                  <a:pt x="16061" y="222250"/>
                  <a:pt x="9711" y="238125"/>
                </a:cubicBezTo>
                <a:cubicBezTo>
                  <a:pt x="6536" y="260350"/>
                  <a:pt x="-1307" y="282399"/>
                  <a:pt x="186" y="304800"/>
                </a:cubicBezTo>
                <a:cubicBezTo>
                  <a:pt x="6041" y="392618"/>
                  <a:pt x="9193" y="363233"/>
                  <a:pt x="47811" y="409575"/>
                </a:cubicBezTo>
                <a:cubicBezTo>
                  <a:pt x="55140" y="418369"/>
                  <a:pt x="59992" y="428992"/>
                  <a:pt x="66861" y="438150"/>
                </a:cubicBezTo>
                <a:cubicBezTo>
                  <a:pt x="89190" y="467923"/>
                  <a:pt x="108756" y="497197"/>
                  <a:pt x="143061" y="514350"/>
                </a:cubicBezTo>
                <a:cubicBezTo>
                  <a:pt x="154770" y="520204"/>
                  <a:pt x="168461" y="520700"/>
                  <a:pt x="181161" y="523875"/>
                </a:cubicBezTo>
                <a:cubicBezTo>
                  <a:pt x="233237" y="558592"/>
                  <a:pt x="193452" y="538222"/>
                  <a:pt x="285936" y="552450"/>
                </a:cubicBezTo>
                <a:cubicBezTo>
                  <a:pt x="490392" y="583905"/>
                  <a:pt x="-32544" y="552599"/>
                  <a:pt x="647886" y="571500"/>
                </a:cubicBezTo>
                <a:lnTo>
                  <a:pt x="1019361" y="581025"/>
                </a:lnTo>
                <a:lnTo>
                  <a:pt x="1314636" y="590550"/>
                </a:lnTo>
                <a:lnTo>
                  <a:pt x="1686111" y="600075"/>
                </a:lnTo>
                <a:cubicBezTo>
                  <a:pt x="1863911" y="596900"/>
                  <a:pt x="2041956" y="600414"/>
                  <a:pt x="2219511" y="590550"/>
                </a:cubicBezTo>
                <a:cubicBezTo>
                  <a:pt x="2271117" y="587683"/>
                  <a:pt x="2371911" y="561975"/>
                  <a:pt x="2371911" y="561975"/>
                </a:cubicBezTo>
                <a:cubicBezTo>
                  <a:pt x="2403661" y="546100"/>
                  <a:pt x="2436722" y="532613"/>
                  <a:pt x="2467161" y="514350"/>
                </a:cubicBezTo>
                <a:cubicBezTo>
                  <a:pt x="2483036" y="504825"/>
                  <a:pt x="2497868" y="493294"/>
                  <a:pt x="2514786" y="485775"/>
                </a:cubicBezTo>
                <a:cubicBezTo>
                  <a:pt x="2526749" y="480458"/>
                  <a:pt x="2540186" y="479425"/>
                  <a:pt x="2552886" y="476250"/>
                </a:cubicBezTo>
                <a:cubicBezTo>
                  <a:pt x="2562411" y="469900"/>
                  <a:pt x="2572667" y="464529"/>
                  <a:pt x="2581461" y="457200"/>
                </a:cubicBezTo>
                <a:cubicBezTo>
                  <a:pt x="2591809" y="448576"/>
                  <a:pt x="2598828" y="436097"/>
                  <a:pt x="2610036" y="428625"/>
                </a:cubicBezTo>
                <a:cubicBezTo>
                  <a:pt x="2618390" y="423056"/>
                  <a:pt x="2629383" y="423055"/>
                  <a:pt x="2638611" y="419100"/>
                </a:cubicBezTo>
                <a:cubicBezTo>
                  <a:pt x="2651662" y="413507"/>
                  <a:pt x="2664011" y="406400"/>
                  <a:pt x="2676711" y="400050"/>
                </a:cubicBezTo>
                <a:cubicBezTo>
                  <a:pt x="2689411" y="381000"/>
                  <a:pt x="2703692" y="362914"/>
                  <a:pt x="2714811" y="342900"/>
                </a:cubicBezTo>
                <a:cubicBezTo>
                  <a:pt x="2719687" y="334123"/>
                  <a:pt x="2720811" y="323726"/>
                  <a:pt x="2724336" y="314325"/>
                </a:cubicBezTo>
                <a:cubicBezTo>
                  <a:pt x="2730339" y="298316"/>
                  <a:pt x="2737036" y="282575"/>
                  <a:pt x="2743386" y="266700"/>
                </a:cubicBezTo>
                <a:cubicBezTo>
                  <a:pt x="2740211" y="225425"/>
                  <a:pt x="2743343" y="183171"/>
                  <a:pt x="2733861" y="142875"/>
                </a:cubicBezTo>
                <a:cubicBezTo>
                  <a:pt x="2724279" y="102150"/>
                  <a:pt x="2704524" y="106375"/>
                  <a:pt x="2676711" y="95250"/>
                </a:cubicBezTo>
                <a:cubicBezTo>
                  <a:pt x="2544106" y="42208"/>
                  <a:pt x="2667926" y="83529"/>
                  <a:pt x="2562411" y="57150"/>
                </a:cubicBezTo>
                <a:cubicBezTo>
                  <a:pt x="2552671" y="54715"/>
                  <a:pt x="2543868" y="48026"/>
                  <a:pt x="2533836" y="47625"/>
                </a:cubicBezTo>
                <a:cubicBezTo>
                  <a:pt x="2384696" y="41659"/>
                  <a:pt x="2235386" y="41275"/>
                  <a:pt x="2086161" y="38100"/>
                </a:cubicBezTo>
                <a:cubicBezTo>
                  <a:pt x="1988052" y="13573"/>
                  <a:pt x="2130714" y="47164"/>
                  <a:pt x="1943286" y="19050"/>
                </a:cubicBezTo>
                <a:cubicBezTo>
                  <a:pt x="1914338" y="14708"/>
                  <a:pt x="1886136" y="6350"/>
                  <a:pt x="1857561" y="0"/>
                </a:cubicBezTo>
                <a:lnTo>
                  <a:pt x="952686" y="9525"/>
                </a:lnTo>
                <a:cubicBezTo>
                  <a:pt x="564398" y="16650"/>
                  <a:pt x="916794" y="5660"/>
                  <a:pt x="790761" y="28575"/>
                </a:cubicBezTo>
                <a:cubicBezTo>
                  <a:pt x="765576" y="33154"/>
                  <a:pt x="740002" y="35273"/>
                  <a:pt x="714561" y="38100"/>
                </a:cubicBezTo>
                <a:cubicBezTo>
                  <a:pt x="654274" y="44799"/>
                  <a:pt x="594218" y="55367"/>
                  <a:pt x="533586" y="57150"/>
                </a:cubicBezTo>
                <a:lnTo>
                  <a:pt x="209736" y="66675"/>
                </a:lnTo>
                <a:cubicBezTo>
                  <a:pt x="153281" y="73732"/>
                  <a:pt x="137663" y="67098"/>
                  <a:pt x="95436" y="95250"/>
                </a:cubicBezTo>
                <a:cubicBezTo>
                  <a:pt x="87964" y="100231"/>
                  <a:pt x="87499" y="88900"/>
                  <a:pt x="76386" y="104775"/>
                </a:cubicBezTo>
                <a:close/>
              </a:path>
            </a:pathLst>
          </a:cu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E2BD0722-6FAB-D0A8-F09C-D65B9D878675}"/>
              </a:ext>
            </a:extLst>
          </p:cNvPr>
          <p:cNvCxnSpPr>
            <a:cxnSpLocks/>
            <a:stCxn id="20" idx="26"/>
            <a:endCxn id="23" idx="1"/>
          </p:cNvCxnSpPr>
          <p:nvPr/>
        </p:nvCxnSpPr>
        <p:spPr>
          <a:xfrm flipV="1">
            <a:off x="7315200" y="2413576"/>
            <a:ext cx="1704975" cy="224849"/>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32EF0DA6-CDF5-6814-062C-A1BFE4D40ED6}"/>
              </a:ext>
            </a:extLst>
          </p:cNvPr>
          <p:cNvSpPr txBox="1"/>
          <p:nvPr/>
        </p:nvSpPr>
        <p:spPr>
          <a:xfrm>
            <a:off x="9020175" y="1828800"/>
            <a:ext cx="3105149" cy="1169551"/>
          </a:xfrm>
          <a:prstGeom prst="rect">
            <a:avLst/>
          </a:prstGeom>
          <a:noFill/>
          <a:ln>
            <a:solidFill>
              <a:schemeClr val="accent6"/>
            </a:solidFill>
          </a:ln>
        </p:spPr>
        <p:txBody>
          <a:bodyPr wrap="square" rtlCol="0">
            <a:spAutoFit/>
          </a:bodyPr>
          <a:lstStyle/>
          <a:p>
            <a:r>
              <a:rPr lang="en-US" sz="1400" dirty="0">
                <a:solidFill>
                  <a:schemeClr val="accent6"/>
                </a:solidFill>
                <a:latin typeface="Segoe Print" panose="02000600000000000000" pitchFamily="2" charset="0"/>
              </a:rPr>
              <a:t>All Clipped 1-grams:</a:t>
            </a:r>
          </a:p>
          <a:p>
            <a:r>
              <a:rPr lang="en-US" sz="1400" dirty="0">
                <a:solidFill>
                  <a:schemeClr val="accent6"/>
                </a:solidFill>
                <a:latin typeface="Segoe Print" panose="02000600000000000000" pitchFamily="2" charset="0"/>
              </a:rPr>
              <a:t>Numbers: “2”, and “1” </a:t>
            </a:r>
          </a:p>
          <a:p>
            <a:r>
              <a:rPr lang="en-US" sz="1400" dirty="0">
                <a:solidFill>
                  <a:schemeClr val="accent6"/>
                </a:solidFill>
                <a:latin typeface="Segoe Print" panose="02000600000000000000" pitchFamily="2" charset="0"/>
              </a:rPr>
              <a:t>are clipped numbers</a:t>
            </a:r>
          </a:p>
          <a:p>
            <a:r>
              <a:rPr lang="en-US" sz="1400" dirty="0">
                <a:solidFill>
                  <a:schemeClr val="accent6"/>
                </a:solidFill>
                <a:latin typeface="Segoe Print" panose="02000600000000000000" pitchFamily="2" charset="0"/>
              </a:rPr>
              <a:t>2: two “was” in reference 1</a:t>
            </a:r>
          </a:p>
          <a:p>
            <a:r>
              <a:rPr lang="en-US" sz="1400" dirty="0">
                <a:solidFill>
                  <a:schemeClr val="accent6"/>
                </a:solidFill>
                <a:latin typeface="Segoe Print" panose="02000600000000000000" pitchFamily="2" charset="0"/>
              </a:rPr>
              <a:t>1: only one “the” in reference 2</a:t>
            </a:r>
          </a:p>
        </p:txBody>
      </p:sp>
    </p:spTree>
    <p:extLst>
      <p:ext uri="{BB962C8B-B14F-4D97-AF65-F5344CB8AC3E}">
        <p14:creationId xmlns:p14="http://schemas.microsoft.com/office/powerpoint/2010/main" val="135112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BF86A-838C-2F54-FAFC-227D3BF56751}"/>
              </a:ext>
            </a:extLst>
          </p:cNvPr>
          <p:cNvSpPr>
            <a:spLocks noGrp="1"/>
          </p:cNvSpPr>
          <p:nvPr>
            <p:ph type="title"/>
          </p:nvPr>
        </p:nvSpPr>
        <p:spPr>
          <a:xfrm>
            <a:off x="571499" y="0"/>
            <a:ext cx="10925175" cy="1325563"/>
          </a:xfrm>
        </p:spPr>
        <p:txBody>
          <a:bodyPr/>
          <a:lstStyle/>
          <a:p>
            <a:r>
              <a:rPr lang="en-US" dirty="0"/>
              <a:t>Clipped n-gram precision on a set of sentences</a:t>
            </a:r>
          </a:p>
        </p:txBody>
      </p:sp>
      <p:sp>
        <p:nvSpPr>
          <p:cNvPr id="3" name="Content Placeholder 2">
            <a:extLst>
              <a:ext uri="{FF2B5EF4-FFF2-40B4-BE49-F238E27FC236}">
                <a16:creationId xmlns:a16="http://schemas.microsoft.com/office/drawing/2014/main" id="{1B086C0E-3858-DC90-5FA2-042CD54B34FB}"/>
              </a:ext>
            </a:extLst>
          </p:cNvPr>
          <p:cNvSpPr>
            <a:spLocks noGrp="1"/>
          </p:cNvSpPr>
          <p:nvPr>
            <p:ph idx="1"/>
          </p:nvPr>
        </p:nvSpPr>
        <p:spPr>
          <a:xfrm>
            <a:off x="695325" y="1282700"/>
            <a:ext cx="10515600" cy="4351338"/>
          </a:xfrm>
        </p:spPr>
        <p:txBody>
          <a:bodyPr/>
          <a:lstStyle/>
          <a:p>
            <a:r>
              <a:rPr lang="en-US" dirty="0"/>
              <a:t>First, compute the n-gram matches sentence by sentence in the test corpus.</a:t>
            </a:r>
          </a:p>
          <a:p>
            <a:r>
              <a:rPr lang="en-US" dirty="0"/>
              <a:t>Next, we add the clipped n-gram counts for all the candidate sentences</a:t>
            </a:r>
          </a:p>
          <a:p>
            <a:r>
              <a:rPr lang="en-US" dirty="0"/>
              <a:t>divide by the number of candidate n-grams in the test corpus</a:t>
            </a:r>
          </a:p>
        </p:txBody>
      </p:sp>
      <p:sp>
        <p:nvSpPr>
          <p:cNvPr id="4" name="Slide Number Placeholder 3">
            <a:extLst>
              <a:ext uri="{FF2B5EF4-FFF2-40B4-BE49-F238E27FC236}">
                <a16:creationId xmlns:a16="http://schemas.microsoft.com/office/drawing/2014/main" id="{73CA53D3-CE6A-893C-E707-DFCC1DF0DAB9}"/>
              </a:ext>
            </a:extLst>
          </p:cNvPr>
          <p:cNvSpPr>
            <a:spLocks noGrp="1"/>
          </p:cNvSpPr>
          <p:nvPr>
            <p:ph type="sldNum" sz="quarter" idx="12"/>
          </p:nvPr>
        </p:nvSpPr>
        <p:spPr/>
        <p:txBody>
          <a:bodyPr/>
          <a:lstStyle/>
          <a:p>
            <a:fld id="{875125F4-68B2-4C2F-A65A-C9C4A2DFCF2C}" type="slidenum">
              <a:rPr lang="en-US" smtClean="0"/>
              <a:t>31</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E902A74B-74CE-57AD-3812-D801025380CC}"/>
                  </a:ext>
                </a:extLst>
              </p:cNvPr>
              <p:cNvSpPr txBox="1"/>
              <p:nvPr/>
            </p:nvSpPr>
            <p:spPr>
              <a:xfrm>
                <a:off x="2957513" y="4185192"/>
                <a:ext cx="6124574" cy="75456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𝑛</m:t>
                          </m:r>
                        </m:sub>
                      </m:sSub>
                      <m:r>
                        <a:rPr lang="en-US" i="0">
                          <a:latin typeface="Cambria Math" panose="02040503050406030204" pitchFamily="18" charset="0"/>
                        </a:rPr>
                        <m:t>=</m:t>
                      </m:r>
                      <m:f>
                        <m:fPr>
                          <m:ctrlPr>
                            <a:rPr lang="en-US" i="1">
                              <a:latin typeface="Cambria Math" panose="02040503050406030204" pitchFamily="18" charset="0"/>
                            </a:rPr>
                          </m:ctrlPr>
                        </m:fPr>
                        <m:num>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𝐶</m:t>
                              </m:r>
                              <m:r>
                                <a:rPr lang="en-US" i="0">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𝑐𝑎𝑛𝑑𝑖𝑑𝑎𝑡𝑒𝑠</m:t>
                                  </m:r>
                                </m:e>
                              </m:d>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𝑛</m:t>
                                  </m:r>
                                  <m:r>
                                    <m:rPr>
                                      <m:lit/>
                                    </m:rPr>
                                    <a:rPr lang="en-US" i="0">
                                      <a:latin typeface="Cambria Math" panose="02040503050406030204" pitchFamily="18" charset="0"/>
                                    </a:rPr>
                                    <m:t>_</m:t>
                                  </m:r>
                                  <m:r>
                                    <a:rPr lang="en-US" i="1">
                                      <a:latin typeface="Cambria Math" panose="02040503050406030204" pitchFamily="18" charset="0"/>
                                    </a:rPr>
                                    <m:t>𝑔𝑟𝑎𝑚</m:t>
                                  </m:r>
                                  <m:r>
                                    <a:rPr lang="en-US" i="0">
                                      <a:latin typeface="Cambria Math" panose="02040503050406030204" pitchFamily="18" charset="0"/>
                                    </a:rPr>
                                    <m:t>∈</m:t>
                                  </m:r>
                                  <m:r>
                                    <a:rPr lang="en-US" i="1">
                                      <a:latin typeface="Cambria Math" panose="02040503050406030204" pitchFamily="18" charset="0"/>
                                    </a:rPr>
                                    <m:t>𝐶</m:t>
                                  </m:r>
                                </m:sub>
                                <m:sup/>
                                <m:e>
                                  <m:sSub>
                                    <m:sSubPr>
                                      <m:ctrlPr>
                                        <a:rPr lang="en-US" i="1">
                                          <a:latin typeface="Cambria Math" panose="02040503050406030204" pitchFamily="18" charset="0"/>
                                        </a:rPr>
                                      </m:ctrlPr>
                                    </m:sSubPr>
                                    <m:e>
                                      <m:r>
                                        <a:rPr lang="en-US" i="1">
                                          <a:latin typeface="Cambria Math" panose="02040503050406030204" pitchFamily="18" charset="0"/>
                                        </a:rPr>
                                        <m:t>𝐶𝑜𝑢𝑛𝑡</m:t>
                                      </m:r>
                                    </m:e>
                                    <m:sub>
                                      <m:r>
                                        <a:rPr lang="en-US" i="1">
                                          <a:latin typeface="Cambria Math" panose="02040503050406030204" pitchFamily="18" charset="0"/>
                                        </a:rPr>
                                        <m:t>𝑐𝑙𝑖𝑝</m:t>
                                      </m:r>
                                    </m:sub>
                                  </m:sSub>
                                  <m:d>
                                    <m:dPr>
                                      <m:ctrlPr>
                                        <a:rPr lang="en-US" i="1">
                                          <a:latin typeface="Cambria Math" panose="02040503050406030204" pitchFamily="18" charset="0"/>
                                        </a:rPr>
                                      </m:ctrlPr>
                                    </m:dPr>
                                    <m:e>
                                      <m:r>
                                        <a:rPr lang="en-US" i="1">
                                          <a:latin typeface="Cambria Math" panose="02040503050406030204" pitchFamily="18" charset="0"/>
                                        </a:rPr>
                                        <m:t>𝑛</m:t>
                                      </m:r>
                                      <m:r>
                                        <m:rPr>
                                          <m:lit/>
                                        </m:rPr>
                                        <a:rPr lang="en-US" i="0">
                                          <a:latin typeface="Cambria Math" panose="02040503050406030204" pitchFamily="18" charset="0"/>
                                        </a:rPr>
                                        <m:t>_</m:t>
                                      </m:r>
                                      <m:r>
                                        <a:rPr lang="en-US" i="1">
                                          <a:latin typeface="Cambria Math" panose="02040503050406030204" pitchFamily="18" charset="0"/>
                                        </a:rPr>
                                        <m:t>𝑔𝑟𝑎𝑚</m:t>
                                      </m:r>
                                    </m:e>
                                  </m:d>
                                </m:e>
                              </m:nary>
                            </m:e>
                          </m:nary>
                        </m:num>
                        <m:den>
                          <m:nary>
                            <m:naryPr>
                              <m:chr m:val="∑"/>
                              <m:limLoc m:val="undOvr"/>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0">
                                      <a:latin typeface="Cambria Math" panose="02040503050406030204" pitchFamily="18" charset="0"/>
                                    </a:rPr>
                                    <m:t>′</m:t>
                                  </m:r>
                                </m:sup>
                              </m:sSup>
                              <m:r>
                                <a:rPr lang="en-US" i="0">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𝑐𝑎𝑛𝑑𝑖𝑑𝑎𝑡𝑒𝑠</m:t>
                                  </m:r>
                                </m:e>
                              </m:d>
                            </m:sub>
                            <m:sup/>
                            <m:e>
                              <m:nary>
                                <m:naryPr>
                                  <m:chr m:val="∑"/>
                                  <m:limLoc m:val="undOvr"/>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a:rPr lang="en-US" i="1">
                                          <a:latin typeface="Cambria Math" panose="02040503050406030204" pitchFamily="18" charset="0"/>
                                        </a:rPr>
                                        <m:t>𝑛</m:t>
                                      </m:r>
                                      <m:r>
                                        <m:rPr>
                                          <m:lit/>
                                        </m:rPr>
                                        <a:rPr lang="en-US" i="0">
                                          <a:latin typeface="Cambria Math" panose="02040503050406030204" pitchFamily="18" charset="0"/>
                                        </a:rPr>
                                        <m:t>_</m:t>
                                      </m:r>
                                      <m:r>
                                        <a:rPr lang="en-US" i="1">
                                          <a:latin typeface="Cambria Math" panose="02040503050406030204" pitchFamily="18" charset="0"/>
                                        </a:rPr>
                                        <m:t>𝑔𝑟𝑎𝑚</m:t>
                                      </m:r>
                                    </m:e>
                                    <m:sup>
                                      <m:r>
                                        <a:rPr lang="en-US" i="0">
                                          <a:latin typeface="Cambria Math" panose="02040503050406030204" pitchFamily="18" charset="0"/>
                                        </a:rPr>
                                        <m:t>′</m:t>
                                      </m:r>
                                    </m:sup>
                                  </m:sSup>
                                  <m:r>
                                    <a:rPr lang="en-US" i="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0">
                                          <a:latin typeface="Cambria Math" panose="02040503050406030204" pitchFamily="18" charset="0"/>
                                        </a:rPr>
                                        <m:t>′</m:t>
                                      </m:r>
                                    </m:sup>
                                  </m:sSup>
                                </m:sub>
                                <m:sup/>
                                <m:e>
                                  <m:r>
                                    <a:rPr lang="en-US" i="1">
                                      <a:latin typeface="Cambria Math" panose="02040503050406030204" pitchFamily="18" charset="0"/>
                                    </a:rPr>
                                    <m:t>𝐶𝑜𝑢𝑛𝑡</m:t>
                                  </m:r>
                                  <m:d>
                                    <m:dPr>
                                      <m:ctrlPr>
                                        <a:rPr lang="en-US" i="1">
                                          <a:latin typeface="Cambria Math" panose="02040503050406030204" pitchFamily="18" charset="0"/>
                                        </a:rPr>
                                      </m:ctrlPr>
                                    </m:dPr>
                                    <m:e>
                                      <m:r>
                                        <a:rPr lang="en-US" i="1">
                                          <a:latin typeface="Cambria Math" panose="02040503050406030204" pitchFamily="18" charset="0"/>
                                        </a:rPr>
                                        <m:t>𝑛</m:t>
                                      </m:r>
                                      <m:r>
                                        <m:rPr>
                                          <m:lit/>
                                        </m:rPr>
                                        <a:rPr lang="en-US" i="0">
                                          <a:latin typeface="Cambria Math" panose="02040503050406030204" pitchFamily="18" charset="0"/>
                                        </a:rPr>
                                        <m:t>_</m:t>
                                      </m:r>
                                      <m:r>
                                        <a:rPr lang="en-US" i="1">
                                          <a:latin typeface="Cambria Math" panose="02040503050406030204" pitchFamily="18" charset="0"/>
                                        </a:rPr>
                                        <m:t>𝑔𝑟𝑎𝑚</m:t>
                                      </m:r>
                                      <m:r>
                                        <a:rPr lang="en-US" i="0">
                                          <a:latin typeface="Cambria Math" panose="02040503050406030204" pitchFamily="18" charset="0"/>
                                        </a:rPr>
                                        <m:t>′</m:t>
                                      </m:r>
                                    </m:e>
                                  </m:d>
                                </m:e>
                              </m:nary>
                            </m:e>
                          </m:nary>
                        </m:den>
                      </m:f>
                    </m:oMath>
                  </m:oMathPara>
                </a14:m>
                <a:endParaRPr lang="en-US" dirty="0"/>
              </a:p>
            </p:txBody>
          </p:sp>
        </mc:Choice>
        <mc:Fallback>
          <p:sp>
            <p:nvSpPr>
              <p:cNvPr id="6" name="TextBox 5">
                <a:extLst>
                  <a:ext uri="{FF2B5EF4-FFF2-40B4-BE49-F238E27FC236}">
                    <a16:creationId xmlns:a16="http://schemas.microsoft.com/office/drawing/2014/main" id="{E902A74B-74CE-57AD-3812-D801025380CC}"/>
                  </a:ext>
                </a:extLst>
              </p:cNvPr>
              <p:cNvSpPr txBox="1">
                <a:spLocks noRot="1" noChangeAspect="1" noMove="1" noResize="1" noEditPoints="1" noAdjustHandles="1" noChangeArrowheads="1" noChangeShapeType="1" noTextEdit="1"/>
              </p:cNvSpPr>
              <p:nvPr/>
            </p:nvSpPr>
            <p:spPr>
              <a:xfrm>
                <a:off x="2957513" y="4185192"/>
                <a:ext cx="6124574" cy="754566"/>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5766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FBDD6-A66C-6587-5B82-FD3E411B8285}"/>
              </a:ext>
            </a:extLst>
          </p:cNvPr>
          <p:cNvSpPr>
            <a:spLocks noGrp="1"/>
          </p:cNvSpPr>
          <p:nvPr>
            <p:ph type="title"/>
          </p:nvPr>
        </p:nvSpPr>
        <p:spPr>
          <a:xfrm>
            <a:off x="552450" y="0"/>
            <a:ext cx="10515600" cy="1325563"/>
          </a:xfrm>
        </p:spPr>
        <p:txBody>
          <a:bodyPr/>
          <a:lstStyle/>
          <a:p>
            <a:r>
              <a:rPr lang="en-US" dirty="0"/>
              <a:t>Combined of clipped </a:t>
            </a:r>
            <a:r>
              <a:rPr lang="en-US" i="1" dirty="0"/>
              <a:t>n</a:t>
            </a:r>
            <a:r>
              <a:rPr lang="en-US" dirty="0"/>
              <a:t>-gram precisions over </a:t>
            </a:r>
            <a:r>
              <a:rPr lang="en-US" i="1" dirty="0"/>
              <a:t>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F98B091-3F0E-725F-FC0A-D404B039331E}"/>
                  </a:ext>
                </a:extLst>
              </p:cNvPr>
              <p:cNvSpPr>
                <a:spLocks noGrp="1"/>
              </p:cNvSpPr>
              <p:nvPr>
                <p:ph idx="1"/>
              </p:nvPr>
            </p:nvSpPr>
            <p:spPr>
              <a:xfrm>
                <a:off x="638175" y="1397000"/>
                <a:ext cx="10515600" cy="4451350"/>
              </a:xfrm>
            </p:spPr>
            <p:txBody>
              <a:bodyPr>
                <a:normAutofit/>
              </a:bodyPr>
              <a:lstStyle/>
              <a:p>
                <a:r>
                  <a:rPr lang="en-US" dirty="0"/>
                  <a:t>A candidate matching the same words (1-grams) as in the references tends to satisfy </a:t>
                </a:r>
                <a:r>
                  <a:rPr lang="en-US" b="1" i="1" dirty="0"/>
                  <a:t>adequacy</a:t>
                </a:r>
                <a:r>
                  <a:rPr lang="en-US" dirty="0"/>
                  <a:t>. (a language beginner with a large vocabulary in mind, but little grammar skill).</a:t>
                </a:r>
              </a:p>
              <a:p>
                <a:r>
                  <a:rPr lang="en-US" dirty="0"/>
                  <a:t>The longer </a:t>
                </a:r>
                <a:r>
                  <a:rPr lang="en-US" i="1" dirty="0"/>
                  <a:t>n</a:t>
                </a:r>
                <a:r>
                  <a:rPr lang="en-US" dirty="0"/>
                  <a:t>-gram matches account for </a:t>
                </a:r>
                <a:r>
                  <a:rPr lang="en-US" b="1" i="1" dirty="0"/>
                  <a:t>fluency</a:t>
                </a:r>
                <a:r>
                  <a:rPr lang="en-US" dirty="0"/>
                  <a:t>. (a person with a fluence language skill: words and grammar)</a:t>
                </a:r>
              </a:p>
              <a:p>
                <a:r>
                  <a:rPr lang="en-US" dirty="0"/>
                  <a:t>To combine the precisions of various n-gram sizes </a:t>
                </a:r>
                <a:r>
                  <a:rPr lang="en-US" i="1" dirty="0"/>
                  <a:t>n</a:t>
                </a:r>
                <a:r>
                  <a:rPr lang="en-US" dirty="0"/>
                  <a:t> into one quantity, the overall precision is defined as the average logarithm with uniform weights,  </a:t>
                </a:r>
              </a:p>
              <a:p>
                <a:pPr marL="0" indent="0" algn="ctr">
                  <a:buNone/>
                </a:pPr>
                <a14:m>
                  <m:oMath xmlns:m="http://schemas.openxmlformats.org/officeDocument/2006/math">
                    <m:r>
                      <a:rPr lang="en-US" i="1"/>
                      <m:t>𝑝</m:t>
                    </m:r>
                    <m:r>
                      <a:rPr lang="en-US" i="1"/>
                      <m:t>=</m:t>
                    </m:r>
                    <m:nary>
                      <m:naryPr>
                        <m:chr m:val="∑"/>
                        <m:limLoc m:val="undOvr"/>
                        <m:ctrlPr>
                          <a:rPr lang="en-US" i="1"/>
                        </m:ctrlPr>
                      </m:naryPr>
                      <m:sub>
                        <m:r>
                          <a:rPr lang="en-US" i="1"/>
                          <m:t>𝑛</m:t>
                        </m:r>
                        <m:r>
                          <a:rPr lang="en-US" i="1"/>
                          <m:t>=1</m:t>
                        </m:r>
                      </m:sub>
                      <m:sup>
                        <m:r>
                          <a:rPr lang="en-US" i="1"/>
                          <m:t>𝑁</m:t>
                        </m:r>
                      </m:sup>
                      <m:e>
                        <m:sSub>
                          <m:sSubPr>
                            <m:ctrlPr>
                              <a:rPr lang="en-US" i="1"/>
                            </m:ctrlPr>
                          </m:sSubPr>
                          <m:e>
                            <m:r>
                              <a:rPr lang="en-US" i="1"/>
                              <m:t>𝑤</m:t>
                            </m:r>
                          </m:e>
                          <m:sub>
                            <m:r>
                              <a:rPr lang="en-US" i="1"/>
                              <m:t>𝑛</m:t>
                            </m:r>
                          </m:sub>
                        </m:sSub>
                        <m:r>
                          <a:rPr lang="en-US" i="1"/>
                          <m:t>𝑙𝑜𝑔</m:t>
                        </m:r>
                        <m:d>
                          <m:dPr>
                            <m:ctrlPr>
                              <a:rPr lang="en-US" i="1"/>
                            </m:ctrlPr>
                          </m:dPr>
                          <m:e>
                            <m:sSub>
                              <m:sSubPr>
                                <m:ctrlPr>
                                  <a:rPr lang="en-US" i="1"/>
                                </m:ctrlPr>
                              </m:sSubPr>
                              <m:e>
                                <m:r>
                                  <a:rPr lang="en-US" i="1"/>
                                  <m:t>𝑝</m:t>
                                </m:r>
                              </m:e>
                              <m:sub>
                                <m:r>
                                  <a:rPr lang="en-US" i="1"/>
                                  <m:t>𝑛</m:t>
                                </m:r>
                              </m:sub>
                            </m:sSub>
                          </m:e>
                        </m:d>
                      </m:e>
                    </m:nary>
                    <m:r>
                      <a:rPr lang="en-US" b="0" i="1" smtClean="0">
                        <a:latin typeface="Cambria Math" panose="02040503050406030204" pitchFamily="18" charset="0"/>
                      </a:rPr>
                      <m:t>, </m:t>
                    </m:r>
                    <m:r>
                      <a:rPr lang="en-US" b="0" i="1" smtClean="0">
                        <a:latin typeface="Cambria Math" panose="02040503050406030204" pitchFamily="18" charset="0"/>
                      </a:rPr>
                      <m:t>𝑓𝑜𝑟</m:t>
                    </m:r>
                    <m:r>
                      <a:rPr lang="en-US" b="0" i="1" smtClean="0">
                        <a:latin typeface="Cambria Math" panose="02040503050406030204" pitchFamily="18" charset="0"/>
                      </a:rPr>
                      <m:t> </m:t>
                    </m:r>
                    <m:r>
                      <a:rPr lang="en-US" b="0" i="1" smtClean="0">
                        <a:latin typeface="Cambria Math" panose="02040503050406030204" pitchFamily="18" charset="0"/>
                      </a:rPr>
                      <m:t>𝑒𝑥𝑎𝑚𝑝𝑙𝑒</m:t>
                    </m:r>
                    <m:r>
                      <a:rPr lang="en-US" b="0" i="1" smtClean="0">
                        <a:latin typeface="Cambria Math" panose="02040503050406030204" pitchFamily="18" charset="0"/>
                      </a:rPr>
                      <m:t>,</m:t>
                    </m:r>
                    <m:r>
                      <a:rPr lang="en-US" i="1"/>
                      <m:t> </m:t>
                    </m:r>
                  </m:oMath>
                </a14:m>
                <a:r>
                  <a:rPr lang="en-US" dirty="0"/>
                  <a:t>N=4, </a:t>
                </a:r>
                <a14:m>
                  <m:oMath xmlns:m="http://schemas.openxmlformats.org/officeDocument/2006/math">
                    <m:sSub>
                      <m:sSubPr>
                        <m:ctrlPr>
                          <a:rPr lang="en-US" i="1"/>
                        </m:ctrlPr>
                      </m:sSubPr>
                      <m:e>
                        <m:r>
                          <a:rPr lang="en-US" i="1"/>
                          <m:t>𝑤</m:t>
                        </m:r>
                      </m:e>
                      <m:sub>
                        <m:r>
                          <a:rPr lang="en-US" i="1"/>
                          <m:t>𝑛</m:t>
                        </m:r>
                      </m:sub>
                    </m:sSub>
                    <m:r>
                      <a:rPr lang="en-US" i="1"/>
                      <m:t>=</m:t>
                    </m:r>
                    <m:f>
                      <m:fPr>
                        <m:ctrlPr>
                          <a:rPr lang="en-US" i="1"/>
                        </m:ctrlPr>
                      </m:fPr>
                      <m:num>
                        <m:r>
                          <a:rPr lang="en-US" i="1"/>
                          <m:t>1</m:t>
                        </m:r>
                      </m:num>
                      <m:den>
                        <m:r>
                          <a:rPr lang="en-US" i="1"/>
                          <m:t>𝑁</m:t>
                        </m:r>
                      </m:den>
                    </m:f>
                  </m:oMath>
                </a14:m>
                <a:endParaRPr lang="en-US" dirty="0"/>
              </a:p>
            </p:txBody>
          </p:sp>
        </mc:Choice>
        <mc:Fallback>
          <p:sp>
            <p:nvSpPr>
              <p:cNvPr id="3" name="Content Placeholder 2">
                <a:extLst>
                  <a:ext uri="{FF2B5EF4-FFF2-40B4-BE49-F238E27FC236}">
                    <a16:creationId xmlns:a16="http://schemas.microsoft.com/office/drawing/2014/main" id="{BF98B091-3F0E-725F-FC0A-D404B039331E}"/>
                  </a:ext>
                </a:extLst>
              </p:cNvPr>
              <p:cNvSpPr>
                <a:spLocks noGrp="1" noRot="1" noChangeAspect="1" noMove="1" noResize="1" noEditPoints="1" noAdjustHandles="1" noChangeArrowheads="1" noChangeShapeType="1" noTextEdit="1"/>
              </p:cNvSpPr>
              <p:nvPr>
                <p:ph idx="1"/>
              </p:nvPr>
            </p:nvSpPr>
            <p:spPr>
              <a:xfrm>
                <a:off x="638175" y="1397000"/>
                <a:ext cx="10515600" cy="4451350"/>
              </a:xfrm>
              <a:blipFill>
                <a:blip r:embed="rId2"/>
                <a:stretch>
                  <a:fillRect l="-1043" t="-2329" r="-115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3D61E5D-E10D-09B0-DBE8-8098253C25D5}"/>
              </a:ext>
            </a:extLst>
          </p:cNvPr>
          <p:cNvSpPr>
            <a:spLocks noGrp="1"/>
          </p:cNvSpPr>
          <p:nvPr>
            <p:ph type="sldNum" sz="quarter" idx="12"/>
          </p:nvPr>
        </p:nvSpPr>
        <p:spPr/>
        <p:txBody>
          <a:bodyPr/>
          <a:lstStyle/>
          <a:p>
            <a:fld id="{875125F4-68B2-4C2F-A65A-C9C4A2DFCF2C}" type="slidenum">
              <a:rPr lang="en-US" smtClean="0"/>
              <a:t>32</a:t>
            </a:fld>
            <a:endParaRPr lang="en-US"/>
          </a:p>
        </p:txBody>
      </p:sp>
    </p:spTree>
    <p:extLst>
      <p:ext uri="{BB962C8B-B14F-4D97-AF65-F5344CB8AC3E}">
        <p14:creationId xmlns:p14="http://schemas.microsoft.com/office/powerpoint/2010/main" val="2224481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D361A-FC69-287F-960E-A5162A510B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0591D2-1A84-5157-1486-9C1C9A82E92E}"/>
              </a:ext>
            </a:extLst>
          </p:cNvPr>
          <p:cNvSpPr>
            <a:spLocks noGrp="1"/>
          </p:cNvSpPr>
          <p:nvPr>
            <p:ph type="title"/>
          </p:nvPr>
        </p:nvSpPr>
        <p:spPr>
          <a:xfrm>
            <a:off x="552450" y="0"/>
            <a:ext cx="10515600" cy="1325563"/>
          </a:xfrm>
        </p:spPr>
        <p:txBody>
          <a:bodyPr/>
          <a:lstStyle/>
          <a:p>
            <a:r>
              <a:rPr lang="en-US" dirty="0"/>
              <a:t> Sentence brevity penalty</a:t>
            </a:r>
            <a:endParaRPr lang="en-US" i="1"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07EA847-A69D-FCE2-BFC5-2E9F3720BD01}"/>
                  </a:ext>
                </a:extLst>
              </p:cNvPr>
              <p:cNvSpPr>
                <a:spLocks noGrp="1"/>
              </p:cNvSpPr>
              <p:nvPr>
                <p:ph idx="1"/>
              </p:nvPr>
            </p:nvSpPr>
            <p:spPr>
              <a:xfrm>
                <a:off x="638174" y="1177925"/>
                <a:ext cx="11172825" cy="5461000"/>
              </a:xfrm>
            </p:spPr>
            <p:txBody>
              <a:bodyPr>
                <a:normAutofit fontScale="85000" lnSpcReduction="10000"/>
              </a:bodyPr>
              <a:lstStyle/>
              <a:p>
                <a:r>
                  <a:rPr lang="en-US" dirty="0"/>
                  <a:t>A candidate sentence should be neither </a:t>
                </a:r>
                <a:r>
                  <a:rPr lang="en-US" b="1" dirty="0"/>
                  <a:t>too long </a:t>
                </a:r>
                <a:r>
                  <a:rPr lang="en-US" dirty="0"/>
                  <a:t>nor </a:t>
                </a:r>
                <a:r>
                  <a:rPr lang="en-US" b="1" dirty="0"/>
                  <a:t>too short</a:t>
                </a:r>
                <a:r>
                  <a:rPr lang="en-US" dirty="0"/>
                  <a:t>, compared to its references. </a:t>
                </a:r>
              </a:p>
              <a:p>
                <a:r>
                  <a:rPr lang="en-US" dirty="0"/>
                  <a:t>Penalty for “</a:t>
                </a:r>
                <a:r>
                  <a:rPr lang="en-US" b="1" dirty="0"/>
                  <a:t>too long</a:t>
                </a:r>
                <a:r>
                  <a:rPr lang="en-US" dirty="0"/>
                  <a:t>” by precision:</a:t>
                </a:r>
              </a:p>
              <a:p>
                <a:pPr lvl="1"/>
                <a:r>
                  <a:rPr lang="en-US" dirty="0"/>
                  <a:t>The clipped n-gram precision penalizes words (or n-grams) in the candidate that do not appear in any of the references. </a:t>
                </a:r>
              </a:p>
              <a:p>
                <a:pPr lvl="1"/>
                <a:r>
                  <a:rPr lang="en-US" dirty="0"/>
                  <a:t>The clipped precision is penalized if a word (or n-gram) occurs more frequently in a candidate than its maximum reference count. </a:t>
                </a:r>
              </a:p>
              <a:p>
                <a:r>
                  <a:rPr lang="en-US" dirty="0"/>
                  <a:t>The clipped n-gram precision fails to penalize </a:t>
                </a:r>
                <a:r>
                  <a:rPr lang="en-US" b="1" dirty="0"/>
                  <a:t>too short </a:t>
                </a:r>
                <a:r>
                  <a:rPr lang="en-US" dirty="0"/>
                  <a:t>and absurd candidates which miss many important words (or n-grams). </a:t>
                </a:r>
              </a:p>
              <a:p>
                <a:pPr lvl="1" algn="just">
                  <a:lnSpc>
                    <a:spcPct val="107000"/>
                  </a:lnSpc>
                  <a:spcBef>
                    <a:spcPts val="1200"/>
                  </a:spcBef>
                  <a:spcAft>
                    <a:spcPts val="300"/>
                  </a:spcAft>
                </a:pPr>
                <a:r>
                  <a:rPr lang="en-US" dirty="0">
                    <a:effectLst/>
                    <a:ea typeface="Times New Roman" panose="02020603050405020304" pitchFamily="18" charset="0"/>
                    <a:cs typeface="Times New Roman" panose="02020603050405020304" pitchFamily="18" charset="0"/>
                  </a:rPr>
                  <a:t>To penalize the poor short translations, we introduce a multiplicative brevity penalty factor, denoted as BP</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buNone/>
                </a:pPr>
                <a14:m>
                  <m:oMathPara xmlns:m="http://schemas.openxmlformats.org/officeDocument/2006/math">
                    <m:oMathParaPr>
                      <m:jc m:val="centerGroup"/>
                    </m:oMathParaPr>
                    <m:oMath xmlns:m="http://schemas.openxmlformats.org/officeDocument/2006/math">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𝐵𝑃</m:t>
                      </m:r>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eqArrPr>
                            <m:e>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1 </m:t>
                              </m:r>
                              <m:r>
                                <a:rPr lang="en-US" sz="24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𝑐</m:t>
                              </m:r>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&gt;</m:t>
                              </m:r>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𝑟</m:t>
                              </m:r>
                            </m:e>
                            <m:e>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𝑒</m:t>
                                  </m:r>
                                </m:e>
                                <m:sup>
                                  <m:d>
                                    <m:d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1−</m:t>
                                      </m:r>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𝑟</m:t>
                                          </m:r>
                                        </m:num>
                                        <m:den>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𝑐</m:t>
                                          </m:r>
                                        </m:den>
                                      </m:f>
                                    </m:e>
                                  </m:d>
                                </m:sup>
                              </m:sSup>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𝑐</m:t>
                              </m:r>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𝑟</m:t>
                              </m:r>
                            </m:e>
                          </m:eqArr>
                        </m:e>
                      </m:d>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dirty="0"/>
              </a:p>
              <a:p>
                <a:pPr indent="0">
                  <a:buNone/>
                </a:pPr>
                <a:r>
                  <a:rPr lang="en-US" sz="2400" dirty="0"/>
                  <a:t>where </a:t>
                </a:r>
                <a:r>
                  <a:rPr lang="en-US" sz="2400" i="1" dirty="0"/>
                  <a:t>r</a:t>
                </a:r>
                <a:r>
                  <a:rPr lang="en-US" sz="2400" dirty="0"/>
                  <a:t> is the sum of the </a:t>
                </a:r>
                <a:r>
                  <a:rPr lang="en-US" sz="2400" i="1" dirty="0"/>
                  <a:t>best match lengths</a:t>
                </a:r>
                <a:r>
                  <a:rPr lang="en-US" sz="2400" dirty="0"/>
                  <a:t> for all candidate sentences in the test set. For each candidate sentence, the best match length is the length of one of its references whose length is closest to the candidate sentence. </a:t>
                </a:r>
                <a:r>
                  <a:rPr lang="en-US" sz="2400" i="1" dirty="0"/>
                  <a:t>c</a:t>
                </a:r>
                <a:r>
                  <a:rPr lang="en-US" sz="2400" dirty="0"/>
                  <a:t> is the total length of the candidate sentences in the test set.</a:t>
                </a:r>
              </a:p>
              <a:p>
                <a:pPr>
                  <a:buNone/>
                </a:pPr>
                <a:endParaRPr lang="en-US" dirty="0"/>
              </a:p>
            </p:txBody>
          </p:sp>
        </mc:Choice>
        <mc:Fallback>
          <p:sp>
            <p:nvSpPr>
              <p:cNvPr id="3" name="Content Placeholder 2">
                <a:extLst>
                  <a:ext uri="{FF2B5EF4-FFF2-40B4-BE49-F238E27FC236}">
                    <a16:creationId xmlns:a16="http://schemas.microsoft.com/office/drawing/2014/main" id="{307EA847-A69D-FCE2-BFC5-2E9F3720BD01}"/>
                  </a:ext>
                </a:extLst>
              </p:cNvPr>
              <p:cNvSpPr>
                <a:spLocks noGrp="1" noRot="1" noChangeAspect="1" noMove="1" noResize="1" noEditPoints="1" noAdjustHandles="1" noChangeArrowheads="1" noChangeShapeType="1" noTextEdit="1"/>
              </p:cNvSpPr>
              <p:nvPr>
                <p:ph idx="1"/>
              </p:nvPr>
            </p:nvSpPr>
            <p:spPr>
              <a:xfrm>
                <a:off x="638174" y="1177925"/>
                <a:ext cx="11172825" cy="5461000"/>
              </a:xfrm>
              <a:blipFill>
                <a:blip r:embed="rId2"/>
                <a:stretch>
                  <a:fillRect l="-764" t="-2009" r="-600" b="-111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75C9C18-0579-9ACC-6D07-504B888D0F1A}"/>
              </a:ext>
            </a:extLst>
          </p:cNvPr>
          <p:cNvSpPr>
            <a:spLocks noGrp="1"/>
          </p:cNvSpPr>
          <p:nvPr>
            <p:ph type="sldNum" sz="quarter" idx="12"/>
          </p:nvPr>
        </p:nvSpPr>
        <p:spPr/>
        <p:txBody>
          <a:bodyPr/>
          <a:lstStyle/>
          <a:p>
            <a:fld id="{875125F4-68B2-4C2F-A65A-C9C4A2DFCF2C}" type="slidenum">
              <a:rPr lang="en-US" smtClean="0"/>
              <a:t>33</a:t>
            </a:fld>
            <a:endParaRPr lang="en-US" dirty="0"/>
          </a:p>
        </p:txBody>
      </p:sp>
    </p:spTree>
    <p:extLst>
      <p:ext uri="{BB962C8B-B14F-4D97-AF65-F5344CB8AC3E}">
        <p14:creationId xmlns:p14="http://schemas.microsoft.com/office/powerpoint/2010/main" val="748562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07B11-65B6-7491-9581-025FBF05AC37}"/>
              </a:ext>
            </a:extLst>
          </p:cNvPr>
          <p:cNvSpPr>
            <a:spLocks noGrp="1"/>
          </p:cNvSpPr>
          <p:nvPr>
            <p:ph type="title"/>
          </p:nvPr>
        </p:nvSpPr>
        <p:spPr>
          <a:xfrm>
            <a:off x="581025" y="0"/>
            <a:ext cx="10515600" cy="1325563"/>
          </a:xfrm>
        </p:spPr>
        <p:txBody>
          <a:bodyPr/>
          <a:lstStyle/>
          <a:p>
            <a:r>
              <a:rPr lang="en-US" dirty="0"/>
              <a:t>BLEU definition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E73A8EE-7D85-26CB-1A88-031CFDDDF583}"/>
                  </a:ext>
                </a:extLst>
              </p:cNvPr>
              <p:cNvSpPr>
                <a:spLocks noGrp="1"/>
              </p:cNvSpPr>
              <p:nvPr>
                <p:ph idx="1"/>
              </p:nvPr>
            </p:nvSpPr>
            <p:spPr>
              <a:xfrm>
                <a:off x="638175" y="1225548"/>
                <a:ext cx="11353800" cy="5289551"/>
              </a:xfrm>
            </p:spPr>
            <p:txBody>
              <a:bodyPr>
                <a:normAutofit fontScale="85000" lnSpcReduction="10000"/>
              </a:bodyPr>
              <a:lstStyle/>
              <a:p>
                <a:r>
                  <a:rPr lang="en-US" dirty="0"/>
                  <a:t>The metric BLEU is defined as the product of brevity penalty factor and the geometric mean of the clipped n-gram precisions on the test set,</a:t>
                </a:r>
              </a:p>
              <a:p>
                <a:pPr marL="0" indent="0">
                  <a:buNone/>
                </a:pPr>
                <a14:m>
                  <m:oMathPara xmlns:m="http://schemas.openxmlformats.org/officeDocument/2006/math">
                    <m:oMathParaPr>
                      <m:jc m:val="centerGroup"/>
                    </m:oMathParaPr>
                    <m:oMath xmlns:m="http://schemas.openxmlformats.org/officeDocument/2006/math">
                      <m:r>
                        <a:rPr lang="en-US" i="1"/>
                        <m:t>𝐵𝐿𝐸𝑈</m:t>
                      </m:r>
                      <m:r>
                        <a:rPr lang="en-US" i="1"/>
                        <m:t>=</m:t>
                      </m:r>
                      <m:r>
                        <a:rPr lang="en-US" i="1"/>
                        <m:t>𝐵𝑃</m:t>
                      </m:r>
                      <m:r>
                        <a:rPr lang="en-US" i="1"/>
                        <m:t>∙</m:t>
                      </m:r>
                      <m:r>
                        <a:rPr lang="en-US" i="1"/>
                        <m:t>𝑒𝑥𝑝</m:t>
                      </m:r>
                      <m:d>
                        <m:dPr>
                          <m:ctrlPr>
                            <a:rPr lang="en-US" i="1"/>
                          </m:ctrlPr>
                        </m:dPr>
                        <m:e>
                          <m:r>
                            <a:rPr lang="en-US" i="1"/>
                            <m:t>𝑝</m:t>
                          </m:r>
                        </m:e>
                      </m:d>
                      <m:r>
                        <a:rPr lang="en-US" i="1"/>
                        <m:t>=</m:t>
                      </m:r>
                      <m:r>
                        <a:rPr lang="en-US" i="1"/>
                        <m:t>𝐵𝑃</m:t>
                      </m:r>
                      <m:r>
                        <a:rPr lang="en-US" i="1"/>
                        <m:t>∙</m:t>
                      </m:r>
                      <m:r>
                        <a:rPr lang="en-US" i="1"/>
                        <m:t>𝑒𝑥𝑝</m:t>
                      </m:r>
                      <m:d>
                        <m:dPr>
                          <m:ctrlPr>
                            <a:rPr lang="en-US" i="1"/>
                          </m:ctrlPr>
                        </m:dPr>
                        <m:e>
                          <m:nary>
                            <m:naryPr>
                              <m:chr m:val="∑"/>
                              <m:limLoc m:val="undOvr"/>
                              <m:ctrlPr>
                                <a:rPr lang="en-US" i="1"/>
                              </m:ctrlPr>
                            </m:naryPr>
                            <m:sub>
                              <m:r>
                                <a:rPr lang="en-US" i="1"/>
                                <m:t>𝑛</m:t>
                              </m:r>
                              <m:r>
                                <a:rPr lang="en-US" i="1"/>
                                <m:t>=1</m:t>
                              </m:r>
                            </m:sub>
                            <m:sup>
                              <m:r>
                                <a:rPr lang="en-US" i="1"/>
                                <m:t>𝑁</m:t>
                              </m:r>
                            </m:sup>
                            <m:e>
                              <m:sSub>
                                <m:sSubPr>
                                  <m:ctrlPr>
                                    <a:rPr lang="en-US" i="1"/>
                                  </m:ctrlPr>
                                </m:sSubPr>
                                <m:e>
                                  <m:r>
                                    <a:rPr lang="en-US" i="1"/>
                                    <m:t>𝑤</m:t>
                                  </m:r>
                                </m:e>
                                <m:sub>
                                  <m:r>
                                    <a:rPr lang="en-US" i="1"/>
                                    <m:t>𝑛</m:t>
                                  </m:r>
                                </m:sub>
                              </m:sSub>
                              <m:func>
                                <m:funcPr>
                                  <m:ctrlPr>
                                    <a:rPr lang="en-US" i="1"/>
                                  </m:ctrlPr>
                                </m:funcPr>
                                <m:fName>
                                  <m:r>
                                    <m:rPr>
                                      <m:sty m:val="p"/>
                                    </m:rPr>
                                    <a:rPr lang="en-US"/>
                                    <m:t>ln</m:t>
                                  </m:r>
                                </m:fName>
                                <m:e>
                                  <m:d>
                                    <m:dPr>
                                      <m:ctrlPr>
                                        <a:rPr lang="en-US" i="1"/>
                                      </m:ctrlPr>
                                    </m:dPr>
                                    <m:e>
                                      <m:sSub>
                                        <m:sSubPr>
                                          <m:ctrlPr>
                                            <a:rPr lang="en-US" i="1"/>
                                          </m:ctrlPr>
                                        </m:sSubPr>
                                        <m:e>
                                          <m:r>
                                            <a:rPr lang="en-US" i="1"/>
                                            <m:t>𝑝</m:t>
                                          </m:r>
                                        </m:e>
                                        <m:sub>
                                          <m:r>
                                            <a:rPr lang="en-US" i="1"/>
                                            <m:t>𝑛</m:t>
                                          </m:r>
                                        </m:sub>
                                      </m:sSub>
                                    </m:e>
                                  </m:d>
                                </m:e>
                              </m:func>
                            </m:e>
                          </m:nary>
                        </m:e>
                      </m:d>
                      <m:r>
                        <a:rPr lang="en-US" i="1"/>
                        <m:t>=</m:t>
                      </m:r>
                      <m:r>
                        <a:rPr lang="en-US" i="1"/>
                        <m:t>𝐵𝑃</m:t>
                      </m:r>
                      <m:r>
                        <a:rPr lang="en-US" i="1"/>
                        <m:t>∙</m:t>
                      </m:r>
                      <m:nary>
                        <m:naryPr>
                          <m:chr m:val="∏"/>
                          <m:limLoc m:val="undOvr"/>
                          <m:ctrlPr>
                            <a:rPr lang="en-US" i="1"/>
                          </m:ctrlPr>
                        </m:naryPr>
                        <m:sub>
                          <m:r>
                            <a:rPr lang="en-US" i="1"/>
                            <m:t>𝑛</m:t>
                          </m:r>
                          <m:r>
                            <a:rPr lang="en-US" i="1"/>
                            <m:t>=1</m:t>
                          </m:r>
                        </m:sub>
                        <m:sup>
                          <m:r>
                            <a:rPr lang="en-US" i="1"/>
                            <m:t>𝑁</m:t>
                          </m:r>
                        </m:sup>
                        <m:e>
                          <m:sSubSup>
                            <m:sSubSupPr>
                              <m:ctrlPr>
                                <a:rPr lang="en-US" i="1"/>
                              </m:ctrlPr>
                            </m:sSubSupPr>
                            <m:e>
                              <m:r>
                                <a:rPr lang="en-US" i="1"/>
                                <m:t>𝑝</m:t>
                              </m:r>
                            </m:e>
                            <m:sub>
                              <m:r>
                                <a:rPr lang="en-US" i="1"/>
                                <m:t>𝑛</m:t>
                              </m:r>
                            </m:sub>
                            <m:sup>
                              <m:sSub>
                                <m:sSubPr>
                                  <m:ctrlPr>
                                    <a:rPr lang="en-US" i="1"/>
                                  </m:ctrlPr>
                                </m:sSubPr>
                                <m:e>
                                  <m:r>
                                    <a:rPr lang="en-US" i="1"/>
                                    <m:t>𝑤</m:t>
                                  </m:r>
                                </m:e>
                                <m:sub>
                                  <m:r>
                                    <a:rPr lang="en-US" i="1"/>
                                    <m:t>𝑛</m:t>
                                  </m:r>
                                </m:sub>
                              </m:sSub>
                            </m:sup>
                          </m:sSubSup>
                        </m:e>
                      </m:nary>
                      <m:r>
                        <a:rPr lang="en-US" i="1"/>
                        <m:t> </m:t>
                      </m:r>
                    </m:oMath>
                  </m:oMathPara>
                </a14:m>
                <a:endParaRPr lang="en-US" dirty="0"/>
              </a:p>
              <a:p>
                <a:r>
                  <a:rPr lang="en-US" dirty="0"/>
                  <a:t>Equivalently, BLEU can be expressed in the log domain,</a:t>
                </a:r>
              </a:p>
              <a:p>
                <a:pPr marL="0" indent="0">
                  <a:buNone/>
                </a:pPr>
                <a14:m>
                  <m:oMathPara xmlns:m="http://schemas.openxmlformats.org/officeDocument/2006/math">
                    <m:oMathParaPr>
                      <m:jc m:val="centerGroup"/>
                    </m:oMathParaPr>
                    <m:oMath xmlns:m="http://schemas.openxmlformats.org/officeDocument/2006/math">
                      <m:func>
                        <m:funcPr>
                          <m:ctrlPr>
                            <a:rPr lang="en-US" i="1"/>
                          </m:ctrlPr>
                        </m:funcPr>
                        <m:fName>
                          <m:r>
                            <m:rPr>
                              <m:sty m:val="p"/>
                            </m:rPr>
                            <a:rPr lang="en-US"/>
                            <m:t>log</m:t>
                          </m:r>
                        </m:fName>
                        <m:e>
                          <m:r>
                            <a:rPr lang="en-US" i="1"/>
                            <m:t>𝐵𝐿𝐸𝑈</m:t>
                          </m:r>
                        </m:e>
                      </m:func>
                      <m:r>
                        <a:rPr lang="en-US" i="1"/>
                        <m:t>=</m:t>
                      </m:r>
                      <m:func>
                        <m:funcPr>
                          <m:ctrlPr>
                            <a:rPr lang="en-US" i="1"/>
                          </m:ctrlPr>
                        </m:funcPr>
                        <m:fName>
                          <m:r>
                            <m:rPr>
                              <m:sty m:val="p"/>
                            </m:rPr>
                            <a:rPr lang="en-US"/>
                            <m:t>min</m:t>
                          </m:r>
                        </m:fName>
                        <m:e>
                          <m:d>
                            <m:dPr>
                              <m:ctrlPr>
                                <a:rPr lang="en-US" i="1"/>
                              </m:ctrlPr>
                            </m:dPr>
                            <m:e>
                              <m:r>
                                <a:rPr lang="en-US" i="1"/>
                                <m:t>1−</m:t>
                              </m:r>
                              <m:f>
                                <m:fPr>
                                  <m:ctrlPr>
                                    <a:rPr lang="en-US" i="1"/>
                                  </m:ctrlPr>
                                </m:fPr>
                                <m:num>
                                  <m:r>
                                    <a:rPr lang="en-US" i="1"/>
                                    <m:t>𝑟</m:t>
                                  </m:r>
                                </m:num>
                                <m:den>
                                  <m:r>
                                    <a:rPr lang="en-US" i="1"/>
                                    <m:t>𝑐</m:t>
                                  </m:r>
                                </m:den>
                              </m:f>
                              <m:r>
                                <a:rPr lang="en-US" i="1"/>
                                <m:t>,0</m:t>
                              </m:r>
                            </m:e>
                          </m:d>
                        </m:e>
                      </m:func>
                      <m:r>
                        <a:rPr lang="en-US" i="1"/>
                        <m:t>+</m:t>
                      </m:r>
                      <m:nary>
                        <m:naryPr>
                          <m:chr m:val="∑"/>
                          <m:limLoc m:val="undOvr"/>
                          <m:ctrlPr>
                            <a:rPr lang="en-US" i="1"/>
                          </m:ctrlPr>
                        </m:naryPr>
                        <m:sub>
                          <m:r>
                            <a:rPr lang="en-US" i="1"/>
                            <m:t>𝑛</m:t>
                          </m:r>
                          <m:r>
                            <a:rPr lang="en-US" i="1"/>
                            <m:t>=1</m:t>
                          </m:r>
                        </m:sub>
                        <m:sup>
                          <m:r>
                            <a:rPr lang="en-US" i="1"/>
                            <m:t>𝑁</m:t>
                          </m:r>
                        </m:sup>
                        <m:e>
                          <m:sSub>
                            <m:sSubPr>
                              <m:ctrlPr>
                                <a:rPr lang="en-US" i="1"/>
                              </m:ctrlPr>
                            </m:sSubPr>
                            <m:e>
                              <m:r>
                                <a:rPr lang="en-US" i="1"/>
                                <m:t>𝑤</m:t>
                              </m:r>
                            </m:e>
                            <m:sub>
                              <m:r>
                                <a:rPr lang="en-US" i="1"/>
                                <m:t>𝑛</m:t>
                              </m:r>
                            </m:sub>
                          </m:sSub>
                          <m:func>
                            <m:funcPr>
                              <m:ctrlPr>
                                <a:rPr lang="en-US" i="1"/>
                              </m:ctrlPr>
                            </m:funcPr>
                            <m:fName>
                              <m:r>
                                <m:rPr>
                                  <m:sty m:val="p"/>
                                </m:rPr>
                                <a:rPr lang="en-US"/>
                                <m:t>ln</m:t>
                              </m:r>
                            </m:fName>
                            <m:e>
                              <m:d>
                                <m:dPr>
                                  <m:ctrlPr>
                                    <a:rPr lang="en-US" i="1"/>
                                  </m:ctrlPr>
                                </m:dPr>
                                <m:e>
                                  <m:sSub>
                                    <m:sSubPr>
                                      <m:ctrlPr>
                                        <a:rPr lang="en-US" i="1"/>
                                      </m:ctrlPr>
                                    </m:sSubPr>
                                    <m:e>
                                      <m:r>
                                        <a:rPr lang="en-US" i="1"/>
                                        <m:t>𝑝</m:t>
                                      </m:r>
                                    </m:e>
                                    <m:sub>
                                      <m:r>
                                        <a:rPr lang="en-US" i="1"/>
                                        <m:t>𝑛</m:t>
                                      </m:r>
                                    </m:sub>
                                  </m:sSub>
                                </m:e>
                              </m:d>
                            </m:e>
                          </m:func>
                        </m:e>
                      </m:nary>
                      <m:r>
                        <a:rPr lang="en-US" i="1"/>
                        <m:t> </m:t>
                      </m:r>
                    </m:oMath>
                  </m:oMathPara>
                </a14:m>
                <a:endParaRPr lang="en-US" dirty="0"/>
              </a:p>
              <a:p>
                <a:r>
                  <a:rPr lang="en-US" dirty="0"/>
                  <a:t>A major weakness of BLEU is that it does not consider the meaning of words and the importance of words. </a:t>
                </a:r>
              </a:p>
              <a:p>
                <a:r>
                  <a:rPr lang="en-US" dirty="0"/>
                  <a:t>Interchangeable synonymous words are pessimistically considered mismatched.</a:t>
                </a:r>
              </a:p>
              <a:p>
                <a:r>
                  <a:rPr lang="en-US" dirty="0"/>
                  <a:t>The functions of BLEU score are available in Python from packages</a:t>
                </a:r>
              </a:p>
              <a:p>
                <a:pPr lvl="1">
                  <a:buFont typeface="Wingdings" panose="05000000000000000000" pitchFamily="2" charset="2"/>
                  <a:buChar char="ü"/>
                </a:pPr>
                <a:r>
                  <a:rPr lang="en-US" dirty="0" err="1">
                    <a:latin typeface="Calibri Light" panose="020F0302020204030204" pitchFamily="34" charset="0"/>
                    <a:cs typeface="Calibri Light" panose="020F0302020204030204" pitchFamily="34" charset="0"/>
                  </a:rPr>
                  <a:t>nltk.translate.bleu_score</a:t>
                </a:r>
                <a:endParaRPr lang="en-US" dirty="0">
                  <a:latin typeface="Calibri Light" panose="020F0302020204030204" pitchFamily="34" charset="0"/>
                  <a:cs typeface="Calibri Light" panose="020F0302020204030204" pitchFamily="34" charset="0"/>
                </a:endParaRPr>
              </a:p>
              <a:p>
                <a:pPr lvl="1">
                  <a:buFont typeface="Wingdings" panose="05000000000000000000" pitchFamily="2" charset="2"/>
                  <a:buChar char="ü"/>
                </a:pPr>
                <a:r>
                  <a:rPr lang="en-US" dirty="0" err="1">
                    <a:latin typeface="Calibri Light" panose="020F0302020204030204" pitchFamily="34" charset="0"/>
                    <a:cs typeface="Calibri Light" panose="020F0302020204030204" pitchFamily="34" charset="0"/>
                  </a:rPr>
                  <a:t>torchtext.data.metrics.bleu_score</a:t>
                </a:r>
                <a:endParaRPr lang="en-US" dirty="0">
                  <a:latin typeface="Calibri Light" panose="020F0302020204030204" pitchFamily="34" charset="0"/>
                  <a:cs typeface="Calibri Light" panose="020F0302020204030204" pitchFamily="34" charset="0"/>
                </a:endParaRPr>
              </a:p>
            </p:txBody>
          </p:sp>
        </mc:Choice>
        <mc:Fallback>
          <p:sp>
            <p:nvSpPr>
              <p:cNvPr id="3" name="Content Placeholder 2">
                <a:extLst>
                  <a:ext uri="{FF2B5EF4-FFF2-40B4-BE49-F238E27FC236}">
                    <a16:creationId xmlns:a16="http://schemas.microsoft.com/office/drawing/2014/main" id="{5E73A8EE-7D85-26CB-1A88-031CFDDDF583}"/>
                  </a:ext>
                </a:extLst>
              </p:cNvPr>
              <p:cNvSpPr>
                <a:spLocks noGrp="1" noRot="1" noChangeAspect="1" noMove="1" noResize="1" noEditPoints="1" noAdjustHandles="1" noChangeArrowheads="1" noChangeShapeType="1" noTextEdit="1"/>
              </p:cNvSpPr>
              <p:nvPr>
                <p:ph idx="1"/>
              </p:nvPr>
            </p:nvSpPr>
            <p:spPr>
              <a:xfrm>
                <a:off x="638175" y="1225548"/>
                <a:ext cx="11353800" cy="5289551"/>
              </a:xfrm>
              <a:blipFill>
                <a:blip r:embed="rId2"/>
                <a:stretch>
                  <a:fillRect l="-752" t="-2074" r="-1289" b="-149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4E18D9D-D038-BAB7-9E70-8010C06CB2A1}"/>
              </a:ext>
            </a:extLst>
          </p:cNvPr>
          <p:cNvSpPr>
            <a:spLocks noGrp="1"/>
          </p:cNvSpPr>
          <p:nvPr>
            <p:ph type="sldNum" sz="quarter" idx="12"/>
          </p:nvPr>
        </p:nvSpPr>
        <p:spPr/>
        <p:txBody>
          <a:bodyPr/>
          <a:lstStyle/>
          <a:p>
            <a:fld id="{875125F4-68B2-4C2F-A65A-C9C4A2DFCF2C}" type="slidenum">
              <a:rPr lang="en-US" smtClean="0"/>
              <a:t>34</a:t>
            </a:fld>
            <a:endParaRPr lang="en-US"/>
          </a:p>
        </p:txBody>
      </p:sp>
    </p:spTree>
    <p:extLst>
      <p:ext uri="{BB962C8B-B14F-4D97-AF65-F5344CB8AC3E}">
        <p14:creationId xmlns:p14="http://schemas.microsoft.com/office/powerpoint/2010/main" val="3404507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65296-29AF-9230-80AD-FB5359B323AB}"/>
              </a:ext>
            </a:extLst>
          </p:cNvPr>
          <p:cNvSpPr>
            <a:spLocks noGrp="1"/>
          </p:cNvSpPr>
          <p:nvPr>
            <p:ph type="title"/>
          </p:nvPr>
        </p:nvSpPr>
        <p:spPr>
          <a:xfrm>
            <a:off x="571500" y="0"/>
            <a:ext cx="10515600" cy="1325563"/>
          </a:xfrm>
        </p:spPr>
        <p:txBody>
          <a:bodyPr/>
          <a:lstStyle/>
          <a:p>
            <a:r>
              <a:rPr lang="en-US" dirty="0"/>
              <a:t>Implementation of RNN in Python</a:t>
            </a:r>
          </a:p>
        </p:txBody>
      </p:sp>
      <p:sp>
        <p:nvSpPr>
          <p:cNvPr id="3" name="Content Placeholder 2">
            <a:extLst>
              <a:ext uri="{FF2B5EF4-FFF2-40B4-BE49-F238E27FC236}">
                <a16:creationId xmlns:a16="http://schemas.microsoft.com/office/drawing/2014/main" id="{E6818316-F27E-FC0A-0342-4E9180A0929B}"/>
              </a:ext>
            </a:extLst>
          </p:cNvPr>
          <p:cNvSpPr>
            <a:spLocks noGrp="1"/>
          </p:cNvSpPr>
          <p:nvPr>
            <p:ph idx="1"/>
          </p:nvPr>
        </p:nvSpPr>
        <p:spPr>
          <a:xfrm>
            <a:off x="647700" y="1225550"/>
            <a:ext cx="10839450" cy="1422400"/>
          </a:xfrm>
        </p:spPr>
        <p:txBody>
          <a:bodyPr>
            <a:normAutofit fontScale="92500" lnSpcReduction="20000"/>
          </a:bodyPr>
          <a:lstStyle/>
          <a:p>
            <a:r>
              <a:rPr lang="en-US" b="1" dirty="0"/>
              <a:t>Task</a:t>
            </a:r>
            <a:r>
              <a:rPr lang="en-US" dirty="0"/>
              <a:t>: to classify an MNIST image with a shape of (28, 28). One row of the image is the input to RNN at a time step, and thus the sequence length is 28. The last hidden state is used to classify the image.</a:t>
            </a:r>
          </a:p>
          <a:p>
            <a:r>
              <a:rPr lang="en-US" b="1" dirty="0"/>
              <a:t>Architecture</a:t>
            </a:r>
            <a:r>
              <a:rPr lang="en-US" dirty="0"/>
              <a:t>: shown below.</a:t>
            </a:r>
          </a:p>
        </p:txBody>
      </p:sp>
      <p:sp>
        <p:nvSpPr>
          <p:cNvPr id="4" name="Slide Number Placeholder 3">
            <a:extLst>
              <a:ext uri="{FF2B5EF4-FFF2-40B4-BE49-F238E27FC236}">
                <a16:creationId xmlns:a16="http://schemas.microsoft.com/office/drawing/2014/main" id="{12563BE1-0A80-43C2-ABB7-784A6B497874}"/>
              </a:ext>
            </a:extLst>
          </p:cNvPr>
          <p:cNvSpPr>
            <a:spLocks noGrp="1"/>
          </p:cNvSpPr>
          <p:nvPr>
            <p:ph type="sldNum" sz="quarter" idx="12"/>
          </p:nvPr>
        </p:nvSpPr>
        <p:spPr/>
        <p:txBody>
          <a:bodyPr/>
          <a:lstStyle/>
          <a:p>
            <a:fld id="{875125F4-68B2-4C2F-A65A-C9C4A2DFCF2C}" type="slidenum">
              <a:rPr lang="en-US" smtClean="0"/>
              <a:t>35</a:t>
            </a:fld>
            <a:endParaRPr lang="en-US"/>
          </a:p>
        </p:txBody>
      </p:sp>
      <p:pic>
        <p:nvPicPr>
          <p:cNvPr id="6" name="Picture 5">
            <a:extLst>
              <a:ext uri="{FF2B5EF4-FFF2-40B4-BE49-F238E27FC236}">
                <a16:creationId xmlns:a16="http://schemas.microsoft.com/office/drawing/2014/main" id="{B3505C77-276B-62FB-99DC-6290A3D63573}"/>
              </a:ext>
            </a:extLst>
          </p:cNvPr>
          <p:cNvPicPr>
            <a:picLocks noChangeAspect="1"/>
          </p:cNvPicPr>
          <p:nvPr/>
        </p:nvPicPr>
        <p:blipFill>
          <a:blip r:embed="rId2"/>
          <a:stretch>
            <a:fillRect/>
          </a:stretch>
        </p:blipFill>
        <p:spPr>
          <a:xfrm>
            <a:off x="2582017" y="2924176"/>
            <a:ext cx="7643549" cy="3143250"/>
          </a:xfrm>
          <a:prstGeom prst="rect">
            <a:avLst/>
          </a:prstGeom>
        </p:spPr>
      </p:pic>
    </p:spTree>
    <p:extLst>
      <p:ext uri="{BB962C8B-B14F-4D97-AF65-F5344CB8AC3E}">
        <p14:creationId xmlns:p14="http://schemas.microsoft.com/office/powerpoint/2010/main" val="2616866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FBBA5-3209-DE71-1689-A815EA9C717C}"/>
              </a:ext>
            </a:extLst>
          </p:cNvPr>
          <p:cNvSpPr>
            <a:spLocks noGrp="1"/>
          </p:cNvSpPr>
          <p:nvPr>
            <p:ph type="title"/>
          </p:nvPr>
        </p:nvSpPr>
        <p:spPr>
          <a:xfrm>
            <a:off x="561975" y="0"/>
            <a:ext cx="10515600" cy="1325563"/>
          </a:xfrm>
        </p:spPr>
        <p:txBody>
          <a:bodyPr/>
          <a:lstStyle/>
          <a:p>
            <a:r>
              <a:rPr lang="en-US" dirty="0"/>
              <a:t>RNN Python: download datasets</a:t>
            </a:r>
          </a:p>
        </p:txBody>
      </p:sp>
      <p:sp>
        <p:nvSpPr>
          <p:cNvPr id="4" name="Slide Number Placeholder 3">
            <a:extLst>
              <a:ext uri="{FF2B5EF4-FFF2-40B4-BE49-F238E27FC236}">
                <a16:creationId xmlns:a16="http://schemas.microsoft.com/office/drawing/2014/main" id="{ACAC86AC-D17D-410A-1C26-E29DF0970305}"/>
              </a:ext>
            </a:extLst>
          </p:cNvPr>
          <p:cNvSpPr>
            <a:spLocks noGrp="1"/>
          </p:cNvSpPr>
          <p:nvPr>
            <p:ph type="sldNum" sz="quarter" idx="12"/>
          </p:nvPr>
        </p:nvSpPr>
        <p:spPr/>
        <p:txBody>
          <a:bodyPr/>
          <a:lstStyle/>
          <a:p>
            <a:fld id="{875125F4-68B2-4C2F-A65A-C9C4A2DFCF2C}" type="slidenum">
              <a:rPr lang="en-US" smtClean="0"/>
              <a:t>36</a:t>
            </a:fld>
            <a:endParaRPr lang="en-US"/>
          </a:p>
        </p:txBody>
      </p:sp>
      <p:sp>
        <p:nvSpPr>
          <p:cNvPr id="6" name="TextBox 5">
            <a:extLst>
              <a:ext uri="{FF2B5EF4-FFF2-40B4-BE49-F238E27FC236}">
                <a16:creationId xmlns:a16="http://schemas.microsoft.com/office/drawing/2014/main" id="{4171578E-510D-5CBB-8BAD-4ABDD2C966C7}"/>
              </a:ext>
            </a:extLst>
          </p:cNvPr>
          <p:cNvSpPr txBox="1"/>
          <p:nvPr/>
        </p:nvSpPr>
        <p:spPr>
          <a:xfrm>
            <a:off x="681038" y="1477668"/>
            <a:ext cx="6124574" cy="1668855"/>
          </a:xfrm>
          <a:prstGeom prst="rect">
            <a:avLst/>
          </a:prstGeom>
          <a:noFill/>
          <a:ln>
            <a:solidFill>
              <a:schemeClr val="accent2"/>
            </a:solidFill>
          </a:ln>
        </p:spPr>
        <p:txBody>
          <a:bodyPr wrap="square">
            <a:spAutoFit/>
          </a:bodyPr>
          <a:lstStyle/>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import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torch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import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torch.nn</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as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nn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import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torchvision.transforms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as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transforms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import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torchvision.datasets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as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dsets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from</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matplotlib</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import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pyplot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as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plt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import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torchvision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E3857F8-21E7-A657-FACD-11BD1BE0113A}"/>
              </a:ext>
            </a:extLst>
          </p:cNvPr>
          <p:cNvSpPr txBox="1"/>
          <p:nvPr/>
        </p:nvSpPr>
        <p:spPr>
          <a:xfrm>
            <a:off x="671512" y="3563109"/>
            <a:ext cx="9015413" cy="2722733"/>
          </a:xfrm>
          <a:prstGeom prst="rect">
            <a:avLst/>
          </a:prstGeom>
          <a:noFill/>
          <a:ln>
            <a:solidFill>
              <a:schemeClr val="accent2"/>
            </a:solidFill>
          </a:ln>
        </p:spPr>
        <p:txBody>
          <a:bodyPr wrap="square">
            <a:spAutoFit/>
          </a:bodyPr>
          <a:lstStyle/>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transform</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transforms</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Compose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transforms</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ToTensor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transforms</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Normalize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0.5</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0.5</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train_dataset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dsets</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MNIST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(root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'./data'</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train</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True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transform</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transform,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download</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True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test_dataset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dsets</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MNIST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(root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'./data'</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train</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False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transform</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transform)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B338A8C8-9CF2-C2D1-157B-A38397F83FB6}"/>
              </a:ext>
            </a:extLst>
          </p:cNvPr>
          <p:cNvSpPr txBox="1"/>
          <p:nvPr/>
        </p:nvSpPr>
        <p:spPr>
          <a:xfrm>
            <a:off x="676275" y="3238500"/>
            <a:ext cx="2635658"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download datasets</a:t>
            </a:r>
          </a:p>
        </p:txBody>
      </p:sp>
    </p:spTree>
    <p:extLst>
      <p:ext uri="{BB962C8B-B14F-4D97-AF65-F5344CB8AC3E}">
        <p14:creationId xmlns:p14="http://schemas.microsoft.com/office/powerpoint/2010/main" val="3793307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2862D-3DD5-D24B-DCEB-E16CEB44EF50}"/>
              </a:ext>
            </a:extLst>
          </p:cNvPr>
          <p:cNvSpPr>
            <a:spLocks noGrp="1"/>
          </p:cNvSpPr>
          <p:nvPr>
            <p:ph type="title"/>
          </p:nvPr>
        </p:nvSpPr>
        <p:spPr>
          <a:xfrm>
            <a:off x="542925" y="0"/>
            <a:ext cx="10515600" cy="1325563"/>
          </a:xfrm>
        </p:spPr>
        <p:txBody>
          <a:bodyPr/>
          <a:lstStyle/>
          <a:p>
            <a:r>
              <a:rPr lang="en-US" dirty="0"/>
              <a:t>RNN Python: </a:t>
            </a:r>
            <a:r>
              <a:rPr lang="en-US" dirty="0" err="1"/>
              <a:t>DataLoader</a:t>
            </a:r>
            <a:endParaRPr lang="en-US" dirty="0"/>
          </a:p>
        </p:txBody>
      </p:sp>
      <p:sp>
        <p:nvSpPr>
          <p:cNvPr id="4" name="Slide Number Placeholder 3">
            <a:extLst>
              <a:ext uri="{FF2B5EF4-FFF2-40B4-BE49-F238E27FC236}">
                <a16:creationId xmlns:a16="http://schemas.microsoft.com/office/drawing/2014/main" id="{7CC24F5D-46EF-61F9-2618-EA6FADCBB100}"/>
              </a:ext>
            </a:extLst>
          </p:cNvPr>
          <p:cNvSpPr>
            <a:spLocks noGrp="1"/>
          </p:cNvSpPr>
          <p:nvPr>
            <p:ph type="sldNum" sz="quarter" idx="12"/>
          </p:nvPr>
        </p:nvSpPr>
        <p:spPr/>
        <p:txBody>
          <a:bodyPr/>
          <a:lstStyle/>
          <a:p>
            <a:fld id="{875125F4-68B2-4C2F-A65A-C9C4A2DFCF2C}" type="slidenum">
              <a:rPr lang="en-US" smtClean="0"/>
              <a:t>37</a:t>
            </a:fld>
            <a:endParaRPr lang="en-US"/>
          </a:p>
        </p:txBody>
      </p:sp>
      <p:sp>
        <p:nvSpPr>
          <p:cNvPr id="6" name="TextBox 5">
            <a:extLst>
              <a:ext uri="{FF2B5EF4-FFF2-40B4-BE49-F238E27FC236}">
                <a16:creationId xmlns:a16="http://schemas.microsoft.com/office/drawing/2014/main" id="{B977F47A-10F7-B8ED-1292-0E531D1ECC02}"/>
              </a:ext>
            </a:extLst>
          </p:cNvPr>
          <p:cNvSpPr txBox="1"/>
          <p:nvPr/>
        </p:nvSpPr>
        <p:spPr>
          <a:xfrm>
            <a:off x="685799" y="1885073"/>
            <a:ext cx="10467975" cy="2195794"/>
          </a:xfrm>
          <a:prstGeom prst="rect">
            <a:avLst/>
          </a:prstGeom>
          <a:noFill/>
          <a:ln>
            <a:solidFill>
              <a:schemeClr val="accent2"/>
            </a:solidFill>
          </a:ln>
        </p:spPr>
        <p:txBody>
          <a:bodyPr wrap="square">
            <a:spAutoFit/>
          </a:bodyPr>
          <a:lstStyle/>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train_loader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torch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utils</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data</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DataLoader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(dataset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train_dataset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shuffle</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True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test_loader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torch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utils</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data</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DataLoader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(dataset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test_dataset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shuffle</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False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193EB14-6FA7-F47E-ACC9-40F82882C3A2}"/>
              </a:ext>
            </a:extLst>
          </p:cNvPr>
          <p:cNvSpPr txBox="1"/>
          <p:nvPr/>
        </p:nvSpPr>
        <p:spPr>
          <a:xfrm>
            <a:off x="609600" y="1476375"/>
            <a:ext cx="2720617"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create data loaders</a:t>
            </a:r>
          </a:p>
        </p:txBody>
      </p:sp>
      <p:sp>
        <p:nvSpPr>
          <p:cNvPr id="9" name="TextBox 8">
            <a:extLst>
              <a:ext uri="{FF2B5EF4-FFF2-40B4-BE49-F238E27FC236}">
                <a16:creationId xmlns:a16="http://schemas.microsoft.com/office/drawing/2014/main" id="{14B26964-FD5C-B9B6-81CF-58252E140120}"/>
              </a:ext>
            </a:extLst>
          </p:cNvPr>
          <p:cNvSpPr txBox="1"/>
          <p:nvPr/>
        </p:nvSpPr>
        <p:spPr>
          <a:xfrm>
            <a:off x="690562" y="4709891"/>
            <a:ext cx="10606087" cy="1141916"/>
          </a:xfrm>
          <a:prstGeom prst="rect">
            <a:avLst/>
          </a:prstGeom>
          <a:noFill/>
          <a:ln>
            <a:solidFill>
              <a:schemeClr val="accent2"/>
            </a:solidFill>
          </a:ln>
        </p:spPr>
        <p:txBody>
          <a:bodyPr wrap="square">
            <a:spAutoFit/>
          </a:bodyPr>
          <a:lstStyle/>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samples_batch</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labels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next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iter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train_loader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print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samples_batch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#torch.Size([128, 1, 28, 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latinLnBrk="1">
              <a:lnSpc>
                <a:spcPct val="10700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torch.Size</a:t>
            </a:r>
            <a:r>
              <a:rPr lang="en-US" sz="16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([128, 1, 28, 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6BB3A49-3E65-6C23-0E80-C791D16939DD}"/>
              </a:ext>
            </a:extLst>
          </p:cNvPr>
          <p:cNvSpPr txBox="1"/>
          <p:nvPr/>
        </p:nvSpPr>
        <p:spPr>
          <a:xfrm>
            <a:off x="619125" y="4324350"/>
            <a:ext cx="3720890"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get a batch of data samples</a:t>
            </a:r>
          </a:p>
        </p:txBody>
      </p:sp>
    </p:spTree>
    <p:extLst>
      <p:ext uri="{BB962C8B-B14F-4D97-AF65-F5344CB8AC3E}">
        <p14:creationId xmlns:p14="http://schemas.microsoft.com/office/powerpoint/2010/main" val="22528492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A0E1E-99C4-BD94-304D-00BBDAA21EE9}"/>
              </a:ext>
            </a:extLst>
          </p:cNvPr>
          <p:cNvSpPr>
            <a:spLocks noGrp="1"/>
          </p:cNvSpPr>
          <p:nvPr>
            <p:ph type="title"/>
          </p:nvPr>
        </p:nvSpPr>
        <p:spPr>
          <a:xfrm>
            <a:off x="561975" y="0"/>
            <a:ext cx="10515600" cy="1325563"/>
          </a:xfrm>
        </p:spPr>
        <p:txBody>
          <a:bodyPr/>
          <a:lstStyle/>
          <a:p>
            <a:r>
              <a:rPr lang="en-US" dirty="0"/>
              <a:t>RNN Python: RNN model hyperparameters</a:t>
            </a:r>
          </a:p>
        </p:txBody>
      </p:sp>
      <p:sp>
        <p:nvSpPr>
          <p:cNvPr id="4" name="Slide Number Placeholder 3">
            <a:extLst>
              <a:ext uri="{FF2B5EF4-FFF2-40B4-BE49-F238E27FC236}">
                <a16:creationId xmlns:a16="http://schemas.microsoft.com/office/drawing/2014/main" id="{1090252C-027A-B38D-0D70-C4DFF5C5798F}"/>
              </a:ext>
            </a:extLst>
          </p:cNvPr>
          <p:cNvSpPr>
            <a:spLocks noGrp="1"/>
          </p:cNvSpPr>
          <p:nvPr>
            <p:ph type="sldNum" sz="quarter" idx="12"/>
          </p:nvPr>
        </p:nvSpPr>
        <p:spPr/>
        <p:txBody>
          <a:bodyPr/>
          <a:lstStyle/>
          <a:p>
            <a:fld id="{875125F4-68B2-4C2F-A65A-C9C4A2DFCF2C}" type="slidenum">
              <a:rPr lang="en-US" smtClean="0"/>
              <a:t>38</a:t>
            </a:fld>
            <a:endParaRPr lang="en-US"/>
          </a:p>
        </p:txBody>
      </p:sp>
      <p:sp>
        <p:nvSpPr>
          <p:cNvPr id="6" name="TextBox 5">
            <a:extLst>
              <a:ext uri="{FF2B5EF4-FFF2-40B4-BE49-F238E27FC236}">
                <a16:creationId xmlns:a16="http://schemas.microsoft.com/office/drawing/2014/main" id="{B9DC5C4D-43E9-7DD9-A330-1321149D8E41}"/>
              </a:ext>
            </a:extLst>
          </p:cNvPr>
          <p:cNvSpPr txBox="1"/>
          <p:nvPr/>
        </p:nvSpPr>
        <p:spPr>
          <a:xfrm>
            <a:off x="857250" y="1908341"/>
            <a:ext cx="10772775" cy="2062103"/>
          </a:xfrm>
          <a:prstGeom prst="rect">
            <a:avLst/>
          </a:prstGeom>
          <a:noFill/>
          <a:ln>
            <a:solidFill>
              <a:schemeClr val="accent2"/>
            </a:solidFill>
          </a:ln>
        </p:spPr>
        <p:txBody>
          <a:bodyPr wrap="square">
            <a:spAutoFit/>
          </a:bodyPr>
          <a:lstStyle/>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hyper-parameters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input_size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samples_batch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3</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the number of columns: 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seq_length</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samples_batch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2</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the number of rows: 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samples_batch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the number of images: 128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120</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output size of the hidden state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num_layers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number of layers for the hidden state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num_classes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10</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number of output classes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device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torch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device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"cuda:0"</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if</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torch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cuda</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is_available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else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cpu</a:t>
            </a:r>
            <a:r>
              <a:rPr lang="en-US" sz="16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935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4D211-DE89-59FA-9309-EEF0C3AE5D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CD5ABD-0918-C142-E807-953ABB4D845B}"/>
              </a:ext>
            </a:extLst>
          </p:cNvPr>
          <p:cNvSpPr>
            <a:spLocks noGrp="1"/>
          </p:cNvSpPr>
          <p:nvPr>
            <p:ph type="title"/>
          </p:nvPr>
        </p:nvSpPr>
        <p:spPr>
          <a:xfrm>
            <a:off x="561975" y="0"/>
            <a:ext cx="10515600" cy="1325563"/>
          </a:xfrm>
        </p:spPr>
        <p:txBody>
          <a:bodyPr/>
          <a:lstStyle/>
          <a:p>
            <a:r>
              <a:rPr lang="en-US" dirty="0"/>
              <a:t>RNN Python: RNN model</a:t>
            </a:r>
          </a:p>
        </p:txBody>
      </p:sp>
      <p:sp>
        <p:nvSpPr>
          <p:cNvPr id="4" name="Slide Number Placeholder 3">
            <a:extLst>
              <a:ext uri="{FF2B5EF4-FFF2-40B4-BE49-F238E27FC236}">
                <a16:creationId xmlns:a16="http://schemas.microsoft.com/office/drawing/2014/main" id="{58511AFA-068F-47C9-1BBE-3514C139C924}"/>
              </a:ext>
            </a:extLst>
          </p:cNvPr>
          <p:cNvSpPr>
            <a:spLocks noGrp="1"/>
          </p:cNvSpPr>
          <p:nvPr>
            <p:ph type="sldNum" sz="quarter" idx="12"/>
          </p:nvPr>
        </p:nvSpPr>
        <p:spPr/>
        <p:txBody>
          <a:bodyPr/>
          <a:lstStyle/>
          <a:p>
            <a:fld id="{875125F4-68B2-4C2F-A65A-C9C4A2DFCF2C}" type="slidenum">
              <a:rPr lang="en-US" smtClean="0"/>
              <a:t>39</a:t>
            </a:fld>
            <a:endParaRPr lang="en-US"/>
          </a:p>
        </p:txBody>
      </p:sp>
      <p:sp>
        <p:nvSpPr>
          <p:cNvPr id="8" name="TextBox 7">
            <a:extLst>
              <a:ext uri="{FF2B5EF4-FFF2-40B4-BE49-F238E27FC236}">
                <a16:creationId xmlns:a16="http://schemas.microsoft.com/office/drawing/2014/main" id="{417D72A9-B06B-88C9-C4B4-A84108A02AF7}"/>
              </a:ext>
            </a:extLst>
          </p:cNvPr>
          <p:cNvSpPr txBox="1"/>
          <p:nvPr/>
        </p:nvSpPr>
        <p:spPr>
          <a:xfrm>
            <a:off x="838199" y="1164134"/>
            <a:ext cx="9382125" cy="5693866"/>
          </a:xfrm>
          <a:prstGeom prst="rect">
            <a:avLst/>
          </a:prstGeom>
          <a:noFill/>
          <a:ln>
            <a:solidFill>
              <a:schemeClr val="accent2"/>
            </a:solidFill>
          </a:ln>
        </p:spPr>
        <p:txBody>
          <a:bodyPr wrap="square">
            <a:spAutoFit/>
          </a:bodyPr>
          <a:lstStyle/>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class</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RNNModel</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nn</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Module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def</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__</a:t>
            </a:r>
            <a:r>
              <a:rPr lang="en-US" sz="1400"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init</a:t>
            </a:r>
            <a:r>
              <a:rPr lang="en-US" sz="1400"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__</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input_size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num_layers</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num_classes</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super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RNNModel</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__</a:t>
            </a:r>
            <a:r>
              <a:rPr lang="en-US" sz="1400" dirty="0" err="1">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init</a:t>
            </a:r>
            <a:r>
              <a:rPr lang="en-US" sz="1400"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__</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Hidden state dimension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Number of hidden layers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num_layers</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num_layers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rnn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nn</a:t>
            </a:r>
            <a:r>
              <a:rPr lang="en-US" sz="1400" dirty="0" err="1">
                <a:solidFill>
                  <a:srgbClr val="666666"/>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RNN</a:t>
            </a:r>
            <a:r>
              <a:rPr lang="en-US" sz="1400" dirty="0">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input_size</a:t>
            </a:r>
            <a:r>
              <a:rPr lang="en-US" sz="1400" dirty="0">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dirty="0">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num_layers</a:t>
            </a:r>
            <a:r>
              <a:rPr lang="en-US" sz="1400" dirty="0">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batch_first</a:t>
            </a:r>
            <a:r>
              <a:rPr lang="en-US" sz="1400" dirty="0">
                <a:solidFill>
                  <a:srgbClr val="666666"/>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a:t>
            </a:r>
            <a:r>
              <a:rPr lang="en-US" sz="1400" b="1" dirty="0">
                <a:solidFill>
                  <a:srgbClr val="008000"/>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True</a:t>
            </a:r>
            <a:r>
              <a:rPr lang="en-US" sz="1400" dirty="0">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 nonlinearity</a:t>
            </a:r>
            <a:r>
              <a:rPr lang="en-US" sz="1400" dirty="0">
                <a:solidFill>
                  <a:srgbClr val="666666"/>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BA2121"/>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BA2121"/>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relu</a:t>
            </a:r>
            <a:r>
              <a:rPr lang="en-US" sz="1400" dirty="0">
                <a:solidFill>
                  <a:srgbClr val="BA2121"/>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highlight>
                  <a:srgbClr val="FFFF00"/>
                </a:highligh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Output layer for classification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fc</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nn</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Linear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num_classes</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def</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forward</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out,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hn</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rnn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 x: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seq_length</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input_size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 -- out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seq_length</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for all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hidden_states</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different time steps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hn</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(1,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containing the final hidden state for each element in the batch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only need the last time step hidden states!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torch</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squeeze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(1,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reshape to: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out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self</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fc</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out.size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--&gt;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batch_size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return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out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2E6F692-A08E-1D7E-D96F-E6D81F96CD7C}"/>
              </a:ext>
            </a:extLst>
          </p:cNvPr>
          <p:cNvSpPr txBox="1"/>
          <p:nvPr/>
        </p:nvSpPr>
        <p:spPr>
          <a:xfrm>
            <a:off x="8853488" y="2450842"/>
            <a:ext cx="3100387" cy="966803"/>
          </a:xfrm>
          <a:prstGeom prst="rect">
            <a:avLst/>
          </a:prstGeom>
          <a:noFill/>
          <a:ln>
            <a:solidFill>
              <a:schemeClr val="tx1"/>
            </a:solidFill>
          </a:ln>
        </p:spPr>
        <p:txBody>
          <a:bodyPr wrap="square">
            <a:spAutoFit/>
          </a:bodyPr>
          <a:lstStyle/>
          <a:p>
            <a:pPr marL="0" marR="0" algn="just">
              <a:lnSpc>
                <a:spcPct val="107000"/>
              </a:lnSpc>
              <a:spcBef>
                <a:spcPts val="1200"/>
              </a:spcBef>
              <a:spcAft>
                <a:spcPts val="3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If we want to implement LSTM for the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RNNModel</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just replace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nn.RNN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with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nn.LSTM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9" name="Straight Arrow Connector 8">
            <a:extLst>
              <a:ext uri="{FF2B5EF4-FFF2-40B4-BE49-F238E27FC236}">
                <a16:creationId xmlns:a16="http://schemas.microsoft.com/office/drawing/2014/main" id="{C0908E1E-CD0C-3E2E-A3B0-F1910226EA6C}"/>
              </a:ext>
            </a:extLst>
          </p:cNvPr>
          <p:cNvCxnSpPr/>
          <p:nvPr/>
        </p:nvCxnSpPr>
        <p:spPr>
          <a:xfrm flipH="1">
            <a:off x="8277225" y="2924175"/>
            <a:ext cx="43815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8404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5D274-6204-DFFA-0855-78560EE79AD6}"/>
              </a:ext>
            </a:extLst>
          </p:cNvPr>
          <p:cNvSpPr>
            <a:spLocks noGrp="1"/>
          </p:cNvSpPr>
          <p:nvPr>
            <p:ph type="title"/>
          </p:nvPr>
        </p:nvSpPr>
        <p:spPr>
          <a:xfrm>
            <a:off x="571500" y="0"/>
            <a:ext cx="10515600" cy="1325563"/>
          </a:xfrm>
        </p:spPr>
        <p:txBody>
          <a:bodyPr/>
          <a:lstStyle/>
          <a:p>
            <a:r>
              <a:rPr lang="en-US" dirty="0"/>
              <a:t>Basic RNN: architecture</a:t>
            </a:r>
          </a:p>
        </p:txBody>
      </p:sp>
      <p:sp>
        <p:nvSpPr>
          <p:cNvPr id="4" name="Slide Number Placeholder 3">
            <a:extLst>
              <a:ext uri="{FF2B5EF4-FFF2-40B4-BE49-F238E27FC236}">
                <a16:creationId xmlns:a16="http://schemas.microsoft.com/office/drawing/2014/main" id="{2DB266A1-9E67-DBB2-C6C7-08B03430703D}"/>
              </a:ext>
            </a:extLst>
          </p:cNvPr>
          <p:cNvSpPr>
            <a:spLocks noGrp="1"/>
          </p:cNvSpPr>
          <p:nvPr>
            <p:ph type="sldNum" sz="quarter" idx="12"/>
          </p:nvPr>
        </p:nvSpPr>
        <p:spPr/>
        <p:txBody>
          <a:bodyPr/>
          <a:lstStyle/>
          <a:p>
            <a:fld id="{875125F4-68B2-4C2F-A65A-C9C4A2DFCF2C}" type="slidenum">
              <a:rPr lang="en-US" smtClean="0"/>
              <a:t>4</a:t>
            </a:fld>
            <a:endParaRPr lang="en-US"/>
          </a:p>
        </p:txBody>
      </p:sp>
      <p:grpSp>
        <p:nvGrpSpPr>
          <p:cNvPr id="5" name="Group 4">
            <a:extLst>
              <a:ext uri="{FF2B5EF4-FFF2-40B4-BE49-F238E27FC236}">
                <a16:creationId xmlns:a16="http://schemas.microsoft.com/office/drawing/2014/main" id="{9F7AF218-0172-D2BA-5737-1B2E177038BE}"/>
              </a:ext>
            </a:extLst>
          </p:cNvPr>
          <p:cNvGrpSpPr/>
          <p:nvPr/>
        </p:nvGrpSpPr>
        <p:grpSpPr>
          <a:xfrm>
            <a:off x="1003935" y="1344930"/>
            <a:ext cx="3730424" cy="3789044"/>
            <a:chOff x="270510" y="1440180"/>
            <a:chExt cx="3730424" cy="3789044"/>
          </a:xfrm>
        </p:grpSpPr>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555CB4B4-928E-6E89-1327-58ABB7989695}"/>
                    </a:ext>
                  </a:extLst>
                </p:cNvPr>
                <p:cNvSpPr/>
                <p:nvPr/>
              </p:nvSpPr>
              <p:spPr>
                <a:xfrm>
                  <a:off x="933450" y="302894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𝐡</m:t>
                            </m:r>
                          </m:e>
                          <m:sup>
                            <m:d>
                              <m:dPr>
                                <m:begChr m:val="⟨"/>
                                <m:endChr m:val="⟩"/>
                                <m:ctrlPr>
                                  <a:rPr kumimoji="0" lang="en-U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𝒕</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8" name="Oval 47">
                  <a:extLst>
                    <a:ext uri="{FF2B5EF4-FFF2-40B4-BE49-F238E27FC236}">
                      <a16:creationId xmlns:a16="http://schemas.microsoft.com/office/drawing/2014/main" id="{9825708A-EC5A-4C31-7E59-4451BDB74481}"/>
                    </a:ext>
                  </a:extLst>
                </p:cNvPr>
                <p:cNvSpPr>
                  <a:spLocks noRot="1" noChangeAspect="1" noMove="1" noResize="1" noEditPoints="1" noAdjustHandles="1" noChangeArrowheads="1" noChangeShapeType="1" noTextEdit="1"/>
                </p:cNvSpPr>
                <p:nvPr/>
              </p:nvSpPr>
              <p:spPr>
                <a:xfrm>
                  <a:off x="933450" y="3028949"/>
                  <a:ext cx="809625" cy="714375"/>
                </a:xfrm>
                <a:prstGeom prst="ellipse">
                  <a:avLst/>
                </a:prstGeom>
                <a:blipFill>
                  <a:blip r:embed="rId27"/>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a:extLst>
                    <a:ext uri="{FF2B5EF4-FFF2-40B4-BE49-F238E27FC236}">
                      <a16:creationId xmlns:a16="http://schemas.microsoft.com/office/drawing/2014/main" id="{8143404E-21AC-003E-0623-E86F6BEEA7E9}"/>
                    </a:ext>
                  </a:extLst>
                </p:cNvPr>
                <p:cNvSpPr/>
                <p:nvPr/>
              </p:nvSpPr>
              <p:spPr>
                <a:xfrm>
                  <a:off x="904875" y="451484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𝐱</m:t>
                            </m:r>
                          </m:e>
                          <m:sup>
                            <m:d>
                              <m:dPr>
                                <m:begChr m:val="⟨"/>
                                <m:endChr m:val="⟩"/>
                                <m:ctrlPr>
                                  <a:rPr kumimoji="0" lang="en-U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𝒕</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9" name="Oval 48">
                  <a:extLst>
                    <a:ext uri="{FF2B5EF4-FFF2-40B4-BE49-F238E27FC236}">
                      <a16:creationId xmlns:a16="http://schemas.microsoft.com/office/drawing/2014/main" id="{741CCDA3-F242-8A23-6D4B-C8C2EECEB60F}"/>
                    </a:ext>
                  </a:extLst>
                </p:cNvPr>
                <p:cNvSpPr>
                  <a:spLocks noRot="1" noChangeAspect="1" noMove="1" noResize="1" noEditPoints="1" noAdjustHandles="1" noChangeArrowheads="1" noChangeShapeType="1" noTextEdit="1"/>
                </p:cNvSpPr>
                <p:nvPr/>
              </p:nvSpPr>
              <p:spPr>
                <a:xfrm>
                  <a:off x="904875" y="4514849"/>
                  <a:ext cx="809625" cy="714375"/>
                </a:xfrm>
                <a:prstGeom prst="ellipse">
                  <a:avLst/>
                </a:prstGeom>
                <a:blipFill>
                  <a:blip r:embed="rId28"/>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Oval 7">
                  <a:extLst>
                    <a:ext uri="{FF2B5EF4-FFF2-40B4-BE49-F238E27FC236}">
                      <a16:creationId xmlns:a16="http://schemas.microsoft.com/office/drawing/2014/main" id="{E3D7D3EF-1777-E5C0-4EF1-89A3E7E7E6F0}"/>
                    </a:ext>
                  </a:extLst>
                </p:cNvPr>
                <p:cNvSpPr/>
                <p:nvPr/>
              </p:nvSpPr>
              <p:spPr>
                <a:xfrm>
                  <a:off x="933450" y="1514474"/>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acc>
                              <m:accPr>
                                <m:chr m:val="̂"/>
                                <m:ctrlPr>
                                  <a:rPr kumimoji="0" lang="en-U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2800" b="1"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𝐲</m:t>
                                </m:r>
                              </m:e>
                            </m:acc>
                          </m:e>
                          <m:sup>
                            <m:d>
                              <m:dPr>
                                <m:begChr m:val="⟨"/>
                                <m:endChr m:val="⟩"/>
                                <m:ctrlPr>
                                  <a:rPr kumimoji="0" lang="en-U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𝒕</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0" name="Oval 49">
                  <a:extLst>
                    <a:ext uri="{FF2B5EF4-FFF2-40B4-BE49-F238E27FC236}">
                      <a16:creationId xmlns:a16="http://schemas.microsoft.com/office/drawing/2014/main" id="{2CBBE88A-BE40-6AD8-6BCA-F1E14FBF7E6C}"/>
                    </a:ext>
                  </a:extLst>
                </p:cNvPr>
                <p:cNvSpPr>
                  <a:spLocks noRot="1" noChangeAspect="1" noMove="1" noResize="1" noEditPoints="1" noAdjustHandles="1" noChangeArrowheads="1" noChangeShapeType="1" noTextEdit="1"/>
                </p:cNvSpPr>
                <p:nvPr/>
              </p:nvSpPr>
              <p:spPr>
                <a:xfrm>
                  <a:off x="933450" y="1514474"/>
                  <a:ext cx="809625" cy="714375"/>
                </a:xfrm>
                <a:prstGeom prst="ellipse">
                  <a:avLst/>
                </a:prstGeom>
                <a:blipFill>
                  <a:blip r:embed="rId29"/>
                  <a:stretch>
                    <a:fillRect/>
                  </a:stretch>
                </a:blipFill>
                <a:ln w="25400">
                  <a:solidFill>
                    <a:schemeClr val="tx1"/>
                  </a:solidFill>
                </a:ln>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4FF06A5A-1FCD-A9E3-0F04-9D3CFCFDDAD4}"/>
                </a:ext>
              </a:extLst>
            </p:cNvPr>
            <p:cNvCxnSpPr>
              <a:cxnSpLocks/>
              <a:stCxn id="7" idx="0"/>
            </p:cNvCxnSpPr>
            <p:nvPr/>
          </p:nvCxnSpPr>
          <p:spPr>
            <a:xfrm flipV="1">
              <a:off x="1309688" y="4133850"/>
              <a:ext cx="0" cy="38099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DC8B277-BD72-46DA-3A8C-2CBED26D3621}"/>
                </a:ext>
              </a:extLst>
            </p:cNvPr>
            <p:cNvCxnSpPr>
              <a:cxnSpLocks/>
              <a:endCxn id="16" idx="2"/>
            </p:cNvCxnSpPr>
            <p:nvPr/>
          </p:nvCxnSpPr>
          <p:spPr>
            <a:xfrm flipV="1">
              <a:off x="1319213" y="2695575"/>
              <a:ext cx="4762" cy="33337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or: Curved 10">
              <a:extLst>
                <a:ext uri="{FF2B5EF4-FFF2-40B4-BE49-F238E27FC236}">
                  <a16:creationId xmlns:a16="http://schemas.microsoft.com/office/drawing/2014/main" id="{90FF0DB8-7412-1740-7AE7-AEB2CFF4C828}"/>
                </a:ext>
              </a:extLst>
            </p:cNvPr>
            <p:cNvCxnSpPr>
              <a:cxnSpLocks/>
              <a:stCxn id="6" idx="0"/>
              <a:endCxn id="17" idx="2"/>
            </p:cNvCxnSpPr>
            <p:nvPr/>
          </p:nvCxnSpPr>
          <p:spPr>
            <a:xfrm rot="16200000" flipH="1">
              <a:off x="807243" y="3559969"/>
              <a:ext cx="1133476" cy="71437"/>
            </a:xfrm>
            <a:prstGeom prst="curvedConnector5">
              <a:avLst>
                <a:gd name="adj1" fmla="val -20168"/>
                <a:gd name="adj2" fmla="val 1886679"/>
                <a:gd name="adj3" fmla="val 120168"/>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AF8C42F-F38A-0C9C-E76C-D2B8583CFA61}"/>
                    </a:ext>
                  </a:extLst>
                </p:cNvPr>
                <p:cNvSpPr txBox="1"/>
                <p:nvPr/>
              </p:nvSpPr>
              <p:spPr>
                <a:xfrm>
                  <a:off x="356235" y="2668905"/>
                  <a:ext cx="1018099" cy="3947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𝒉𝒚</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𝒚</m:t>
                            </m:r>
                          </m:sub>
                        </m:sSub>
                      </m:oMath>
                    </m:oMathPara>
                  </a14:m>
                  <a:endPar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mc:Choice>
          <mc:Fallback xmlns="">
            <p:sp>
              <p:nvSpPr>
                <p:cNvPr id="58" name="TextBox 57">
                  <a:extLst>
                    <a:ext uri="{FF2B5EF4-FFF2-40B4-BE49-F238E27FC236}">
                      <a16:creationId xmlns:a16="http://schemas.microsoft.com/office/drawing/2014/main" id="{1ADC8224-85E3-8333-5FFB-0419EDE63966}"/>
                    </a:ext>
                  </a:extLst>
                </p:cNvPr>
                <p:cNvSpPr txBox="1">
                  <a:spLocks noRot="1" noChangeAspect="1" noMove="1" noResize="1" noEditPoints="1" noAdjustHandles="1" noChangeArrowheads="1" noChangeShapeType="1" noTextEdit="1"/>
                </p:cNvSpPr>
                <p:nvPr/>
              </p:nvSpPr>
              <p:spPr>
                <a:xfrm>
                  <a:off x="356235" y="2668905"/>
                  <a:ext cx="1018099" cy="394788"/>
                </a:xfrm>
                <a:prstGeom prst="rect">
                  <a:avLst/>
                </a:prstGeom>
                <a:blipFill>
                  <a:blip r:embed="rId30"/>
                  <a:stretch>
                    <a:fillRect b="-9231"/>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48C1F7B0-6F2B-FBAE-C1F2-D979B256105E}"/>
                </a:ext>
              </a:extLst>
            </p:cNvPr>
            <p:cNvSpPr/>
            <p:nvPr/>
          </p:nvSpPr>
          <p:spPr>
            <a:xfrm>
              <a:off x="2371725" y="3209925"/>
              <a:ext cx="485775" cy="4572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8AA0CE1-DC82-C2FA-B89F-3D8DE2AB859B}"/>
                    </a:ext>
                  </a:extLst>
                </p:cNvPr>
                <p:cNvSpPr txBox="1"/>
                <p:nvPr/>
              </p:nvSpPr>
              <p:spPr>
                <a:xfrm>
                  <a:off x="1870710" y="4309110"/>
                  <a:ext cx="686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60" name="TextBox 59">
                  <a:extLst>
                    <a:ext uri="{FF2B5EF4-FFF2-40B4-BE49-F238E27FC236}">
                      <a16:creationId xmlns:a16="http://schemas.microsoft.com/office/drawing/2014/main" id="{9CA6F323-597B-9348-84CF-56F162A06ECF}"/>
                    </a:ext>
                  </a:extLst>
                </p:cNvPr>
                <p:cNvSpPr txBox="1">
                  <a:spLocks noRot="1" noChangeAspect="1" noMove="1" noResize="1" noEditPoints="1" noAdjustHandles="1" noChangeArrowheads="1" noChangeShapeType="1" noTextEdit="1"/>
                </p:cNvSpPr>
                <p:nvPr/>
              </p:nvSpPr>
              <p:spPr>
                <a:xfrm>
                  <a:off x="1870710" y="4309110"/>
                  <a:ext cx="686342" cy="369332"/>
                </a:xfrm>
                <a:prstGeom prst="rect">
                  <a:avLst/>
                </a:prstGeom>
                <a:blipFill>
                  <a:blip r:embed="rId31"/>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0CB1D9B-C167-7B0F-C4AB-510AB953E102}"/>
                    </a:ext>
                  </a:extLst>
                </p:cNvPr>
                <p:cNvSpPr txBox="1"/>
                <p:nvPr/>
              </p:nvSpPr>
              <p:spPr>
                <a:xfrm>
                  <a:off x="270510" y="4118610"/>
                  <a:ext cx="10197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𝒙𝒉</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61" name="TextBox 60">
                  <a:extLst>
                    <a:ext uri="{FF2B5EF4-FFF2-40B4-BE49-F238E27FC236}">
                      <a16:creationId xmlns:a16="http://schemas.microsoft.com/office/drawing/2014/main" id="{EBC08582-2CBC-B52F-23FF-49F6CF887BAC}"/>
                    </a:ext>
                  </a:extLst>
                </p:cNvPr>
                <p:cNvSpPr txBox="1">
                  <a:spLocks noRot="1" noChangeAspect="1" noMove="1" noResize="1" noEditPoints="1" noAdjustHandles="1" noChangeArrowheads="1" noChangeShapeType="1" noTextEdit="1"/>
                </p:cNvSpPr>
                <p:nvPr/>
              </p:nvSpPr>
              <p:spPr>
                <a:xfrm>
                  <a:off x="270510" y="4118610"/>
                  <a:ext cx="1019702" cy="369332"/>
                </a:xfrm>
                <a:prstGeom prst="rect">
                  <a:avLst/>
                </a:prstGeom>
                <a:blipFill>
                  <a:blip r:embed="rId32"/>
                  <a:stretch>
                    <a:fillRect b="-1667"/>
                  </a:stretch>
                </a:blipFill>
              </p:spPr>
              <p:txBody>
                <a:bodyPr/>
                <a:lstStyle/>
                <a:p>
                  <a:r>
                    <a:rPr lang="en-US">
                      <a:noFill/>
                    </a:rPr>
                    <a:t> </a:t>
                  </a:r>
                </a:p>
              </p:txBody>
            </p:sp>
          </mc:Fallback>
        </mc:AlternateContent>
        <p:sp>
          <p:nvSpPr>
            <p:cNvPr id="16" name="Flowchart: Terminator 15">
              <a:extLst>
                <a:ext uri="{FF2B5EF4-FFF2-40B4-BE49-F238E27FC236}">
                  <a16:creationId xmlns:a16="http://schemas.microsoft.com/office/drawing/2014/main" id="{28248728-4B9E-56EF-5813-A8AB99073F03}"/>
                </a:ext>
              </a:extLst>
            </p:cNvPr>
            <p:cNvSpPr/>
            <p:nvPr/>
          </p:nvSpPr>
          <p:spPr>
            <a:xfrm>
              <a:off x="1066800" y="2495550"/>
              <a:ext cx="514350" cy="200025"/>
            </a:xfrm>
            <a:prstGeom prst="flowChartTerminator">
              <a:avLst/>
            </a:prstGeom>
            <a:pattFill prst="wdUpDiag">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lowchart: Terminator 16">
              <a:extLst>
                <a:ext uri="{FF2B5EF4-FFF2-40B4-BE49-F238E27FC236}">
                  <a16:creationId xmlns:a16="http://schemas.microsoft.com/office/drawing/2014/main" id="{DF7FBD4E-21BC-9934-3B97-A4F55AD7B602}"/>
                </a:ext>
              </a:extLst>
            </p:cNvPr>
            <p:cNvSpPr/>
            <p:nvPr/>
          </p:nvSpPr>
          <p:spPr>
            <a:xfrm>
              <a:off x="1152525" y="3962400"/>
              <a:ext cx="514350" cy="200025"/>
            </a:xfrm>
            <a:prstGeom prst="flowChartTerminator">
              <a:avLst/>
            </a:prstGeom>
            <a:pattFill prst="diagBrick">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Arrow Connector 17">
              <a:extLst>
                <a:ext uri="{FF2B5EF4-FFF2-40B4-BE49-F238E27FC236}">
                  <a16:creationId xmlns:a16="http://schemas.microsoft.com/office/drawing/2014/main" id="{9F3F0F2F-D09C-17A1-2CC9-CA604889CED6}"/>
                </a:ext>
              </a:extLst>
            </p:cNvPr>
            <p:cNvCxnSpPr>
              <a:cxnSpLocks/>
            </p:cNvCxnSpPr>
            <p:nvPr/>
          </p:nvCxnSpPr>
          <p:spPr>
            <a:xfrm flipV="1">
              <a:off x="1338263" y="3743325"/>
              <a:ext cx="0" cy="20954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B70A41B-8D80-D403-DFAB-3963A495C041}"/>
                    </a:ext>
                  </a:extLst>
                </p:cNvPr>
                <p:cNvSpPr txBox="1"/>
                <p:nvPr/>
              </p:nvSpPr>
              <p:spPr>
                <a:xfrm>
                  <a:off x="1537335" y="2345055"/>
                  <a:ext cx="894989" cy="39126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8" name="TextBox 77">
                  <a:extLst>
                    <a:ext uri="{FF2B5EF4-FFF2-40B4-BE49-F238E27FC236}">
                      <a16:creationId xmlns:a16="http://schemas.microsoft.com/office/drawing/2014/main" id="{A744849A-1346-0F1A-F75F-E8F820FA6CF3}"/>
                    </a:ext>
                  </a:extLst>
                </p:cNvPr>
                <p:cNvSpPr txBox="1">
                  <a:spLocks noRot="1" noChangeAspect="1" noMove="1" noResize="1" noEditPoints="1" noAdjustHandles="1" noChangeArrowheads="1" noChangeShapeType="1" noTextEdit="1"/>
                </p:cNvSpPr>
                <p:nvPr/>
              </p:nvSpPr>
              <p:spPr>
                <a:xfrm>
                  <a:off x="1537335" y="2345055"/>
                  <a:ext cx="894989" cy="391261"/>
                </a:xfrm>
                <a:prstGeom prst="rect">
                  <a:avLst/>
                </a:prstGeom>
                <a:blipFill>
                  <a:blip r:embed="rId33"/>
                  <a:stretch>
                    <a:fillRect b="-3125"/>
                  </a:stretch>
                </a:blipFill>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A32A7054-E9D0-119F-648D-39FFDBC28879}"/>
                </a:ext>
              </a:extLst>
            </p:cNvPr>
            <p:cNvCxnSpPr>
              <a:cxnSpLocks/>
            </p:cNvCxnSpPr>
            <p:nvPr/>
          </p:nvCxnSpPr>
          <p:spPr>
            <a:xfrm flipV="1">
              <a:off x="1328738" y="2247900"/>
              <a:ext cx="0" cy="2381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3E805EFD-8558-1D6D-86AA-DED991B2D497}"/>
                    </a:ext>
                  </a:extLst>
                </p:cNvPr>
                <p:cNvSpPr txBox="1"/>
                <p:nvPr/>
              </p:nvSpPr>
              <p:spPr>
                <a:xfrm>
                  <a:off x="1594485" y="3840480"/>
                  <a:ext cx="8919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4" name="TextBox 83">
                  <a:extLst>
                    <a:ext uri="{FF2B5EF4-FFF2-40B4-BE49-F238E27FC236}">
                      <a16:creationId xmlns:a16="http://schemas.microsoft.com/office/drawing/2014/main" id="{BE7D8BE7-51B8-575F-96D6-6EA59C2BCD58}"/>
                    </a:ext>
                  </a:extLst>
                </p:cNvPr>
                <p:cNvSpPr txBox="1">
                  <a:spLocks noRot="1" noChangeAspect="1" noMove="1" noResize="1" noEditPoints="1" noAdjustHandles="1" noChangeArrowheads="1" noChangeShapeType="1" noTextEdit="1"/>
                </p:cNvSpPr>
                <p:nvPr/>
              </p:nvSpPr>
              <p:spPr>
                <a:xfrm>
                  <a:off x="1594485" y="3840480"/>
                  <a:ext cx="891974" cy="369332"/>
                </a:xfrm>
                <a:prstGeom prst="rect">
                  <a:avLst/>
                </a:prstGeom>
                <a:blipFill>
                  <a:blip r:embed="rId34"/>
                  <a:stretch>
                    <a:fillRect b="-4918"/>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34EBB2BD-A3E7-B717-63DB-71D87A60C172}"/>
                </a:ext>
              </a:extLst>
            </p:cNvPr>
            <p:cNvSpPr txBox="1"/>
            <p:nvPr/>
          </p:nvSpPr>
          <p:spPr>
            <a:xfrm>
              <a:off x="2809875" y="3286125"/>
              <a:ext cx="11373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Unit delay</a:t>
              </a:r>
            </a:p>
          </p:txBody>
        </p:sp>
        <p:sp>
          <p:nvSpPr>
            <p:cNvPr id="23" name="Flowchart: Terminator 22">
              <a:extLst>
                <a:ext uri="{FF2B5EF4-FFF2-40B4-BE49-F238E27FC236}">
                  <a16:creationId xmlns:a16="http://schemas.microsoft.com/office/drawing/2014/main" id="{9C4257D1-8D4F-E93B-23A8-3F9E3534B319}"/>
                </a:ext>
              </a:extLst>
            </p:cNvPr>
            <p:cNvSpPr/>
            <p:nvPr/>
          </p:nvSpPr>
          <p:spPr>
            <a:xfrm>
              <a:off x="2571750" y="1514475"/>
              <a:ext cx="514350" cy="200025"/>
            </a:xfrm>
            <a:prstGeom prst="flowChartTerminator">
              <a:avLst/>
            </a:prstGeom>
            <a:pattFill prst="wdUpDiag">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6832EA7-14ED-0C9A-7524-0F26642C58EB}"/>
                    </a:ext>
                  </a:extLst>
                </p:cNvPr>
                <p:cNvSpPr txBox="1"/>
                <p:nvPr/>
              </p:nvSpPr>
              <p:spPr>
                <a:xfrm>
                  <a:off x="3089910" y="1440180"/>
                  <a:ext cx="894989" cy="39126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2" name="TextBox 111">
                  <a:extLst>
                    <a:ext uri="{FF2B5EF4-FFF2-40B4-BE49-F238E27FC236}">
                      <a16:creationId xmlns:a16="http://schemas.microsoft.com/office/drawing/2014/main" id="{850BD699-2E93-4006-766D-1E2C54EC244B}"/>
                    </a:ext>
                  </a:extLst>
                </p:cNvPr>
                <p:cNvSpPr txBox="1">
                  <a:spLocks noRot="1" noChangeAspect="1" noMove="1" noResize="1" noEditPoints="1" noAdjustHandles="1" noChangeArrowheads="1" noChangeShapeType="1" noTextEdit="1"/>
                </p:cNvSpPr>
                <p:nvPr/>
              </p:nvSpPr>
              <p:spPr>
                <a:xfrm>
                  <a:off x="3089910" y="1440180"/>
                  <a:ext cx="894989" cy="391261"/>
                </a:xfrm>
                <a:prstGeom prst="rect">
                  <a:avLst/>
                </a:prstGeom>
                <a:blipFill>
                  <a:blip r:embed="rId35"/>
                  <a:stretch>
                    <a:fillRect b="-4688"/>
                  </a:stretch>
                </a:blipFill>
              </p:spPr>
              <p:txBody>
                <a:bodyPr/>
                <a:lstStyle/>
                <a:p>
                  <a:r>
                    <a:rPr lang="en-US">
                      <a:noFill/>
                    </a:rPr>
                    <a:t> </a:t>
                  </a:r>
                </a:p>
              </p:txBody>
            </p:sp>
          </mc:Fallback>
        </mc:AlternateContent>
        <p:sp>
          <p:nvSpPr>
            <p:cNvPr id="25" name="Flowchart: Terminator 24">
              <a:extLst>
                <a:ext uri="{FF2B5EF4-FFF2-40B4-BE49-F238E27FC236}">
                  <a16:creationId xmlns:a16="http://schemas.microsoft.com/office/drawing/2014/main" id="{02041896-2502-81E1-1128-0FA90A948A96}"/>
                </a:ext>
              </a:extLst>
            </p:cNvPr>
            <p:cNvSpPr/>
            <p:nvPr/>
          </p:nvSpPr>
          <p:spPr>
            <a:xfrm>
              <a:off x="2600325" y="1981200"/>
              <a:ext cx="514350" cy="200025"/>
            </a:xfrm>
            <a:prstGeom prst="flowChartTerminator">
              <a:avLst/>
            </a:prstGeom>
            <a:pattFill prst="diagBrick">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726F79A-4ACD-8C0C-6A2E-7A1E7EED0892}"/>
                    </a:ext>
                  </a:extLst>
                </p:cNvPr>
                <p:cNvSpPr txBox="1"/>
                <p:nvPr/>
              </p:nvSpPr>
              <p:spPr>
                <a:xfrm>
                  <a:off x="3108960" y="1849755"/>
                  <a:ext cx="8919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4" name="TextBox 113">
                  <a:extLst>
                    <a:ext uri="{FF2B5EF4-FFF2-40B4-BE49-F238E27FC236}">
                      <a16:creationId xmlns:a16="http://schemas.microsoft.com/office/drawing/2014/main" id="{7375463D-FE67-96E4-5DBB-C611A42CB416}"/>
                    </a:ext>
                  </a:extLst>
                </p:cNvPr>
                <p:cNvSpPr txBox="1">
                  <a:spLocks noRot="1" noChangeAspect="1" noMove="1" noResize="1" noEditPoints="1" noAdjustHandles="1" noChangeArrowheads="1" noChangeShapeType="1" noTextEdit="1"/>
                </p:cNvSpPr>
                <p:nvPr/>
              </p:nvSpPr>
              <p:spPr>
                <a:xfrm>
                  <a:off x="3108960" y="1849755"/>
                  <a:ext cx="891974" cy="369332"/>
                </a:xfrm>
                <a:prstGeom prst="rect">
                  <a:avLst/>
                </a:prstGeom>
                <a:blipFill>
                  <a:blip r:embed="rId36"/>
                  <a:stretch>
                    <a:fillRect b="-6557"/>
                  </a:stretch>
                </a:blipFill>
              </p:spPr>
              <p:txBody>
                <a:bodyPr/>
                <a:lstStyle/>
                <a:p>
                  <a:r>
                    <a:rPr lang="en-US">
                      <a:noFill/>
                    </a:rPr>
                    <a:t> </a:t>
                  </a:r>
                </a:p>
              </p:txBody>
            </p:sp>
          </mc:Fallback>
        </mc:AlternateContent>
      </p:grpSp>
      <p:grpSp>
        <p:nvGrpSpPr>
          <p:cNvPr id="27" name="Group 26">
            <a:extLst>
              <a:ext uri="{FF2B5EF4-FFF2-40B4-BE49-F238E27FC236}">
                <a16:creationId xmlns:a16="http://schemas.microsoft.com/office/drawing/2014/main" id="{E38C3055-0FA7-ACFF-F7BA-27E0662AEF07}"/>
              </a:ext>
            </a:extLst>
          </p:cNvPr>
          <p:cNvGrpSpPr/>
          <p:nvPr/>
        </p:nvGrpSpPr>
        <p:grpSpPr>
          <a:xfrm>
            <a:off x="5133975" y="1304924"/>
            <a:ext cx="6938537" cy="3781425"/>
            <a:chOff x="4286250" y="1581149"/>
            <a:chExt cx="6938537" cy="3781425"/>
          </a:xfrm>
        </p:grpSpPr>
        <mc:AlternateContent xmlns:mc="http://schemas.openxmlformats.org/markup-compatibility/2006" xmlns:a14="http://schemas.microsoft.com/office/drawing/2010/main">
          <mc:Choice Requires="a14">
            <p:sp>
              <p:nvSpPr>
                <p:cNvPr id="28" name="Oval 27">
                  <a:extLst>
                    <a:ext uri="{FF2B5EF4-FFF2-40B4-BE49-F238E27FC236}">
                      <a16:creationId xmlns:a16="http://schemas.microsoft.com/office/drawing/2014/main" id="{0E259380-1B54-705E-0491-981595C2B21D}"/>
                    </a:ext>
                  </a:extLst>
                </p:cNvPr>
                <p:cNvSpPr/>
                <p:nvPr/>
              </p:nvSpPr>
              <p:spPr>
                <a:xfrm>
                  <a:off x="5695950" y="312419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𝐡</m:t>
                            </m:r>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Oval 4">
                  <a:extLst>
                    <a:ext uri="{FF2B5EF4-FFF2-40B4-BE49-F238E27FC236}">
                      <a16:creationId xmlns:a16="http://schemas.microsoft.com/office/drawing/2014/main" id="{2065958F-3FC6-67C6-1F95-1A3D70E8ECE3}"/>
                    </a:ext>
                  </a:extLst>
                </p:cNvPr>
                <p:cNvSpPr>
                  <a:spLocks noRot="1" noChangeAspect="1" noMove="1" noResize="1" noEditPoints="1" noAdjustHandles="1" noChangeArrowheads="1" noChangeShapeType="1" noTextEdit="1"/>
                </p:cNvSpPr>
                <p:nvPr/>
              </p:nvSpPr>
              <p:spPr>
                <a:xfrm>
                  <a:off x="5695950" y="3124199"/>
                  <a:ext cx="809625" cy="714375"/>
                </a:xfrm>
                <a:prstGeom prst="ellipse">
                  <a:avLst/>
                </a:prstGeom>
                <a:blipFill>
                  <a:blip r:embed="rId2"/>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Oval 28">
                  <a:extLst>
                    <a:ext uri="{FF2B5EF4-FFF2-40B4-BE49-F238E27FC236}">
                      <a16:creationId xmlns:a16="http://schemas.microsoft.com/office/drawing/2014/main" id="{7E7809DD-B8CD-960E-B04C-CBA9F34B8027}"/>
                    </a:ext>
                  </a:extLst>
                </p:cNvPr>
                <p:cNvSpPr/>
                <p:nvPr/>
              </p:nvSpPr>
              <p:spPr>
                <a:xfrm>
                  <a:off x="5838825" y="464819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𝐱</m:t>
                            </m:r>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Oval 6">
                  <a:extLst>
                    <a:ext uri="{FF2B5EF4-FFF2-40B4-BE49-F238E27FC236}">
                      <a16:creationId xmlns:a16="http://schemas.microsoft.com/office/drawing/2014/main" id="{CACA282F-789C-E406-3E1C-D372B7C2EA29}"/>
                    </a:ext>
                  </a:extLst>
                </p:cNvPr>
                <p:cNvSpPr>
                  <a:spLocks noRot="1" noChangeAspect="1" noMove="1" noResize="1" noEditPoints="1" noAdjustHandles="1" noChangeArrowheads="1" noChangeShapeType="1" noTextEdit="1"/>
                </p:cNvSpPr>
                <p:nvPr/>
              </p:nvSpPr>
              <p:spPr>
                <a:xfrm>
                  <a:off x="5838825" y="4648199"/>
                  <a:ext cx="809625" cy="714375"/>
                </a:xfrm>
                <a:prstGeom prst="ellipse">
                  <a:avLst/>
                </a:prstGeom>
                <a:blipFill>
                  <a:blip r:embed="rId3"/>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Oval 29">
                  <a:extLst>
                    <a:ext uri="{FF2B5EF4-FFF2-40B4-BE49-F238E27FC236}">
                      <a16:creationId xmlns:a16="http://schemas.microsoft.com/office/drawing/2014/main" id="{DE1F8F64-9C72-5655-619E-D6BD8C9C001D}"/>
                    </a:ext>
                  </a:extLst>
                </p:cNvPr>
                <p:cNvSpPr/>
                <p:nvPr/>
              </p:nvSpPr>
              <p:spPr>
                <a:xfrm>
                  <a:off x="5695950" y="1609724"/>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acc>
                              <m:accPr>
                                <m:chr m:val="̂"/>
                                <m:ctrlPr>
                                  <a:rPr kumimoji="0" lang="en-U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2800" b="1"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𝐲</m:t>
                                </m:r>
                              </m:e>
                            </m:acc>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 name="Oval 7">
                  <a:extLst>
                    <a:ext uri="{FF2B5EF4-FFF2-40B4-BE49-F238E27FC236}">
                      <a16:creationId xmlns:a16="http://schemas.microsoft.com/office/drawing/2014/main" id="{559F51FC-22D9-6E38-3D5B-30CCCCA6D65D}"/>
                    </a:ext>
                  </a:extLst>
                </p:cNvPr>
                <p:cNvSpPr>
                  <a:spLocks noRot="1" noChangeAspect="1" noMove="1" noResize="1" noEditPoints="1" noAdjustHandles="1" noChangeArrowheads="1" noChangeShapeType="1" noTextEdit="1"/>
                </p:cNvSpPr>
                <p:nvPr/>
              </p:nvSpPr>
              <p:spPr>
                <a:xfrm>
                  <a:off x="5695950" y="1609724"/>
                  <a:ext cx="809625" cy="714375"/>
                </a:xfrm>
                <a:prstGeom prst="ellipse">
                  <a:avLst/>
                </a:prstGeom>
                <a:blipFill>
                  <a:blip r:embed="rId4"/>
                  <a:stretch>
                    <a:fillRect/>
                  </a:stretch>
                </a:blipFill>
                <a:ln w="25400">
                  <a:solidFill>
                    <a:schemeClr val="tx1"/>
                  </a:solidFill>
                </a:ln>
              </p:spPr>
              <p:txBody>
                <a:bodyPr/>
                <a:lstStyle/>
                <a:p>
                  <a:r>
                    <a:rPr lang="en-US">
                      <a:noFill/>
                    </a:rPr>
                    <a:t> </a:t>
                  </a:r>
                </a:p>
              </p:txBody>
            </p:sp>
          </mc:Fallback>
        </mc:AlternateContent>
        <p:cxnSp>
          <p:nvCxnSpPr>
            <p:cNvPr id="31" name="Straight Arrow Connector 30">
              <a:extLst>
                <a:ext uri="{FF2B5EF4-FFF2-40B4-BE49-F238E27FC236}">
                  <a16:creationId xmlns:a16="http://schemas.microsoft.com/office/drawing/2014/main" id="{31A8C6FF-A465-DEF1-1B3B-C7E6AE4FF2B9}"/>
                </a:ext>
              </a:extLst>
            </p:cNvPr>
            <p:cNvCxnSpPr>
              <a:cxnSpLocks/>
            </p:cNvCxnSpPr>
            <p:nvPr/>
          </p:nvCxnSpPr>
          <p:spPr>
            <a:xfrm flipV="1">
              <a:off x="6205538" y="4248150"/>
              <a:ext cx="0" cy="38099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7035EBA-0285-D5B5-60EE-AA8E30CD041F}"/>
                </a:ext>
              </a:extLst>
            </p:cNvPr>
            <p:cNvCxnSpPr>
              <a:cxnSpLocks/>
              <a:endCxn id="36" idx="2"/>
            </p:cNvCxnSpPr>
            <p:nvPr/>
          </p:nvCxnSpPr>
          <p:spPr>
            <a:xfrm flipV="1">
              <a:off x="6081713" y="2790825"/>
              <a:ext cx="4762" cy="33337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FCB8AFA5-5727-B141-F701-AE04A04B1F82}"/>
                    </a:ext>
                  </a:extLst>
                </p:cNvPr>
                <p:cNvSpPr txBox="1"/>
                <p:nvPr/>
              </p:nvSpPr>
              <p:spPr>
                <a:xfrm>
                  <a:off x="5118735" y="2764155"/>
                  <a:ext cx="1018099" cy="3947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𝒉𝒚</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𝒚</m:t>
                            </m:r>
                          </m:sub>
                        </m:sSub>
                      </m:oMath>
                    </m:oMathPara>
                  </a14:m>
                  <a:endPar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mc:Choice>
          <mc:Fallback xmlns="">
            <p:sp>
              <p:nvSpPr>
                <p:cNvPr id="13" name="TextBox 12">
                  <a:extLst>
                    <a:ext uri="{FF2B5EF4-FFF2-40B4-BE49-F238E27FC236}">
                      <a16:creationId xmlns:a16="http://schemas.microsoft.com/office/drawing/2014/main" id="{342BF2B9-EFBC-38C5-F29B-6AD94A72F88A}"/>
                    </a:ext>
                  </a:extLst>
                </p:cNvPr>
                <p:cNvSpPr txBox="1">
                  <a:spLocks noRot="1" noChangeAspect="1" noMove="1" noResize="1" noEditPoints="1" noAdjustHandles="1" noChangeArrowheads="1" noChangeShapeType="1" noTextEdit="1"/>
                </p:cNvSpPr>
                <p:nvPr/>
              </p:nvSpPr>
              <p:spPr>
                <a:xfrm>
                  <a:off x="5118735" y="2764155"/>
                  <a:ext cx="1018099" cy="394788"/>
                </a:xfrm>
                <a:prstGeom prst="rect">
                  <a:avLst/>
                </a:prstGeom>
                <a:blipFill>
                  <a:blip r:embed="rId5"/>
                  <a:stretch>
                    <a:fillRect b="-107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916BB3B-5638-DC53-FEA4-97CBA70C3EF0}"/>
                    </a:ext>
                  </a:extLst>
                </p:cNvPr>
                <p:cNvSpPr txBox="1"/>
                <p:nvPr/>
              </p:nvSpPr>
              <p:spPr>
                <a:xfrm>
                  <a:off x="4937760" y="4080510"/>
                  <a:ext cx="686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5" name="TextBox 14">
                  <a:extLst>
                    <a:ext uri="{FF2B5EF4-FFF2-40B4-BE49-F238E27FC236}">
                      <a16:creationId xmlns:a16="http://schemas.microsoft.com/office/drawing/2014/main" id="{F77E3174-6475-7733-9C0C-B84A155026FE}"/>
                    </a:ext>
                  </a:extLst>
                </p:cNvPr>
                <p:cNvSpPr txBox="1">
                  <a:spLocks noRot="1" noChangeAspect="1" noMove="1" noResize="1" noEditPoints="1" noAdjustHandles="1" noChangeArrowheads="1" noChangeShapeType="1" noTextEdit="1"/>
                </p:cNvSpPr>
                <p:nvPr/>
              </p:nvSpPr>
              <p:spPr>
                <a:xfrm>
                  <a:off x="4937760" y="4080510"/>
                  <a:ext cx="686342" cy="369332"/>
                </a:xfrm>
                <a:prstGeom prst="rect">
                  <a:avLst/>
                </a:prstGeom>
                <a:blipFill>
                  <a:blip r:embed="rId6"/>
                  <a:stretch>
                    <a:fillRect b="-1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DB281726-6190-BD91-305B-19AE98BEF8EA}"/>
                    </a:ext>
                  </a:extLst>
                </p:cNvPr>
                <p:cNvSpPr txBox="1"/>
                <p:nvPr/>
              </p:nvSpPr>
              <p:spPr>
                <a:xfrm>
                  <a:off x="6176010" y="4261485"/>
                  <a:ext cx="10197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𝒙𝒉</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A85680FF-53A0-75F6-3BBC-7A44D2333B83}"/>
                    </a:ext>
                  </a:extLst>
                </p:cNvPr>
                <p:cNvSpPr txBox="1">
                  <a:spLocks noRot="1" noChangeAspect="1" noMove="1" noResize="1" noEditPoints="1" noAdjustHandles="1" noChangeArrowheads="1" noChangeShapeType="1" noTextEdit="1"/>
                </p:cNvSpPr>
                <p:nvPr/>
              </p:nvSpPr>
              <p:spPr>
                <a:xfrm>
                  <a:off x="6176010" y="4261485"/>
                  <a:ext cx="1019702" cy="369332"/>
                </a:xfrm>
                <a:prstGeom prst="rect">
                  <a:avLst/>
                </a:prstGeom>
                <a:blipFill>
                  <a:blip r:embed="rId7"/>
                  <a:stretch>
                    <a:fillRect b="-1639"/>
                  </a:stretch>
                </a:blipFill>
              </p:spPr>
              <p:txBody>
                <a:bodyPr/>
                <a:lstStyle/>
                <a:p>
                  <a:r>
                    <a:rPr lang="en-US">
                      <a:noFill/>
                    </a:rPr>
                    <a:t> </a:t>
                  </a:r>
                </a:p>
              </p:txBody>
            </p:sp>
          </mc:Fallback>
        </mc:AlternateContent>
        <p:sp>
          <p:nvSpPr>
            <p:cNvPr id="36" name="Flowchart: Terminator 35">
              <a:extLst>
                <a:ext uri="{FF2B5EF4-FFF2-40B4-BE49-F238E27FC236}">
                  <a16:creationId xmlns:a16="http://schemas.microsoft.com/office/drawing/2014/main" id="{D04CC051-A2CA-3FC9-2A02-A8CD6ECFE3D2}"/>
                </a:ext>
              </a:extLst>
            </p:cNvPr>
            <p:cNvSpPr/>
            <p:nvPr/>
          </p:nvSpPr>
          <p:spPr>
            <a:xfrm>
              <a:off x="5829300" y="2590800"/>
              <a:ext cx="514350" cy="200025"/>
            </a:xfrm>
            <a:prstGeom prst="flowChartTerminator">
              <a:avLst/>
            </a:prstGeom>
            <a:pattFill prst="wdUpDiag">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lowchart: Terminator 36">
              <a:extLst>
                <a:ext uri="{FF2B5EF4-FFF2-40B4-BE49-F238E27FC236}">
                  <a16:creationId xmlns:a16="http://schemas.microsoft.com/office/drawing/2014/main" id="{EDEC4B61-9DCC-2CCF-7E74-2B590DB85722}"/>
                </a:ext>
              </a:extLst>
            </p:cNvPr>
            <p:cNvSpPr/>
            <p:nvPr/>
          </p:nvSpPr>
          <p:spPr>
            <a:xfrm>
              <a:off x="5915025" y="4057650"/>
              <a:ext cx="514350" cy="200025"/>
            </a:xfrm>
            <a:prstGeom prst="flowChartTerminator">
              <a:avLst/>
            </a:prstGeom>
            <a:pattFill prst="diagBrick">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8" name="Straight Arrow Connector 37">
              <a:extLst>
                <a:ext uri="{FF2B5EF4-FFF2-40B4-BE49-F238E27FC236}">
                  <a16:creationId xmlns:a16="http://schemas.microsoft.com/office/drawing/2014/main" id="{65D43028-E1F6-4978-A027-716F43E12CEE}"/>
                </a:ext>
              </a:extLst>
            </p:cNvPr>
            <p:cNvCxnSpPr>
              <a:cxnSpLocks/>
            </p:cNvCxnSpPr>
            <p:nvPr/>
          </p:nvCxnSpPr>
          <p:spPr>
            <a:xfrm flipV="1">
              <a:off x="6138863" y="3857625"/>
              <a:ext cx="0" cy="20954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C1B0BA1D-87B4-EB1E-6726-689AA7AC950F}"/>
                    </a:ext>
                  </a:extLst>
                </p:cNvPr>
                <p:cNvSpPr txBox="1"/>
                <p:nvPr/>
              </p:nvSpPr>
              <p:spPr>
                <a:xfrm>
                  <a:off x="6147435" y="2240280"/>
                  <a:ext cx="894989" cy="39126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3" name="TextBox 22">
                  <a:extLst>
                    <a:ext uri="{FF2B5EF4-FFF2-40B4-BE49-F238E27FC236}">
                      <a16:creationId xmlns:a16="http://schemas.microsoft.com/office/drawing/2014/main" id="{7F4CB53F-9732-A925-674F-56A625DED0AA}"/>
                    </a:ext>
                  </a:extLst>
                </p:cNvPr>
                <p:cNvSpPr txBox="1">
                  <a:spLocks noRot="1" noChangeAspect="1" noMove="1" noResize="1" noEditPoints="1" noAdjustHandles="1" noChangeArrowheads="1" noChangeShapeType="1" noTextEdit="1"/>
                </p:cNvSpPr>
                <p:nvPr/>
              </p:nvSpPr>
              <p:spPr>
                <a:xfrm>
                  <a:off x="6147435" y="2240280"/>
                  <a:ext cx="894989" cy="391261"/>
                </a:xfrm>
                <a:prstGeom prst="rect">
                  <a:avLst/>
                </a:prstGeom>
                <a:blipFill>
                  <a:blip r:embed="rId8"/>
                  <a:stretch>
                    <a:fillRect b="-3125"/>
                  </a:stretch>
                </a:blipFill>
              </p:spPr>
              <p:txBody>
                <a:bodyPr/>
                <a:lstStyle/>
                <a:p>
                  <a:r>
                    <a:rPr lang="en-US">
                      <a:noFill/>
                    </a:rPr>
                    <a:t> </a:t>
                  </a:r>
                </a:p>
              </p:txBody>
            </p:sp>
          </mc:Fallback>
        </mc:AlternateContent>
        <p:cxnSp>
          <p:nvCxnSpPr>
            <p:cNvPr id="40" name="Straight Arrow Connector 39">
              <a:extLst>
                <a:ext uri="{FF2B5EF4-FFF2-40B4-BE49-F238E27FC236}">
                  <a16:creationId xmlns:a16="http://schemas.microsoft.com/office/drawing/2014/main" id="{A0E71078-FD80-0ED7-B73A-C60C80C1CBF2}"/>
                </a:ext>
              </a:extLst>
            </p:cNvPr>
            <p:cNvCxnSpPr>
              <a:cxnSpLocks/>
            </p:cNvCxnSpPr>
            <p:nvPr/>
          </p:nvCxnSpPr>
          <p:spPr>
            <a:xfrm flipV="1">
              <a:off x="6091238" y="2343150"/>
              <a:ext cx="0" cy="2381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5542065B-F299-CE7B-0012-EF1DB63D74BB}"/>
                    </a:ext>
                  </a:extLst>
                </p:cNvPr>
                <p:cNvSpPr txBox="1"/>
                <p:nvPr/>
              </p:nvSpPr>
              <p:spPr>
                <a:xfrm>
                  <a:off x="6214110" y="3707130"/>
                  <a:ext cx="8919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2" name="TextBox 31">
                  <a:extLst>
                    <a:ext uri="{FF2B5EF4-FFF2-40B4-BE49-F238E27FC236}">
                      <a16:creationId xmlns:a16="http://schemas.microsoft.com/office/drawing/2014/main" id="{DF0461ED-F2B9-42BE-D631-DA412EB3990F}"/>
                    </a:ext>
                  </a:extLst>
                </p:cNvPr>
                <p:cNvSpPr txBox="1">
                  <a:spLocks noRot="1" noChangeAspect="1" noMove="1" noResize="1" noEditPoints="1" noAdjustHandles="1" noChangeArrowheads="1" noChangeShapeType="1" noTextEdit="1"/>
                </p:cNvSpPr>
                <p:nvPr/>
              </p:nvSpPr>
              <p:spPr>
                <a:xfrm>
                  <a:off x="6214110" y="3707130"/>
                  <a:ext cx="891974" cy="369332"/>
                </a:xfrm>
                <a:prstGeom prst="rect">
                  <a:avLst/>
                </a:prstGeom>
                <a:blipFill>
                  <a:blip r:embed="rId9"/>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Oval 41">
                  <a:extLst>
                    <a:ext uri="{FF2B5EF4-FFF2-40B4-BE49-F238E27FC236}">
                      <a16:creationId xmlns:a16="http://schemas.microsoft.com/office/drawing/2014/main" id="{4C96FC73-8E35-02EF-F019-4653CAD4AD7C}"/>
                    </a:ext>
                  </a:extLst>
                </p:cNvPr>
                <p:cNvSpPr/>
                <p:nvPr/>
              </p:nvSpPr>
              <p:spPr>
                <a:xfrm>
                  <a:off x="4286250" y="312419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𝐡</m:t>
                            </m:r>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𝟎</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4" name="Oval 33">
                  <a:extLst>
                    <a:ext uri="{FF2B5EF4-FFF2-40B4-BE49-F238E27FC236}">
                      <a16:creationId xmlns:a16="http://schemas.microsoft.com/office/drawing/2014/main" id="{B16BC219-AC40-77A3-D0E3-FB16C454EAB4}"/>
                    </a:ext>
                  </a:extLst>
                </p:cNvPr>
                <p:cNvSpPr>
                  <a:spLocks noRot="1" noChangeAspect="1" noMove="1" noResize="1" noEditPoints="1" noAdjustHandles="1" noChangeArrowheads="1" noChangeShapeType="1" noTextEdit="1"/>
                </p:cNvSpPr>
                <p:nvPr/>
              </p:nvSpPr>
              <p:spPr>
                <a:xfrm>
                  <a:off x="4286250" y="3124199"/>
                  <a:ext cx="809625" cy="714375"/>
                </a:xfrm>
                <a:prstGeom prst="ellipse">
                  <a:avLst/>
                </a:prstGeom>
                <a:blipFill>
                  <a:blip r:embed="rId10"/>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Oval 42">
                  <a:extLst>
                    <a:ext uri="{FF2B5EF4-FFF2-40B4-BE49-F238E27FC236}">
                      <a16:creationId xmlns:a16="http://schemas.microsoft.com/office/drawing/2014/main" id="{33C68A9F-C1A8-124B-7219-F105E0D4B934}"/>
                    </a:ext>
                  </a:extLst>
                </p:cNvPr>
                <p:cNvSpPr/>
                <p:nvPr/>
              </p:nvSpPr>
              <p:spPr>
                <a:xfrm>
                  <a:off x="7743825" y="3095624"/>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𝐡</m:t>
                            </m:r>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2" name="Oval 61">
                  <a:extLst>
                    <a:ext uri="{FF2B5EF4-FFF2-40B4-BE49-F238E27FC236}">
                      <a16:creationId xmlns:a16="http://schemas.microsoft.com/office/drawing/2014/main" id="{9E3D02DE-6320-E2A6-155B-DCC8ED97CEAA}"/>
                    </a:ext>
                  </a:extLst>
                </p:cNvPr>
                <p:cNvSpPr>
                  <a:spLocks noRot="1" noChangeAspect="1" noMove="1" noResize="1" noEditPoints="1" noAdjustHandles="1" noChangeArrowheads="1" noChangeShapeType="1" noTextEdit="1"/>
                </p:cNvSpPr>
                <p:nvPr/>
              </p:nvSpPr>
              <p:spPr>
                <a:xfrm>
                  <a:off x="7743825" y="3095624"/>
                  <a:ext cx="809625" cy="714375"/>
                </a:xfrm>
                <a:prstGeom prst="ellipse">
                  <a:avLst/>
                </a:prstGeom>
                <a:blipFill>
                  <a:blip r:embed="rId11"/>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Oval 43">
                  <a:extLst>
                    <a:ext uri="{FF2B5EF4-FFF2-40B4-BE49-F238E27FC236}">
                      <a16:creationId xmlns:a16="http://schemas.microsoft.com/office/drawing/2014/main" id="{33D86AC2-2D0F-9F18-2CB7-5BC1FF1CA888}"/>
                    </a:ext>
                  </a:extLst>
                </p:cNvPr>
                <p:cNvSpPr/>
                <p:nvPr/>
              </p:nvSpPr>
              <p:spPr>
                <a:xfrm>
                  <a:off x="7886700" y="4619624"/>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𝐱</m:t>
                            </m:r>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4" name="Oval 63">
                  <a:extLst>
                    <a:ext uri="{FF2B5EF4-FFF2-40B4-BE49-F238E27FC236}">
                      <a16:creationId xmlns:a16="http://schemas.microsoft.com/office/drawing/2014/main" id="{C3FF628F-4C1A-0455-652E-31A34B3039DB}"/>
                    </a:ext>
                  </a:extLst>
                </p:cNvPr>
                <p:cNvSpPr>
                  <a:spLocks noRot="1" noChangeAspect="1" noMove="1" noResize="1" noEditPoints="1" noAdjustHandles="1" noChangeArrowheads="1" noChangeShapeType="1" noTextEdit="1"/>
                </p:cNvSpPr>
                <p:nvPr/>
              </p:nvSpPr>
              <p:spPr>
                <a:xfrm>
                  <a:off x="7886700" y="4619624"/>
                  <a:ext cx="809625" cy="714375"/>
                </a:xfrm>
                <a:prstGeom prst="ellipse">
                  <a:avLst/>
                </a:prstGeom>
                <a:blipFill>
                  <a:blip r:embed="rId12"/>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Oval 44">
                  <a:extLst>
                    <a:ext uri="{FF2B5EF4-FFF2-40B4-BE49-F238E27FC236}">
                      <a16:creationId xmlns:a16="http://schemas.microsoft.com/office/drawing/2014/main" id="{02E0D267-1ABE-E66D-B4E1-1C01FB456901}"/>
                    </a:ext>
                  </a:extLst>
                </p:cNvPr>
                <p:cNvSpPr/>
                <p:nvPr/>
              </p:nvSpPr>
              <p:spPr>
                <a:xfrm>
                  <a:off x="7743825" y="158114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acc>
                              <m:accPr>
                                <m:chr m:val="̂"/>
                                <m:ctrlPr>
                                  <a:rPr kumimoji="0" lang="en-U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2800" b="1"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𝐲</m:t>
                                </m:r>
                              </m:e>
                            </m:acc>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6" name="Oval 65">
                  <a:extLst>
                    <a:ext uri="{FF2B5EF4-FFF2-40B4-BE49-F238E27FC236}">
                      <a16:creationId xmlns:a16="http://schemas.microsoft.com/office/drawing/2014/main" id="{C373FEA7-6ED3-B21D-F2AF-EEED46B6AF92}"/>
                    </a:ext>
                  </a:extLst>
                </p:cNvPr>
                <p:cNvSpPr>
                  <a:spLocks noRot="1" noChangeAspect="1" noMove="1" noResize="1" noEditPoints="1" noAdjustHandles="1" noChangeArrowheads="1" noChangeShapeType="1" noTextEdit="1"/>
                </p:cNvSpPr>
                <p:nvPr/>
              </p:nvSpPr>
              <p:spPr>
                <a:xfrm>
                  <a:off x="7743825" y="1581149"/>
                  <a:ext cx="809625" cy="714375"/>
                </a:xfrm>
                <a:prstGeom prst="ellipse">
                  <a:avLst/>
                </a:prstGeom>
                <a:blipFill>
                  <a:blip r:embed="rId13"/>
                  <a:stretch>
                    <a:fillRect/>
                  </a:stretch>
                </a:blipFill>
                <a:ln w="25400">
                  <a:solidFill>
                    <a:schemeClr val="tx1"/>
                  </a:solidFill>
                </a:ln>
              </p:spPr>
              <p:txBody>
                <a:bodyPr/>
                <a:lstStyle/>
                <a:p>
                  <a:r>
                    <a:rPr lang="en-US">
                      <a:noFill/>
                    </a:rPr>
                    <a:t> </a:t>
                  </a:r>
                </a:p>
              </p:txBody>
            </p:sp>
          </mc:Fallback>
        </mc:AlternateContent>
        <p:cxnSp>
          <p:nvCxnSpPr>
            <p:cNvPr id="46" name="Straight Arrow Connector 45">
              <a:extLst>
                <a:ext uri="{FF2B5EF4-FFF2-40B4-BE49-F238E27FC236}">
                  <a16:creationId xmlns:a16="http://schemas.microsoft.com/office/drawing/2014/main" id="{35269F13-9971-83C2-5C9E-9FFB3CC57C5E}"/>
                </a:ext>
              </a:extLst>
            </p:cNvPr>
            <p:cNvCxnSpPr>
              <a:cxnSpLocks/>
            </p:cNvCxnSpPr>
            <p:nvPr/>
          </p:nvCxnSpPr>
          <p:spPr>
            <a:xfrm flipV="1">
              <a:off x="8272463" y="4219575"/>
              <a:ext cx="0" cy="38099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60F1FD2-0180-3C0F-E108-2406187C8655}"/>
                </a:ext>
              </a:extLst>
            </p:cNvPr>
            <p:cNvCxnSpPr>
              <a:cxnSpLocks/>
              <a:endCxn id="49" idx="2"/>
            </p:cNvCxnSpPr>
            <p:nvPr/>
          </p:nvCxnSpPr>
          <p:spPr>
            <a:xfrm flipV="1">
              <a:off x="8129588" y="2762250"/>
              <a:ext cx="4762" cy="33337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D48D5231-9CC2-C953-836F-5C28C597FFE8}"/>
                    </a:ext>
                  </a:extLst>
                </p:cNvPr>
                <p:cNvSpPr txBox="1"/>
                <p:nvPr/>
              </p:nvSpPr>
              <p:spPr>
                <a:xfrm>
                  <a:off x="8252460" y="4309110"/>
                  <a:ext cx="10197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𝒙𝒉</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69" name="TextBox 68">
                  <a:extLst>
                    <a:ext uri="{FF2B5EF4-FFF2-40B4-BE49-F238E27FC236}">
                      <a16:creationId xmlns:a16="http://schemas.microsoft.com/office/drawing/2014/main" id="{6C95F361-A04B-F1D0-63BC-760331AE12E8}"/>
                    </a:ext>
                  </a:extLst>
                </p:cNvPr>
                <p:cNvSpPr txBox="1">
                  <a:spLocks noRot="1" noChangeAspect="1" noMove="1" noResize="1" noEditPoints="1" noAdjustHandles="1" noChangeArrowheads="1" noChangeShapeType="1" noTextEdit="1"/>
                </p:cNvSpPr>
                <p:nvPr/>
              </p:nvSpPr>
              <p:spPr>
                <a:xfrm>
                  <a:off x="8252460" y="4309110"/>
                  <a:ext cx="1019702" cy="369332"/>
                </a:xfrm>
                <a:prstGeom prst="rect">
                  <a:avLst/>
                </a:prstGeom>
                <a:blipFill>
                  <a:blip r:embed="rId14"/>
                  <a:stretch>
                    <a:fillRect b="-1667"/>
                  </a:stretch>
                </a:blipFill>
              </p:spPr>
              <p:txBody>
                <a:bodyPr/>
                <a:lstStyle/>
                <a:p>
                  <a:r>
                    <a:rPr lang="en-US">
                      <a:noFill/>
                    </a:rPr>
                    <a:t> </a:t>
                  </a:r>
                </a:p>
              </p:txBody>
            </p:sp>
          </mc:Fallback>
        </mc:AlternateContent>
        <p:sp>
          <p:nvSpPr>
            <p:cNvPr id="49" name="Flowchart: Terminator 48">
              <a:extLst>
                <a:ext uri="{FF2B5EF4-FFF2-40B4-BE49-F238E27FC236}">
                  <a16:creationId xmlns:a16="http://schemas.microsoft.com/office/drawing/2014/main" id="{DE73CBB1-E9CD-33C3-F58E-BF1CEF0C54E5}"/>
                </a:ext>
              </a:extLst>
            </p:cNvPr>
            <p:cNvSpPr/>
            <p:nvPr/>
          </p:nvSpPr>
          <p:spPr>
            <a:xfrm>
              <a:off x="7877175" y="2562225"/>
              <a:ext cx="514350" cy="200025"/>
            </a:xfrm>
            <a:prstGeom prst="flowChartTerminator">
              <a:avLst/>
            </a:prstGeom>
            <a:pattFill prst="wdUpDiag">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lowchart: Terminator 49">
              <a:extLst>
                <a:ext uri="{FF2B5EF4-FFF2-40B4-BE49-F238E27FC236}">
                  <a16:creationId xmlns:a16="http://schemas.microsoft.com/office/drawing/2014/main" id="{8128B37B-B595-3048-08E5-C560065E3630}"/>
                </a:ext>
              </a:extLst>
            </p:cNvPr>
            <p:cNvSpPr/>
            <p:nvPr/>
          </p:nvSpPr>
          <p:spPr>
            <a:xfrm>
              <a:off x="7962900" y="4029075"/>
              <a:ext cx="514350" cy="200025"/>
            </a:xfrm>
            <a:prstGeom prst="flowChartTerminator">
              <a:avLst/>
            </a:prstGeom>
            <a:pattFill prst="diagBrick">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1" name="Straight Arrow Connector 50">
              <a:extLst>
                <a:ext uri="{FF2B5EF4-FFF2-40B4-BE49-F238E27FC236}">
                  <a16:creationId xmlns:a16="http://schemas.microsoft.com/office/drawing/2014/main" id="{2B1C57FC-9255-9DEA-0884-8A9AAB74A4AC}"/>
                </a:ext>
              </a:extLst>
            </p:cNvPr>
            <p:cNvCxnSpPr>
              <a:cxnSpLocks/>
            </p:cNvCxnSpPr>
            <p:nvPr/>
          </p:nvCxnSpPr>
          <p:spPr>
            <a:xfrm flipV="1">
              <a:off x="8186738" y="3829050"/>
              <a:ext cx="0" cy="20954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1D576C07-B199-CF4A-8684-F106F2C04CF7}"/>
                    </a:ext>
                  </a:extLst>
                </p:cNvPr>
                <p:cNvSpPr txBox="1"/>
                <p:nvPr/>
              </p:nvSpPr>
              <p:spPr>
                <a:xfrm>
                  <a:off x="8138160" y="2183130"/>
                  <a:ext cx="894989" cy="39126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4" name="TextBox 73">
                  <a:extLst>
                    <a:ext uri="{FF2B5EF4-FFF2-40B4-BE49-F238E27FC236}">
                      <a16:creationId xmlns:a16="http://schemas.microsoft.com/office/drawing/2014/main" id="{A651C94C-7A86-7749-2437-AF59E286F826}"/>
                    </a:ext>
                  </a:extLst>
                </p:cNvPr>
                <p:cNvSpPr txBox="1">
                  <a:spLocks noRot="1" noChangeAspect="1" noMove="1" noResize="1" noEditPoints="1" noAdjustHandles="1" noChangeArrowheads="1" noChangeShapeType="1" noTextEdit="1"/>
                </p:cNvSpPr>
                <p:nvPr/>
              </p:nvSpPr>
              <p:spPr>
                <a:xfrm>
                  <a:off x="8138160" y="2183130"/>
                  <a:ext cx="894989" cy="391261"/>
                </a:xfrm>
                <a:prstGeom prst="rect">
                  <a:avLst/>
                </a:prstGeom>
                <a:blipFill>
                  <a:blip r:embed="rId15"/>
                  <a:stretch>
                    <a:fillRect b="-4688"/>
                  </a:stretch>
                </a:blipFill>
              </p:spPr>
              <p:txBody>
                <a:bodyPr/>
                <a:lstStyle/>
                <a:p>
                  <a:r>
                    <a:rPr lang="en-US">
                      <a:noFill/>
                    </a:rPr>
                    <a:t> </a:t>
                  </a:r>
                </a:p>
              </p:txBody>
            </p:sp>
          </mc:Fallback>
        </mc:AlternateContent>
        <p:cxnSp>
          <p:nvCxnSpPr>
            <p:cNvPr id="53" name="Straight Arrow Connector 52">
              <a:extLst>
                <a:ext uri="{FF2B5EF4-FFF2-40B4-BE49-F238E27FC236}">
                  <a16:creationId xmlns:a16="http://schemas.microsoft.com/office/drawing/2014/main" id="{638251A0-D7A6-266A-9D15-5FF74507BE59}"/>
                </a:ext>
              </a:extLst>
            </p:cNvPr>
            <p:cNvCxnSpPr>
              <a:cxnSpLocks/>
            </p:cNvCxnSpPr>
            <p:nvPr/>
          </p:nvCxnSpPr>
          <p:spPr>
            <a:xfrm flipV="1">
              <a:off x="8139113" y="2314575"/>
              <a:ext cx="0" cy="2381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0BCDAF89-E0A4-C4BE-7086-605B9669C1A3}"/>
                    </a:ext>
                  </a:extLst>
                </p:cNvPr>
                <p:cNvSpPr txBox="1"/>
                <p:nvPr/>
              </p:nvSpPr>
              <p:spPr>
                <a:xfrm>
                  <a:off x="8223885" y="3678555"/>
                  <a:ext cx="8919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6" name="TextBox 75">
                  <a:extLst>
                    <a:ext uri="{FF2B5EF4-FFF2-40B4-BE49-F238E27FC236}">
                      <a16:creationId xmlns:a16="http://schemas.microsoft.com/office/drawing/2014/main" id="{7EEA2D4A-FD2B-E352-CDE1-6B257939F562}"/>
                    </a:ext>
                  </a:extLst>
                </p:cNvPr>
                <p:cNvSpPr txBox="1">
                  <a:spLocks noRot="1" noChangeAspect="1" noMove="1" noResize="1" noEditPoints="1" noAdjustHandles="1" noChangeArrowheads="1" noChangeShapeType="1" noTextEdit="1"/>
                </p:cNvSpPr>
                <p:nvPr/>
              </p:nvSpPr>
              <p:spPr>
                <a:xfrm>
                  <a:off x="8223885" y="3678555"/>
                  <a:ext cx="891974" cy="369332"/>
                </a:xfrm>
                <a:prstGeom prst="rect">
                  <a:avLst/>
                </a:prstGeom>
                <a:blipFill>
                  <a:blip r:embed="rId16"/>
                  <a:stretch>
                    <a:fillRect b="-6557"/>
                  </a:stretch>
                </a:blipFill>
              </p:spPr>
              <p:txBody>
                <a:bodyPr/>
                <a:lstStyle/>
                <a:p>
                  <a:r>
                    <a:rPr lang="en-US">
                      <a:noFill/>
                    </a:rPr>
                    <a:t> </a:t>
                  </a:r>
                </a:p>
              </p:txBody>
            </p:sp>
          </mc:Fallback>
        </mc:AlternateContent>
        <p:cxnSp>
          <p:nvCxnSpPr>
            <p:cNvPr id="55" name="Connector: Curved 54">
              <a:extLst>
                <a:ext uri="{FF2B5EF4-FFF2-40B4-BE49-F238E27FC236}">
                  <a16:creationId xmlns:a16="http://schemas.microsoft.com/office/drawing/2014/main" id="{B33EC41B-4ADB-702E-9C9A-19475E24FEE0}"/>
                </a:ext>
              </a:extLst>
            </p:cNvPr>
            <p:cNvCxnSpPr>
              <a:cxnSpLocks/>
              <a:stCxn id="28" idx="6"/>
              <a:endCxn id="50" idx="2"/>
            </p:cNvCxnSpPr>
            <p:nvPr/>
          </p:nvCxnSpPr>
          <p:spPr>
            <a:xfrm>
              <a:off x="6505575" y="3481387"/>
              <a:ext cx="1714500" cy="747713"/>
            </a:xfrm>
            <a:prstGeom prst="curvedConnector4">
              <a:avLst>
                <a:gd name="adj1" fmla="val 42500"/>
                <a:gd name="adj2" fmla="val 130573"/>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Curved 55">
              <a:extLst>
                <a:ext uri="{FF2B5EF4-FFF2-40B4-BE49-F238E27FC236}">
                  <a16:creationId xmlns:a16="http://schemas.microsoft.com/office/drawing/2014/main" id="{28A19995-8B45-B2A9-9E6D-D251B2D3AC01}"/>
                </a:ext>
              </a:extLst>
            </p:cNvPr>
            <p:cNvCxnSpPr>
              <a:cxnSpLocks/>
            </p:cNvCxnSpPr>
            <p:nvPr/>
          </p:nvCxnSpPr>
          <p:spPr>
            <a:xfrm>
              <a:off x="5067300" y="3490912"/>
              <a:ext cx="1076325" cy="776288"/>
            </a:xfrm>
            <a:prstGeom prst="curvedConnector4">
              <a:avLst>
                <a:gd name="adj1" fmla="val 38053"/>
                <a:gd name="adj2" fmla="val 129448"/>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7" name="Oval 56">
                  <a:extLst>
                    <a:ext uri="{FF2B5EF4-FFF2-40B4-BE49-F238E27FC236}">
                      <a16:creationId xmlns:a16="http://schemas.microsoft.com/office/drawing/2014/main" id="{2D4ED27A-A07E-6064-8E23-FEA8AB104103}"/>
                    </a:ext>
                  </a:extLst>
                </p:cNvPr>
                <p:cNvSpPr/>
                <p:nvPr/>
              </p:nvSpPr>
              <p:spPr>
                <a:xfrm>
                  <a:off x="9591675" y="310514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𝐡</m:t>
                            </m:r>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0" name="Oval 89">
                  <a:extLst>
                    <a:ext uri="{FF2B5EF4-FFF2-40B4-BE49-F238E27FC236}">
                      <a16:creationId xmlns:a16="http://schemas.microsoft.com/office/drawing/2014/main" id="{4DE4FBC4-8D38-CA10-15F1-603C56FC8F09}"/>
                    </a:ext>
                  </a:extLst>
                </p:cNvPr>
                <p:cNvSpPr>
                  <a:spLocks noRot="1" noChangeAspect="1" noMove="1" noResize="1" noEditPoints="1" noAdjustHandles="1" noChangeArrowheads="1" noChangeShapeType="1" noTextEdit="1"/>
                </p:cNvSpPr>
                <p:nvPr/>
              </p:nvSpPr>
              <p:spPr>
                <a:xfrm>
                  <a:off x="9591675" y="3105149"/>
                  <a:ext cx="809625" cy="714375"/>
                </a:xfrm>
                <a:prstGeom prst="ellipse">
                  <a:avLst/>
                </a:prstGeom>
                <a:blipFill>
                  <a:blip r:embed="rId17"/>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Oval 57">
                  <a:extLst>
                    <a:ext uri="{FF2B5EF4-FFF2-40B4-BE49-F238E27FC236}">
                      <a16:creationId xmlns:a16="http://schemas.microsoft.com/office/drawing/2014/main" id="{C5CC30AE-81BD-FECB-99C0-D398F9CC2AB6}"/>
                    </a:ext>
                  </a:extLst>
                </p:cNvPr>
                <p:cNvSpPr/>
                <p:nvPr/>
              </p:nvSpPr>
              <p:spPr>
                <a:xfrm>
                  <a:off x="9734550" y="4629149"/>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𝐱</m:t>
                            </m:r>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1" name="Oval 90">
                  <a:extLst>
                    <a:ext uri="{FF2B5EF4-FFF2-40B4-BE49-F238E27FC236}">
                      <a16:creationId xmlns:a16="http://schemas.microsoft.com/office/drawing/2014/main" id="{16C8C57A-76E9-6E25-8C00-D3562E016457}"/>
                    </a:ext>
                  </a:extLst>
                </p:cNvPr>
                <p:cNvSpPr>
                  <a:spLocks noRot="1" noChangeAspect="1" noMove="1" noResize="1" noEditPoints="1" noAdjustHandles="1" noChangeArrowheads="1" noChangeShapeType="1" noTextEdit="1"/>
                </p:cNvSpPr>
                <p:nvPr/>
              </p:nvSpPr>
              <p:spPr>
                <a:xfrm>
                  <a:off x="9734550" y="4629149"/>
                  <a:ext cx="809625" cy="714375"/>
                </a:xfrm>
                <a:prstGeom prst="ellipse">
                  <a:avLst/>
                </a:prstGeom>
                <a:blipFill>
                  <a:blip r:embed="rId18"/>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Oval 58">
                  <a:extLst>
                    <a:ext uri="{FF2B5EF4-FFF2-40B4-BE49-F238E27FC236}">
                      <a16:creationId xmlns:a16="http://schemas.microsoft.com/office/drawing/2014/main" id="{A110D079-874F-E4F3-8D9E-34923F2BADB6}"/>
                    </a:ext>
                  </a:extLst>
                </p:cNvPr>
                <p:cNvSpPr/>
                <p:nvPr/>
              </p:nvSpPr>
              <p:spPr>
                <a:xfrm>
                  <a:off x="9591675" y="1590674"/>
                  <a:ext cx="809625" cy="714375"/>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acc>
                              <m:accPr>
                                <m:chr m:val="̂"/>
                                <m:ctrlPr>
                                  <a:rPr kumimoji="0" lang="en-US" sz="28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2800" b="1"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𝐲</m:t>
                                </m:r>
                              </m:e>
                            </m:acc>
                          </m:e>
                          <m:sup>
                            <m:d>
                              <m:dPr>
                                <m:begChr m:val="⟨"/>
                                <m:endChr m:val="⟩"/>
                                <m:ctrlP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e>
                            </m:d>
                          </m:sup>
                        </m:sSup>
                      </m:oMath>
                    </m:oMathPara>
                  </a14:m>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2" name="Oval 91">
                  <a:extLst>
                    <a:ext uri="{FF2B5EF4-FFF2-40B4-BE49-F238E27FC236}">
                      <a16:creationId xmlns:a16="http://schemas.microsoft.com/office/drawing/2014/main" id="{F43A8542-1561-1F34-6C1A-77849916D7F0}"/>
                    </a:ext>
                  </a:extLst>
                </p:cNvPr>
                <p:cNvSpPr>
                  <a:spLocks noRot="1" noChangeAspect="1" noMove="1" noResize="1" noEditPoints="1" noAdjustHandles="1" noChangeArrowheads="1" noChangeShapeType="1" noTextEdit="1"/>
                </p:cNvSpPr>
                <p:nvPr/>
              </p:nvSpPr>
              <p:spPr>
                <a:xfrm>
                  <a:off x="9591675" y="1590674"/>
                  <a:ext cx="809625" cy="714375"/>
                </a:xfrm>
                <a:prstGeom prst="ellipse">
                  <a:avLst/>
                </a:prstGeom>
                <a:blipFill>
                  <a:blip r:embed="rId19"/>
                  <a:stretch>
                    <a:fillRect/>
                  </a:stretch>
                </a:blipFill>
                <a:ln w="25400">
                  <a:solidFill>
                    <a:schemeClr val="tx1"/>
                  </a:solidFill>
                </a:ln>
              </p:spPr>
              <p:txBody>
                <a:bodyPr/>
                <a:lstStyle/>
                <a:p>
                  <a:r>
                    <a:rPr lang="en-US">
                      <a:noFill/>
                    </a:rPr>
                    <a:t> </a:t>
                  </a:r>
                </a:p>
              </p:txBody>
            </p:sp>
          </mc:Fallback>
        </mc:AlternateContent>
        <p:cxnSp>
          <p:nvCxnSpPr>
            <p:cNvPr id="60" name="Straight Arrow Connector 59">
              <a:extLst>
                <a:ext uri="{FF2B5EF4-FFF2-40B4-BE49-F238E27FC236}">
                  <a16:creationId xmlns:a16="http://schemas.microsoft.com/office/drawing/2014/main" id="{08FB4E60-AD9C-9486-E780-5644B77CE434}"/>
                </a:ext>
              </a:extLst>
            </p:cNvPr>
            <p:cNvCxnSpPr>
              <a:cxnSpLocks/>
            </p:cNvCxnSpPr>
            <p:nvPr/>
          </p:nvCxnSpPr>
          <p:spPr>
            <a:xfrm flipV="1">
              <a:off x="10158413" y="4229100"/>
              <a:ext cx="0" cy="38099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D4B8B57-DF58-1374-FFA8-E8E3A4C433EC}"/>
                </a:ext>
              </a:extLst>
            </p:cNvPr>
            <p:cNvCxnSpPr>
              <a:cxnSpLocks/>
              <a:endCxn id="63" idx="2"/>
            </p:cNvCxnSpPr>
            <p:nvPr/>
          </p:nvCxnSpPr>
          <p:spPr>
            <a:xfrm flipV="1">
              <a:off x="9977438" y="2771775"/>
              <a:ext cx="4762" cy="33337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680D83A6-E5A4-53E9-63F1-20274738A5F2}"/>
                    </a:ext>
                  </a:extLst>
                </p:cNvPr>
                <p:cNvSpPr txBox="1"/>
                <p:nvPr/>
              </p:nvSpPr>
              <p:spPr>
                <a:xfrm>
                  <a:off x="10205085" y="4242435"/>
                  <a:ext cx="10197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𝒙𝒉</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95" name="TextBox 94">
                  <a:extLst>
                    <a:ext uri="{FF2B5EF4-FFF2-40B4-BE49-F238E27FC236}">
                      <a16:creationId xmlns:a16="http://schemas.microsoft.com/office/drawing/2014/main" id="{CAB202C9-E70F-F3E3-392B-51015D1A03E2}"/>
                    </a:ext>
                  </a:extLst>
                </p:cNvPr>
                <p:cNvSpPr txBox="1">
                  <a:spLocks noRot="1" noChangeAspect="1" noMove="1" noResize="1" noEditPoints="1" noAdjustHandles="1" noChangeArrowheads="1" noChangeShapeType="1" noTextEdit="1"/>
                </p:cNvSpPr>
                <p:nvPr/>
              </p:nvSpPr>
              <p:spPr>
                <a:xfrm>
                  <a:off x="10205085" y="4242435"/>
                  <a:ext cx="1019702" cy="369332"/>
                </a:xfrm>
                <a:prstGeom prst="rect">
                  <a:avLst/>
                </a:prstGeom>
                <a:blipFill>
                  <a:blip r:embed="rId20"/>
                  <a:stretch>
                    <a:fillRect/>
                  </a:stretch>
                </a:blipFill>
              </p:spPr>
              <p:txBody>
                <a:bodyPr/>
                <a:lstStyle/>
                <a:p>
                  <a:r>
                    <a:rPr lang="en-US">
                      <a:noFill/>
                    </a:rPr>
                    <a:t> </a:t>
                  </a:r>
                </a:p>
              </p:txBody>
            </p:sp>
          </mc:Fallback>
        </mc:AlternateContent>
        <p:sp>
          <p:nvSpPr>
            <p:cNvPr id="63" name="Flowchart: Terminator 62">
              <a:extLst>
                <a:ext uri="{FF2B5EF4-FFF2-40B4-BE49-F238E27FC236}">
                  <a16:creationId xmlns:a16="http://schemas.microsoft.com/office/drawing/2014/main" id="{869D5A99-07CF-3956-38D7-810D26928CC9}"/>
                </a:ext>
              </a:extLst>
            </p:cNvPr>
            <p:cNvSpPr/>
            <p:nvPr/>
          </p:nvSpPr>
          <p:spPr>
            <a:xfrm>
              <a:off x="9725025" y="2571750"/>
              <a:ext cx="514350" cy="200025"/>
            </a:xfrm>
            <a:prstGeom prst="flowChartTerminator">
              <a:avLst/>
            </a:prstGeom>
            <a:pattFill prst="wdUpDiag">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lowchart: Terminator 63">
              <a:extLst>
                <a:ext uri="{FF2B5EF4-FFF2-40B4-BE49-F238E27FC236}">
                  <a16:creationId xmlns:a16="http://schemas.microsoft.com/office/drawing/2014/main" id="{D5AA8438-765B-4712-F199-AC8338D64895}"/>
                </a:ext>
              </a:extLst>
            </p:cNvPr>
            <p:cNvSpPr/>
            <p:nvPr/>
          </p:nvSpPr>
          <p:spPr>
            <a:xfrm>
              <a:off x="9810750" y="4038600"/>
              <a:ext cx="514350" cy="200025"/>
            </a:xfrm>
            <a:prstGeom prst="flowChartTerminator">
              <a:avLst/>
            </a:prstGeom>
            <a:pattFill prst="diagBrick">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 name="Straight Arrow Connector 64">
              <a:extLst>
                <a:ext uri="{FF2B5EF4-FFF2-40B4-BE49-F238E27FC236}">
                  <a16:creationId xmlns:a16="http://schemas.microsoft.com/office/drawing/2014/main" id="{7D6FAD83-AA5D-5CAF-44E2-937A1EA17269}"/>
                </a:ext>
              </a:extLst>
            </p:cNvPr>
            <p:cNvCxnSpPr>
              <a:cxnSpLocks/>
            </p:cNvCxnSpPr>
            <p:nvPr/>
          </p:nvCxnSpPr>
          <p:spPr>
            <a:xfrm flipV="1">
              <a:off x="10034588" y="3838575"/>
              <a:ext cx="0" cy="20954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583E81F3-FC6E-E00A-BF57-2A1E75CCE593}"/>
                    </a:ext>
                  </a:extLst>
                </p:cNvPr>
                <p:cNvSpPr txBox="1"/>
                <p:nvPr/>
              </p:nvSpPr>
              <p:spPr>
                <a:xfrm>
                  <a:off x="9995535" y="2202180"/>
                  <a:ext cx="894989" cy="39126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9" name="TextBox 98">
                  <a:extLst>
                    <a:ext uri="{FF2B5EF4-FFF2-40B4-BE49-F238E27FC236}">
                      <a16:creationId xmlns:a16="http://schemas.microsoft.com/office/drawing/2014/main" id="{00A16301-A5AE-E0A5-F076-9ED90E639A9F}"/>
                    </a:ext>
                  </a:extLst>
                </p:cNvPr>
                <p:cNvSpPr txBox="1">
                  <a:spLocks noRot="1" noChangeAspect="1" noMove="1" noResize="1" noEditPoints="1" noAdjustHandles="1" noChangeArrowheads="1" noChangeShapeType="1" noTextEdit="1"/>
                </p:cNvSpPr>
                <p:nvPr/>
              </p:nvSpPr>
              <p:spPr>
                <a:xfrm>
                  <a:off x="9995535" y="2202180"/>
                  <a:ext cx="894989" cy="391261"/>
                </a:xfrm>
                <a:prstGeom prst="rect">
                  <a:avLst/>
                </a:prstGeom>
                <a:blipFill>
                  <a:blip r:embed="rId21"/>
                  <a:stretch>
                    <a:fillRect b="-4688"/>
                  </a:stretch>
                </a:blipFill>
              </p:spPr>
              <p:txBody>
                <a:bodyPr/>
                <a:lstStyle/>
                <a:p>
                  <a:r>
                    <a:rPr lang="en-US">
                      <a:noFill/>
                    </a:rPr>
                    <a:t> </a:t>
                  </a:r>
                </a:p>
              </p:txBody>
            </p:sp>
          </mc:Fallback>
        </mc:AlternateContent>
        <p:cxnSp>
          <p:nvCxnSpPr>
            <p:cNvPr id="67" name="Straight Arrow Connector 66">
              <a:extLst>
                <a:ext uri="{FF2B5EF4-FFF2-40B4-BE49-F238E27FC236}">
                  <a16:creationId xmlns:a16="http://schemas.microsoft.com/office/drawing/2014/main" id="{01A9CFD7-51A9-F8AB-B57C-591E8DDA233E}"/>
                </a:ext>
              </a:extLst>
            </p:cNvPr>
            <p:cNvCxnSpPr>
              <a:cxnSpLocks/>
            </p:cNvCxnSpPr>
            <p:nvPr/>
          </p:nvCxnSpPr>
          <p:spPr>
            <a:xfrm flipV="1">
              <a:off x="9986963" y="2324100"/>
              <a:ext cx="0" cy="2381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FCA79A09-7158-8B52-1444-3995E18C4E04}"/>
                    </a:ext>
                  </a:extLst>
                </p:cNvPr>
                <p:cNvSpPr txBox="1"/>
                <p:nvPr/>
              </p:nvSpPr>
              <p:spPr>
                <a:xfrm>
                  <a:off x="10109835" y="3669030"/>
                  <a:ext cx="8919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𝑔</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01" name="TextBox 100">
                  <a:extLst>
                    <a:ext uri="{FF2B5EF4-FFF2-40B4-BE49-F238E27FC236}">
                      <a16:creationId xmlns:a16="http://schemas.microsoft.com/office/drawing/2014/main" id="{A550B1C7-5A2C-0424-DE1E-479AE7C16703}"/>
                    </a:ext>
                  </a:extLst>
                </p:cNvPr>
                <p:cNvSpPr txBox="1">
                  <a:spLocks noRot="1" noChangeAspect="1" noMove="1" noResize="1" noEditPoints="1" noAdjustHandles="1" noChangeArrowheads="1" noChangeShapeType="1" noTextEdit="1"/>
                </p:cNvSpPr>
                <p:nvPr/>
              </p:nvSpPr>
              <p:spPr>
                <a:xfrm>
                  <a:off x="10109835" y="3669030"/>
                  <a:ext cx="891974" cy="369332"/>
                </a:xfrm>
                <a:prstGeom prst="rect">
                  <a:avLst/>
                </a:prstGeom>
                <a:blipFill>
                  <a:blip r:embed="rId22"/>
                  <a:stretch>
                    <a:fillRect b="-6667"/>
                  </a:stretch>
                </a:blipFill>
              </p:spPr>
              <p:txBody>
                <a:bodyPr/>
                <a:lstStyle/>
                <a:p>
                  <a:r>
                    <a:rPr lang="en-US">
                      <a:noFill/>
                    </a:rPr>
                    <a:t> </a:t>
                  </a:r>
                </a:p>
              </p:txBody>
            </p:sp>
          </mc:Fallback>
        </mc:AlternateContent>
        <p:cxnSp>
          <p:nvCxnSpPr>
            <p:cNvPr id="69" name="Connector: Curved 68">
              <a:extLst>
                <a:ext uri="{FF2B5EF4-FFF2-40B4-BE49-F238E27FC236}">
                  <a16:creationId xmlns:a16="http://schemas.microsoft.com/office/drawing/2014/main" id="{538BAA2B-BDE6-895A-7406-434C64AB69FE}"/>
                </a:ext>
              </a:extLst>
            </p:cNvPr>
            <p:cNvCxnSpPr>
              <a:stCxn id="43" idx="6"/>
              <a:endCxn id="64" idx="2"/>
            </p:cNvCxnSpPr>
            <p:nvPr/>
          </p:nvCxnSpPr>
          <p:spPr>
            <a:xfrm>
              <a:off x="8553450" y="3452812"/>
              <a:ext cx="1514475" cy="785813"/>
            </a:xfrm>
            <a:prstGeom prst="curvedConnector4">
              <a:avLst>
                <a:gd name="adj1" fmla="val 41509"/>
                <a:gd name="adj2" fmla="val 12909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AFAF8703-215A-4FCD-68C3-BA6EF841DA06}"/>
                    </a:ext>
                  </a:extLst>
                </p:cNvPr>
                <p:cNvSpPr txBox="1"/>
                <p:nvPr/>
              </p:nvSpPr>
              <p:spPr>
                <a:xfrm>
                  <a:off x="7252335" y="3975735"/>
                  <a:ext cx="686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05" name="TextBox 104">
                  <a:extLst>
                    <a:ext uri="{FF2B5EF4-FFF2-40B4-BE49-F238E27FC236}">
                      <a16:creationId xmlns:a16="http://schemas.microsoft.com/office/drawing/2014/main" id="{A1C4D69E-C031-D497-AA9D-9E3F0C5A7593}"/>
                    </a:ext>
                  </a:extLst>
                </p:cNvPr>
                <p:cNvSpPr txBox="1">
                  <a:spLocks noRot="1" noChangeAspect="1" noMove="1" noResize="1" noEditPoints="1" noAdjustHandles="1" noChangeArrowheads="1" noChangeShapeType="1" noTextEdit="1"/>
                </p:cNvSpPr>
                <p:nvPr/>
              </p:nvSpPr>
              <p:spPr>
                <a:xfrm>
                  <a:off x="7252335" y="3975735"/>
                  <a:ext cx="686342" cy="369332"/>
                </a:xfrm>
                <a:prstGeom prst="rect">
                  <a:avLst/>
                </a:prstGeom>
                <a:blipFill>
                  <a:blip r:embed="rId23"/>
                  <a:stretch>
                    <a:fillRect b="-1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22EEF140-D141-A32A-D57E-AFA52594F3CC}"/>
                    </a:ext>
                  </a:extLst>
                </p:cNvPr>
                <p:cNvSpPr txBox="1"/>
                <p:nvPr/>
              </p:nvSpPr>
              <p:spPr>
                <a:xfrm>
                  <a:off x="9128760" y="3899535"/>
                  <a:ext cx="6863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𝒉𝒉</m:t>
                            </m:r>
                          </m:sub>
                        </m:sSub>
                      </m:oMath>
                    </m:oMathPara>
                  </a14:m>
                  <a:endPar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06" name="TextBox 105">
                  <a:extLst>
                    <a:ext uri="{FF2B5EF4-FFF2-40B4-BE49-F238E27FC236}">
                      <a16:creationId xmlns:a16="http://schemas.microsoft.com/office/drawing/2014/main" id="{97C0029E-3155-C065-50E7-17692C12A639}"/>
                    </a:ext>
                  </a:extLst>
                </p:cNvPr>
                <p:cNvSpPr txBox="1">
                  <a:spLocks noRot="1" noChangeAspect="1" noMove="1" noResize="1" noEditPoints="1" noAdjustHandles="1" noChangeArrowheads="1" noChangeShapeType="1" noTextEdit="1"/>
                </p:cNvSpPr>
                <p:nvPr/>
              </p:nvSpPr>
              <p:spPr>
                <a:xfrm>
                  <a:off x="9128760" y="3899535"/>
                  <a:ext cx="686342" cy="369332"/>
                </a:xfrm>
                <a:prstGeom prst="rect">
                  <a:avLst/>
                </a:prstGeom>
                <a:blipFill>
                  <a:blip r:embed="rId24"/>
                  <a:stretch>
                    <a:fillRect b="-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A0C85E3A-43CE-FF36-C13D-0E93C32FF218}"/>
                    </a:ext>
                  </a:extLst>
                </p:cNvPr>
                <p:cNvSpPr txBox="1"/>
                <p:nvPr/>
              </p:nvSpPr>
              <p:spPr>
                <a:xfrm>
                  <a:off x="7099935" y="2745105"/>
                  <a:ext cx="1018099" cy="3947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𝒉𝒚</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𝒚</m:t>
                            </m:r>
                          </m:sub>
                        </m:sSub>
                      </m:oMath>
                    </m:oMathPara>
                  </a14:m>
                  <a:endPar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mc:Choice>
          <mc:Fallback xmlns="">
            <p:sp>
              <p:nvSpPr>
                <p:cNvPr id="109" name="TextBox 108">
                  <a:extLst>
                    <a:ext uri="{FF2B5EF4-FFF2-40B4-BE49-F238E27FC236}">
                      <a16:creationId xmlns:a16="http://schemas.microsoft.com/office/drawing/2014/main" id="{0914AC52-926A-67F9-6739-F75EEB046BCE}"/>
                    </a:ext>
                  </a:extLst>
                </p:cNvPr>
                <p:cNvSpPr txBox="1">
                  <a:spLocks noRot="1" noChangeAspect="1" noMove="1" noResize="1" noEditPoints="1" noAdjustHandles="1" noChangeArrowheads="1" noChangeShapeType="1" noTextEdit="1"/>
                </p:cNvSpPr>
                <p:nvPr/>
              </p:nvSpPr>
              <p:spPr>
                <a:xfrm>
                  <a:off x="7099935" y="2745105"/>
                  <a:ext cx="1018099" cy="394788"/>
                </a:xfrm>
                <a:prstGeom prst="rect">
                  <a:avLst/>
                </a:prstGeom>
                <a:blipFill>
                  <a:blip r:embed="rId25"/>
                  <a:stretch>
                    <a:fillRect b="-107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79034180-9A04-85B7-F6E6-7BEEA3193CBF}"/>
                    </a:ext>
                  </a:extLst>
                </p:cNvPr>
                <p:cNvSpPr txBox="1"/>
                <p:nvPr/>
              </p:nvSpPr>
              <p:spPr>
                <a:xfrm>
                  <a:off x="9004935" y="2726055"/>
                  <a:ext cx="1018099" cy="3947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𝑾</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𝒉𝒚</m:t>
                            </m:r>
                          </m:sub>
                        </m:s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𝒚</m:t>
                            </m:r>
                          </m:sub>
                        </m:sSub>
                      </m:oMath>
                    </m:oMathPara>
                  </a14:m>
                  <a:endPar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mc:Choice>
          <mc:Fallback xmlns="">
            <p:sp>
              <p:nvSpPr>
                <p:cNvPr id="110" name="TextBox 109">
                  <a:extLst>
                    <a:ext uri="{FF2B5EF4-FFF2-40B4-BE49-F238E27FC236}">
                      <a16:creationId xmlns:a16="http://schemas.microsoft.com/office/drawing/2014/main" id="{1631FB37-0D69-7E63-D6A0-9465C4593B03}"/>
                    </a:ext>
                  </a:extLst>
                </p:cNvPr>
                <p:cNvSpPr txBox="1">
                  <a:spLocks noRot="1" noChangeAspect="1" noMove="1" noResize="1" noEditPoints="1" noAdjustHandles="1" noChangeArrowheads="1" noChangeShapeType="1" noTextEdit="1"/>
                </p:cNvSpPr>
                <p:nvPr/>
              </p:nvSpPr>
              <p:spPr>
                <a:xfrm>
                  <a:off x="9004935" y="2726055"/>
                  <a:ext cx="1018099" cy="394788"/>
                </a:xfrm>
                <a:prstGeom prst="rect">
                  <a:avLst/>
                </a:prstGeom>
                <a:blipFill>
                  <a:blip r:embed="rId26"/>
                  <a:stretch>
                    <a:fillRect b="-10769"/>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75" name="TextBox 74">
                <a:extLst>
                  <a:ext uri="{FF2B5EF4-FFF2-40B4-BE49-F238E27FC236}">
                    <a16:creationId xmlns:a16="http://schemas.microsoft.com/office/drawing/2014/main" id="{F98D6D5C-7D0F-96C2-53E5-F274224F6614}"/>
                  </a:ext>
                </a:extLst>
              </p:cNvPr>
              <p:cNvSpPr txBox="1"/>
              <p:nvPr/>
            </p:nvSpPr>
            <p:spPr>
              <a:xfrm>
                <a:off x="876300" y="5283457"/>
                <a:ext cx="3257550" cy="386837"/>
              </a:xfrm>
              <a:prstGeom prst="rect">
                <a:avLst/>
              </a:prstGeom>
              <a:noFill/>
            </p:spPr>
            <p:txBody>
              <a:bodyPr wrap="square">
                <a:spAutoFit/>
              </a:bodyPr>
              <a:lstStyle/>
              <a:p>
                <a:pPr/>
                <a:r>
                  <a:rPr lang="en-US" b="1" dirty="0"/>
                  <a:t>Input: </a:t>
                </a:r>
                <a14:m>
                  <m:oMath xmlns:m="http://schemas.openxmlformats.org/officeDocument/2006/math">
                    <m:sSup>
                      <m:sSupPr>
                        <m:ctrlPr>
                          <a:rPr lang="en-US" b="1" i="1" smtClean="0">
                            <a:latin typeface="Cambria Math" panose="02040503050406030204" pitchFamily="18" charset="0"/>
                          </a:rPr>
                        </m:ctrlPr>
                      </m:sSupPr>
                      <m:e>
                        <m:r>
                          <a:rPr lang="en-US" b="1">
                            <a:latin typeface="Cambria Math" panose="02040503050406030204" pitchFamily="18" charset="0"/>
                          </a:rPr>
                          <m:t>𝐱</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i="1"/>
                      <m:t>∈</m:t>
                    </m:r>
                    <m:sSup>
                      <m:sSupPr>
                        <m:ctrlPr>
                          <a:rPr lang="en-US" i="1"/>
                        </m:ctrlPr>
                      </m:sSupPr>
                      <m:e>
                        <m:r>
                          <a:rPr lang="en-US" i="1"/>
                          <m:t>ℝ</m:t>
                        </m:r>
                      </m:e>
                      <m:sup>
                        <m:sSub>
                          <m:sSubPr>
                            <m:ctrlPr>
                              <a:rPr lang="en-US" i="1"/>
                            </m:ctrlPr>
                          </m:sSubPr>
                          <m:e>
                            <m:r>
                              <a:rPr lang="en-US" i="1"/>
                              <m:t>𝑛</m:t>
                            </m:r>
                          </m:e>
                          <m:sub>
                            <m:r>
                              <a:rPr lang="en-US" i="1"/>
                              <m:t>𝑥</m:t>
                            </m:r>
                          </m:sub>
                        </m:sSub>
                      </m:sup>
                    </m:sSup>
                    <m:r>
                      <a:rPr lang="en-US" b="0" i="0">
                        <a:latin typeface="Cambria Math" panose="02040503050406030204" pitchFamily="18" charset="0"/>
                      </a:rPr>
                      <m:t>, </m:t>
                    </m:r>
                    <m:r>
                      <a:rPr lang="en-US" b="0" i="1">
                        <a:latin typeface="Cambria Math" panose="02040503050406030204" pitchFamily="18" charset="0"/>
                      </a:rPr>
                      <m:t>𝑡</m:t>
                    </m:r>
                    <m:r>
                      <a:rPr lang="en-US" b="0" i="0">
                        <a:latin typeface="Cambria Math" panose="02040503050406030204" pitchFamily="18" charset="0"/>
                      </a:rPr>
                      <m:t>=1,2,…</m:t>
                    </m:r>
                    <m:sSub>
                      <m:sSubPr>
                        <m:ctrlPr>
                          <a:rPr lang="en-US" b="0" i="1">
                            <a:latin typeface="Cambria Math" panose="02040503050406030204" pitchFamily="18" charset="0"/>
                          </a:rPr>
                        </m:ctrlPr>
                      </m:sSubPr>
                      <m:e>
                        <m:r>
                          <a:rPr lang="en-US" b="0" i="1">
                            <a:latin typeface="Cambria Math" panose="02040503050406030204" pitchFamily="18" charset="0"/>
                          </a:rPr>
                          <m:t>𝑇</m:t>
                        </m:r>
                      </m:e>
                      <m:sub>
                        <m:r>
                          <a:rPr lang="en-US" b="0" i="1">
                            <a:latin typeface="Cambria Math" panose="02040503050406030204" pitchFamily="18" charset="0"/>
                          </a:rPr>
                          <m:t>𝑥</m:t>
                        </m:r>
                      </m:sub>
                    </m:sSub>
                  </m:oMath>
                </a14:m>
                <a:endParaRPr lang="en-US" dirty="0"/>
              </a:p>
            </p:txBody>
          </p:sp>
        </mc:Choice>
        <mc:Fallback>
          <p:sp>
            <p:nvSpPr>
              <p:cNvPr id="75" name="TextBox 74">
                <a:extLst>
                  <a:ext uri="{FF2B5EF4-FFF2-40B4-BE49-F238E27FC236}">
                    <a16:creationId xmlns:a16="http://schemas.microsoft.com/office/drawing/2014/main" id="{F98D6D5C-7D0F-96C2-53E5-F274224F6614}"/>
                  </a:ext>
                </a:extLst>
              </p:cNvPr>
              <p:cNvSpPr txBox="1">
                <a:spLocks noRot="1" noChangeAspect="1" noMove="1" noResize="1" noEditPoints="1" noAdjustHandles="1" noChangeArrowheads="1" noChangeShapeType="1" noTextEdit="1"/>
              </p:cNvSpPr>
              <p:nvPr/>
            </p:nvSpPr>
            <p:spPr>
              <a:xfrm>
                <a:off x="876300" y="5283457"/>
                <a:ext cx="3257550" cy="386837"/>
              </a:xfrm>
              <a:prstGeom prst="rect">
                <a:avLst/>
              </a:prstGeom>
              <a:blipFill>
                <a:blip r:embed="rId37"/>
                <a:stretch>
                  <a:fillRect l="-1685" t="-3175" b="-2698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7" name="TextBox 76">
                <a:extLst>
                  <a:ext uri="{FF2B5EF4-FFF2-40B4-BE49-F238E27FC236}">
                    <a16:creationId xmlns:a16="http://schemas.microsoft.com/office/drawing/2014/main" id="{EFACB416-CC87-7D11-95D4-41F6C9928571}"/>
                  </a:ext>
                </a:extLst>
              </p:cNvPr>
              <p:cNvSpPr txBox="1"/>
              <p:nvPr/>
            </p:nvSpPr>
            <p:spPr>
              <a:xfrm>
                <a:off x="852488" y="5621743"/>
                <a:ext cx="3814762" cy="415114"/>
              </a:xfrm>
              <a:prstGeom prst="rect">
                <a:avLst/>
              </a:prstGeom>
              <a:noFill/>
            </p:spPr>
            <p:txBody>
              <a:bodyPr wrap="square">
                <a:spAutoFit/>
              </a:bodyPr>
              <a:lstStyle/>
              <a:p>
                <a:pPr/>
                <a:r>
                  <a:rPr lang="en-US" b="1" dirty="0"/>
                  <a:t>Output: </a:t>
                </a:r>
                <a14:m>
                  <m:oMath xmlns:m="http://schemas.openxmlformats.org/officeDocument/2006/math">
                    <m:sSup>
                      <m:sSupPr>
                        <m:ctrlPr>
                          <a:rPr lang="en-US" b="1" i="1" smtClean="0">
                            <a:latin typeface="Cambria Math" panose="02040503050406030204" pitchFamily="18" charset="0"/>
                          </a:rPr>
                        </m:ctrlPr>
                      </m:sSupPr>
                      <m:e>
                        <m:acc>
                          <m:accPr>
                            <m:chr m:val="̂"/>
                            <m:ctrlPr>
                              <a:rPr lang="en-US" b="1" i="1">
                                <a:latin typeface="Cambria Math" panose="02040503050406030204" pitchFamily="18" charset="0"/>
                              </a:rPr>
                            </m:ctrlPr>
                          </m:accPr>
                          <m:e>
                            <m:r>
                              <a:rPr lang="en-US" b="1">
                                <a:latin typeface="Cambria Math" panose="02040503050406030204" pitchFamily="18" charset="0"/>
                              </a:rPr>
                              <m:t>𝐲</m:t>
                            </m:r>
                          </m:e>
                        </m:acc>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i="1"/>
                      <m:t>∈</m:t>
                    </m:r>
                    <m:sSup>
                      <m:sSupPr>
                        <m:ctrlPr>
                          <a:rPr lang="en-US" i="1"/>
                        </m:ctrlPr>
                      </m:sSupPr>
                      <m:e>
                        <m:r>
                          <a:rPr lang="en-US" i="1"/>
                          <m:t>ℝ</m:t>
                        </m:r>
                      </m:e>
                      <m:sup>
                        <m:sSub>
                          <m:sSubPr>
                            <m:ctrlPr>
                              <a:rPr lang="en-US" i="1"/>
                            </m:ctrlPr>
                          </m:sSubPr>
                          <m:e>
                            <m:r>
                              <a:rPr lang="en-US" i="1"/>
                              <m:t>𝑛</m:t>
                            </m:r>
                          </m:e>
                          <m:sub>
                            <m:r>
                              <a:rPr lang="en-US" b="0" i="1" smtClean="0">
                                <a:latin typeface="Cambria Math" panose="02040503050406030204" pitchFamily="18" charset="0"/>
                              </a:rPr>
                              <m:t>𝑦</m:t>
                            </m:r>
                          </m:sub>
                        </m:sSub>
                      </m:sup>
                    </m:sSup>
                    <m:r>
                      <a:rPr lang="en-US" b="0" i="0">
                        <a:latin typeface="Cambria Math" panose="02040503050406030204" pitchFamily="18" charset="0"/>
                      </a:rPr>
                      <m:t>, </m:t>
                    </m:r>
                    <m:r>
                      <a:rPr lang="en-US" b="0" i="1">
                        <a:latin typeface="Cambria Math" panose="02040503050406030204" pitchFamily="18" charset="0"/>
                      </a:rPr>
                      <m:t>𝑡</m:t>
                    </m:r>
                    <m:r>
                      <a:rPr lang="en-US" b="0" i="0">
                        <a:latin typeface="Cambria Math" panose="02040503050406030204" pitchFamily="18" charset="0"/>
                      </a:rPr>
                      <m:t>=1,2,…</m:t>
                    </m:r>
                    <m:sSub>
                      <m:sSubPr>
                        <m:ctrlPr>
                          <a:rPr lang="en-US" b="0" i="1">
                            <a:latin typeface="Cambria Math" panose="02040503050406030204" pitchFamily="18" charset="0"/>
                          </a:rPr>
                        </m:ctrlPr>
                      </m:sSubPr>
                      <m:e>
                        <m:r>
                          <a:rPr lang="en-US" b="0" i="1">
                            <a:latin typeface="Cambria Math" panose="02040503050406030204" pitchFamily="18" charset="0"/>
                          </a:rPr>
                          <m:t>𝑇</m:t>
                        </m:r>
                      </m:e>
                      <m:sub>
                        <m:r>
                          <a:rPr lang="en-US" b="0" i="1">
                            <a:latin typeface="Cambria Math" panose="02040503050406030204" pitchFamily="18" charset="0"/>
                          </a:rPr>
                          <m:t>𝑦</m:t>
                        </m:r>
                      </m:sub>
                    </m:sSub>
                  </m:oMath>
                </a14:m>
                <a:endParaRPr lang="en-US" dirty="0"/>
              </a:p>
            </p:txBody>
          </p:sp>
        </mc:Choice>
        <mc:Fallback>
          <p:sp>
            <p:nvSpPr>
              <p:cNvPr id="77" name="TextBox 76">
                <a:extLst>
                  <a:ext uri="{FF2B5EF4-FFF2-40B4-BE49-F238E27FC236}">
                    <a16:creationId xmlns:a16="http://schemas.microsoft.com/office/drawing/2014/main" id="{EFACB416-CC87-7D11-95D4-41F6C9928571}"/>
                  </a:ext>
                </a:extLst>
              </p:cNvPr>
              <p:cNvSpPr txBox="1">
                <a:spLocks noRot="1" noChangeAspect="1" noMove="1" noResize="1" noEditPoints="1" noAdjustHandles="1" noChangeArrowheads="1" noChangeShapeType="1" noTextEdit="1"/>
              </p:cNvSpPr>
              <p:nvPr/>
            </p:nvSpPr>
            <p:spPr>
              <a:xfrm>
                <a:off x="852488" y="5621743"/>
                <a:ext cx="3814762" cy="415114"/>
              </a:xfrm>
              <a:prstGeom prst="rect">
                <a:avLst/>
              </a:prstGeom>
              <a:blipFill>
                <a:blip r:embed="rId38"/>
                <a:stretch>
                  <a:fillRect l="-1438" b="-2058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9" name="TextBox 78">
                <a:extLst>
                  <a:ext uri="{FF2B5EF4-FFF2-40B4-BE49-F238E27FC236}">
                    <a16:creationId xmlns:a16="http://schemas.microsoft.com/office/drawing/2014/main" id="{5B0E5342-A695-88AE-754E-D3E9F7672414}"/>
                  </a:ext>
                </a:extLst>
              </p:cNvPr>
              <p:cNvSpPr txBox="1"/>
              <p:nvPr/>
            </p:nvSpPr>
            <p:spPr>
              <a:xfrm>
                <a:off x="890588" y="6033846"/>
                <a:ext cx="4148137" cy="754053"/>
              </a:xfrm>
              <a:prstGeom prst="rect">
                <a:avLst/>
              </a:prstGeom>
              <a:noFill/>
            </p:spPr>
            <p:txBody>
              <a:bodyPr wrap="square">
                <a:spAutoFit/>
              </a:bodyPr>
              <a:lstStyle/>
              <a:p>
                <a:pPr marR="0">
                  <a:lnSpc>
                    <a:spcPct val="107000"/>
                  </a:lnSpc>
                  <a:buNone/>
                </a:pPr>
                <a14:m>
                  <m:oMath xmlns:m="http://schemas.openxmlformats.org/officeDocument/2006/math">
                    <m:sSup>
                      <m:sSupPr>
                        <m:ctrlPr>
                          <a:rPr lang="en-US" sz="1800" i="1" smtClean="0">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hh</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𝑥h</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e>
                    </m:d>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buNone/>
                </a:pPr>
                <a14:m>
                  <m:oMathPara xmlns:m="http://schemas.openxmlformats.org/officeDocument/2006/math">
                    <m:oMathParaPr>
                      <m:jc m:val="left"/>
                    </m:oMathParaPr>
                    <m:oMath xmlns:m="http://schemas.openxmlformats.org/officeDocument/2006/math">
                      <m:sSup>
                        <m:sSupPr>
                          <m:ctrlPr>
                            <a:rPr lang="en-US" i="1">
                              <a:effectLst/>
                              <a:latin typeface="Cambria Math" panose="02040503050406030204" pitchFamily="18" charset="0"/>
                              <a:cs typeface="Times New Roman" panose="02020603050405020304" pitchFamily="18" charset="0"/>
                            </a:rPr>
                          </m:ctrlPr>
                        </m:sSupPr>
                        <m:e>
                          <m:acc>
                            <m:accPr>
                              <m:chr m:val="̂"/>
                              <m:ctrlPr>
                                <a:rPr lang="en-US" i="1">
                                  <a:effectLst/>
                                  <a:latin typeface="Cambria Math" panose="02040503050406030204" pitchFamily="18"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𝐲</m:t>
                              </m:r>
                            </m:e>
                          </m:acc>
                        </m:e>
                        <m:sup>
                          <m:d>
                            <m:dPr>
                              <m:begChr m:val="〈"/>
                              <m:endChr m:val="〉"/>
                              <m:ctrlPr>
                                <a:rPr lang="en-US" i="1">
                                  <a:effectLst/>
                                  <a:latin typeface="Cambria Math" panose="02040503050406030204" pitchFamily="18"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effectLst/>
                              <a:latin typeface="Cambria Math" panose="02040503050406030204" pitchFamily="18"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𝑔</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𝑦</m:t>
                          </m:r>
                        </m:sub>
                      </m:sSub>
                      <m:d>
                        <m:dPr>
                          <m:ctrlPr>
                            <a:rPr lang="en-US" i="1">
                              <a:effectLst/>
                              <a:latin typeface="Cambria Math" panose="02040503050406030204" pitchFamily="18" charset="0"/>
                              <a:cs typeface="Times New Roman" panose="02020603050405020304" pitchFamily="18" charset="0"/>
                            </a:rPr>
                          </m:ctrlPr>
                        </m:dPr>
                        <m:e>
                          <m:sSub>
                            <m:sSubPr>
                              <m:ctrlPr>
                                <a:rPr lang="en-US" i="1">
                                  <a:effectLst/>
                                  <a:latin typeface="Cambria Math" panose="02040503050406030204" pitchFamily="18"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h𝑦</m:t>
                              </m:r>
                            </m:sub>
                          </m:sSub>
                          <m:sSup>
                            <m:sSupPr>
                              <m:ctrlPr>
                                <a:rPr lang="en-US" i="1">
                                  <a:effectLst/>
                                  <a:latin typeface="Cambria Math" panose="02040503050406030204" pitchFamily="18"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i="1">
                                      <a:effectLst/>
                                      <a:latin typeface="Cambria Math" panose="02040503050406030204" pitchFamily="18"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effectLst/>
                                  <a:latin typeface="Cambria Math" panose="02040503050406030204" pitchFamily="18"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𝑦</m:t>
                              </m:r>
                            </m:sub>
                          </m:sSub>
                        </m:e>
                      </m:d>
                    </m:oMath>
                  </m:oMathPara>
                </a14:m>
                <a:endParaRPr lang="en-US" dirty="0"/>
              </a:p>
            </p:txBody>
          </p:sp>
        </mc:Choice>
        <mc:Fallback>
          <p:sp>
            <p:nvSpPr>
              <p:cNvPr id="79" name="TextBox 78">
                <a:extLst>
                  <a:ext uri="{FF2B5EF4-FFF2-40B4-BE49-F238E27FC236}">
                    <a16:creationId xmlns:a16="http://schemas.microsoft.com/office/drawing/2014/main" id="{5B0E5342-A695-88AE-754E-D3E9F7672414}"/>
                  </a:ext>
                </a:extLst>
              </p:cNvPr>
              <p:cNvSpPr txBox="1">
                <a:spLocks noRot="1" noChangeAspect="1" noMove="1" noResize="1" noEditPoints="1" noAdjustHandles="1" noChangeArrowheads="1" noChangeShapeType="1" noTextEdit="1"/>
              </p:cNvSpPr>
              <p:nvPr/>
            </p:nvSpPr>
            <p:spPr>
              <a:xfrm>
                <a:off x="890588" y="6033846"/>
                <a:ext cx="4148137" cy="754053"/>
              </a:xfrm>
              <a:prstGeom prst="rect">
                <a:avLst/>
              </a:prstGeom>
              <a:blipFill>
                <a:blip r:embed="rId39"/>
                <a:stretch>
                  <a:fillRect b="-2419"/>
                </a:stretch>
              </a:blipFill>
            </p:spPr>
            <p:txBody>
              <a:bodyPr/>
              <a:lstStyle/>
              <a:p>
                <a:r>
                  <a:rPr lang="en-US">
                    <a:noFill/>
                  </a:rPr>
                  <a:t> </a:t>
                </a:r>
              </a:p>
            </p:txBody>
          </p:sp>
        </mc:Fallback>
      </mc:AlternateContent>
      <p:sp>
        <p:nvSpPr>
          <p:cNvPr id="80" name="TextBox 79">
            <a:extLst>
              <a:ext uri="{FF2B5EF4-FFF2-40B4-BE49-F238E27FC236}">
                <a16:creationId xmlns:a16="http://schemas.microsoft.com/office/drawing/2014/main" id="{86292CBE-A6A7-FE4B-9F59-79D0E9143603}"/>
              </a:ext>
            </a:extLst>
          </p:cNvPr>
          <p:cNvSpPr txBox="1"/>
          <p:nvPr/>
        </p:nvSpPr>
        <p:spPr>
          <a:xfrm>
            <a:off x="8001000" y="5324475"/>
            <a:ext cx="2471959" cy="369332"/>
          </a:xfrm>
          <a:prstGeom prst="rect">
            <a:avLst/>
          </a:prstGeom>
          <a:noFill/>
        </p:spPr>
        <p:txBody>
          <a:bodyPr wrap="none" rtlCol="0">
            <a:spAutoFit/>
          </a:bodyPr>
          <a:lstStyle/>
          <a:p>
            <a:r>
              <a:rPr lang="en-US" dirty="0"/>
              <a:t>Unfolded RNN diagram</a:t>
            </a:r>
          </a:p>
        </p:txBody>
      </p:sp>
      <p:sp>
        <p:nvSpPr>
          <p:cNvPr id="81" name="TextBox 80">
            <a:extLst>
              <a:ext uri="{FF2B5EF4-FFF2-40B4-BE49-F238E27FC236}">
                <a16:creationId xmlns:a16="http://schemas.microsoft.com/office/drawing/2014/main" id="{FB117E91-0F6D-F956-89D1-71046989B54B}"/>
              </a:ext>
            </a:extLst>
          </p:cNvPr>
          <p:cNvSpPr txBox="1"/>
          <p:nvPr/>
        </p:nvSpPr>
        <p:spPr>
          <a:xfrm>
            <a:off x="5162550" y="5810250"/>
            <a:ext cx="3938450" cy="646331"/>
          </a:xfrm>
          <a:prstGeom prst="rect">
            <a:avLst/>
          </a:prstGeom>
          <a:noFill/>
          <a:ln>
            <a:solidFill>
              <a:schemeClr val="tx1"/>
            </a:solidFill>
          </a:ln>
        </p:spPr>
        <p:txBody>
          <a:bodyPr wrap="none" rtlCol="0">
            <a:spAutoFit/>
          </a:bodyPr>
          <a:lstStyle/>
          <a:p>
            <a:r>
              <a:rPr lang="en-US" dirty="0">
                <a:solidFill>
                  <a:srgbClr val="FF0000"/>
                </a:solidFill>
              </a:rPr>
              <a:t>What are learnable parameters?</a:t>
            </a:r>
          </a:p>
          <a:p>
            <a:r>
              <a:rPr lang="en-US" dirty="0">
                <a:solidFill>
                  <a:srgbClr val="FF0000"/>
                </a:solidFill>
              </a:rPr>
              <a:t>Shapes of all signals and parameters?</a:t>
            </a:r>
          </a:p>
        </p:txBody>
      </p:sp>
    </p:spTree>
    <p:extLst>
      <p:ext uri="{BB962C8B-B14F-4D97-AF65-F5344CB8AC3E}">
        <p14:creationId xmlns:p14="http://schemas.microsoft.com/office/powerpoint/2010/main" val="22153702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0E066-774F-2489-5699-78ED6AC31FC1}"/>
              </a:ext>
            </a:extLst>
          </p:cNvPr>
          <p:cNvSpPr>
            <a:spLocks noGrp="1"/>
          </p:cNvSpPr>
          <p:nvPr>
            <p:ph type="title"/>
          </p:nvPr>
        </p:nvSpPr>
        <p:spPr>
          <a:xfrm>
            <a:off x="600075" y="0"/>
            <a:ext cx="10515600" cy="1325563"/>
          </a:xfrm>
        </p:spPr>
        <p:txBody>
          <a:bodyPr/>
          <a:lstStyle/>
          <a:p>
            <a:r>
              <a:rPr lang="en-US" dirty="0"/>
              <a:t>Model instantiation </a:t>
            </a:r>
          </a:p>
        </p:txBody>
      </p:sp>
      <p:sp>
        <p:nvSpPr>
          <p:cNvPr id="4" name="Slide Number Placeholder 3">
            <a:extLst>
              <a:ext uri="{FF2B5EF4-FFF2-40B4-BE49-F238E27FC236}">
                <a16:creationId xmlns:a16="http://schemas.microsoft.com/office/drawing/2014/main" id="{FEC19466-7DF1-6468-E1D0-C9EF71EE668F}"/>
              </a:ext>
            </a:extLst>
          </p:cNvPr>
          <p:cNvSpPr>
            <a:spLocks noGrp="1"/>
          </p:cNvSpPr>
          <p:nvPr>
            <p:ph type="sldNum" sz="quarter" idx="12"/>
          </p:nvPr>
        </p:nvSpPr>
        <p:spPr/>
        <p:txBody>
          <a:bodyPr/>
          <a:lstStyle/>
          <a:p>
            <a:fld id="{875125F4-68B2-4C2F-A65A-C9C4A2DFCF2C}" type="slidenum">
              <a:rPr lang="en-US" smtClean="0"/>
              <a:t>40</a:t>
            </a:fld>
            <a:endParaRPr lang="en-US"/>
          </a:p>
        </p:txBody>
      </p:sp>
      <p:sp>
        <p:nvSpPr>
          <p:cNvPr id="10" name="TextBox 9">
            <a:extLst>
              <a:ext uri="{FF2B5EF4-FFF2-40B4-BE49-F238E27FC236}">
                <a16:creationId xmlns:a16="http://schemas.microsoft.com/office/drawing/2014/main" id="{948476C9-5DB1-B99B-A3D2-648F2BB895E8}"/>
              </a:ext>
            </a:extLst>
          </p:cNvPr>
          <p:cNvSpPr txBox="1"/>
          <p:nvPr/>
        </p:nvSpPr>
        <p:spPr>
          <a:xfrm>
            <a:off x="790574" y="1963997"/>
            <a:ext cx="9744075" cy="2308324"/>
          </a:xfrm>
          <a:prstGeom prst="rect">
            <a:avLst/>
          </a:prstGeom>
          <a:noFill/>
          <a:ln>
            <a:solidFill>
              <a:schemeClr val="accent2"/>
            </a:solidFill>
          </a:ln>
        </p:spPr>
        <p:txBody>
          <a:bodyPr wrap="square">
            <a:spAutoFit/>
          </a:bodyPr>
          <a:lstStyle/>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model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RNNModel</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input_size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hidden_size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num_layers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num_classes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to(device)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criterion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nn</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CrossEntropyLoss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learning_rate</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=0.01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optimizer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torch</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optim</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SGD</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model</a:t>
            </a:r>
            <a:r>
              <a:rPr lang="en-US" sz="16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parameters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lr</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learning_rate</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num_epochs</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40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iter</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loss_list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accuracy_list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6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6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8933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783D-2E9A-1D15-E06F-A5A2677F2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12E30-071D-35B7-C0BA-3761E90CDCAA}"/>
              </a:ext>
            </a:extLst>
          </p:cNvPr>
          <p:cNvSpPr>
            <a:spLocks noGrp="1"/>
          </p:cNvSpPr>
          <p:nvPr>
            <p:ph type="title"/>
          </p:nvPr>
        </p:nvSpPr>
        <p:spPr>
          <a:xfrm>
            <a:off x="600075" y="0"/>
            <a:ext cx="10515600" cy="1325563"/>
          </a:xfrm>
        </p:spPr>
        <p:txBody>
          <a:bodyPr/>
          <a:lstStyle/>
          <a:p>
            <a:r>
              <a:rPr lang="en-US" dirty="0"/>
              <a:t>Training  </a:t>
            </a:r>
          </a:p>
        </p:txBody>
      </p:sp>
      <p:sp>
        <p:nvSpPr>
          <p:cNvPr id="4" name="Slide Number Placeholder 3">
            <a:extLst>
              <a:ext uri="{FF2B5EF4-FFF2-40B4-BE49-F238E27FC236}">
                <a16:creationId xmlns:a16="http://schemas.microsoft.com/office/drawing/2014/main" id="{608545EF-2F3A-2520-2684-EECD0FBCB568}"/>
              </a:ext>
            </a:extLst>
          </p:cNvPr>
          <p:cNvSpPr>
            <a:spLocks noGrp="1"/>
          </p:cNvSpPr>
          <p:nvPr>
            <p:ph type="sldNum" sz="quarter" idx="12"/>
          </p:nvPr>
        </p:nvSpPr>
        <p:spPr/>
        <p:txBody>
          <a:bodyPr/>
          <a:lstStyle/>
          <a:p>
            <a:fld id="{875125F4-68B2-4C2F-A65A-C9C4A2DFCF2C}" type="slidenum">
              <a:rPr lang="en-US" smtClean="0"/>
              <a:t>41</a:t>
            </a:fld>
            <a:endParaRPr lang="en-US"/>
          </a:p>
        </p:txBody>
      </p:sp>
      <p:sp>
        <p:nvSpPr>
          <p:cNvPr id="12" name="TextBox 11">
            <a:extLst>
              <a:ext uri="{FF2B5EF4-FFF2-40B4-BE49-F238E27FC236}">
                <a16:creationId xmlns:a16="http://schemas.microsoft.com/office/drawing/2014/main" id="{249140C2-C65F-40DE-00E2-93F09794EA5C}"/>
              </a:ext>
            </a:extLst>
          </p:cNvPr>
          <p:cNvSpPr txBox="1"/>
          <p:nvPr/>
        </p:nvSpPr>
        <p:spPr>
          <a:xfrm>
            <a:off x="552450" y="1306397"/>
            <a:ext cx="6819900" cy="4401205"/>
          </a:xfrm>
          <a:prstGeom prst="rect">
            <a:avLst/>
          </a:prstGeom>
          <a:noFill/>
          <a:ln>
            <a:solidFill>
              <a:schemeClr val="accent2"/>
            </a:solidFill>
          </a:ln>
        </p:spPr>
        <p:txBody>
          <a:bodyPr wrap="square">
            <a:spAutoFit/>
          </a:bodyPr>
          <a:lstStyle/>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for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epoch </a:t>
            </a:r>
            <a:r>
              <a:rPr lang="en-US" sz="1400" b="1" dirty="0">
                <a:solidFill>
                  <a:srgbClr val="AA22FF"/>
                </a:solidFill>
                <a:effectLst/>
                <a:latin typeface="Courier New" panose="02070309020205020404" pitchFamily="49" charset="0"/>
                <a:ea typeface="Times New Roman" panose="02020603050405020304" pitchFamily="18" charset="0"/>
                <a:cs typeface="Times New Roman" panose="02020603050405020304" pitchFamily="18" charset="0"/>
              </a:rPr>
              <a:t>in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range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num_epochs</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for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(images, labels) </a:t>
            </a:r>
            <a:r>
              <a:rPr lang="en-US" sz="1400" b="1" dirty="0">
                <a:solidFill>
                  <a:srgbClr val="AA22FF"/>
                </a:solidFill>
                <a:effectLst/>
                <a:latin typeface="Courier New" panose="02070309020205020404" pitchFamily="49" charset="0"/>
                <a:ea typeface="Times New Roman" panose="02020603050405020304" pitchFamily="18" charset="0"/>
                <a:cs typeface="Times New Roman" panose="02020603050405020304" pitchFamily="18" charset="0"/>
              </a:rPr>
              <a:t>in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enumerate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train_loader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model</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train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fit input tensor shape with gradient required: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 (batch,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seq_dim</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x_dim</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images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images</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view</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seq_length</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input_size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requires_grad</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_()</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to(device)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labels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labels</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to(device)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Clear gradients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w.r.t.</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parameters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optimizer</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zero_grad</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Forward pass to get output/logits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outputs.size</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(batch, 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outputs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model(images)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Calculate Loss: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softmax</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and cross entropy loss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loss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criterion(outputs, labels)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backward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loss</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backward</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Updating parameters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optimizer</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step</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iter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0390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BF7F3-9F08-A42A-1EF7-207DB7CF8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02072-94FB-2420-9828-CFDA3463373A}"/>
              </a:ext>
            </a:extLst>
          </p:cNvPr>
          <p:cNvSpPr>
            <a:spLocks noGrp="1"/>
          </p:cNvSpPr>
          <p:nvPr>
            <p:ph type="title"/>
          </p:nvPr>
        </p:nvSpPr>
        <p:spPr>
          <a:xfrm>
            <a:off x="590550" y="0"/>
            <a:ext cx="10515600" cy="1325563"/>
          </a:xfrm>
        </p:spPr>
        <p:txBody>
          <a:bodyPr/>
          <a:lstStyle/>
          <a:p>
            <a:r>
              <a:rPr lang="en-US" dirty="0"/>
              <a:t>Testing </a:t>
            </a:r>
          </a:p>
        </p:txBody>
      </p:sp>
      <p:sp>
        <p:nvSpPr>
          <p:cNvPr id="4" name="Slide Number Placeholder 3">
            <a:extLst>
              <a:ext uri="{FF2B5EF4-FFF2-40B4-BE49-F238E27FC236}">
                <a16:creationId xmlns:a16="http://schemas.microsoft.com/office/drawing/2014/main" id="{4164FEF8-049D-A1DE-51D7-9C5635D9EF5E}"/>
              </a:ext>
            </a:extLst>
          </p:cNvPr>
          <p:cNvSpPr>
            <a:spLocks noGrp="1"/>
          </p:cNvSpPr>
          <p:nvPr>
            <p:ph type="sldNum" sz="quarter" idx="12"/>
          </p:nvPr>
        </p:nvSpPr>
        <p:spPr/>
        <p:txBody>
          <a:bodyPr/>
          <a:lstStyle/>
          <a:p>
            <a:fld id="{875125F4-68B2-4C2F-A65A-C9C4A2DFCF2C}" type="slidenum">
              <a:rPr lang="en-US" smtClean="0"/>
              <a:t>42</a:t>
            </a:fld>
            <a:endParaRPr lang="en-US"/>
          </a:p>
        </p:txBody>
      </p:sp>
      <p:sp>
        <p:nvSpPr>
          <p:cNvPr id="5" name="TextBox 4">
            <a:extLst>
              <a:ext uri="{FF2B5EF4-FFF2-40B4-BE49-F238E27FC236}">
                <a16:creationId xmlns:a16="http://schemas.microsoft.com/office/drawing/2014/main" id="{AC40EAF3-92DE-C468-0417-119A01387282}"/>
              </a:ext>
            </a:extLst>
          </p:cNvPr>
          <p:cNvSpPr txBox="1"/>
          <p:nvPr/>
        </p:nvSpPr>
        <p:spPr>
          <a:xfrm>
            <a:off x="557212" y="1164134"/>
            <a:ext cx="8872537" cy="5693866"/>
          </a:xfrm>
          <a:prstGeom prst="rect">
            <a:avLst/>
          </a:prstGeom>
          <a:noFill/>
          <a:ln>
            <a:solidFill>
              <a:schemeClr val="accent2"/>
            </a:solidFill>
          </a:ln>
        </p:spPr>
        <p:txBody>
          <a:bodyPr wrap="square">
            <a:spAutoFit/>
          </a:bodyPr>
          <a:lstStyle/>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if</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iter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100</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model</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eval</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correct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total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iterate batch by batch over test set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for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images, labels </a:t>
            </a:r>
            <a:r>
              <a:rPr lang="en-US" sz="1400" b="1" dirty="0">
                <a:solidFill>
                  <a:srgbClr val="AA22FF"/>
                </a:solidFill>
                <a:effectLst/>
                <a:latin typeface="Courier New" panose="02070309020205020404" pitchFamily="49" charset="0"/>
                <a:ea typeface="Times New Roman" panose="02020603050405020304" pitchFamily="18" charset="0"/>
                <a:cs typeface="Times New Roman" panose="02020603050405020304" pitchFamily="18" charset="0"/>
              </a:rPr>
              <a:t>in</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test_loader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Load images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images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images</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view</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seq_length</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input_size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to(device)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labels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labels</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to(device)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Forward pass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outputs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model(images)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Get predictions from the maximum value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_, predicted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torch</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max</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outputs</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data</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Total number of labels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total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labels</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size</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0</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Total correct predictions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correct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(predicted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labels)</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sum()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accuracy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100</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correct </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Print and save </a:t>
            </a:r>
            <a:r>
              <a:rPr lang="en-US" sz="1400" i="1" dirty="0" err="1">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losss</a:t>
            </a:r>
            <a:r>
              <a:rPr lang="en-US" sz="1400" i="1" dirty="0">
                <a:solidFill>
                  <a:srgbClr val="408080"/>
                </a:solidFill>
                <a:effectLst/>
                <a:latin typeface="Courier New" panose="02070309020205020404" pitchFamily="49" charset="0"/>
                <a:ea typeface="Times New Roman" panose="02020603050405020304" pitchFamily="18" charset="0"/>
                <a:cs typeface="Times New Roman" panose="02020603050405020304" pitchFamily="18" charset="0"/>
              </a:rPr>
              <a:t> and accuracy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print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'Iteration: </a:t>
            </a:r>
            <a:r>
              <a:rPr lang="en-US" sz="1400" b="1" dirty="0">
                <a:solidFill>
                  <a:srgbClr val="BB6688"/>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 Loss: </a:t>
            </a:r>
            <a:r>
              <a:rPr lang="en-US" sz="1400" b="1" dirty="0">
                <a:solidFill>
                  <a:srgbClr val="BB6688"/>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 Accuracy: </a:t>
            </a:r>
            <a:r>
              <a:rPr lang="en-US" sz="1400" b="1" dirty="0">
                <a:solidFill>
                  <a:srgbClr val="BB6688"/>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BA2121"/>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format(</a:t>
            </a:r>
            <a:r>
              <a:rPr lang="en-US" sz="1400" dirty="0">
                <a:solidFill>
                  <a:srgbClr val="008000"/>
                </a:solidFill>
                <a:effectLst/>
                <a:latin typeface="Courier New" panose="02070309020205020404" pitchFamily="49" charset="0"/>
                <a:ea typeface="Times New Roman" panose="02020603050405020304" pitchFamily="18" charset="0"/>
                <a:cs typeface="Times New Roman" panose="02020603050405020304" pitchFamily="18" charset="0"/>
              </a:rPr>
              <a:t>iter</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loss</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item</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accuracy))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loss_list</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append</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loss</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item</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accuracy_list</a:t>
            </a:r>
            <a:r>
              <a:rPr lang="en-US" sz="1400" dirty="0" err="1">
                <a:solidFill>
                  <a:srgbClr val="666666"/>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append</a:t>
            </a:r>
            <a:r>
              <a:rPr lang="en-US" sz="1400" dirty="0">
                <a:solidFill>
                  <a:srgbClr val="333333"/>
                </a:solidFill>
                <a:effectLst/>
                <a:latin typeface="Courier New" panose="02070309020205020404" pitchFamily="49" charset="0"/>
                <a:ea typeface="Times New Roman" panose="02020603050405020304" pitchFamily="18" charset="0"/>
                <a:cs typeface="Times New Roman" panose="02020603050405020304" pitchFamily="18" charset="0"/>
              </a:rPr>
              <a:t>(accuracy)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9952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31290-BB9E-1960-80EB-5B7166EF8552}"/>
              </a:ext>
            </a:extLst>
          </p:cNvPr>
          <p:cNvSpPr>
            <a:spLocks noGrp="1"/>
          </p:cNvSpPr>
          <p:nvPr>
            <p:ph type="title"/>
          </p:nvPr>
        </p:nvSpPr>
        <p:spPr>
          <a:xfrm>
            <a:off x="590550" y="0"/>
            <a:ext cx="10515600" cy="1325563"/>
          </a:xfrm>
        </p:spPr>
        <p:txBody>
          <a:bodyPr/>
          <a:lstStyle/>
          <a:p>
            <a:r>
              <a:rPr lang="en-US" dirty="0"/>
              <a:t>Results</a:t>
            </a:r>
          </a:p>
        </p:txBody>
      </p:sp>
      <p:sp>
        <p:nvSpPr>
          <p:cNvPr id="4" name="Slide Number Placeholder 3">
            <a:extLst>
              <a:ext uri="{FF2B5EF4-FFF2-40B4-BE49-F238E27FC236}">
                <a16:creationId xmlns:a16="http://schemas.microsoft.com/office/drawing/2014/main" id="{675133D3-52A1-1579-C940-A5693344F557}"/>
              </a:ext>
            </a:extLst>
          </p:cNvPr>
          <p:cNvSpPr>
            <a:spLocks noGrp="1"/>
          </p:cNvSpPr>
          <p:nvPr>
            <p:ph type="sldNum" sz="quarter" idx="12"/>
          </p:nvPr>
        </p:nvSpPr>
        <p:spPr/>
        <p:txBody>
          <a:bodyPr/>
          <a:lstStyle/>
          <a:p>
            <a:fld id="{875125F4-68B2-4C2F-A65A-C9C4A2DFCF2C}" type="slidenum">
              <a:rPr lang="en-US" smtClean="0"/>
              <a:t>43</a:t>
            </a:fld>
            <a:endParaRPr lang="en-US"/>
          </a:p>
        </p:txBody>
      </p:sp>
      <p:sp>
        <p:nvSpPr>
          <p:cNvPr id="6" name="TextBox 5">
            <a:extLst>
              <a:ext uri="{FF2B5EF4-FFF2-40B4-BE49-F238E27FC236}">
                <a16:creationId xmlns:a16="http://schemas.microsoft.com/office/drawing/2014/main" id="{1C6125D7-E3C5-1BC2-BED1-D5C625AEABC8}"/>
              </a:ext>
            </a:extLst>
          </p:cNvPr>
          <p:cNvSpPr txBox="1"/>
          <p:nvPr/>
        </p:nvSpPr>
        <p:spPr>
          <a:xfrm>
            <a:off x="628651" y="1427872"/>
            <a:ext cx="11325224" cy="1987724"/>
          </a:xfrm>
          <a:prstGeom prst="rect">
            <a:avLst/>
          </a:prstGeom>
          <a:noFill/>
          <a:ln>
            <a:solidFill>
              <a:schemeClr val="accent2"/>
            </a:solidFill>
          </a:ln>
        </p:spPr>
        <p:txBody>
          <a:bodyPr wrap="square">
            <a:spAutoFit/>
          </a:bodyPr>
          <a:lstStyle/>
          <a:p>
            <a:pPr marL="0" marR="0" fontAlgn="base" latinLnBrk="1">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Iteration: 100. Loss: 2.290172815322876. Accuracy: 11.399999618530273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latinLnBrk="1">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Iteration: 200. Loss: 2.2888529300689697. Accuracy: 11.799999237060547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latinLnBrk="1">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Iteration: 300. Loss: 2.2904212474823. Accuracy: 15.00999927520752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1200"/>
              </a:spcBef>
              <a:spcAft>
                <a:spcPts val="300"/>
              </a:spcAft>
              <a:buNone/>
            </a:pP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latinLnBrk="1">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Iteration: 18600. Loss: 0.06424959003925323. Accuracy: 97.20999908447266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latinLnBrk="1">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Iteration: 18700. Loss: 0.1438976675271988. Accuracy: 97.47999572753906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F0D2272-0020-90C0-4171-D4E4F1D9E221}"/>
              </a:ext>
            </a:extLst>
          </p:cNvPr>
          <p:cNvPicPr>
            <a:picLocks noChangeAspect="1"/>
          </p:cNvPicPr>
          <p:nvPr/>
        </p:nvPicPr>
        <p:blipFill>
          <a:blip r:embed="rId2"/>
          <a:stretch>
            <a:fillRect/>
          </a:stretch>
        </p:blipFill>
        <p:spPr>
          <a:xfrm>
            <a:off x="641779" y="3573283"/>
            <a:ext cx="6740096" cy="3179942"/>
          </a:xfrm>
          <a:prstGeom prst="rect">
            <a:avLst/>
          </a:prstGeom>
        </p:spPr>
      </p:pic>
      <p:sp>
        <p:nvSpPr>
          <p:cNvPr id="9" name="TextBox 8">
            <a:extLst>
              <a:ext uri="{FF2B5EF4-FFF2-40B4-BE49-F238E27FC236}">
                <a16:creationId xmlns:a16="http://schemas.microsoft.com/office/drawing/2014/main" id="{48DE87F2-2FB5-865B-5028-38FA09A053A3}"/>
              </a:ext>
            </a:extLst>
          </p:cNvPr>
          <p:cNvSpPr txBox="1"/>
          <p:nvPr/>
        </p:nvSpPr>
        <p:spPr>
          <a:xfrm>
            <a:off x="523875" y="1114425"/>
            <a:ext cx="4568879"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Output during the training process</a:t>
            </a:r>
          </a:p>
        </p:txBody>
      </p:sp>
      <p:sp>
        <p:nvSpPr>
          <p:cNvPr id="10" name="TextBox 9">
            <a:extLst>
              <a:ext uri="{FF2B5EF4-FFF2-40B4-BE49-F238E27FC236}">
                <a16:creationId xmlns:a16="http://schemas.microsoft.com/office/drawing/2014/main" id="{9104AEDE-E863-3404-A062-7C7967B1DAC0}"/>
              </a:ext>
            </a:extLst>
          </p:cNvPr>
          <p:cNvSpPr txBox="1"/>
          <p:nvPr/>
        </p:nvSpPr>
        <p:spPr>
          <a:xfrm>
            <a:off x="7562850" y="5715000"/>
            <a:ext cx="3366627"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Python code in textbook.</a:t>
            </a:r>
          </a:p>
        </p:txBody>
      </p:sp>
      <p:cxnSp>
        <p:nvCxnSpPr>
          <p:cNvPr id="12" name="Straight Arrow Connector 11">
            <a:extLst>
              <a:ext uri="{FF2B5EF4-FFF2-40B4-BE49-F238E27FC236}">
                <a16:creationId xmlns:a16="http://schemas.microsoft.com/office/drawing/2014/main" id="{8F8B3955-30E5-0F65-C0F2-DBB59510EFE0}"/>
              </a:ext>
            </a:extLst>
          </p:cNvPr>
          <p:cNvCxnSpPr/>
          <p:nvPr/>
        </p:nvCxnSpPr>
        <p:spPr>
          <a:xfrm flipH="1">
            <a:off x="7334250" y="5924550"/>
            <a:ext cx="266700" cy="0"/>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94240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3197D-9F22-0880-93DB-1C858B5BB151}"/>
              </a:ext>
            </a:extLst>
          </p:cNvPr>
          <p:cNvSpPr>
            <a:spLocks noGrp="1"/>
          </p:cNvSpPr>
          <p:nvPr>
            <p:ph type="title"/>
          </p:nvPr>
        </p:nvSpPr>
        <p:spPr>
          <a:xfrm>
            <a:off x="561975" y="0"/>
            <a:ext cx="10515600" cy="1325563"/>
          </a:xfrm>
        </p:spPr>
        <p:txBody>
          <a:bodyPr/>
          <a:lstStyle/>
          <a:p>
            <a:r>
              <a:rPr lang="en-US" dirty="0"/>
              <a:t>Summary</a:t>
            </a:r>
          </a:p>
        </p:txBody>
      </p:sp>
      <p:sp>
        <p:nvSpPr>
          <p:cNvPr id="3" name="Content Placeholder 2">
            <a:extLst>
              <a:ext uri="{FF2B5EF4-FFF2-40B4-BE49-F238E27FC236}">
                <a16:creationId xmlns:a16="http://schemas.microsoft.com/office/drawing/2014/main" id="{F13A9FA9-255B-F7B6-9C72-92A6537BD783}"/>
              </a:ext>
            </a:extLst>
          </p:cNvPr>
          <p:cNvSpPr>
            <a:spLocks noGrp="1"/>
          </p:cNvSpPr>
          <p:nvPr>
            <p:ph idx="1"/>
          </p:nvPr>
        </p:nvSpPr>
        <p:spPr>
          <a:xfrm>
            <a:off x="638175" y="1320800"/>
            <a:ext cx="10515600" cy="4351338"/>
          </a:xfrm>
        </p:spPr>
        <p:txBody>
          <a:bodyPr/>
          <a:lstStyle/>
          <a:p>
            <a:r>
              <a:rPr lang="en-US" dirty="0"/>
              <a:t>This chapter addressed: </a:t>
            </a:r>
          </a:p>
          <a:p>
            <a:pPr lvl="1"/>
            <a:r>
              <a:rPr lang="en-US" dirty="0"/>
              <a:t>the basic concepts of vanilla RNN architecture and the gradient exploding/vanishing issues due to backpropagation through time</a:t>
            </a:r>
          </a:p>
          <a:p>
            <a:pPr lvl="1"/>
            <a:r>
              <a:rPr lang="en-US" dirty="0"/>
              <a:t>LSTM and GRU RNN architectures dealing with the gradient exploding/vanishing issues</a:t>
            </a:r>
          </a:p>
          <a:p>
            <a:pPr lvl="1"/>
            <a:r>
              <a:rPr lang="en-US" dirty="0"/>
              <a:t>variants of RNNs such as deep RNN, bidirectional RNN, and deep bidirectional RNN for improved performance</a:t>
            </a:r>
          </a:p>
          <a:p>
            <a:pPr lvl="1"/>
            <a:r>
              <a:rPr lang="en-US" dirty="0"/>
              <a:t>a typical application of RNNs: sequence-to-sequence learning, in which an encoder-decoder RNN architecture with attention mechanism is introduced</a:t>
            </a:r>
          </a:p>
          <a:p>
            <a:pPr lvl="1"/>
            <a:r>
              <a:rPr lang="en-US" dirty="0"/>
              <a:t>BLEU, a metric for evaluating translation machines</a:t>
            </a:r>
          </a:p>
        </p:txBody>
      </p:sp>
      <p:sp>
        <p:nvSpPr>
          <p:cNvPr id="4" name="Slide Number Placeholder 3">
            <a:extLst>
              <a:ext uri="{FF2B5EF4-FFF2-40B4-BE49-F238E27FC236}">
                <a16:creationId xmlns:a16="http://schemas.microsoft.com/office/drawing/2014/main" id="{080A1004-1DB6-CE9A-EC50-C9C10EFDD3EF}"/>
              </a:ext>
            </a:extLst>
          </p:cNvPr>
          <p:cNvSpPr>
            <a:spLocks noGrp="1"/>
          </p:cNvSpPr>
          <p:nvPr>
            <p:ph type="sldNum" sz="quarter" idx="12"/>
          </p:nvPr>
        </p:nvSpPr>
        <p:spPr/>
        <p:txBody>
          <a:bodyPr/>
          <a:lstStyle/>
          <a:p>
            <a:fld id="{875125F4-68B2-4C2F-A65A-C9C4A2DFCF2C}" type="slidenum">
              <a:rPr lang="en-US" smtClean="0"/>
              <a:t>44</a:t>
            </a:fld>
            <a:endParaRPr lang="en-US"/>
          </a:p>
        </p:txBody>
      </p:sp>
    </p:spTree>
    <p:extLst>
      <p:ext uri="{BB962C8B-B14F-4D97-AF65-F5344CB8AC3E}">
        <p14:creationId xmlns:p14="http://schemas.microsoft.com/office/powerpoint/2010/main" val="4006780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C3296-6534-C134-926B-531B52D85245}"/>
              </a:ext>
            </a:extLst>
          </p:cNvPr>
          <p:cNvSpPr>
            <a:spLocks noGrp="1"/>
          </p:cNvSpPr>
          <p:nvPr>
            <p:ph type="title"/>
          </p:nvPr>
        </p:nvSpPr>
        <p:spPr>
          <a:xfrm>
            <a:off x="561975" y="0"/>
            <a:ext cx="10934700" cy="1325563"/>
          </a:xfrm>
        </p:spPr>
        <p:txBody>
          <a:bodyPr/>
          <a:lstStyle/>
          <a:p>
            <a:r>
              <a:rPr lang="en-US" dirty="0"/>
              <a:t>RNN: backpropagation through time (BPTT) (1)</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9299051-B297-81B7-835E-1BB2F7CDA5AB}"/>
                  </a:ext>
                </a:extLst>
              </p:cNvPr>
              <p:cNvSpPr>
                <a:spLocks noGrp="1"/>
              </p:cNvSpPr>
              <p:nvPr>
                <p:ph idx="1"/>
              </p:nvPr>
            </p:nvSpPr>
            <p:spPr>
              <a:xfrm>
                <a:off x="504825" y="1225550"/>
                <a:ext cx="5943600" cy="5080000"/>
              </a:xfrm>
            </p:spPr>
            <p:txBody>
              <a:bodyPr>
                <a:normAutofit/>
              </a:bodyPr>
              <a:lstStyle/>
              <a:p>
                <a:r>
                  <a:rPr lang="en-US" sz="2400" dirty="0"/>
                  <a:t>Loss function for one sample ( assuming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𝑥</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𝑦</m:t>
                        </m:r>
                      </m:sub>
                    </m:sSub>
                    <m:r>
                      <a:rPr lang="en-US" sz="2400" b="0" i="1" smtClean="0">
                        <a:latin typeface="Cambria Math" panose="02040503050406030204" pitchFamily="18" charset="0"/>
                      </a:rPr>
                      <m:t>=</m:t>
                    </m:r>
                    <m:r>
                      <a:rPr lang="en-US" sz="2400" b="0" i="1" smtClean="0">
                        <a:latin typeface="Cambria Math" panose="02040503050406030204" pitchFamily="18" charset="0"/>
                      </a:rPr>
                      <m:t>𝑇</m:t>
                    </m:r>
                  </m:oMath>
                </a14:m>
                <a:r>
                  <a:rPr lang="en-US" sz="2400" dirty="0"/>
                  <a:t>)</a:t>
                </a:r>
              </a:p>
            </p:txBody>
          </p:sp>
        </mc:Choice>
        <mc:Fallback>
          <p:sp>
            <p:nvSpPr>
              <p:cNvPr id="3" name="Content Placeholder 2">
                <a:extLst>
                  <a:ext uri="{FF2B5EF4-FFF2-40B4-BE49-F238E27FC236}">
                    <a16:creationId xmlns:a16="http://schemas.microsoft.com/office/drawing/2014/main" id="{69299051-B297-81B7-835E-1BB2F7CDA5AB}"/>
                  </a:ext>
                </a:extLst>
              </p:cNvPr>
              <p:cNvSpPr>
                <a:spLocks noGrp="1" noRot="1" noChangeAspect="1" noMove="1" noResize="1" noEditPoints="1" noAdjustHandles="1" noChangeArrowheads="1" noChangeShapeType="1" noTextEdit="1"/>
              </p:cNvSpPr>
              <p:nvPr>
                <p:ph idx="1"/>
              </p:nvPr>
            </p:nvSpPr>
            <p:spPr>
              <a:xfrm>
                <a:off x="504825" y="1225550"/>
                <a:ext cx="5943600" cy="5080000"/>
              </a:xfrm>
              <a:blipFill>
                <a:blip r:embed="rId2"/>
                <a:stretch>
                  <a:fillRect l="-1436" t="-156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05DA094-1C59-B853-33CE-DB9DE6C9992E}"/>
              </a:ext>
            </a:extLst>
          </p:cNvPr>
          <p:cNvSpPr>
            <a:spLocks noGrp="1"/>
          </p:cNvSpPr>
          <p:nvPr>
            <p:ph type="sldNum" sz="quarter" idx="12"/>
          </p:nvPr>
        </p:nvSpPr>
        <p:spPr/>
        <p:txBody>
          <a:bodyPr/>
          <a:lstStyle/>
          <a:p>
            <a:fld id="{875125F4-68B2-4C2F-A65A-C9C4A2DFCF2C}" type="slidenum">
              <a:rPr lang="en-US" smtClean="0"/>
              <a:t>5</a:t>
            </a:fld>
            <a:endParaRPr lang="en-US"/>
          </a:p>
        </p:txBody>
      </p:sp>
      <p:pic>
        <p:nvPicPr>
          <p:cNvPr id="69" name="Picture 68">
            <a:extLst>
              <a:ext uri="{FF2B5EF4-FFF2-40B4-BE49-F238E27FC236}">
                <a16:creationId xmlns:a16="http://schemas.microsoft.com/office/drawing/2014/main" id="{BB9E870D-9CB9-FD8B-3C3C-9A0FBC5D938F}"/>
              </a:ext>
            </a:extLst>
          </p:cNvPr>
          <p:cNvPicPr>
            <a:picLocks noChangeAspect="1"/>
          </p:cNvPicPr>
          <p:nvPr/>
        </p:nvPicPr>
        <p:blipFill>
          <a:blip r:embed="rId3"/>
          <a:stretch>
            <a:fillRect/>
          </a:stretch>
        </p:blipFill>
        <p:spPr>
          <a:xfrm>
            <a:off x="6718322" y="1704974"/>
            <a:ext cx="5407003" cy="4029075"/>
          </a:xfrm>
          <a:prstGeom prst="rect">
            <a:avLst/>
          </a:prstGeom>
        </p:spPr>
      </p:pic>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69BCE7E4-18A6-36D0-F719-D1776160A3F2}"/>
                  </a:ext>
                </a:extLst>
              </p:cNvPr>
              <p:cNvSpPr txBox="1"/>
              <p:nvPr/>
            </p:nvSpPr>
            <p:spPr>
              <a:xfrm>
                <a:off x="876299" y="2106911"/>
                <a:ext cx="3943351" cy="87120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𝐿</m:t>
                      </m:r>
                      <m:d>
                        <m:dPr>
                          <m:ctrlPr>
                            <a:rPr lang="en-US" i="1">
                              <a:latin typeface="Cambria Math" panose="02040503050406030204" pitchFamily="18" charset="0"/>
                            </a:rPr>
                          </m:ctrlPr>
                        </m:dPr>
                        <m:e>
                          <m:acc>
                            <m:accPr>
                              <m:chr m:val="̂"/>
                              <m:ctrlPr>
                                <a:rPr lang="en-US" i="1" smtClean="0">
                                  <a:latin typeface="Cambria Math" panose="02040503050406030204" pitchFamily="18" charset="0"/>
                                </a:rPr>
                              </m:ctrlPr>
                            </m:accPr>
                            <m:e>
                              <m:r>
                                <a:rPr lang="en-US" b="1" i="0">
                                  <a:latin typeface="Cambria Math" panose="02040503050406030204" pitchFamily="18" charset="0"/>
                                </a:rPr>
                                <m:t>𝐲</m:t>
                              </m:r>
                            </m:e>
                          </m:acc>
                          <m:r>
                            <a:rPr lang="en-US" b="0" i="0">
                              <a:latin typeface="Cambria Math" panose="02040503050406030204" pitchFamily="18" charset="0"/>
                            </a:rPr>
                            <m:t>,</m:t>
                          </m:r>
                          <m:r>
                            <a:rPr lang="en-US" b="1" i="0" smtClean="0">
                              <a:latin typeface="Cambria Math" panose="02040503050406030204" pitchFamily="18" charset="0"/>
                            </a:rPr>
                            <m:t>𝐲</m:t>
                          </m:r>
                        </m:e>
                      </m:d>
                      <m:r>
                        <a:rPr lang="en-US" b="0" i="0">
                          <a:latin typeface="Cambria Math" panose="02040503050406030204" pitchFamily="18" charset="0"/>
                        </a:rPr>
                        <m:t>=</m:t>
                      </m:r>
                      <m:f>
                        <m:fPr>
                          <m:ctrlPr>
                            <a:rPr lang="en-US" b="0" i="1">
                              <a:latin typeface="Cambria Math" panose="02040503050406030204" pitchFamily="18" charset="0"/>
                            </a:rPr>
                          </m:ctrlPr>
                        </m:fPr>
                        <m:num>
                          <m:r>
                            <a:rPr lang="en-US" b="0" i="0">
                              <a:latin typeface="Cambria Math" panose="02040503050406030204" pitchFamily="18" charset="0"/>
                            </a:rPr>
                            <m:t>1</m:t>
                          </m:r>
                        </m:num>
                        <m:den>
                          <m:r>
                            <a:rPr lang="en-US" b="0" i="1" smtClean="0">
                              <a:latin typeface="Cambria Math" panose="02040503050406030204" pitchFamily="18" charset="0"/>
                            </a:rPr>
                            <m:t>𝑇</m:t>
                          </m:r>
                        </m:den>
                      </m:f>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𝑡</m:t>
                          </m:r>
                          <m:r>
                            <a:rPr lang="en-US" b="0" i="0">
                              <a:latin typeface="Cambria Math" panose="02040503050406030204" pitchFamily="18" charset="0"/>
                            </a:rPr>
                            <m:t>=1</m:t>
                          </m:r>
                        </m:sub>
                        <m:sup>
                          <m:r>
                            <a:rPr lang="en-US" b="0" i="1" smtClean="0">
                              <a:latin typeface="Cambria Math" panose="02040503050406030204" pitchFamily="18" charset="0"/>
                            </a:rPr>
                            <m:t>𝑇</m:t>
                          </m:r>
                        </m:sup>
                        <m:e>
                          <m:sSub>
                            <m:sSubPr>
                              <m:ctrlPr>
                                <a:rPr lang="en-US" b="0"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e>
                      </m:nary>
                    </m:oMath>
                  </m:oMathPara>
                </a14:m>
                <a:endParaRPr lang="en-US" dirty="0"/>
              </a:p>
            </p:txBody>
          </p:sp>
        </mc:Choice>
        <mc:Fallback>
          <p:sp>
            <p:nvSpPr>
              <p:cNvPr id="71" name="TextBox 70">
                <a:extLst>
                  <a:ext uri="{FF2B5EF4-FFF2-40B4-BE49-F238E27FC236}">
                    <a16:creationId xmlns:a16="http://schemas.microsoft.com/office/drawing/2014/main" id="{69BCE7E4-18A6-36D0-F719-D1776160A3F2}"/>
                  </a:ext>
                </a:extLst>
              </p:cNvPr>
              <p:cNvSpPr txBox="1">
                <a:spLocks noRot="1" noChangeAspect="1" noMove="1" noResize="1" noEditPoints="1" noAdjustHandles="1" noChangeArrowheads="1" noChangeShapeType="1" noTextEdit="1"/>
              </p:cNvSpPr>
              <p:nvPr/>
            </p:nvSpPr>
            <p:spPr>
              <a:xfrm>
                <a:off x="876299" y="2106911"/>
                <a:ext cx="3943351" cy="87120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3" name="TextBox 72">
                <a:extLst>
                  <a:ext uri="{FF2B5EF4-FFF2-40B4-BE49-F238E27FC236}">
                    <a16:creationId xmlns:a16="http://schemas.microsoft.com/office/drawing/2014/main" id="{ADE5A453-C948-FF5C-720F-1F51583D9975}"/>
                  </a:ext>
                </a:extLst>
              </p:cNvPr>
              <p:cNvSpPr txBox="1"/>
              <p:nvPr/>
            </p:nvSpPr>
            <p:spPr>
              <a:xfrm>
                <a:off x="1128713" y="3805482"/>
                <a:ext cx="5157787" cy="40908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𝑡</m:t>
                          </m:r>
                        </m:sub>
                      </m:sSub>
                      <m:d>
                        <m:dPr>
                          <m:ctrlPr>
                            <a:rPr lang="en-US" i="1">
                              <a:latin typeface="Cambria Math" panose="02040503050406030204" pitchFamily="18" charset="0"/>
                            </a:rPr>
                          </m:ctrlPr>
                        </m:dPr>
                        <m:e>
                          <m:sSup>
                            <m:sSupPr>
                              <m:ctrlPr>
                                <a:rPr lang="en-US" i="1">
                                  <a:latin typeface="Cambria Math" panose="02040503050406030204" pitchFamily="18" charset="0"/>
                                </a:rPr>
                              </m:ctrlPr>
                            </m:sSupPr>
                            <m:e>
                              <m:acc>
                                <m:accPr>
                                  <m:chr m:val="̂"/>
                                  <m:ctrlPr>
                                    <a:rPr lang="en-US"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e>
                      </m:d>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func>
                        <m:funcPr>
                          <m:ctrlPr>
                            <a:rPr lang="en-US" b="0" i="1">
                              <a:latin typeface="Cambria Math" panose="02040503050406030204" pitchFamily="18" charset="0"/>
                            </a:rPr>
                          </m:ctrlPr>
                        </m:funcPr>
                        <m:fName>
                          <m:r>
                            <m:rPr>
                              <m:sty m:val="p"/>
                            </m:rPr>
                            <a:rPr lang="en-US" b="0" i="0">
                              <a:latin typeface="Cambria Math" panose="02040503050406030204" pitchFamily="18" charset="0"/>
                            </a:rPr>
                            <m:t>ln</m:t>
                          </m:r>
                        </m:fName>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e>
                      </m:func>
                      <m:r>
                        <a:rPr lang="en-US" b="0" i="0">
                          <a:latin typeface="Cambria Math" panose="02040503050406030204" pitchFamily="18" charset="0"/>
                        </a:rPr>
                        <m:t>−</m:t>
                      </m:r>
                      <m:d>
                        <m:dPr>
                          <m:ctrlPr>
                            <a:rPr lang="en-US" b="0" i="1">
                              <a:latin typeface="Cambria Math" panose="02040503050406030204" pitchFamily="18" charset="0"/>
                            </a:rPr>
                          </m:ctrlPr>
                        </m:dPr>
                        <m:e>
                          <m:r>
                            <a:rPr lang="en-US" b="0" i="0">
                              <a:latin typeface="Cambria Math" panose="02040503050406030204" pitchFamily="18" charset="0"/>
                            </a:rPr>
                            <m:t>1−</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e>
                      </m:d>
                      <m:func>
                        <m:funcPr>
                          <m:ctrlPr>
                            <a:rPr lang="en-US" b="0" i="1">
                              <a:latin typeface="Cambria Math" panose="02040503050406030204" pitchFamily="18" charset="0"/>
                            </a:rPr>
                          </m:ctrlPr>
                        </m:funcPr>
                        <m:fName>
                          <m:r>
                            <m:rPr>
                              <m:sty m:val="p"/>
                            </m:rPr>
                            <a:rPr lang="en-US" b="0" i="0">
                              <a:latin typeface="Cambria Math" panose="02040503050406030204" pitchFamily="18" charset="0"/>
                            </a:rPr>
                            <m:t>ln</m:t>
                          </m:r>
                        </m:fName>
                        <m:e>
                          <m:d>
                            <m:dPr>
                              <m:ctrlPr>
                                <a:rPr lang="en-US" b="0" i="1">
                                  <a:latin typeface="Cambria Math" panose="02040503050406030204" pitchFamily="18" charset="0"/>
                                </a:rPr>
                              </m:ctrlPr>
                            </m:dPr>
                            <m:e>
                              <m:r>
                                <a:rPr lang="en-US" b="0" i="0">
                                  <a:latin typeface="Cambria Math" panose="02040503050406030204" pitchFamily="18" charset="0"/>
                                </a:rPr>
                                <m:t>1−</m:t>
                              </m:r>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e>
                          </m:d>
                        </m:e>
                      </m:func>
                    </m:oMath>
                  </m:oMathPara>
                </a14:m>
                <a:endParaRPr lang="en-US" dirty="0"/>
              </a:p>
            </p:txBody>
          </p:sp>
        </mc:Choice>
        <mc:Fallback>
          <p:sp>
            <p:nvSpPr>
              <p:cNvPr id="73" name="TextBox 72">
                <a:extLst>
                  <a:ext uri="{FF2B5EF4-FFF2-40B4-BE49-F238E27FC236}">
                    <a16:creationId xmlns:a16="http://schemas.microsoft.com/office/drawing/2014/main" id="{ADE5A453-C948-FF5C-720F-1F51583D9975}"/>
                  </a:ext>
                </a:extLst>
              </p:cNvPr>
              <p:cNvSpPr txBox="1">
                <a:spLocks noRot="1" noChangeAspect="1" noMove="1" noResize="1" noEditPoints="1" noAdjustHandles="1" noChangeArrowheads="1" noChangeShapeType="1" noTextEdit="1"/>
              </p:cNvSpPr>
              <p:nvPr/>
            </p:nvSpPr>
            <p:spPr>
              <a:xfrm>
                <a:off x="1128713" y="3805482"/>
                <a:ext cx="5157787" cy="409086"/>
              </a:xfrm>
              <a:prstGeom prst="rect">
                <a:avLst/>
              </a:prstGeom>
              <a:blipFill>
                <a:blip r:embed="rId5"/>
                <a:stretch>
                  <a:fillRect b="-44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5" name="TextBox 74">
                <a:extLst>
                  <a:ext uri="{FF2B5EF4-FFF2-40B4-BE49-F238E27FC236}">
                    <a16:creationId xmlns:a16="http://schemas.microsoft.com/office/drawing/2014/main" id="{BDDAED88-C6C0-BD1A-AC6F-CD649C100E2A}"/>
                  </a:ext>
                </a:extLst>
              </p:cNvPr>
              <p:cNvSpPr txBox="1"/>
              <p:nvPr/>
            </p:nvSpPr>
            <p:spPr>
              <a:xfrm>
                <a:off x="1162050" y="4712418"/>
                <a:ext cx="4143374" cy="46211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𝑡</m:t>
                          </m:r>
                        </m:sub>
                      </m:sSub>
                      <m:d>
                        <m:dPr>
                          <m:ctrlPr>
                            <a:rPr lang="en-US" i="1">
                              <a:latin typeface="Cambria Math" panose="02040503050406030204" pitchFamily="18" charset="0"/>
                            </a:rPr>
                          </m:ctrlPr>
                        </m:dPr>
                        <m:e>
                          <m:sSup>
                            <m:sSupPr>
                              <m:ctrlPr>
                                <a:rPr lang="en-US" i="1">
                                  <a:latin typeface="Cambria Math" panose="02040503050406030204" pitchFamily="18" charset="0"/>
                                </a:rPr>
                              </m:ctrlPr>
                            </m:sSupPr>
                            <m:e>
                              <m:acc>
                                <m:accPr>
                                  <m:chr m:val="̂"/>
                                  <m:ctrlPr>
                                    <a:rPr lang="en-US"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e>
                      </m:d>
                      <m:r>
                        <a:rPr lang="en-US" b="0" i="0">
                          <a:latin typeface="Cambria Math" panose="02040503050406030204" pitchFamily="18" charset="0"/>
                        </a:rPr>
                        <m:t>=−</m:t>
                      </m:r>
                      <m:sSup>
                        <m:sSupPr>
                          <m:ctrlPr>
                            <a:rPr lang="en-US" b="0" i="1">
                              <a:latin typeface="Cambria Math" panose="02040503050406030204" pitchFamily="18" charset="0"/>
                            </a:rPr>
                          </m:ctrlPr>
                        </m:sSupPr>
                        <m:e>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e>
                          </m:d>
                        </m:e>
                        <m:sup>
                          <m:r>
                            <a:rPr lang="en-US" b="0" i="0">
                              <a:latin typeface="Cambria Math" panose="02040503050406030204" pitchFamily="18" charset="0"/>
                            </a:rPr>
                            <m:t>⊺</m:t>
                          </m:r>
                        </m:sup>
                      </m:sSup>
                      <m:func>
                        <m:funcPr>
                          <m:ctrlPr>
                            <a:rPr lang="en-US" b="0" i="1">
                              <a:latin typeface="Cambria Math" panose="02040503050406030204" pitchFamily="18" charset="0"/>
                            </a:rPr>
                          </m:ctrlPr>
                        </m:funcPr>
                        <m:fName>
                          <m:r>
                            <m:rPr>
                              <m:sty m:val="p"/>
                            </m:rPr>
                            <a:rPr lang="en-US" b="0" i="0">
                              <a:latin typeface="Cambria Math" panose="02040503050406030204" pitchFamily="18" charset="0"/>
                            </a:rPr>
                            <m:t>ln</m:t>
                          </m:r>
                        </m:fName>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e>
                      </m:func>
                    </m:oMath>
                  </m:oMathPara>
                </a14:m>
                <a:endParaRPr lang="en-US" dirty="0"/>
              </a:p>
            </p:txBody>
          </p:sp>
        </mc:Choice>
        <mc:Fallback>
          <p:sp>
            <p:nvSpPr>
              <p:cNvPr id="75" name="TextBox 74">
                <a:extLst>
                  <a:ext uri="{FF2B5EF4-FFF2-40B4-BE49-F238E27FC236}">
                    <a16:creationId xmlns:a16="http://schemas.microsoft.com/office/drawing/2014/main" id="{BDDAED88-C6C0-BD1A-AC6F-CD649C100E2A}"/>
                  </a:ext>
                </a:extLst>
              </p:cNvPr>
              <p:cNvSpPr txBox="1">
                <a:spLocks noRot="1" noChangeAspect="1" noMove="1" noResize="1" noEditPoints="1" noAdjustHandles="1" noChangeArrowheads="1" noChangeShapeType="1" noTextEdit="1"/>
              </p:cNvSpPr>
              <p:nvPr/>
            </p:nvSpPr>
            <p:spPr>
              <a:xfrm>
                <a:off x="1162050" y="4712418"/>
                <a:ext cx="4143374" cy="462114"/>
              </a:xfrm>
              <a:prstGeom prst="rect">
                <a:avLst/>
              </a:prstGeom>
              <a:blipFill>
                <a:blip r:embed="rId6"/>
                <a:stretch>
                  <a:fillRect b="-2632"/>
                </a:stretch>
              </a:blipFill>
            </p:spPr>
            <p:txBody>
              <a:bodyPr/>
              <a:lstStyle/>
              <a:p>
                <a:r>
                  <a:rPr lang="en-US">
                    <a:noFill/>
                  </a:rPr>
                  <a:t> </a:t>
                </a:r>
              </a:p>
            </p:txBody>
          </p:sp>
        </mc:Fallback>
      </mc:AlternateContent>
      <p:sp>
        <p:nvSpPr>
          <p:cNvPr id="76" name="TextBox 75">
            <a:extLst>
              <a:ext uri="{FF2B5EF4-FFF2-40B4-BE49-F238E27FC236}">
                <a16:creationId xmlns:a16="http://schemas.microsoft.com/office/drawing/2014/main" id="{C4859BEF-AAFB-580A-56E7-DCF885ADB242}"/>
              </a:ext>
            </a:extLst>
          </p:cNvPr>
          <p:cNvSpPr txBox="1"/>
          <p:nvPr/>
        </p:nvSpPr>
        <p:spPr>
          <a:xfrm>
            <a:off x="885825" y="3371850"/>
            <a:ext cx="2504212" cy="369332"/>
          </a:xfrm>
          <a:prstGeom prst="rect">
            <a:avLst/>
          </a:prstGeom>
          <a:noFill/>
        </p:spPr>
        <p:txBody>
          <a:bodyPr wrap="none" rtlCol="0">
            <a:spAutoFit/>
          </a:bodyPr>
          <a:lstStyle/>
          <a:p>
            <a:r>
              <a:rPr lang="en-US" dirty="0">
                <a:solidFill>
                  <a:srgbClr val="0070C0"/>
                </a:solidFill>
                <a:latin typeface="Segoe Print" panose="02000600000000000000" pitchFamily="2" charset="0"/>
              </a:rPr>
              <a:t>Binary classification</a:t>
            </a:r>
          </a:p>
        </p:txBody>
      </p:sp>
      <p:sp>
        <p:nvSpPr>
          <p:cNvPr id="77" name="TextBox 76">
            <a:extLst>
              <a:ext uri="{FF2B5EF4-FFF2-40B4-BE49-F238E27FC236}">
                <a16:creationId xmlns:a16="http://schemas.microsoft.com/office/drawing/2014/main" id="{3AECFBB7-AD98-D9DD-BBA9-0078BE1A6A6C}"/>
              </a:ext>
            </a:extLst>
          </p:cNvPr>
          <p:cNvSpPr txBox="1"/>
          <p:nvPr/>
        </p:nvSpPr>
        <p:spPr>
          <a:xfrm>
            <a:off x="904875" y="4438650"/>
            <a:ext cx="2380780" cy="369332"/>
          </a:xfrm>
          <a:prstGeom prst="rect">
            <a:avLst/>
          </a:prstGeom>
          <a:noFill/>
        </p:spPr>
        <p:txBody>
          <a:bodyPr wrap="none" rtlCol="0">
            <a:spAutoFit/>
          </a:bodyPr>
          <a:lstStyle/>
          <a:p>
            <a:r>
              <a:rPr lang="en-US" dirty="0">
                <a:solidFill>
                  <a:srgbClr val="0070C0"/>
                </a:solidFill>
                <a:latin typeface="Segoe Print" panose="02000600000000000000" pitchFamily="2" charset="0"/>
              </a:rPr>
              <a:t>Multi-classification</a:t>
            </a:r>
          </a:p>
        </p:txBody>
      </p:sp>
    </p:spTree>
    <p:extLst>
      <p:ext uri="{BB962C8B-B14F-4D97-AF65-F5344CB8AC3E}">
        <p14:creationId xmlns:p14="http://schemas.microsoft.com/office/powerpoint/2010/main" val="520157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7E0B3-9A4D-7CAA-AF3C-332C715A530F}"/>
              </a:ext>
            </a:extLst>
          </p:cNvPr>
          <p:cNvSpPr>
            <a:spLocks noGrp="1"/>
          </p:cNvSpPr>
          <p:nvPr>
            <p:ph type="title"/>
          </p:nvPr>
        </p:nvSpPr>
        <p:spPr>
          <a:xfrm>
            <a:off x="561974" y="0"/>
            <a:ext cx="11001375" cy="1325563"/>
          </a:xfrm>
        </p:spPr>
        <p:txBody>
          <a:bodyPr/>
          <a:lstStyle/>
          <a:p>
            <a:r>
              <a:rPr lang="en-US" dirty="0"/>
              <a:t>RNN: backpropagation through time (BPTT) (2)</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29D84C9-81B3-621F-E6B1-F196D6B1587F}"/>
                  </a:ext>
                </a:extLst>
              </p:cNvPr>
              <p:cNvSpPr>
                <a:spLocks noGrp="1"/>
              </p:cNvSpPr>
              <p:nvPr>
                <p:ph idx="1"/>
              </p:nvPr>
            </p:nvSpPr>
            <p:spPr>
              <a:xfrm>
                <a:off x="581025" y="1187449"/>
                <a:ext cx="10515600" cy="5394325"/>
              </a:xfrm>
            </p:spPr>
            <p:txBody>
              <a:bodyPr/>
              <a:lstStyle/>
              <a:p>
                <a:r>
                  <a:rPr lang="en-US" dirty="0"/>
                  <a:t>For simplicity, assume every activation is a unit function.</a:t>
                </a:r>
              </a:p>
              <a:p>
                <a:r>
                  <a:rPr lang="en-US" dirty="0"/>
                  <a:t>Forward propagation,</a:t>
                </a:r>
                <a:r>
                  <a:rPr lang="en-US" dirty="0">
                    <a:ea typeface="Calibri" panose="020F0502020204030204" pitchFamily="34" charset="0"/>
                    <a:cs typeface="Times New Roman" panose="02020603050405020304" pitchFamily="18" charset="0"/>
                  </a:rPr>
                  <a:t> </a:t>
                </a:r>
                <a14:m>
                  <m:oMath xmlns:m="http://schemas.openxmlformats.org/officeDocument/2006/math">
                    <m:sSup>
                      <m:sSupPr>
                        <m:ctrlPr>
                          <a:rPr lang="en-US" i="1">
                            <a:latin typeface="Cambria Math" panose="02040503050406030204" pitchFamily="18" charset="0"/>
                            <a:ea typeface="Calibri" panose="020F0502020204030204" pitchFamily="34" charset="0"/>
                            <a:cs typeface="Times New Roman" panose="02020603050405020304" pitchFamily="18" charset="0"/>
                          </a:rPr>
                        </m:ctrlPr>
                      </m:sSupPr>
                      <m:e>
                        <m:r>
                          <a:rPr lang="en-US" b="1">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i="1">
                                <a:latin typeface="Cambria Math" panose="02040503050406030204" pitchFamily="18" charset="0"/>
                                <a:ea typeface="Calibri" panose="020F0502020204030204" pitchFamily="34" charset="0"/>
                                <a:cs typeface="Times New Roman" panose="02020603050405020304" pitchFamily="18" charset="0"/>
                              </a:rPr>
                            </m:ctrlPr>
                          </m:dPr>
                          <m:e>
                            <m:r>
                              <a:rPr lang="en-US" b="0" i="1" smtClean="0">
                                <a:latin typeface="Cambria Math" panose="02040503050406030204" pitchFamily="18" charset="0"/>
                                <a:ea typeface="Calibri" panose="020F0502020204030204" pitchFamily="34" charset="0"/>
                                <a:cs typeface="Times New Roman" panose="02020603050405020304" pitchFamily="18" charset="0"/>
                              </a:rPr>
                              <m:t>0</m:t>
                            </m:r>
                          </m:e>
                        </m:d>
                      </m:sup>
                    </m:sSup>
                    <m:r>
                      <a:rPr lang="en-US" b="0" i="1" smtClean="0">
                        <a:latin typeface="Cambria Math" panose="02040503050406030204" pitchFamily="18" charset="0"/>
                        <a:ea typeface="Calibri" panose="020F0502020204030204" pitchFamily="34" charset="0"/>
                        <a:cs typeface="Times New Roman" panose="02020603050405020304" pitchFamily="18" charset="0"/>
                      </a:rPr>
                      <m:t>=0,</m:t>
                    </m:r>
                  </m:oMath>
                </a14:m>
                <a:r>
                  <a:rPr lang="en-US" dirty="0"/>
                  <a:t> </a:t>
                </a:r>
              </a:p>
              <a:p>
                <a:endParaRPr lang="en-US" dirty="0"/>
              </a:p>
              <a:p>
                <a:endParaRPr lang="en-US" dirty="0"/>
              </a:p>
              <a:p>
                <a:endParaRPr lang="en-US" dirty="0"/>
              </a:p>
              <a:p>
                <a:endParaRPr lang="en-US" dirty="0"/>
              </a:p>
              <a:p>
                <a:pPr algn="just">
                  <a:lnSpc>
                    <a:spcPct val="107000"/>
                  </a:lnSpc>
                  <a:spcBef>
                    <a:spcPts val="1200"/>
                  </a:spcBef>
                  <a:spcAft>
                    <a:spcPts val="300"/>
                  </a:spcAft>
                </a:pPr>
                <a:r>
                  <a:rPr lang="en-US" dirty="0">
                    <a:ea typeface="Calibri" panose="020F0502020204030204" pitchFamily="34" charset="0"/>
                    <a:cs typeface="Times New Roman" panose="02020603050405020304" pitchFamily="18" charset="0"/>
                  </a:rPr>
                  <a:t>D</a:t>
                </a:r>
                <a:r>
                  <a:rPr lang="en-US" sz="2800" dirty="0">
                    <a:effectLst/>
                    <a:ea typeface="Calibri" panose="020F0502020204030204" pitchFamily="34" charset="0"/>
                    <a:cs typeface="Times New Roman" panose="02020603050405020304" pitchFamily="18" charset="0"/>
                  </a:rPr>
                  <a:t>erivatives of </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L</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ea typeface="Calibri" panose="020F0502020204030204" pitchFamily="34" charset="0"/>
                    <a:cs typeface="Times New Roman" panose="02020603050405020304" pitchFamily="18" charset="0"/>
                  </a:rPr>
                  <a:t>with respect to the outputs </a:t>
                </a:r>
                <a14:m>
                  <m:oMath xmlns:m="http://schemas.openxmlformats.org/officeDocument/2006/math">
                    <m:sSup>
                      <m:sSupPr>
                        <m:ctrlPr>
                          <a:rPr lang="en-US" sz="2800" i="1">
                            <a:effectLst/>
                            <a:latin typeface="Cambria Math" panose="02040503050406030204" pitchFamily="18" charset="0"/>
                            <a:ea typeface="Calibri" panose="020F0502020204030204" pitchFamily="34" charset="0"/>
                            <a:cs typeface="Times New Roman" panose="02020603050405020304" pitchFamily="18" charset="0"/>
                          </a:rPr>
                        </m:ctrlPr>
                      </m:sSupPr>
                      <m:e>
                        <m:acc>
                          <m:accPr>
                            <m:chr m:val="̂"/>
                            <m:ctrlPr>
                              <a:rPr lang="en-US" sz="2800" b="1"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2800" b="1">
                                <a:effectLst/>
                                <a:latin typeface="Cambria Math" panose="02040503050406030204" pitchFamily="18" charset="0"/>
                                <a:ea typeface="Calibri" panose="020F0502020204030204" pitchFamily="34" charset="0"/>
                                <a:cs typeface="Times New Roman" panose="02020603050405020304" pitchFamily="18" charset="0"/>
                              </a:rPr>
                              <m:t>𝐲</m:t>
                            </m:r>
                          </m:e>
                        </m:acc>
                      </m:e>
                      <m:sup>
                        <m:d>
                          <m:dPr>
                            <m:begChr m:val="〈"/>
                            <m:endChr m:val="〉"/>
                            <m:ctrlPr>
                              <a:rPr lang="en-US" sz="2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a:effectLst/>
                                <a:latin typeface="Cambria Math" panose="02040503050406030204" pitchFamily="18" charset="0"/>
                                <a:ea typeface="Calibri" panose="020F0502020204030204" pitchFamily="34" charset="0"/>
                                <a:cs typeface="Times New Roman" panose="02020603050405020304" pitchFamily="18" charset="0"/>
                              </a:rPr>
                              <m:t>𝑡</m:t>
                            </m:r>
                          </m:e>
                        </m:d>
                      </m:sup>
                    </m:sSup>
                  </m:oMath>
                </a14:m>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a:p>
                <a:endParaRPr lang="en-US" dirty="0"/>
              </a:p>
            </p:txBody>
          </p:sp>
        </mc:Choice>
        <mc:Fallback>
          <p:sp>
            <p:nvSpPr>
              <p:cNvPr id="3" name="Content Placeholder 2">
                <a:extLst>
                  <a:ext uri="{FF2B5EF4-FFF2-40B4-BE49-F238E27FC236}">
                    <a16:creationId xmlns:a16="http://schemas.microsoft.com/office/drawing/2014/main" id="{F29D84C9-81B3-621F-E6B1-F196D6B1587F}"/>
                  </a:ext>
                </a:extLst>
              </p:cNvPr>
              <p:cNvSpPr>
                <a:spLocks noGrp="1" noRot="1" noChangeAspect="1" noMove="1" noResize="1" noEditPoints="1" noAdjustHandles="1" noChangeArrowheads="1" noChangeShapeType="1" noTextEdit="1"/>
              </p:cNvSpPr>
              <p:nvPr>
                <p:ph idx="1"/>
              </p:nvPr>
            </p:nvSpPr>
            <p:spPr>
              <a:xfrm>
                <a:off x="581025" y="1187449"/>
                <a:ext cx="10515600" cy="5394325"/>
              </a:xfrm>
              <a:blipFill>
                <a:blip r:embed="rId2"/>
                <a:stretch>
                  <a:fillRect l="-1043" t="-203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6379B31-D2FD-14AF-C86B-B8A1759B7CCD}"/>
              </a:ext>
            </a:extLst>
          </p:cNvPr>
          <p:cNvSpPr>
            <a:spLocks noGrp="1"/>
          </p:cNvSpPr>
          <p:nvPr>
            <p:ph type="sldNum" sz="quarter" idx="12"/>
          </p:nvPr>
        </p:nvSpPr>
        <p:spPr/>
        <p:txBody>
          <a:bodyPr/>
          <a:lstStyle/>
          <a:p>
            <a:fld id="{875125F4-68B2-4C2F-A65A-C9C4A2DFCF2C}" type="slidenum">
              <a:rPr lang="en-US" smtClean="0"/>
              <a:t>6</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D71112F3-A140-CFDC-5684-44747BE2A115}"/>
                  </a:ext>
                </a:extLst>
              </p:cNvPr>
              <p:cNvSpPr txBox="1"/>
              <p:nvPr/>
            </p:nvSpPr>
            <p:spPr>
              <a:xfrm>
                <a:off x="1090613" y="2506816"/>
                <a:ext cx="7377112" cy="832857"/>
              </a:xfrm>
              <a:prstGeom prst="rect">
                <a:avLst/>
              </a:prstGeom>
              <a:noFill/>
            </p:spPr>
            <p:txBody>
              <a:bodyPr wrap="square">
                <a:spAutoFit/>
              </a:bodyPr>
              <a:lstStyle/>
              <a:p>
                <a:pPr marR="0" algn="ctr">
                  <a:lnSpc>
                    <a:spcPct val="107000"/>
                  </a:lnSpc>
                  <a:spcAft>
                    <a:spcPts val="800"/>
                  </a:spcAft>
                  <a:buNone/>
                </a:pPr>
                <a14:m>
                  <m:oMathPara xmlns:m="http://schemas.openxmlformats.org/officeDocument/2006/math">
                    <m:oMathParaPr>
                      <m:jc m:val="left"/>
                    </m:oMathParaPr>
                    <m:oMath xmlns:m="http://schemas.openxmlformats.org/officeDocument/2006/math">
                      <m:sSup>
                        <m:sSupPr>
                          <m:ctrlPr>
                            <a:rPr lang="en-US" sz="1800" i="1" smtClean="0">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hh</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𝑥h</m:t>
                          </m:r>
                        </m:sub>
                      </m:sSub>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=1,2,…, </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buNone/>
                </a:pPr>
                <a14:m>
                  <m:oMath xmlns:m="http://schemas.openxmlformats.org/officeDocument/2006/math">
                    <m:sSup>
                      <m:sSupPr>
                        <m:ctrlPr>
                          <a:rPr lang="en-US" i="1">
                            <a:effectLst/>
                            <a:latin typeface="Cambria Math" panose="02040503050406030204" pitchFamily="18" charset="0"/>
                            <a:cs typeface="Times New Roman" panose="02020603050405020304" pitchFamily="18" charset="0"/>
                          </a:rPr>
                        </m:ctrlPr>
                      </m:sSupPr>
                      <m:e>
                        <m:acc>
                          <m:accPr>
                            <m:chr m:val="̂"/>
                            <m:ctrlPr>
                              <a:rPr lang="en-US" i="1">
                                <a:effectLst/>
                                <a:latin typeface="Cambria Math" panose="02040503050406030204" pitchFamily="18" charset="0"/>
                                <a:cs typeface="Times New Roman" panose="02020603050405020304" pitchFamily="18" charset="0"/>
                              </a:rPr>
                            </m:ctrlPr>
                          </m:acc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𝐲</m:t>
                            </m:r>
                          </m:e>
                        </m:acc>
                      </m:e>
                      <m:sup>
                        <m:d>
                          <m:dPr>
                            <m:begChr m:val="〈"/>
                            <m:endChr m:val="〉"/>
                            <m:ctrlPr>
                              <a:rPr lang="en-US" i="1">
                                <a:effectLst/>
                                <a:latin typeface="Cambria Math" panose="02040503050406030204" pitchFamily="18"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effectLst/>
                            <a:latin typeface="Cambria Math" panose="02040503050406030204" pitchFamily="18"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h𝑦</m:t>
                        </m:r>
                      </m:sub>
                    </m:sSub>
                    <m:sSup>
                      <m:sSupPr>
                        <m:ctrlPr>
                          <a:rPr lang="en-US" i="1">
                            <a:effectLst/>
                            <a:latin typeface="Cambria Math" panose="02040503050406030204" pitchFamily="18"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i="1">
                                <a:effectLst/>
                                <a:latin typeface="Cambria Math" panose="02040503050406030204" pitchFamily="18"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effectLst/>
                            <a:latin typeface="Cambria Math" panose="02040503050406030204" pitchFamily="18" charset="0"/>
                            <a:cs typeface="Times New Roman" panose="02020603050405020304" pitchFamily="18" charset="0"/>
                          </a:rPr>
                        </m:ctrlPr>
                      </m:sSub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𝑦</m:t>
                        </m:r>
                      </m:sub>
                    </m:sSub>
                  </m:oMath>
                </a14:m>
                <a:r>
                  <a:rPr lang="en-US" sz="1800" dirty="0">
                    <a:effectLst/>
                    <a:latin typeface="Times New Roman" panose="02020603050405020304" pitchFamily="18" charset="0"/>
                    <a:ea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𝑡</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 2,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𝑇</m:t>
                    </m:r>
                  </m:oMath>
                </a14:m>
                <a:r>
                  <a:rPr lang="en-US" sz="1800" dirty="0">
                    <a:effectLst/>
                    <a:latin typeface="Times New Roman" panose="02020603050405020304" pitchFamily="18" charset="0"/>
                    <a:ea typeface="Times New Roman" panose="02020603050405020304" pitchFamily="18" charset="0"/>
                  </a:rPr>
                  <a:t> </a:t>
                </a:r>
                <a:endParaRPr lang="en-US" dirty="0"/>
              </a:p>
            </p:txBody>
          </p:sp>
        </mc:Choice>
        <mc:Fallback>
          <p:sp>
            <p:nvSpPr>
              <p:cNvPr id="6" name="TextBox 5">
                <a:extLst>
                  <a:ext uri="{FF2B5EF4-FFF2-40B4-BE49-F238E27FC236}">
                    <a16:creationId xmlns:a16="http://schemas.microsoft.com/office/drawing/2014/main" id="{D71112F3-A140-CFDC-5684-44747BE2A115}"/>
                  </a:ext>
                </a:extLst>
              </p:cNvPr>
              <p:cNvSpPr txBox="1">
                <a:spLocks noRot="1" noChangeAspect="1" noMove="1" noResize="1" noEditPoints="1" noAdjustHandles="1" noChangeArrowheads="1" noChangeShapeType="1" noTextEdit="1"/>
              </p:cNvSpPr>
              <p:nvPr/>
            </p:nvSpPr>
            <p:spPr>
              <a:xfrm>
                <a:off x="1090613" y="2506816"/>
                <a:ext cx="7377112" cy="832857"/>
              </a:xfrm>
              <a:prstGeom prst="rect">
                <a:avLst/>
              </a:prstGeom>
              <a:blipFill>
                <a:blip r:embed="rId3"/>
                <a:stretch>
                  <a:fillRect b="-219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61909D73-71BC-AB14-925B-2860E4C76E6A}"/>
                  </a:ext>
                </a:extLst>
              </p:cNvPr>
              <p:cNvSpPr txBox="1"/>
              <p:nvPr/>
            </p:nvSpPr>
            <p:spPr>
              <a:xfrm>
                <a:off x="1042988" y="3450600"/>
                <a:ext cx="3014662" cy="87120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𝐿</m:t>
                      </m:r>
                      <m:d>
                        <m:dPr>
                          <m:ctrlPr>
                            <a:rPr lang="en-US" i="1" smtClean="0">
                              <a:latin typeface="Cambria Math" panose="02040503050406030204" pitchFamily="18" charset="0"/>
                            </a:rPr>
                          </m:ctrlPr>
                        </m:dPr>
                        <m:e>
                          <m:acc>
                            <m:accPr>
                              <m:chr m:val="̂"/>
                              <m:ctrlPr>
                                <a:rPr lang="en-US" i="1" smtClean="0">
                                  <a:latin typeface="Cambria Math" panose="02040503050406030204" pitchFamily="18" charset="0"/>
                                </a:rPr>
                              </m:ctrlPr>
                            </m:accPr>
                            <m:e>
                              <m:r>
                                <a:rPr lang="en-US" b="1" i="0">
                                  <a:latin typeface="Cambria Math" panose="02040503050406030204" pitchFamily="18" charset="0"/>
                                </a:rPr>
                                <m:t>𝐲</m:t>
                              </m:r>
                            </m:e>
                          </m:acc>
                          <m:r>
                            <a:rPr lang="en-US" b="0" i="0">
                              <a:latin typeface="Cambria Math" panose="02040503050406030204" pitchFamily="18" charset="0"/>
                            </a:rPr>
                            <m:t>,</m:t>
                          </m:r>
                          <m:r>
                            <a:rPr lang="en-US" b="1" i="0" smtClean="0">
                              <a:latin typeface="Cambria Math" panose="02040503050406030204" pitchFamily="18" charset="0"/>
                            </a:rPr>
                            <m:t>𝐲</m:t>
                          </m:r>
                          <m:r>
                            <a:rPr lang="en-US" b="1" i="0" smtClean="0">
                              <a:latin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𝛉</m:t>
                          </m:r>
                          <m:r>
                            <a:rPr lang="en-US" b="1" i="0" smtClean="0">
                              <a:latin typeface="Cambria Math" panose="02040503050406030204" pitchFamily="18" charset="0"/>
                            </a:rPr>
                            <m:t> </m:t>
                          </m:r>
                        </m:e>
                      </m:d>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𝑡</m:t>
                          </m:r>
                          <m:r>
                            <a:rPr lang="en-US" b="0" i="0">
                              <a:latin typeface="Cambria Math" panose="02040503050406030204" pitchFamily="18" charset="0"/>
                            </a:rPr>
                            <m:t>=1</m:t>
                          </m:r>
                        </m:sub>
                        <m:sup>
                          <m:r>
                            <a:rPr lang="en-US" b="0" i="1" smtClean="0">
                              <a:latin typeface="Cambria Math" panose="02040503050406030204" pitchFamily="18" charset="0"/>
                            </a:rPr>
                            <m:t>𝑇</m:t>
                          </m:r>
                        </m:sup>
                        <m:e>
                          <m:sSub>
                            <m:sSubPr>
                              <m:ctrlPr>
                                <a:rPr lang="en-US" b="0"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e>
                      </m:nary>
                    </m:oMath>
                  </m:oMathPara>
                </a14:m>
                <a:endParaRPr lang="en-US" dirty="0"/>
              </a:p>
            </p:txBody>
          </p:sp>
        </mc:Choice>
        <mc:Fallback>
          <p:sp>
            <p:nvSpPr>
              <p:cNvPr id="8" name="TextBox 7">
                <a:extLst>
                  <a:ext uri="{FF2B5EF4-FFF2-40B4-BE49-F238E27FC236}">
                    <a16:creationId xmlns:a16="http://schemas.microsoft.com/office/drawing/2014/main" id="{61909D73-71BC-AB14-925B-2860E4C76E6A}"/>
                  </a:ext>
                </a:extLst>
              </p:cNvPr>
              <p:cNvSpPr txBox="1">
                <a:spLocks noRot="1" noChangeAspect="1" noMove="1" noResize="1" noEditPoints="1" noAdjustHandles="1" noChangeArrowheads="1" noChangeShapeType="1" noTextEdit="1"/>
              </p:cNvSpPr>
              <p:nvPr/>
            </p:nvSpPr>
            <p:spPr>
              <a:xfrm>
                <a:off x="1042988" y="3450600"/>
                <a:ext cx="3014662" cy="87120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3C8EB6B8-F60C-46DB-138C-0BBD2FA89649}"/>
                  </a:ext>
                </a:extLst>
              </p:cNvPr>
              <p:cNvSpPr txBox="1"/>
              <p:nvPr/>
            </p:nvSpPr>
            <p:spPr>
              <a:xfrm>
                <a:off x="4076700" y="3657600"/>
                <a:ext cx="5810250" cy="483466"/>
              </a:xfrm>
              <a:prstGeom prst="rect">
                <a:avLst/>
              </a:prstGeom>
              <a:noFill/>
            </p:spPr>
            <p:txBody>
              <a:bodyPr wrap="square" rtlCol="0">
                <a:spAutoFit/>
              </a:bodyPr>
              <a:lstStyle/>
              <a:p>
                <a:r>
                  <a:rPr lang="en-US" dirty="0">
                    <a:solidFill>
                      <a:srgbClr val="0070C0"/>
                    </a:solidFill>
                  </a:rPr>
                  <a:t># </a:t>
                </a:r>
                <a:r>
                  <a:rPr lang="en-US" dirty="0">
                    <a:solidFill>
                      <a:srgbClr val="0070C0"/>
                    </a:solidFill>
                    <a:latin typeface="Segoe Print" panose="02000600000000000000" pitchFamily="2" charset="0"/>
                  </a:rPr>
                  <a:t>it is ok to drop</a:t>
                </a:r>
                <a:r>
                  <a:rPr lang="en-US" dirty="0">
                    <a:solidFill>
                      <a:srgbClr val="0070C0"/>
                    </a:solidFill>
                  </a:rPr>
                  <a:t>   </a:t>
                </a:r>
                <a14:m>
                  <m:oMath xmlns:m="http://schemas.openxmlformats.org/officeDocument/2006/math">
                    <m:f>
                      <m:fPr>
                        <m:ctrlPr>
                          <a:rPr lang="en-US" i="1" smtClean="0">
                            <a:solidFill>
                              <a:srgbClr val="0070C0"/>
                            </a:solidFill>
                            <a:latin typeface="Cambria Math" panose="02040503050406030204" pitchFamily="18" charset="0"/>
                          </a:rPr>
                        </m:ctrlPr>
                      </m:fPr>
                      <m:num>
                        <m:r>
                          <a:rPr lang="en-US" b="0" i="1" smtClean="0">
                            <a:solidFill>
                              <a:srgbClr val="0070C0"/>
                            </a:solidFill>
                            <a:latin typeface="Cambria Math" panose="02040503050406030204" pitchFamily="18" charset="0"/>
                          </a:rPr>
                          <m:t>1</m:t>
                        </m:r>
                      </m:num>
                      <m:den>
                        <m:r>
                          <a:rPr lang="en-US" b="0" i="1" smtClean="0">
                            <a:solidFill>
                              <a:srgbClr val="0070C0"/>
                            </a:solidFill>
                            <a:latin typeface="Cambria Math" panose="02040503050406030204" pitchFamily="18" charset="0"/>
                          </a:rPr>
                          <m:t>𝑇</m:t>
                        </m:r>
                      </m:den>
                    </m:f>
                  </m:oMath>
                </a14:m>
                <a:r>
                  <a:rPr lang="en-US" dirty="0">
                    <a:solidFill>
                      <a:srgbClr val="0070C0"/>
                    </a:solidFill>
                  </a:rPr>
                  <a:t>,</a:t>
                </a:r>
                <a:r>
                  <a:rPr lang="en-US" b="1" dirty="0">
                    <a:solidFill>
                      <a:srgbClr val="0070C0"/>
                    </a:solidFill>
                    <a:ea typeface="Cambria Math" panose="02040503050406030204" pitchFamily="18" charset="0"/>
                  </a:rPr>
                  <a:t> </a:t>
                </a:r>
                <a14:m>
                  <m:oMath xmlns:m="http://schemas.openxmlformats.org/officeDocument/2006/math">
                    <m:r>
                      <a:rPr lang="en-US" b="1" i="0" smtClean="0">
                        <a:solidFill>
                          <a:srgbClr val="0070C0"/>
                        </a:solidFill>
                        <a:latin typeface="Cambria Math" panose="02040503050406030204" pitchFamily="18" charset="0"/>
                        <a:ea typeface="Cambria Math" panose="02040503050406030204" pitchFamily="18" charset="0"/>
                      </a:rPr>
                      <m:t>    </m:t>
                    </m:r>
                    <m:r>
                      <a:rPr lang="en-US" b="1" i="1" smtClean="0">
                        <a:solidFill>
                          <a:srgbClr val="0070C0"/>
                        </a:solidFill>
                        <a:latin typeface="Cambria Math" panose="02040503050406030204" pitchFamily="18" charset="0"/>
                        <a:ea typeface="Cambria Math" panose="02040503050406030204" pitchFamily="18" charset="0"/>
                      </a:rPr>
                      <m:t>𝛉</m:t>
                    </m:r>
                  </m:oMath>
                </a14:m>
                <a:r>
                  <a:rPr lang="en-US" dirty="0">
                    <a:solidFill>
                      <a:srgbClr val="0070C0"/>
                    </a:solidFill>
                  </a:rPr>
                  <a:t> </a:t>
                </a:r>
                <a:r>
                  <a:rPr lang="en-US" dirty="0">
                    <a:solidFill>
                      <a:srgbClr val="0070C0"/>
                    </a:solidFill>
                    <a:latin typeface="Segoe Print" panose="02000600000000000000" pitchFamily="2" charset="0"/>
                  </a:rPr>
                  <a:t>is the set of parameters </a:t>
                </a:r>
              </a:p>
            </p:txBody>
          </p:sp>
        </mc:Choice>
        <mc:Fallback>
          <p:sp>
            <p:nvSpPr>
              <p:cNvPr id="9" name="TextBox 8">
                <a:extLst>
                  <a:ext uri="{FF2B5EF4-FFF2-40B4-BE49-F238E27FC236}">
                    <a16:creationId xmlns:a16="http://schemas.microsoft.com/office/drawing/2014/main" id="{3C8EB6B8-F60C-46DB-138C-0BBD2FA89649}"/>
                  </a:ext>
                </a:extLst>
              </p:cNvPr>
              <p:cNvSpPr txBox="1">
                <a:spLocks noRot="1" noChangeAspect="1" noMove="1" noResize="1" noEditPoints="1" noAdjustHandles="1" noChangeArrowheads="1" noChangeShapeType="1" noTextEdit="1"/>
              </p:cNvSpPr>
              <p:nvPr/>
            </p:nvSpPr>
            <p:spPr>
              <a:xfrm>
                <a:off x="4076700" y="3657600"/>
                <a:ext cx="5810250" cy="483466"/>
              </a:xfrm>
              <a:prstGeom prst="rect">
                <a:avLst/>
              </a:prstGeom>
              <a:blipFill>
                <a:blip r:embed="rId5"/>
                <a:stretch>
                  <a:fillRect l="-944" b="-1265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5DA3D8CB-DEDB-6D45-2210-F2A9318770B2}"/>
                  </a:ext>
                </a:extLst>
              </p:cNvPr>
              <p:cNvSpPr txBox="1"/>
              <p:nvPr/>
            </p:nvSpPr>
            <p:spPr>
              <a:xfrm>
                <a:off x="1166813" y="4959926"/>
                <a:ext cx="6043612" cy="68800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r>
                            <a:rPr lang="en-US">
                              <a:latin typeface="Cambria Math" panose="02040503050406030204" pitchFamily="18" charset="0"/>
                            </a:rPr>
                            <m:t>𝜕</m:t>
                          </m:r>
                          <m:r>
                            <a:rPr lang="en-US" b="1" i="1">
                              <a:latin typeface="Cambria Math" panose="02040503050406030204" pitchFamily="18" charset="0"/>
                            </a:rPr>
                            <m:t>𝑳</m:t>
                          </m:r>
                          <m:d>
                            <m:dPr>
                              <m:ctrlPr>
                                <a:rPr lang="en-US" b="1" i="1">
                                  <a:latin typeface="Cambria Math" panose="02040503050406030204" pitchFamily="18" charset="0"/>
                                </a:rPr>
                              </m:ctrlPr>
                            </m:dPr>
                            <m:e>
                              <m:acc>
                                <m:accPr>
                                  <m:chr m:val="̂"/>
                                  <m:ctrlPr>
                                    <a:rPr lang="en-US" b="0" i="1">
                                      <a:latin typeface="Cambria Math" panose="02040503050406030204" pitchFamily="18" charset="0"/>
                                    </a:rPr>
                                  </m:ctrlPr>
                                </m:accPr>
                                <m:e>
                                  <m:r>
                                    <a:rPr lang="en-US" b="1" i="1">
                                      <a:latin typeface="Cambria Math" panose="02040503050406030204" pitchFamily="18" charset="0"/>
                                    </a:rPr>
                                    <m:t>𝒚</m:t>
                                  </m:r>
                                </m:e>
                              </m:acc>
                              <m:r>
                                <a:rPr lang="en-US" b="0" i="0">
                                  <a:latin typeface="Cambria Math" panose="02040503050406030204" pitchFamily="18" charset="0"/>
                                </a:rPr>
                                <m:t>,</m:t>
                              </m:r>
                              <m:r>
                                <a:rPr lang="en-US" b="1" i="1">
                                  <a:latin typeface="Cambria Math" panose="02040503050406030204" pitchFamily="18" charset="0"/>
                                </a:rPr>
                                <m:t>𝒚</m:t>
                              </m:r>
                              <m:r>
                                <a:rPr lang="en-US" b="0" i="0">
                                  <a:latin typeface="Cambria Math" panose="02040503050406030204" pitchFamily="18" charset="0"/>
                                </a:rPr>
                                <m:t> ;</m:t>
                              </m:r>
                              <m:r>
                                <a:rPr lang="en-US" b="0" i="1">
                                  <a:latin typeface="Cambria Math" panose="02040503050406030204" pitchFamily="18" charset="0"/>
                                </a:rPr>
                                <m:t>𝜃</m:t>
                              </m:r>
                            </m:e>
                          </m:d>
                        </m:num>
                        <m:den>
                          <m:r>
                            <a:rPr lang="en-US" b="0" i="0">
                              <a:latin typeface="Cambria Math" panose="02040503050406030204" pitchFamily="18" charset="0"/>
                            </a:rPr>
                            <m:t>𝜕</m:t>
                          </m:r>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den>
                      </m:f>
                      <m:r>
                        <a:rPr lang="en-US" b="0" i="0">
                          <a:latin typeface="Cambria Math" panose="02040503050406030204" pitchFamily="18" charset="0"/>
                        </a:rPr>
                        <m:t>=</m:t>
                      </m:r>
                      <m:f>
                        <m:fPr>
                          <m:ctrlPr>
                            <a:rPr lang="en-US" b="0" i="1">
                              <a:latin typeface="Cambria Math" panose="02040503050406030204" pitchFamily="18" charset="0"/>
                            </a:rPr>
                          </m:ctrlPr>
                        </m:fPr>
                        <m:num>
                          <m:r>
                            <a:rPr lang="en-US" b="0" i="0">
                              <a:latin typeface="Cambria Math" panose="02040503050406030204" pitchFamily="18" charset="0"/>
                            </a:rPr>
                            <m:t>𝜕</m:t>
                          </m:r>
                        </m:num>
                        <m:den>
                          <m:r>
                            <a:rPr lang="en-US" b="0" i="0">
                              <a:latin typeface="Cambria Math" panose="02040503050406030204" pitchFamily="18" charset="0"/>
                            </a:rPr>
                            <m:t>𝜕</m:t>
                          </m:r>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den>
                      </m:f>
                      <m:sSub>
                        <m:sSubPr>
                          <m:ctrlPr>
                            <a:rPr lang="en-US" b="0"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ℝ</m:t>
                          </m:r>
                        </m:e>
                        <m:sup>
                          <m:sSub>
                            <m:sSubPr>
                              <m:ctrlPr>
                                <a:rPr lang="en-US" b="0" i="1">
                                  <a:latin typeface="Cambria Math" panose="02040503050406030204" pitchFamily="18" charset="0"/>
                                </a:rPr>
                              </m:ctrlPr>
                            </m:sSubPr>
                            <m:e>
                              <m:r>
                                <a:rPr lang="en-US" b="0" i="1">
                                  <a:latin typeface="Cambria Math" panose="02040503050406030204" pitchFamily="18" charset="0"/>
                                </a:rPr>
                                <m:t>𝑛</m:t>
                              </m:r>
                            </m:e>
                            <m:sub>
                              <m:r>
                                <a:rPr lang="en-US" b="0" i="1">
                                  <a:latin typeface="Cambria Math" panose="02040503050406030204" pitchFamily="18" charset="0"/>
                                </a:rPr>
                                <m:t>𝑦</m:t>
                              </m:r>
                            </m:sub>
                          </m:sSub>
                        </m:sup>
                      </m:sSup>
                      <m:r>
                        <a:rPr lang="en-US" b="0" i="0">
                          <a:latin typeface="Cambria Math" panose="02040503050406030204" pitchFamily="18" charset="0"/>
                        </a:rPr>
                        <m:t>, </m:t>
                      </m:r>
                      <m:r>
                        <a:rPr lang="en-US" b="0" i="1">
                          <a:latin typeface="Cambria Math" panose="02040503050406030204" pitchFamily="18" charset="0"/>
                        </a:rPr>
                        <m:t>𝑡</m:t>
                      </m:r>
                      <m:r>
                        <a:rPr lang="en-US" b="0" i="0">
                          <a:latin typeface="Cambria Math" panose="02040503050406030204" pitchFamily="18" charset="0"/>
                        </a:rPr>
                        <m:t>=1,2,…, </m:t>
                      </m:r>
                      <m:r>
                        <a:rPr lang="en-US" b="0" i="1">
                          <a:latin typeface="Cambria Math" panose="02040503050406030204" pitchFamily="18" charset="0"/>
                        </a:rPr>
                        <m:t>𝑇</m:t>
                      </m:r>
                      <m:r>
                        <a:rPr lang="en-US" b="0" i="0">
                          <a:latin typeface="Cambria Math" panose="02040503050406030204" pitchFamily="18" charset="0"/>
                        </a:rPr>
                        <m:t> </m:t>
                      </m:r>
                    </m:oMath>
                  </m:oMathPara>
                </a14:m>
                <a:endParaRPr lang="en-US" dirty="0"/>
              </a:p>
            </p:txBody>
          </p:sp>
        </mc:Choice>
        <mc:Fallback>
          <p:sp>
            <p:nvSpPr>
              <p:cNvPr id="11" name="TextBox 10">
                <a:extLst>
                  <a:ext uri="{FF2B5EF4-FFF2-40B4-BE49-F238E27FC236}">
                    <a16:creationId xmlns:a16="http://schemas.microsoft.com/office/drawing/2014/main" id="{5DA3D8CB-DEDB-6D45-2210-F2A9318770B2}"/>
                  </a:ext>
                </a:extLst>
              </p:cNvPr>
              <p:cNvSpPr txBox="1">
                <a:spLocks noRot="1" noChangeAspect="1" noMove="1" noResize="1" noEditPoints="1" noAdjustHandles="1" noChangeArrowheads="1" noChangeShapeType="1" noTextEdit="1"/>
              </p:cNvSpPr>
              <p:nvPr/>
            </p:nvSpPr>
            <p:spPr>
              <a:xfrm>
                <a:off x="1166813" y="4959926"/>
                <a:ext cx="6043612" cy="688009"/>
              </a:xfrm>
              <a:prstGeom prst="rect">
                <a:avLst/>
              </a:prstGeom>
              <a:blipFill>
                <a:blip r:embed="rId6"/>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50AB4E6C-82F6-EEDB-D529-6BBBA7A12360}"/>
              </a:ext>
            </a:extLst>
          </p:cNvPr>
          <p:cNvSpPr txBox="1"/>
          <p:nvPr/>
        </p:nvSpPr>
        <p:spPr>
          <a:xfrm>
            <a:off x="6972300" y="5124450"/>
            <a:ext cx="3568606" cy="369332"/>
          </a:xfrm>
          <a:prstGeom prst="rect">
            <a:avLst/>
          </a:prstGeom>
          <a:noFill/>
        </p:spPr>
        <p:txBody>
          <a:bodyPr wrap="none" rtlCol="0">
            <a:spAutoFit/>
          </a:bodyPr>
          <a:lstStyle/>
          <a:p>
            <a:r>
              <a:rPr lang="en-US" dirty="0">
                <a:solidFill>
                  <a:srgbClr val="0070C0"/>
                </a:solidFill>
                <a:latin typeface="Segoe Print" panose="02000600000000000000" pitchFamily="2" charset="0"/>
              </a:rPr>
              <a:t># depending on loss function</a:t>
            </a:r>
          </a:p>
        </p:txBody>
      </p:sp>
    </p:spTree>
    <p:extLst>
      <p:ext uri="{BB962C8B-B14F-4D97-AF65-F5344CB8AC3E}">
        <p14:creationId xmlns:p14="http://schemas.microsoft.com/office/powerpoint/2010/main" val="3799126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2517D-4E85-DDA1-8065-6CF14F593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FED44F-D24A-0F52-02CB-F691CB738C16}"/>
              </a:ext>
            </a:extLst>
          </p:cNvPr>
          <p:cNvSpPr>
            <a:spLocks noGrp="1"/>
          </p:cNvSpPr>
          <p:nvPr>
            <p:ph type="title"/>
          </p:nvPr>
        </p:nvSpPr>
        <p:spPr>
          <a:xfrm>
            <a:off x="561974" y="0"/>
            <a:ext cx="11001375" cy="1325563"/>
          </a:xfrm>
        </p:spPr>
        <p:txBody>
          <a:bodyPr/>
          <a:lstStyle/>
          <a:p>
            <a:r>
              <a:rPr lang="en-US" dirty="0"/>
              <a:t>RNN: backpropagation through time (BPTT) (3)</a:t>
            </a:r>
          </a:p>
        </p:txBody>
      </p:sp>
      <p:sp>
        <p:nvSpPr>
          <p:cNvPr id="3" name="Content Placeholder 2">
            <a:extLst>
              <a:ext uri="{FF2B5EF4-FFF2-40B4-BE49-F238E27FC236}">
                <a16:creationId xmlns:a16="http://schemas.microsoft.com/office/drawing/2014/main" id="{243AC1F7-8EF6-5B2F-A609-9D36FD6E7F20}"/>
              </a:ext>
            </a:extLst>
          </p:cNvPr>
          <p:cNvSpPr>
            <a:spLocks noGrp="1"/>
          </p:cNvSpPr>
          <p:nvPr>
            <p:ph idx="1"/>
          </p:nvPr>
        </p:nvSpPr>
        <p:spPr>
          <a:xfrm>
            <a:off x="581025" y="1187449"/>
            <a:ext cx="8677275" cy="5394325"/>
          </a:xfrm>
        </p:spPr>
        <p:txBody>
          <a:bodyPr/>
          <a:lstStyle/>
          <a:p>
            <a:r>
              <a:rPr lang="en-US" dirty="0">
                <a:ea typeface="Calibri" panose="020F0502020204030204" pitchFamily="34" charset="0"/>
                <a:cs typeface="Times New Roman" panose="02020603050405020304" pitchFamily="18" charset="0"/>
              </a:rPr>
              <a:t>D</a:t>
            </a:r>
            <a:r>
              <a:rPr lang="en-US" sz="2800" dirty="0">
                <a:effectLst/>
                <a:ea typeface="Calibri" panose="020F0502020204030204" pitchFamily="34" charset="0"/>
                <a:cs typeface="Times New Roman" panose="02020603050405020304" pitchFamily="18" charset="0"/>
              </a:rPr>
              <a:t>erivatives of </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L</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ea typeface="Calibri" panose="020F0502020204030204" pitchFamily="34" charset="0"/>
                <a:cs typeface="Times New Roman" panose="02020603050405020304" pitchFamily="18" charset="0"/>
              </a:rPr>
              <a:t>with respect to </a:t>
            </a:r>
            <a:r>
              <a:rPr lang="en-US" dirty="0">
                <a:ea typeface="Calibri" panose="020F0502020204030204" pitchFamily="34" charset="0"/>
                <a:cs typeface="Times New Roman" panose="02020603050405020304" pitchFamily="18" charset="0"/>
              </a:rPr>
              <a:t>parameters</a:t>
            </a:r>
            <a:r>
              <a:rPr lang="en-US" sz="2800" dirty="0">
                <a:effectLst/>
                <a:ea typeface="Calibri" panose="020F0502020204030204" pitchFamily="34" charset="0"/>
                <a:cs typeface="Times New Roman" panose="02020603050405020304" pitchFamily="18" charset="0"/>
              </a:rPr>
              <a:t> </a:t>
            </a:r>
            <a:r>
              <a:rPr lang="en-US" dirty="0"/>
              <a:t>(</a:t>
            </a:r>
            <a:r>
              <a:rPr lang="en-US" i="1" dirty="0">
                <a:solidFill>
                  <a:srgbClr val="FF0000"/>
                </a:solidFill>
              </a:rPr>
              <a:t>W</a:t>
            </a:r>
            <a:r>
              <a:rPr lang="en-US" i="1" baseline="-25000" dirty="0">
                <a:solidFill>
                  <a:srgbClr val="FF0000"/>
                </a:solidFill>
              </a:rPr>
              <a:t>hy </a:t>
            </a:r>
            <a:r>
              <a:rPr lang="en-US" i="1" dirty="0">
                <a:solidFill>
                  <a:srgbClr val="FF0000"/>
                </a:solidFill>
              </a:rPr>
              <a:t>, </a:t>
            </a:r>
            <a:r>
              <a:rPr lang="en-US" b="1" dirty="0">
                <a:solidFill>
                  <a:srgbClr val="FF0000"/>
                </a:solidFill>
              </a:rPr>
              <a:t>b</a:t>
            </a:r>
            <a:r>
              <a:rPr lang="en-US" i="1" baseline="-25000" dirty="0">
                <a:solidFill>
                  <a:srgbClr val="FF0000"/>
                </a:solidFill>
              </a:rPr>
              <a:t>y</a:t>
            </a:r>
            <a:r>
              <a:rPr lang="en-US" dirty="0"/>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E7A12D7-F6CC-1121-52B4-5A3E47886699}"/>
              </a:ext>
            </a:extLst>
          </p:cNvPr>
          <p:cNvSpPr>
            <a:spLocks noGrp="1"/>
          </p:cNvSpPr>
          <p:nvPr>
            <p:ph type="sldNum" sz="quarter" idx="12"/>
          </p:nvPr>
        </p:nvSpPr>
        <p:spPr/>
        <p:txBody>
          <a:bodyPr/>
          <a:lstStyle/>
          <a:p>
            <a:fld id="{875125F4-68B2-4C2F-A65A-C9C4A2DFCF2C}" type="slidenum">
              <a:rPr lang="en-US" smtClean="0"/>
              <a:t>7</a:t>
            </a:fld>
            <a:endParaRPr lang="en-US"/>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12E4CE86-4764-F846-6B07-CE0CB47E0D59}"/>
                  </a:ext>
                </a:extLst>
              </p:cNvPr>
              <p:cNvSpPr txBox="1"/>
              <p:nvPr/>
            </p:nvSpPr>
            <p:spPr>
              <a:xfrm>
                <a:off x="700088" y="1878975"/>
                <a:ext cx="5634037" cy="87120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r>
                            <a:rPr lang="en-US">
                              <a:latin typeface="Cambria Math" panose="02040503050406030204" pitchFamily="18" charset="0"/>
                            </a:rPr>
                            <m:t>𝜕</m:t>
                          </m:r>
                          <m:r>
                            <a:rPr lang="en-US" b="1" i="1">
                              <a:latin typeface="Cambria Math" panose="02040503050406030204" pitchFamily="18" charset="0"/>
                            </a:rPr>
                            <m:t>𝑳</m:t>
                          </m:r>
                          <m:d>
                            <m:dPr>
                              <m:ctrlPr>
                                <a:rPr lang="en-US" b="1" i="1">
                                  <a:latin typeface="Cambria Math" panose="02040503050406030204" pitchFamily="18" charset="0"/>
                                </a:rPr>
                              </m:ctrlPr>
                            </m:dPr>
                            <m:e>
                              <m:acc>
                                <m:accPr>
                                  <m:chr m:val="̂"/>
                                  <m:ctrlPr>
                                    <a:rPr lang="en-US" b="0" i="1">
                                      <a:latin typeface="Cambria Math" panose="02040503050406030204" pitchFamily="18" charset="0"/>
                                    </a:rPr>
                                  </m:ctrlPr>
                                </m:accPr>
                                <m:e>
                                  <m:r>
                                    <a:rPr lang="en-US" b="1" i="1">
                                      <a:latin typeface="Cambria Math" panose="02040503050406030204" pitchFamily="18" charset="0"/>
                                    </a:rPr>
                                    <m:t>𝒚</m:t>
                                  </m:r>
                                </m:e>
                              </m:acc>
                              <m:r>
                                <a:rPr lang="en-US" b="0" i="0">
                                  <a:latin typeface="Cambria Math" panose="02040503050406030204" pitchFamily="18" charset="0"/>
                                </a:rPr>
                                <m:t>,</m:t>
                              </m:r>
                              <m:r>
                                <a:rPr lang="en-US" b="1" i="1">
                                  <a:latin typeface="Cambria Math" panose="02040503050406030204" pitchFamily="18" charset="0"/>
                                </a:rPr>
                                <m:t>𝒚</m:t>
                              </m:r>
                              <m:r>
                                <a:rPr lang="en-US" b="0" i="0">
                                  <a:latin typeface="Cambria Math" panose="02040503050406030204" pitchFamily="18" charset="0"/>
                                </a:rPr>
                                <m:t> ;</m:t>
                              </m:r>
                              <m:r>
                                <a:rPr lang="en-US" b="0" i="1">
                                  <a:latin typeface="Cambria Math" panose="02040503050406030204" pitchFamily="18" charset="0"/>
                                </a:rPr>
                                <m:t>𝜃</m:t>
                              </m:r>
                            </m:e>
                          </m:d>
                        </m:num>
                        <m:den>
                          <m:r>
                            <a:rPr lang="en-US" b="0" i="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a:solidFill>
                                    <a:srgbClr val="FF0000"/>
                                  </a:solidFill>
                                  <a:latin typeface="Cambria Math" panose="02040503050406030204" pitchFamily="18" charset="0"/>
                                </a:rPr>
                                <m:t>𝑊</m:t>
                              </m:r>
                            </m:e>
                            <m:sub>
                              <m:r>
                                <a:rPr lang="en-US" b="0" i="1">
                                  <a:solidFill>
                                    <a:srgbClr val="FF0000"/>
                                  </a:solidFill>
                                  <a:latin typeface="Cambria Math" panose="02040503050406030204" pitchFamily="18" charset="0"/>
                                </a:rPr>
                                <m:t>h𝑦</m:t>
                              </m:r>
                            </m:sub>
                          </m:sSub>
                        </m:den>
                      </m:f>
                      <m:r>
                        <a:rPr lang="en-US" b="0" i="0">
                          <a:latin typeface="Cambria Math" panose="02040503050406030204" pitchFamily="18" charset="0"/>
                        </a:rPr>
                        <m:t>=</m:t>
                      </m:r>
                      <m:f>
                        <m:fPr>
                          <m:ctrlPr>
                            <a:rPr lang="en-US" b="0" i="1">
                              <a:latin typeface="Cambria Math" panose="02040503050406030204" pitchFamily="18" charset="0"/>
                            </a:rPr>
                          </m:ctrlPr>
                        </m:fPr>
                        <m:num>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𝑡</m:t>
                              </m:r>
                              <m:r>
                                <a:rPr lang="en-US" b="0" i="0">
                                  <a:latin typeface="Cambria Math" panose="02040503050406030204" pitchFamily="18" charset="0"/>
                                </a:rPr>
                                <m:t>=1</m:t>
                              </m:r>
                            </m:sub>
                            <m:sup>
                              <m:r>
                                <a:rPr lang="en-US" b="0" i="1">
                                  <a:latin typeface="Cambria Math" panose="02040503050406030204" pitchFamily="18" charset="0"/>
                                </a:rPr>
                                <m:t>𝑇</m:t>
                              </m:r>
                            </m:sup>
                            <m:e>
                              <m:sSub>
                                <m:sSubPr>
                                  <m:ctrlPr>
                                    <a:rPr lang="en-US" b="0"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e>
                          </m:nary>
                        </m:num>
                        <m:den>
                          <m:r>
                            <a:rPr lang="en-US" b="0" i="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a:solidFill>
                                    <a:srgbClr val="FF0000"/>
                                  </a:solidFill>
                                  <a:latin typeface="Cambria Math" panose="02040503050406030204" pitchFamily="18" charset="0"/>
                                </a:rPr>
                                <m:t>𝑊</m:t>
                              </m:r>
                            </m:e>
                            <m:sub>
                              <m:r>
                                <a:rPr lang="en-US" b="0" i="1">
                                  <a:solidFill>
                                    <a:srgbClr val="FF0000"/>
                                  </a:solidFill>
                                  <a:latin typeface="Cambria Math" panose="02040503050406030204" pitchFamily="18" charset="0"/>
                                </a:rPr>
                                <m:t>h𝑦</m:t>
                              </m:r>
                            </m:sub>
                          </m:sSub>
                        </m:den>
                      </m:f>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𝑡</m:t>
                          </m:r>
                          <m:r>
                            <a:rPr lang="en-US" b="0" i="0">
                              <a:latin typeface="Cambria Math" panose="02040503050406030204" pitchFamily="18" charset="0"/>
                            </a:rPr>
                            <m:t>=1</m:t>
                          </m:r>
                        </m:sub>
                        <m:sup>
                          <m:r>
                            <a:rPr lang="en-US" b="0" i="1">
                              <a:latin typeface="Cambria Math" panose="02040503050406030204" pitchFamily="18" charset="0"/>
                            </a:rPr>
                            <m:t>𝑇</m:t>
                          </m:r>
                        </m:sup>
                        <m:e>
                          <m:f>
                            <m:fPr>
                              <m:ctrlPr>
                                <a:rPr lang="en-US" b="0" i="1">
                                  <a:latin typeface="Cambria Math" panose="02040503050406030204" pitchFamily="18" charset="0"/>
                                </a:rPr>
                              </m:ctrlPr>
                            </m:fPr>
                            <m:num>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num>
                            <m:den>
                              <m:r>
                                <a:rPr lang="en-US" b="0" i="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a:solidFill>
                                        <a:srgbClr val="FF0000"/>
                                      </a:solidFill>
                                      <a:latin typeface="Cambria Math" panose="02040503050406030204" pitchFamily="18" charset="0"/>
                                    </a:rPr>
                                    <m:t>𝑊</m:t>
                                  </m:r>
                                </m:e>
                                <m:sub>
                                  <m:r>
                                    <a:rPr lang="en-US" b="0" i="1">
                                      <a:solidFill>
                                        <a:srgbClr val="FF0000"/>
                                      </a:solidFill>
                                      <a:latin typeface="Cambria Math" panose="02040503050406030204" pitchFamily="18" charset="0"/>
                                    </a:rPr>
                                    <m:t>h𝑦</m:t>
                                  </m:r>
                                </m:sub>
                              </m:sSub>
                            </m:den>
                          </m:f>
                        </m:e>
                      </m:nary>
                    </m:oMath>
                  </m:oMathPara>
                </a14:m>
                <a:endParaRPr lang="en-US" dirty="0"/>
              </a:p>
            </p:txBody>
          </p:sp>
        </mc:Choice>
        <mc:Fallback>
          <p:sp>
            <p:nvSpPr>
              <p:cNvPr id="7" name="TextBox 6">
                <a:extLst>
                  <a:ext uri="{FF2B5EF4-FFF2-40B4-BE49-F238E27FC236}">
                    <a16:creationId xmlns:a16="http://schemas.microsoft.com/office/drawing/2014/main" id="{12E4CE86-4764-F846-6B07-CE0CB47E0D59}"/>
                  </a:ext>
                </a:extLst>
              </p:cNvPr>
              <p:cNvSpPr txBox="1">
                <a:spLocks noRot="1" noChangeAspect="1" noMove="1" noResize="1" noEditPoints="1" noAdjustHandles="1" noChangeArrowheads="1" noChangeShapeType="1" noTextEdit="1"/>
              </p:cNvSpPr>
              <p:nvPr/>
            </p:nvSpPr>
            <p:spPr>
              <a:xfrm>
                <a:off x="700088" y="1878975"/>
                <a:ext cx="5634037" cy="87120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FE9EACB7-C515-6EA2-9BC4-4B6106670C84}"/>
                  </a:ext>
                </a:extLst>
              </p:cNvPr>
              <p:cNvSpPr txBox="1"/>
              <p:nvPr/>
            </p:nvSpPr>
            <p:spPr>
              <a:xfrm>
                <a:off x="138113" y="2907675"/>
                <a:ext cx="6124574" cy="87120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𝑡</m:t>
                          </m:r>
                          <m:r>
                            <a:rPr lang="en-US" i="0">
                              <a:latin typeface="Cambria Math" panose="02040503050406030204" pitchFamily="18" charset="0"/>
                            </a:rPr>
                            <m:t>=1</m:t>
                          </m:r>
                        </m:sub>
                        <m:sup>
                          <m:r>
                            <a:rPr lang="en-US" i="1">
                              <a:latin typeface="Cambria Math" panose="02040503050406030204" pitchFamily="18" charset="0"/>
                            </a:rPr>
                            <m:t>𝑇</m:t>
                          </m:r>
                        </m:sup>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0">
                                      <a:latin typeface="Cambria Math" panose="02040503050406030204" pitchFamily="18" charset="0"/>
                                    </a:rPr>
                                    <m:t>𝜕</m:t>
                                  </m:r>
                                </m:num>
                                <m:den>
                                  <m:r>
                                    <a:rPr lang="en-US" i="0">
                                      <a:latin typeface="Cambria Math" panose="02040503050406030204" pitchFamily="18" charset="0"/>
                                    </a:rPr>
                                    <m:t>𝜕</m:t>
                                  </m:r>
                                  <m:sSup>
                                    <m:sSupPr>
                                      <m:ctrlPr>
                                        <a:rPr lang="en-US" i="1">
                                          <a:latin typeface="Cambria Math" panose="02040503050406030204" pitchFamily="18" charset="0"/>
                                        </a:rPr>
                                      </m:ctrlPr>
                                    </m:sSupPr>
                                    <m:e>
                                      <m:acc>
                                        <m:accPr>
                                          <m:chr m:val="̂"/>
                                          <m:ctrlPr>
                                            <a:rPr lang="en-US"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den>
                              </m:f>
                              <m:sSub>
                                <m:sSubPr>
                                  <m:ctrlPr>
                                    <a:rPr lang="en-US" b="1"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1"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sSup>
                                <m:sSupPr>
                                  <m:ctrlPr>
                                    <a:rPr lang="en-US" b="1" i="1">
                                      <a:latin typeface="Cambria Math" panose="02040503050406030204" pitchFamily="18" charset="0"/>
                                    </a:rPr>
                                  </m:ctrlPr>
                                </m:sSupPr>
                                <m:e>
                                  <m:r>
                                    <a:rPr lang="en-US" b="0" i="0">
                                      <a:latin typeface="Cambria Math" panose="02040503050406030204" pitchFamily="18" charset="0"/>
                                    </a:rPr>
                                    <m:t>∙</m:t>
                                  </m:r>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r>
                                            <a:rPr lang="en-US" b="1" i="0">
                                              <a:latin typeface="Cambria Math" panose="02040503050406030204" pitchFamily="18" charset="0"/>
                                            </a:rPr>
                                            <m:t>𝐡</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e>
                                  </m:d>
                                </m:e>
                                <m:sup>
                                  <m:r>
                                    <a:rPr lang="en-US" b="0" i="0">
                                      <a:latin typeface="Cambria Math" panose="02040503050406030204" pitchFamily="18" charset="0"/>
                                    </a:rPr>
                                    <m:t>⊺</m:t>
                                  </m:r>
                                </m:sup>
                              </m:sSup>
                            </m:e>
                          </m:d>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ℝ</m:t>
                              </m:r>
                            </m:e>
                            <m:sup>
                              <m:sSub>
                                <m:sSubPr>
                                  <m:ctrlPr>
                                    <a:rPr lang="en-US" b="0" i="1">
                                      <a:latin typeface="Cambria Math" panose="02040503050406030204" pitchFamily="18" charset="0"/>
                                    </a:rPr>
                                  </m:ctrlPr>
                                </m:sSubPr>
                                <m:e>
                                  <m:r>
                                    <a:rPr lang="en-US" b="0" i="1">
                                      <a:latin typeface="Cambria Math" panose="02040503050406030204" pitchFamily="18" charset="0"/>
                                    </a:rPr>
                                    <m:t>𝑛</m:t>
                                  </m:r>
                                </m:e>
                                <m:sub>
                                  <m:r>
                                    <a:rPr lang="en-US" b="0" i="1">
                                      <a:latin typeface="Cambria Math" panose="02040503050406030204" pitchFamily="18" charset="0"/>
                                    </a:rPr>
                                    <m:t>𝑦</m:t>
                                  </m:r>
                                </m:sub>
                              </m:sSub>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𝑛</m:t>
                                  </m:r>
                                </m:e>
                                <m:sub>
                                  <m:r>
                                    <a:rPr lang="en-US" b="0" i="1">
                                      <a:latin typeface="Cambria Math" panose="02040503050406030204" pitchFamily="18" charset="0"/>
                                    </a:rPr>
                                    <m:t>h</m:t>
                                  </m:r>
                                </m:sub>
                              </m:sSub>
                            </m:sup>
                          </m:sSup>
                        </m:e>
                      </m:nary>
                    </m:oMath>
                  </m:oMathPara>
                </a14:m>
                <a:endParaRPr lang="en-US" dirty="0"/>
              </a:p>
            </p:txBody>
          </p:sp>
        </mc:Choice>
        <mc:Fallback>
          <p:sp>
            <p:nvSpPr>
              <p:cNvPr id="13" name="TextBox 12">
                <a:extLst>
                  <a:ext uri="{FF2B5EF4-FFF2-40B4-BE49-F238E27FC236}">
                    <a16:creationId xmlns:a16="http://schemas.microsoft.com/office/drawing/2014/main" id="{FE9EACB7-C515-6EA2-9BC4-4B6106670C84}"/>
                  </a:ext>
                </a:extLst>
              </p:cNvPr>
              <p:cNvSpPr txBox="1">
                <a:spLocks noRot="1" noChangeAspect="1" noMove="1" noResize="1" noEditPoints="1" noAdjustHandles="1" noChangeArrowheads="1" noChangeShapeType="1" noTextEdit="1"/>
              </p:cNvSpPr>
              <p:nvPr/>
            </p:nvSpPr>
            <p:spPr>
              <a:xfrm>
                <a:off x="138113" y="2907675"/>
                <a:ext cx="6124574" cy="87120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1BD6AA3B-13F0-4B9A-A320-B06081EA2F0D}"/>
                  </a:ext>
                </a:extLst>
              </p:cNvPr>
              <p:cNvSpPr txBox="1"/>
              <p:nvPr/>
            </p:nvSpPr>
            <p:spPr>
              <a:xfrm>
                <a:off x="633413" y="4274126"/>
                <a:ext cx="6291262" cy="87120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r>
                            <a:rPr lang="en-US">
                              <a:latin typeface="Cambria Math" panose="02040503050406030204" pitchFamily="18" charset="0"/>
                            </a:rPr>
                            <m:t>𝜕</m:t>
                          </m:r>
                          <m:r>
                            <a:rPr lang="en-US" b="1" i="1">
                              <a:latin typeface="Cambria Math" panose="02040503050406030204" pitchFamily="18" charset="0"/>
                            </a:rPr>
                            <m:t>𝑳</m:t>
                          </m:r>
                          <m:d>
                            <m:dPr>
                              <m:ctrlPr>
                                <a:rPr lang="en-US" b="1" i="1">
                                  <a:latin typeface="Cambria Math" panose="02040503050406030204" pitchFamily="18" charset="0"/>
                                </a:rPr>
                              </m:ctrlPr>
                            </m:dPr>
                            <m:e>
                              <m:acc>
                                <m:accPr>
                                  <m:chr m:val="̂"/>
                                  <m:ctrlPr>
                                    <a:rPr lang="en-US" b="0" i="1">
                                      <a:latin typeface="Cambria Math" panose="02040503050406030204" pitchFamily="18" charset="0"/>
                                    </a:rPr>
                                  </m:ctrlPr>
                                </m:accPr>
                                <m:e>
                                  <m:r>
                                    <a:rPr lang="en-US" b="1" i="1">
                                      <a:latin typeface="Cambria Math" panose="02040503050406030204" pitchFamily="18" charset="0"/>
                                    </a:rPr>
                                    <m:t>𝒚</m:t>
                                  </m:r>
                                </m:e>
                              </m:acc>
                              <m:r>
                                <a:rPr lang="en-US" b="0" i="0">
                                  <a:latin typeface="Cambria Math" panose="02040503050406030204" pitchFamily="18" charset="0"/>
                                </a:rPr>
                                <m:t>,</m:t>
                              </m:r>
                              <m:r>
                                <a:rPr lang="en-US" b="1" i="1">
                                  <a:latin typeface="Cambria Math" panose="02040503050406030204" pitchFamily="18" charset="0"/>
                                </a:rPr>
                                <m:t>𝒚</m:t>
                              </m:r>
                              <m:r>
                                <a:rPr lang="en-US" b="0" i="0">
                                  <a:latin typeface="Cambria Math" panose="02040503050406030204" pitchFamily="18" charset="0"/>
                                </a:rPr>
                                <m:t> ;</m:t>
                              </m:r>
                              <m:r>
                                <a:rPr lang="en-US" b="0" i="1">
                                  <a:latin typeface="Cambria Math" panose="02040503050406030204" pitchFamily="18" charset="0"/>
                                </a:rPr>
                                <m:t>𝜃</m:t>
                              </m:r>
                            </m:e>
                          </m:d>
                        </m:num>
                        <m:den>
                          <m:r>
                            <a:rPr lang="en-US" b="0" i="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1" i="0">
                                  <a:solidFill>
                                    <a:srgbClr val="FF0000"/>
                                  </a:solidFill>
                                  <a:latin typeface="Cambria Math" panose="02040503050406030204" pitchFamily="18" charset="0"/>
                                </a:rPr>
                                <m:t>𝐛</m:t>
                              </m:r>
                            </m:e>
                            <m:sub>
                              <m:r>
                                <a:rPr lang="en-US" b="0" i="1">
                                  <a:solidFill>
                                    <a:srgbClr val="FF0000"/>
                                  </a:solidFill>
                                  <a:latin typeface="Cambria Math" panose="02040503050406030204" pitchFamily="18" charset="0"/>
                                </a:rPr>
                                <m:t>𝑦</m:t>
                              </m:r>
                            </m:sub>
                          </m:sSub>
                        </m:den>
                      </m:f>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𝑡</m:t>
                          </m:r>
                          <m:r>
                            <a:rPr lang="en-US" b="0" i="0">
                              <a:latin typeface="Cambria Math" panose="02040503050406030204" pitchFamily="18" charset="0"/>
                            </a:rPr>
                            <m:t>=1</m:t>
                          </m:r>
                        </m:sub>
                        <m:sup>
                          <m:r>
                            <a:rPr lang="en-US" b="0" i="1">
                              <a:latin typeface="Cambria Math" panose="02040503050406030204" pitchFamily="18" charset="0"/>
                            </a:rPr>
                            <m:t>𝑇</m:t>
                          </m:r>
                        </m:sup>
                        <m:e>
                          <m:f>
                            <m:fPr>
                              <m:ctrlPr>
                                <a:rPr lang="en-US" b="0" i="1">
                                  <a:latin typeface="Cambria Math" panose="02040503050406030204" pitchFamily="18" charset="0"/>
                                </a:rPr>
                              </m:ctrlPr>
                            </m:fPr>
                            <m:num>
                              <m:r>
                                <a:rPr lang="en-US" b="0" i="0">
                                  <a:latin typeface="Cambria Math" panose="02040503050406030204" pitchFamily="18" charset="0"/>
                                </a:rPr>
                                <m:t>𝜕</m:t>
                              </m:r>
                              <m:sSub>
                                <m:sSubPr>
                                  <m:ctrlPr>
                                    <a:rPr lang="en-US" b="0"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num>
                            <m:den>
                              <m:r>
                                <a:rPr lang="en-US" b="0" i="0">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1" i="0">
                                      <a:solidFill>
                                        <a:srgbClr val="FF0000"/>
                                      </a:solidFill>
                                      <a:latin typeface="Cambria Math" panose="02040503050406030204" pitchFamily="18" charset="0"/>
                                    </a:rPr>
                                    <m:t>𝐛</m:t>
                                  </m:r>
                                </m:e>
                                <m:sub>
                                  <m:r>
                                    <a:rPr lang="en-US" b="0" i="1">
                                      <a:solidFill>
                                        <a:srgbClr val="FF0000"/>
                                      </a:solidFill>
                                      <a:latin typeface="Cambria Math" panose="02040503050406030204" pitchFamily="18" charset="0"/>
                                    </a:rPr>
                                    <m:t>𝑦</m:t>
                                  </m:r>
                                </m:sub>
                              </m:sSub>
                            </m:den>
                          </m:f>
                        </m:e>
                      </m:nary>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𝑡</m:t>
                          </m:r>
                          <m:r>
                            <a:rPr lang="en-US" b="0" i="0">
                              <a:latin typeface="Cambria Math" panose="02040503050406030204" pitchFamily="18" charset="0"/>
                            </a:rPr>
                            <m:t>=1</m:t>
                          </m:r>
                        </m:sub>
                        <m:sup>
                          <m:r>
                            <a:rPr lang="en-US" b="0" i="1">
                              <a:latin typeface="Cambria Math" panose="02040503050406030204" pitchFamily="18" charset="0"/>
                            </a:rPr>
                            <m:t>𝑇</m:t>
                          </m:r>
                        </m:sup>
                        <m:e>
                          <m:f>
                            <m:fPr>
                              <m:ctrlPr>
                                <a:rPr lang="en-US" b="0" i="1">
                                  <a:latin typeface="Cambria Math" panose="02040503050406030204" pitchFamily="18" charset="0"/>
                                </a:rPr>
                              </m:ctrlPr>
                            </m:fPr>
                            <m:num>
                              <m:r>
                                <a:rPr lang="en-US" b="0" i="0">
                                  <a:latin typeface="Cambria Math" panose="02040503050406030204" pitchFamily="18" charset="0"/>
                                </a:rPr>
                                <m:t>𝜕</m:t>
                              </m:r>
                            </m:num>
                            <m:den>
                              <m:r>
                                <a:rPr lang="en-US" b="0" i="0">
                                  <a:latin typeface="Cambria Math" panose="02040503050406030204" pitchFamily="18" charset="0"/>
                                </a:rPr>
                                <m:t>𝜕</m:t>
                              </m:r>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den>
                          </m:f>
                          <m:sSub>
                            <m:sSubPr>
                              <m:ctrlPr>
                                <a:rPr lang="en-US" b="0" i="1">
                                  <a:latin typeface="Cambria Math" panose="02040503050406030204" pitchFamily="18" charset="0"/>
                                </a:rPr>
                              </m:ctrlPr>
                            </m:sSubPr>
                            <m:e>
                              <m:r>
                                <a:rPr lang="en-US" b="0" i="1">
                                  <a:latin typeface="Cambria Math" panose="02040503050406030204" pitchFamily="18" charset="0"/>
                                </a:rPr>
                                <m:t>𝑙</m:t>
                              </m:r>
                            </m:e>
                            <m:sub>
                              <m:r>
                                <a:rPr lang="en-US" b="0" i="1">
                                  <a:latin typeface="Cambria Math" panose="02040503050406030204" pitchFamily="18" charset="0"/>
                                </a:rPr>
                                <m:t>𝑡</m:t>
                              </m:r>
                            </m:sub>
                          </m:sSub>
                          <m:d>
                            <m:dPr>
                              <m:ctrlPr>
                                <a:rPr lang="en-US" b="0" i="1">
                                  <a:latin typeface="Cambria Math" panose="02040503050406030204" pitchFamily="18" charset="0"/>
                                </a:rPr>
                              </m:ctrlPr>
                            </m:dPr>
                            <m:e>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m:t>
                              </m:r>
                              <m:sSup>
                                <m:sSupPr>
                                  <m:ctrlPr>
                                    <a:rPr lang="en-US" b="0" i="1">
                                      <a:latin typeface="Cambria Math" panose="02040503050406030204" pitchFamily="18" charset="0"/>
                                    </a:rPr>
                                  </m:ctrlPr>
                                </m:sSupPr>
                                <m:e>
                                  <m:r>
                                    <a:rPr lang="en-US" b="1" i="0">
                                      <a:latin typeface="Cambria Math" panose="02040503050406030204" pitchFamily="18" charset="0"/>
                                    </a:rPr>
                                    <m:t>𝐲</m:t>
                                  </m:r>
                                </m:e>
                                <m:sup>
                                  <m:d>
                                    <m:dPr>
                                      <m:begChr m:val="〈"/>
                                      <m:endChr m:val="〉"/>
                                      <m:ctrlPr>
                                        <a:rPr lang="en-US" b="1" i="1">
                                          <a:latin typeface="Cambria Math" panose="02040503050406030204" pitchFamily="18" charset="0"/>
                                        </a:rPr>
                                      </m:ctrlPr>
                                    </m:dPr>
                                    <m:e>
                                      <m:r>
                                        <a:rPr lang="en-US" b="0" i="1">
                                          <a:latin typeface="Cambria Math" panose="02040503050406030204" pitchFamily="18" charset="0"/>
                                        </a:rPr>
                                        <m:t>𝑡</m:t>
                                      </m:r>
                                    </m:e>
                                  </m:d>
                                </m:sup>
                              </m:sSup>
                              <m:r>
                                <a:rPr lang="en-US" b="0" i="0">
                                  <a:latin typeface="Cambria Math" panose="02040503050406030204" pitchFamily="18" charset="0"/>
                                </a:rPr>
                                <m:t> </m:t>
                              </m:r>
                            </m:e>
                          </m:d>
                        </m:e>
                      </m:nary>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ℝ</m:t>
                          </m:r>
                        </m:e>
                        <m:sup>
                          <m:sSub>
                            <m:sSubPr>
                              <m:ctrlPr>
                                <a:rPr lang="en-US" b="0" i="1">
                                  <a:latin typeface="Cambria Math" panose="02040503050406030204" pitchFamily="18" charset="0"/>
                                </a:rPr>
                              </m:ctrlPr>
                            </m:sSubPr>
                            <m:e>
                              <m:r>
                                <a:rPr lang="en-US" b="0" i="1">
                                  <a:latin typeface="Cambria Math" panose="02040503050406030204" pitchFamily="18" charset="0"/>
                                </a:rPr>
                                <m:t>𝑛</m:t>
                              </m:r>
                            </m:e>
                            <m:sub>
                              <m:r>
                                <a:rPr lang="en-US" b="0" i="1">
                                  <a:latin typeface="Cambria Math" panose="02040503050406030204" pitchFamily="18" charset="0"/>
                                </a:rPr>
                                <m:t>𝑦</m:t>
                              </m:r>
                            </m:sub>
                          </m:sSub>
                        </m:sup>
                      </m:sSup>
                      <m:r>
                        <a:rPr lang="en-US" b="0" i="0">
                          <a:latin typeface="Cambria Math" panose="02040503050406030204" pitchFamily="18" charset="0"/>
                        </a:rPr>
                        <m:t> </m:t>
                      </m:r>
                    </m:oMath>
                  </m:oMathPara>
                </a14:m>
                <a:endParaRPr lang="en-US" dirty="0"/>
              </a:p>
            </p:txBody>
          </p:sp>
        </mc:Choice>
        <mc:Fallback>
          <p:sp>
            <p:nvSpPr>
              <p:cNvPr id="15" name="TextBox 14">
                <a:extLst>
                  <a:ext uri="{FF2B5EF4-FFF2-40B4-BE49-F238E27FC236}">
                    <a16:creationId xmlns:a16="http://schemas.microsoft.com/office/drawing/2014/main" id="{1BD6AA3B-13F0-4B9A-A320-B06081EA2F0D}"/>
                  </a:ext>
                </a:extLst>
              </p:cNvPr>
              <p:cNvSpPr txBox="1">
                <a:spLocks noRot="1" noChangeAspect="1" noMove="1" noResize="1" noEditPoints="1" noAdjustHandles="1" noChangeArrowheads="1" noChangeShapeType="1" noTextEdit="1"/>
              </p:cNvSpPr>
              <p:nvPr/>
            </p:nvSpPr>
            <p:spPr>
              <a:xfrm>
                <a:off x="633413" y="4274126"/>
                <a:ext cx="6291262" cy="871201"/>
              </a:xfrm>
              <a:prstGeom prst="rect">
                <a:avLst/>
              </a:prstGeom>
              <a:blipFill>
                <a:blip r:embed="rId4"/>
                <a:stretch>
                  <a:fillRect/>
                </a:stretch>
              </a:blipFill>
            </p:spPr>
            <p:txBody>
              <a:bodyPr/>
              <a:lstStyle/>
              <a:p>
                <a:r>
                  <a:rPr lang="en-US">
                    <a:noFill/>
                  </a:rPr>
                  <a:t> </a:t>
                </a:r>
              </a:p>
            </p:txBody>
          </p:sp>
        </mc:Fallback>
      </mc:AlternateContent>
      <p:pic>
        <p:nvPicPr>
          <p:cNvPr id="17" name="Picture 16">
            <a:extLst>
              <a:ext uri="{FF2B5EF4-FFF2-40B4-BE49-F238E27FC236}">
                <a16:creationId xmlns:a16="http://schemas.microsoft.com/office/drawing/2014/main" id="{96653CEA-DD4A-019E-5009-C70D03157883}"/>
              </a:ext>
            </a:extLst>
          </p:cNvPr>
          <p:cNvPicPr>
            <a:picLocks noChangeAspect="1"/>
          </p:cNvPicPr>
          <p:nvPr/>
        </p:nvPicPr>
        <p:blipFill>
          <a:blip r:embed="rId5"/>
          <a:stretch>
            <a:fillRect/>
          </a:stretch>
        </p:blipFill>
        <p:spPr>
          <a:xfrm>
            <a:off x="7161927" y="2185622"/>
            <a:ext cx="5030073" cy="3748453"/>
          </a:xfrm>
          <a:prstGeom prst="rect">
            <a:avLst/>
          </a:prstGeom>
        </p:spPr>
      </p:pic>
      <p:sp>
        <p:nvSpPr>
          <p:cNvPr id="18" name="Freeform: Shape 17">
            <a:extLst>
              <a:ext uri="{FF2B5EF4-FFF2-40B4-BE49-F238E27FC236}">
                <a16:creationId xmlns:a16="http://schemas.microsoft.com/office/drawing/2014/main" id="{9BFECC3A-7D72-27AD-2CBE-CCE3D10DD43A}"/>
              </a:ext>
            </a:extLst>
          </p:cNvPr>
          <p:cNvSpPr/>
          <p:nvPr/>
        </p:nvSpPr>
        <p:spPr>
          <a:xfrm>
            <a:off x="7715250" y="4248150"/>
            <a:ext cx="558623" cy="371475"/>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BF43976-106E-6C53-A79F-CD0199C493C1}"/>
              </a:ext>
            </a:extLst>
          </p:cNvPr>
          <p:cNvSpPr/>
          <p:nvPr/>
        </p:nvSpPr>
        <p:spPr>
          <a:xfrm>
            <a:off x="9020175" y="4181475"/>
            <a:ext cx="558623" cy="381000"/>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1062FD2-911B-A869-D8DE-D6BD0D8E9027}"/>
              </a:ext>
            </a:extLst>
          </p:cNvPr>
          <p:cNvSpPr/>
          <p:nvPr/>
        </p:nvSpPr>
        <p:spPr>
          <a:xfrm>
            <a:off x="10201275" y="4209591"/>
            <a:ext cx="638175" cy="352884"/>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5591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75033-3003-4DBE-24CB-F3D4CA3D5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93395-8087-53BC-1AB1-996C3589D1F1}"/>
              </a:ext>
            </a:extLst>
          </p:cNvPr>
          <p:cNvSpPr>
            <a:spLocks noGrp="1"/>
          </p:cNvSpPr>
          <p:nvPr>
            <p:ph type="title"/>
          </p:nvPr>
        </p:nvSpPr>
        <p:spPr>
          <a:xfrm>
            <a:off x="561974" y="0"/>
            <a:ext cx="11001375" cy="1325563"/>
          </a:xfrm>
        </p:spPr>
        <p:txBody>
          <a:bodyPr/>
          <a:lstStyle/>
          <a:p>
            <a:r>
              <a:rPr lang="en-US" dirty="0"/>
              <a:t>RNN: backpropagation through time (BPTT) (4)</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19ABE6E-5C4B-CE2D-FB3C-4249EFD3316E}"/>
                  </a:ext>
                </a:extLst>
              </p:cNvPr>
              <p:cNvSpPr>
                <a:spLocks noGrp="1"/>
              </p:cNvSpPr>
              <p:nvPr>
                <p:ph idx="1"/>
              </p:nvPr>
            </p:nvSpPr>
            <p:spPr>
              <a:xfrm>
                <a:off x="581025" y="1187449"/>
                <a:ext cx="10515600" cy="5394325"/>
              </a:xfrm>
            </p:spPr>
            <p:txBody>
              <a:bodyPr/>
              <a:lstStyle/>
              <a:p>
                <a:r>
                  <a:rPr lang="en-US" dirty="0">
                    <a:ea typeface="Calibri" panose="020F0502020204030204" pitchFamily="34" charset="0"/>
                    <a:cs typeface="Times New Roman" panose="02020603050405020304" pitchFamily="18" charset="0"/>
                  </a:rPr>
                  <a:t>D</a:t>
                </a:r>
                <a:r>
                  <a:rPr lang="en-US" sz="2800" dirty="0">
                    <a:effectLst/>
                    <a:ea typeface="Calibri" panose="020F0502020204030204" pitchFamily="34" charset="0"/>
                    <a:cs typeface="Times New Roman" panose="02020603050405020304" pitchFamily="18" charset="0"/>
                  </a:rPr>
                  <a:t>erivatives of </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L</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ea typeface="Calibri" panose="020F0502020204030204" pitchFamily="34" charset="0"/>
                    <a:cs typeface="Times New Roman" panose="02020603050405020304" pitchFamily="18" charset="0"/>
                  </a:rPr>
                  <a:t>with respect to </a:t>
                </a:r>
                <a:r>
                  <a:rPr lang="en-US" dirty="0">
                    <a:ea typeface="Calibri" panose="020F0502020204030204" pitchFamily="34" charset="0"/>
                    <a:cs typeface="Times New Roman" panose="02020603050405020304" pitchFamily="18" charset="0"/>
                  </a:rPr>
                  <a:t>parameter</a:t>
                </a:r>
                <a:r>
                  <a:rPr lang="en-US" sz="2800" dirty="0">
                    <a:effectLst/>
                    <a:ea typeface="Calibri" panose="020F0502020204030204" pitchFamily="34" charset="0"/>
                    <a:cs typeface="Times New Roman" panose="02020603050405020304" pitchFamily="18" charset="0"/>
                  </a:rPr>
                  <a:t>s </a:t>
                </a:r>
                <a:r>
                  <a:rPr lang="en-US" dirty="0"/>
                  <a:t>(</a:t>
                </a:r>
                <a:r>
                  <a:rPr lang="en-US" i="1" dirty="0" err="1">
                    <a:solidFill>
                      <a:srgbClr val="FF0000"/>
                    </a:solidFill>
                  </a:rPr>
                  <a:t>W</a:t>
                </a:r>
                <a:r>
                  <a:rPr lang="en-US" i="1" baseline="-25000" dirty="0" err="1">
                    <a:solidFill>
                      <a:srgbClr val="FF0000"/>
                    </a:solidFill>
                  </a:rPr>
                  <a:t>xh</a:t>
                </a:r>
                <a:r>
                  <a:rPr lang="en-US" i="1" baseline="-25000" dirty="0">
                    <a:solidFill>
                      <a:srgbClr val="FF0000"/>
                    </a:solidFill>
                  </a:rPr>
                  <a:t> </a:t>
                </a:r>
                <a:r>
                  <a:rPr lang="en-US" i="1" dirty="0">
                    <a:solidFill>
                      <a:srgbClr val="FF0000"/>
                    </a:solidFill>
                  </a:rPr>
                  <a:t>, W</a:t>
                </a:r>
                <a:r>
                  <a:rPr lang="en-US" i="1" baseline="-25000" dirty="0">
                    <a:solidFill>
                      <a:srgbClr val="FF0000"/>
                    </a:solidFill>
                  </a:rPr>
                  <a:t>hh</a:t>
                </a:r>
                <a:r>
                  <a:rPr lang="en-US" i="1" dirty="0">
                    <a:solidFill>
                      <a:srgbClr val="FF0000"/>
                    </a:solidFill>
                  </a:rPr>
                  <a:t> , </a:t>
                </a:r>
                <a:r>
                  <a:rPr lang="en-US" b="1" dirty="0" err="1">
                    <a:solidFill>
                      <a:srgbClr val="FF0000"/>
                    </a:solidFill>
                  </a:rPr>
                  <a:t>b</a:t>
                </a:r>
                <a:r>
                  <a:rPr lang="en-US" b="1" i="1" baseline="-25000" dirty="0" err="1">
                    <a:solidFill>
                      <a:srgbClr val="FF0000"/>
                    </a:solidFill>
                  </a:rPr>
                  <a:t>h</a:t>
                </a:r>
                <a:r>
                  <a:rPr lang="en-US" dirty="0"/>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n-US" dirty="0"/>
                  <a:t>To compute </a:t>
                </a:r>
                <a14:m>
                  <m:oMath xmlns:m="http://schemas.openxmlformats.org/officeDocument/2006/math">
                    <m:f>
                      <m:fPr>
                        <m:ctrlPr>
                          <a:rPr lang="en-US" i="1"/>
                        </m:ctrlPr>
                      </m:fPr>
                      <m:num>
                        <m:r>
                          <a:rPr lang="en-US" i="1"/>
                          <m:t>𝜕</m:t>
                        </m:r>
                        <m:r>
                          <a:rPr lang="en-US" b="1" i="1"/>
                          <m:t>𝑳</m:t>
                        </m:r>
                      </m:num>
                      <m:den>
                        <m:r>
                          <a:rPr lang="en-US" i="1"/>
                          <m:t>𝜕</m:t>
                        </m:r>
                        <m:sSub>
                          <m:sSubPr>
                            <m:ctrlPr>
                              <a:rPr lang="en-US" i="1" smtClean="0">
                                <a:solidFill>
                                  <a:srgbClr val="FF0000"/>
                                </a:solidFill>
                              </a:rPr>
                            </m:ctrlPr>
                          </m:sSubPr>
                          <m:e>
                            <m:r>
                              <a:rPr lang="en-US" i="1">
                                <a:solidFill>
                                  <a:srgbClr val="FF0000"/>
                                </a:solidFill>
                              </a:rPr>
                              <m:t>𝑊</m:t>
                            </m:r>
                          </m:e>
                          <m:sub>
                            <m:r>
                              <a:rPr lang="en-US" i="1">
                                <a:solidFill>
                                  <a:srgbClr val="FF0000"/>
                                </a:solidFill>
                              </a:rPr>
                              <m:t>𝑥h</m:t>
                            </m:r>
                          </m:sub>
                        </m:sSub>
                      </m:den>
                    </m:f>
                  </m:oMath>
                </a14:m>
                <a:r>
                  <a:rPr lang="en-US" dirty="0"/>
                  <a:t>, </a:t>
                </a:r>
                <a14:m>
                  <m:oMath xmlns:m="http://schemas.openxmlformats.org/officeDocument/2006/math">
                    <m:f>
                      <m:fPr>
                        <m:ctrlPr>
                          <a:rPr lang="en-US" i="1"/>
                        </m:ctrlPr>
                      </m:fPr>
                      <m:num>
                        <m:r>
                          <a:rPr lang="en-US" i="1"/>
                          <m:t>𝜕</m:t>
                        </m:r>
                        <m:r>
                          <a:rPr lang="en-US" b="1" i="1"/>
                          <m:t>𝑳</m:t>
                        </m:r>
                      </m:num>
                      <m:den>
                        <m:r>
                          <a:rPr lang="en-US" i="1"/>
                          <m:t>𝜕</m:t>
                        </m:r>
                        <m:sSub>
                          <m:sSubPr>
                            <m:ctrlPr>
                              <a:rPr lang="en-US" i="1" smtClean="0">
                                <a:solidFill>
                                  <a:srgbClr val="FF0000"/>
                                </a:solidFill>
                              </a:rPr>
                            </m:ctrlPr>
                          </m:sSubPr>
                          <m:e>
                            <m:r>
                              <a:rPr lang="en-US" i="1">
                                <a:solidFill>
                                  <a:srgbClr val="FF0000"/>
                                </a:solidFill>
                              </a:rPr>
                              <m:t>𝑊</m:t>
                            </m:r>
                          </m:e>
                          <m:sub>
                            <m:r>
                              <a:rPr lang="en-US" i="1">
                                <a:solidFill>
                                  <a:srgbClr val="FF0000"/>
                                </a:solidFill>
                              </a:rPr>
                              <m:t>hh</m:t>
                            </m:r>
                          </m:sub>
                        </m:sSub>
                      </m:den>
                    </m:f>
                  </m:oMath>
                </a14:m>
                <a:r>
                  <a:rPr lang="en-US" dirty="0"/>
                  <a:t>, and </a:t>
                </a:r>
                <a14:m>
                  <m:oMath xmlns:m="http://schemas.openxmlformats.org/officeDocument/2006/math">
                    <m:f>
                      <m:fPr>
                        <m:ctrlPr>
                          <a:rPr lang="en-US" i="1"/>
                        </m:ctrlPr>
                      </m:fPr>
                      <m:num>
                        <m:r>
                          <a:rPr lang="en-US" i="1"/>
                          <m:t>𝜕</m:t>
                        </m:r>
                        <m:r>
                          <a:rPr lang="en-US" b="1" i="1"/>
                          <m:t>𝑳</m:t>
                        </m:r>
                      </m:num>
                      <m:den>
                        <m:r>
                          <a:rPr lang="en-US" i="1"/>
                          <m:t>𝜕</m:t>
                        </m:r>
                        <m:sSub>
                          <m:sSubPr>
                            <m:ctrlPr>
                              <a:rPr lang="en-US" i="1" smtClean="0">
                                <a:solidFill>
                                  <a:srgbClr val="FF0000"/>
                                </a:solidFill>
                              </a:rPr>
                            </m:ctrlPr>
                          </m:sSubPr>
                          <m:e>
                            <m:r>
                              <a:rPr lang="en-US" b="1">
                                <a:solidFill>
                                  <a:srgbClr val="FF0000"/>
                                </a:solidFill>
                              </a:rPr>
                              <m:t>𝐛</m:t>
                            </m:r>
                          </m:e>
                          <m:sub>
                            <m:r>
                              <a:rPr lang="en-US" i="1">
                                <a:solidFill>
                                  <a:srgbClr val="FF0000"/>
                                </a:solidFill>
                              </a:rPr>
                              <m:t>h</m:t>
                            </m:r>
                          </m:sub>
                        </m:sSub>
                      </m:den>
                    </m:f>
                  </m:oMath>
                </a14:m>
                <a:r>
                  <a:rPr lang="en-US" dirty="0"/>
                  <a:t>, it is essential to note that these parameters (</a:t>
                </a:r>
                <a:r>
                  <a:rPr lang="en-US" i="1" dirty="0" err="1">
                    <a:solidFill>
                      <a:srgbClr val="FF0000"/>
                    </a:solidFill>
                  </a:rPr>
                  <a:t>W</a:t>
                </a:r>
                <a:r>
                  <a:rPr lang="en-US" i="1" baseline="-25000" dirty="0" err="1">
                    <a:solidFill>
                      <a:srgbClr val="FF0000"/>
                    </a:solidFill>
                  </a:rPr>
                  <a:t>hh</a:t>
                </a:r>
                <a:r>
                  <a:rPr lang="en-US" i="1" dirty="0" err="1">
                    <a:solidFill>
                      <a:srgbClr val="FF0000"/>
                    </a:solidFill>
                  </a:rPr>
                  <a:t>,W</a:t>
                </a:r>
                <a:r>
                  <a:rPr lang="en-US" i="1" baseline="-25000" dirty="0" err="1">
                    <a:solidFill>
                      <a:srgbClr val="FF0000"/>
                    </a:solidFill>
                  </a:rPr>
                  <a:t>xh</a:t>
                </a:r>
                <a:r>
                  <a:rPr lang="en-US" i="1" dirty="0">
                    <a:solidFill>
                      <a:srgbClr val="FF0000"/>
                    </a:solidFill>
                  </a:rPr>
                  <a:t>, </a:t>
                </a:r>
                <a:r>
                  <a:rPr lang="en-US" dirty="0"/>
                  <a:t>and</a:t>
                </a:r>
                <a:r>
                  <a:rPr lang="en-US" i="1" dirty="0">
                    <a:solidFill>
                      <a:srgbClr val="FF0000"/>
                    </a:solidFill>
                  </a:rPr>
                  <a:t> </a:t>
                </a:r>
                <a:r>
                  <a:rPr lang="en-US" b="1" dirty="0" err="1">
                    <a:solidFill>
                      <a:srgbClr val="FF0000"/>
                    </a:solidFill>
                  </a:rPr>
                  <a:t>b</a:t>
                </a:r>
                <a:r>
                  <a:rPr lang="en-US" i="1" baseline="-25000" dirty="0" err="1">
                    <a:solidFill>
                      <a:srgbClr val="FF0000"/>
                    </a:solidFill>
                  </a:rPr>
                  <a:t>h</a:t>
                </a:r>
                <a:r>
                  <a:rPr lang="en-US" dirty="0"/>
                  <a:t>) impacts the loss </a:t>
                </a:r>
                <a:r>
                  <a:rPr lang="en-US" b="1" i="1" dirty="0"/>
                  <a:t>L</a:t>
                </a:r>
                <a:r>
                  <a:rPr lang="en-US" dirty="0"/>
                  <a:t> via the hidden states </a:t>
                </a:r>
                <a14:m>
                  <m:oMath xmlns:m="http://schemas.openxmlformats.org/officeDocument/2006/math">
                    <m:sSup>
                      <m:sSupPr>
                        <m:ctrlPr>
                          <a:rPr lang="en-US" i="1"/>
                        </m:ctrlPr>
                      </m:sSupPr>
                      <m:e>
                        <m:r>
                          <a:rPr lang="en-US" b="1"/>
                          <m:t>𝐡</m:t>
                        </m:r>
                      </m:e>
                      <m:sup>
                        <m:d>
                          <m:dPr>
                            <m:begChr m:val="〈"/>
                            <m:endChr m:val="〉"/>
                            <m:ctrlPr>
                              <a:rPr lang="en-US" i="1"/>
                            </m:ctrlPr>
                          </m:dPr>
                          <m:e>
                            <m:r>
                              <a:rPr lang="en-US" i="1"/>
                              <m:t>𝑡</m:t>
                            </m:r>
                          </m:e>
                        </m:d>
                      </m:sup>
                    </m:sSup>
                  </m:oMath>
                </a14:m>
                <a:r>
                  <a:rPr lang="en-US" dirty="0"/>
                  <a:t> at all time-steps,</a:t>
                </a:r>
              </a:p>
              <a:p>
                <a:pPr lvl="1"/>
                <a14:m>
                  <m:oMath xmlns:m="http://schemas.openxmlformats.org/officeDocument/2006/math">
                    <m:sSup>
                      <m:sSupPr>
                        <m:ctrlPr>
                          <a:rPr lang="en-US" i="1"/>
                        </m:ctrlPr>
                      </m:sSupPr>
                      <m:e>
                        <m:r>
                          <a:rPr lang="en-US" b="1"/>
                          <m:t>𝐡</m:t>
                        </m:r>
                      </m:e>
                      <m:sup>
                        <m:d>
                          <m:dPr>
                            <m:begChr m:val="〈"/>
                            <m:endChr m:val="〉"/>
                            <m:ctrlPr>
                              <a:rPr lang="en-US" i="1"/>
                            </m:ctrlPr>
                          </m:dPr>
                          <m:e>
                            <m:r>
                              <a:rPr lang="en-US" i="1"/>
                              <m:t>𝑡</m:t>
                            </m:r>
                          </m:e>
                        </m:d>
                      </m:sup>
                    </m:sSup>
                  </m:oMath>
                </a14:m>
                <a:r>
                  <a:rPr lang="en-US" dirty="0"/>
                  <a:t> depends on </a:t>
                </a:r>
                <a14:m>
                  <m:oMath xmlns:m="http://schemas.openxmlformats.org/officeDocument/2006/math">
                    <m:sSup>
                      <m:sSupPr>
                        <m:ctrlPr>
                          <a:rPr lang="en-US" i="1"/>
                        </m:ctrlPr>
                      </m:sSupPr>
                      <m:e>
                        <m:r>
                          <a:rPr lang="en-US" b="1"/>
                          <m:t>𝐡</m:t>
                        </m:r>
                      </m:e>
                      <m:sup>
                        <m:d>
                          <m:dPr>
                            <m:begChr m:val="〈"/>
                            <m:endChr m:val="〉"/>
                            <m:ctrlPr>
                              <a:rPr lang="en-US" i="1"/>
                            </m:ctrlPr>
                          </m:dPr>
                          <m:e>
                            <m:r>
                              <a:rPr lang="en-US" i="1"/>
                              <m:t>𝑡</m:t>
                            </m:r>
                            <m:r>
                              <a:rPr lang="en-US" i="1"/>
                              <m:t>−1</m:t>
                            </m:r>
                          </m:e>
                        </m:d>
                      </m:sup>
                    </m:sSup>
                  </m:oMath>
                </a14:m>
                <a:endParaRPr lang="en-US" dirty="0"/>
              </a:p>
              <a:p>
                <a:endParaRPr lang="en-US" dirty="0"/>
              </a:p>
              <a:p>
                <a:endParaRPr lang="en-US" dirty="0"/>
              </a:p>
              <a:p>
                <a:endParaRPr lang="en-US" dirty="0"/>
              </a:p>
            </p:txBody>
          </p:sp>
        </mc:Choice>
        <mc:Fallback>
          <p:sp>
            <p:nvSpPr>
              <p:cNvPr id="3" name="Content Placeholder 2">
                <a:extLst>
                  <a:ext uri="{FF2B5EF4-FFF2-40B4-BE49-F238E27FC236}">
                    <a16:creationId xmlns:a16="http://schemas.microsoft.com/office/drawing/2014/main" id="{719ABE6E-5C4B-CE2D-FB3C-4249EFD3316E}"/>
                  </a:ext>
                </a:extLst>
              </p:cNvPr>
              <p:cNvSpPr>
                <a:spLocks noGrp="1" noRot="1" noChangeAspect="1" noMove="1" noResize="1" noEditPoints="1" noAdjustHandles="1" noChangeArrowheads="1" noChangeShapeType="1" noTextEdit="1"/>
              </p:cNvSpPr>
              <p:nvPr>
                <p:ph idx="1"/>
              </p:nvPr>
            </p:nvSpPr>
            <p:spPr>
              <a:xfrm>
                <a:off x="581025" y="1187449"/>
                <a:ext cx="10515600" cy="5394325"/>
              </a:xfrm>
              <a:blipFill>
                <a:blip r:embed="rId2"/>
                <a:stretch>
                  <a:fillRect l="-1043" t="-226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FED88BD-66A2-C984-6B40-F8F9C924677F}"/>
              </a:ext>
            </a:extLst>
          </p:cNvPr>
          <p:cNvSpPr>
            <a:spLocks noGrp="1"/>
          </p:cNvSpPr>
          <p:nvPr>
            <p:ph type="sldNum" sz="quarter" idx="12"/>
          </p:nvPr>
        </p:nvSpPr>
        <p:spPr/>
        <p:txBody>
          <a:bodyPr/>
          <a:lstStyle/>
          <a:p>
            <a:fld id="{875125F4-68B2-4C2F-A65A-C9C4A2DFCF2C}" type="slidenum">
              <a:rPr lang="en-US" smtClean="0"/>
              <a:t>8</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F76A612-A637-F974-FCAE-AB3A4426EDEB}"/>
                  </a:ext>
                </a:extLst>
              </p:cNvPr>
              <p:cNvSpPr txBox="1"/>
              <p:nvPr/>
            </p:nvSpPr>
            <p:spPr>
              <a:xfrm>
                <a:off x="1262063" y="3436216"/>
                <a:ext cx="4300537" cy="2900218"/>
              </a:xfrm>
              <a:prstGeom prst="rect">
                <a:avLst/>
              </a:prstGeom>
              <a:noFill/>
              <a:ln>
                <a:solidFill>
                  <a:schemeClr val="accent2"/>
                </a:solidFill>
              </a:ln>
            </p:spPr>
            <p:txBody>
              <a:bodyPr wrap="square">
                <a:spAutoFit/>
              </a:bodyPr>
              <a:lstStyle/>
              <a:p>
                <a:pPr marL="0" marR="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f>
                        <m:fPr>
                          <m:ctrlPr>
                            <a:rPr lang="en-US" sz="1800" i="1" smtClean="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𝑥h</m:t>
                              </m:r>
                            </m:sub>
                          </m:sSub>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sup>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smtClean="0">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e>
                                      </m:d>
                                    </m:sup>
                                  </m:sSup>
                                </m:den>
                              </m:f>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𝐱</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e>
                                          </m:d>
                                        </m:sup>
                                      </m:sSup>
                                    </m:e>
                                  </m:d>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d>
                        </m:e>
                      </m:nary>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ℝ</m:t>
                          </m:r>
                        </m:e>
                        <m:sup>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𝑥</m:t>
                              </m:r>
                            </m:sub>
                          </m:sSub>
                        </m:sup>
                      </m:sSup>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𝑊</m:t>
                              </m:r>
                            </m:e>
                            <m:sub>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hh</m:t>
                              </m:r>
                            </m:sub>
                          </m:sSub>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sup>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smtClean="0">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e>
                                      </m:d>
                                    </m:sup>
                                  </m:sSup>
                                </m:den>
                              </m:f>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d>
                                        </m:sup>
                                      </m:sSup>
                                    </m:e>
                                  </m:d>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d>
                        </m:e>
                      </m:nary>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ℝ</m:t>
                          </m:r>
                        </m:e>
                        <m:sup>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sup>
                      </m:sSup>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𝐛</m:t>
                              </m:r>
                            </m:e>
                            <m:sub>
                              <m:r>
                                <a:rPr lang="en-US"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h</m:t>
                              </m:r>
                            </m:sub>
                          </m:sSub>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800" i="1">
                              <a:effectLst/>
                              <a:latin typeface="Cambria Math" panose="02040503050406030204" pitchFamily="18" charset="0"/>
                              <a:ea typeface="Calibri" panose="020F0502020204030204" pitchFamily="34" charset="0"/>
                              <a:cs typeface="Times New Roman" panose="02020603050405020304" pitchFamily="18" charset="0"/>
                            </a:rPr>
                            <m:t>𝑇</m:t>
                          </m:r>
                        </m:sup>
                        <m:e>
                          <m:f>
                            <m:fPr>
                              <m:ctrlPr>
                                <a:rPr lang="en-US" sz="1800" i="1" smtClean="0">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i="1">
                                          <a:solidFill>
                                            <a:schemeClr val="accent4"/>
                                          </a:solidFill>
                                          <a:effectLst/>
                                          <a:latin typeface="Cambria Math" panose="02040503050406030204" pitchFamily="18" charset="0"/>
                                          <a:ea typeface="Calibri" panose="020F0502020204030204" pitchFamily="34" charset="0"/>
                                          <a:cs typeface="Times New Roman" panose="02020603050405020304" pitchFamily="18" charset="0"/>
                                        </a:rPr>
                                        <m:t>𝑡</m:t>
                                      </m:r>
                                    </m:e>
                                  </m:d>
                                </m:sup>
                              </m:sSup>
                            </m:den>
                          </m:f>
                        </m:e>
                      </m:nary>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ℝ</m:t>
                          </m:r>
                        </m:e>
                        <m:sup>
                          <m:sSub>
                            <m:sSub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800" i="1">
                                  <a:effectLst/>
                                  <a:latin typeface="Cambria Math" panose="02040503050406030204" pitchFamily="18" charset="0"/>
                                  <a:ea typeface="Calibri" panose="020F0502020204030204" pitchFamily="34" charset="0"/>
                                  <a:cs typeface="Times New Roman" panose="02020603050405020304" pitchFamily="18" charset="0"/>
                                </a:rPr>
                                <m:t>h</m:t>
                              </m:r>
                            </m:sub>
                          </m:sSub>
                        </m:sup>
                      </m:sSup>
                    </m:oMath>
                  </m:oMathPara>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6" name="TextBox 5">
                <a:extLst>
                  <a:ext uri="{FF2B5EF4-FFF2-40B4-BE49-F238E27FC236}">
                    <a16:creationId xmlns:a16="http://schemas.microsoft.com/office/drawing/2014/main" id="{AF76A612-A637-F974-FCAE-AB3A4426EDEB}"/>
                  </a:ext>
                </a:extLst>
              </p:cNvPr>
              <p:cNvSpPr txBox="1">
                <a:spLocks noRot="1" noChangeAspect="1" noMove="1" noResize="1" noEditPoints="1" noAdjustHandles="1" noChangeArrowheads="1" noChangeShapeType="1" noTextEdit="1"/>
              </p:cNvSpPr>
              <p:nvPr/>
            </p:nvSpPr>
            <p:spPr>
              <a:xfrm>
                <a:off x="1262063" y="3436216"/>
                <a:ext cx="4300537" cy="2900218"/>
              </a:xfrm>
              <a:prstGeom prst="rect">
                <a:avLst/>
              </a:prstGeom>
              <a:blipFill>
                <a:blip r:embed="rId3"/>
                <a:stretch>
                  <a:fillRect/>
                </a:stretch>
              </a:blipFill>
              <a:ln>
                <a:solidFill>
                  <a:schemeClr val="accent2"/>
                </a:solidFill>
              </a:ln>
            </p:spPr>
            <p:txBody>
              <a:bodyPr/>
              <a:lstStyle/>
              <a:p>
                <a:r>
                  <a:rPr lang="en-US">
                    <a:noFill/>
                  </a:rPr>
                  <a:t> </a:t>
                </a:r>
              </a:p>
            </p:txBody>
          </p:sp>
        </mc:Fallback>
      </mc:AlternateContent>
      <p:pic>
        <p:nvPicPr>
          <p:cNvPr id="12" name="Picture 11">
            <a:extLst>
              <a:ext uri="{FF2B5EF4-FFF2-40B4-BE49-F238E27FC236}">
                <a16:creationId xmlns:a16="http://schemas.microsoft.com/office/drawing/2014/main" id="{BD652112-957B-0DD1-500A-71B7824D3042}"/>
              </a:ext>
            </a:extLst>
          </p:cNvPr>
          <p:cNvPicPr>
            <a:picLocks noChangeAspect="1"/>
          </p:cNvPicPr>
          <p:nvPr/>
        </p:nvPicPr>
        <p:blipFill>
          <a:blip r:embed="rId4"/>
          <a:stretch>
            <a:fillRect/>
          </a:stretch>
        </p:blipFill>
        <p:spPr>
          <a:xfrm>
            <a:off x="6829207" y="2770540"/>
            <a:ext cx="4781768" cy="3558794"/>
          </a:xfrm>
          <a:prstGeom prst="rect">
            <a:avLst/>
          </a:prstGeom>
        </p:spPr>
      </p:pic>
      <p:sp>
        <p:nvSpPr>
          <p:cNvPr id="14" name="Freeform: Shape 13">
            <a:extLst>
              <a:ext uri="{FF2B5EF4-FFF2-40B4-BE49-F238E27FC236}">
                <a16:creationId xmlns:a16="http://schemas.microsoft.com/office/drawing/2014/main" id="{BB696EB9-F0BC-2585-93A0-983EECA625EF}"/>
              </a:ext>
            </a:extLst>
          </p:cNvPr>
          <p:cNvSpPr/>
          <p:nvPr/>
        </p:nvSpPr>
        <p:spPr>
          <a:xfrm>
            <a:off x="7943850" y="5553075"/>
            <a:ext cx="628650" cy="409575"/>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693B716-92EC-39CB-D3A7-DEDB0C66ECD6}"/>
              </a:ext>
            </a:extLst>
          </p:cNvPr>
          <p:cNvSpPr/>
          <p:nvPr/>
        </p:nvSpPr>
        <p:spPr>
          <a:xfrm>
            <a:off x="7239000" y="5486400"/>
            <a:ext cx="415748" cy="352425"/>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EC98EF4-4116-1676-673A-6B64A6B80462}"/>
              </a:ext>
            </a:extLst>
          </p:cNvPr>
          <p:cNvSpPr/>
          <p:nvPr/>
        </p:nvSpPr>
        <p:spPr>
          <a:xfrm>
            <a:off x="8639175" y="5429251"/>
            <a:ext cx="444323" cy="342900"/>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419DA1EA-A687-01BE-284E-162730320AA6}"/>
              </a:ext>
            </a:extLst>
          </p:cNvPr>
          <p:cNvSpPr/>
          <p:nvPr/>
        </p:nvSpPr>
        <p:spPr>
          <a:xfrm>
            <a:off x="9753600" y="5362576"/>
            <a:ext cx="425273" cy="342900"/>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1A8673A-CB36-54DB-7179-6284594F0BA8}"/>
              </a:ext>
            </a:extLst>
          </p:cNvPr>
          <p:cNvSpPr/>
          <p:nvPr/>
        </p:nvSpPr>
        <p:spPr>
          <a:xfrm>
            <a:off x="9305925" y="5686425"/>
            <a:ext cx="533400" cy="295275"/>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B6A2814-C926-2921-2C71-86AFD46C0959}"/>
              </a:ext>
            </a:extLst>
          </p:cNvPr>
          <p:cNvSpPr/>
          <p:nvPr/>
        </p:nvSpPr>
        <p:spPr>
          <a:xfrm>
            <a:off x="10496550" y="5610225"/>
            <a:ext cx="533400" cy="295275"/>
          </a:xfrm>
          <a:custGeom>
            <a:avLst/>
            <a:gdLst>
              <a:gd name="csX0" fmla="*/ 152400 w 520523"/>
              <a:gd name="csY0" fmla="*/ 459 h 352884"/>
              <a:gd name="csX1" fmla="*/ 104775 w 520523"/>
              <a:gd name="csY1" fmla="*/ 19509 h 352884"/>
              <a:gd name="csX2" fmla="*/ 47625 w 520523"/>
              <a:gd name="csY2" fmla="*/ 57609 h 352884"/>
              <a:gd name="csX3" fmla="*/ 9525 w 520523"/>
              <a:gd name="csY3" fmla="*/ 143334 h 352884"/>
              <a:gd name="csX4" fmla="*/ 0 w 520523"/>
              <a:gd name="csY4" fmla="*/ 181434 h 352884"/>
              <a:gd name="csX5" fmla="*/ 9525 w 520523"/>
              <a:gd name="csY5" fmla="*/ 295734 h 352884"/>
              <a:gd name="csX6" fmla="*/ 19050 w 520523"/>
              <a:gd name="csY6" fmla="*/ 324309 h 352884"/>
              <a:gd name="csX7" fmla="*/ 76200 w 520523"/>
              <a:gd name="csY7" fmla="*/ 343359 h 352884"/>
              <a:gd name="csX8" fmla="*/ 142875 w 520523"/>
              <a:gd name="csY8" fmla="*/ 352884 h 352884"/>
              <a:gd name="csX9" fmla="*/ 323850 w 520523"/>
              <a:gd name="csY9" fmla="*/ 343359 h 352884"/>
              <a:gd name="csX10" fmla="*/ 381000 w 520523"/>
              <a:gd name="csY10" fmla="*/ 333834 h 352884"/>
              <a:gd name="csX11" fmla="*/ 409575 w 520523"/>
              <a:gd name="csY11" fmla="*/ 305259 h 352884"/>
              <a:gd name="csX12" fmla="*/ 485775 w 520523"/>
              <a:gd name="csY12" fmla="*/ 238584 h 352884"/>
              <a:gd name="csX13" fmla="*/ 504825 w 520523"/>
              <a:gd name="csY13" fmla="*/ 171909 h 352884"/>
              <a:gd name="csX14" fmla="*/ 504825 w 520523"/>
              <a:gd name="csY14" fmla="*/ 57609 h 352884"/>
              <a:gd name="csX15" fmla="*/ 466725 w 520523"/>
              <a:gd name="csY15" fmla="*/ 48084 h 352884"/>
              <a:gd name="csX16" fmla="*/ 400050 w 520523"/>
              <a:gd name="csY16" fmla="*/ 38559 h 352884"/>
              <a:gd name="csX17" fmla="*/ 152400 w 520523"/>
              <a:gd name="csY17" fmla="*/ 459 h 352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20523" h="352884">
                <a:moveTo>
                  <a:pt x="152400" y="459"/>
                </a:moveTo>
                <a:cubicBezTo>
                  <a:pt x="103188" y="-2716"/>
                  <a:pt x="119785" y="11322"/>
                  <a:pt x="104775" y="19509"/>
                </a:cubicBezTo>
                <a:cubicBezTo>
                  <a:pt x="84675" y="30472"/>
                  <a:pt x="47625" y="57609"/>
                  <a:pt x="47625" y="57609"/>
                </a:cubicBezTo>
                <a:cubicBezTo>
                  <a:pt x="31028" y="90802"/>
                  <a:pt x="21687" y="106849"/>
                  <a:pt x="9525" y="143334"/>
                </a:cubicBezTo>
                <a:cubicBezTo>
                  <a:pt x="5385" y="155753"/>
                  <a:pt x="3175" y="168734"/>
                  <a:pt x="0" y="181434"/>
                </a:cubicBezTo>
                <a:cubicBezTo>
                  <a:pt x="3175" y="219534"/>
                  <a:pt x="4472" y="257837"/>
                  <a:pt x="9525" y="295734"/>
                </a:cubicBezTo>
                <a:cubicBezTo>
                  <a:pt x="10852" y="305686"/>
                  <a:pt x="10880" y="318473"/>
                  <a:pt x="19050" y="324309"/>
                </a:cubicBezTo>
                <a:cubicBezTo>
                  <a:pt x="35390" y="335981"/>
                  <a:pt x="56634" y="338844"/>
                  <a:pt x="76200" y="343359"/>
                </a:cubicBezTo>
                <a:cubicBezTo>
                  <a:pt x="98076" y="348407"/>
                  <a:pt x="120650" y="349709"/>
                  <a:pt x="142875" y="352884"/>
                </a:cubicBezTo>
                <a:cubicBezTo>
                  <a:pt x="203200" y="349709"/>
                  <a:pt x="263634" y="348176"/>
                  <a:pt x="323850" y="343359"/>
                </a:cubicBezTo>
                <a:cubicBezTo>
                  <a:pt x="343101" y="341819"/>
                  <a:pt x="363352" y="341678"/>
                  <a:pt x="381000" y="333834"/>
                </a:cubicBezTo>
                <a:cubicBezTo>
                  <a:pt x="393309" y="328363"/>
                  <a:pt x="399608" y="314320"/>
                  <a:pt x="409575" y="305259"/>
                </a:cubicBezTo>
                <a:cubicBezTo>
                  <a:pt x="434549" y="282556"/>
                  <a:pt x="460375" y="260809"/>
                  <a:pt x="485775" y="238584"/>
                </a:cubicBezTo>
                <a:cubicBezTo>
                  <a:pt x="492125" y="216359"/>
                  <a:pt x="498183" y="194049"/>
                  <a:pt x="504825" y="171909"/>
                </a:cubicBezTo>
                <a:cubicBezTo>
                  <a:pt x="517404" y="129978"/>
                  <a:pt x="532747" y="113454"/>
                  <a:pt x="504825" y="57609"/>
                </a:cubicBezTo>
                <a:cubicBezTo>
                  <a:pt x="498971" y="45900"/>
                  <a:pt x="479605" y="50426"/>
                  <a:pt x="466725" y="48084"/>
                </a:cubicBezTo>
                <a:cubicBezTo>
                  <a:pt x="444636" y="44068"/>
                  <a:pt x="422327" y="41344"/>
                  <a:pt x="400050" y="38559"/>
                </a:cubicBezTo>
                <a:cubicBezTo>
                  <a:pt x="267751" y="22022"/>
                  <a:pt x="201612" y="3634"/>
                  <a:pt x="152400" y="459"/>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501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E14D5-281A-F945-B612-86AFA3F16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4C07A-B67A-3EBD-2163-D76ABC1D7DA4}"/>
              </a:ext>
            </a:extLst>
          </p:cNvPr>
          <p:cNvSpPr>
            <a:spLocks noGrp="1"/>
          </p:cNvSpPr>
          <p:nvPr>
            <p:ph type="title"/>
          </p:nvPr>
        </p:nvSpPr>
        <p:spPr>
          <a:xfrm>
            <a:off x="561974" y="0"/>
            <a:ext cx="11001375" cy="1325563"/>
          </a:xfrm>
        </p:spPr>
        <p:txBody>
          <a:bodyPr/>
          <a:lstStyle/>
          <a:p>
            <a:r>
              <a:rPr lang="en-US" dirty="0"/>
              <a:t>RNN: backpropagation through time (BPTT) (5)</a:t>
            </a:r>
          </a:p>
        </p:txBody>
      </p:sp>
      <p:sp>
        <p:nvSpPr>
          <p:cNvPr id="3" name="Content Placeholder 2">
            <a:extLst>
              <a:ext uri="{FF2B5EF4-FFF2-40B4-BE49-F238E27FC236}">
                <a16:creationId xmlns:a16="http://schemas.microsoft.com/office/drawing/2014/main" id="{463BD1B6-257F-0192-4577-576935811B8A}"/>
              </a:ext>
            </a:extLst>
          </p:cNvPr>
          <p:cNvSpPr>
            <a:spLocks noGrp="1"/>
          </p:cNvSpPr>
          <p:nvPr>
            <p:ph idx="1"/>
          </p:nvPr>
        </p:nvSpPr>
        <p:spPr>
          <a:xfrm>
            <a:off x="581025" y="1187449"/>
            <a:ext cx="10515600" cy="5394325"/>
          </a:xfrm>
        </p:spPr>
        <p:txBody>
          <a:bodyPr/>
          <a:lstStyle/>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CFB3FED-3CB6-7763-15FD-49307D3F8CCB}"/>
              </a:ext>
            </a:extLst>
          </p:cNvPr>
          <p:cNvSpPr>
            <a:spLocks noGrp="1"/>
          </p:cNvSpPr>
          <p:nvPr>
            <p:ph type="sldNum" sz="quarter" idx="12"/>
          </p:nvPr>
        </p:nvSpPr>
        <p:spPr/>
        <p:txBody>
          <a:bodyPr/>
          <a:lstStyle/>
          <a:p>
            <a:fld id="{875125F4-68B2-4C2F-A65A-C9C4A2DFCF2C}" type="slidenum">
              <a:rPr lang="en-US" smtClean="0"/>
              <a:t>9</a:t>
            </a:fld>
            <a:endParaRPr lang="en-US"/>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AF0B88FB-7120-BF3E-6EE5-B699538A6F1D}"/>
                  </a:ext>
                </a:extLst>
              </p:cNvPr>
              <p:cNvSpPr txBox="1"/>
              <p:nvPr/>
            </p:nvSpPr>
            <p:spPr>
              <a:xfrm>
                <a:off x="1028700" y="1333499"/>
                <a:ext cx="4543425" cy="725776"/>
              </a:xfrm>
              <a:prstGeom prst="rect">
                <a:avLst/>
              </a:prstGeom>
              <a:noFill/>
            </p:spPr>
            <p:txBody>
              <a:bodyPr wrap="square" rtlCol="0">
                <a:spAutoFit/>
              </a:bodyPr>
              <a:lstStyle/>
              <a:p>
                <a:r>
                  <a:rPr lang="en-US" sz="2800" dirty="0">
                    <a:solidFill>
                      <a:schemeClr val="accent4"/>
                    </a:solidFill>
                    <a:latin typeface="Segoe Print" panose="02000600000000000000" pitchFamily="2" charset="0"/>
                  </a:rPr>
                  <a:t># compute </a:t>
                </a:r>
                <a:r>
                  <a:rPr lang="en-US" sz="2800" dirty="0">
                    <a:solidFill>
                      <a:schemeClr val="accent4"/>
                    </a:solidFill>
                    <a:latin typeface="Segoe Print" panose="02000600000000000000" pitchFamily="2" charset="0"/>
                    <a:ea typeface="Calibri" panose="020F0502020204030204" pitchFamily="34" charset="0"/>
                    <a:cs typeface="Times New Roman" panose="02020603050405020304" pitchFamily="18" charset="0"/>
                  </a:rPr>
                  <a:t> </a:t>
                </a:r>
                <a14:m>
                  <m:oMath xmlns:m="http://schemas.openxmlformats.org/officeDocument/2006/math">
                    <m:f>
                      <m:fPr>
                        <m:ctrlPr>
                          <a:rPr lang="en-US" sz="2800" i="1">
                            <a:solidFill>
                              <a:schemeClr val="accent4"/>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2800" i="1">
                            <a:solidFill>
                              <a:schemeClr val="accent4"/>
                            </a:solidFill>
                            <a:latin typeface="Cambria Math" panose="02040503050406030204" pitchFamily="18" charset="0"/>
                            <a:ea typeface="Calibri" panose="020F0502020204030204" pitchFamily="34" charset="0"/>
                            <a:cs typeface="Times New Roman" panose="02020603050405020304" pitchFamily="18" charset="0"/>
                          </a:rPr>
                          <m:t>𝜕</m:t>
                        </m:r>
                        <m:r>
                          <a:rPr lang="en-US" sz="2800" b="1" i="1">
                            <a:solidFill>
                              <a:schemeClr val="accent4"/>
                            </a:solidFill>
                            <a:latin typeface="Cambria Math" panose="02040503050406030204" pitchFamily="18" charset="0"/>
                            <a:ea typeface="Calibri" panose="020F0502020204030204" pitchFamily="34" charset="0"/>
                            <a:cs typeface="Times New Roman" panose="02020603050405020304" pitchFamily="18" charset="0"/>
                          </a:rPr>
                          <m:t>𝑳</m:t>
                        </m:r>
                      </m:num>
                      <m:den>
                        <m:r>
                          <a:rPr lang="en-US" sz="2800" i="1">
                            <a:solidFill>
                              <a:schemeClr val="accent4"/>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2800" i="1">
                                <a:solidFill>
                                  <a:schemeClr val="accent4"/>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2800" b="1">
                                <a:solidFill>
                                  <a:schemeClr val="accent4"/>
                                </a:solidFill>
                                <a:latin typeface="Cambria Math" panose="02040503050406030204" pitchFamily="18" charset="0"/>
                                <a:ea typeface="Calibri" panose="020F0502020204030204" pitchFamily="34" charset="0"/>
                                <a:cs typeface="Times New Roman" panose="02020603050405020304" pitchFamily="18" charset="0"/>
                              </a:rPr>
                              <m:t>𝐡</m:t>
                            </m:r>
                          </m:e>
                          <m:sup>
                            <m:d>
                              <m:dPr>
                                <m:begChr m:val="〈"/>
                                <m:endChr m:val="〉"/>
                                <m:ctrlPr>
                                  <a:rPr lang="en-US" sz="2800" i="1">
                                    <a:solidFill>
                                      <a:schemeClr val="accent4"/>
                                    </a:solidFill>
                                    <a:latin typeface="Cambria Math" panose="02040503050406030204" pitchFamily="18" charset="0"/>
                                    <a:ea typeface="Calibri" panose="020F0502020204030204" pitchFamily="34" charset="0"/>
                                    <a:cs typeface="Times New Roman" panose="02020603050405020304" pitchFamily="18" charset="0"/>
                                  </a:rPr>
                                </m:ctrlPr>
                              </m:dPr>
                              <m:e>
                                <m:r>
                                  <a:rPr lang="en-US" sz="2800" i="1">
                                    <a:solidFill>
                                      <a:schemeClr val="accent4"/>
                                    </a:solidFill>
                                    <a:latin typeface="Cambria Math" panose="02040503050406030204" pitchFamily="18" charset="0"/>
                                    <a:ea typeface="Calibri" panose="020F0502020204030204" pitchFamily="34" charset="0"/>
                                    <a:cs typeface="Times New Roman" panose="02020603050405020304" pitchFamily="18" charset="0"/>
                                  </a:rPr>
                                  <m:t>𝑡</m:t>
                                </m:r>
                              </m:e>
                            </m:d>
                          </m:sup>
                        </m:sSup>
                      </m:den>
                    </m:f>
                  </m:oMath>
                </a14:m>
                <a:r>
                  <a:rPr lang="en-US" sz="2800" dirty="0"/>
                  <a:t> </a:t>
                </a:r>
              </a:p>
            </p:txBody>
          </p:sp>
        </mc:Choice>
        <mc:Fallback>
          <p:sp>
            <p:nvSpPr>
              <p:cNvPr id="8" name="TextBox 7">
                <a:extLst>
                  <a:ext uri="{FF2B5EF4-FFF2-40B4-BE49-F238E27FC236}">
                    <a16:creationId xmlns:a16="http://schemas.microsoft.com/office/drawing/2014/main" id="{AF0B88FB-7120-BF3E-6EE5-B699538A6F1D}"/>
                  </a:ext>
                </a:extLst>
              </p:cNvPr>
              <p:cNvSpPr txBox="1">
                <a:spLocks noRot="1" noChangeAspect="1" noMove="1" noResize="1" noEditPoints="1" noAdjustHandles="1" noChangeArrowheads="1" noChangeShapeType="1" noTextEdit="1"/>
              </p:cNvSpPr>
              <p:nvPr/>
            </p:nvSpPr>
            <p:spPr>
              <a:xfrm>
                <a:off x="1028700" y="1333499"/>
                <a:ext cx="4543425" cy="725776"/>
              </a:xfrm>
              <a:prstGeom prst="rect">
                <a:avLst/>
              </a:prstGeom>
              <a:blipFill>
                <a:blip r:embed="rId2"/>
                <a:stretch>
                  <a:fillRect l="-2819" b="-1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E8894E35-E0B7-04FE-D7AB-54A9DAF2EFC2}"/>
                  </a:ext>
                </a:extLst>
              </p:cNvPr>
              <p:cNvSpPr txBox="1"/>
              <p:nvPr/>
            </p:nvSpPr>
            <p:spPr>
              <a:xfrm>
                <a:off x="1157288" y="2528439"/>
                <a:ext cx="3148012" cy="67717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r>
                            <a:rPr lang="en-US">
                              <a:latin typeface="Cambria Math" panose="02040503050406030204" pitchFamily="18" charset="0"/>
                            </a:rPr>
                            <m:t>𝜕</m:t>
                          </m:r>
                          <m:r>
                            <a:rPr lang="en-US" i="1">
                              <a:latin typeface="Cambria Math" panose="02040503050406030204" pitchFamily="18" charset="0"/>
                            </a:rPr>
                            <m:t>𝐿</m:t>
                          </m:r>
                        </m:num>
                        <m:den>
                          <m:r>
                            <a:rPr lang="en-US" i="0">
                              <a:latin typeface="Cambria Math" panose="02040503050406030204" pitchFamily="18" charset="0"/>
                            </a:rPr>
                            <m:t>𝜕</m:t>
                          </m:r>
                          <m:sSup>
                            <m:sSupPr>
                              <m:ctrlPr>
                                <a:rPr lang="en-US" i="1" smtClean="0">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𝑇</m:t>
                                  </m:r>
                                </m:e>
                              </m:d>
                            </m:sup>
                          </m:sSup>
                        </m:den>
                      </m:f>
                      <m:r>
                        <a:rPr lang="en-US" b="0" i="0">
                          <a:latin typeface="Cambria Math" panose="02040503050406030204" pitchFamily="18" charset="0"/>
                        </a:rPr>
                        <m:t>=</m:t>
                      </m:r>
                      <m:sSup>
                        <m:sSupPr>
                          <m:ctrlPr>
                            <a:rPr lang="en-US" b="0" i="1">
                              <a:latin typeface="Cambria Math" panose="02040503050406030204" pitchFamily="18" charset="0"/>
                            </a:rPr>
                          </m:ctrlPr>
                        </m:sSupPr>
                        <m:e>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h𝑦</m:t>
                                  </m:r>
                                </m:sub>
                              </m:sSub>
                            </m:e>
                          </m:d>
                        </m:e>
                        <m:sup>
                          <m:r>
                            <a:rPr lang="en-US" b="0" i="0">
                              <a:latin typeface="Cambria Math" panose="02040503050406030204" pitchFamily="18" charset="0"/>
                            </a:rPr>
                            <m:t>⊺</m:t>
                          </m:r>
                        </m:sup>
                      </m:sSup>
                      <m:f>
                        <m:fPr>
                          <m:ctrlPr>
                            <a:rPr lang="en-US" b="0" i="1">
                              <a:latin typeface="Cambria Math" panose="02040503050406030204" pitchFamily="18" charset="0"/>
                            </a:rPr>
                          </m:ctrlPr>
                        </m:fPr>
                        <m:num>
                          <m:r>
                            <a:rPr lang="en-US" b="0" i="0">
                              <a:latin typeface="Cambria Math" panose="02040503050406030204" pitchFamily="18" charset="0"/>
                            </a:rPr>
                            <m:t>𝜕</m:t>
                          </m:r>
                          <m:r>
                            <a:rPr lang="en-US" b="0" i="1">
                              <a:latin typeface="Cambria Math" panose="02040503050406030204" pitchFamily="18" charset="0"/>
                            </a:rPr>
                            <m:t>𝐿</m:t>
                          </m:r>
                        </m:num>
                        <m:den>
                          <m:r>
                            <a:rPr lang="en-US" b="0" i="0">
                              <a:latin typeface="Cambria Math" panose="02040503050406030204" pitchFamily="18" charset="0"/>
                            </a:rPr>
                            <m:t>𝜕</m:t>
                          </m:r>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𝑇</m:t>
                                  </m:r>
                                </m:e>
                              </m:d>
                            </m:sup>
                          </m:sSup>
                        </m:den>
                      </m:f>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ℝ</m:t>
                          </m:r>
                        </m:e>
                        <m:sup>
                          <m:sSub>
                            <m:sSubPr>
                              <m:ctrlPr>
                                <a:rPr lang="en-US" b="0" i="1">
                                  <a:latin typeface="Cambria Math" panose="02040503050406030204" pitchFamily="18" charset="0"/>
                                </a:rPr>
                              </m:ctrlPr>
                            </m:sSubPr>
                            <m:e>
                              <m:r>
                                <a:rPr lang="en-US" b="0" i="1">
                                  <a:latin typeface="Cambria Math" panose="02040503050406030204" pitchFamily="18" charset="0"/>
                                </a:rPr>
                                <m:t>𝑛</m:t>
                              </m:r>
                            </m:e>
                            <m:sub>
                              <m:r>
                                <a:rPr lang="en-US" b="0" i="1">
                                  <a:latin typeface="Cambria Math" panose="02040503050406030204" pitchFamily="18" charset="0"/>
                                </a:rPr>
                                <m:t>h</m:t>
                              </m:r>
                            </m:sub>
                          </m:sSub>
                        </m:sup>
                      </m:sSup>
                      <m:r>
                        <a:rPr lang="en-US" b="0" i="0">
                          <a:latin typeface="Cambria Math" panose="02040503050406030204" pitchFamily="18" charset="0"/>
                        </a:rPr>
                        <m:t> </m:t>
                      </m:r>
                    </m:oMath>
                  </m:oMathPara>
                </a14:m>
                <a:endParaRPr lang="en-US" dirty="0"/>
              </a:p>
            </p:txBody>
          </p:sp>
        </mc:Choice>
        <mc:Fallback>
          <p:sp>
            <p:nvSpPr>
              <p:cNvPr id="10" name="TextBox 9">
                <a:extLst>
                  <a:ext uri="{FF2B5EF4-FFF2-40B4-BE49-F238E27FC236}">
                    <a16:creationId xmlns:a16="http://schemas.microsoft.com/office/drawing/2014/main" id="{E8894E35-E0B7-04FE-D7AB-54A9DAF2EFC2}"/>
                  </a:ext>
                </a:extLst>
              </p:cNvPr>
              <p:cNvSpPr txBox="1">
                <a:spLocks noRot="1" noChangeAspect="1" noMove="1" noResize="1" noEditPoints="1" noAdjustHandles="1" noChangeArrowheads="1" noChangeShapeType="1" noTextEdit="1"/>
              </p:cNvSpPr>
              <p:nvPr/>
            </p:nvSpPr>
            <p:spPr>
              <a:xfrm>
                <a:off x="1157288" y="2528439"/>
                <a:ext cx="3148012" cy="67717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E5AC762E-B701-8FB8-05C2-9EFE2B8469CA}"/>
                  </a:ext>
                </a:extLst>
              </p:cNvPr>
              <p:cNvSpPr txBox="1"/>
              <p:nvPr/>
            </p:nvSpPr>
            <p:spPr>
              <a:xfrm>
                <a:off x="1243012" y="3342439"/>
                <a:ext cx="8358187" cy="67717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r>
                            <a:rPr lang="en-US">
                              <a:latin typeface="Cambria Math" panose="02040503050406030204" pitchFamily="18" charset="0"/>
                            </a:rPr>
                            <m:t>𝜕</m:t>
                          </m:r>
                          <m:r>
                            <a:rPr lang="en-US" b="1" i="1">
                              <a:latin typeface="Cambria Math" panose="02040503050406030204" pitchFamily="18" charset="0"/>
                            </a:rPr>
                            <m:t>𝑳</m:t>
                          </m:r>
                        </m:num>
                        <m:den>
                          <m:r>
                            <a:rPr lang="en-US" b="0" i="0">
                              <a:latin typeface="Cambria Math" panose="02040503050406030204" pitchFamily="18" charset="0"/>
                            </a:rPr>
                            <m:t>𝜕</m:t>
                          </m:r>
                          <m:sSup>
                            <m:sSupPr>
                              <m:ctrlPr>
                                <a:rPr lang="en-US" b="0" i="1" smtClean="0">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den>
                      </m:f>
                      <m:r>
                        <a:rPr lang="en-US" b="0" i="0">
                          <a:latin typeface="Cambria Math" panose="02040503050406030204" pitchFamily="18" charset="0"/>
                        </a:rPr>
                        <m:t>=</m:t>
                      </m:r>
                      <m:sSup>
                        <m:sSupPr>
                          <m:ctrlPr>
                            <a:rPr lang="en-US" b="0" i="1">
                              <a:latin typeface="Cambria Math" panose="02040503050406030204" pitchFamily="18" charset="0"/>
                            </a:rPr>
                          </m:ctrlPr>
                        </m:sSupPr>
                        <m:e>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hh</m:t>
                                  </m:r>
                                </m:sub>
                              </m:sSub>
                            </m:e>
                          </m:d>
                        </m:e>
                        <m:sup>
                          <m:r>
                            <a:rPr lang="en-US" b="0" i="0">
                              <a:latin typeface="Cambria Math" panose="02040503050406030204" pitchFamily="18" charset="0"/>
                            </a:rPr>
                            <m:t>⊺</m:t>
                          </m:r>
                        </m:sup>
                      </m:sSup>
                      <m:f>
                        <m:fPr>
                          <m:ctrlPr>
                            <a:rPr lang="en-US" b="0" i="1">
                              <a:latin typeface="Cambria Math" panose="02040503050406030204" pitchFamily="18" charset="0"/>
                            </a:rPr>
                          </m:ctrlPr>
                        </m:fPr>
                        <m:num>
                          <m:r>
                            <a:rPr lang="en-US" b="0" i="0">
                              <a:latin typeface="Cambria Math" panose="02040503050406030204" pitchFamily="18" charset="0"/>
                            </a:rPr>
                            <m:t>𝜕</m:t>
                          </m:r>
                          <m:r>
                            <a:rPr lang="en-US" b="1" i="1">
                              <a:latin typeface="Cambria Math" panose="02040503050406030204" pitchFamily="18" charset="0"/>
                            </a:rPr>
                            <m:t>𝑳</m:t>
                          </m:r>
                        </m:num>
                        <m:den>
                          <m:r>
                            <a:rPr lang="en-US" b="0" i="0">
                              <a:latin typeface="Cambria Math" panose="02040503050406030204" pitchFamily="18" charset="0"/>
                            </a:rPr>
                            <m:t>𝜕</m:t>
                          </m:r>
                          <m:sSup>
                            <m:sSupPr>
                              <m:ctrlPr>
                                <a:rPr lang="en-US" b="0" i="1" smtClean="0">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r>
                                    <a:rPr lang="en-US" b="0" i="0">
                                      <a:solidFill>
                                        <a:schemeClr val="accent4"/>
                                      </a:solidFill>
                                      <a:latin typeface="Cambria Math" panose="02040503050406030204" pitchFamily="18" charset="0"/>
                                    </a:rPr>
                                    <m:t>+1</m:t>
                                  </m:r>
                                </m:e>
                              </m:d>
                            </m:sup>
                          </m:sSup>
                        </m:den>
                      </m:f>
                      <m:r>
                        <a:rPr lang="en-US" b="0" i="0">
                          <a:latin typeface="Cambria Math" panose="02040503050406030204" pitchFamily="18" charset="0"/>
                        </a:rPr>
                        <m:t>+</m:t>
                      </m:r>
                      <m:sSup>
                        <m:sSupPr>
                          <m:ctrlPr>
                            <a:rPr lang="en-US" b="0" i="1">
                              <a:latin typeface="Cambria Math" panose="02040503050406030204" pitchFamily="18" charset="0"/>
                            </a:rPr>
                          </m:ctrlPr>
                        </m:sSupPr>
                        <m:e>
                          <m:d>
                            <m:dPr>
                              <m:ctrlPr>
                                <a:rPr lang="en-US" b="0" i="1">
                                  <a:latin typeface="Cambria Math" panose="02040503050406030204" pitchFamily="18" charset="0"/>
                                </a:rPr>
                              </m:ctrlPr>
                            </m:dPr>
                            <m:e>
                              <m:sSub>
                                <m:sSubPr>
                                  <m:ctrlPr>
                                    <a:rPr lang="en-US" b="0" i="1">
                                      <a:latin typeface="Cambria Math" panose="02040503050406030204" pitchFamily="18" charset="0"/>
                                    </a:rPr>
                                  </m:ctrlPr>
                                </m:sSubPr>
                                <m:e>
                                  <m:r>
                                    <a:rPr lang="en-US" b="0" i="1">
                                      <a:latin typeface="Cambria Math" panose="02040503050406030204" pitchFamily="18" charset="0"/>
                                    </a:rPr>
                                    <m:t>𝑊</m:t>
                                  </m:r>
                                </m:e>
                                <m:sub>
                                  <m:r>
                                    <a:rPr lang="en-US" b="0" i="1">
                                      <a:latin typeface="Cambria Math" panose="02040503050406030204" pitchFamily="18" charset="0"/>
                                    </a:rPr>
                                    <m:t>h𝑦</m:t>
                                  </m:r>
                                </m:sub>
                              </m:sSub>
                            </m:e>
                          </m:d>
                        </m:e>
                        <m:sup>
                          <m:r>
                            <a:rPr lang="en-US" b="0" i="0">
                              <a:latin typeface="Cambria Math" panose="02040503050406030204" pitchFamily="18" charset="0"/>
                            </a:rPr>
                            <m:t>⊺</m:t>
                          </m:r>
                        </m:sup>
                      </m:sSup>
                      <m:f>
                        <m:fPr>
                          <m:ctrlPr>
                            <a:rPr lang="en-US" b="0" i="1">
                              <a:latin typeface="Cambria Math" panose="02040503050406030204" pitchFamily="18" charset="0"/>
                            </a:rPr>
                          </m:ctrlPr>
                        </m:fPr>
                        <m:num>
                          <m:r>
                            <a:rPr lang="en-US" b="0" i="0">
                              <a:latin typeface="Cambria Math" panose="02040503050406030204" pitchFamily="18" charset="0"/>
                            </a:rPr>
                            <m:t>𝜕</m:t>
                          </m:r>
                          <m:r>
                            <a:rPr lang="en-US" b="1" i="1">
                              <a:latin typeface="Cambria Math" panose="02040503050406030204" pitchFamily="18" charset="0"/>
                            </a:rPr>
                            <m:t>𝑳</m:t>
                          </m:r>
                        </m:num>
                        <m:den>
                          <m:r>
                            <a:rPr lang="en-US" b="0" i="0">
                              <a:latin typeface="Cambria Math" panose="02040503050406030204" pitchFamily="18" charset="0"/>
                            </a:rPr>
                            <m:t>𝜕</m:t>
                          </m:r>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e>
                              </m:d>
                            </m:sup>
                          </m:sSup>
                        </m:den>
                      </m:f>
                      <m:r>
                        <a:rPr lang="en-US" b="0" i="0">
                          <a:latin typeface="Cambria Math" panose="02040503050406030204" pitchFamily="18" charset="0"/>
                        </a:rPr>
                        <m:t> ∈</m:t>
                      </m:r>
                      <m:sSup>
                        <m:sSupPr>
                          <m:ctrlPr>
                            <a:rPr lang="en-US" b="0" i="1">
                              <a:latin typeface="Cambria Math" panose="02040503050406030204" pitchFamily="18" charset="0"/>
                            </a:rPr>
                          </m:ctrlPr>
                        </m:sSupPr>
                        <m:e>
                          <m:r>
                            <a:rPr lang="en-US" b="0" i="0">
                              <a:latin typeface="Cambria Math" panose="02040503050406030204" pitchFamily="18" charset="0"/>
                            </a:rPr>
                            <m:t>ℝ</m:t>
                          </m:r>
                        </m:e>
                        <m:sup>
                          <m:sSub>
                            <m:sSubPr>
                              <m:ctrlPr>
                                <a:rPr lang="en-US" b="0" i="1">
                                  <a:latin typeface="Cambria Math" panose="02040503050406030204" pitchFamily="18" charset="0"/>
                                </a:rPr>
                              </m:ctrlPr>
                            </m:sSubPr>
                            <m:e>
                              <m:r>
                                <a:rPr lang="en-US" b="0" i="1">
                                  <a:latin typeface="Cambria Math" panose="02040503050406030204" pitchFamily="18" charset="0"/>
                                </a:rPr>
                                <m:t>𝑛</m:t>
                              </m:r>
                            </m:e>
                            <m:sub>
                              <m:r>
                                <a:rPr lang="en-US" b="0" i="1">
                                  <a:latin typeface="Cambria Math" panose="02040503050406030204" pitchFamily="18" charset="0"/>
                                </a:rPr>
                                <m:t>h</m:t>
                              </m:r>
                            </m:sub>
                          </m:sSub>
                        </m:sup>
                      </m:sSup>
                      <m:r>
                        <a:rPr lang="en-US" b="0" i="0">
                          <a:latin typeface="Cambria Math" panose="02040503050406030204" pitchFamily="18" charset="0"/>
                        </a:rPr>
                        <m:t>,          </m:t>
                      </m:r>
                      <m:r>
                        <a:rPr lang="en-US" b="0" i="1">
                          <a:latin typeface="Cambria Math" panose="02040503050406030204" pitchFamily="18" charset="0"/>
                        </a:rPr>
                        <m:t>𝑡</m:t>
                      </m:r>
                      <m:r>
                        <a:rPr lang="en-US" b="0" i="0">
                          <a:latin typeface="Cambria Math" panose="02040503050406030204" pitchFamily="18" charset="0"/>
                        </a:rPr>
                        <m:t>=</m:t>
                      </m:r>
                      <m:r>
                        <a:rPr lang="en-US" b="0" i="1">
                          <a:latin typeface="Cambria Math" panose="02040503050406030204" pitchFamily="18" charset="0"/>
                        </a:rPr>
                        <m:t>𝑇</m:t>
                      </m:r>
                      <m:r>
                        <a:rPr lang="en-US" b="0" i="0">
                          <a:latin typeface="Cambria Math" panose="02040503050406030204" pitchFamily="18" charset="0"/>
                        </a:rPr>
                        <m:t>−1, </m:t>
                      </m:r>
                      <m:r>
                        <a:rPr lang="en-US" b="0" i="1">
                          <a:latin typeface="Cambria Math" panose="02040503050406030204" pitchFamily="18" charset="0"/>
                        </a:rPr>
                        <m:t>𝑇</m:t>
                      </m:r>
                      <m:r>
                        <a:rPr lang="en-US" b="0" i="0">
                          <a:latin typeface="Cambria Math" panose="02040503050406030204" pitchFamily="18" charset="0"/>
                        </a:rPr>
                        <m:t>−2, …, 2, 1 </m:t>
                      </m:r>
                    </m:oMath>
                  </m:oMathPara>
                </a14:m>
                <a:endParaRPr lang="en-US" dirty="0"/>
              </a:p>
            </p:txBody>
          </p:sp>
        </mc:Choice>
        <mc:Fallback>
          <p:sp>
            <p:nvSpPr>
              <p:cNvPr id="7" name="TextBox 6">
                <a:extLst>
                  <a:ext uri="{FF2B5EF4-FFF2-40B4-BE49-F238E27FC236}">
                    <a16:creationId xmlns:a16="http://schemas.microsoft.com/office/drawing/2014/main" id="{E5AC762E-B701-8FB8-05C2-9EFE2B8469CA}"/>
                  </a:ext>
                </a:extLst>
              </p:cNvPr>
              <p:cNvSpPr txBox="1">
                <a:spLocks noRot="1" noChangeAspect="1" noMove="1" noResize="1" noEditPoints="1" noAdjustHandles="1" noChangeArrowheads="1" noChangeShapeType="1" noTextEdit="1"/>
              </p:cNvSpPr>
              <p:nvPr/>
            </p:nvSpPr>
            <p:spPr>
              <a:xfrm>
                <a:off x="1243012" y="3342439"/>
                <a:ext cx="8358187" cy="67717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0E929DE5-D5B8-B806-646B-539D955F5876}"/>
                  </a:ext>
                </a:extLst>
              </p:cNvPr>
              <p:cNvSpPr txBox="1"/>
              <p:nvPr/>
            </p:nvSpPr>
            <p:spPr>
              <a:xfrm>
                <a:off x="1100138" y="4879222"/>
                <a:ext cx="7681912" cy="871457"/>
              </a:xfrm>
              <a:prstGeom prst="rect">
                <a:avLst/>
              </a:prstGeom>
              <a:noFill/>
              <a:ln>
                <a:solidFill>
                  <a:schemeClr val="accent2"/>
                </a:solidFill>
              </a:ln>
            </p:spPr>
            <p:txBody>
              <a:bodyPr wrap="square">
                <a:spAutoFit/>
              </a:bodyPr>
              <a:lstStyle/>
              <a:p>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r>
                            <a:rPr lang="en-US">
                              <a:latin typeface="Cambria Math" panose="02040503050406030204" pitchFamily="18" charset="0"/>
                            </a:rPr>
                            <m:t>𝜕</m:t>
                          </m:r>
                          <m:r>
                            <a:rPr lang="en-US" b="1" i="1">
                              <a:latin typeface="Cambria Math" panose="02040503050406030204" pitchFamily="18" charset="0"/>
                            </a:rPr>
                            <m:t>𝑳</m:t>
                          </m:r>
                        </m:num>
                        <m:den>
                          <m:r>
                            <a:rPr lang="en-US" b="0" i="0">
                              <a:latin typeface="Cambria Math" panose="02040503050406030204" pitchFamily="18" charset="0"/>
                            </a:rPr>
                            <m:t>𝜕</m:t>
                          </m:r>
                          <m:sSup>
                            <m:sSupPr>
                              <m:ctrlPr>
                                <a:rPr lang="en-US" b="0" i="1" smtClean="0">
                                  <a:solidFill>
                                    <a:schemeClr val="accent4"/>
                                  </a:solidFill>
                                  <a:latin typeface="Cambria Math" panose="02040503050406030204" pitchFamily="18" charset="0"/>
                                </a:rPr>
                              </m:ctrlPr>
                            </m:sSupPr>
                            <m:e>
                              <m:r>
                                <a:rPr lang="en-US" b="1" i="0">
                                  <a:solidFill>
                                    <a:schemeClr val="accent4"/>
                                  </a:solidFill>
                                  <a:latin typeface="Cambria Math" panose="02040503050406030204" pitchFamily="18" charset="0"/>
                                </a:rPr>
                                <m:t>𝐡</m:t>
                              </m:r>
                            </m:e>
                            <m:sup>
                              <m:d>
                                <m:dPr>
                                  <m:begChr m:val="〈"/>
                                  <m:endChr m:val="〉"/>
                                  <m:ctrlPr>
                                    <a:rPr lang="en-US" b="1" i="1">
                                      <a:solidFill>
                                        <a:schemeClr val="accent4"/>
                                      </a:solidFill>
                                      <a:latin typeface="Cambria Math" panose="02040503050406030204" pitchFamily="18" charset="0"/>
                                    </a:rPr>
                                  </m:ctrlPr>
                                </m:dPr>
                                <m:e>
                                  <m:r>
                                    <a:rPr lang="en-US" b="0" i="1">
                                      <a:solidFill>
                                        <a:schemeClr val="accent4"/>
                                      </a:solidFill>
                                      <a:latin typeface="Cambria Math" panose="02040503050406030204" pitchFamily="18" charset="0"/>
                                    </a:rPr>
                                    <m:t>𝑡</m:t>
                                  </m:r>
                                </m:e>
                              </m:d>
                            </m:sup>
                          </m:sSup>
                        </m:den>
                      </m:f>
                      <m:r>
                        <a:rPr lang="en-US" b="0" i="0">
                          <a:latin typeface="Cambria Math" panose="02040503050406030204" pitchFamily="18" charset="0"/>
                        </a:rPr>
                        <m:t>=</m:t>
                      </m:r>
                      <m:nary>
                        <m:naryPr>
                          <m:chr m:val="∑"/>
                          <m:limLoc m:val="undOvr"/>
                          <m:ctrlPr>
                            <a:rPr lang="en-US" b="0" i="1">
                              <a:latin typeface="Cambria Math" panose="02040503050406030204" pitchFamily="18" charset="0"/>
                            </a:rPr>
                          </m:ctrlPr>
                        </m:naryPr>
                        <m:sub>
                          <m:r>
                            <a:rPr lang="en-US" b="0" i="1">
                              <a:latin typeface="Cambria Math" panose="02040503050406030204" pitchFamily="18" charset="0"/>
                            </a:rPr>
                            <m:t>𝑖</m:t>
                          </m:r>
                          <m:r>
                            <a:rPr lang="en-US" b="0" i="0">
                              <a:latin typeface="Cambria Math" panose="02040503050406030204" pitchFamily="18" charset="0"/>
                            </a:rPr>
                            <m:t>=0</m:t>
                          </m:r>
                        </m:sub>
                        <m:sup>
                          <m:r>
                            <a:rPr lang="en-US" b="0" i="1">
                              <a:latin typeface="Cambria Math" panose="02040503050406030204" pitchFamily="18" charset="0"/>
                            </a:rPr>
                            <m:t>𝑇</m:t>
                          </m:r>
                          <m:r>
                            <a:rPr lang="en-US" b="0" i="0">
                              <a:latin typeface="Cambria Math" panose="02040503050406030204" pitchFamily="18" charset="0"/>
                            </a:rPr>
                            <m:t>−</m:t>
                          </m:r>
                          <m:r>
                            <a:rPr lang="en-US" b="0" i="1">
                              <a:latin typeface="Cambria Math" panose="02040503050406030204" pitchFamily="18" charset="0"/>
                            </a:rPr>
                            <m:t>𝑡</m:t>
                          </m:r>
                        </m:sup>
                        <m:e>
                          <m:sSup>
                            <m:sSupPr>
                              <m:ctrlPr>
                                <a:rPr lang="en-US" b="0" i="1">
                                  <a:latin typeface="Cambria Math" panose="02040503050406030204" pitchFamily="18" charset="0"/>
                                </a:rPr>
                              </m:ctrlPr>
                            </m:sSupPr>
                            <m:e>
                              <m:d>
                                <m:dPr>
                                  <m:ctrlPr>
                                    <a:rPr lang="en-US" b="0" i="1">
                                      <a:latin typeface="Cambria Math" panose="02040503050406030204" pitchFamily="18" charset="0"/>
                                    </a:rPr>
                                  </m:ctrlPr>
                                </m:dPr>
                                <m:e>
                                  <m:sSubSup>
                                    <m:sSubSupPr>
                                      <m:ctrlPr>
                                        <a:rPr lang="en-US" b="0" i="1">
                                          <a:latin typeface="Cambria Math" panose="02040503050406030204" pitchFamily="18" charset="0"/>
                                        </a:rPr>
                                      </m:ctrlPr>
                                    </m:sSubSupPr>
                                    <m:e>
                                      <m:r>
                                        <a:rPr lang="en-US" b="0" i="1">
                                          <a:latin typeface="Cambria Math" panose="02040503050406030204" pitchFamily="18" charset="0"/>
                                        </a:rPr>
                                        <m:t>𝑊</m:t>
                                      </m:r>
                                    </m:e>
                                    <m:sub>
                                      <m:r>
                                        <a:rPr lang="en-US" b="0" i="1">
                                          <a:latin typeface="Cambria Math" panose="02040503050406030204" pitchFamily="18" charset="0"/>
                                        </a:rPr>
                                        <m:t>hh</m:t>
                                      </m:r>
                                    </m:sub>
                                    <m:sup>
                                      <m:r>
                                        <a:rPr lang="en-US" b="0" i="0">
                                          <a:latin typeface="Cambria Math" panose="02040503050406030204" pitchFamily="18" charset="0"/>
                                        </a:rPr>
                                        <m:t>⊺</m:t>
                                      </m:r>
                                    </m:sup>
                                  </m:sSubSup>
                                </m:e>
                              </m:d>
                            </m:e>
                            <m:sup>
                              <m:r>
                                <a:rPr lang="en-US" b="0" i="1">
                                  <a:latin typeface="Cambria Math" panose="02040503050406030204" pitchFamily="18" charset="0"/>
                                </a:rPr>
                                <m:t>𝑖</m:t>
                              </m:r>
                            </m:sup>
                          </m:sSup>
                          <m:d>
                            <m:dPr>
                              <m:ctrlPr>
                                <a:rPr lang="en-US" b="0" i="1">
                                  <a:latin typeface="Cambria Math" panose="02040503050406030204" pitchFamily="18" charset="0"/>
                                </a:rPr>
                              </m:ctrlPr>
                            </m:dPr>
                            <m:e>
                              <m:sSubSup>
                                <m:sSubSupPr>
                                  <m:ctrlPr>
                                    <a:rPr lang="en-US" b="0" i="1">
                                      <a:latin typeface="Cambria Math" panose="02040503050406030204" pitchFamily="18" charset="0"/>
                                    </a:rPr>
                                  </m:ctrlPr>
                                </m:sSubSupPr>
                                <m:e>
                                  <m:r>
                                    <a:rPr lang="en-US" b="0" i="1">
                                      <a:latin typeface="Cambria Math" panose="02040503050406030204" pitchFamily="18" charset="0"/>
                                    </a:rPr>
                                    <m:t>𝑊</m:t>
                                  </m:r>
                                </m:e>
                                <m:sub>
                                  <m:r>
                                    <a:rPr lang="en-US" b="0" i="1">
                                      <a:latin typeface="Cambria Math" panose="02040503050406030204" pitchFamily="18" charset="0"/>
                                    </a:rPr>
                                    <m:t>h𝑦</m:t>
                                  </m:r>
                                </m:sub>
                                <m:sup>
                                  <m:r>
                                    <a:rPr lang="en-US" b="0" i="0">
                                      <a:latin typeface="Cambria Math" panose="02040503050406030204" pitchFamily="18" charset="0"/>
                                    </a:rPr>
                                    <m:t>⊺</m:t>
                                  </m:r>
                                </m:sup>
                              </m:sSubSup>
                            </m:e>
                          </m:d>
                          <m:f>
                            <m:fPr>
                              <m:ctrlPr>
                                <a:rPr lang="en-US" b="0" i="1">
                                  <a:latin typeface="Cambria Math" panose="02040503050406030204" pitchFamily="18" charset="0"/>
                                </a:rPr>
                              </m:ctrlPr>
                            </m:fPr>
                            <m:num>
                              <m:r>
                                <a:rPr lang="en-US" b="0" i="0">
                                  <a:latin typeface="Cambria Math" panose="02040503050406030204" pitchFamily="18" charset="0"/>
                                </a:rPr>
                                <m:t>𝜕</m:t>
                              </m:r>
                              <m:r>
                                <a:rPr lang="en-US" b="1" i="1">
                                  <a:latin typeface="Cambria Math" panose="02040503050406030204" pitchFamily="18" charset="0"/>
                                </a:rPr>
                                <m:t>𝑳</m:t>
                              </m:r>
                            </m:num>
                            <m:den>
                              <m:r>
                                <a:rPr lang="en-US" b="0" i="0">
                                  <a:latin typeface="Cambria Math" panose="02040503050406030204" pitchFamily="18" charset="0"/>
                                </a:rPr>
                                <m:t>𝜕</m:t>
                              </m:r>
                              <m:sSup>
                                <m:sSupPr>
                                  <m:ctrlPr>
                                    <a:rPr lang="en-US" b="0" i="1">
                                      <a:latin typeface="Cambria Math" panose="02040503050406030204" pitchFamily="18" charset="0"/>
                                    </a:rPr>
                                  </m:ctrlPr>
                                </m:sSupPr>
                                <m:e>
                                  <m:acc>
                                    <m:accPr>
                                      <m:chr m:val="̂"/>
                                      <m:ctrlPr>
                                        <a:rPr lang="en-US" b="0" i="1">
                                          <a:latin typeface="Cambria Math" panose="02040503050406030204" pitchFamily="18" charset="0"/>
                                        </a:rPr>
                                      </m:ctrlPr>
                                    </m:accPr>
                                    <m:e>
                                      <m:r>
                                        <a:rPr lang="en-US" b="1" i="0">
                                          <a:latin typeface="Cambria Math" panose="02040503050406030204" pitchFamily="18" charset="0"/>
                                        </a:rPr>
                                        <m:t>𝐲</m:t>
                                      </m:r>
                                    </m:e>
                                  </m:acc>
                                </m:e>
                                <m:sup>
                                  <m:d>
                                    <m:dPr>
                                      <m:begChr m:val="〈"/>
                                      <m:endChr m:val="〉"/>
                                      <m:ctrlPr>
                                        <a:rPr lang="en-US" b="0" i="1">
                                          <a:latin typeface="Cambria Math" panose="02040503050406030204" pitchFamily="18" charset="0"/>
                                        </a:rPr>
                                      </m:ctrlPr>
                                    </m:dPr>
                                    <m:e>
                                      <m:r>
                                        <a:rPr lang="en-US" b="0" i="1">
                                          <a:latin typeface="Cambria Math" panose="02040503050406030204" pitchFamily="18" charset="0"/>
                                        </a:rPr>
                                        <m:t>𝑡</m:t>
                                      </m:r>
                                      <m:r>
                                        <a:rPr lang="en-US" b="0" i="0">
                                          <a:latin typeface="Cambria Math" panose="02040503050406030204" pitchFamily="18" charset="0"/>
                                        </a:rPr>
                                        <m:t>+</m:t>
                                      </m:r>
                                      <m:r>
                                        <a:rPr lang="en-US" b="0" i="1">
                                          <a:latin typeface="Cambria Math" panose="02040503050406030204" pitchFamily="18" charset="0"/>
                                        </a:rPr>
                                        <m:t>𝑖</m:t>
                                      </m:r>
                                    </m:e>
                                  </m:d>
                                </m:sup>
                              </m:sSup>
                            </m:den>
                          </m:f>
                        </m:e>
                      </m:nary>
                      <m:r>
                        <a:rPr lang="en-US" b="0" i="0">
                          <a:latin typeface="Cambria Math" panose="02040503050406030204" pitchFamily="18" charset="0"/>
                        </a:rPr>
                        <m:t>∈</m:t>
                      </m:r>
                      <m:sSup>
                        <m:sSupPr>
                          <m:ctrlPr>
                            <a:rPr lang="en-US" b="0" i="1">
                              <a:latin typeface="Cambria Math" panose="02040503050406030204" pitchFamily="18" charset="0"/>
                            </a:rPr>
                          </m:ctrlPr>
                        </m:sSupPr>
                        <m:e>
                          <m:r>
                            <a:rPr lang="en-US" b="0" i="0">
                              <a:latin typeface="Cambria Math" panose="02040503050406030204" pitchFamily="18" charset="0"/>
                            </a:rPr>
                            <m:t>ℝ</m:t>
                          </m:r>
                        </m:e>
                        <m:sup>
                          <m:sSub>
                            <m:sSubPr>
                              <m:ctrlPr>
                                <a:rPr lang="en-US" b="0" i="1">
                                  <a:latin typeface="Cambria Math" panose="02040503050406030204" pitchFamily="18" charset="0"/>
                                </a:rPr>
                              </m:ctrlPr>
                            </m:sSubPr>
                            <m:e>
                              <m:r>
                                <a:rPr lang="en-US" b="0" i="1">
                                  <a:latin typeface="Cambria Math" panose="02040503050406030204" pitchFamily="18" charset="0"/>
                                </a:rPr>
                                <m:t>𝑛</m:t>
                              </m:r>
                            </m:e>
                            <m:sub>
                              <m:r>
                                <a:rPr lang="en-US" b="0" i="1">
                                  <a:latin typeface="Cambria Math" panose="02040503050406030204" pitchFamily="18" charset="0"/>
                                </a:rPr>
                                <m:t>h</m:t>
                              </m:r>
                            </m:sub>
                          </m:sSub>
                        </m:sup>
                      </m:sSup>
                      <m:r>
                        <a:rPr lang="en-US" b="0" i="0">
                          <a:latin typeface="Cambria Math" panose="02040503050406030204" pitchFamily="18" charset="0"/>
                        </a:rPr>
                        <m:t>, </m:t>
                      </m:r>
                      <m:r>
                        <a:rPr lang="en-US" b="0" i="1" smtClean="0">
                          <a:latin typeface="Cambria Math" panose="02040503050406030204" pitchFamily="18" charset="0"/>
                        </a:rPr>
                        <m:t>         </m:t>
                      </m:r>
                      <m:r>
                        <a:rPr lang="en-US" b="0" i="1">
                          <a:latin typeface="Cambria Math" panose="02040503050406030204" pitchFamily="18" charset="0"/>
                        </a:rPr>
                        <m:t>𝑡</m:t>
                      </m:r>
                      <m:r>
                        <a:rPr lang="en-US" b="0" i="0">
                          <a:latin typeface="Cambria Math" panose="02040503050406030204" pitchFamily="18" charset="0"/>
                        </a:rPr>
                        <m:t>=1,2, …, </m:t>
                      </m:r>
                      <m:r>
                        <a:rPr lang="en-US" b="0" i="1">
                          <a:latin typeface="Cambria Math" panose="02040503050406030204" pitchFamily="18" charset="0"/>
                        </a:rPr>
                        <m:t>𝑇</m:t>
                      </m:r>
                      <m:r>
                        <a:rPr lang="en-US" b="0" i="0">
                          <a:latin typeface="Cambria Math" panose="02040503050406030204" pitchFamily="18" charset="0"/>
                        </a:rPr>
                        <m:t> </m:t>
                      </m:r>
                    </m:oMath>
                  </m:oMathPara>
                </a14:m>
                <a:endParaRPr lang="en-US" dirty="0"/>
              </a:p>
            </p:txBody>
          </p:sp>
        </mc:Choice>
        <mc:Fallback>
          <p:sp>
            <p:nvSpPr>
              <p:cNvPr id="11" name="TextBox 10">
                <a:extLst>
                  <a:ext uri="{FF2B5EF4-FFF2-40B4-BE49-F238E27FC236}">
                    <a16:creationId xmlns:a16="http://schemas.microsoft.com/office/drawing/2014/main" id="{0E929DE5-D5B8-B806-646B-539D955F5876}"/>
                  </a:ext>
                </a:extLst>
              </p:cNvPr>
              <p:cNvSpPr txBox="1">
                <a:spLocks noRot="1" noChangeAspect="1" noMove="1" noResize="1" noEditPoints="1" noAdjustHandles="1" noChangeArrowheads="1" noChangeShapeType="1" noTextEdit="1"/>
              </p:cNvSpPr>
              <p:nvPr/>
            </p:nvSpPr>
            <p:spPr>
              <a:xfrm>
                <a:off x="1100138" y="4879222"/>
                <a:ext cx="7681912" cy="871457"/>
              </a:xfrm>
              <a:prstGeom prst="rect">
                <a:avLst/>
              </a:prstGeom>
              <a:blipFill>
                <a:blip r:embed="rId5"/>
                <a:stretch>
                  <a:fillRect/>
                </a:stretch>
              </a:blipFill>
              <a:ln>
                <a:solidFill>
                  <a:schemeClr val="accent2"/>
                </a:solidFill>
              </a:ln>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A3DC6F19-6BD4-0229-DC50-CE6C11C76576}"/>
              </a:ext>
            </a:extLst>
          </p:cNvPr>
          <p:cNvSpPr/>
          <p:nvPr/>
        </p:nvSpPr>
        <p:spPr>
          <a:xfrm>
            <a:off x="741446" y="2352675"/>
            <a:ext cx="8565026" cy="1771650"/>
          </a:xfrm>
          <a:custGeom>
            <a:avLst/>
            <a:gdLst>
              <a:gd name="csX0" fmla="*/ 382504 w 8565026"/>
              <a:gd name="csY0" fmla="*/ 200025 h 1771650"/>
              <a:gd name="csX1" fmla="*/ 258679 w 8565026"/>
              <a:gd name="csY1" fmla="*/ 295275 h 1771650"/>
              <a:gd name="csX2" fmla="*/ 153904 w 8565026"/>
              <a:gd name="csY2" fmla="*/ 409575 h 1771650"/>
              <a:gd name="csX3" fmla="*/ 96754 w 8565026"/>
              <a:gd name="csY3" fmla="*/ 552450 h 1771650"/>
              <a:gd name="csX4" fmla="*/ 39604 w 8565026"/>
              <a:gd name="csY4" fmla="*/ 771525 h 1771650"/>
              <a:gd name="csX5" fmla="*/ 20554 w 8565026"/>
              <a:gd name="csY5" fmla="*/ 904875 h 1771650"/>
              <a:gd name="csX6" fmla="*/ 11029 w 8565026"/>
              <a:gd name="csY6" fmla="*/ 1066800 h 1771650"/>
              <a:gd name="csX7" fmla="*/ 1504 w 8565026"/>
              <a:gd name="csY7" fmla="*/ 1200150 h 1771650"/>
              <a:gd name="csX8" fmla="*/ 11029 w 8565026"/>
              <a:gd name="csY8" fmla="*/ 1343025 h 1771650"/>
              <a:gd name="csX9" fmla="*/ 192004 w 8565026"/>
              <a:gd name="csY9" fmla="*/ 1600200 h 1771650"/>
              <a:gd name="csX10" fmla="*/ 334879 w 8565026"/>
              <a:gd name="csY10" fmla="*/ 1695450 h 1771650"/>
              <a:gd name="csX11" fmla="*/ 706354 w 8565026"/>
              <a:gd name="csY11" fmla="*/ 1771650 h 1771650"/>
              <a:gd name="csX12" fmla="*/ 3135229 w 8565026"/>
              <a:gd name="csY12" fmla="*/ 1743075 h 1771650"/>
              <a:gd name="csX13" fmla="*/ 4563979 w 8565026"/>
              <a:gd name="csY13" fmla="*/ 1733550 h 1771650"/>
              <a:gd name="csX14" fmla="*/ 5087854 w 8565026"/>
              <a:gd name="csY14" fmla="*/ 1714500 h 1771650"/>
              <a:gd name="csX15" fmla="*/ 5678404 w 8565026"/>
              <a:gd name="csY15" fmla="*/ 1704975 h 1771650"/>
              <a:gd name="csX16" fmla="*/ 5830804 w 8565026"/>
              <a:gd name="csY16" fmla="*/ 1695450 h 1771650"/>
              <a:gd name="csX17" fmla="*/ 6021304 w 8565026"/>
              <a:gd name="csY17" fmla="*/ 1685925 h 1771650"/>
              <a:gd name="csX18" fmla="*/ 6211804 w 8565026"/>
              <a:gd name="csY18" fmla="*/ 1666875 h 1771650"/>
              <a:gd name="csX19" fmla="*/ 6421354 w 8565026"/>
              <a:gd name="csY19" fmla="*/ 1657350 h 1771650"/>
              <a:gd name="csX20" fmla="*/ 6945229 w 8565026"/>
              <a:gd name="csY20" fmla="*/ 1628775 h 1771650"/>
              <a:gd name="csX21" fmla="*/ 7450054 w 8565026"/>
              <a:gd name="csY21" fmla="*/ 1600200 h 1771650"/>
              <a:gd name="csX22" fmla="*/ 8307304 w 8565026"/>
              <a:gd name="csY22" fmla="*/ 1571625 h 1771650"/>
              <a:gd name="csX23" fmla="*/ 8516854 w 8565026"/>
              <a:gd name="csY23" fmla="*/ 1466850 h 1771650"/>
              <a:gd name="csX24" fmla="*/ 8545429 w 8565026"/>
              <a:gd name="csY24" fmla="*/ 1409700 h 1771650"/>
              <a:gd name="csX25" fmla="*/ 8554954 w 8565026"/>
              <a:gd name="csY25" fmla="*/ 1333500 h 1771650"/>
              <a:gd name="csX26" fmla="*/ 8564479 w 8565026"/>
              <a:gd name="csY26" fmla="*/ 1266825 h 1771650"/>
              <a:gd name="csX27" fmla="*/ 8526379 w 8565026"/>
              <a:gd name="csY27" fmla="*/ 1114425 h 1771650"/>
              <a:gd name="csX28" fmla="*/ 8373979 w 8565026"/>
              <a:gd name="csY28" fmla="*/ 952500 h 1771650"/>
              <a:gd name="csX29" fmla="*/ 8202529 w 8565026"/>
              <a:gd name="csY29" fmla="*/ 800100 h 1771650"/>
              <a:gd name="csX30" fmla="*/ 7888204 w 8565026"/>
              <a:gd name="csY30" fmla="*/ 695325 h 1771650"/>
              <a:gd name="csX31" fmla="*/ 7269079 w 8565026"/>
              <a:gd name="csY31" fmla="*/ 561975 h 1771650"/>
              <a:gd name="csX32" fmla="*/ 6954754 w 8565026"/>
              <a:gd name="csY32" fmla="*/ 533400 h 1771650"/>
              <a:gd name="csX33" fmla="*/ 6754729 w 8565026"/>
              <a:gd name="csY33" fmla="*/ 514350 h 1771650"/>
              <a:gd name="csX34" fmla="*/ 6316579 w 8565026"/>
              <a:gd name="csY34" fmla="*/ 447675 h 1771650"/>
              <a:gd name="csX35" fmla="*/ 6087979 w 8565026"/>
              <a:gd name="csY35" fmla="*/ 438150 h 1771650"/>
              <a:gd name="csX36" fmla="*/ 5592679 w 8565026"/>
              <a:gd name="csY36" fmla="*/ 409575 h 1771650"/>
              <a:gd name="csX37" fmla="*/ 4983079 w 8565026"/>
              <a:gd name="csY37" fmla="*/ 390525 h 1771650"/>
              <a:gd name="csX38" fmla="*/ 4497304 w 8565026"/>
              <a:gd name="csY38" fmla="*/ 333375 h 1771650"/>
              <a:gd name="csX39" fmla="*/ 4259179 w 8565026"/>
              <a:gd name="csY39" fmla="*/ 304800 h 1771650"/>
              <a:gd name="csX40" fmla="*/ 3887704 w 8565026"/>
              <a:gd name="csY40" fmla="*/ 228600 h 1771650"/>
              <a:gd name="csX41" fmla="*/ 3697204 w 8565026"/>
              <a:gd name="csY41" fmla="*/ 190500 h 1771650"/>
              <a:gd name="csX42" fmla="*/ 3420979 w 8565026"/>
              <a:gd name="csY42" fmla="*/ 123825 h 1771650"/>
              <a:gd name="csX43" fmla="*/ 3287629 w 8565026"/>
              <a:gd name="csY43" fmla="*/ 104775 h 1771650"/>
              <a:gd name="csX44" fmla="*/ 3173329 w 8565026"/>
              <a:gd name="csY44" fmla="*/ 85725 h 1771650"/>
              <a:gd name="csX45" fmla="*/ 2859004 w 8565026"/>
              <a:gd name="csY45" fmla="*/ 57150 h 1771650"/>
              <a:gd name="csX46" fmla="*/ 2582779 w 8565026"/>
              <a:gd name="csY46" fmla="*/ 9525 h 1771650"/>
              <a:gd name="csX47" fmla="*/ 2344654 w 8565026"/>
              <a:gd name="csY47" fmla="*/ 0 h 1771650"/>
              <a:gd name="csX48" fmla="*/ 1792204 w 8565026"/>
              <a:gd name="csY48" fmla="*/ 9525 h 1771650"/>
              <a:gd name="csX49" fmla="*/ 1706479 w 8565026"/>
              <a:gd name="csY49" fmla="*/ 28575 h 1771650"/>
              <a:gd name="csX50" fmla="*/ 1373104 w 8565026"/>
              <a:gd name="csY50" fmla="*/ 76200 h 1771650"/>
              <a:gd name="csX51" fmla="*/ 1277854 w 8565026"/>
              <a:gd name="csY51" fmla="*/ 95250 h 1771650"/>
              <a:gd name="csX52" fmla="*/ 896854 w 8565026"/>
              <a:gd name="csY52" fmla="*/ 104775 h 1771650"/>
              <a:gd name="csX53" fmla="*/ 630154 w 8565026"/>
              <a:gd name="csY53" fmla="*/ 95250 h 1771650"/>
              <a:gd name="csX54" fmla="*/ 506329 w 8565026"/>
              <a:gd name="csY54" fmla="*/ 114300 h 1771650"/>
              <a:gd name="csX55" fmla="*/ 458704 w 8565026"/>
              <a:gd name="csY55" fmla="*/ 123825 h 1771650"/>
              <a:gd name="csX56" fmla="*/ 430129 w 8565026"/>
              <a:gd name="csY56" fmla="*/ 142875 h 1771650"/>
              <a:gd name="csX57" fmla="*/ 401554 w 8565026"/>
              <a:gd name="csY57" fmla="*/ 152400 h 1771650"/>
              <a:gd name="csX58" fmla="*/ 382504 w 8565026"/>
              <a:gd name="csY58" fmla="*/ 180975 h 1771650"/>
              <a:gd name="csX59" fmla="*/ 382504 w 8565026"/>
              <a:gd name="csY59" fmla="*/ 200025 h 17716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Lst>
            <a:rect l="l" t="t" r="r" b="b"/>
            <a:pathLst>
              <a:path w="8565026" h="1771650">
                <a:moveTo>
                  <a:pt x="382504" y="200025"/>
                </a:moveTo>
                <a:cubicBezTo>
                  <a:pt x="314590" y="240773"/>
                  <a:pt x="333038" y="225873"/>
                  <a:pt x="258679" y="295275"/>
                </a:cubicBezTo>
                <a:cubicBezTo>
                  <a:pt x="231060" y="321053"/>
                  <a:pt x="177079" y="373158"/>
                  <a:pt x="153904" y="409575"/>
                </a:cubicBezTo>
                <a:cubicBezTo>
                  <a:pt x="125763" y="453797"/>
                  <a:pt x="112400" y="502903"/>
                  <a:pt x="96754" y="552450"/>
                </a:cubicBezTo>
                <a:cubicBezTo>
                  <a:pt x="72513" y="629212"/>
                  <a:pt x="54539" y="690876"/>
                  <a:pt x="39604" y="771525"/>
                </a:cubicBezTo>
                <a:cubicBezTo>
                  <a:pt x="31428" y="815676"/>
                  <a:pt x="26904" y="860425"/>
                  <a:pt x="20554" y="904875"/>
                </a:cubicBezTo>
                <a:cubicBezTo>
                  <a:pt x="17379" y="958850"/>
                  <a:pt x="14510" y="1012844"/>
                  <a:pt x="11029" y="1066800"/>
                </a:cubicBezTo>
                <a:cubicBezTo>
                  <a:pt x="8160" y="1111271"/>
                  <a:pt x="1504" y="1155587"/>
                  <a:pt x="1504" y="1200150"/>
                </a:cubicBezTo>
                <a:cubicBezTo>
                  <a:pt x="1504" y="1247881"/>
                  <a:pt x="-5590" y="1298281"/>
                  <a:pt x="11029" y="1343025"/>
                </a:cubicBezTo>
                <a:cubicBezTo>
                  <a:pt x="38583" y="1417209"/>
                  <a:pt x="116647" y="1541970"/>
                  <a:pt x="192004" y="1600200"/>
                </a:cubicBezTo>
                <a:cubicBezTo>
                  <a:pt x="237296" y="1635198"/>
                  <a:pt x="283011" y="1671245"/>
                  <a:pt x="334879" y="1695450"/>
                </a:cubicBezTo>
                <a:cubicBezTo>
                  <a:pt x="407385" y="1729286"/>
                  <a:pt x="656412" y="1763326"/>
                  <a:pt x="706354" y="1771650"/>
                </a:cubicBezTo>
                <a:lnTo>
                  <a:pt x="3135229" y="1743075"/>
                </a:lnTo>
                <a:lnTo>
                  <a:pt x="4563979" y="1733550"/>
                </a:lnTo>
                <a:cubicBezTo>
                  <a:pt x="4926832" y="1729541"/>
                  <a:pt x="4767561" y="1721949"/>
                  <a:pt x="5087854" y="1714500"/>
                </a:cubicBezTo>
                <a:lnTo>
                  <a:pt x="5678404" y="1704975"/>
                </a:lnTo>
                <a:lnTo>
                  <a:pt x="5830804" y="1695450"/>
                </a:lnTo>
                <a:cubicBezTo>
                  <a:pt x="5894285" y="1691923"/>
                  <a:pt x="5957903" y="1690680"/>
                  <a:pt x="6021304" y="1685925"/>
                </a:cubicBezTo>
                <a:cubicBezTo>
                  <a:pt x="6084942" y="1681152"/>
                  <a:pt x="6148149" y="1671422"/>
                  <a:pt x="6211804" y="1666875"/>
                </a:cubicBezTo>
                <a:cubicBezTo>
                  <a:pt x="6281548" y="1661893"/>
                  <a:pt x="6351536" y="1661158"/>
                  <a:pt x="6421354" y="1657350"/>
                </a:cubicBezTo>
                <a:cubicBezTo>
                  <a:pt x="7061552" y="1622430"/>
                  <a:pt x="6460237" y="1650820"/>
                  <a:pt x="6945229" y="1628775"/>
                </a:cubicBezTo>
                <a:cubicBezTo>
                  <a:pt x="7229437" y="1595339"/>
                  <a:pt x="7034478" y="1613393"/>
                  <a:pt x="7450054" y="1600200"/>
                </a:cubicBezTo>
                <a:lnTo>
                  <a:pt x="8307304" y="1571625"/>
                </a:lnTo>
                <a:cubicBezTo>
                  <a:pt x="8424275" y="1535071"/>
                  <a:pt x="8453020" y="1551962"/>
                  <a:pt x="8516854" y="1466850"/>
                </a:cubicBezTo>
                <a:cubicBezTo>
                  <a:pt x="8529633" y="1449811"/>
                  <a:pt x="8535904" y="1428750"/>
                  <a:pt x="8545429" y="1409700"/>
                </a:cubicBezTo>
                <a:cubicBezTo>
                  <a:pt x="8548604" y="1384300"/>
                  <a:pt x="8551571" y="1358873"/>
                  <a:pt x="8554954" y="1333500"/>
                </a:cubicBezTo>
                <a:cubicBezTo>
                  <a:pt x="8557921" y="1311246"/>
                  <a:pt x="8567383" y="1289087"/>
                  <a:pt x="8564479" y="1266825"/>
                </a:cubicBezTo>
                <a:cubicBezTo>
                  <a:pt x="8557706" y="1214901"/>
                  <a:pt x="8547468" y="1162354"/>
                  <a:pt x="8526379" y="1114425"/>
                </a:cubicBezTo>
                <a:cubicBezTo>
                  <a:pt x="8498982" y="1052158"/>
                  <a:pt x="8420489" y="996103"/>
                  <a:pt x="8373979" y="952500"/>
                </a:cubicBezTo>
                <a:cubicBezTo>
                  <a:pt x="8330344" y="911592"/>
                  <a:pt x="8252741" y="822924"/>
                  <a:pt x="8202529" y="800100"/>
                </a:cubicBezTo>
                <a:cubicBezTo>
                  <a:pt x="8101986" y="754399"/>
                  <a:pt x="7994755" y="724384"/>
                  <a:pt x="7888204" y="695325"/>
                </a:cubicBezTo>
                <a:cubicBezTo>
                  <a:pt x="7691982" y="641810"/>
                  <a:pt x="7467303" y="574364"/>
                  <a:pt x="7269079" y="561975"/>
                </a:cubicBezTo>
                <a:cubicBezTo>
                  <a:pt x="7004810" y="545458"/>
                  <a:pt x="7228761" y="562243"/>
                  <a:pt x="6954754" y="533400"/>
                </a:cubicBezTo>
                <a:cubicBezTo>
                  <a:pt x="6888145" y="526389"/>
                  <a:pt x="6821118" y="523202"/>
                  <a:pt x="6754729" y="514350"/>
                </a:cubicBezTo>
                <a:cubicBezTo>
                  <a:pt x="6576295" y="490559"/>
                  <a:pt x="6493435" y="463054"/>
                  <a:pt x="6316579" y="447675"/>
                </a:cubicBezTo>
                <a:cubicBezTo>
                  <a:pt x="6240600" y="441068"/>
                  <a:pt x="6164179" y="441325"/>
                  <a:pt x="6087979" y="438150"/>
                </a:cubicBezTo>
                <a:cubicBezTo>
                  <a:pt x="5789103" y="408262"/>
                  <a:pt x="5972783" y="422245"/>
                  <a:pt x="5592679" y="409575"/>
                </a:cubicBezTo>
                <a:lnTo>
                  <a:pt x="4983079" y="390525"/>
                </a:lnTo>
                <a:cubicBezTo>
                  <a:pt x="4379590" y="333948"/>
                  <a:pt x="4921445" y="391212"/>
                  <a:pt x="4497304" y="333375"/>
                </a:cubicBezTo>
                <a:cubicBezTo>
                  <a:pt x="4418093" y="322573"/>
                  <a:pt x="4337968" y="318342"/>
                  <a:pt x="4259179" y="304800"/>
                </a:cubicBezTo>
                <a:cubicBezTo>
                  <a:pt x="4134602" y="283388"/>
                  <a:pt x="4011571" y="253793"/>
                  <a:pt x="3887704" y="228600"/>
                </a:cubicBezTo>
                <a:cubicBezTo>
                  <a:pt x="3824246" y="215693"/>
                  <a:pt x="3759470" y="208290"/>
                  <a:pt x="3697204" y="190500"/>
                </a:cubicBezTo>
                <a:cubicBezTo>
                  <a:pt x="3560771" y="151519"/>
                  <a:pt x="3563361" y="148374"/>
                  <a:pt x="3420979" y="123825"/>
                </a:cubicBezTo>
                <a:cubicBezTo>
                  <a:pt x="3376731" y="116196"/>
                  <a:pt x="3332008" y="111603"/>
                  <a:pt x="3287629" y="104775"/>
                </a:cubicBezTo>
                <a:cubicBezTo>
                  <a:pt x="3249453" y="98902"/>
                  <a:pt x="3211637" y="90668"/>
                  <a:pt x="3173329" y="85725"/>
                </a:cubicBezTo>
                <a:cubicBezTo>
                  <a:pt x="3040999" y="68650"/>
                  <a:pt x="2984562" y="66118"/>
                  <a:pt x="2859004" y="57150"/>
                </a:cubicBezTo>
                <a:cubicBezTo>
                  <a:pt x="2738202" y="29273"/>
                  <a:pt x="2713269" y="19073"/>
                  <a:pt x="2582779" y="9525"/>
                </a:cubicBezTo>
                <a:cubicBezTo>
                  <a:pt x="2503552" y="3728"/>
                  <a:pt x="2424029" y="3175"/>
                  <a:pt x="2344654" y="0"/>
                </a:cubicBezTo>
                <a:cubicBezTo>
                  <a:pt x="2160504" y="3175"/>
                  <a:pt x="1976197" y="1287"/>
                  <a:pt x="1792204" y="9525"/>
                </a:cubicBezTo>
                <a:cubicBezTo>
                  <a:pt x="1762961" y="10834"/>
                  <a:pt x="1735224" y="23047"/>
                  <a:pt x="1706479" y="28575"/>
                </a:cubicBezTo>
                <a:cubicBezTo>
                  <a:pt x="1419675" y="83730"/>
                  <a:pt x="1670633" y="33696"/>
                  <a:pt x="1373104" y="76200"/>
                </a:cubicBezTo>
                <a:cubicBezTo>
                  <a:pt x="1341051" y="80779"/>
                  <a:pt x="1310175" y="93311"/>
                  <a:pt x="1277854" y="95250"/>
                </a:cubicBezTo>
                <a:cubicBezTo>
                  <a:pt x="1151042" y="102859"/>
                  <a:pt x="1023854" y="101600"/>
                  <a:pt x="896854" y="104775"/>
                </a:cubicBezTo>
                <a:cubicBezTo>
                  <a:pt x="807954" y="101600"/>
                  <a:pt x="719111" y="95250"/>
                  <a:pt x="630154" y="95250"/>
                </a:cubicBezTo>
                <a:cubicBezTo>
                  <a:pt x="562669" y="95250"/>
                  <a:pt x="558092" y="102797"/>
                  <a:pt x="506329" y="114300"/>
                </a:cubicBezTo>
                <a:cubicBezTo>
                  <a:pt x="490525" y="117812"/>
                  <a:pt x="474579" y="120650"/>
                  <a:pt x="458704" y="123825"/>
                </a:cubicBezTo>
                <a:cubicBezTo>
                  <a:pt x="449179" y="130175"/>
                  <a:pt x="440368" y="137755"/>
                  <a:pt x="430129" y="142875"/>
                </a:cubicBezTo>
                <a:cubicBezTo>
                  <a:pt x="421149" y="147365"/>
                  <a:pt x="409394" y="146128"/>
                  <a:pt x="401554" y="152400"/>
                </a:cubicBezTo>
                <a:cubicBezTo>
                  <a:pt x="392615" y="159551"/>
                  <a:pt x="388854" y="171450"/>
                  <a:pt x="382504" y="180975"/>
                </a:cubicBezTo>
                <a:lnTo>
                  <a:pt x="382504" y="200025"/>
                </a:ln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00CE8C56-A6A8-59DE-90CE-97290782CC1F}"/>
              </a:ext>
            </a:extLst>
          </p:cNvPr>
          <p:cNvSpPr/>
          <p:nvPr/>
        </p:nvSpPr>
        <p:spPr>
          <a:xfrm>
            <a:off x="3276600" y="4181475"/>
            <a:ext cx="257175" cy="4000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8719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7264</TotalTime>
  <Words>4391</Words>
  <Application>Microsoft Office PowerPoint</Application>
  <PresentationFormat>Widescreen</PresentationFormat>
  <Paragraphs>590</Paragraphs>
  <Slides>44</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6" baseType="lpstr">
      <vt:lpstr>Aptos</vt:lpstr>
      <vt:lpstr>Aptos Display</vt:lpstr>
      <vt:lpstr>Arial</vt:lpstr>
      <vt:lpstr>Calibri</vt:lpstr>
      <vt:lpstr>Calibri Light</vt:lpstr>
      <vt:lpstr>Cambria Math</vt:lpstr>
      <vt:lpstr>Courier New</vt:lpstr>
      <vt:lpstr>Segoe Print</vt:lpstr>
      <vt:lpstr>Times New Roman</vt:lpstr>
      <vt:lpstr>Wingdings</vt:lpstr>
      <vt:lpstr>Office Theme</vt:lpstr>
      <vt:lpstr>Microsoft Word Document</vt:lpstr>
      <vt:lpstr>Chapter 14 Recurrent Neural Networks</vt:lpstr>
      <vt:lpstr>Outline</vt:lpstr>
      <vt:lpstr>Sequential models</vt:lpstr>
      <vt:lpstr>Basic RNN: architecture</vt:lpstr>
      <vt:lpstr>RNN: backpropagation through time (BPTT) (1)</vt:lpstr>
      <vt:lpstr>RNN: backpropagation through time (BPTT) (2)</vt:lpstr>
      <vt:lpstr>RNN: backpropagation through time (BPTT) (3)</vt:lpstr>
      <vt:lpstr>RNN: backpropagation through time (BPTT) (4)</vt:lpstr>
      <vt:lpstr>RNN: backpropagation through time (BPTT) (5)</vt:lpstr>
      <vt:lpstr>RNN: backpropagation through time (BPTT) (6)</vt:lpstr>
      <vt:lpstr>Long Short-Term Memory (LSTM) </vt:lpstr>
      <vt:lpstr>Gated recurrent unit (GRU)</vt:lpstr>
      <vt:lpstr>Long short-term memory unit</vt:lpstr>
      <vt:lpstr>Task-specific RNN architectures</vt:lpstr>
      <vt:lpstr>Deep RNN</vt:lpstr>
      <vt:lpstr>Bidirectional RNN</vt:lpstr>
      <vt:lpstr>Deep bidirectional RNN</vt:lpstr>
      <vt:lpstr>Sequence-to-sequence learning</vt:lpstr>
      <vt:lpstr>Language modeling (1): concept</vt:lpstr>
      <vt:lpstr>Language modeling (2): one-hot encoding</vt:lpstr>
      <vt:lpstr>Encoder-decoder RNN: sequence-to-sequence</vt:lpstr>
      <vt:lpstr>Beam search: strategy to generate a sequence</vt:lpstr>
      <vt:lpstr>Example for beam search</vt:lpstr>
      <vt:lpstr>Attention mechanism in encoder-decoder</vt:lpstr>
      <vt:lpstr>Bahdanau mechanism</vt:lpstr>
      <vt:lpstr>BLEU: translation metric</vt:lpstr>
      <vt:lpstr>BLEU: clipped n-gram precision</vt:lpstr>
      <vt:lpstr>Examples: clipped unigram precision</vt:lpstr>
      <vt:lpstr>Examples: clipped bigram precision</vt:lpstr>
      <vt:lpstr>Example for computing clipped n-gram precision</vt:lpstr>
      <vt:lpstr>Clipped n-gram precision on a set of sentences</vt:lpstr>
      <vt:lpstr>Combined of clipped n-gram precisions over n</vt:lpstr>
      <vt:lpstr> Sentence brevity penalty</vt:lpstr>
      <vt:lpstr>BLEU definition</vt:lpstr>
      <vt:lpstr>Implementation of RNN in Python</vt:lpstr>
      <vt:lpstr>RNN Python: download datasets</vt:lpstr>
      <vt:lpstr>RNN Python: DataLoader</vt:lpstr>
      <vt:lpstr>RNN Python: RNN model hyperparameters</vt:lpstr>
      <vt:lpstr>RNN Python: RNN model</vt:lpstr>
      <vt:lpstr>Model instantiation </vt:lpstr>
      <vt:lpstr>Training  </vt:lpstr>
      <vt:lpstr>Testing </vt:lpstr>
      <vt:lpstr>Results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Weidong Kuang</dc:creator>
  <cp:lastModifiedBy>Weidong Kuang</cp:lastModifiedBy>
  <cp:revision>26</cp:revision>
  <dcterms:created xsi:type="dcterms:W3CDTF">2026-06-15T13:35:36Z</dcterms:created>
  <dcterms:modified xsi:type="dcterms:W3CDTF">2026-06-20T14:39:57Z</dcterms:modified>
</cp:coreProperties>
</file>