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466" r:id="rId26"/>
    <p:sldId id="280" r:id="rId27"/>
    <p:sldId id="281" r:id="rId28"/>
    <p:sldId id="282" r:id="rId29"/>
    <p:sldId id="283" r:id="rId30"/>
    <p:sldId id="284" r:id="rId31"/>
    <p:sldId id="286" r:id="rId32"/>
    <p:sldId id="287" r:id="rId33"/>
    <p:sldId id="285" r:id="rId34"/>
    <p:sldId id="288" r:id="rId35"/>
    <p:sldId id="467" r:id="rId36"/>
    <p:sldId id="468" r:id="rId37"/>
    <p:sldId id="469" r:id="rId38"/>
    <p:sldId id="470" r:id="rId39"/>
    <p:sldId id="471" r:id="rId40"/>
    <p:sldId id="472" r:id="rId41"/>
    <p:sldId id="473" r:id="rId42"/>
    <p:sldId id="474" r:id="rId43"/>
    <p:sldId id="475" r:id="rId44"/>
    <p:sldId id="476" r:id="rId45"/>
    <p:sldId id="477" r:id="rId46"/>
    <p:sldId id="478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118872" cy="118872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7DD31F-2771-44D3-8FF5-2F4940CFB0D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0053B5-0CC6-46D0-A508-918F705C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687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0053B5-0CC6-46D0-A508-918F705C5E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644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59CC1-5A84-FD3F-3C35-2C26EF0D89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F76885-A2E6-5197-EE69-DD0D142D0A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CCC683-341B-0557-482D-8B4C87543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3460E-5964-474B-8ED3-2DCC3B042560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6A213-600D-A3B2-5E14-F20EF1180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993A81-BF7E-1E35-9A86-55EEF6D6E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133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BF19F-F646-5FC7-53C7-DA1BC2ACE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41FA8F-F612-DAE0-D918-598C8CF28C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28625-14AB-10B2-998F-DB180B6B4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15D16-AA16-46ED-BE7A-F0C04BB97FD7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A3C0E-8D6C-7E26-FC54-393137553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FFF028-D3D2-8237-7662-C378780F8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329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33913E-D6D4-209B-910D-AA4C3CB21A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A05058-436F-3B71-D72D-4EEF8EB84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C0F448-39DE-5F1C-5637-D5B89F22F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17316-30B4-4DD2-AC29-FEC6DF847D60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B0C7D3-394F-EE99-7F60-FB964D74E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6D271-C3EA-3E68-6CDB-09A279628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021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1FD6B-E5B4-DA4B-11CD-D7D5E65A5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9F0AB0-BA20-3B1A-7133-27C5646C4C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311BE-17D0-65F4-C6CA-6BABFE856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277D7-9F08-4BF3-9EB2-7B8A7ED1D050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533B2A-843B-F8D1-AFAC-D4816D4E5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C9682C-5030-77F3-8A29-DA44F5D27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954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C7B6B-BDB5-E6B7-2D8F-5349B3755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1BC48-4366-85D0-2C32-D8BA360E6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DDFFF-6688-680B-8E25-B067482C2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5525-2E6A-443B-BF02-09C02A46AA93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FB232A-A7B9-E230-FD39-30CDB0511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2941D9-3FBD-BF25-B4CD-5ED4DC640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653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50F40-5E71-1B41-CE46-8B9F9C844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3A739-AAB2-97DC-FDAF-B215E584B3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B29E60-D852-9C0A-7462-93194761CF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B1559B-92EC-6D6D-CEBA-DD8CB2869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1DCB5-0003-43E4-A2D9-5AB9E338BF49}" type="datetime1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BABBC2-CDB1-9F1D-04F1-8D35D8F6F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359DEC-5A7E-6953-7B6E-8C1D4E141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024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0561C-61F6-39DE-B27F-180DD84EF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1AA8E6-ED04-464D-4B45-8A609420B6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79B954-28BD-FD27-C3FC-87C61898F8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0FD96B-DC8B-8A2F-88E4-01E9DBF4AD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058384-EE46-A580-C326-289AC5C4DA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67AFD7-6522-A68C-65B8-DFA643C74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DE35-D583-4207-A5F9-89CFA4C74899}" type="datetime1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FA23FF-1930-CC8E-D9F8-4DE0E3782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DD559A-FB24-F2D7-766B-C518C733D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885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E1B4E-0361-7933-9214-BC976ACA3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3830C3-FB07-95EE-3E25-38C1966DE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3FFA3-2E6C-4F81-844F-B4F103F1FAB0}" type="datetime1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44A408-D9BC-8800-E585-059D5C0CC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EB8269-BD07-8389-AE5C-208683DD9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401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429DB0-675D-75DA-59BD-51890DABA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46B3F-20D7-4C92-8CCC-3BDD4ACED1EF}" type="datetime1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A7A250-5071-2D0D-745A-31E576E32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6CD130-9D97-ECE5-71B5-CCAA9D81C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294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8714D-90E5-AE17-6955-23E3D3A4A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73069-EE9D-EAD9-9490-7BDA76147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1D40D4-C78E-BE2C-B982-061BD53763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C30E85-A2E5-5235-5BB4-9E34E7FF7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1A667-9D6F-4694-80B6-0F5A5CBF1358}" type="datetime1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9CF652-E4F1-5A34-5E0F-1197CFD8C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3A8826-AF81-623A-C7BE-00CD7274F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476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1F8E6-83E2-3946-B0E4-02DEEA101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F9475D-A2AB-17DA-4B49-A71E70C2E7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BF45F1-AF1D-1F1F-36F0-DFD37A4902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0C167-5E11-8084-F722-1FF0DEE80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218CD-A9D5-49FA-950D-FFD360C71FE5}" type="datetime1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0FFA2E-C5DC-F0E2-B87C-4209781A1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467564-560D-E4A3-FC96-8BAE5FE76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623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0AD07D-457F-E86A-49A8-198EFBECB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1A4D4A-A58B-1DB3-44BF-C45454724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35B075-2673-4BD3-2E54-B2EA61224E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01D0BB-33FB-4BF9-B847-5FEC158D277F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9DB73-666A-790C-AEB8-7AA4307156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16A179-F0D7-8DCE-EA48-6739157857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87DDF4-5E4E-4F36-AFC4-EA51AE24AE7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451264-BEF5-8FE9-2A09-0EEECCAA961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28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1.png"/><Relationship Id="rId7" Type="http://schemas.openxmlformats.org/officeDocument/2006/relationships/image" Target="../media/image5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3" Type="http://schemas.openxmlformats.org/officeDocument/2006/relationships/image" Target="../media/image59.png"/><Relationship Id="rId21" Type="http://schemas.openxmlformats.org/officeDocument/2006/relationships/image" Target="../media/image77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image" Target="../media/image58.png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2" Type="http://schemas.openxmlformats.org/officeDocument/2006/relationships/image" Target="../media/image60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0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AD87C-45EB-8717-BE76-EB3EEE0C6A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Chapter 10 Introduction to Probabilistic Generative Models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24ACDA-EE60-8FAF-A598-D9993B0B8F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69465" y="3705069"/>
            <a:ext cx="6280597" cy="1655762"/>
          </a:xfrm>
        </p:spPr>
        <p:txBody>
          <a:bodyPr/>
          <a:lstStyle/>
          <a:p>
            <a:r>
              <a:rPr lang="en-US" dirty="0"/>
              <a:t>Gaussian  mixture models (GMMs) and Variational auto-encoders (VAEs)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3D885-2056-2B06-A7F0-470A44553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836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575B7-0945-C907-1B9C-7775EEF70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515600" cy="1325563"/>
          </a:xfrm>
        </p:spPr>
        <p:txBody>
          <a:bodyPr/>
          <a:lstStyle/>
          <a:p>
            <a:r>
              <a:rPr lang="en-US" dirty="0"/>
              <a:t>Estimate density from a complete dataset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FC2DB9-5B40-F5B0-CF8C-A1E0850D072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9286875" cy="4351338"/>
              </a:xfrm>
            </p:spPr>
            <p:txBody>
              <a:bodyPr/>
              <a:lstStyle/>
              <a:p>
                <a:r>
                  <a:rPr lang="en-US" dirty="0"/>
                  <a:t>Complete dataset: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>
                                    <a:latin typeface="Cambria Math" panose="02040503050406030204" pitchFamily="18" charset="0"/>
                                  </a:rPr>
                                  <m:t>𝐱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b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>
                                    <a:latin typeface="Cambria Math" panose="02040503050406030204" pitchFamily="18" charset="0"/>
                                  </a:rPr>
                                  <m:t>𝐳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=1,2,…,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This is equivalent to estimating K separate Gaussian distributions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FC2DB9-5B40-F5B0-CF8C-A1E0850D07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9286875" cy="4351338"/>
              </a:xfrm>
              <a:blipFill>
                <a:blip r:embed="rId2"/>
                <a:stretch>
                  <a:fillRect l="-1182" t="-1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33FBEA-3250-CF85-DB3E-5A544B03B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10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459F8CA-1A23-2AF3-2548-020A52410F4A}"/>
                  </a:ext>
                </a:extLst>
              </p:cNvPr>
              <p:cNvSpPr txBox="1"/>
              <p:nvPr/>
            </p:nvSpPr>
            <p:spPr>
              <a:xfrm>
                <a:off x="1609725" y="2762250"/>
                <a:ext cx="2659511" cy="6331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𝑐𝑜𝑢𝑛𝑡</m:t>
                          </m:r>
                          <m:d>
                            <m:d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000" b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>
                                      <a:latin typeface="Cambria Math" panose="02040503050406030204" pitchFamily="18" charset="0"/>
                                    </a:rPr>
                                    <m:t>𝐳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==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459F8CA-1A23-2AF3-2548-020A52410F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9725" y="2762250"/>
                <a:ext cx="2659511" cy="6331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3628530-0B79-2728-120E-079B1D2F8E1C}"/>
                  </a:ext>
                </a:extLst>
              </p:cNvPr>
              <p:cNvSpPr txBox="1"/>
              <p:nvPr/>
            </p:nvSpPr>
            <p:spPr>
              <a:xfrm>
                <a:off x="1523999" y="3615065"/>
                <a:ext cx="7591426" cy="7460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𝛍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b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𝚺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000" dirty="0"/>
                  <a:t> can be estimated as the mean and the covariance, respectively, based on the subset: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b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𝑖𝑓</m:t>
                        </m:r>
                        <m:sSup>
                          <m:sSup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𝒛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==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=1,2,…,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d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3628530-0B79-2728-120E-079B1D2F8E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999" y="3615065"/>
                <a:ext cx="7591426" cy="746038"/>
              </a:xfrm>
              <a:prstGeom prst="rect">
                <a:avLst/>
              </a:prstGeom>
              <a:blipFill>
                <a:blip r:embed="rId4"/>
                <a:stretch>
                  <a:fillRect l="-803" t="-3279"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2714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A083A-5CD4-B81D-9540-46F574CBC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263E4-BFC2-6829-0AD5-2A2A8E1E5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515600" cy="1325563"/>
          </a:xfrm>
        </p:spPr>
        <p:txBody>
          <a:bodyPr/>
          <a:lstStyle/>
          <a:p>
            <a:r>
              <a:rPr lang="en-US" dirty="0"/>
              <a:t>Estimate density from an incomplete dataset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5593028-87EB-508E-8C4E-00A7EFED9A1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39850"/>
                <a:ext cx="9286875" cy="155575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Incomplete dataset: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=1,2,…,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d>
                  </m:oMath>
                </a14:m>
                <a:r>
                  <a:rPr lang="en-US" dirty="0"/>
                  <a:t>, where </a:t>
                </a:r>
                <a:r>
                  <a:rPr lang="en-US" b="1" dirty="0"/>
                  <a:t>z</a:t>
                </a:r>
                <a:r>
                  <a:rPr lang="en-US" dirty="0"/>
                  <a:t> is a </a:t>
                </a:r>
                <a:r>
                  <a:rPr lang="en-US" b="1" dirty="0"/>
                  <a:t>latent</a:t>
                </a:r>
                <a:r>
                  <a:rPr lang="en-US" dirty="0"/>
                  <a:t> random variable that is </a:t>
                </a:r>
                <a:r>
                  <a:rPr lang="en-US" b="1" dirty="0"/>
                  <a:t>not observable</a:t>
                </a:r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5593028-87EB-508E-8C4E-00A7EFED9A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39850"/>
                <a:ext cx="9286875" cy="1555750"/>
              </a:xfrm>
              <a:blipFill>
                <a:blip r:embed="rId2"/>
                <a:stretch>
                  <a:fillRect l="-1182" t="-47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DEB3B3-E5C3-0D78-CF7D-AA5269170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11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40D17E-5D69-BC0B-1F01-2D2F9008C9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445" y="2524932"/>
            <a:ext cx="5641280" cy="3938106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2889BA4-1BB8-4A64-F2A0-59792A26AD31}"/>
              </a:ext>
            </a:extLst>
          </p:cNvPr>
          <p:cNvSpPr/>
          <p:nvPr/>
        </p:nvSpPr>
        <p:spPr>
          <a:xfrm>
            <a:off x="3038475" y="5476875"/>
            <a:ext cx="2402061" cy="438150"/>
          </a:xfrm>
          <a:custGeom>
            <a:avLst/>
            <a:gdLst>
              <a:gd name="csX0" fmla="*/ 47625 w 2402061"/>
              <a:gd name="csY0" fmla="*/ 133350 h 438150"/>
              <a:gd name="csX1" fmla="*/ 9525 w 2402061"/>
              <a:gd name="csY1" fmla="*/ 238125 h 438150"/>
              <a:gd name="csX2" fmla="*/ 0 w 2402061"/>
              <a:gd name="csY2" fmla="*/ 285750 h 438150"/>
              <a:gd name="csX3" fmla="*/ 9525 w 2402061"/>
              <a:gd name="csY3" fmla="*/ 352425 h 438150"/>
              <a:gd name="csX4" fmla="*/ 66675 w 2402061"/>
              <a:gd name="csY4" fmla="*/ 390525 h 438150"/>
              <a:gd name="csX5" fmla="*/ 104775 w 2402061"/>
              <a:gd name="csY5" fmla="*/ 409575 h 438150"/>
              <a:gd name="csX6" fmla="*/ 171450 w 2402061"/>
              <a:gd name="csY6" fmla="*/ 428625 h 438150"/>
              <a:gd name="csX7" fmla="*/ 200025 w 2402061"/>
              <a:gd name="csY7" fmla="*/ 438150 h 438150"/>
              <a:gd name="csX8" fmla="*/ 2133600 w 2402061"/>
              <a:gd name="csY8" fmla="*/ 428625 h 438150"/>
              <a:gd name="csX9" fmla="*/ 2171700 w 2402061"/>
              <a:gd name="csY9" fmla="*/ 419100 h 438150"/>
              <a:gd name="csX10" fmla="*/ 2247900 w 2402061"/>
              <a:gd name="csY10" fmla="*/ 409575 h 438150"/>
              <a:gd name="csX11" fmla="*/ 2343150 w 2402061"/>
              <a:gd name="csY11" fmla="*/ 371475 h 438150"/>
              <a:gd name="csX12" fmla="*/ 2362200 w 2402061"/>
              <a:gd name="csY12" fmla="*/ 342900 h 438150"/>
              <a:gd name="csX13" fmla="*/ 2390775 w 2402061"/>
              <a:gd name="csY13" fmla="*/ 304800 h 438150"/>
              <a:gd name="csX14" fmla="*/ 2400300 w 2402061"/>
              <a:gd name="csY14" fmla="*/ 257175 h 438150"/>
              <a:gd name="csX15" fmla="*/ 2390775 w 2402061"/>
              <a:gd name="csY15" fmla="*/ 85725 h 438150"/>
              <a:gd name="csX16" fmla="*/ 2333625 w 2402061"/>
              <a:gd name="csY16" fmla="*/ 47625 h 438150"/>
              <a:gd name="csX17" fmla="*/ 2295525 w 2402061"/>
              <a:gd name="csY17" fmla="*/ 38100 h 438150"/>
              <a:gd name="csX18" fmla="*/ 2228850 w 2402061"/>
              <a:gd name="csY18" fmla="*/ 19050 h 438150"/>
              <a:gd name="csX19" fmla="*/ 2114550 w 2402061"/>
              <a:gd name="csY19" fmla="*/ 0 h 438150"/>
              <a:gd name="csX20" fmla="*/ 1828800 w 2402061"/>
              <a:gd name="csY20" fmla="*/ 9525 h 438150"/>
              <a:gd name="csX21" fmla="*/ 1733550 w 2402061"/>
              <a:gd name="csY21" fmla="*/ 19050 h 438150"/>
              <a:gd name="csX22" fmla="*/ 485775 w 2402061"/>
              <a:gd name="csY22" fmla="*/ 28575 h 438150"/>
              <a:gd name="csX23" fmla="*/ 400050 w 2402061"/>
              <a:gd name="csY23" fmla="*/ 57150 h 438150"/>
              <a:gd name="csX24" fmla="*/ 333375 w 2402061"/>
              <a:gd name="csY24" fmla="*/ 85725 h 438150"/>
              <a:gd name="csX25" fmla="*/ 295275 w 2402061"/>
              <a:gd name="csY25" fmla="*/ 95250 h 438150"/>
              <a:gd name="csX26" fmla="*/ 266700 w 2402061"/>
              <a:gd name="csY26" fmla="*/ 104775 h 438150"/>
              <a:gd name="csX27" fmla="*/ 133350 w 2402061"/>
              <a:gd name="csY27" fmla="*/ 123825 h 438150"/>
              <a:gd name="csX28" fmla="*/ 47625 w 2402061"/>
              <a:gd name="csY28" fmla="*/ 133350 h 4381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2402061" h="438150">
                <a:moveTo>
                  <a:pt x="47625" y="133350"/>
                </a:moveTo>
                <a:cubicBezTo>
                  <a:pt x="37777" y="157971"/>
                  <a:pt x="14416" y="213668"/>
                  <a:pt x="9525" y="238125"/>
                </a:cubicBezTo>
                <a:lnTo>
                  <a:pt x="0" y="285750"/>
                </a:lnTo>
                <a:cubicBezTo>
                  <a:pt x="3175" y="307975"/>
                  <a:pt x="1187" y="331580"/>
                  <a:pt x="9525" y="352425"/>
                </a:cubicBezTo>
                <a:cubicBezTo>
                  <a:pt x="21917" y="383405"/>
                  <a:pt x="42675" y="380239"/>
                  <a:pt x="66675" y="390525"/>
                </a:cubicBezTo>
                <a:cubicBezTo>
                  <a:pt x="79726" y="396118"/>
                  <a:pt x="91724" y="403982"/>
                  <a:pt x="104775" y="409575"/>
                </a:cubicBezTo>
                <a:cubicBezTo>
                  <a:pt x="127613" y="419363"/>
                  <a:pt x="147283" y="421720"/>
                  <a:pt x="171450" y="428625"/>
                </a:cubicBezTo>
                <a:cubicBezTo>
                  <a:pt x="181104" y="431383"/>
                  <a:pt x="190500" y="434975"/>
                  <a:pt x="200025" y="438150"/>
                </a:cubicBezTo>
                <a:lnTo>
                  <a:pt x="2133600" y="428625"/>
                </a:lnTo>
                <a:cubicBezTo>
                  <a:pt x="2146690" y="428499"/>
                  <a:pt x="2158787" y="421252"/>
                  <a:pt x="2171700" y="419100"/>
                </a:cubicBezTo>
                <a:cubicBezTo>
                  <a:pt x="2196949" y="414892"/>
                  <a:pt x="2222500" y="412750"/>
                  <a:pt x="2247900" y="409575"/>
                </a:cubicBezTo>
                <a:cubicBezTo>
                  <a:pt x="2265666" y="403653"/>
                  <a:pt x="2324463" y="387047"/>
                  <a:pt x="2343150" y="371475"/>
                </a:cubicBezTo>
                <a:cubicBezTo>
                  <a:pt x="2351944" y="364146"/>
                  <a:pt x="2355546" y="352215"/>
                  <a:pt x="2362200" y="342900"/>
                </a:cubicBezTo>
                <a:cubicBezTo>
                  <a:pt x="2371427" y="329982"/>
                  <a:pt x="2381250" y="317500"/>
                  <a:pt x="2390775" y="304800"/>
                </a:cubicBezTo>
                <a:cubicBezTo>
                  <a:pt x="2393950" y="288925"/>
                  <a:pt x="2400300" y="273364"/>
                  <a:pt x="2400300" y="257175"/>
                </a:cubicBezTo>
                <a:cubicBezTo>
                  <a:pt x="2400300" y="199937"/>
                  <a:pt x="2408130" y="140269"/>
                  <a:pt x="2390775" y="85725"/>
                </a:cubicBezTo>
                <a:cubicBezTo>
                  <a:pt x="2383833" y="63908"/>
                  <a:pt x="2355837" y="53178"/>
                  <a:pt x="2333625" y="47625"/>
                </a:cubicBezTo>
                <a:cubicBezTo>
                  <a:pt x="2320925" y="44450"/>
                  <a:pt x="2308155" y="41544"/>
                  <a:pt x="2295525" y="38100"/>
                </a:cubicBezTo>
                <a:cubicBezTo>
                  <a:pt x="2273225" y="32018"/>
                  <a:pt x="2251469" y="23812"/>
                  <a:pt x="2228850" y="19050"/>
                </a:cubicBezTo>
                <a:cubicBezTo>
                  <a:pt x="2191053" y="11093"/>
                  <a:pt x="2152650" y="6350"/>
                  <a:pt x="2114550" y="0"/>
                </a:cubicBezTo>
                <a:lnTo>
                  <a:pt x="1828800" y="9525"/>
                </a:lnTo>
                <a:cubicBezTo>
                  <a:pt x="1796931" y="11118"/>
                  <a:pt x="1765455" y="18597"/>
                  <a:pt x="1733550" y="19050"/>
                </a:cubicBezTo>
                <a:lnTo>
                  <a:pt x="485775" y="28575"/>
                </a:lnTo>
                <a:cubicBezTo>
                  <a:pt x="436060" y="61719"/>
                  <a:pt x="477047" y="40040"/>
                  <a:pt x="400050" y="57150"/>
                </a:cubicBezTo>
                <a:cubicBezTo>
                  <a:pt x="361345" y="65751"/>
                  <a:pt x="375731" y="69842"/>
                  <a:pt x="333375" y="85725"/>
                </a:cubicBezTo>
                <a:cubicBezTo>
                  <a:pt x="321118" y="90322"/>
                  <a:pt x="307862" y="91654"/>
                  <a:pt x="295275" y="95250"/>
                </a:cubicBezTo>
                <a:cubicBezTo>
                  <a:pt x="285621" y="98008"/>
                  <a:pt x="276578" y="102979"/>
                  <a:pt x="266700" y="104775"/>
                </a:cubicBezTo>
                <a:cubicBezTo>
                  <a:pt x="225351" y="112293"/>
                  <a:pt x="174997" y="113413"/>
                  <a:pt x="133350" y="123825"/>
                </a:cubicBezTo>
                <a:cubicBezTo>
                  <a:pt x="90760" y="134473"/>
                  <a:pt x="86632" y="137659"/>
                  <a:pt x="47625" y="133350"/>
                </a:cubicBezTo>
                <a:close/>
              </a:path>
            </a:pathLst>
          </a:cu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7BC271C-BDB3-84F2-509E-06DA5513DEA4}"/>
              </a:ext>
            </a:extLst>
          </p:cNvPr>
          <p:cNvCxnSpPr>
            <a:endCxn id="9" idx="15"/>
          </p:cNvCxnSpPr>
          <p:nvPr/>
        </p:nvCxnSpPr>
        <p:spPr>
          <a:xfrm flipH="1">
            <a:off x="5429250" y="4400550"/>
            <a:ext cx="2533650" cy="11620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BC883BC-3F41-FB03-F149-15C27479D858}"/>
                  </a:ext>
                </a:extLst>
              </p:cNvPr>
              <p:cNvSpPr txBox="1"/>
              <p:nvPr/>
            </p:nvSpPr>
            <p:spPr>
              <a:xfrm>
                <a:off x="7924800" y="4162425"/>
                <a:ext cx="4094391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Segoe Print" panose="02000600000000000000" pitchFamily="2" charset="0"/>
                  </a:rPr>
                  <a:t>Only x, no information about z.</a:t>
                </a:r>
              </a:p>
              <a:p>
                <a:r>
                  <a:rPr lang="en-US" dirty="0">
                    <a:latin typeface="Segoe Print" panose="02000600000000000000" pitchFamily="2" charset="0"/>
                  </a:rPr>
                  <a:t>How to estimate the parameters: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>
                    <a:effectLst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𝛍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b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𝚺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>
                    <a:latin typeface="Segoe Print" panose="02000600000000000000" pitchFamily="2" charset="0"/>
                  </a:rPr>
                  <a:t>, k=1,2 ?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BC883BC-3F41-FB03-F149-15C27479D8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800" y="4162425"/>
                <a:ext cx="4094391" cy="923330"/>
              </a:xfrm>
              <a:prstGeom prst="rect">
                <a:avLst/>
              </a:prstGeom>
              <a:blipFill>
                <a:blip r:embed="rId4"/>
                <a:stretch>
                  <a:fillRect l="-1190" t="-3974" r="-446" b="-105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6724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A221B-11E9-06DC-417B-EF55FC697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1F655-2394-8355-DACE-E3CDE5D4D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515600" cy="1325563"/>
          </a:xfrm>
        </p:spPr>
        <p:txBody>
          <a:bodyPr/>
          <a:lstStyle/>
          <a:p>
            <a:r>
              <a:rPr lang="en-US" dirty="0"/>
              <a:t>Posterior probability of z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BDCB2B-AFAA-C12F-D36F-225CF63F6DC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95324" y="1339850"/>
                <a:ext cx="11210925" cy="1136650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/>
                  <a:t>Given GMM and its parameters</a:t>
                </a:r>
                <a:r>
                  <a:rPr lang="en-US" dirty="0"/>
                  <a:t>, for a value </a:t>
                </a:r>
                <a:r>
                  <a:rPr lang="en-US" b="1" dirty="0"/>
                  <a:t>x</a:t>
                </a:r>
                <a:r>
                  <a:rPr lang="en-US" dirty="0"/>
                  <a:t>, the posterior probability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b="1" i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>
                            <a:latin typeface="Cambria Math" panose="02040503050406030204" pitchFamily="18" charset="0"/>
                          </a:rPr>
                          <m:t>𝐳</m:t>
                        </m:r>
                        <m:r>
                          <a:rPr lang="en-US" b="0" i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𝑘</m:t>
                        </m:r>
                        <m:d>
                          <m:dPr>
                            <m:begChr m:val="|"/>
                            <m:endChr m:val=""/>
                            <m:ctrlPr>
                              <a:rPr lang="en-US" b="1" i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0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</m:d>
                      </m:e>
                    </m:d>
                  </m:oMath>
                </a14:m>
                <a:r>
                  <a:rPr lang="en-US" dirty="0"/>
                  <a:t> specifies how likely </a:t>
                </a:r>
                <a:r>
                  <a:rPr lang="en-US" b="1" dirty="0"/>
                  <a:t>x</a:t>
                </a:r>
                <a:r>
                  <a:rPr lang="en-US" dirty="0"/>
                  <a:t> comes from k-component.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BDCB2B-AFAA-C12F-D36F-225CF63F6D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5324" y="1339850"/>
                <a:ext cx="11210925" cy="1136650"/>
              </a:xfrm>
              <a:blipFill>
                <a:blip r:embed="rId2"/>
                <a:stretch>
                  <a:fillRect l="-979" t="-9677" r="-17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8A5FD-113C-602B-52BD-2377C35A0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12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7DBA31-B6FE-9D58-A570-7B431927D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445" y="2524932"/>
            <a:ext cx="5641280" cy="3938106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49CD846-78F6-A90A-CE93-34D1D9AC6EF0}"/>
              </a:ext>
            </a:extLst>
          </p:cNvPr>
          <p:cNvCxnSpPr>
            <a:cxnSpLocks/>
          </p:cNvCxnSpPr>
          <p:nvPr/>
        </p:nvCxnSpPr>
        <p:spPr>
          <a:xfrm flipV="1">
            <a:off x="3943350" y="3267075"/>
            <a:ext cx="4524375" cy="24098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46F701E-A6B2-3992-92E0-31ACC4CF2B1F}"/>
                  </a:ext>
                </a:extLst>
              </p:cNvPr>
              <p:cNvSpPr txBox="1"/>
              <p:nvPr/>
            </p:nvSpPr>
            <p:spPr>
              <a:xfrm>
                <a:off x="8191500" y="2941361"/>
                <a:ext cx="3076575" cy="16015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𝐳</m:t>
                          </m:r>
                          <m:r>
                            <a:rPr lang="en-US" b="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d>
                            <m:dPr>
                              <m:begChr m:val="|"/>
                              <m:endChr m:val=""/>
                              <m:ctrlPr>
                                <a:rPr lang="en-US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</m:d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b="1" i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  <m:r>
                                <a:rPr lang="en-US" b="0" i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b="1" i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  <m:d>
                                <m:dPr>
                                  <m:begChr m:val="|"/>
                                  <m:endChr m:val=""/>
                                  <m:ctrlPr>
                                    <a:rPr lang="en-US" b="1" i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𝐳</m:t>
                                  </m:r>
                                  <m:r>
                                    <a:rPr lang="en-US" b="0" i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r>
                                    <a:rPr lang="en-US" b="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</m:d>
                            </m:e>
                          </m:d>
                        </m:num>
                        <m:den>
                          <m:r>
                            <a:rPr lang="en-US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b="1" i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ℕ</m:t>
                          </m:r>
                          <m:d>
                            <m:dPr>
                              <m:ctrlPr>
                                <a:rPr lang="en-US" b="1" i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sSub>
                                <m:sSubPr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𝛴</m:t>
                                  </m:r>
                                </m:e>
                                <m:sub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ℕ</m:t>
                          </m:r>
                          <m:d>
                            <m:dPr>
                              <m:ctrlPr>
                                <a:rPr lang="en-US" b="1" i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sSub>
                                <m:sSubPr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𝛴</m:t>
                                  </m:r>
                                </m:e>
                                <m:sub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46F701E-A6B2-3992-92E0-31ACC4CF2B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1500" y="2941361"/>
                <a:ext cx="3076575" cy="1601529"/>
              </a:xfrm>
              <a:prstGeom prst="rect">
                <a:avLst/>
              </a:prstGeom>
              <a:blipFill>
                <a:blip r:embed="rId4"/>
                <a:stretch>
                  <a:fillRect t="-274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274B98BA-9AB4-8B5F-11A2-D4D5FA6A2674}"/>
              </a:ext>
            </a:extLst>
          </p:cNvPr>
          <p:cNvSpPr txBox="1"/>
          <p:nvPr/>
        </p:nvSpPr>
        <p:spPr>
          <a:xfrm>
            <a:off x="9267825" y="2371725"/>
            <a:ext cx="1077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Posterior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DD63EF2-D9ED-4025-2009-0FCB8BE210EA}"/>
              </a:ext>
            </a:extLst>
          </p:cNvPr>
          <p:cNvCxnSpPr>
            <a:cxnSpLocks/>
          </p:cNvCxnSpPr>
          <p:nvPr/>
        </p:nvCxnSpPr>
        <p:spPr>
          <a:xfrm flipH="1">
            <a:off x="9182100" y="2667000"/>
            <a:ext cx="200025" cy="3333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C59BB55-FEBB-4A3D-D8DD-EFE2BC6F72B8}"/>
              </a:ext>
            </a:extLst>
          </p:cNvPr>
          <p:cNvSpPr txBox="1"/>
          <p:nvPr/>
        </p:nvSpPr>
        <p:spPr>
          <a:xfrm>
            <a:off x="10401300" y="2638425"/>
            <a:ext cx="650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/>
                </a:solidFill>
              </a:rPr>
              <a:t>Prior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30C73B-AEB9-8370-2951-BF0A14B5C31C}"/>
              </a:ext>
            </a:extLst>
          </p:cNvPr>
          <p:cNvSpPr txBox="1"/>
          <p:nvPr/>
        </p:nvSpPr>
        <p:spPr>
          <a:xfrm>
            <a:off x="11041429" y="2647950"/>
            <a:ext cx="1150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likelihood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B822B33-C4BB-0711-2B34-D5842F703C57}"/>
              </a:ext>
            </a:extLst>
          </p:cNvPr>
          <p:cNvSpPr txBox="1"/>
          <p:nvPr/>
        </p:nvSpPr>
        <p:spPr>
          <a:xfrm>
            <a:off x="11049000" y="3457575"/>
            <a:ext cx="1054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marginal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0918B64-21F3-9858-032D-EE2EADD5ACDD}"/>
              </a:ext>
            </a:extLst>
          </p:cNvPr>
          <p:cNvCxnSpPr/>
          <p:nvPr/>
        </p:nvCxnSpPr>
        <p:spPr>
          <a:xfrm flipH="1">
            <a:off x="9677400" y="2933700"/>
            <a:ext cx="762000" cy="361950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2C996DF-1C00-2DE6-67FF-7B43631FAD54}"/>
              </a:ext>
            </a:extLst>
          </p:cNvPr>
          <p:cNvCxnSpPr/>
          <p:nvPr/>
        </p:nvCxnSpPr>
        <p:spPr>
          <a:xfrm flipH="1">
            <a:off x="10801350" y="2952750"/>
            <a:ext cx="342900" cy="361950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B769A00-1A33-3D80-2618-9F98EE35889C}"/>
              </a:ext>
            </a:extLst>
          </p:cNvPr>
          <p:cNvCxnSpPr>
            <a:cxnSpLocks/>
            <a:stCxn id="23" idx="1"/>
          </p:cNvCxnSpPr>
          <p:nvPr/>
        </p:nvCxnSpPr>
        <p:spPr>
          <a:xfrm flipH="1">
            <a:off x="10077450" y="3642241"/>
            <a:ext cx="971550" cy="129659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7856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6876B-4156-5C2B-FB4C-52C06C53E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0"/>
            <a:ext cx="10515600" cy="1325563"/>
          </a:xfrm>
        </p:spPr>
        <p:txBody>
          <a:bodyPr/>
          <a:lstStyle/>
          <a:p>
            <a:r>
              <a:rPr lang="en-US" dirty="0"/>
              <a:t>EM algorithm for GMMs: problem statement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5EBBF74-2786-D3A4-1B09-38B27BC7A58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8675" y="1292225"/>
                <a:ext cx="10515600" cy="4260850"/>
              </a:xfrm>
            </p:spPr>
            <p:txBody>
              <a:bodyPr/>
              <a:lstStyle/>
              <a:p>
                <a:r>
                  <a:rPr lang="en-US" dirty="0"/>
                  <a:t>EM: expectation maximization</a:t>
                </a:r>
              </a:p>
              <a:p>
                <a:r>
                  <a:rPr lang="en-US" dirty="0"/>
                  <a:t>Given: </a:t>
                </a:r>
              </a:p>
              <a:p>
                <a:pPr marL="914400" lvl="1" indent="-457200">
                  <a:buAutoNum type="arabicParenR"/>
                </a:pPr>
                <a:r>
                  <a:rPr lang="en-US" dirty="0"/>
                  <a:t>an incomplete dataset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=1,2,…,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d>
                  </m:oMath>
                </a14:m>
                <a:r>
                  <a:rPr lang="en-US" dirty="0"/>
                  <a:t>;</a:t>
                </a:r>
              </a:p>
              <a:p>
                <a:pPr marL="914400" lvl="1" indent="-457200">
                  <a:buAutoNum type="arabicParenR"/>
                </a:pPr>
                <a:r>
                  <a:rPr lang="en-US" dirty="0"/>
                  <a:t>the underlaying GMM: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𝝅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𝝁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1">
                            <a:latin typeface="Cambria Math" panose="02040503050406030204" pitchFamily="18" charset="0"/>
                          </a:rPr>
                          <m:t>𝚺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nary>
                    <m:r>
                      <a:rPr lang="en-US" i="1">
                        <a:latin typeface="Cambria Math" panose="02040503050406030204" pitchFamily="18" charset="0"/>
                      </a:rPr>
                      <m:t>ℕ</m:t>
                    </m:r>
                    <m:d>
                      <m:d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𝛍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𝚺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, but the values of parameters are unknown.</a:t>
                </a:r>
              </a:p>
              <a:p>
                <a:r>
                  <a:rPr lang="en-US" dirty="0"/>
                  <a:t>Estimate the parameter values to fit the dataset, i.e., find the maximum likelihood solutions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0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𝚺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b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𝐗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;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  <m:t>𝝅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  <m:t>𝝁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𝚺</m:t>
                                  </m:r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5EBBF74-2786-D3A4-1B09-38B27BC7A5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8675" y="1292225"/>
                <a:ext cx="10515600" cy="4260850"/>
              </a:xfrm>
              <a:blipFill>
                <a:blip r:embed="rId2"/>
                <a:stretch>
                  <a:fillRect l="-1043" t="-25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B649EB-D954-FBC2-1073-F0B59643F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13</a:t>
            </a:fld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E744E8A-3B64-A238-616B-F4BFFD1560C1}"/>
              </a:ext>
            </a:extLst>
          </p:cNvPr>
          <p:cNvCxnSpPr/>
          <p:nvPr/>
        </p:nvCxnSpPr>
        <p:spPr>
          <a:xfrm flipH="1">
            <a:off x="6076950" y="1990725"/>
            <a:ext cx="638175" cy="3238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BA97598-BB7C-62BC-E10A-9FD4C784772F}"/>
              </a:ext>
            </a:extLst>
          </p:cNvPr>
          <p:cNvSpPr txBox="1"/>
          <p:nvPr/>
        </p:nvSpPr>
        <p:spPr>
          <a:xfrm>
            <a:off x="6724650" y="1752600"/>
            <a:ext cx="1750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Sample index</a:t>
            </a:r>
          </a:p>
        </p:txBody>
      </p:sp>
    </p:spTree>
    <p:extLst>
      <p:ext uri="{BB962C8B-B14F-4D97-AF65-F5344CB8AC3E}">
        <p14:creationId xmlns:p14="http://schemas.microsoft.com/office/powerpoint/2010/main" val="1637915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5F1F8-9C85-95AD-2160-363F31757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Derive EM algorithm for GMM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7B7DFD7-9BF2-4226-EDE7-CF5126ED3DB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9150" y="1330324"/>
                <a:ext cx="11144250" cy="508952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Log likelihood function on the dataset</a:t>
                </a:r>
              </a:p>
              <a:p>
                <a:pPr marL="0" indent="0" algn="r">
                  <a:buNone/>
                </a:pPr>
                <a:r>
                  <a:rPr lang="en-US" sz="200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ln</m:t>
                        </m:r>
                      </m:fName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2000" b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𝐗</m:t>
                            </m:r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;</m:t>
                            </m:r>
                            <m:r>
                              <a:rPr lang="en-US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𝝅</m:t>
                            </m:r>
                            <m:r>
                              <a:rPr lang="en-US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𝝁</m:t>
                            </m:r>
                            <m:r>
                              <a:rPr lang="en-US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000" b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𝚺</m:t>
                            </m:r>
                          </m:e>
                        </m:d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sz="2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ln</m:t>
                            </m:r>
                          </m:fName>
                          <m:e>
                            <m:nary>
                              <m:naryPr>
                                <m:chr m:val="∏"/>
                                <m:limLoc m:val="undOvr"/>
                                <m:ctrlP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𝑁</m:t>
                                </m:r>
                              </m:sup>
                              <m:e>
                                <m: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  <m:d>
                                  <m:dPr>
                                    <m:ctrlP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000" b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𝐱</m:t>
                                        </m:r>
                                      </m:e>
                                      <m:sup>
                                        <m:r>
                                          <a:rPr lang="en-US" sz="2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sz="2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sz="2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)</m:t>
                                        </m:r>
                                      </m:sup>
                                    </m:sSup>
                                    <m: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;</m:t>
                                    </m:r>
                                    <m:r>
                                      <a:rPr lang="en-US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𝝅</m:t>
                                    </m:r>
                                    <m:r>
                                      <a:rPr lang="en-US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𝝁</m:t>
                                    </m:r>
                                    <m:r>
                                      <a:rPr lang="en-US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000" b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𝚺</m:t>
                                    </m:r>
                                  </m:e>
                                </m:d>
                              </m:e>
                            </m:nary>
                          </m:e>
                        </m:func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nary>
                          <m:naryPr>
                            <m:chr m:val="∑"/>
                            <m:limLoc m:val="undOvr"/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p>
                          <m:e>
                            <m:func>
                              <m:funcPr>
                                <m:ctrlPr>
                                  <a:rPr lang="en-US" sz="2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nary>
                                      <m:naryPr>
                                        <m:chr m:val="∑"/>
                                        <m:limLoc m:val="undOvr"/>
                                        <m:ctrlPr>
                                          <a:rPr lang="en-US" sz="20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a:rPr lang="en-US" sz="20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𝑘</m:t>
                                        </m:r>
                                        <m:r>
                                          <a:rPr lang="en-US" sz="20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=1</m:t>
                                        </m:r>
                                      </m:sub>
                                      <m:sup>
                                        <m:r>
                                          <a:rPr lang="en-US" sz="20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𝐾</m:t>
                                        </m:r>
                                      </m:sup>
                                      <m:e>
                                        <m:sSub>
                                          <m:sSubPr>
                                            <m:ctrlPr>
                                              <a:rPr lang="en-US" sz="20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0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b>
                                            <m:r>
                                              <a:rPr lang="en-US" sz="20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𝑘</m:t>
                                            </m:r>
                                          </m:sub>
                                        </m:sSub>
                                        <m:r>
                                          <a:rPr lang="en-US" sz="20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ℕ</m:t>
                                        </m:r>
                                        <m:d>
                                          <m:dPr>
                                            <m:ctrlPr>
                                              <a:rPr lang="en-US" sz="2000" i="1">
                                                <a:effectLst/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p>
                                              <m:sSupPr>
                                                <m:ctrlPr>
                                                  <a:rPr lang="en-US" sz="2000" b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libri" panose="020F0502020204030204" pitchFamily="34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US" sz="2000" b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libri" panose="020F0502020204030204" pitchFamily="34" charset="0"/>
                                                    <a:cs typeface="Times New Roman" panose="02020603050405020304" pitchFamily="18" charset="0"/>
                                                  </a:rPr>
                                                  <m:t>𝐱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en-US" sz="20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libri" panose="020F0502020204030204" pitchFamily="34" charset="0"/>
                                                    <a:cs typeface="Times New Roman" panose="02020603050405020304" pitchFamily="18" charset="0"/>
                                                  </a:rPr>
                                                  <m:t>(</m:t>
                                                </m:r>
                                                <m:r>
                                                  <a:rPr lang="en-US" sz="20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libri" panose="020F0502020204030204" pitchFamily="34" charset="0"/>
                                                    <a:cs typeface="Times New Roman" panose="02020603050405020304" pitchFamily="18" charset="0"/>
                                                  </a:rPr>
                                                  <m:t>𝑛</m:t>
                                                </m:r>
                                                <m:r>
                                                  <a:rPr lang="en-US" sz="20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libri" panose="020F0502020204030204" pitchFamily="34" charset="0"/>
                                                    <a:cs typeface="Times New Roman" panose="02020603050405020304" pitchFamily="18" charset="0"/>
                                                  </a:rPr>
                                                  <m:t>)</m:t>
                                                </m:r>
                                              </m:sup>
                                            </m:sSup>
                                            <m:r>
                                              <a:rPr lang="en-US" sz="20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;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sz="2000" b="1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000" b="1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𝝁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000" b="1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𝒌</m:t>
                                                </m:r>
                                              </m:sub>
                                            </m:sSub>
                                            <m:r>
                                              <a:rPr lang="en-US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,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sz="2000" b="1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000" b="1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𝜮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000" b="1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𝒌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</m:nary>
                                  </m:e>
                                </m:d>
                                <m:r>
                                  <a:rPr lang="en-US" sz="2000" b="0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                     (10.9)</m:t>
                                </m:r>
                              </m:e>
                            </m:func>
                          </m:e>
                        </m:nary>
                      </m:e>
                    </m:func>
                  </m:oMath>
                </a14:m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/>
                  <a:t>	where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ℕ</m:t>
                    </m:r>
                    <m:d>
                      <m:dPr>
                        <m:ctrlPr>
                          <a:rPr lang="en-US" sz="2000" b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𝝁</m:t>
                            </m:r>
                          </m:e>
                          <m:sub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𝒌</m:t>
                            </m:r>
                          </m:sub>
                        </m:sSub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𝜮</m:t>
                            </m:r>
                          </m:e>
                          <m:sub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𝒌</m:t>
                            </m:r>
                          </m:sub>
                        </m:sSub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d>
                          </m:e>
                          <m:sup>
                            <m:f>
                              <m:f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p>
                        </m:sSup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𝜮</m:t>
                                    </m:r>
                                  </m:e>
                                  <m:sub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f>
                              <m:f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p>
                        </m:sSup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𝑒𝑥𝑝</m:t>
                    </m:r>
                    <m:d>
                      <m:dPr>
                        <m:begChr m:val="{"/>
                        <m:endChr m:val="}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b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>
                                    <a:latin typeface="Cambria Math" panose="02040503050406030204" pitchFamily="18" charset="0"/>
                                  </a:rPr>
                                  <m:t>𝐱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𝝁</m:t>
                                    </m:r>
                                  </m:e>
                                  <m:sub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sSup>
                          <m:sSup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𝜮</m:t>
                                </m:r>
                              </m:e>
                              <m:sub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sub>
                            </m:sSub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d>
                          <m:dPr>
                            <m:ctrlPr>
                              <a:rPr lang="en-US" sz="2000" b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</a:rPr>
                      <m:t>where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1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p>
                  </m:oMath>
                </a14:m>
                <a:endParaRPr lang="en-US" sz="2000" dirty="0"/>
              </a:p>
              <a:p>
                <a:r>
                  <a:rPr lang="en-US" dirty="0"/>
                  <a:t>Derivatives </a:t>
                </a:r>
                <a:r>
                  <a:rPr lang="en-US" dirty="0" err="1"/>
                  <a:t>w.r.t.</a:t>
                </a:r>
                <a:r>
                  <a:rPr lang="en-US" dirty="0"/>
                  <a:t> parameters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𝜕</m:t>
                          </m:r>
                          <m:func>
                            <m:funcPr>
                              <m:ctrlPr>
                                <a:rPr lang="en-US" sz="200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sz="2000" b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1">
                                      <a:latin typeface="Cambria Math" panose="02040503050406030204" pitchFamily="18" charset="0"/>
                                    </a:rPr>
                                    <m:t>𝐗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;</m:t>
                                  </m:r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</a:rPr>
                                    <m:t>𝝅</m:t>
                                  </m:r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</a:rPr>
                                    <m:t>𝝁</m:t>
                                  </m:r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000" b="1">
                                      <a:latin typeface="Cambria Math" panose="02040503050406030204" pitchFamily="18" charset="0"/>
                                    </a:rPr>
                                    <m:t>𝚺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200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r>
                                    <a:rPr lang="en-US" sz="20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ℕ</m:t>
                                  </m:r>
                                  <m:d>
                                    <m:dPr>
                                      <m:ctrlPr>
                                        <a:rPr lang="en-US" sz="20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sz="2000" b="1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000" b="1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𝐱</m:t>
                                          </m:r>
                                        </m:e>
                                        <m:sup>
                                          <m:r>
                                            <a:rPr lang="en-US" sz="2000" i="1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sz="2000" i="1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sz="2000" i="1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</m:sup>
                                      </m:sSup>
                                      <m:r>
                                        <a:rPr lang="en-US" sz="20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;</m:t>
                                      </m:r>
                                      <m:sSub>
                                        <m:sSubPr>
                                          <m:ctrlPr>
                                            <a:rPr lang="en-US" sz="2000" b="1" i="1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b="1" i="1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𝝁</m:t>
                                          </m:r>
                                        </m:e>
                                        <m:sub>
                                          <m:r>
                                            <a:rPr lang="en-US" sz="2000" b="1" i="1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𝒌</m:t>
                                          </m:r>
                                        </m:sub>
                                      </m:sSub>
                                      <m:r>
                                        <a:rPr lang="en-US" sz="2000" b="1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lang="en-US" sz="2000" b="1" i="1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b="1" i="1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𝜮</m:t>
                                          </m:r>
                                        </m:e>
                                        <m:sub>
                                          <m:r>
                                            <a:rPr lang="en-US" sz="2000" b="1" i="1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𝒌</m:t>
                                          </m:r>
                                        </m:sub>
                                      </m:sSub>
                                    </m:e>
                                  </m:d>
                                </m:num>
                                <m:den>
                                  <m:nary>
                                    <m:naryPr>
                                      <m:chr m:val="∑"/>
                                      <m:limLoc m:val="undOvr"/>
                                      <m:ctrlPr>
                                        <a:rPr lang="en-US" sz="20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sz="20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sz="20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n-US" sz="2000" i="1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i="1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𝜋</m:t>
                                          </m:r>
                                        </m:e>
                                        <m:sub>
                                          <m:r>
                                            <a:rPr lang="en-US" sz="2000" i="1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  <m:r>
                                        <a:rPr lang="en-US" sz="20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ℕ</m:t>
                                      </m:r>
                                      <m:d>
                                        <m:dPr>
                                          <m:ctrlPr>
                                            <a:rPr lang="en-US" sz="2000" i="1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sz="2000" b="1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sz="2000" b="1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𝐱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sz="2000" i="1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(</m:t>
                                              </m:r>
                                              <m:r>
                                                <a:rPr lang="en-US" sz="2000" i="1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  <m:r>
                                                <a:rPr lang="en-US" sz="2000" i="1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)</m:t>
                                              </m:r>
                                            </m:sup>
                                          </m:sSup>
                                          <m:r>
                                            <a:rPr lang="en-US" sz="2000" i="1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;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2000" b="1" i="1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000" b="1" i="1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𝝁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000" b="1" i="1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𝒋</m:t>
                                              </m:r>
                                            </m:sub>
                                          </m:sSub>
                                          <m:r>
                                            <a:rPr lang="en-US" sz="2000" b="1" i="1">
                                              <a:solidFill>
                                                <a:schemeClr val="accent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2000" b="1" i="1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000" b="1" i="1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𝜮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000" b="1" i="1">
                                                  <a:solidFill>
                                                    <a:schemeClr val="accent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𝒋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nary>
                                </m:den>
                              </m:f>
                              <m:sSup>
                                <m:sSupPr>
                                  <m:ctrlPr>
                                    <a:rPr lang="en-US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1" i="1">
                                          <a:latin typeface="Cambria Math" panose="02040503050406030204" pitchFamily="18" charset="0"/>
                                        </a:rPr>
                                        <m:t>𝜮</m:t>
                                      </m:r>
                                    </m:e>
                                    <m:sub>
                                      <m:r>
                                        <a:rPr lang="en-US" sz="2000" b="1" i="1">
                                          <a:latin typeface="Cambria Math" panose="02040503050406030204" pitchFamily="18" charset="0"/>
                                        </a:rPr>
                                        <m:t>𝒌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2000" b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b="1">
                                          <a:latin typeface="Cambria Math" panose="02040503050406030204" pitchFamily="18" charset="0"/>
                                        </a:rPr>
                                        <m:t>𝐱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sup>
                                  </m:s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1" i="1">
                                          <a:latin typeface="Cambria Math" panose="02040503050406030204" pitchFamily="18" charset="0"/>
                                        </a:rPr>
                                        <m:t>𝝁</m:t>
                                      </m:r>
                                    </m:e>
                                    <m:sub>
                                      <m:r>
                                        <a:rPr lang="en-US" sz="2000" b="1" i="1">
                                          <a:latin typeface="Cambria Math" panose="02040503050406030204" pitchFamily="18" charset="0"/>
                                        </a:rPr>
                                        <m:t>𝒌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nary>
                      <m:r>
                        <a:rPr lang="en-US" sz="20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nary>
                        <m:naryPr>
                          <m:chr m:val="∑"/>
                          <m:limLoc m:val="undOvr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200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sz="2000" b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𝐳</m:t>
                                  </m:r>
                                  <m:r>
                                    <a:rPr lang="en-US" sz="20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r>
                                    <a:rPr lang="en-US" sz="20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sz="20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sSup>
                                    <m:sSupPr>
                                      <m:ctrlPr>
                                        <a:rPr lang="en-US" sz="2000" b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b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𝐱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sup>
                                  </m:sSup>
                                </m:e>
                              </m:d>
                              <m:sSup>
                                <m:sSupPr>
                                  <m:ctrlPr>
                                    <a:rPr lang="en-US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1" i="1">
                                          <a:latin typeface="Cambria Math" panose="02040503050406030204" pitchFamily="18" charset="0"/>
                                        </a:rPr>
                                        <m:t>𝜮</m:t>
                                      </m:r>
                                    </m:e>
                                    <m:sub>
                                      <m:r>
                                        <a:rPr lang="en-US" sz="2000" b="1" i="1">
                                          <a:latin typeface="Cambria Math" panose="02040503050406030204" pitchFamily="18" charset="0"/>
                                        </a:rPr>
                                        <m:t>𝒌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2000" b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b="1">
                                          <a:latin typeface="Cambria Math" panose="02040503050406030204" pitchFamily="18" charset="0"/>
                                        </a:rPr>
                                        <m:t>𝐱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sup>
                                  </m:s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1" i="1">
                                          <a:latin typeface="Cambria Math" panose="02040503050406030204" pitchFamily="18" charset="0"/>
                                        </a:rPr>
                                        <m:t>𝝁</m:t>
                                      </m:r>
                                    </m:e>
                                    <m:sub>
                                      <m:r>
                                        <a:rPr lang="en-US" sz="2000" b="1" i="1">
                                          <a:latin typeface="Cambria Math" panose="02040503050406030204" pitchFamily="18" charset="0"/>
                                        </a:rPr>
                                        <m:t>𝒌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nary>
                      <m:r>
                        <a:rPr lang="en-US" sz="20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000" dirty="0"/>
              </a:p>
              <a:p>
                <a:pPr marL="0" indent="0" algn="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𝝁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𝒌</m:t>
                        </m:r>
                      </m:sub>
                    </m:sSub>
                    <m:r>
                      <a:rPr lang="en-US" sz="2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nary>
                          <m:naryPr>
                            <m:chr m:val="∑"/>
                            <m:limLoc m:val="undOvr"/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𝑵</m:t>
                            </m:r>
                          </m:sup>
                          <m:e>
                            <m:r>
                              <a:rPr lang="en-US" sz="200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  <m:d>
                              <m:dPr>
                                <m:ctrlPr>
                                  <a:rPr lang="en-US" sz="2000" b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𝐳</m:t>
                                </m:r>
                                <m:r>
                                  <a:rPr lang="en-US" sz="20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0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0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sSup>
                                  <m:sSupPr>
                                    <m:ctrlPr>
                                      <a:rPr lang="en-US" sz="2000" b="1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1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000" i="1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000" i="1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sup>
                                </m:sSup>
                              </m:e>
                            </m:d>
                          </m:e>
                        </m:nary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𝑵</m:t>
                        </m:r>
                      </m:sup>
                      <m:e>
                        <m:r>
                          <a:rPr lang="en-US" sz="20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2000" b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𝐳</m:t>
                            </m:r>
                            <m:r>
                              <a:rPr lang="en-US" sz="20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0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0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|</m:t>
                            </m:r>
                            <m:sSup>
                              <m:sSupPr>
                                <m:ctrlPr>
                                  <a:rPr lang="en-US" sz="2000" b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𝐱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</m:e>
                        </m:d>
                        <m:sSup>
                          <m:sSupPr>
                            <m:ctrlPr>
                              <a:rPr lang="en-US" sz="2000" b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e>
                    </m:nary>
                    <m:r>
                      <a:rPr lang="en-US" sz="2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𝒌</m:t>
                            </m:r>
                          </m:sub>
                        </m:sSub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𝑵</m:t>
                        </m:r>
                      </m:sup>
                      <m:e>
                        <m:r>
                          <a:rPr lang="en-US" sz="20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2000" b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𝐳</m:t>
                            </m:r>
                            <m:r>
                              <a:rPr lang="en-US" sz="20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0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0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|</m:t>
                            </m:r>
                            <m:sSup>
                              <m:sSupPr>
                                <m:ctrlPr>
                                  <a:rPr lang="en-US" sz="2000" b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𝐱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</m:e>
                        </m:d>
                        <m:sSup>
                          <m:sSupPr>
                            <m:ctrlPr>
                              <a:rPr lang="en-US" sz="2000" b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sz="2000" dirty="0"/>
                  <a:t>                       (10.13)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7B7DFD7-9BF2-4226-EDE7-CF5126ED3D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9150" y="1330324"/>
                <a:ext cx="11144250" cy="5089525"/>
              </a:xfrm>
              <a:blipFill>
                <a:blip r:embed="rId2"/>
                <a:stretch>
                  <a:fillRect l="-984" t="-2036" r="-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FFD87F-665C-DA48-28E3-960E0722B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14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7DED1E9-BAC6-365B-2C65-7AF3CB9C5D13}"/>
                  </a:ext>
                </a:extLst>
              </p:cNvPr>
              <p:cNvSpPr txBox="1"/>
              <p:nvPr/>
            </p:nvSpPr>
            <p:spPr>
              <a:xfrm>
                <a:off x="885824" y="5938320"/>
                <a:ext cx="11115675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𝑵</m:t>
                        </m:r>
                      </m:e>
                      <m:sub>
                        <m:r>
                          <a:rPr lang="en-US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en-US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can be interpreted as the effective number of data points in the dataset belonging to the k-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Gaussian component. </a:t>
                </a:r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7DED1E9-BAC6-365B-2C65-7AF3CB9C5D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24" y="5938320"/>
                <a:ext cx="11115675" cy="830997"/>
              </a:xfrm>
              <a:prstGeom prst="rect">
                <a:avLst/>
              </a:prstGeom>
              <a:blipFill>
                <a:blip r:embed="rId3"/>
                <a:stretch>
                  <a:fillRect l="-822" t="-5882" b="-15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6413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3659F-F4FF-6AC2-6822-329A2414C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46397-19D3-4F1A-D796-BFC98E55F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Derive EM algorithm for GMM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1C72BD5-B9D6-6D2A-F57B-928581257C5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9150" y="1330324"/>
                <a:ext cx="11144250" cy="5089525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Similarly,</a:t>
                </a:r>
              </a:p>
              <a:p>
                <a:pPr marL="0" indent="0" algn="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𝜮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𝒌</m:t>
                        </m:r>
                      </m:sub>
                    </m:sSub>
                    <m:r>
                      <a:rPr lang="en-US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𝒌</m:t>
                            </m:r>
                          </m:sub>
                        </m:sSub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𝑵</m:t>
                        </m:r>
                      </m:sup>
                      <m:e>
                        <m:r>
                          <a:rPr lang="en-US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b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𝐳</m:t>
                            </m:r>
                            <m:r>
                              <a:rPr lang="en-US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|</m:t>
                            </m:r>
                            <m:sSup>
                              <m:sSupPr>
                                <m:ctrlPr>
                                  <a:rPr lang="en-US" b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𝐱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</m:e>
                        </m:d>
                      </m:e>
                    </m:nary>
                    <m:d>
                      <m:d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𝝁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𝒌</m:t>
                            </m:r>
                          </m:sub>
                        </m:sSub>
                      </m:e>
                    </m:d>
                    <m:sSup>
                      <m:sSup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𝐱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sup>
                    </m:sSup>
                  </m:oMath>
                </a14:m>
                <a:r>
                  <a:rPr lang="en-US" sz="2000" dirty="0"/>
                  <a:t>                (10.15)</a:t>
                </a:r>
              </a:p>
              <a:p>
                <a:endParaRPr lang="en-US" dirty="0"/>
              </a:p>
              <a:p>
                <a:r>
                  <a:rPr lang="en-US" dirty="0"/>
                  <a:t>To find the optimal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/>
                  <a:t>, we define the Lagrange function 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𝐗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;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𝝅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𝝁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𝚺</m:t>
                            </m:r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𝜆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limLoc m:val="undOvr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nary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                   </a:t>
                </a:r>
              </a:p>
              <a:p>
                <a:pPr marL="0" indent="0">
                  <a:buNone/>
                </a:pPr>
                <a:r>
                  <a:rPr lang="en-US" dirty="0"/>
                  <a:t>	by setting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𝜕𝜆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, we have the solution</a:t>
                </a:r>
              </a:p>
              <a:p>
                <a:pPr marL="0" indent="0">
                  <a:buNone/>
                </a:pPr>
                <a:r>
                  <a:rPr lang="en-US" dirty="0"/>
                  <a:t> 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US" b="0" dirty="0"/>
              </a:p>
              <a:p>
                <a:pPr marL="0" indent="0" algn="r">
                  <a:buNone/>
                </a:pPr>
                <a:r>
                  <a:rPr lang="en-US" dirty="0"/>
                  <a:t>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𝒌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                                                                                                      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(10.18) 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b="1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𝒌</m:t>
                        </m:r>
                      </m:sub>
                    </m:sSub>
                    <m:r>
                      <a:rPr lang="en-US" b="1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𝑵</m:t>
                        </m:r>
                      </m:sup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𝐳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sSup>
                              <m:sSupPr>
                                <m:ctrlPr>
                                  <a:rPr lang="en-US" b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>
                                    <a:latin typeface="Cambria Math" panose="02040503050406030204" pitchFamily="18" charset="0"/>
                                  </a:rPr>
                                  <m:t>𝐱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</m:e>
                        </m:d>
                      </m:e>
                    </m:nary>
                    <m:r>
                      <a:rPr lang="en-US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r>
                  <a:rPr lang="en-US" dirty="0"/>
                  <a:t>Note that (10.13), (10.15), (10.18) are not close-form solution because the variables are at both sides (left and right).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1C72BD5-B9D6-6D2A-F57B-928581257C5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9150" y="1330324"/>
                <a:ext cx="11144250" cy="5089525"/>
              </a:xfrm>
              <a:blipFill>
                <a:blip r:embed="rId2"/>
                <a:stretch>
                  <a:fillRect l="-820" t="-2994" r="-4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717493-E497-3096-CA3E-AD40EFAAE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15</a:t>
            </a:fld>
            <a:endParaRPr lang="en-US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61F47134-6FEA-590D-E398-1716DB3205BF}"/>
              </a:ext>
            </a:extLst>
          </p:cNvPr>
          <p:cNvSpPr/>
          <p:nvPr/>
        </p:nvSpPr>
        <p:spPr>
          <a:xfrm>
            <a:off x="8458200" y="104774"/>
            <a:ext cx="285749" cy="2933701"/>
          </a:xfrm>
          <a:prstGeom prst="rightBrace">
            <a:avLst>
              <a:gd name="adj1" fmla="val 25915"/>
              <a:gd name="adj2" fmla="val 50602"/>
            </a:avLst>
          </a:prstGeom>
          <a:ln>
            <a:solidFill>
              <a:srgbClr val="FF0000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3535B7-E661-BBDA-9D67-CCB7BFB8A167}"/>
              </a:ext>
            </a:extLst>
          </p:cNvPr>
          <p:cNvSpPr txBox="1"/>
          <p:nvPr/>
        </p:nvSpPr>
        <p:spPr>
          <a:xfrm>
            <a:off x="5172075" y="1143000"/>
            <a:ext cx="1459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percentage</a:t>
            </a: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C7649357-788A-AF34-4E96-50600079E2C0}"/>
              </a:ext>
            </a:extLst>
          </p:cNvPr>
          <p:cNvSpPr/>
          <p:nvPr/>
        </p:nvSpPr>
        <p:spPr>
          <a:xfrm>
            <a:off x="5857875" y="752475"/>
            <a:ext cx="285749" cy="1647826"/>
          </a:xfrm>
          <a:prstGeom prst="rightBrace">
            <a:avLst>
              <a:gd name="adj1" fmla="val 25915"/>
              <a:gd name="adj2" fmla="val 50602"/>
            </a:avLst>
          </a:prstGeom>
          <a:ln>
            <a:solidFill>
              <a:schemeClr val="accent4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7BB49A-E8F7-4FF7-B9EF-E62758FED705}"/>
              </a:ext>
            </a:extLst>
          </p:cNvPr>
          <p:cNvSpPr txBox="1"/>
          <p:nvPr/>
        </p:nvSpPr>
        <p:spPr>
          <a:xfrm>
            <a:off x="7867650" y="1104900"/>
            <a:ext cx="1404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covariance</a:t>
            </a:r>
          </a:p>
        </p:txBody>
      </p:sp>
    </p:spTree>
    <p:extLst>
      <p:ext uri="{BB962C8B-B14F-4D97-AF65-F5344CB8AC3E}">
        <p14:creationId xmlns:p14="http://schemas.microsoft.com/office/powerpoint/2010/main" val="911688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4E9ED-6D15-C2D4-B7D0-124A3ED45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0"/>
            <a:ext cx="10515600" cy="1325563"/>
          </a:xfrm>
        </p:spPr>
        <p:txBody>
          <a:bodyPr/>
          <a:lstStyle/>
          <a:p>
            <a:r>
              <a:rPr lang="en-US" dirty="0"/>
              <a:t>Dynamic programing: iterative scheme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30178A-4861-B458-6F76-45FC4F2B246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0100" y="1330325"/>
                <a:ext cx="10515600" cy="3098800"/>
              </a:xfrm>
            </p:spPr>
            <p:txBody>
              <a:bodyPr/>
              <a:lstStyle/>
              <a:p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(10.13), (10.15) and (10.18) suggest a simple iterative scheme, known as the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expectation-maximization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(EM) algorithm:</a:t>
                </a:r>
              </a:p>
              <a:p>
                <a:pPr lvl="1"/>
                <a:r>
                  <a:rPr lang="en-US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In the E-step, we evaluate the posterior probability </a:t>
                </a:r>
                <a14:m>
                  <m:oMath xmlns:m="http://schemas.openxmlformats.org/officeDocument/2006/math"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b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𝐳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|</m:t>
                        </m:r>
                        <m:sSup>
                          <m:sSupPr>
                            <m:ctrlPr>
                              <a:rPr lang="en-US" b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i.e., the responsibility of component </a:t>
                </a:r>
                <a:r>
                  <a:rPr lang="en-US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k</a:t>
                </a:r>
                <a:r>
                  <a:rPr lang="en-US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for sample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  <m:sup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based on the current model parameters</a:t>
                </a:r>
              </a:p>
              <a:p>
                <a:pPr lvl="1"/>
                <a:r>
                  <a:rPr lang="en-US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In the M-step, the model parameters are sequentially updated in the order of (10.13), (10.15) and (10.18), based on the newest available results.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30178A-4861-B458-6F76-45FC4F2B24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0100" y="1330325"/>
                <a:ext cx="10515600" cy="3098800"/>
              </a:xfrm>
              <a:blipFill>
                <a:blip r:embed="rId2"/>
                <a:stretch>
                  <a:fillRect l="-1043" t="-3340" r="-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C62000-99ED-2CCA-DDB6-C2EFFF1EF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2424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519E5-5793-A6AA-4C9B-B4FEC515D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0"/>
            <a:ext cx="10515600" cy="1325563"/>
          </a:xfrm>
        </p:spPr>
        <p:txBody>
          <a:bodyPr/>
          <a:lstStyle/>
          <a:p>
            <a:r>
              <a:rPr lang="en-US" dirty="0"/>
              <a:t>EM algorithm for GMMs (1/2)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62420E-55F7-0B1B-3C48-842DED8C3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17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3D01F74-5BE1-461D-8047-5BFA798A1874}"/>
                  </a:ext>
                </a:extLst>
              </p:cNvPr>
              <p:cNvSpPr txBox="1"/>
              <p:nvPr/>
            </p:nvSpPr>
            <p:spPr>
              <a:xfrm>
                <a:off x="428625" y="1652389"/>
                <a:ext cx="11763375" cy="34375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marR="0" indent="-22860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b="1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Input: </a:t>
                </a:r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 Gaussian mixture model given by</a:t>
                </a:r>
                <a14:m>
                  <m:oMath xmlns:m="http://schemas.openxmlformats.org/officeDocument/2006/math"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b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</m:d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en-US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𝐾</m:t>
                        </m:r>
                      </m:sup>
                      <m:e>
                        <m:sSub>
                          <m:sSubPr>
                            <m:ctrlP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e>
                    </m:nary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ℕ</m:t>
                    </m:r>
                    <m:d>
                      <m:dPr>
                        <m:ctrlPr>
                          <a:rPr lang="en-US" b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𝐱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b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𝛍</m:t>
                            </m:r>
                          </m:e>
                          <m:sub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𝚺</m:t>
                            </m:r>
                          </m:e>
                          <m:sub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endParaRPr lang="en-US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b="1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dataset </a:t>
                </a:r>
                <a14:m>
                  <m:oMath xmlns:m="http://schemas.openxmlformats.org/officeDocument/2006/math"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𝒟</m:t>
                    </m:r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(1)</m:t>
                            </m:r>
                          </m:sup>
                        </m:sSup>
                        <m:r>
                          <a:rPr lang="en-US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(2)</m:t>
                            </m:r>
                          </m:sup>
                        </m:sSup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,…</m:t>
                        </m:r>
                        <m:r>
                          <a:rPr lang="en-US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drawn from the model</a:t>
                </a:r>
                <a:endParaRPr lang="en-US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2860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b="1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Output:</a:t>
                </a:r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model parameters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=1,2,…,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</m:d>
                  </m:oMath>
                </a14:m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1" i="1" kern="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kern="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n-US" i="1" kern="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1" i="1" kern="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kern="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𝜮</m:t>
                                </m:r>
                              </m:e>
                              <m:sub>
                                <m:r>
                                  <a:rPr lang="en-US" i="1" kern="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=1,2,…,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</m:d>
                  </m:oMath>
                </a14:m>
                <a:endParaRPr lang="en-US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indent="-228600" algn="just">
                  <a:lnSpc>
                    <a:spcPct val="107000"/>
                  </a:lnSpc>
                  <a:spcBef>
                    <a:spcPts val="1200"/>
                  </a:spcBef>
                  <a:spcAft>
                    <a:spcPts val="800"/>
                  </a:spcAft>
                  <a:buNone/>
                </a:pPr>
                <a:r>
                  <a:rPr lang="en-US" b="1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Step 1</a:t>
                </a:r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 initialize the parameters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d>
                          <m:dPr>
                            <m:ctrlP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1" i="1" kern="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kern="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n-US" i="1" kern="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1" i="1" kern="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kern="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𝜮</m:t>
                                </m:r>
                              </m:e>
                              <m:sub>
                                <m:r>
                                  <a:rPr lang="en-US" i="1" kern="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=1,2,…,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</m:d>
                  </m:oMath>
                </a14:m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and calculate the initial value of the log likelihood function.</a:t>
                </a:r>
                <a:endParaRPr lang="en-US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indent="-22860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b="1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Step 2</a:t>
                </a:r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(E-step): compute the posterior probabilities of </a:t>
                </a:r>
                <a14:m>
                  <m:oMath xmlns:m="http://schemas.openxmlformats.org/officeDocument/2006/math">
                    <m:r>
                      <a:rPr lang="en-US" b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𝐳</m:t>
                    </m:r>
                  </m:oMath>
                </a14:m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(i.e., responsibilities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  <m:sup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 using the current parameters. Note that each sample results in a posterior distribution.</a:t>
                </a:r>
                <a:endParaRPr lang="en-US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indent="-22860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𝐳</m:t>
                          </m:r>
                          <m:r>
                            <a:rPr lang="en-US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|</m:t>
                          </m:r>
                          <m:sSup>
                            <m:sSupPr>
                              <m:ctrlPr>
                                <a:rPr lang="en-US" b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𝐱</m:t>
                              </m:r>
                            </m:e>
                            <m:sup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sup>
                          </m:sSup>
                        </m:e>
                      </m:d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ℕ</m:t>
                          </m:r>
                          <m:d>
                            <m:dPr>
                              <m:ctrlP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𝐱</m:t>
                                  </m:r>
                                </m:e>
                                <m:sup>
                                  <m: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  <m: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sup>
                              </m:sSup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;</m:t>
                              </m:r>
                              <m:sSub>
                                <m:sSubPr>
                                  <m:ctrlPr>
                                    <a:rPr lang="en-US" b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𝛍</m:t>
                                  </m:r>
                                </m:e>
                                <m:sub>
                                  <m: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𝚺</m:t>
                                  </m:r>
                                </m:e>
                                <m:sub>
                                  <m: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ctrlP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𝐾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ℕ</m:t>
                          </m:r>
                          <m:d>
                            <m:dPr>
                              <m:ctrlP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𝐱</m:t>
                                  </m:r>
                                </m:e>
                                <m:sup>
                                  <m: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  <m: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sup>
                              </m:sSup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;</m:t>
                              </m:r>
                              <m:sSub>
                                <m:sSubPr>
                                  <m:ctrlPr>
                                    <a:rPr lang="en-US" b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𝛍</m:t>
                                  </m:r>
                                </m:e>
                                <m:sub>
                                  <m: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𝚺</m:t>
                                  </m:r>
                                </m:e>
                                <m:sub>
                                  <m: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=1,2,..,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𝑁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 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=1,2,…,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𝐾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(10.19)</m:t>
                      </m:r>
                    </m:oMath>
                  </m:oMathPara>
                </a14:m>
                <a:endParaRPr lang="en-US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3D01F74-5BE1-461D-8047-5BFA798A18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625" y="1652389"/>
                <a:ext cx="11763375" cy="3437544"/>
              </a:xfrm>
              <a:prstGeom prst="rect">
                <a:avLst/>
              </a:prstGeom>
              <a:blipFill>
                <a:blip r:embed="rId3"/>
                <a:stretch>
                  <a:fillRect t="-12411" r="-4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9029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27E09-BECC-C360-7C8E-CD620C3E8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EM algorithm for GMMs (2/2)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41C62D-2BC2-435E-DB21-8C5D449DE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18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09F1C7F-F92E-53AC-6CDB-38A6B4B8F168}"/>
                  </a:ext>
                </a:extLst>
              </p:cNvPr>
              <p:cNvSpPr txBox="1"/>
              <p:nvPr/>
            </p:nvSpPr>
            <p:spPr>
              <a:xfrm>
                <a:off x="790575" y="1320820"/>
                <a:ext cx="11201400" cy="56462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marR="0" indent="-22860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b="1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Step 3</a:t>
                </a:r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(M-step): update the parameters using the current posterior distributions (or responsibilities) in the following order.</a:t>
                </a:r>
                <a:endParaRPr lang="en-US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indent="-22860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>
                      <m:sSub>
                        <m:sSubPr>
                          <m:ctrlPr>
                            <a:rPr lang="en-US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b="1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𝒏</m:t>
                          </m:r>
                          <m: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𝑵</m:t>
                          </m:r>
                        </m:sup>
                        <m:e>
                          <m:r>
                            <a:rPr lang="en-US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b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𝐳</m:t>
                              </m:r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|</m:t>
                              </m:r>
                              <m:sSup>
                                <m:sSupPr>
                                  <m:ctrlPr>
                                    <a:rPr lang="en-US" b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𝐱</m:t>
                                  </m:r>
                                </m:e>
                                <m:sup>
                                  <m: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  <m: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sup>
                              </m:sSup>
                            </m:e>
                          </m:d>
                        </m:e>
                      </m:nary>
                      <m:r>
                        <a:rPr lang="en-US" b="1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 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=1,2,…,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𝐾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                    </m:t>
                      </m:r>
                      <m:r>
                        <a:rPr lang="en-US" b="0" i="0" kern="10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                                                      (10.20)</m:t>
                      </m:r>
                    </m:oMath>
                  </m:oMathPara>
                </a14:m>
                <a:endParaRPr lang="en-US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indent="-22860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>
                      <m:sSup>
                        <m:sSupPr>
                          <m:ctrlP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b="1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en-US" b="1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𝒌</m:t>
                              </m:r>
                            </m:sub>
                          </m:sSub>
                        </m:e>
                        <m:sup>
                          <m: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𝒏𝒆𝒘</m:t>
                          </m:r>
                        </m:sup>
                      </m:sSup>
                      <m:r>
                        <a:rPr lang="en-US" b="1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en-US" b="1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𝒌</m:t>
                              </m:r>
                            </m:sub>
                          </m:sSub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𝒏</m:t>
                          </m:r>
                          <m: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𝑵</m:t>
                          </m:r>
                        </m:sup>
                        <m:e>
                          <m:r>
                            <a:rPr lang="en-US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b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𝐳</m:t>
                              </m:r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|</m:t>
                              </m:r>
                              <m:sSup>
                                <m:sSupPr>
                                  <m:ctrlPr>
                                    <a:rPr lang="en-US" b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𝐱</m:t>
                                  </m:r>
                                </m:e>
                                <m:sup>
                                  <m: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  <m: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sup>
                              </m:sSup>
                            </m:e>
                          </m:d>
                          <m:sSup>
                            <m:sSupPr>
                              <m:ctrlPr>
                                <a:rPr lang="en-US" b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𝐱</m:t>
                              </m:r>
                            </m:e>
                            <m:sup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sup>
                          </m:sSup>
                        </m:e>
                      </m:nary>
                      <m:r>
                        <a:rPr lang="en-US" b="1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 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=1,2,…,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𝐾</m:t>
                      </m:r>
                      <m:r>
                        <a:rPr lang="en-US" b="0" i="1" kern="10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                                                        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(10.21)</m:t>
                      </m:r>
                    </m:oMath>
                  </m:oMathPara>
                </a14:m>
                <a:endParaRPr lang="en-US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indent="-22860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>
                      <m:sSup>
                        <m:sSupPr>
                          <m:ctrlP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b="1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𝜮</m:t>
                              </m:r>
                            </m:e>
                            <m:sub>
                              <m:r>
                                <a:rPr lang="en-US" b="1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𝒌</m:t>
                              </m:r>
                            </m:sub>
                          </m:sSub>
                        </m:e>
                        <m:sup>
                          <m: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𝒏𝒆𝒘</m:t>
                          </m:r>
                        </m:sup>
                      </m:sSup>
                      <m:r>
                        <a:rPr lang="en-US" b="1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en-US" b="1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𝒌</m:t>
                              </m:r>
                            </m:sub>
                          </m:sSub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𝒏</m:t>
                          </m:r>
                          <m: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𝑵</m:t>
                          </m:r>
                        </m:sup>
                        <m:e>
                          <m:r>
                            <a:rPr lang="en-US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b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𝐳</m:t>
                              </m:r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|</m:t>
                              </m:r>
                              <m:sSup>
                                <m:sSupPr>
                                  <m:ctrlPr>
                                    <a:rPr lang="en-US" b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𝐱</m:t>
                                  </m:r>
                                </m:e>
                                <m:sup>
                                  <m: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  <m: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sup>
                              </m:sSup>
                            </m:e>
                          </m:d>
                        </m:e>
                      </m:nary>
                      <m:d>
                        <m:dPr>
                          <m:ctrlPr>
                            <a:rPr lang="en-US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𝐱</m:t>
                              </m:r>
                            </m:e>
                            <m:sup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sup>
                          </m:sSup>
                          <m: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1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b="1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𝝁</m:t>
                                  </m:r>
                                </m:e>
                                <m:sub>
                                  <m:r>
                                    <a:rPr lang="en-US" b="1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𝒌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b="1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𝒏𝒆𝒘</m:t>
                              </m:r>
                            </m:sup>
                          </m:sSup>
                        </m:e>
                      </m:d>
                      <m:sSup>
                        <m:sSupPr>
                          <m:ctrlP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𝐱</m:t>
                                  </m:r>
                                </m:e>
                                <m:sup>
                                  <m: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  <m:r>
                                    <a:rPr lang="en-US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sup>
                              </m:sSup>
                              <m:r>
                                <a:rPr lang="en-US" b="1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b="1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𝝁</m:t>
                                      </m:r>
                                    </m:e>
                                    <m:sub>
                                      <m:r>
                                        <a:rPr lang="en-US" b="1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𝒌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b="1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𝒏𝒆𝒘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b="1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𝑻</m:t>
                          </m:r>
                        </m:sup>
                      </m:sSup>
                      <m:r>
                        <a:rPr lang="en-US" b="1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, 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=1,2,…,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𝐾</m:t>
                      </m:r>
                      <m:r>
                        <a:rPr lang="en-US" b="0" i="1" kern="10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   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(10.22)</m:t>
                      </m:r>
                    </m:oMath>
                  </m:oMathPara>
                </a14:m>
                <a:endParaRPr lang="en-US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indent="-22860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>
                      <m:sSup>
                        <m:sSupPr>
                          <m:ctrlPr>
                            <a:rPr lang="en-US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  <m:sup>
                          <m:r>
                            <a:rPr lang="en-US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𝑛𝑒𝑤</m:t>
                          </m:r>
                        </m:sup>
                      </m:sSup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</m:num>
                        <m:den>
                          <m:r>
                            <a:rPr lang="en-US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𝑁</m:t>
                          </m:r>
                        </m:den>
                      </m:f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b="1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=1,2,…,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𝐾</m:t>
                      </m:r>
                      <m:r>
                        <a:rPr lang="en-US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                                                </m:t>
                      </m:r>
                      <m:r>
                        <a:rPr lang="en-US" b="0" i="1" kern="10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                                              (10.23)</m:t>
                      </m:r>
                    </m:oMath>
                  </m:oMathPara>
                </a14:m>
                <a:endParaRPr lang="en-US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indent="-22860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b="1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𝝁</m:t>
                        </m:r>
                      </m:e>
                      <m:sub>
                        <m:r>
                          <a:rPr lang="en-US" b="1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𝒌</m:t>
                        </m:r>
                      </m:sub>
                    </m:sSub>
                    <m:sSup>
                      <m:sSupPr>
                        <m:ctrlPr>
                          <a:rPr lang="en-US" b="1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b="1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←</m:t>
                            </m:r>
                            <m:r>
                              <a:rPr lang="en-US" b="1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𝝁</m:t>
                            </m:r>
                          </m:e>
                          <m:sub>
                            <m:r>
                              <a:rPr lang="en-US" b="1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𝒌</m:t>
                            </m:r>
                          </m:sub>
                        </m:sSub>
                      </m:e>
                      <m:sup>
                        <m:r>
                          <a:rPr lang="en-US" b="1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𝒏𝒆𝒘</m:t>
                        </m:r>
                      </m:sup>
                    </m:sSup>
                    <m:r>
                      <a:rPr lang="en-US" b="1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b="1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𝜮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𝒌</m:t>
                                </m:r>
                              </m:sub>
                            </m:sSub>
                            <m:r>
                              <a:rPr lang="en-US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←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𝜮</m:t>
                            </m:r>
                          </m:e>
                          <m:sub>
                            <m:r>
                              <a:rPr lang="en-US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𝒌</m:t>
                            </m:r>
                          </m:sub>
                        </m:sSub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𝒏𝒆𝒘</m:t>
                        </m:r>
                      </m:sup>
                    </m:sSup>
                  </m:oMath>
                </a14:m>
                <a:r>
                  <a:rPr lang="en-US" b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←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𝑛𝑒𝑤</m:t>
                        </m:r>
                      </m:sup>
                    </m:sSup>
                    <m:r>
                      <a:rPr lang="en-US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=1,2,…,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𝐾</m:t>
                    </m:r>
                  </m:oMath>
                </a14:m>
                <a:endParaRPr lang="en-US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indent="-228600" algn="just">
                  <a:lnSpc>
                    <a:spcPct val="107000"/>
                  </a:lnSpc>
                  <a:spcAft>
                    <a:spcPts val="800"/>
                  </a:spcAft>
                  <a:buNone/>
                  <a:tabLst>
                    <a:tab pos="171450" algn="l"/>
                  </a:tabLst>
                </a:pPr>
                <a:r>
                  <a:rPr lang="en-US" sz="1800" b="1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Step 4</a:t>
                </a:r>
                <a:r>
                  <a:rPr lang="en-US" sz="1800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 compute the log likelihood using (10.9) and check whether either the parameters or the log likelihood is converged. If not</a:t>
                </a:r>
                <a:r>
                  <a:rPr lang="en-US" sz="1800" b="1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1800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return to step 2.</a:t>
                </a:r>
                <a:endParaRPr lang="en-US" sz="18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indent="-22860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en-US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09F1C7F-F92E-53AC-6CDB-38A6B4B8F1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575" y="1320820"/>
                <a:ext cx="11201400" cy="5646226"/>
              </a:xfrm>
              <a:prstGeom prst="rect">
                <a:avLst/>
              </a:prstGeom>
              <a:blipFill>
                <a:blip r:embed="rId2"/>
                <a:stretch>
                  <a:fillRect t="-648" r="-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3723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C3736-2F47-85E7-7BE0-7B28C3B68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4" y="0"/>
            <a:ext cx="11306175" cy="1325563"/>
          </a:xfrm>
        </p:spPr>
        <p:txBody>
          <a:bodyPr/>
          <a:lstStyle/>
          <a:p>
            <a:r>
              <a:rPr lang="en-US" dirty="0"/>
              <a:t>EM algorithm for latent variable models in general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956FC87-7D54-0257-CA9C-D9526DAA450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04874" y="1358900"/>
                <a:ext cx="11096625" cy="4632325"/>
              </a:xfrm>
            </p:spPr>
            <p:txBody>
              <a:bodyPr>
                <a:normAutofit fontScale="400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Now we generalize EM algorithm to general latent variable models. (GMM is a special case of latent variable models)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 our model, </a:t>
                </a:r>
                <a:r>
                  <a:rPr lang="en-US" sz="6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observed variable, </a:t>
                </a:r>
                <a:r>
                  <a:rPr lang="en-US" sz="6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  <a:r>
                  <a:rPr lang="en-US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latent variable, </a:t>
                </a:r>
                <a14:m>
                  <m:oMath xmlns:m="http://schemas.openxmlformats.org/officeDocument/2006/math">
                    <m:r>
                      <a:rPr lang="en-US" sz="6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𝛉</m:t>
                    </m:r>
                  </m:oMath>
                </a14:m>
                <a:r>
                  <a:rPr lang="en-US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model parameter.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Problem statement</a:t>
                </a:r>
              </a:p>
              <a:p>
                <a:pPr lvl="1">
                  <a:lnSpc>
                    <a:spcPct val="170000"/>
                  </a:lnSpc>
                  <a:spcAft>
                    <a:spcPts val="600"/>
                  </a:spcAft>
                </a:pP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are given the incomplete data set </a:t>
                </a:r>
                <a:r>
                  <a:rPr lang="en-US" sz="4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X=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4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500" b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500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(1)</m:t>
                            </m:r>
                          </m:sup>
                        </m:sSup>
                        <m:r>
                          <a:rPr lang="en-US" sz="450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4500" b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500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(2)</m:t>
                            </m:r>
                          </m:sup>
                        </m:sSup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,…</m:t>
                        </m:r>
                        <m:r>
                          <a:rPr lang="en-US" sz="450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4500" b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500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and the goal is to find the maximum likelihood estimate (MLE) of the model parameters,</a:t>
                </a:r>
              </a:p>
              <a:p>
                <a:pPr marL="457200" lvl="1" indent="0">
                  <a:buNone/>
                </a:pPr>
                <a:endParaRPr lang="en-US" sz="4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>
                      <m:acc>
                        <m:accPr>
                          <m:chr m:val="̂"/>
                          <m:ctrlPr>
                            <a:rPr lang="en-US" sz="45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5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  <m:r>
                        <a:rPr lang="en-US" sz="45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45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50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4500">
                                  <a:latin typeface="Cambria Math" panose="02040503050406030204" pitchFamily="18" charset="0"/>
                                </a:rPr>
                                <m:t>argmax</m:t>
                              </m:r>
                            </m:e>
                            <m:lim>
                              <m:r>
                                <a:rPr lang="en-US" sz="45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lim>
                          </m:limLow>
                        </m:fName>
                        <m:e>
                          <m:r>
                            <a:rPr lang="en-US" sz="4500" i="1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4500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500" b="1">
                                  <a:latin typeface="Cambria Math" panose="02040503050406030204" pitchFamily="18" charset="0"/>
                                </a:rPr>
                                <m:t>𝐗</m:t>
                              </m:r>
                              <m:r>
                                <a:rPr lang="en-US" sz="4500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sz="45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  <m:r>
                        <a:rPr lang="en-US" sz="4500" b="0" i="1" smtClean="0">
                          <a:latin typeface="Cambria Math" panose="02040503050406030204" pitchFamily="18" charset="0"/>
                        </a:rPr>
                        <m:t>        </m:t>
                      </m:r>
                      <m:r>
                        <a:rPr lang="en-US" sz="4500" b="0" i="1" smtClean="0"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US" sz="45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acc>
                        <m:accPr>
                          <m:chr m:val="̂"/>
                          <m:ctrlPr>
                            <a:rPr lang="en-US" sz="45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5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  <m:r>
                        <a:rPr lang="en-US" sz="45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45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50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4500">
                                  <a:latin typeface="Cambria Math" panose="02040503050406030204" pitchFamily="18" charset="0"/>
                                </a:rPr>
                                <m:t>argmax</m:t>
                              </m:r>
                            </m:e>
                            <m:lim>
                              <m:r>
                                <a:rPr lang="en-US" sz="45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sz="450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450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45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5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d>
                                    <m:dPr>
                                      <m:ctrlPr>
                                        <a:rPr lang="en-US" sz="4500" b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500" b="1">
                                          <a:latin typeface="Cambria Math" panose="02040503050406030204" pitchFamily="18" charset="0"/>
                                        </a:rPr>
                                        <m:t>𝐗</m:t>
                                      </m:r>
                                      <m:r>
                                        <a:rPr lang="en-US" sz="4500" i="1">
                                          <a:latin typeface="Cambria Math" panose="02040503050406030204" pitchFamily="18" charset="0"/>
                                        </a:rPr>
                                        <m:t>|</m:t>
                                      </m:r>
                                      <m:r>
                                        <a:rPr lang="en-US" sz="4500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d>
                                </m:e>
                              </m:d>
                            </m:e>
                          </m:func>
                        </m:e>
                      </m:func>
                      <m:r>
                        <a:rPr lang="en-US" sz="4500" b="0" i="1" smtClean="0">
                          <a:latin typeface="Cambria Math" panose="02040503050406030204" pitchFamily="18" charset="0"/>
                        </a:rPr>
                        <m:t>                                 </m:t>
                      </m:r>
                      <m:r>
                        <a:rPr lang="en-US" sz="4500" i="1">
                          <a:latin typeface="Cambria Math" panose="02040503050406030204" pitchFamily="18" charset="0"/>
                        </a:rPr>
                        <m:t>(10.30)</m:t>
                      </m:r>
                    </m:oMath>
                  </m:oMathPara>
                </a14:m>
                <a:endParaRPr lang="en-US" sz="4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where the marginal likelihood </a:t>
                </a:r>
                <a:endParaRPr lang="en-US" sz="45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sz="45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4500" b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500" b="1">
                              <a:latin typeface="Cambria Math" panose="02040503050406030204" pitchFamily="18" charset="0"/>
                            </a:rPr>
                            <m:t>𝐗</m:t>
                          </m:r>
                          <m:r>
                            <a:rPr lang="en-US" sz="4500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45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US" sz="45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∏"/>
                          <m:limLoc m:val="undOvr"/>
                          <m:ctrlPr>
                            <a:rPr lang="en-US" sz="45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5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45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4500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r>
                            <a:rPr lang="en-US" sz="4500" i="1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45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500" b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500" b="1"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</m:e>
                                <m:sup>
                                  <m:r>
                                    <a:rPr lang="en-US" sz="45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45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45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p>
                              <m:r>
                                <a:rPr lang="en-US" sz="4500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sz="45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45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956FC87-7D54-0257-CA9C-D9526DAA45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04874" y="1358900"/>
                <a:ext cx="11096625" cy="4632325"/>
              </a:xfrm>
              <a:blipFill>
                <a:blip r:embed="rId2"/>
                <a:stretch>
                  <a:fillRect l="-714" t="-1053" r="-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9F7C1D-8D14-99D1-542A-50A4EA99E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19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B364F5F-700A-DB88-FCBC-B1740A54F2CF}"/>
                  </a:ext>
                </a:extLst>
              </p:cNvPr>
              <p:cNvSpPr txBox="1"/>
              <p:nvPr/>
            </p:nvSpPr>
            <p:spPr>
              <a:xfrm>
                <a:off x="771525" y="6010275"/>
                <a:ext cx="100509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4"/>
                    </a:solidFill>
                    <a:latin typeface="Segoe Print" panose="02000600000000000000" pitchFamily="2" charset="0"/>
                  </a:rPr>
                  <a:t>Assume that we know the probability models with unknow parameters: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r>
                  <a:rPr lang="en-US" dirty="0">
                    <a:solidFill>
                      <a:schemeClr val="accent4"/>
                    </a:solidFill>
                    <a:latin typeface="Segoe Print" panose="02000600000000000000" pitchFamily="2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r>
                  <a:rPr lang="en-US" dirty="0">
                    <a:solidFill>
                      <a:schemeClr val="accent4"/>
                    </a:solidFill>
                    <a:latin typeface="Segoe Print" panose="02000600000000000000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B364F5F-700A-DB88-FCBC-B1740A54F2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525" y="6010275"/>
                <a:ext cx="10050957" cy="369332"/>
              </a:xfrm>
              <a:prstGeom prst="rect">
                <a:avLst/>
              </a:prstGeom>
              <a:blipFill>
                <a:blip r:embed="rId3"/>
                <a:stretch>
                  <a:fillRect l="-546" t="-819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0423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70F1C-063E-2960-8F49-925A8B65B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17" y="0"/>
            <a:ext cx="10515600" cy="1325563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AFDA8-E53A-F73C-43F3-95EA0BD4C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925" y="1339850"/>
            <a:ext cx="10515600" cy="50038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Difference between discriminative model and generative model</a:t>
            </a:r>
          </a:p>
          <a:p>
            <a:r>
              <a:rPr lang="en-US" dirty="0"/>
              <a:t>Probabilistic graphical models </a:t>
            </a:r>
          </a:p>
          <a:p>
            <a:r>
              <a:rPr lang="en-US" dirty="0"/>
              <a:t>Gaussian mixture models (GMMs)</a:t>
            </a:r>
          </a:p>
          <a:p>
            <a:pPr lvl="1"/>
            <a:r>
              <a:rPr lang="en-US" dirty="0"/>
              <a:t>Latent variable</a:t>
            </a:r>
          </a:p>
          <a:p>
            <a:pPr lvl="1"/>
            <a:r>
              <a:rPr lang="en-US" dirty="0"/>
              <a:t>Incomplete dataset vs complete dataset</a:t>
            </a:r>
          </a:p>
          <a:p>
            <a:pPr lvl="1"/>
            <a:r>
              <a:rPr lang="en-US" dirty="0"/>
              <a:t>Learn a GMM and sample a GMM</a:t>
            </a:r>
          </a:p>
          <a:p>
            <a:pPr lvl="1"/>
            <a:r>
              <a:rPr lang="en-US" dirty="0"/>
              <a:t>EM algorithm for GMMs</a:t>
            </a:r>
          </a:p>
          <a:p>
            <a:r>
              <a:rPr lang="en-US" dirty="0"/>
              <a:t>EM algorithm for general latent models</a:t>
            </a:r>
          </a:p>
          <a:p>
            <a:r>
              <a:rPr lang="en-US" dirty="0"/>
              <a:t>Variational auto-encoder (VAE)</a:t>
            </a:r>
          </a:p>
          <a:p>
            <a:pPr lvl="1"/>
            <a:r>
              <a:rPr lang="en-US" dirty="0"/>
              <a:t>Principle: lower bound ELBO</a:t>
            </a:r>
          </a:p>
          <a:p>
            <a:pPr lvl="1"/>
            <a:r>
              <a:rPr lang="en-US" dirty="0"/>
              <a:t>Practical architecture</a:t>
            </a:r>
          </a:p>
          <a:p>
            <a:pPr lvl="1"/>
            <a:r>
              <a:rPr lang="en-US" dirty="0"/>
              <a:t>Training</a:t>
            </a:r>
          </a:p>
          <a:p>
            <a:r>
              <a:rPr lang="en-US" dirty="0"/>
              <a:t>Implementation of VAE on MNIST using Python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49976D-E8EF-973F-B4B8-ECB727E90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845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85CF9-25A4-ABA2-BCDE-DA9AA15F5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1029950" cy="1325563"/>
          </a:xfrm>
        </p:spPr>
        <p:txBody>
          <a:bodyPr/>
          <a:lstStyle/>
          <a:p>
            <a:r>
              <a:rPr lang="en-US" dirty="0"/>
              <a:t>Two concepts: Jesen’s inequality, KL divergence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2D3A81-2D28-6C14-A219-623AB9FEE4D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85825" y="1339849"/>
                <a:ext cx="10515600" cy="4994275"/>
              </a:xfrm>
            </p:spPr>
            <p:txBody>
              <a:bodyPr>
                <a:normAutofit fontScale="77500" lnSpcReduction="20000"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800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Jesen’s inequality: if function </a:t>
                </a:r>
                <a14:m>
                  <m:oMath xmlns:m="http://schemas.openxmlformats.org/officeDocument/2006/math">
                    <m:r>
                      <a:rPr lang="en-US" sz="2800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sz="2800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is a </a:t>
                </a:r>
                <a:r>
                  <a:rPr lang="en-US" sz="2800" b="1" i="1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convex</a:t>
                </a:r>
                <a:r>
                  <a:rPr lang="en-US" sz="2800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function, and </a:t>
                </a:r>
                <a:r>
                  <a:rPr lang="en-US" sz="2800" b="1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800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is a random variable, then</a:t>
                </a:r>
                <a:endParaRPr lang="en-US" sz="28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𝔼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800" b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𝐱</m:t>
                              </m:r>
                            </m:e>
                          </m:d>
                        </m:e>
                      </m:d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≥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𝔼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𝐱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  <a:p>
                <a:pPr indent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kern="1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if function </a:t>
                </a:r>
                <a14:m>
                  <m:oMath xmlns:m="http://schemas.openxmlformats.org/officeDocument/2006/math">
                    <m:r>
                      <a:rPr lang="en-US" i="1" kern="1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kern="1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is a </a:t>
                </a:r>
                <a:r>
                  <a:rPr lang="en-US" b="1" i="1" kern="1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concave</a:t>
                </a:r>
                <a:r>
                  <a:rPr lang="en-US" kern="1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function, and </a:t>
                </a:r>
                <a:r>
                  <a:rPr lang="en-US" b="1" kern="1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kern="1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is a random variable, then</a:t>
                </a:r>
                <a:endParaRPr lang="en-US" kern="1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𝔼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b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𝐱</m:t>
                              </m:r>
                            </m:e>
                          </m:d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𝔼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b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𝐱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  <a:p>
                <a:pPr>
                  <a:lnSpc>
                    <a:spcPct val="100000"/>
                  </a:lnSpc>
                  <a:spcAft>
                    <a:spcPts val="600"/>
                  </a:spcAft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0000"/>
                  </a:lnSpc>
                  <a:spcAft>
                    <a:spcPts val="600"/>
                  </a:spcAft>
                </a:pP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Kullback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-Leibler (KL) divergence between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𝐳</m:t>
                        </m:r>
                      </m:e>
                    </m:d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𝑞</m:t>
                    </m:r>
                    <m:d>
                      <m:d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𝐳</m:t>
                        </m:r>
                      </m:e>
                    </m:d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>
                          <a:latin typeface="Cambria Math" panose="02040503050406030204" pitchFamily="18" charset="0"/>
                        </a:rPr>
                        <m:t>𝐾𝐿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</m:e>
                          </m:d>
                        </m:e>
                      </m:nary>
                      <m:func>
                        <m:funcPr>
                          <m:ctrlPr>
                            <a:rPr lang="en-US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b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𝐳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d>
                                <m:dPr>
                                  <m:ctrlPr>
                                    <a:rPr lang="en-US" b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𝐳</m:t>
                                  </m:r>
                                </m:e>
                              </m:d>
                            </m:den>
                          </m:f>
                        </m:e>
                      </m:func>
                    </m:oMath>
                  </m:oMathPara>
                </a14:m>
                <a:endParaRPr lang="en-US" dirty="0"/>
              </a:p>
              <a:p>
                <a:pPr lvl="1">
                  <a:lnSpc>
                    <a:spcPct val="10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𝐾𝐿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||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𝐾𝐿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||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</m:oMath>
                </a14:m>
                <a:endParaRPr lang="en-US" dirty="0"/>
              </a:p>
              <a:p>
                <a:pPr lvl="1">
                  <a:lnSpc>
                    <a:spcPct val="10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𝐾𝐿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||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, for any p and q.</a:t>
                </a:r>
              </a:p>
              <a:p>
                <a:pPr lvl="1">
                  <a:lnSpc>
                    <a:spcPct val="10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𝐾𝐿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||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, if and only if p=q.</a:t>
                </a:r>
              </a:p>
              <a:p>
                <a:pPr lvl="1">
                  <a:lnSpc>
                    <a:spcPct val="100000"/>
                  </a:lnSpc>
                  <a:spcAft>
                    <a:spcPts val="600"/>
                  </a:spcAft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2D3A81-2D28-6C14-A219-623AB9FEE4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5825" y="1339849"/>
                <a:ext cx="10515600" cy="4994275"/>
              </a:xfrm>
              <a:blipFill>
                <a:blip r:embed="rId2"/>
                <a:stretch>
                  <a:fillRect l="-638" t="-18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F83625-0828-D41D-8FF1-143C33EF9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20</a:t>
            </a:fld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E1070F6-F78B-4730-6B68-FA936F442B98}"/>
              </a:ext>
            </a:extLst>
          </p:cNvPr>
          <p:cNvCxnSpPr>
            <a:cxnSpLocks/>
          </p:cNvCxnSpPr>
          <p:nvPr/>
        </p:nvCxnSpPr>
        <p:spPr>
          <a:xfrm>
            <a:off x="9791700" y="3419475"/>
            <a:ext cx="227647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6584780-38E4-DA9A-D035-13011E390010}"/>
              </a:ext>
            </a:extLst>
          </p:cNvPr>
          <p:cNvCxnSpPr/>
          <p:nvPr/>
        </p:nvCxnSpPr>
        <p:spPr>
          <a:xfrm flipV="1">
            <a:off x="10144125" y="2105025"/>
            <a:ext cx="0" cy="16668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8AA13FB-BC3C-8EDF-FB23-C776DDAA6967}"/>
              </a:ext>
            </a:extLst>
          </p:cNvPr>
          <p:cNvSpPr/>
          <p:nvPr/>
        </p:nvSpPr>
        <p:spPr>
          <a:xfrm flipV="1">
            <a:off x="10229850" y="2438401"/>
            <a:ext cx="1276350" cy="666750"/>
          </a:xfrm>
          <a:custGeom>
            <a:avLst/>
            <a:gdLst>
              <a:gd name="csX0" fmla="*/ 0 w 1276350"/>
              <a:gd name="csY0" fmla="*/ 238125 h 581163"/>
              <a:gd name="csX1" fmla="*/ 323850 w 1276350"/>
              <a:gd name="csY1" fmla="*/ 581025 h 581163"/>
              <a:gd name="csX2" fmla="*/ 942975 w 1276350"/>
              <a:gd name="csY2" fmla="*/ 276225 h 581163"/>
              <a:gd name="csX3" fmla="*/ 1276350 w 1276350"/>
              <a:gd name="csY3" fmla="*/ 0 h 581163"/>
              <a:gd name="csX4" fmla="*/ 1276350 w 1276350"/>
              <a:gd name="csY4" fmla="*/ 0 h 581163"/>
              <a:gd name="csX5" fmla="*/ 1276350 w 1276350"/>
              <a:gd name="csY5" fmla="*/ 0 h 5811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276350" h="581163">
                <a:moveTo>
                  <a:pt x="0" y="238125"/>
                </a:moveTo>
                <a:cubicBezTo>
                  <a:pt x="83344" y="406400"/>
                  <a:pt x="166688" y="574675"/>
                  <a:pt x="323850" y="581025"/>
                </a:cubicBezTo>
                <a:cubicBezTo>
                  <a:pt x="481013" y="587375"/>
                  <a:pt x="784225" y="373063"/>
                  <a:pt x="942975" y="276225"/>
                </a:cubicBezTo>
                <a:cubicBezTo>
                  <a:pt x="1101725" y="179387"/>
                  <a:pt x="1276350" y="0"/>
                  <a:pt x="1276350" y="0"/>
                </a:cubicBezTo>
                <a:lnTo>
                  <a:pt x="1276350" y="0"/>
                </a:lnTo>
                <a:lnTo>
                  <a:pt x="1276350" y="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F113ADB-1C6E-8AB9-96B8-86702480D31A}"/>
              </a:ext>
            </a:extLst>
          </p:cNvPr>
          <p:cNvCxnSpPr>
            <a:cxnSpLocks/>
          </p:cNvCxnSpPr>
          <p:nvPr/>
        </p:nvCxnSpPr>
        <p:spPr>
          <a:xfrm>
            <a:off x="10229850" y="2847975"/>
            <a:ext cx="1266825" cy="26670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23BE7B4-BAFB-785E-9DE5-283570D16918}"/>
                  </a:ext>
                </a:extLst>
              </p:cNvPr>
              <p:cNvSpPr txBox="1"/>
              <p:nvPr/>
            </p:nvSpPr>
            <p:spPr>
              <a:xfrm>
                <a:off x="9906000" y="1881515"/>
                <a:ext cx="127635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8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𝐱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23BE7B4-BAFB-785E-9DE5-283570D169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0" y="1881515"/>
                <a:ext cx="127635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EB36360-0DB0-35C6-800D-5C9C33D15500}"/>
                  </a:ext>
                </a:extLst>
              </p:cNvPr>
              <p:cNvSpPr txBox="1"/>
              <p:nvPr/>
            </p:nvSpPr>
            <p:spPr>
              <a:xfrm>
                <a:off x="11210925" y="2976890"/>
                <a:ext cx="9144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800" b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𝐱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EB36360-0DB0-35C6-800D-5C9C33D155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0925" y="2976890"/>
                <a:ext cx="91440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506C777E-A02D-3BB9-4988-4901EE0CB371}"/>
              </a:ext>
            </a:extLst>
          </p:cNvPr>
          <p:cNvSpPr txBox="1"/>
          <p:nvPr/>
        </p:nvSpPr>
        <p:spPr>
          <a:xfrm>
            <a:off x="10296525" y="3529340"/>
            <a:ext cx="1676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concave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2424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EB9C6-E709-8EA6-720E-7C9E97C56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0"/>
            <a:ext cx="10515600" cy="1325563"/>
          </a:xfrm>
        </p:spPr>
        <p:txBody>
          <a:bodyPr/>
          <a:lstStyle/>
          <a:p>
            <a:r>
              <a:rPr lang="en-US" dirty="0"/>
              <a:t>Evidence Lower Bound (ELBO)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5EE554B-093C-82D4-D842-B41414EB1C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19175" y="1330324"/>
                <a:ext cx="10515600" cy="5527676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dirty="0"/>
                  <a:t>Lower bound of the marginal log-likelihood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d>
                              <m:dPr>
                                <m:ctrlPr>
                                  <a:rPr lang="en-US" b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>
                                    <a:latin typeface="Cambria Math" panose="02040503050406030204" pitchFamily="18" charset="0"/>
                                  </a:rPr>
                                  <m:t>𝐗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endParaRPr lang="en-US" i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b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𝐗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func>
                            <m:funcPr>
                              <m:ctrlPr>
                                <a:rPr lang="en-US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b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𝐱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|</m:t>
                                      </m:r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d>
                                </m:e>
                              </m:d>
                            </m:e>
                          </m:func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func>
                        <m:funcPr>
                          <m:ctrlPr>
                            <a:rPr lang="en-US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limLoc m:val="undOvr"/>
                                  <m:supHide m:val="on"/>
                                  <m:ctrlPr>
                                    <a:rPr lang="en-US" b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𝐳</m:t>
                                  </m:r>
                                </m:sub>
                                <m:sup/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d>
                                    <m:dPr>
                                      <m:ctrlP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𝐱</m:t>
                                      </m:r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𝐳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|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d>
                                </m:e>
                              </m:nary>
                            </m:e>
                          </m:d>
                        </m:e>
                      </m:func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limLoc m:val="undOvr"/>
                                  <m:supHide m:val="on"/>
                                  <m:ctrlPr>
                                    <a:rPr lang="en-US" b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𝐳</m:t>
                                  </m:r>
                                </m:sub>
                                <m:sup/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  <m:d>
                                    <m:dPr>
                                      <m:ctrlP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𝐳</m:t>
                                      </m:r>
                                    </m:e>
                                  </m:d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  <m:d>
                                        <m:dPr>
                                          <m:ctrlPr>
                                            <a:rPr lang="en-US" b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1">
                                              <a:latin typeface="Cambria Math" panose="02040503050406030204" pitchFamily="18" charset="0"/>
                                            </a:rPr>
                                            <m:t>𝐱</m:t>
                                          </m:r>
                                          <m:r>
                                            <a:rPr lang="en-US" b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b="1">
                                              <a:latin typeface="Cambria Math" panose="02040503050406030204" pitchFamily="18" charset="0"/>
                                            </a:rPr>
                                            <m:t>𝐳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|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𝜃</m:t>
                                          </m:r>
                                        </m:e>
                                      </m:d>
                                    </m:num>
                                    <m:den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  <m:d>
                                        <m:dPr>
                                          <m:ctrlPr>
                                            <a:rPr lang="en-US" b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1">
                                              <a:latin typeface="Cambria Math" panose="02040503050406030204" pitchFamily="18" charset="0"/>
                                            </a:rPr>
                                            <m:t>𝐳</m:t>
                                          </m:r>
                                        </m:e>
                                      </m:d>
                                    </m:den>
                                  </m:f>
                                </m:e>
                              </m:nary>
                            </m:e>
                          </m:d>
                        </m:e>
                      </m:func>
                      <m:r>
                        <a:rPr lang="en-US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en-US" b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𝐳</m:t>
                          </m:r>
                        </m:sub>
                        <m:sup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  <m:d>
                            <m:dPr>
                              <m:ctrlPr>
                                <a:rPr lang="en-US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</m:e>
                          </m:d>
                          <m:func>
                            <m:funcPr>
                              <m:ctrlPr>
                                <a:rPr lang="en-US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  <m:d>
                                        <m:dPr>
                                          <m:ctrlPr>
                                            <a:rPr lang="en-US" b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1">
                                              <a:latin typeface="Cambria Math" panose="02040503050406030204" pitchFamily="18" charset="0"/>
                                            </a:rPr>
                                            <m:t>𝐱</m:t>
                                          </m:r>
                                          <m:r>
                                            <a:rPr lang="en-US" b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b="1">
                                              <a:latin typeface="Cambria Math" panose="02040503050406030204" pitchFamily="18" charset="0"/>
                                            </a:rPr>
                                            <m:t>𝐳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|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𝜃</m:t>
                                          </m:r>
                                        </m:e>
                                      </m:d>
                                    </m:num>
                                    <m:den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  <m:d>
                                        <m:dPr>
                                          <m:ctrlPr>
                                            <a:rPr lang="en-US" b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1">
                                              <a:latin typeface="Cambria Math" panose="02040503050406030204" pitchFamily="18" charset="0"/>
                                            </a:rPr>
                                            <m:t>𝐳</m:t>
                                          </m:r>
                                        </m:e>
                                      </m:d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func>
                        <m:funcPr>
                          <m:ctrlPr>
                            <a:rPr lang="en-US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limLoc m:val="undOvr"/>
                              <m:supHide m:val="on"/>
                              <m:ctrlPr>
                                <a:rPr lang="en-US" b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</m:sub>
                            <m:sup/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d>
                                <m:dPr>
                                  <m:ctrlPr>
                                    <a:rPr lang="en-US" b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𝐳</m:t>
                                  </m:r>
                                </m:e>
                              </m:d>
                            </m:e>
                          </m:nary>
                        </m:e>
                      </m:d>
                      <m:func>
                        <m:funcPr>
                          <m:ctrlPr>
                            <a:rPr lang="en-US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b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en-US" b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𝐳</m:t>
                          </m:r>
                        </m:sub>
                        <m:sup/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d>
                                <m:dPr>
                                  <m:ctrlPr>
                                    <a:rPr lang="en-US" b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𝐳</m:t>
                                  </m:r>
                                </m:e>
                              </m:d>
                              <m:func>
                                <m:funcPr>
                                  <m:ctrlPr>
                                    <a:rPr lang="en-US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b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b="1">
                                                  <a:latin typeface="Cambria Math" panose="02040503050406030204" pitchFamily="18" charset="0"/>
                                                </a:rPr>
                                                <m:t>𝐱</m:t>
                                              </m:r>
                                              <m:r>
                                                <a:rPr lang="en-US" b="1"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b="1">
                                                  <a:latin typeface="Cambria Math" panose="02040503050406030204" pitchFamily="18" charset="0"/>
                                                </a:rPr>
                                                <m:t>𝐳</m:t>
                                              </m:r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|</m:t>
                                              </m:r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</m:d>
                                        </m:num>
                                        <m:den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b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b="1">
                                                  <a:latin typeface="Cambria Math" panose="02040503050406030204" pitchFamily="18" charset="0"/>
                                                </a:rPr>
                                                <m:t>𝐳</m:t>
                                              </m:r>
                                            </m:e>
                                          </m:d>
                                        </m:den>
                                      </m:f>
                                      <m:f>
                                        <m:f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b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b="1">
                                                  <a:latin typeface="Cambria Math" panose="02040503050406030204" pitchFamily="18" charset="0"/>
                                                </a:rPr>
                                                <m:t>𝐳</m:t>
                                              </m:r>
                                            </m:e>
                                          </m:d>
                                        </m:num>
                                        <m:den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b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b="1">
                                                  <a:latin typeface="Cambria Math" panose="02040503050406030204" pitchFamily="18" charset="0"/>
                                                </a:rPr>
                                                <m:t>𝐳</m:t>
                                              </m:r>
                                              <m:r>
                                                <a:rPr lang="en-US" b="1">
                                                  <a:latin typeface="Cambria Math" panose="02040503050406030204" pitchFamily="18" charset="0"/>
                                                </a:rPr>
                                                <m:t>|</m:t>
                                              </m:r>
                                              <m:r>
                                                <a:rPr lang="en-US" b="1">
                                                  <a:latin typeface="Cambria Math" panose="02040503050406030204" pitchFamily="18" charset="0"/>
                                                </a:rPr>
                                                <m:t>𝐱</m:t>
                                              </m:r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</m:d>
                                        </m:den>
                                      </m:f>
                                    </m:e>
                                  </m:d>
                                </m:e>
                              </m:func>
                            </m:e>
                          </m:d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en-US" b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𝐳</m:t>
                          </m:r>
                        </m:sub>
                        <m:sup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  <m:d>
                            <m:dPr>
                              <m:ctrlPr>
                                <a:rPr lang="en-US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</m:e>
                          </m:d>
                          <m:func>
                            <m:funcPr>
                              <m:ctrlPr>
                                <a:rPr lang="en-US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  <m:d>
                                        <m:dPr>
                                          <m:ctrlPr>
                                            <a:rPr lang="en-US" b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1">
                                              <a:latin typeface="Cambria Math" panose="02040503050406030204" pitchFamily="18" charset="0"/>
                                            </a:rPr>
                                            <m:t>𝐱</m:t>
                                          </m:r>
                                          <m:r>
                                            <a:rPr lang="en-US" b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b="1">
                                              <a:latin typeface="Cambria Math" panose="02040503050406030204" pitchFamily="18" charset="0"/>
                                            </a:rPr>
                                            <m:t>𝐳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|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𝜃</m:t>
                                          </m:r>
                                        </m:e>
                                      </m:d>
                                    </m:num>
                                    <m:den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  <m:d>
                                        <m:dPr>
                                          <m:ctrlPr>
                                            <a:rPr lang="en-US" b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1">
                                              <a:latin typeface="Cambria Math" panose="02040503050406030204" pitchFamily="18" charset="0"/>
                                            </a:rPr>
                                            <m:t>𝐳</m:t>
                                          </m:r>
                                        </m:e>
                                      </m:d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en-US" b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𝐳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d>
                            <m:dPr>
                              <m:ctrlPr>
                                <a:rPr lang="en-US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</m:e>
                          </m:d>
                        </m:e>
                      </m:nary>
                      <m:func>
                        <m:funcPr>
                          <m:ctrlPr>
                            <a:rPr lang="en-US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  <m:d>
                                    <m:dPr>
                                      <m:ctrlP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𝐳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d>
                                    <m:dPr>
                                      <m:ctrlP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𝐳</m:t>
                                      </m:r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|</m:t>
                                      </m:r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𝐱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d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𝐾𝐿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  <m:d>
                            <m:dPr>
                              <m:ctrlPr>
                                <a:rPr lang="en-US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5EE554B-093C-82D4-D842-B41414EB1C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19175" y="1330324"/>
                <a:ext cx="10515600" cy="5527676"/>
              </a:xfrm>
              <a:blipFill>
                <a:blip r:embed="rId2"/>
                <a:stretch>
                  <a:fillRect l="-522" t="-14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A46ED0-A5E2-1D58-9235-03040EF2E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21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585C97-8313-F8B1-C109-2F0E8FFCB238}"/>
              </a:ext>
            </a:extLst>
          </p:cNvPr>
          <p:cNvSpPr txBox="1"/>
          <p:nvPr/>
        </p:nvSpPr>
        <p:spPr>
          <a:xfrm>
            <a:off x="6391275" y="2486025"/>
            <a:ext cx="2186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Jesen’s inequality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95E0711-8CC2-CACC-B890-C09516EF4B0C}"/>
              </a:ext>
            </a:extLst>
          </p:cNvPr>
          <p:cNvSpPr/>
          <p:nvPr/>
        </p:nvSpPr>
        <p:spPr>
          <a:xfrm>
            <a:off x="7199962" y="2636996"/>
            <a:ext cx="3515663" cy="1163479"/>
          </a:xfrm>
          <a:custGeom>
            <a:avLst/>
            <a:gdLst>
              <a:gd name="csX0" fmla="*/ 96188 w 3515663"/>
              <a:gd name="csY0" fmla="*/ 249079 h 1163479"/>
              <a:gd name="csX1" fmla="*/ 48563 w 3515663"/>
              <a:gd name="csY1" fmla="*/ 334804 h 1163479"/>
              <a:gd name="csX2" fmla="*/ 19988 w 3515663"/>
              <a:gd name="csY2" fmla="*/ 411004 h 1163479"/>
              <a:gd name="csX3" fmla="*/ 10463 w 3515663"/>
              <a:gd name="csY3" fmla="*/ 496729 h 1163479"/>
              <a:gd name="csX4" fmla="*/ 938 w 3515663"/>
              <a:gd name="csY4" fmla="*/ 544354 h 1163479"/>
              <a:gd name="csX5" fmla="*/ 29513 w 3515663"/>
              <a:gd name="csY5" fmla="*/ 887254 h 1163479"/>
              <a:gd name="csX6" fmla="*/ 48563 w 3515663"/>
              <a:gd name="csY6" fmla="*/ 963454 h 1163479"/>
              <a:gd name="csX7" fmla="*/ 134288 w 3515663"/>
              <a:gd name="csY7" fmla="*/ 1068229 h 1163479"/>
              <a:gd name="csX8" fmla="*/ 220013 w 3515663"/>
              <a:gd name="csY8" fmla="*/ 1096804 h 1163479"/>
              <a:gd name="csX9" fmla="*/ 296213 w 3515663"/>
              <a:gd name="csY9" fmla="*/ 1125379 h 1163479"/>
              <a:gd name="csX10" fmla="*/ 410513 w 3515663"/>
              <a:gd name="csY10" fmla="*/ 1134904 h 1163479"/>
              <a:gd name="csX11" fmla="*/ 477188 w 3515663"/>
              <a:gd name="csY11" fmla="*/ 1144429 h 1163479"/>
              <a:gd name="csX12" fmla="*/ 524813 w 3515663"/>
              <a:gd name="csY12" fmla="*/ 1153954 h 1163479"/>
              <a:gd name="csX13" fmla="*/ 1410638 w 3515663"/>
              <a:gd name="csY13" fmla="*/ 1163479 h 1163479"/>
              <a:gd name="csX14" fmla="*/ 2372663 w 3515663"/>
              <a:gd name="csY14" fmla="*/ 1153954 h 1163479"/>
              <a:gd name="csX15" fmla="*/ 2801288 w 3515663"/>
              <a:gd name="csY15" fmla="*/ 1125379 h 1163479"/>
              <a:gd name="csX16" fmla="*/ 2896538 w 3515663"/>
              <a:gd name="csY16" fmla="*/ 1096804 h 1163479"/>
              <a:gd name="csX17" fmla="*/ 2953688 w 3515663"/>
              <a:gd name="csY17" fmla="*/ 1077754 h 1163479"/>
              <a:gd name="csX18" fmla="*/ 2982263 w 3515663"/>
              <a:gd name="csY18" fmla="*/ 1058704 h 1163479"/>
              <a:gd name="csX19" fmla="*/ 3020363 w 3515663"/>
              <a:gd name="csY19" fmla="*/ 1039654 h 1163479"/>
              <a:gd name="csX20" fmla="*/ 3067988 w 3515663"/>
              <a:gd name="csY20" fmla="*/ 1020604 h 1163479"/>
              <a:gd name="csX21" fmla="*/ 3201338 w 3515663"/>
              <a:gd name="csY21" fmla="*/ 934879 h 1163479"/>
              <a:gd name="csX22" fmla="*/ 3229913 w 3515663"/>
              <a:gd name="csY22" fmla="*/ 906304 h 1163479"/>
              <a:gd name="csX23" fmla="*/ 3287063 w 3515663"/>
              <a:gd name="csY23" fmla="*/ 868204 h 1163479"/>
              <a:gd name="csX24" fmla="*/ 3391838 w 3515663"/>
              <a:gd name="csY24" fmla="*/ 782479 h 1163479"/>
              <a:gd name="csX25" fmla="*/ 3420413 w 3515663"/>
              <a:gd name="csY25" fmla="*/ 734854 h 1163479"/>
              <a:gd name="csX26" fmla="*/ 3448988 w 3515663"/>
              <a:gd name="csY26" fmla="*/ 706279 h 1163479"/>
              <a:gd name="csX27" fmla="*/ 3477563 w 3515663"/>
              <a:gd name="csY27" fmla="*/ 658654 h 1163479"/>
              <a:gd name="csX28" fmla="*/ 3487088 w 3515663"/>
              <a:gd name="csY28" fmla="*/ 601504 h 1163479"/>
              <a:gd name="csX29" fmla="*/ 3506138 w 3515663"/>
              <a:gd name="csY29" fmla="*/ 544354 h 1163479"/>
              <a:gd name="csX30" fmla="*/ 3515663 w 3515663"/>
              <a:gd name="csY30" fmla="*/ 496729 h 1163479"/>
              <a:gd name="csX31" fmla="*/ 3487088 w 3515663"/>
              <a:gd name="csY31" fmla="*/ 287179 h 1163479"/>
              <a:gd name="csX32" fmla="*/ 3477563 w 3515663"/>
              <a:gd name="csY32" fmla="*/ 249079 h 1163479"/>
              <a:gd name="csX33" fmla="*/ 3439463 w 3515663"/>
              <a:gd name="csY33" fmla="*/ 220504 h 1163479"/>
              <a:gd name="csX34" fmla="*/ 3391838 w 3515663"/>
              <a:gd name="csY34" fmla="*/ 163354 h 1163479"/>
              <a:gd name="csX35" fmla="*/ 3239438 w 3515663"/>
              <a:gd name="csY35" fmla="*/ 68104 h 1163479"/>
              <a:gd name="csX36" fmla="*/ 3172763 w 3515663"/>
              <a:gd name="csY36" fmla="*/ 49054 h 1163479"/>
              <a:gd name="csX37" fmla="*/ 3020363 w 3515663"/>
              <a:gd name="csY37" fmla="*/ 39529 h 1163479"/>
              <a:gd name="csX38" fmla="*/ 1677338 w 3515663"/>
              <a:gd name="csY38" fmla="*/ 39529 h 1163479"/>
              <a:gd name="csX39" fmla="*/ 1477313 w 3515663"/>
              <a:gd name="csY39" fmla="*/ 58579 h 1163479"/>
              <a:gd name="csX40" fmla="*/ 1363013 w 3515663"/>
              <a:gd name="csY40" fmla="*/ 77629 h 1163479"/>
              <a:gd name="csX41" fmla="*/ 1220138 w 3515663"/>
              <a:gd name="csY41" fmla="*/ 96679 h 1163479"/>
              <a:gd name="csX42" fmla="*/ 1077263 w 3515663"/>
              <a:gd name="csY42" fmla="*/ 115729 h 1163479"/>
              <a:gd name="csX43" fmla="*/ 343838 w 3515663"/>
              <a:gd name="csY43" fmla="*/ 134779 h 1163479"/>
              <a:gd name="csX44" fmla="*/ 239063 w 3515663"/>
              <a:gd name="csY44" fmla="*/ 153829 h 1163479"/>
              <a:gd name="csX45" fmla="*/ 210488 w 3515663"/>
              <a:gd name="csY45" fmla="*/ 163354 h 1163479"/>
              <a:gd name="csX46" fmla="*/ 181913 w 3515663"/>
              <a:gd name="csY46" fmla="*/ 182404 h 1163479"/>
              <a:gd name="csX47" fmla="*/ 124763 w 3515663"/>
              <a:gd name="csY47" fmla="*/ 239554 h 1163479"/>
              <a:gd name="csX48" fmla="*/ 96188 w 3515663"/>
              <a:gd name="csY48" fmla="*/ 249079 h 116347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</a:cxnLst>
            <a:rect l="l" t="t" r="r" b="b"/>
            <a:pathLst>
              <a:path w="3515663" h="1163479">
                <a:moveTo>
                  <a:pt x="96188" y="249079"/>
                </a:moveTo>
                <a:cubicBezTo>
                  <a:pt x="83488" y="264954"/>
                  <a:pt x="64180" y="299666"/>
                  <a:pt x="48563" y="334804"/>
                </a:cubicBezTo>
                <a:cubicBezTo>
                  <a:pt x="33377" y="368972"/>
                  <a:pt x="30461" y="379585"/>
                  <a:pt x="19988" y="411004"/>
                </a:cubicBezTo>
                <a:cubicBezTo>
                  <a:pt x="16813" y="439579"/>
                  <a:pt x="14529" y="468267"/>
                  <a:pt x="10463" y="496729"/>
                </a:cubicBezTo>
                <a:cubicBezTo>
                  <a:pt x="8173" y="512756"/>
                  <a:pt x="938" y="528165"/>
                  <a:pt x="938" y="544354"/>
                </a:cubicBezTo>
                <a:cubicBezTo>
                  <a:pt x="938" y="922952"/>
                  <a:pt x="-8034" y="699520"/>
                  <a:pt x="29513" y="887254"/>
                </a:cubicBezTo>
                <a:cubicBezTo>
                  <a:pt x="32152" y="900449"/>
                  <a:pt x="39410" y="946979"/>
                  <a:pt x="48563" y="963454"/>
                </a:cubicBezTo>
                <a:cubicBezTo>
                  <a:pt x="70133" y="1002279"/>
                  <a:pt x="98895" y="1040701"/>
                  <a:pt x="134288" y="1068229"/>
                </a:cubicBezTo>
                <a:cubicBezTo>
                  <a:pt x="168165" y="1094578"/>
                  <a:pt x="179790" y="1084428"/>
                  <a:pt x="220013" y="1096804"/>
                </a:cubicBezTo>
                <a:cubicBezTo>
                  <a:pt x="245941" y="1104782"/>
                  <a:pt x="269613" y="1120059"/>
                  <a:pt x="296213" y="1125379"/>
                </a:cubicBezTo>
                <a:cubicBezTo>
                  <a:pt x="333703" y="1132877"/>
                  <a:pt x="372491" y="1130902"/>
                  <a:pt x="410513" y="1134904"/>
                </a:cubicBezTo>
                <a:cubicBezTo>
                  <a:pt x="432840" y="1137254"/>
                  <a:pt x="455043" y="1140738"/>
                  <a:pt x="477188" y="1144429"/>
                </a:cubicBezTo>
                <a:cubicBezTo>
                  <a:pt x="493157" y="1147091"/>
                  <a:pt x="508627" y="1153624"/>
                  <a:pt x="524813" y="1153954"/>
                </a:cubicBezTo>
                <a:lnTo>
                  <a:pt x="1410638" y="1163479"/>
                </a:lnTo>
                <a:lnTo>
                  <a:pt x="2372663" y="1153954"/>
                </a:lnTo>
                <a:cubicBezTo>
                  <a:pt x="2658626" y="1147782"/>
                  <a:pt x="2633297" y="1149378"/>
                  <a:pt x="2801288" y="1125379"/>
                </a:cubicBezTo>
                <a:cubicBezTo>
                  <a:pt x="2880210" y="1099072"/>
                  <a:pt x="2754784" y="1140421"/>
                  <a:pt x="2896538" y="1096804"/>
                </a:cubicBezTo>
                <a:cubicBezTo>
                  <a:pt x="2915730" y="1090899"/>
                  <a:pt x="2935338" y="1085909"/>
                  <a:pt x="2953688" y="1077754"/>
                </a:cubicBezTo>
                <a:cubicBezTo>
                  <a:pt x="2964149" y="1073105"/>
                  <a:pt x="2972324" y="1064384"/>
                  <a:pt x="2982263" y="1058704"/>
                </a:cubicBezTo>
                <a:cubicBezTo>
                  <a:pt x="2994591" y="1051659"/>
                  <a:pt x="3007388" y="1045421"/>
                  <a:pt x="3020363" y="1039654"/>
                </a:cubicBezTo>
                <a:cubicBezTo>
                  <a:pt x="3035987" y="1032710"/>
                  <a:pt x="3052902" y="1028650"/>
                  <a:pt x="3067988" y="1020604"/>
                </a:cubicBezTo>
                <a:cubicBezTo>
                  <a:pt x="3102174" y="1002371"/>
                  <a:pt x="3165634" y="965482"/>
                  <a:pt x="3201338" y="934879"/>
                </a:cubicBezTo>
                <a:cubicBezTo>
                  <a:pt x="3211565" y="926113"/>
                  <a:pt x="3219280" y="914574"/>
                  <a:pt x="3229913" y="906304"/>
                </a:cubicBezTo>
                <a:cubicBezTo>
                  <a:pt x="3247985" y="892248"/>
                  <a:pt x="3268876" y="882112"/>
                  <a:pt x="3287063" y="868204"/>
                </a:cubicBezTo>
                <a:cubicBezTo>
                  <a:pt x="3322909" y="840793"/>
                  <a:pt x="3391838" y="782479"/>
                  <a:pt x="3391838" y="782479"/>
                </a:cubicBezTo>
                <a:cubicBezTo>
                  <a:pt x="3401363" y="766604"/>
                  <a:pt x="3409305" y="749665"/>
                  <a:pt x="3420413" y="734854"/>
                </a:cubicBezTo>
                <a:cubicBezTo>
                  <a:pt x="3428495" y="724078"/>
                  <a:pt x="3440906" y="717055"/>
                  <a:pt x="3448988" y="706279"/>
                </a:cubicBezTo>
                <a:cubicBezTo>
                  <a:pt x="3460096" y="691468"/>
                  <a:pt x="3468038" y="674529"/>
                  <a:pt x="3477563" y="658654"/>
                </a:cubicBezTo>
                <a:cubicBezTo>
                  <a:pt x="3480738" y="639604"/>
                  <a:pt x="3482404" y="620240"/>
                  <a:pt x="3487088" y="601504"/>
                </a:cubicBezTo>
                <a:cubicBezTo>
                  <a:pt x="3491958" y="582023"/>
                  <a:pt x="3500854" y="563727"/>
                  <a:pt x="3506138" y="544354"/>
                </a:cubicBezTo>
                <a:cubicBezTo>
                  <a:pt x="3510398" y="528735"/>
                  <a:pt x="3512488" y="512604"/>
                  <a:pt x="3515663" y="496729"/>
                </a:cubicBezTo>
                <a:cubicBezTo>
                  <a:pt x="3502541" y="286778"/>
                  <a:pt x="3523159" y="407414"/>
                  <a:pt x="3487088" y="287179"/>
                </a:cubicBezTo>
                <a:cubicBezTo>
                  <a:pt x="3483326" y="274640"/>
                  <a:pt x="3485172" y="259731"/>
                  <a:pt x="3477563" y="249079"/>
                </a:cubicBezTo>
                <a:cubicBezTo>
                  <a:pt x="3468336" y="236161"/>
                  <a:pt x="3450688" y="231729"/>
                  <a:pt x="3439463" y="220504"/>
                </a:cubicBezTo>
                <a:cubicBezTo>
                  <a:pt x="3421928" y="202969"/>
                  <a:pt x="3410980" y="179118"/>
                  <a:pt x="3391838" y="163354"/>
                </a:cubicBezTo>
                <a:cubicBezTo>
                  <a:pt x="3384335" y="157175"/>
                  <a:pt x="3281715" y="83477"/>
                  <a:pt x="3239438" y="68104"/>
                </a:cubicBezTo>
                <a:cubicBezTo>
                  <a:pt x="3217715" y="60205"/>
                  <a:pt x="3195683" y="52044"/>
                  <a:pt x="3172763" y="49054"/>
                </a:cubicBezTo>
                <a:cubicBezTo>
                  <a:pt x="3122291" y="42471"/>
                  <a:pt x="3071163" y="42704"/>
                  <a:pt x="3020363" y="39529"/>
                </a:cubicBezTo>
                <a:cubicBezTo>
                  <a:pt x="2542430" y="-40126"/>
                  <a:pt x="2937651" y="22382"/>
                  <a:pt x="1677338" y="39529"/>
                </a:cubicBezTo>
                <a:cubicBezTo>
                  <a:pt x="1644381" y="39977"/>
                  <a:pt x="1518320" y="53453"/>
                  <a:pt x="1477313" y="58579"/>
                </a:cubicBezTo>
                <a:cubicBezTo>
                  <a:pt x="1352797" y="74144"/>
                  <a:pt x="1462806" y="60997"/>
                  <a:pt x="1363013" y="77629"/>
                </a:cubicBezTo>
                <a:cubicBezTo>
                  <a:pt x="1298235" y="88425"/>
                  <a:pt x="1287560" y="87047"/>
                  <a:pt x="1220138" y="96679"/>
                </a:cubicBezTo>
                <a:cubicBezTo>
                  <a:pt x="1128661" y="109747"/>
                  <a:pt x="1191066" y="105833"/>
                  <a:pt x="1077263" y="115729"/>
                </a:cubicBezTo>
                <a:cubicBezTo>
                  <a:pt x="817090" y="138353"/>
                  <a:pt x="662025" y="129728"/>
                  <a:pt x="343838" y="134779"/>
                </a:cubicBezTo>
                <a:cubicBezTo>
                  <a:pt x="289877" y="142488"/>
                  <a:pt x="283973" y="140998"/>
                  <a:pt x="239063" y="153829"/>
                </a:cubicBezTo>
                <a:cubicBezTo>
                  <a:pt x="229409" y="156587"/>
                  <a:pt x="219468" y="158864"/>
                  <a:pt x="210488" y="163354"/>
                </a:cubicBezTo>
                <a:cubicBezTo>
                  <a:pt x="200249" y="168474"/>
                  <a:pt x="191438" y="176054"/>
                  <a:pt x="181913" y="182404"/>
                </a:cubicBezTo>
                <a:cubicBezTo>
                  <a:pt x="159737" y="215668"/>
                  <a:pt x="164145" y="215925"/>
                  <a:pt x="124763" y="239554"/>
                </a:cubicBezTo>
                <a:cubicBezTo>
                  <a:pt x="122040" y="241188"/>
                  <a:pt x="108888" y="233204"/>
                  <a:pt x="96188" y="249079"/>
                </a:cubicBezTo>
                <a:close/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FBB5F5F-3B25-8EBC-2A5E-3D82BC51B79A}"/>
              </a:ext>
            </a:extLst>
          </p:cNvPr>
          <p:cNvSpPr/>
          <p:nvPr/>
        </p:nvSpPr>
        <p:spPr>
          <a:xfrm>
            <a:off x="1257300" y="4667250"/>
            <a:ext cx="2486025" cy="990600"/>
          </a:xfrm>
          <a:custGeom>
            <a:avLst/>
            <a:gdLst>
              <a:gd name="csX0" fmla="*/ 57150 w 2486025"/>
              <a:gd name="csY0" fmla="*/ 200025 h 990600"/>
              <a:gd name="csX1" fmla="*/ 47625 w 2486025"/>
              <a:gd name="csY1" fmla="*/ 247650 h 990600"/>
              <a:gd name="csX2" fmla="*/ 28575 w 2486025"/>
              <a:gd name="csY2" fmla="*/ 285750 h 990600"/>
              <a:gd name="csX3" fmla="*/ 19050 w 2486025"/>
              <a:gd name="csY3" fmla="*/ 323850 h 990600"/>
              <a:gd name="csX4" fmla="*/ 9525 w 2486025"/>
              <a:gd name="csY4" fmla="*/ 419100 h 990600"/>
              <a:gd name="csX5" fmla="*/ 0 w 2486025"/>
              <a:gd name="csY5" fmla="*/ 476250 h 990600"/>
              <a:gd name="csX6" fmla="*/ 9525 w 2486025"/>
              <a:gd name="csY6" fmla="*/ 790575 h 990600"/>
              <a:gd name="csX7" fmla="*/ 28575 w 2486025"/>
              <a:gd name="csY7" fmla="*/ 819150 h 990600"/>
              <a:gd name="csX8" fmla="*/ 104775 w 2486025"/>
              <a:gd name="csY8" fmla="*/ 876300 h 990600"/>
              <a:gd name="csX9" fmla="*/ 133350 w 2486025"/>
              <a:gd name="csY9" fmla="*/ 895350 h 990600"/>
              <a:gd name="csX10" fmla="*/ 209550 w 2486025"/>
              <a:gd name="csY10" fmla="*/ 904875 h 990600"/>
              <a:gd name="csX11" fmla="*/ 304800 w 2486025"/>
              <a:gd name="csY11" fmla="*/ 933450 h 990600"/>
              <a:gd name="csX12" fmla="*/ 438150 w 2486025"/>
              <a:gd name="csY12" fmla="*/ 942975 h 990600"/>
              <a:gd name="csX13" fmla="*/ 990600 w 2486025"/>
              <a:gd name="csY13" fmla="*/ 962025 h 990600"/>
              <a:gd name="csX14" fmla="*/ 1524000 w 2486025"/>
              <a:gd name="csY14" fmla="*/ 971550 h 990600"/>
              <a:gd name="csX15" fmla="*/ 1600200 w 2486025"/>
              <a:gd name="csY15" fmla="*/ 981075 h 990600"/>
              <a:gd name="csX16" fmla="*/ 1657350 w 2486025"/>
              <a:gd name="csY16" fmla="*/ 990600 h 990600"/>
              <a:gd name="csX17" fmla="*/ 2133600 w 2486025"/>
              <a:gd name="csY17" fmla="*/ 981075 h 990600"/>
              <a:gd name="csX18" fmla="*/ 2238375 w 2486025"/>
              <a:gd name="csY18" fmla="*/ 971550 h 990600"/>
              <a:gd name="csX19" fmla="*/ 2333625 w 2486025"/>
              <a:gd name="csY19" fmla="*/ 952500 h 990600"/>
              <a:gd name="csX20" fmla="*/ 2419350 w 2486025"/>
              <a:gd name="csY20" fmla="*/ 876300 h 990600"/>
              <a:gd name="csX21" fmla="*/ 2438400 w 2486025"/>
              <a:gd name="csY21" fmla="*/ 819150 h 990600"/>
              <a:gd name="csX22" fmla="*/ 2457450 w 2486025"/>
              <a:gd name="csY22" fmla="*/ 714375 h 990600"/>
              <a:gd name="csX23" fmla="*/ 2476500 w 2486025"/>
              <a:gd name="csY23" fmla="*/ 600075 h 990600"/>
              <a:gd name="csX24" fmla="*/ 2486025 w 2486025"/>
              <a:gd name="csY24" fmla="*/ 485775 h 990600"/>
              <a:gd name="csX25" fmla="*/ 2476500 w 2486025"/>
              <a:gd name="csY25" fmla="*/ 161925 h 990600"/>
              <a:gd name="csX26" fmla="*/ 2457450 w 2486025"/>
              <a:gd name="csY26" fmla="*/ 133350 h 990600"/>
              <a:gd name="csX27" fmla="*/ 2419350 w 2486025"/>
              <a:gd name="csY27" fmla="*/ 95250 h 990600"/>
              <a:gd name="csX28" fmla="*/ 2371725 w 2486025"/>
              <a:gd name="csY28" fmla="*/ 57150 h 990600"/>
              <a:gd name="csX29" fmla="*/ 2266950 w 2486025"/>
              <a:gd name="csY29" fmla="*/ 28575 h 990600"/>
              <a:gd name="csX30" fmla="*/ 2228850 w 2486025"/>
              <a:gd name="csY30" fmla="*/ 19050 h 990600"/>
              <a:gd name="csX31" fmla="*/ 2143125 w 2486025"/>
              <a:gd name="csY31" fmla="*/ 0 h 990600"/>
              <a:gd name="csX32" fmla="*/ 1676400 w 2486025"/>
              <a:gd name="csY32" fmla="*/ 9525 h 990600"/>
              <a:gd name="csX33" fmla="*/ 1619250 w 2486025"/>
              <a:gd name="csY33" fmla="*/ 19050 h 990600"/>
              <a:gd name="csX34" fmla="*/ 1552575 w 2486025"/>
              <a:gd name="csY34" fmla="*/ 28575 h 990600"/>
              <a:gd name="csX35" fmla="*/ 1438275 w 2486025"/>
              <a:gd name="csY35" fmla="*/ 47625 h 990600"/>
              <a:gd name="csX36" fmla="*/ 1381125 w 2486025"/>
              <a:gd name="csY36" fmla="*/ 66675 h 990600"/>
              <a:gd name="csX37" fmla="*/ 1028700 w 2486025"/>
              <a:gd name="csY37" fmla="*/ 114300 h 990600"/>
              <a:gd name="csX38" fmla="*/ 847725 w 2486025"/>
              <a:gd name="csY38" fmla="*/ 142875 h 990600"/>
              <a:gd name="csX39" fmla="*/ 771525 w 2486025"/>
              <a:gd name="csY39" fmla="*/ 161925 h 990600"/>
              <a:gd name="csX40" fmla="*/ 552450 w 2486025"/>
              <a:gd name="csY40" fmla="*/ 190500 h 990600"/>
              <a:gd name="csX41" fmla="*/ 57150 w 2486025"/>
              <a:gd name="csY41" fmla="*/ 200025 h 990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</a:cxnLst>
            <a:rect l="l" t="t" r="r" b="b"/>
            <a:pathLst>
              <a:path w="2486025" h="990600">
                <a:moveTo>
                  <a:pt x="57150" y="200025"/>
                </a:moveTo>
                <a:cubicBezTo>
                  <a:pt x="-26988" y="209550"/>
                  <a:pt x="52745" y="232291"/>
                  <a:pt x="47625" y="247650"/>
                </a:cubicBezTo>
                <a:cubicBezTo>
                  <a:pt x="43135" y="261120"/>
                  <a:pt x="33561" y="272455"/>
                  <a:pt x="28575" y="285750"/>
                </a:cubicBezTo>
                <a:cubicBezTo>
                  <a:pt x="23978" y="298007"/>
                  <a:pt x="22225" y="311150"/>
                  <a:pt x="19050" y="323850"/>
                </a:cubicBezTo>
                <a:cubicBezTo>
                  <a:pt x="15875" y="355600"/>
                  <a:pt x="13483" y="387438"/>
                  <a:pt x="9525" y="419100"/>
                </a:cubicBezTo>
                <a:cubicBezTo>
                  <a:pt x="7130" y="438264"/>
                  <a:pt x="0" y="456937"/>
                  <a:pt x="0" y="476250"/>
                </a:cubicBezTo>
                <a:cubicBezTo>
                  <a:pt x="0" y="581073"/>
                  <a:pt x="820" y="686114"/>
                  <a:pt x="9525" y="790575"/>
                </a:cubicBezTo>
                <a:cubicBezTo>
                  <a:pt x="10476" y="801983"/>
                  <a:pt x="21125" y="810458"/>
                  <a:pt x="28575" y="819150"/>
                </a:cubicBezTo>
                <a:cubicBezTo>
                  <a:pt x="71458" y="869180"/>
                  <a:pt x="54767" y="847724"/>
                  <a:pt x="104775" y="876300"/>
                </a:cubicBezTo>
                <a:cubicBezTo>
                  <a:pt x="114714" y="881980"/>
                  <a:pt x="122306" y="892338"/>
                  <a:pt x="133350" y="895350"/>
                </a:cubicBezTo>
                <a:cubicBezTo>
                  <a:pt x="158046" y="902085"/>
                  <a:pt x="184150" y="901700"/>
                  <a:pt x="209550" y="904875"/>
                </a:cubicBezTo>
                <a:cubicBezTo>
                  <a:pt x="235187" y="913421"/>
                  <a:pt x="285718" y="930724"/>
                  <a:pt x="304800" y="933450"/>
                </a:cubicBezTo>
                <a:cubicBezTo>
                  <a:pt x="348915" y="939752"/>
                  <a:pt x="393625" y="941120"/>
                  <a:pt x="438150" y="942975"/>
                </a:cubicBezTo>
                <a:lnTo>
                  <a:pt x="990600" y="962025"/>
                </a:lnTo>
                <a:lnTo>
                  <a:pt x="1524000" y="971550"/>
                </a:lnTo>
                <a:lnTo>
                  <a:pt x="1600200" y="981075"/>
                </a:lnTo>
                <a:cubicBezTo>
                  <a:pt x="1619319" y="983806"/>
                  <a:pt x="1638037" y="990600"/>
                  <a:pt x="1657350" y="990600"/>
                </a:cubicBezTo>
                <a:cubicBezTo>
                  <a:pt x="1816132" y="990600"/>
                  <a:pt x="1974850" y="984250"/>
                  <a:pt x="2133600" y="981075"/>
                </a:cubicBezTo>
                <a:cubicBezTo>
                  <a:pt x="2168525" y="977900"/>
                  <a:pt x="2203658" y="976510"/>
                  <a:pt x="2238375" y="971550"/>
                </a:cubicBezTo>
                <a:cubicBezTo>
                  <a:pt x="2270428" y="966971"/>
                  <a:pt x="2333625" y="952500"/>
                  <a:pt x="2333625" y="952500"/>
                </a:cubicBezTo>
                <a:cubicBezTo>
                  <a:pt x="2403984" y="905594"/>
                  <a:pt x="2377038" y="932716"/>
                  <a:pt x="2419350" y="876300"/>
                </a:cubicBezTo>
                <a:cubicBezTo>
                  <a:pt x="2425700" y="857250"/>
                  <a:pt x="2434462" y="838841"/>
                  <a:pt x="2438400" y="819150"/>
                </a:cubicBezTo>
                <a:cubicBezTo>
                  <a:pt x="2461928" y="701509"/>
                  <a:pt x="2433077" y="848427"/>
                  <a:pt x="2457450" y="714375"/>
                </a:cubicBezTo>
                <a:cubicBezTo>
                  <a:pt x="2467794" y="657482"/>
                  <a:pt x="2469655" y="665100"/>
                  <a:pt x="2476500" y="600075"/>
                </a:cubicBezTo>
                <a:cubicBezTo>
                  <a:pt x="2480502" y="562053"/>
                  <a:pt x="2482850" y="523875"/>
                  <a:pt x="2486025" y="485775"/>
                </a:cubicBezTo>
                <a:cubicBezTo>
                  <a:pt x="2482850" y="377825"/>
                  <a:pt x="2485228" y="269568"/>
                  <a:pt x="2476500" y="161925"/>
                </a:cubicBezTo>
                <a:cubicBezTo>
                  <a:pt x="2475575" y="150515"/>
                  <a:pt x="2462570" y="143589"/>
                  <a:pt x="2457450" y="133350"/>
                </a:cubicBezTo>
                <a:cubicBezTo>
                  <a:pt x="2437130" y="92710"/>
                  <a:pt x="2465070" y="110490"/>
                  <a:pt x="2419350" y="95250"/>
                </a:cubicBezTo>
                <a:cubicBezTo>
                  <a:pt x="2403475" y="82550"/>
                  <a:pt x="2389573" y="66885"/>
                  <a:pt x="2371725" y="57150"/>
                </a:cubicBezTo>
                <a:cubicBezTo>
                  <a:pt x="2341060" y="40424"/>
                  <a:pt x="2300530" y="36037"/>
                  <a:pt x="2266950" y="28575"/>
                </a:cubicBezTo>
                <a:cubicBezTo>
                  <a:pt x="2254171" y="25735"/>
                  <a:pt x="2241687" y="21617"/>
                  <a:pt x="2228850" y="19050"/>
                </a:cubicBezTo>
                <a:cubicBezTo>
                  <a:pt x="2145033" y="2287"/>
                  <a:pt x="2198737" y="18537"/>
                  <a:pt x="2143125" y="0"/>
                </a:cubicBezTo>
                <a:lnTo>
                  <a:pt x="1676400" y="9525"/>
                </a:lnTo>
                <a:cubicBezTo>
                  <a:pt x="1657100" y="10227"/>
                  <a:pt x="1638338" y="16113"/>
                  <a:pt x="1619250" y="19050"/>
                </a:cubicBezTo>
                <a:cubicBezTo>
                  <a:pt x="1597060" y="22464"/>
                  <a:pt x="1574800" y="25400"/>
                  <a:pt x="1552575" y="28575"/>
                </a:cubicBezTo>
                <a:cubicBezTo>
                  <a:pt x="1474444" y="54619"/>
                  <a:pt x="1597781" y="15724"/>
                  <a:pt x="1438275" y="47625"/>
                </a:cubicBezTo>
                <a:cubicBezTo>
                  <a:pt x="1418584" y="51563"/>
                  <a:pt x="1400840" y="62859"/>
                  <a:pt x="1381125" y="66675"/>
                </a:cubicBezTo>
                <a:cubicBezTo>
                  <a:pt x="1108549" y="119432"/>
                  <a:pt x="1221537" y="94001"/>
                  <a:pt x="1028700" y="114300"/>
                </a:cubicBezTo>
                <a:cubicBezTo>
                  <a:pt x="996699" y="117668"/>
                  <a:pt x="858728" y="140124"/>
                  <a:pt x="847725" y="142875"/>
                </a:cubicBezTo>
                <a:cubicBezTo>
                  <a:pt x="822325" y="149225"/>
                  <a:pt x="797284" y="157241"/>
                  <a:pt x="771525" y="161925"/>
                </a:cubicBezTo>
                <a:cubicBezTo>
                  <a:pt x="714412" y="172309"/>
                  <a:pt x="615761" y="184169"/>
                  <a:pt x="552450" y="190500"/>
                </a:cubicBezTo>
                <a:cubicBezTo>
                  <a:pt x="336471" y="212098"/>
                  <a:pt x="141288" y="190500"/>
                  <a:pt x="57150" y="200025"/>
                </a:cubicBezTo>
                <a:close/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9564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AF430-DDBA-3C9D-3212-07BBE9667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8645E-E2A0-C0D0-08D1-0320D6BA8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0"/>
            <a:ext cx="10515600" cy="1325563"/>
          </a:xfrm>
        </p:spPr>
        <p:txBody>
          <a:bodyPr/>
          <a:lstStyle/>
          <a:p>
            <a:r>
              <a:rPr lang="en-US" dirty="0"/>
              <a:t>Evidence Lower Bound (ELBO)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FB09D5-47C7-5F3E-C154-9A6CE3BCA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22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3073E875-6E4F-D86B-79D1-8CA1D576F24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4400" y="1254125"/>
                <a:ext cx="10515600" cy="5327650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n-US" dirty="0"/>
                  <a:t>Log-likelihood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func>
                        <m:funcPr>
                          <m:ctrlPr>
                            <a:rPr lang="en-US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𝐗</m:t>
                                  </m:r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𝐾𝐿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𝐳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||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b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𝐳</m:t>
                                  </m:r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sSup>
                                    <m:sSupPr>
                                      <m:ctrlP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𝐱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d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 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𝐾𝐿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  <m:d>
                            <m:dPr>
                              <m:ctrlPr>
                                <a:rPr lang="en-US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𝐗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  <a:p>
                <a:pPr indent="0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US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𝐸𝐿𝐵𝑂</m:t>
                      </m:r>
                    </m:oMath>
                  </m:oMathPara>
                </a14:m>
                <a:endParaRPr lang="en-US" dirty="0"/>
              </a:p>
              <a:p>
                <a:pPr indent="0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en-US" b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𝐳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</m:e>
                          </m:d>
                          <m:func>
                            <m:funcPr>
                              <m:ctrlPr>
                                <a:rPr lang="en-US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b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b="1">
                                                  <a:latin typeface="Cambria Math" panose="02040503050406030204" pitchFamily="18" charset="0"/>
                                                </a:rPr>
                                                <m:t>𝐱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(</m:t>
                                              </m:r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)</m:t>
                                              </m:r>
                                            </m:sup>
                                          </m:sSup>
                                          <m:r>
                                            <a:rPr lang="en-US" b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b="1">
                                              <a:latin typeface="Cambria Math" panose="02040503050406030204" pitchFamily="18" charset="0"/>
                                            </a:rPr>
                                            <m:t>𝐳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|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𝜃</m:t>
                                          </m:r>
                                        </m:e>
                                      </m:d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b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1">
                                              <a:latin typeface="Cambria Math" panose="02040503050406030204" pitchFamily="18" charset="0"/>
                                            </a:rPr>
                                            <m:t>𝐳</m:t>
                                          </m:r>
                                        </m:e>
                                      </m:d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𝐸𝐿𝐵𝑂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𝑐𝑜𝑚𝑝𝑜𝑛𝑒𝑛𝑡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𝑠𝑎𝑚𝑝𝑙𝑒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b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  <a:p>
                <a:pPr indent="0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US" b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𝐳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𝑡ℎ𝑒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𝑠𝑒𝑙𝑒𝑐𝑡𝑒𝑑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𝑑𝑖𝑠𝑡𝑟𝑖𝑏𝑢𝑡𝑖𝑜𝑛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𝑠𝑎𝑚𝑝𝑙𝑒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b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i="1">
                          <a:latin typeface="Cambria Math" panose="02040503050406030204" pitchFamily="18" charset="0"/>
                        </a:rPr>
                        <m:t>𝐾𝐿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  <m:d>
                            <m:dPr>
                              <m:ctrlPr>
                                <a:rPr lang="en-US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𝐗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𝐾𝐿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𝐳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||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b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𝐳</m:t>
                                  </m:r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sSup>
                                    <m:sSupPr>
                                      <m:ctrlP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𝐱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d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𝑡ℎ𝑒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𝑡𝑜𝑡𝑎𝑙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𝐾𝐿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𝑑𝑖𝑣𝑒𝑟𝑔𝑒𝑛𝑐𝑒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𝑏𝑒𝑡𝑤𝑒𝑒𝑛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  <a:p>
                <a:pPr marL="9144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US" b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𝐳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𝑎𝑛𝑑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𝐳</m:t>
                          </m:r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|</m:t>
                          </m:r>
                          <m:sSup>
                            <m:sSupPr>
                              <m:ctrlPr>
                                <a:rPr lang="en-US" b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=1,2,…,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3073E875-6E4F-D86B-79D1-8CA1D576F2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4400" y="1254125"/>
                <a:ext cx="10515600" cy="5327650"/>
              </a:xfrm>
              <a:blipFill>
                <a:blip r:embed="rId2"/>
                <a:stretch>
                  <a:fillRect l="-348" t="-1831" b="-2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01340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DD590-8A55-B5C3-4CB4-15CE11A27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Visual example for ELBO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0B01E1-773C-400D-8AC5-9B142F2EF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A54EDF-F868-023E-AC03-7AE5FA2E1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4600" y="2344112"/>
            <a:ext cx="6115950" cy="408526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848560-8C49-D8A2-F7C8-76F5A1CF06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870" y="3566787"/>
            <a:ext cx="4462659" cy="311532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078197-FFB8-4B59-9951-E426FA77EB35}"/>
              </a:ext>
            </a:extLst>
          </p:cNvPr>
          <p:cNvSpPr/>
          <p:nvPr/>
        </p:nvSpPr>
        <p:spPr>
          <a:xfrm>
            <a:off x="1851757" y="5913967"/>
            <a:ext cx="1929668" cy="423761"/>
          </a:xfrm>
          <a:custGeom>
            <a:avLst/>
            <a:gdLst>
              <a:gd name="csX0" fmla="*/ 24668 w 1929668"/>
              <a:gd name="csY0" fmla="*/ 86783 h 423761"/>
              <a:gd name="csX1" fmla="*/ 15143 w 1929668"/>
              <a:gd name="csY1" fmla="*/ 277283 h 423761"/>
              <a:gd name="csX2" fmla="*/ 81818 w 1929668"/>
              <a:gd name="csY2" fmla="*/ 286808 h 423761"/>
              <a:gd name="csX3" fmla="*/ 138968 w 1929668"/>
              <a:gd name="csY3" fmla="*/ 296333 h 423761"/>
              <a:gd name="csX4" fmla="*/ 586643 w 1929668"/>
              <a:gd name="csY4" fmla="*/ 305858 h 423761"/>
              <a:gd name="csX5" fmla="*/ 1081943 w 1929668"/>
              <a:gd name="csY5" fmla="*/ 324908 h 423761"/>
              <a:gd name="csX6" fmla="*/ 1920143 w 1929668"/>
              <a:gd name="csY6" fmla="*/ 277283 h 423761"/>
              <a:gd name="csX7" fmla="*/ 1929668 w 1929668"/>
              <a:gd name="csY7" fmla="*/ 248708 h 423761"/>
              <a:gd name="csX8" fmla="*/ 1910618 w 1929668"/>
              <a:gd name="csY8" fmla="*/ 86783 h 423761"/>
              <a:gd name="csX9" fmla="*/ 1872518 w 1929668"/>
              <a:gd name="csY9" fmla="*/ 58208 h 423761"/>
              <a:gd name="csX10" fmla="*/ 1767743 w 1929668"/>
              <a:gd name="csY10" fmla="*/ 39158 h 423761"/>
              <a:gd name="csX11" fmla="*/ 1043843 w 1929668"/>
              <a:gd name="csY11" fmla="*/ 29633 h 423761"/>
              <a:gd name="csX12" fmla="*/ 262793 w 1929668"/>
              <a:gd name="csY12" fmla="*/ 29633 h 423761"/>
              <a:gd name="csX13" fmla="*/ 186593 w 1929668"/>
              <a:gd name="csY13" fmla="*/ 48683 h 423761"/>
              <a:gd name="csX14" fmla="*/ 91343 w 1929668"/>
              <a:gd name="csY14" fmla="*/ 86783 h 423761"/>
              <a:gd name="csX15" fmla="*/ 24668 w 1929668"/>
              <a:gd name="csY15" fmla="*/ 86783 h 42376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1929668" h="423761">
                <a:moveTo>
                  <a:pt x="24668" y="86783"/>
                </a:moveTo>
                <a:cubicBezTo>
                  <a:pt x="11968" y="118533"/>
                  <a:pt x="-18135" y="223206"/>
                  <a:pt x="15143" y="277283"/>
                </a:cubicBezTo>
                <a:cubicBezTo>
                  <a:pt x="26909" y="296403"/>
                  <a:pt x="59628" y="283394"/>
                  <a:pt x="81818" y="286808"/>
                </a:cubicBezTo>
                <a:cubicBezTo>
                  <a:pt x="100906" y="289745"/>
                  <a:pt x="119669" y="295605"/>
                  <a:pt x="138968" y="296333"/>
                </a:cubicBezTo>
                <a:cubicBezTo>
                  <a:pt x="288121" y="301961"/>
                  <a:pt x="437431" y="302128"/>
                  <a:pt x="586643" y="305858"/>
                </a:cubicBezTo>
                <a:cubicBezTo>
                  <a:pt x="889436" y="313428"/>
                  <a:pt x="837733" y="312055"/>
                  <a:pt x="1081943" y="324908"/>
                </a:cubicBezTo>
                <a:cubicBezTo>
                  <a:pt x="2155155" y="312572"/>
                  <a:pt x="1832651" y="583504"/>
                  <a:pt x="1920143" y="277283"/>
                </a:cubicBezTo>
                <a:cubicBezTo>
                  <a:pt x="1922901" y="267629"/>
                  <a:pt x="1926493" y="258233"/>
                  <a:pt x="1929668" y="248708"/>
                </a:cubicBezTo>
                <a:cubicBezTo>
                  <a:pt x="1923318" y="194733"/>
                  <a:pt x="1926235" y="138838"/>
                  <a:pt x="1910618" y="86783"/>
                </a:cubicBezTo>
                <a:cubicBezTo>
                  <a:pt x="1906056" y="71578"/>
                  <a:pt x="1887025" y="64655"/>
                  <a:pt x="1872518" y="58208"/>
                </a:cubicBezTo>
                <a:cubicBezTo>
                  <a:pt x="1865451" y="55067"/>
                  <a:pt x="1769888" y="39210"/>
                  <a:pt x="1767743" y="39158"/>
                </a:cubicBezTo>
                <a:cubicBezTo>
                  <a:pt x="1526494" y="33274"/>
                  <a:pt x="1285143" y="32808"/>
                  <a:pt x="1043843" y="29633"/>
                </a:cubicBezTo>
                <a:cubicBezTo>
                  <a:pt x="758993" y="-27337"/>
                  <a:pt x="974312" y="12279"/>
                  <a:pt x="262793" y="29633"/>
                </a:cubicBezTo>
                <a:cubicBezTo>
                  <a:pt x="231034" y="30408"/>
                  <a:pt x="214581" y="40686"/>
                  <a:pt x="186593" y="48683"/>
                </a:cubicBezTo>
                <a:cubicBezTo>
                  <a:pt x="125967" y="66005"/>
                  <a:pt x="163233" y="48073"/>
                  <a:pt x="91343" y="86783"/>
                </a:cubicBezTo>
                <a:cubicBezTo>
                  <a:pt x="17660" y="126458"/>
                  <a:pt x="37368" y="55033"/>
                  <a:pt x="24668" y="86783"/>
                </a:cubicBezTo>
                <a:close/>
              </a:path>
            </a:pathLst>
          </a:cu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5F0CF6-E3B5-4B37-2E46-170CD2729137}"/>
              </a:ext>
            </a:extLst>
          </p:cNvPr>
          <p:cNvSpPr txBox="1"/>
          <p:nvPr/>
        </p:nvSpPr>
        <p:spPr>
          <a:xfrm>
            <a:off x="3876675" y="5221843"/>
            <a:ext cx="2571538" cy="369332"/>
          </a:xfrm>
          <a:prstGeom prst="rect">
            <a:avLst/>
          </a:prstGeom>
          <a:noFill/>
          <a:scene3d>
            <a:camera prst="orthographicFront">
              <a:rot lat="0" lon="0" rev="6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Dataset: 20 samples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35EADD0-85AB-23A1-5001-1DBB0FB80BD1}"/>
              </a:ext>
            </a:extLst>
          </p:cNvPr>
          <p:cNvCxnSpPr>
            <a:cxnSpLocks/>
            <a:stCxn id="9" idx="9"/>
          </p:cNvCxnSpPr>
          <p:nvPr/>
        </p:nvCxnSpPr>
        <p:spPr>
          <a:xfrm flipV="1">
            <a:off x="3724275" y="5305425"/>
            <a:ext cx="3390900" cy="6667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9DC8091-497D-19DA-C69B-325DB4E90A63}"/>
                  </a:ext>
                </a:extLst>
              </p:cNvPr>
              <p:cNvSpPr txBox="1"/>
              <p:nvPr/>
            </p:nvSpPr>
            <p:spPr>
              <a:xfrm>
                <a:off x="571500" y="1162050"/>
                <a:ext cx="9361794" cy="6057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Model (assume GMM with only one parameter):</a:t>
                </a:r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=0.4</m:t>
                    </m:r>
                    <m:f>
                      <m:f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</m:rad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×4</m:t>
                            </m:r>
                          </m:den>
                        </m:f>
                      </m:sup>
                    </m:sSup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+0.6</m:t>
                    </m:r>
                    <m:f>
                      <m:f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</m:rad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−15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×16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9DC8091-497D-19DA-C69B-325DB4E90A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" y="1162050"/>
                <a:ext cx="9361794" cy="605743"/>
              </a:xfrm>
              <a:prstGeom prst="rect">
                <a:avLst/>
              </a:prstGeom>
              <a:blipFill>
                <a:blip r:embed="rId4"/>
                <a:stretch>
                  <a:fillRect l="-586" b="-50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70F810D-B3A9-BDCF-B3C4-72090CC25BBA}"/>
                  </a:ext>
                </a:extLst>
              </p:cNvPr>
              <p:cNvSpPr txBox="1"/>
              <p:nvPr/>
            </p:nvSpPr>
            <p:spPr>
              <a:xfrm>
                <a:off x="4762500" y="6519446"/>
                <a:ext cx="7315200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an arbitrarily particular set of distributions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b>
                        </m:sSub>
                        <m:d>
                          <m:d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</m:d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1,2</m:t>
                            </m:r>
                          </m:e>
                        </m:d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=1,2,…,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</m:d>
                  </m:oMath>
                </a14:m>
                <a:r>
                  <a:rPr lang="en-US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  <a:endParaRPr lang="en-US" sz="1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70F810D-B3A9-BDCF-B3C4-72090CC25B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2500" y="6519446"/>
                <a:ext cx="7315200" cy="338554"/>
              </a:xfrm>
              <a:prstGeom prst="rect">
                <a:avLst/>
              </a:prstGeom>
              <a:blipFill>
                <a:blip r:embed="rId5"/>
                <a:stretch>
                  <a:fillRect l="-417" t="-7143" b="-196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1A13AD5-B980-5951-9C31-4655C35EB7D4}"/>
              </a:ext>
            </a:extLst>
          </p:cNvPr>
          <p:cNvCxnSpPr>
            <a:cxnSpLocks/>
          </p:cNvCxnSpPr>
          <p:nvPr/>
        </p:nvCxnSpPr>
        <p:spPr>
          <a:xfrm flipH="1">
            <a:off x="8696325" y="1762125"/>
            <a:ext cx="342900" cy="10191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71B10D6-8A29-122E-7D65-E88B3085FFFA}"/>
              </a:ext>
            </a:extLst>
          </p:cNvPr>
          <p:cNvCxnSpPr>
            <a:cxnSpLocks/>
          </p:cNvCxnSpPr>
          <p:nvPr/>
        </p:nvCxnSpPr>
        <p:spPr>
          <a:xfrm flipV="1">
            <a:off x="6858000" y="5667375"/>
            <a:ext cx="161925" cy="8953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0DF923F-00E9-C1E6-8388-4F71E226643D}"/>
                  </a:ext>
                </a:extLst>
              </p:cNvPr>
              <p:cNvSpPr txBox="1"/>
              <p:nvPr/>
            </p:nvSpPr>
            <p:spPr>
              <a:xfrm>
                <a:off x="6610350" y="6138751"/>
                <a:ext cx="1285875" cy="3907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0DF923F-00E9-C1E6-8388-4F71E22664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0350" y="6138751"/>
                <a:ext cx="1285875" cy="390748"/>
              </a:xfrm>
              <a:prstGeom prst="rect">
                <a:avLst/>
              </a:prstGeom>
              <a:blipFill>
                <a:blip r:embed="rId6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9805CA8-D432-1022-87A8-63F425C48A08}"/>
                  </a:ext>
                </a:extLst>
              </p:cNvPr>
              <p:cNvSpPr txBox="1"/>
              <p:nvPr/>
            </p:nvSpPr>
            <p:spPr>
              <a:xfrm>
                <a:off x="923925" y="2328562"/>
                <a:ext cx="2695575" cy="4049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i="1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𝑜𝑙𝑑</m:t>
                          </m:r>
                        </m:sup>
                      </m:sSubSup>
                      <m:d>
                        <m:dPr>
                          <m:ctrlPr>
                            <a:rPr lang="en-US" b="1" i="0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𝐳</m:t>
                          </m:r>
                        </m:e>
                      </m:d>
                      <m:r>
                        <a:rPr lang="en-US" b="0" i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1" i="0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𝐳</m:t>
                          </m:r>
                          <m:sSup>
                            <m:sSupPr>
                              <m:ctrlPr>
                                <a:rPr lang="en-US" b="1" i="0" smtClean="0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0" smtClean="0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b="1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𝑜𝑙𝑑</m:t>
                              </m:r>
                            </m:sup>
                          </m:sSup>
                        </m:e>
                      </m:d>
                      <m:r>
                        <a:rPr lang="en-US" b="0" i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9805CA8-D432-1022-87A8-63F425C48A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925" y="2328562"/>
                <a:ext cx="2695575" cy="404983"/>
              </a:xfrm>
              <a:prstGeom prst="rect">
                <a:avLst/>
              </a:prstGeom>
              <a:blipFill>
                <a:blip r:embed="rId7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FA85E7B-6C5F-CF8F-2F18-4AC4F6BC1A8B}"/>
                  </a:ext>
                </a:extLst>
              </p:cNvPr>
              <p:cNvSpPr txBox="1"/>
              <p:nvPr/>
            </p:nvSpPr>
            <p:spPr>
              <a:xfrm>
                <a:off x="876300" y="2648112"/>
                <a:ext cx="4200525" cy="7807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800" i="1" kern="10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1800" b="1" kern="100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b="1" kern="100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𝐳</m:t>
                          </m:r>
                          <m:r>
                            <a:rPr lang="en-US" sz="1800" i="1" kern="100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1800" i="1" kern="100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1800" i="1" kern="100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|</m:t>
                          </m:r>
                          <m:sSup>
                            <m:sSupPr>
                              <m:ctrlPr>
                                <a:rPr lang="en-US" sz="1800" b="1" kern="100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kern="100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𝐱</m:t>
                              </m:r>
                            </m:e>
                            <m:sup>
                              <m:r>
                                <a:rPr lang="en-US" sz="1800" i="1" kern="100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sz="1800" i="1" kern="100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sz="1800" i="1" kern="100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sup>
                          </m:sSup>
                        </m:e>
                      </m:d>
                      <m:r>
                        <a:rPr lang="en-US" sz="1800" i="1" kern="10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 kern="100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 kern="100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 kern="100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sz="1800" i="1" kern="100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sz="1800" i="1" kern="100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ℕ</m:t>
                          </m:r>
                          <m:d>
                            <m:dPr>
                              <m:ctrlPr>
                                <a:rPr lang="en-US" sz="1800" i="1" kern="100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1800" b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b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𝐱</m:t>
                                  </m:r>
                                </m:e>
                                <m:sup>
                                  <m:r>
                                    <a:rPr lang="en-US" sz="1800" i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sz="1800" i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  <m:r>
                                    <a:rPr lang="en-US" sz="1800" i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sup>
                              </m:sSup>
                              <m:r>
                                <a:rPr lang="en-US" sz="1800" i="1" kern="100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;</m:t>
                              </m:r>
                              <m:sSub>
                                <m:sSubPr>
                                  <m:ctrlPr>
                                    <a:rPr lang="en-US" sz="1800" b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𝛍</m:t>
                                  </m:r>
                                </m:e>
                                <m:sub>
                                  <m:r>
                                    <a:rPr lang="en-US" sz="1800" i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sz="1800" i="1" kern="100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1800" b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𝚺</m:t>
                                  </m:r>
                                </m:e>
                                <m:sub>
                                  <m:r>
                                    <a:rPr lang="en-US" sz="1800" i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1800" i="1" kern="100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1800" i="1" kern="100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  <m:r>
                                <a:rPr lang="en-US" sz="1800" i="1" kern="100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1800" i="1" kern="100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𝐾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1800" i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sz="1800" i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sz="1800" i="1" kern="100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ℕ</m:t>
                          </m:r>
                          <m:d>
                            <m:dPr>
                              <m:ctrlPr>
                                <a:rPr lang="en-US" sz="1800" i="1" kern="100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1800" b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b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𝐱</m:t>
                                  </m:r>
                                </m:e>
                                <m:sup>
                                  <m:r>
                                    <a:rPr lang="en-US" sz="1800" i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sz="1800" i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  <m:r>
                                    <a:rPr lang="en-US" sz="1800" i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sup>
                              </m:sSup>
                              <m:r>
                                <a:rPr lang="en-US" sz="1800" i="1" kern="100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;</m:t>
                              </m:r>
                              <m:sSub>
                                <m:sSubPr>
                                  <m:ctrlPr>
                                    <a:rPr lang="en-US" sz="1800" b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𝛍</m:t>
                                  </m:r>
                                </m:e>
                                <m:sub>
                                  <m:r>
                                    <a:rPr lang="en-US" sz="1800" i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sz="1800" i="1" kern="100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1800" b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𝚺</m:t>
                                  </m:r>
                                </m:e>
                                <m:sub>
                                  <m:r>
                                    <a:rPr lang="en-US" sz="1800" i="1" kern="100">
                                      <a:solidFill>
                                        <a:schemeClr val="tx2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en-US" sz="1800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FA85E7B-6C5F-CF8F-2F18-4AC4F6BC1A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300" y="2648112"/>
                <a:ext cx="4200525" cy="78072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>
            <a:extLst>
              <a:ext uri="{FF2B5EF4-FFF2-40B4-BE49-F238E27FC236}">
                <a16:creationId xmlns:a16="http://schemas.microsoft.com/office/drawing/2014/main" id="{761C0F55-E9FB-D48D-8E28-DB33A4ED4EFC}"/>
              </a:ext>
            </a:extLst>
          </p:cNvPr>
          <p:cNvSpPr/>
          <p:nvPr/>
        </p:nvSpPr>
        <p:spPr>
          <a:xfrm>
            <a:off x="828675" y="2266950"/>
            <a:ext cx="4400550" cy="1276350"/>
          </a:xfrm>
          <a:prstGeom prst="rect">
            <a:avLst/>
          </a:prstGeom>
          <a:noFill/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161D2CB-CFD9-AE3E-3487-DE92F3CA582A}"/>
              </a:ext>
            </a:extLst>
          </p:cNvPr>
          <p:cNvCxnSpPr>
            <a:cxnSpLocks/>
          </p:cNvCxnSpPr>
          <p:nvPr/>
        </p:nvCxnSpPr>
        <p:spPr>
          <a:xfrm>
            <a:off x="5219700" y="3552825"/>
            <a:ext cx="2276475" cy="1038225"/>
          </a:xfrm>
          <a:prstGeom prst="straightConnector1">
            <a:avLst/>
          </a:prstGeom>
          <a:ln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C0E86F8-105A-0638-9F04-B9560C2D76BB}"/>
                  </a:ext>
                </a:extLst>
              </p:cNvPr>
              <p:cNvSpPr txBox="1"/>
              <p:nvPr/>
            </p:nvSpPr>
            <p:spPr>
              <a:xfrm>
                <a:off x="5886450" y="3906313"/>
                <a:ext cx="2552700" cy="4169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2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𝑜𝑙𝑑</m:t>
                              </m:r>
                            </m:sup>
                          </m:sSup>
                        </m:sub>
                      </m:sSub>
                      <m:d>
                        <m:dPr>
                          <m:ctrlPr>
                            <a:rPr lang="en-US" i="1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C0E86F8-105A-0638-9F04-B9560C2D76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6450" y="3906313"/>
                <a:ext cx="2552700" cy="416974"/>
              </a:xfrm>
              <a:prstGeom prst="rect">
                <a:avLst/>
              </a:prstGeom>
              <a:blipFill>
                <a:blip r:embed="rId9"/>
                <a:stretch>
                  <a:fillRect b="-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759484D-F3C1-0B2B-3D62-A96AFDDA0A8F}"/>
              </a:ext>
            </a:extLst>
          </p:cNvPr>
          <p:cNvCxnSpPr/>
          <p:nvPr/>
        </p:nvCxnSpPr>
        <p:spPr>
          <a:xfrm flipV="1">
            <a:off x="7553325" y="3781425"/>
            <a:ext cx="704850" cy="838200"/>
          </a:xfrm>
          <a:prstGeom prst="straightConnector1">
            <a:avLst/>
          </a:prstGeom>
          <a:ln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5564D139-6505-BCE1-8526-7FD1787F1966}"/>
              </a:ext>
            </a:extLst>
          </p:cNvPr>
          <p:cNvCxnSpPr>
            <a:cxnSpLocks/>
          </p:cNvCxnSpPr>
          <p:nvPr/>
        </p:nvCxnSpPr>
        <p:spPr>
          <a:xfrm flipV="1">
            <a:off x="8372475" y="2971800"/>
            <a:ext cx="0" cy="714375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084CDDA-293C-4ACF-F818-F8ADFE6C4294}"/>
                  </a:ext>
                </a:extLst>
              </p:cNvPr>
              <p:cNvSpPr txBox="1"/>
              <p:nvPr/>
            </p:nvSpPr>
            <p:spPr>
              <a:xfrm>
                <a:off x="8743950" y="2991913"/>
                <a:ext cx="1362075" cy="4169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0" 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6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6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ℒ</m:t>
                          </m:r>
                        </m:e>
                        <m:sub>
                          <m:sSup>
                            <m:sSupPr>
                              <m:ctrlPr>
                                <a:rPr kumimoji="0" 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accent6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accent6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𝑞</m:t>
                              </m:r>
                            </m:e>
                            <m:sup>
                              <m:r>
                                <a:rPr kumimoji="0" 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accent6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𝑜𝑙𝑑</m:t>
                              </m:r>
                            </m:sup>
                          </m:sSup>
                        </m:sub>
                      </m:sSub>
                      <m:d>
                        <m:dPr>
                          <m:ctrlP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6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6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𝜃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084CDDA-293C-4ACF-F818-F8ADFE6C42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3950" y="2991913"/>
                <a:ext cx="1362075" cy="416974"/>
              </a:xfrm>
              <a:prstGeom prst="rect">
                <a:avLst/>
              </a:prstGeom>
              <a:blipFill>
                <a:blip r:embed="rId10"/>
                <a:stretch>
                  <a:fillRect b="-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40BD042A-27FB-7341-360E-BC114307D7DF}"/>
              </a:ext>
            </a:extLst>
          </p:cNvPr>
          <p:cNvSpPr txBox="1"/>
          <p:nvPr/>
        </p:nvSpPr>
        <p:spPr>
          <a:xfrm>
            <a:off x="5172075" y="5619750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(1)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C67E9BE-9FBA-53A6-C661-46D5D9CEEB90}"/>
              </a:ext>
            </a:extLst>
          </p:cNvPr>
          <p:cNvSpPr txBox="1"/>
          <p:nvPr/>
        </p:nvSpPr>
        <p:spPr>
          <a:xfrm>
            <a:off x="6448425" y="6115050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(2)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CACE5DE-AADB-6C12-4F7F-48A855207E0D}"/>
              </a:ext>
            </a:extLst>
          </p:cNvPr>
          <p:cNvSpPr txBox="1"/>
          <p:nvPr/>
        </p:nvSpPr>
        <p:spPr>
          <a:xfrm>
            <a:off x="5438775" y="3381375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(3)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EA08899-E8A0-DFFA-6A07-21D5EE9411DB}"/>
              </a:ext>
            </a:extLst>
          </p:cNvPr>
          <p:cNvSpPr txBox="1"/>
          <p:nvPr/>
        </p:nvSpPr>
        <p:spPr>
          <a:xfrm>
            <a:off x="7829550" y="4124325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(4)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4AD1D9F-0B66-C293-993A-DD38CBE8B518}"/>
              </a:ext>
            </a:extLst>
          </p:cNvPr>
          <p:cNvSpPr txBox="1"/>
          <p:nvPr/>
        </p:nvSpPr>
        <p:spPr>
          <a:xfrm>
            <a:off x="8486775" y="1971675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(1)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A3676E8-E7A7-8E53-D2B6-12410CF69F70}"/>
              </a:ext>
            </a:extLst>
          </p:cNvPr>
          <p:cNvSpPr txBox="1"/>
          <p:nvPr/>
        </p:nvSpPr>
        <p:spPr>
          <a:xfrm>
            <a:off x="8382000" y="3114675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(5)</a:t>
            </a:r>
          </a:p>
        </p:txBody>
      </p:sp>
    </p:spTree>
    <p:extLst>
      <p:ext uri="{BB962C8B-B14F-4D97-AF65-F5344CB8AC3E}">
        <p14:creationId xmlns:p14="http://schemas.microsoft.com/office/powerpoint/2010/main" val="2633744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EFFA2-514D-63EA-888C-7270F3D5D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0"/>
            <a:ext cx="10515600" cy="1325563"/>
          </a:xfrm>
        </p:spPr>
        <p:txBody>
          <a:bodyPr/>
          <a:lstStyle/>
          <a:p>
            <a:r>
              <a:rPr lang="en-US" dirty="0"/>
              <a:t>EM algorithm: E-step and M-step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6F05C4-6FBE-E012-CC44-D48BBEB39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24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6A6104-364A-6DF3-6323-B6B19D028F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576" y="1981973"/>
            <a:ext cx="9722373" cy="359967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782853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9D20DE6-06F0-E977-1BE0-403537C4188E}"/>
              </a:ext>
            </a:extLst>
          </p:cNvPr>
          <p:cNvCxnSpPr>
            <a:cxnSpLocks/>
          </p:cNvCxnSpPr>
          <p:nvPr/>
        </p:nvCxnSpPr>
        <p:spPr>
          <a:xfrm>
            <a:off x="2143125" y="4600575"/>
            <a:ext cx="9001125" cy="0"/>
          </a:xfrm>
          <a:prstGeom prst="line">
            <a:avLst/>
          </a:prstGeom>
          <a:ln w="38100" cmpd="thickThin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8182A32-9D95-3853-2A16-2654F0FC6901}"/>
              </a:ext>
            </a:extLst>
          </p:cNvPr>
          <p:cNvCxnSpPr>
            <a:cxnSpLocks/>
          </p:cNvCxnSpPr>
          <p:nvPr/>
        </p:nvCxnSpPr>
        <p:spPr>
          <a:xfrm>
            <a:off x="2105025" y="2752725"/>
            <a:ext cx="35433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F819ADF-BE0D-42EE-5159-EF96AA9E24DD}"/>
                  </a:ext>
                </a:extLst>
              </p:cNvPr>
              <p:cNvSpPr txBox="1"/>
              <p:nvPr/>
            </p:nvSpPr>
            <p:spPr>
              <a:xfrm>
                <a:off x="1281653" y="2041099"/>
                <a:ext cx="1455720" cy="404983"/>
              </a:xfrm>
              <a:prstGeom prst="rect">
                <a:avLst/>
              </a:prstGeom>
              <a:noFill/>
              <a:scene3d>
                <a:camera prst="orthographicFront">
                  <a:rot lat="0" lon="0" rev="0"/>
                </a:camera>
                <a:lightRig rig="threePt" dir="t"/>
              </a:scene3d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i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𝑜𝑙𝑑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F819ADF-BE0D-42EE-5159-EF96AA9E24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1653" y="2041099"/>
                <a:ext cx="1455720" cy="404983"/>
              </a:xfrm>
              <a:prstGeom prst="rect">
                <a:avLst/>
              </a:prstGeom>
              <a:blipFill>
                <a:blip r:embed="rId2"/>
                <a:stretch>
                  <a:fillRect b="-4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63D95E-C1BF-4419-C6D6-429C6C1228E7}"/>
              </a:ext>
            </a:extLst>
          </p:cNvPr>
          <p:cNvCxnSpPr/>
          <p:nvPr/>
        </p:nvCxnSpPr>
        <p:spPr>
          <a:xfrm>
            <a:off x="2114550" y="3371850"/>
            <a:ext cx="400050" cy="0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F0B6218-F26D-EA14-2BF2-919FB8584D51}"/>
              </a:ext>
            </a:extLst>
          </p:cNvPr>
          <p:cNvCxnSpPr>
            <a:cxnSpLocks/>
          </p:cNvCxnSpPr>
          <p:nvPr/>
        </p:nvCxnSpPr>
        <p:spPr>
          <a:xfrm>
            <a:off x="2238375" y="2771775"/>
            <a:ext cx="0" cy="590550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6082CCD-6EEA-44EA-8A8C-F43D674F4FD9}"/>
                  </a:ext>
                </a:extLst>
              </p:cNvPr>
              <p:cNvSpPr txBox="1"/>
              <p:nvPr/>
            </p:nvSpPr>
            <p:spPr>
              <a:xfrm>
                <a:off x="2266950" y="2847975"/>
                <a:ext cx="94513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𝐾𝐿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6082CCD-6EEA-44EA-8A8C-F43D674F4F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950" y="2847975"/>
                <a:ext cx="945131" cy="276999"/>
              </a:xfrm>
              <a:prstGeom prst="rect">
                <a:avLst/>
              </a:prstGeom>
              <a:blipFill>
                <a:blip r:embed="rId3"/>
                <a:stretch>
                  <a:fillRect l="-5806" t="-2174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B91F1BC-144E-47DE-A2F8-030EDBF2F60A}"/>
                  </a:ext>
                </a:extLst>
              </p:cNvPr>
              <p:cNvSpPr txBox="1"/>
              <p:nvPr/>
            </p:nvSpPr>
            <p:spPr>
              <a:xfrm>
                <a:off x="2229243" y="3800966"/>
                <a:ext cx="939553" cy="3181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𝑜𝑙𝑑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B91F1BC-144E-47DE-A2F8-030EDBF2F6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9243" y="3800966"/>
                <a:ext cx="939553" cy="318164"/>
              </a:xfrm>
              <a:prstGeom prst="rect">
                <a:avLst/>
              </a:prstGeom>
              <a:blipFill>
                <a:blip r:embed="rId4"/>
                <a:stretch>
                  <a:fillRect l="-5844" b="-1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4E2E4CE-951E-D247-B576-39697837A55A}"/>
              </a:ext>
            </a:extLst>
          </p:cNvPr>
          <p:cNvCxnSpPr>
            <a:cxnSpLocks/>
          </p:cNvCxnSpPr>
          <p:nvPr/>
        </p:nvCxnSpPr>
        <p:spPr>
          <a:xfrm>
            <a:off x="2238375" y="3419475"/>
            <a:ext cx="0" cy="1181100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6C32FFD-2D47-5C48-5B33-CC85250A8714}"/>
                  </a:ext>
                </a:extLst>
              </p:cNvPr>
              <p:cNvSpPr txBox="1"/>
              <p:nvPr/>
            </p:nvSpPr>
            <p:spPr>
              <a:xfrm>
                <a:off x="2115041" y="5735424"/>
                <a:ext cx="1676998" cy="3126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𝑜𝑙𝑑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6C32FFD-2D47-5C48-5B33-CC85250A8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5041" y="5735424"/>
                <a:ext cx="1676998" cy="312650"/>
              </a:xfrm>
              <a:prstGeom prst="rect">
                <a:avLst/>
              </a:prstGeom>
              <a:blipFill>
                <a:blip r:embed="rId5"/>
                <a:stretch>
                  <a:fillRect l="-2909" b="-274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34A8B7E-2CDE-9022-BF80-56A7F4C91DC9}"/>
                  </a:ext>
                </a:extLst>
              </p:cNvPr>
              <p:cNvSpPr txBox="1"/>
              <p:nvPr/>
            </p:nvSpPr>
            <p:spPr>
              <a:xfrm>
                <a:off x="2049054" y="4808357"/>
                <a:ext cx="227575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𝑎𝑛𝑦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𝑖𝑛𝑖𝑡𝑖𝑎𝑙𝑙𝑦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34A8B7E-2CDE-9022-BF80-56A7F4C91D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9054" y="4808357"/>
                <a:ext cx="2275751" cy="276999"/>
              </a:xfrm>
              <a:prstGeom prst="rect">
                <a:avLst/>
              </a:prstGeom>
              <a:blipFill>
                <a:blip r:embed="rId6"/>
                <a:stretch>
                  <a:fillRect l="-2145" t="-2222" r="-3217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45E2389-2FD2-019C-5E09-808707ECE7EA}"/>
              </a:ext>
            </a:extLst>
          </p:cNvPr>
          <p:cNvCxnSpPr>
            <a:cxnSpLocks/>
          </p:cNvCxnSpPr>
          <p:nvPr/>
        </p:nvCxnSpPr>
        <p:spPr>
          <a:xfrm>
            <a:off x="5362575" y="2733675"/>
            <a:ext cx="0" cy="1876425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4057A72-BACA-2D8F-356C-01E237362622}"/>
                  </a:ext>
                </a:extLst>
              </p:cNvPr>
              <p:cNvSpPr txBox="1"/>
              <p:nvPr/>
            </p:nvSpPr>
            <p:spPr>
              <a:xfrm>
                <a:off x="5381625" y="3552825"/>
                <a:ext cx="939553" cy="3181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𝑜𝑙𝑑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4057A72-BACA-2D8F-356C-01E2373626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1625" y="3552825"/>
                <a:ext cx="939553" cy="318164"/>
              </a:xfrm>
              <a:prstGeom prst="rect">
                <a:avLst/>
              </a:prstGeom>
              <a:blipFill>
                <a:blip r:embed="rId7"/>
                <a:stretch>
                  <a:fillRect l="-5844" b="-1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ACA9420E-B3B0-6FA5-CC64-97BEB5378654}"/>
              </a:ext>
            </a:extLst>
          </p:cNvPr>
          <p:cNvSpPr txBox="1"/>
          <p:nvPr/>
        </p:nvSpPr>
        <p:spPr>
          <a:xfrm>
            <a:off x="9172575" y="2133600"/>
            <a:ext cx="766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E-step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767D2A44-795A-F1CA-A8DE-BE7419166995}"/>
              </a:ext>
            </a:extLst>
          </p:cNvPr>
          <p:cNvSpPr/>
          <p:nvPr/>
        </p:nvSpPr>
        <p:spPr>
          <a:xfrm>
            <a:off x="9020175" y="2428875"/>
            <a:ext cx="933450" cy="238125"/>
          </a:xfrm>
          <a:prstGeom prst="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859BC0F-70EC-8650-756E-C018DC994C8F}"/>
                  </a:ext>
                </a:extLst>
              </p:cNvPr>
              <p:cNvSpPr txBox="1"/>
              <p:nvPr/>
            </p:nvSpPr>
            <p:spPr>
              <a:xfrm>
                <a:off x="4924425" y="4638675"/>
                <a:ext cx="1677960" cy="3126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𝑜𝑙𝑑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859BC0F-70EC-8650-756E-C018DC994C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4425" y="4638675"/>
                <a:ext cx="1677960" cy="312650"/>
              </a:xfrm>
              <a:prstGeom prst="rect">
                <a:avLst/>
              </a:prstGeom>
              <a:blipFill>
                <a:blip r:embed="rId8"/>
                <a:stretch>
                  <a:fillRect l="-2909" b="-274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BAA9610-9427-EDD5-7A46-C33E5B5B0E98}"/>
                  </a:ext>
                </a:extLst>
              </p:cNvPr>
              <p:cNvSpPr txBox="1"/>
              <p:nvPr/>
            </p:nvSpPr>
            <p:spPr>
              <a:xfrm>
                <a:off x="4953000" y="5324475"/>
                <a:ext cx="112466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𝐾𝐿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</m:oMath>
                </a14:m>
                <a:r>
                  <a:rPr lang="en-US" dirty="0"/>
                  <a:t>=0</a:t>
                </a:r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BAA9610-9427-EDD5-7A46-C33E5B5B0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5324475"/>
                <a:ext cx="1124667" cy="276999"/>
              </a:xfrm>
              <a:prstGeom prst="rect">
                <a:avLst/>
              </a:prstGeom>
              <a:blipFill>
                <a:blip r:embed="rId9"/>
                <a:stretch>
                  <a:fillRect l="-7609" t="-26087" r="-13043" b="-521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8CDC405-AB11-6C5F-43B1-0DA85D09F113}"/>
                  </a:ext>
                </a:extLst>
              </p:cNvPr>
              <p:cNvSpPr txBox="1"/>
              <p:nvPr/>
            </p:nvSpPr>
            <p:spPr>
              <a:xfrm>
                <a:off x="4943475" y="4972050"/>
                <a:ext cx="1676998" cy="3126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𝑜𝑙𝑑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8CDC405-AB11-6C5F-43B1-0DA85D09F1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475" y="4972050"/>
                <a:ext cx="1676998" cy="312650"/>
              </a:xfrm>
              <a:prstGeom prst="rect">
                <a:avLst/>
              </a:prstGeom>
              <a:blipFill>
                <a:blip r:embed="rId10"/>
                <a:stretch>
                  <a:fillRect l="-2909" b="-274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2016228C-121C-EDA9-50C6-74752885C914}"/>
              </a:ext>
            </a:extLst>
          </p:cNvPr>
          <p:cNvSpPr txBox="1"/>
          <p:nvPr/>
        </p:nvSpPr>
        <p:spPr>
          <a:xfrm>
            <a:off x="5772150" y="2724150"/>
            <a:ext cx="913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M-step: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B820A81-85A7-B3DD-411B-3B6624A3F3A3}"/>
                  </a:ext>
                </a:extLst>
              </p:cNvPr>
              <p:cNvSpPr txBox="1"/>
              <p:nvPr/>
            </p:nvSpPr>
            <p:spPr>
              <a:xfrm>
                <a:off x="6638925" y="2762250"/>
                <a:ext cx="1093568" cy="3672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0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ℒ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B820A81-85A7-B3DD-411B-3B6624A3F3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8925" y="2762250"/>
                <a:ext cx="1093568" cy="367216"/>
              </a:xfrm>
              <a:prstGeom prst="rect">
                <a:avLst/>
              </a:prstGeom>
              <a:blipFill>
                <a:blip r:embed="rId11"/>
                <a:stretch>
                  <a:fillRect l="-2793"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799FE48-980F-EBC0-CF2B-7BEE3AFF108C}"/>
              </a:ext>
            </a:extLst>
          </p:cNvPr>
          <p:cNvCxnSpPr>
            <a:cxnSpLocks/>
          </p:cNvCxnSpPr>
          <p:nvPr/>
        </p:nvCxnSpPr>
        <p:spPr>
          <a:xfrm>
            <a:off x="7867650" y="2257425"/>
            <a:ext cx="0" cy="2333625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08ADC30-F783-97F0-3AFA-CA5A728686A5}"/>
              </a:ext>
            </a:extLst>
          </p:cNvPr>
          <p:cNvCxnSpPr>
            <a:cxnSpLocks/>
          </p:cNvCxnSpPr>
          <p:nvPr/>
        </p:nvCxnSpPr>
        <p:spPr>
          <a:xfrm>
            <a:off x="7610475" y="1743075"/>
            <a:ext cx="311467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51B7019-0972-4B7A-3A43-0E71421AC999}"/>
              </a:ext>
            </a:extLst>
          </p:cNvPr>
          <p:cNvCxnSpPr/>
          <p:nvPr/>
        </p:nvCxnSpPr>
        <p:spPr>
          <a:xfrm>
            <a:off x="7686675" y="2228850"/>
            <a:ext cx="400050" cy="0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27555BBF-4000-1EDB-61BB-577CE0EC323E}"/>
              </a:ext>
            </a:extLst>
          </p:cNvPr>
          <p:cNvCxnSpPr>
            <a:cxnSpLocks/>
          </p:cNvCxnSpPr>
          <p:nvPr/>
        </p:nvCxnSpPr>
        <p:spPr>
          <a:xfrm>
            <a:off x="7858125" y="1733550"/>
            <a:ext cx="0" cy="476250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50A8F73-6359-1460-C58A-3BFC6750C88C}"/>
              </a:ext>
            </a:extLst>
          </p:cNvPr>
          <p:cNvCxnSpPr>
            <a:cxnSpLocks/>
          </p:cNvCxnSpPr>
          <p:nvPr/>
        </p:nvCxnSpPr>
        <p:spPr>
          <a:xfrm flipV="1">
            <a:off x="2552700" y="2847975"/>
            <a:ext cx="2619375" cy="53340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827E0103-5397-23CE-299F-1F4201961EFE}"/>
              </a:ext>
            </a:extLst>
          </p:cNvPr>
          <p:cNvCxnSpPr>
            <a:cxnSpLocks/>
          </p:cNvCxnSpPr>
          <p:nvPr/>
        </p:nvCxnSpPr>
        <p:spPr>
          <a:xfrm flipV="1">
            <a:off x="5657850" y="2257425"/>
            <a:ext cx="1962150" cy="466725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F915ABC-5D72-34AC-C9A3-1778742D18CF}"/>
                  </a:ext>
                </a:extLst>
              </p:cNvPr>
              <p:cNvSpPr txBox="1"/>
              <p:nvPr/>
            </p:nvSpPr>
            <p:spPr>
              <a:xfrm>
                <a:off x="7915275" y="3171825"/>
                <a:ext cx="994888" cy="2984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𝑛𝑒𝑤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F915ABC-5D72-34AC-C9A3-1778742D18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5275" y="3171825"/>
                <a:ext cx="994888" cy="298415"/>
              </a:xfrm>
              <a:prstGeom prst="rect">
                <a:avLst/>
              </a:prstGeom>
              <a:blipFill>
                <a:blip r:embed="rId12"/>
                <a:stretch>
                  <a:fillRect l="-4878" b="-20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DBAA031-62C1-2FA8-893F-80AF1C8EC17C}"/>
                  </a:ext>
                </a:extLst>
              </p:cNvPr>
              <p:cNvSpPr txBox="1"/>
              <p:nvPr/>
            </p:nvSpPr>
            <p:spPr>
              <a:xfrm>
                <a:off x="7867650" y="1762125"/>
                <a:ext cx="94513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𝐾𝐿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DBAA031-62C1-2FA8-893F-80AF1C8EC1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7650" y="1762125"/>
                <a:ext cx="945131" cy="276999"/>
              </a:xfrm>
              <a:prstGeom prst="rect">
                <a:avLst/>
              </a:prstGeom>
              <a:blipFill>
                <a:blip r:embed="rId13"/>
                <a:stretch>
                  <a:fillRect l="-5806" t="-2174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1CFAD53-159E-1A86-0E06-CB3728AA50BB}"/>
                  </a:ext>
                </a:extLst>
              </p:cNvPr>
              <p:cNvSpPr txBox="1"/>
              <p:nvPr/>
            </p:nvSpPr>
            <p:spPr>
              <a:xfrm>
                <a:off x="7496175" y="4657725"/>
                <a:ext cx="1677960" cy="3126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𝑜𝑙𝑑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1CFAD53-159E-1A86-0E06-CB3728AA50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6175" y="4657725"/>
                <a:ext cx="1677960" cy="312650"/>
              </a:xfrm>
              <a:prstGeom prst="rect">
                <a:avLst/>
              </a:prstGeom>
              <a:blipFill>
                <a:blip r:embed="rId14"/>
                <a:stretch>
                  <a:fillRect l="-2909" b="-274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C537210-C830-E8C0-4C2E-6DDE41070BAC}"/>
                  </a:ext>
                </a:extLst>
              </p:cNvPr>
              <p:cNvSpPr txBox="1"/>
              <p:nvPr/>
            </p:nvSpPr>
            <p:spPr>
              <a:xfrm>
                <a:off x="7505700" y="5000625"/>
                <a:ext cx="173233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𝑛𝑒𝑤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C537210-C830-E8C0-4C2E-6DDE41070B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5700" y="5000625"/>
                <a:ext cx="1732334" cy="276999"/>
              </a:xfrm>
              <a:prstGeom prst="rect">
                <a:avLst/>
              </a:prstGeom>
              <a:blipFill>
                <a:blip r:embed="rId15"/>
                <a:stretch>
                  <a:fillRect l="-2817" t="-2174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8887583-3D99-5B81-2349-3E17BFCD5189}"/>
                  </a:ext>
                </a:extLst>
              </p:cNvPr>
              <p:cNvSpPr txBox="1"/>
              <p:nvPr/>
            </p:nvSpPr>
            <p:spPr>
              <a:xfrm>
                <a:off x="7553325" y="5353050"/>
                <a:ext cx="129779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𝐾𝐿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&gt; </m:t>
                    </m:r>
                  </m:oMath>
                </a14:m>
                <a:r>
                  <a:rPr lang="en-US" dirty="0"/>
                  <a:t>0</a:t>
                </a:r>
              </a:p>
            </p:txBody>
          </p:sp>
        </mc:Choice>
        <mc:Fallback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8887583-3D99-5B81-2349-3E17BFCD51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3325" y="5353050"/>
                <a:ext cx="1297791" cy="276999"/>
              </a:xfrm>
              <a:prstGeom prst="rect">
                <a:avLst/>
              </a:prstGeom>
              <a:blipFill>
                <a:blip r:embed="rId16"/>
                <a:stretch>
                  <a:fillRect l="-6103" t="-26087" r="-10798" b="-521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7C5E0F4-CEAF-160B-16B7-EF94091DA15E}"/>
                  </a:ext>
                </a:extLst>
              </p:cNvPr>
              <p:cNvSpPr txBox="1"/>
              <p:nvPr/>
            </p:nvSpPr>
            <p:spPr>
              <a:xfrm>
                <a:off x="7305675" y="1247775"/>
                <a:ext cx="151105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i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𝑛𝑒𝑤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7C5E0F4-CEAF-160B-16B7-EF94091DA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5675" y="1247775"/>
                <a:ext cx="1511055" cy="369332"/>
              </a:xfrm>
              <a:prstGeom prst="rect">
                <a:avLst/>
              </a:prstGeom>
              <a:blipFill>
                <a:blip r:embed="rId1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C5A034A-0685-9FC8-5194-4795352BFE54}"/>
              </a:ext>
            </a:extLst>
          </p:cNvPr>
          <p:cNvCxnSpPr>
            <a:cxnSpLocks/>
          </p:cNvCxnSpPr>
          <p:nvPr/>
        </p:nvCxnSpPr>
        <p:spPr>
          <a:xfrm>
            <a:off x="10601325" y="1771650"/>
            <a:ext cx="0" cy="2838450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F7AE24CE-A49B-0F13-4480-71447FC06F19}"/>
              </a:ext>
            </a:extLst>
          </p:cNvPr>
          <p:cNvCxnSpPr>
            <a:cxnSpLocks/>
          </p:cNvCxnSpPr>
          <p:nvPr/>
        </p:nvCxnSpPr>
        <p:spPr>
          <a:xfrm flipV="1">
            <a:off x="8296275" y="1771650"/>
            <a:ext cx="1981200" cy="43815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C0C5E400-F451-9D6E-03B2-0418180A6BDF}"/>
              </a:ext>
            </a:extLst>
          </p:cNvPr>
          <p:cNvSpPr txBox="1"/>
          <p:nvPr/>
        </p:nvSpPr>
        <p:spPr>
          <a:xfrm>
            <a:off x="2885657" y="3373420"/>
            <a:ext cx="828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E-step: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F85B1264-052A-974B-9040-3EB5A9192FB2}"/>
                  </a:ext>
                </a:extLst>
              </p:cNvPr>
              <p:cNvSpPr txBox="1"/>
              <p:nvPr/>
            </p:nvSpPr>
            <p:spPr>
              <a:xfrm>
                <a:off x="3800475" y="3371850"/>
                <a:ext cx="1388392" cy="4126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0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ℒ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𝑜𝑙𝑑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F85B1264-052A-974B-9040-3EB5A9192F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0475" y="3371850"/>
                <a:ext cx="1388392" cy="412613"/>
              </a:xfrm>
              <a:prstGeom prst="rect">
                <a:avLst/>
              </a:prstGeom>
              <a:blipFill>
                <a:blip r:embed="rId18"/>
                <a:stretch>
                  <a:fillRect l="-2193" b="-13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F9BF9477-58AA-217B-5322-5883B99A835A}"/>
                  </a:ext>
                </a:extLst>
              </p:cNvPr>
              <p:cNvSpPr txBox="1"/>
              <p:nvPr/>
            </p:nvSpPr>
            <p:spPr>
              <a:xfrm>
                <a:off x="10086975" y="4648200"/>
                <a:ext cx="173329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𝑛𝑒𝑤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F9BF9477-58AA-217B-5322-5883B99A83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6975" y="4648200"/>
                <a:ext cx="1733295" cy="276999"/>
              </a:xfrm>
              <a:prstGeom prst="rect">
                <a:avLst/>
              </a:prstGeom>
              <a:blipFill>
                <a:blip r:embed="rId19"/>
                <a:stretch>
                  <a:fillRect l="-2817" t="-4444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029C0E83-CB0F-C9DC-7819-313B007CA7DC}"/>
                  </a:ext>
                </a:extLst>
              </p:cNvPr>
              <p:cNvSpPr txBox="1"/>
              <p:nvPr/>
            </p:nvSpPr>
            <p:spPr>
              <a:xfrm>
                <a:off x="10115550" y="5334000"/>
                <a:ext cx="112466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𝐾𝐿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</m:oMath>
                </a14:m>
                <a:r>
                  <a:rPr lang="en-US" dirty="0"/>
                  <a:t>=0</a:t>
                </a:r>
              </a:p>
            </p:txBody>
          </p:sp>
        </mc:Choice>
        <mc:Fallback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029C0E83-CB0F-C9DC-7819-313B007CA7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5550" y="5334000"/>
                <a:ext cx="1124667" cy="276999"/>
              </a:xfrm>
              <a:prstGeom prst="rect">
                <a:avLst/>
              </a:prstGeom>
              <a:blipFill>
                <a:blip r:embed="rId20"/>
                <a:stretch>
                  <a:fillRect l="-7027" t="-26667" r="-12973" b="-5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F97A0B49-612A-C523-67B3-BA02C528F712}"/>
                  </a:ext>
                </a:extLst>
              </p:cNvPr>
              <p:cNvSpPr txBox="1"/>
              <p:nvPr/>
            </p:nvSpPr>
            <p:spPr>
              <a:xfrm>
                <a:off x="10106025" y="4981575"/>
                <a:ext cx="173233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𝑛𝑒𝑤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F97A0B49-612A-C523-67B3-BA02C528F7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6025" y="4981575"/>
                <a:ext cx="1732334" cy="276999"/>
              </a:xfrm>
              <a:prstGeom prst="rect">
                <a:avLst/>
              </a:prstGeom>
              <a:blipFill>
                <a:blip r:embed="rId21"/>
                <a:stretch>
                  <a:fillRect l="-2817" t="-2174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Left Brace 1">
            <a:extLst>
              <a:ext uri="{FF2B5EF4-FFF2-40B4-BE49-F238E27FC236}">
                <a16:creationId xmlns:a16="http://schemas.microsoft.com/office/drawing/2014/main" id="{9900D2B8-0856-7847-DE51-46BF66085DD0}"/>
              </a:ext>
            </a:extLst>
          </p:cNvPr>
          <p:cNvSpPr/>
          <p:nvPr/>
        </p:nvSpPr>
        <p:spPr>
          <a:xfrm>
            <a:off x="1828407" y="2786112"/>
            <a:ext cx="235670" cy="1781666"/>
          </a:xfrm>
          <a:prstGeom prst="leftBrace">
            <a:avLst>
              <a:gd name="adj1" fmla="val 44333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02C1B6AC-FA48-3CA6-E975-9E9E6DB72173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29485" y="2934583"/>
            <a:ext cx="1220772" cy="282804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: Curved 8">
            <a:extLst>
              <a:ext uri="{FF2B5EF4-FFF2-40B4-BE49-F238E27FC236}">
                <a16:creationId xmlns:a16="http://schemas.microsoft.com/office/drawing/2014/main" id="{BDA7FC71-D8FA-AE0E-EC76-14DAFA17B9B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998090" y="4416952"/>
            <a:ext cx="725861" cy="216815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D25B3C6E-11F6-5C42-A43E-1DD976E79653}"/>
              </a:ext>
            </a:extLst>
          </p:cNvPr>
          <p:cNvSpPr txBox="1"/>
          <p:nvPr/>
        </p:nvSpPr>
        <p:spPr>
          <a:xfrm>
            <a:off x="5523714" y="6387151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 included in the book</a:t>
            </a:r>
          </a:p>
        </p:txBody>
      </p:sp>
    </p:spTree>
    <p:extLst>
      <p:ext uri="{BB962C8B-B14F-4D97-AF65-F5344CB8AC3E}">
        <p14:creationId xmlns:p14="http://schemas.microsoft.com/office/powerpoint/2010/main" val="6863353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3965A1-329B-5159-617C-10185C7EA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26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4C95F95-B590-46B2-1470-56630A72AF1F}"/>
                  </a:ext>
                </a:extLst>
              </p:cNvPr>
              <p:cNvSpPr txBox="1"/>
              <p:nvPr/>
            </p:nvSpPr>
            <p:spPr>
              <a:xfrm>
                <a:off x="561975" y="0"/>
                <a:ext cx="11544300" cy="696485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2000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Step 1: Initialize parameters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p>
                        <m: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𝑜𝑙𝑑</m:t>
                        </m:r>
                      </m:sup>
                    </m:sSup>
                    <m:r>
                      <a:rPr lang="en-US" sz="2000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000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endParaRPr lang="en-US" sz="20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2000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Step 2 (E-step): </a:t>
                </a:r>
                <a:endParaRPr lang="en-US" sz="20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800100" marR="0" lvl="0" indent="-342900" algn="just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"/>
                </a:pPr>
                <a:r>
                  <a:rPr lang="en-US" sz="2000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Choose the optimal distribution, which is the posterior probability, based on the dataset and current parameters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p>
                        <m: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𝑜𝑙𝑑</m:t>
                        </m:r>
                      </m:sup>
                    </m:sSup>
                  </m:oMath>
                </a14:m>
                <a:endParaRPr lang="en-US" sz="2000" kern="1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US" sz="2000" b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𝐳</m:t>
                          </m:r>
                        </m:e>
                      </m:d>
                      <m:r>
                        <a:rPr lang="en-US" sz="2000" i="1" kern="10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≔</m:t>
                      </m:r>
                      <m:r>
                        <a:rPr lang="en-US" sz="2000" i="1" kern="10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000" b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𝐳</m:t>
                          </m:r>
                          <m:r>
                            <a:rPr lang="en-US" sz="2000" b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|</m:t>
                          </m:r>
                          <m:sSup>
                            <m:sSupPr>
                              <m:ctrlPr>
                                <a:rPr lang="en-US" sz="2000" b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𝐱</m:t>
                              </m:r>
                            </m:e>
                            <m:sup>
                              <m:r>
                                <a:rPr lang="en-US" sz="20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sz="20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sz="20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sup>
                          </m:sSup>
                          <m:r>
                            <a:rPr lang="en-US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20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e>
                            <m:sup>
                              <m:r>
                                <a:rPr lang="en-US" sz="20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𝑜𝑙𝑑</m:t>
                              </m:r>
                            </m:sup>
                          </m:sSup>
                        </m:e>
                      </m:d>
                      <m:r>
                        <a:rPr lang="en-US" sz="2000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 </m:t>
                      </m:r>
                      <m:r>
                        <a:rPr lang="en-US" sz="2000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sz="2000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=1,2,…, </m:t>
                      </m:r>
                      <m:r>
                        <a:rPr lang="en-US" sz="2000" i="1" kern="10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𝑁</m:t>
                      </m:r>
                      <m:r>
                        <a:rPr lang="en-US" sz="2000" i="1" kern="10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    </m:t>
                      </m:r>
                      <m:r>
                        <a:rPr lang="en-US" sz="2000" b="0" i="1" kern="10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                     (10.49)</m:t>
                      </m:r>
                    </m:oMath>
                  </m:oMathPara>
                </a14:m>
                <a:endParaRPr lang="en-US" sz="20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800100" marR="0" lvl="0" indent="-342900" algn="just">
                  <a:lnSpc>
                    <a:spcPct val="107000"/>
                  </a:lnSpc>
                  <a:buFont typeface="Wingdings" panose="05000000000000000000" pitchFamily="2" charset="2"/>
                  <a:buChar char=""/>
                  <a:tabLst>
                    <a:tab pos="457200" algn="l"/>
                  </a:tabLst>
                </a:pPr>
                <a:r>
                  <a:rPr lang="en-US" sz="2000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Compute the current ELBO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en-US" sz="2000" b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b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𝐳</m:t>
                        </m:r>
                      </m:e>
                    </m:d>
                  </m:oMath>
                </a14:m>
                <a:endParaRPr lang="en-US" sz="2000" kern="1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91440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𝑞</m:t>
                          </m:r>
                        </m:sub>
                      </m:sSub>
                      <m:d>
                        <m:dPr>
                          <m:ctrlPr>
                            <a:rPr lang="en-US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</m:d>
                      <m:r>
                        <a:rPr lang="en-US" sz="2000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:=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hr m:val="∑"/>
                              <m:limLoc m:val="undOvr"/>
                              <m:supHide m:val="on"/>
                              <m:ctrlPr>
                                <a:rPr lang="en-US" sz="2000" b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000" b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𝐳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20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20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000" b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𝐳</m:t>
                                  </m:r>
                                </m:e>
                              </m:d>
                              <m:func>
                                <m:funcPr>
                                  <m:ctrlPr>
                                    <a:rPr lang="en-US" sz="2000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000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0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2000" i="1" kern="100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000" i="1" kern="100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𝑝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sz="2000" i="1" kern="100">
                                                  <a:effectLst/>
                                                  <a:latin typeface="Cambria Math" panose="02040503050406030204" pitchFamily="18" charset="0"/>
                                                  <a:ea typeface="Calibri" panose="020F0502020204030204" pitchFamily="34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p>
                                                <m:sSupPr>
                                                  <m:ctrlPr>
                                                    <a:rPr lang="en-US" sz="2000" b="1" kern="100">
                                                      <a:effectLst/>
                                                      <a:latin typeface="Cambria Math" panose="02040503050406030204" pitchFamily="18" charset="0"/>
                                                      <a:ea typeface="Calibri" panose="020F0502020204030204" pitchFamily="34" charset="0"/>
                                                      <a:cs typeface="Times New Roman" panose="020206030504050203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n-US" sz="2000" b="1" kern="100">
                                                      <a:effectLst/>
                                                      <a:latin typeface="Cambria Math" panose="02040503050406030204" pitchFamily="18" charset="0"/>
                                                      <a:ea typeface="Calibri" panose="020F0502020204030204" pitchFamily="34" charset="0"/>
                                                      <a:cs typeface="Times New Roman" panose="02020603050405020304" pitchFamily="18" charset="0"/>
                                                    </a:rPr>
                                                    <m:t>𝐱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sz="2000" i="1" kern="100">
                                                      <a:effectLst/>
                                                      <a:latin typeface="Cambria Math" panose="02040503050406030204" pitchFamily="18" charset="0"/>
                                                      <a:ea typeface="Calibri" panose="020F0502020204030204" pitchFamily="34" charset="0"/>
                                                      <a:cs typeface="Times New Roman" panose="02020603050405020304" pitchFamily="18" charset="0"/>
                                                    </a:rPr>
                                                    <m:t>(</m:t>
                                                  </m:r>
                                                  <m:r>
                                                    <a:rPr lang="en-US" sz="2000" i="1" kern="100">
                                                      <a:effectLst/>
                                                      <a:latin typeface="Cambria Math" panose="02040503050406030204" pitchFamily="18" charset="0"/>
                                                      <a:ea typeface="Calibri" panose="020F0502020204030204" pitchFamily="34" charset="0"/>
                                                      <a:cs typeface="Times New Roman" panose="02020603050405020304" pitchFamily="18" charset="0"/>
                                                    </a:rPr>
                                                    <m:t>𝑛</m:t>
                                                  </m:r>
                                                  <m:r>
                                                    <a:rPr lang="en-US" sz="2000" i="1" kern="100">
                                                      <a:effectLst/>
                                                      <a:latin typeface="Cambria Math" panose="02040503050406030204" pitchFamily="18" charset="0"/>
                                                      <a:ea typeface="Calibri" panose="020F0502020204030204" pitchFamily="34" charset="0"/>
                                                      <a:cs typeface="Times New Roman" panose="02020603050405020304" pitchFamily="18" charset="0"/>
                                                    </a:rPr>
                                                    <m:t>)</m:t>
                                                  </m:r>
                                                </m:sup>
                                              </m:sSup>
                                              <m:r>
                                                <a:rPr lang="en-US" sz="2000" b="1" kern="100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sz="2000" b="1" kern="100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𝐳</m:t>
                                              </m:r>
                                              <m:r>
                                                <a:rPr lang="en-US" sz="2000" i="1" kern="100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|</m:t>
                                              </m:r>
                                              <m:r>
                                                <a:rPr lang="en-US" sz="2000" i="1" kern="100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</m:d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n-US" sz="2000" i="1" kern="100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000" i="1" kern="100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𝑞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000" i="1" kern="100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𝑛</m:t>
                                              </m:r>
                                            </m:sub>
                                          </m:sSub>
                                          <m:d>
                                            <m:dPr>
                                              <m:ctrlPr>
                                                <a:rPr lang="en-US" sz="2000" b="1" kern="100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000" b="1" kern="100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𝐳</m:t>
                                              </m:r>
                                            </m:e>
                                          </m:d>
                                        </m:den>
                                      </m:f>
                                    </m:e>
                                  </m:d>
                                  <m:r>
                                    <a:rPr lang="en-US" sz="20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a:rPr lang="en-US" sz="2000" b="0" i="1" kern="100" smtClean="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                          </m:t>
                                  </m:r>
                                  <m:r>
                                    <a:rPr lang="en-US" sz="20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(10.50</m:t>
                                  </m:r>
                                  <m:r>
                                    <a:rPr lang="en-US" sz="20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𝑎</m:t>
                                  </m:r>
                                  <m:r>
                                    <a:rPr lang="en-US" sz="20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e>
                              </m:func>
                            </m:e>
                          </m:nary>
                        </m:e>
                      </m:nary>
                    </m:oMath>
                  </m:oMathPara>
                </a14:m>
                <a:endParaRPr lang="en-US" sz="20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91440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2000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or the expectation of log-likelihood, i.e.,</a:t>
                </a:r>
                <a:endParaRPr lang="en-US" sz="20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91440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ℰ</m:t>
                          </m:r>
                        </m:e>
                        <m:sub>
                          <m:r>
                            <a:rPr lang="en-US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𝑞</m:t>
                          </m:r>
                        </m:sub>
                      </m:sSub>
                      <m:d>
                        <m:dPr>
                          <m:ctrlPr>
                            <a:rPr lang="en-US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</m:d>
                      <m:r>
                        <a:rPr lang="en-US" sz="2000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:=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hr m:val="∑"/>
                              <m:limLoc m:val="undOvr"/>
                              <m:supHide m:val="on"/>
                              <m:ctrlPr>
                                <a:rPr lang="en-US" sz="2000" b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000" b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𝐳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20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20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000" b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𝐳</m:t>
                                  </m:r>
                                </m:e>
                              </m:d>
                              <m:func>
                                <m:funcPr>
                                  <m:ctrlPr>
                                    <a:rPr lang="en-US" sz="2000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000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lang="en-US" sz="20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  <m:d>
                                    <m:dPr>
                                      <m:ctrlPr>
                                        <a:rPr lang="en-US" sz="2000" i="1" kern="10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sz="2000" b="1" kern="10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000" b="1" kern="10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𝐱</m:t>
                                          </m:r>
                                        </m:e>
                                        <m:sup>
                                          <m:r>
                                            <a:rPr lang="en-US" sz="2000" i="1" kern="10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sz="2000" i="1" kern="10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sz="2000" i="1" kern="10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)</m:t>
                                          </m:r>
                                        </m:sup>
                                      </m:sSup>
                                      <m:r>
                                        <a:rPr lang="en-US" sz="2000" b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000" b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𝐳</m:t>
                                      </m:r>
                                      <m:r>
                                        <a:rPr lang="en-US" sz="20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|</m:t>
                                      </m:r>
                                      <m:r>
                                        <a:rPr lang="en-US" sz="20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𝜃</m:t>
                                      </m:r>
                                    </m:e>
                                  </m:d>
                                  <m:r>
                                    <a:rPr lang="en-US" sz="20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a:rPr lang="en-US" sz="2000" b="0" i="1" kern="100" smtClean="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                         </m:t>
                                  </m:r>
                                  <m:r>
                                    <a:rPr lang="en-US" sz="20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(10.50</m:t>
                                  </m:r>
                                  <m:r>
                                    <a:rPr lang="en-US" sz="20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𝑏</m:t>
                                  </m:r>
                                  <m:r>
                                    <a:rPr lang="en-US" sz="20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e>
                              </m:func>
                            </m:e>
                          </m:nary>
                        </m:e>
                      </m:nary>
                    </m:oMath>
                  </m:oMathPara>
                </a14:m>
                <a:endParaRPr lang="en-US" sz="20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2000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Step 3 (M-step): update the parameters by maximizing the current ELBO (10.50a) or equivalently the expectation of the log-likelihood (10.50b),</a:t>
                </a:r>
                <a:endParaRPr lang="en-US" sz="20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p>
                        <m: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𝑛𝑒𝑤</m:t>
                        </m:r>
                      </m:sup>
                    </m:sSup>
                    <m:r>
                      <a:rPr lang="en-US" sz="2000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:=</m:t>
                    </m:r>
                    <m:r>
                      <a:rPr lang="en-US" sz="2000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𝑎𝑟𝑔</m:t>
                    </m:r>
                    <m:func>
                      <m:funcPr>
                        <m:ctrlP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000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000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2000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2000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ℒ</m:t>
                            </m:r>
                          </m:e>
                          <m:sub>
                            <m:r>
                              <a:rPr lang="en-US" sz="2000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sub>
                        </m:sSub>
                        <m:d>
                          <m:dPr>
                            <m:ctrlPr>
                              <a:rPr lang="en-US" sz="2000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e>
                        </m:d>
                      </m:e>
                    </m:func>
                    <m:r>
                      <a:rPr lang="en-US" sz="2000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000" b="0" i="1" kern="10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        </m:t>
                    </m:r>
                    <m:d>
                      <m:dPr>
                        <m:ctrlP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10.51</m:t>
                        </m:r>
                        <m: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d>
                    <m:r>
                      <a:rPr lang="en-US" sz="2000" b="0" i="1" kern="10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            </m:t>
                    </m:r>
                  </m:oMath>
                </a14:m>
                <a:r>
                  <a:rPr lang="en-US" sz="2000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or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p>
                        <m: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𝑛𝑒𝑤</m:t>
                        </m:r>
                      </m:sup>
                    </m:sSup>
                    <m:r>
                      <a:rPr lang="en-US" sz="2000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:=</m:t>
                    </m:r>
                    <m:r>
                      <a:rPr lang="en-US" sz="2000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𝑎𝑟𝑔</m:t>
                    </m:r>
                    <m:func>
                      <m:funcPr>
                        <m:ctrlP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000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000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2000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2000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ℰ</m:t>
                            </m:r>
                          </m:e>
                          <m:sub>
                            <m:r>
                              <a:rPr lang="en-US" sz="2000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sub>
                        </m:sSub>
                        <m:d>
                          <m:dPr>
                            <m:ctrlPr>
                              <a:rPr lang="en-US" sz="2000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e>
                        </m:d>
                      </m:e>
                    </m:func>
                    <m:r>
                      <a:rPr lang="en-US" sz="2000" b="0" i="1" kern="10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   </m:t>
                    </m:r>
                    <m:r>
                      <a:rPr lang="en-US" sz="2000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(10.51</m:t>
                    </m:r>
                    <m:r>
                      <a:rPr lang="en-US" sz="2000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000" i="1" kern="10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0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2000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Step 4: check whether either the parameters or the log likelihood function is converged. If not,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p>
                        <m: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𝑜𝑙𝑑</m:t>
                        </m:r>
                      </m:sup>
                    </m:sSup>
                    <m:r>
                      <a:rPr lang="en-US" sz="2000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← </m:t>
                    </m:r>
                    <m:sSup>
                      <m:sSupPr>
                        <m:ctrlP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p>
                        <m:r>
                          <a:rPr lang="en-US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𝑛𝑒𝑤</m:t>
                        </m:r>
                      </m:sup>
                    </m:sSup>
                  </m:oMath>
                </a14:m>
                <a:r>
                  <a:rPr lang="en-US" sz="2000" b="1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000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and return to step 2.</a:t>
                </a:r>
                <a:endParaRPr lang="en-US" sz="20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4C95F95-B590-46B2-1470-56630A72AF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975" y="0"/>
                <a:ext cx="11544300" cy="6964855"/>
              </a:xfrm>
              <a:prstGeom prst="rect">
                <a:avLst/>
              </a:prstGeom>
              <a:blipFill>
                <a:blip r:embed="rId2"/>
                <a:stretch>
                  <a:fillRect l="-528" t="-350" r="-581" b="-5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ABCA1866-6079-0B22-0DFF-D1223120D8C8}"/>
              </a:ext>
            </a:extLst>
          </p:cNvPr>
          <p:cNvSpPr txBox="1"/>
          <p:nvPr/>
        </p:nvSpPr>
        <p:spPr>
          <a:xfrm>
            <a:off x="5229225" y="66675"/>
            <a:ext cx="26853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Segoe Print" panose="02000600000000000000" pitchFamily="2" charset="0"/>
              </a:rPr>
              <a:t>EM algorithm</a:t>
            </a:r>
          </a:p>
        </p:txBody>
      </p:sp>
    </p:spTree>
    <p:extLst>
      <p:ext uri="{BB962C8B-B14F-4D97-AF65-F5344CB8AC3E}">
        <p14:creationId xmlns:p14="http://schemas.microsoft.com/office/powerpoint/2010/main" val="13462315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0F-78A8-BCA3-3781-135C5FF5E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Variational Auto-Encoder (VAE)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8D5FAC1-9558-00A5-2441-E705707DDF0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23924" y="1320798"/>
                <a:ext cx="10944225" cy="5308601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When probability models are not explicitly available, the posterior distribution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𝐳</m:t>
                        </m:r>
                        <m:r>
                          <a:rPr lang="en-US" b="1">
                            <a:latin typeface="Cambria Math" panose="02040503050406030204" pitchFamily="18" charset="0"/>
                          </a:rPr>
                          <m:t>|</m:t>
                        </m:r>
                        <m:sSup>
                          <m:sSup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 is intractable. </a:t>
                </a:r>
              </a:p>
              <a:p>
                <a:r>
                  <a:rPr lang="en-US" dirty="0"/>
                  <a:t>VAE: limits the intractable underlying posterior distribution to a family of distributions (e.g., parameterized Gaussian distributions) that can be modeled by neural networks.</a:t>
                </a:r>
              </a:p>
              <a:p>
                <a:r>
                  <a:rPr lang="en-US" dirty="0"/>
                  <a:t>Model: observed variable x, latent variable z, joint distribution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d>
                      <m:d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b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1">
                            <a:latin typeface="Cambria Math" panose="02040503050406030204" pitchFamily="18" charset="0"/>
                          </a:rPr>
                          <m:t>𝐳</m:t>
                        </m:r>
                      </m:e>
                    </m:d>
                  </m:oMath>
                </a14:m>
                <a:r>
                  <a:rPr lang="en-US" dirty="0"/>
                  <a:t>, marginal distribution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  <m:d>
                        <m:dPr>
                          <m:ctrlPr>
                            <a:rPr lang="en-US" b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𝐳</m:t>
                          </m:r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  <m:d>
                        <m:dPr>
                          <m:ctrlPr>
                            <a:rPr lang="en-US" b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𝐳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  <m:d>
                        <m:dPr>
                          <m:ctrlPr>
                            <a:rPr lang="en-US" b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𝐳</m:t>
                          </m:r>
                        </m:e>
                      </m:d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  <m:d>
                        <m:dPr>
                          <m:ctrlPr>
                            <a:rPr lang="en-US" b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𝐳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Goal: to maximize likelihood or evidence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𝑀𝐿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𝑎𝑟𝑔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  <m:e>
                              <m:func>
                                <m:funcPr>
                                  <m:ctrlPr>
                                    <a:rPr lang="en-US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b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1">
                                              <a:latin typeface="Cambria Math" panose="02040503050406030204" pitchFamily="18" charset="0"/>
                                            </a:rPr>
                                            <m:t>𝐱</m:t>
                                          </m:r>
                                        </m:e>
                                        <m:sup>
                                          <m:r>
                                            <a:rPr lang="en-US" b="1" i="1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b="1" i="1">
                                              <a:latin typeface="Cambria Math" panose="02040503050406030204" pitchFamily="18" charset="0"/>
                                            </a:rPr>
                                            <m:t>𝒏</m:t>
                                          </m:r>
                                          <m:r>
                                            <a:rPr lang="en-US" b="1" i="1">
                                              <a:latin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</m:func>
                            </m:e>
                          </m:nary>
                        </m:e>
                      </m:func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8D5FAC1-9558-00A5-2441-E705707DDF0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23924" y="1320798"/>
                <a:ext cx="10944225" cy="5308601"/>
              </a:xfrm>
              <a:blipFill>
                <a:blip r:embed="rId2"/>
                <a:stretch>
                  <a:fillRect l="-891" t="-29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2D2183-2E95-CD9B-A196-C72A5D91A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818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7C3CB-33FA-38F7-225F-FF2BFAD54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10515600" cy="1325563"/>
          </a:xfrm>
        </p:spPr>
        <p:txBody>
          <a:bodyPr/>
          <a:lstStyle/>
          <a:p>
            <a:r>
              <a:rPr lang="en-US" dirty="0"/>
              <a:t>VAE ELBO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6475F9A-4D19-232A-A7A8-F88C98DD0DA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09700" y="1397000"/>
                <a:ext cx="10515600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func>
                        <m:funcPr>
                          <m:ctrlPr>
                            <a:rPr lang="en-US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</m:d>
                        </m:e>
                      </m:func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𝔼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  <m:d>
                            <m:dPr>
                              <m:ctrlPr>
                                <a:rPr lang="en-US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</m:e>
                          </m:d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𝔼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  <m:d>
                            <m:dPr>
                              <m:ctrlPr>
                                <a:rPr lang="en-US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</m:e>
                          </m:d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𝐱</m:t>
                                      </m:r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𝐳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  <m:d>
                                    <m:dPr>
                                      <m:ctrlP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𝐳</m:t>
                                      </m:r>
                                    </m:e>
                                  </m:d>
                                </m:den>
                              </m:f>
                            </m:e>
                          </m:func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𝔼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  <m:d>
                            <m:dPr>
                              <m:ctrlPr>
                                <a:rPr lang="en-US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</m:e>
                          </m:d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  <m:d>
                                    <m:dPr>
                                      <m:ctrlP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𝐳</m:t>
                                      </m:r>
                                    </m:e>
                                  </m:d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𝐳</m:t>
                                      </m:r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|</m:t>
                                      </m:r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𝐱</m:t>
                                      </m:r>
                                    </m:e>
                                  </m:d>
                                </m:den>
                              </m:f>
                            </m:e>
                          </m:func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𝐪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𝐾𝐿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  <m:d>
                            <m:dPr>
                              <m:ctrlPr>
                                <a:rPr lang="en-US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||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6475F9A-4D19-232A-A7A8-F88C98DD0D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09700" y="1397000"/>
                <a:ext cx="10515600" cy="435133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20027D-91D6-4ADF-6A1F-0E8A81FB5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28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88E0D8-6AB3-832B-8EF0-70520A716523}"/>
              </a:ext>
            </a:extLst>
          </p:cNvPr>
          <p:cNvSpPr txBox="1"/>
          <p:nvPr/>
        </p:nvSpPr>
        <p:spPr>
          <a:xfrm>
            <a:off x="4638675" y="1209675"/>
            <a:ext cx="2008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# independent of z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39C1C85-F9A5-FBA1-1FA7-4A035E383C68}"/>
              </a:ext>
            </a:extLst>
          </p:cNvPr>
          <p:cNvCxnSpPr/>
          <p:nvPr/>
        </p:nvCxnSpPr>
        <p:spPr>
          <a:xfrm flipH="1">
            <a:off x="5067300" y="1476375"/>
            <a:ext cx="123825" cy="1905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F055BF-49C5-D99A-E8CC-6D36548F15C7}"/>
                  </a:ext>
                </a:extLst>
              </p:cNvPr>
              <p:cNvSpPr txBox="1"/>
              <p:nvPr/>
            </p:nvSpPr>
            <p:spPr>
              <a:xfrm>
                <a:off x="866775" y="5057775"/>
                <a:ext cx="8472832" cy="3940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The best choice of q(z)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d>
                      <m:d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𝐳</m:t>
                        </m:r>
                        <m:r>
                          <a:rPr lang="en-US" b="1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</m:oMath>
                </a14:m>
                <a:r>
                  <a:rPr lang="en-US" dirty="0"/>
                  <a:t>, which can be approximated or modeled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sub>
                    </m:sSub>
                    <m:d>
                      <m:dPr>
                        <m:ctrlPr>
                          <a:rPr lang="en-US" b="1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𝐳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F055BF-49C5-D99A-E8CC-6D36548F15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775" y="5057775"/>
                <a:ext cx="8472832" cy="394082"/>
              </a:xfrm>
              <a:prstGeom prst="rect">
                <a:avLst/>
              </a:prstGeom>
              <a:blipFill>
                <a:blip r:embed="rId3"/>
                <a:stretch>
                  <a:fillRect l="-576" t="-6250" b="-218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31283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61B5E-4BAE-35A0-7F82-7D558379E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F512D-9A37-BAAF-07A0-40C41FF23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10515600" cy="1325563"/>
          </a:xfrm>
        </p:spPr>
        <p:txBody>
          <a:bodyPr/>
          <a:lstStyle/>
          <a:p>
            <a:r>
              <a:rPr lang="en-US" dirty="0"/>
              <a:t>VAE variational lower bound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B376C0-A9BD-F8AC-39FB-423EEDCFF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29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2479DCC-521F-80E1-B5C5-FA95383B0E3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42950" y="1225550"/>
                <a:ext cx="10515600" cy="2860675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func>
                        <m:funcPr>
                          <m:ctrlPr>
                            <a:rPr lang="en-US" sz="240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</m:d>
                        </m:e>
                      </m:func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𝔼</m:t>
                          </m:r>
                        </m:e>
                        <m:sub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</m:d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40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b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𝔼</m:t>
                          </m:r>
                        </m:e>
                        <m:sub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sz="24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</m:d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4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2400" b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𝐱</m:t>
                                      </m:r>
                                      <m:r>
                                        <a:rPr lang="en-US" sz="2400" b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400" b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𝐳</m:t>
                                      </m:r>
                                    </m:e>
                                  </m:d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2400" b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𝐳</m:t>
                                      </m:r>
                                      <m:r>
                                        <a:rPr lang="en-US" sz="24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|</m:t>
                                      </m:r>
                                      <m:r>
                                        <a:rPr lang="en-US" sz="2400" b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𝐱</m:t>
                                      </m:r>
                                    </m:e>
                                  </m:d>
                                </m:den>
                              </m:f>
                            </m:e>
                          </m:func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𝔼</m:t>
                          </m:r>
                        </m:e>
                        <m:sub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</m:d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40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2400" b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1">
                                          <a:latin typeface="Cambria Math" panose="02040503050406030204" pitchFamily="18" charset="0"/>
                                        </a:rPr>
                                        <m:t>𝐳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|</m:t>
                                      </m:r>
                                      <m:r>
                                        <a:rPr lang="en-US" sz="2400" b="1">
                                          <a:latin typeface="Cambria Math" panose="02040503050406030204" pitchFamily="18" charset="0"/>
                                        </a:rPr>
                                        <m:t>𝐱</m:t>
                                      </m:r>
                                    </m:e>
                                  </m:d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2400" b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1">
                                          <a:latin typeface="Cambria Math" panose="02040503050406030204" pitchFamily="18" charset="0"/>
                                        </a:rPr>
                                        <m:t>𝐳</m:t>
                                      </m:r>
                                      <m:r>
                                        <a:rPr lang="en-US" sz="2400" b="1">
                                          <a:latin typeface="Cambria Math" panose="02040503050406030204" pitchFamily="18" charset="0"/>
                                        </a:rPr>
                                        <m:t>|</m:t>
                                      </m:r>
                                      <m:r>
                                        <a:rPr lang="en-US" sz="2400" b="1">
                                          <a:latin typeface="Cambria Math" panose="02040503050406030204" pitchFamily="18" charset="0"/>
                                        </a:rPr>
                                        <m:t>𝐱</m:t>
                                      </m:r>
                                    </m:e>
                                  </m:d>
                                </m:den>
                              </m:f>
                            </m:e>
                          </m:func>
                        </m:e>
                      </m:d>
                    </m:oMath>
                  </m:oMathPara>
                </a14:m>
                <a:endParaRPr lang="en-US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24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𝐾𝐿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</m:d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||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2479DCC-521F-80E1-B5C5-FA95383B0E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2950" y="1225550"/>
                <a:ext cx="10515600" cy="286067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B178B3D-0E5E-22A2-518E-691E6C597C0C}"/>
                  </a:ext>
                </a:extLst>
              </p:cNvPr>
              <p:cNvSpPr txBox="1"/>
              <p:nvPr/>
            </p:nvSpPr>
            <p:spPr>
              <a:xfrm>
                <a:off x="676275" y="5276850"/>
                <a:ext cx="9559284" cy="94808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To search for the maxima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d>
                          <m:d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</m:d>
                      </m:e>
                    </m:func>
                  </m:oMath>
                </a14:m>
                <a:r>
                  <a:rPr lang="en-US" dirty="0"/>
                  <a:t>, we can maximize the lower bound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</m:oMath>
                </a14:m>
                <a:r>
                  <a:rPr lang="en-US" dirty="0"/>
                  <a:t> iteratively:</a:t>
                </a:r>
              </a:p>
              <a:p>
                <a:pPr marL="342900" indent="-342900">
                  <a:buAutoNum type="arabicParenR"/>
                </a:pPr>
                <a:r>
                  <a:rPr lang="en-US" dirty="0"/>
                  <a:t>(E-step): for a fixed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dirty="0"/>
                  <a:t>, maximize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</m:oMath>
                </a14:m>
                <a:r>
                  <a:rPr lang="en-US" dirty="0"/>
                  <a:t> over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. (search for the best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𝜙</m:t>
                        </m:r>
                      </m:sub>
                    </m:sSub>
                    <m:d>
                      <m:d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𝐳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</m:oMath>
                </a14:m>
                <a:r>
                  <a:rPr lang="en-US" dirty="0"/>
                  <a:t>)</a:t>
                </a:r>
              </a:p>
              <a:p>
                <a:pPr marL="342900" indent="-342900">
                  <a:buAutoNum type="arabicParenR"/>
                </a:pPr>
                <a:r>
                  <a:rPr lang="en-US" dirty="0"/>
                  <a:t>(M-step): for a fixed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, maximize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</m:oMath>
                </a14:m>
                <a:r>
                  <a:rPr lang="en-US" dirty="0"/>
                  <a:t> over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dirty="0"/>
                  <a:t>. (search for the maxima of lower bound)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B178B3D-0E5E-22A2-518E-691E6C597C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275" y="5276850"/>
                <a:ext cx="9559284" cy="948080"/>
              </a:xfrm>
              <a:prstGeom prst="rect">
                <a:avLst/>
              </a:prstGeom>
              <a:blipFill>
                <a:blip r:embed="rId3"/>
                <a:stretch>
                  <a:fillRect l="-510" t="-2548" b="-9554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A0125B5-5CFC-748A-282B-6BCCDD025C84}"/>
                  </a:ext>
                </a:extLst>
              </p:cNvPr>
              <p:cNvSpPr txBox="1"/>
              <p:nvPr/>
            </p:nvSpPr>
            <p:spPr>
              <a:xfrm>
                <a:off x="676274" y="3960141"/>
                <a:ext cx="10144126" cy="9293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sz="24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ℒ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sz="240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en-US" sz="240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24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</m:d>
                      <m:r>
                        <a:rPr lang="en-US" sz="2400" b="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0">
                              <a:latin typeface="Cambria Math" panose="02040503050406030204" pitchFamily="18" charset="0"/>
                            </a:rPr>
                            <m:t>𝔼</m:t>
                          </m:r>
                        </m:e>
                        <m:sub>
                          <m:sSub>
                            <m:sSubPr>
                              <m:ctrlPr>
                                <a:rPr lang="en-US" sz="24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400" b="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1" i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  <m:d>
                                <m:dPr>
                                  <m:begChr m:val="|"/>
                                  <m:endChr m:val=""/>
                                  <m:ctrlPr>
                                    <a:rPr lang="en-US" sz="2400" b="1" i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0"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</m:e>
                              </m:d>
                            </m:e>
                          </m:d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2400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400" b="0" i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sz="2400" b="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b="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sz="2400" b="0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  <m:t>𝐱</m:t>
                                      </m:r>
                                      <m:r>
                                        <a:rPr lang="en-US" sz="2400" b="0" i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  <m:t>𝐳</m:t>
                                      </m:r>
                                    </m:e>
                                  </m:d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400" b="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sz="2400" b="0" i="1"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  <m:t>𝐳</m:t>
                                      </m:r>
                                      <m:d>
                                        <m:dPr>
                                          <m:begChr m:val="|"/>
                                          <m:endChr m:val=""/>
                                          <m:ctrlPr>
                                            <a:rPr lang="en-US" sz="2400" b="1" i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400" b="1" i="0">
                                              <a:latin typeface="Cambria Math" panose="02040503050406030204" pitchFamily="18" charset="0"/>
                                            </a:rPr>
                                            <m:t>𝐱</m:t>
                                          </m:r>
                                        </m:e>
                                      </m:d>
                                    </m:e>
                                  </m:d>
                                </m:den>
                              </m:f>
                            </m:e>
                          </m:func>
                        </m:e>
                      </m:d>
                      <m:r>
                        <a:rPr lang="en-US" sz="2400" b="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0">
                              <a:latin typeface="Cambria Math" panose="02040503050406030204" pitchFamily="18" charset="0"/>
                            </a:rPr>
                            <m:t>𝔼</m:t>
                          </m:r>
                        </m:e>
                        <m:sub>
                          <m:sSub>
                            <m:sSubPr>
                              <m:ctrlPr>
                                <a:rPr lang="en-US" sz="24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400" b="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1" i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  <m:d>
                                <m:dPr>
                                  <m:begChr m:val="|"/>
                                  <m:endChr m:val=""/>
                                  <m:ctrlPr>
                                    <a:rPr lang="en-US" sz="2400" b="1" i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0"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</m:e>
                              </m:d>
                            </m:e>
                          </m:d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2400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400" b="0" i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400" b="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2400" b="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b="1" i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0"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  <m:r>
                                    <a:rPr lang="en-US" sz="2400" b="0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400" b="1" i="0">
                                      <a:latin typeface="Cambria Math" panose="02040503050406030204" pitchFamily="18" charset="0"/>
                                    </a:rPr>
                                    <m:t>𝐳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400" b="0" i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sz="2400" b="0" i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400" b="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2400" b="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b="1" i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0">
                                      <a:latin typeface="Cambria Math" panose="02040503050406030204" pitchFamily="18" charset="0"/>
                                    </a:rPr>
                                    <m:t>𝐳</m:t>
                                  </m:r>
                                  <m:d>
                                    <m:dPr>
                                      <m:begChr m:val="|"/>
                                      <m:endChr m:val=""/>
                                      <m:ctrlP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  <m:t>𝐱</m:t>
                                      </m:r>
                                    </m:e>
                                  </m:d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A0125B5-5CFC-748A-282B-6BCCDD025C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274" y="3960141"/>
                <a:ext cx="10144126" cy="92935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C330FC9E-983C-5331-3B74-4314A2D0A0CD}"/>
              </a:ext>
            </a:extLst>
          </p:cNvPr>
          <p:cNvSpPr txBox="1"/>
          <p:nvPr/>
        </p:nvSpPr>
        <p:spPr>
          <a:xfrm>
            <a:off x="609600" y="4943475"/>
            <a:ext cx="3180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Inspired by EM algorithm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F91BB3-8451-6E7E-3C08-338E41403F99}"/>
              </a:ext>
            </a:extLst>
          </p:cNvPr>
          <p:cNvSpPr txBox="1"/>
          <p:nvPr/>
        </p:nvSpPr>
        <p:spPr>
          <a:xfrm>
            <a:off x="590550" y="6286500"/>
            <a:ext cx="9307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But we can jointly optimize the lower bound using stochastic gradient ascent.</a:t>
            </a:r>
          </a:p>
        </p:txBody>
      </p:sp>
    </p:spTree>
    <p:extLst>
      <p:ext uri="{BB962C8B-B14F-4D97-AF65-F5344CB8AC3E}">
        <p14:creationId xmlns:p14="http://schemas.microsoft.com/office/powerpoint/2010/main" val="1835101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DE248-EB92-6312-F205-8D1F5FAD5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138" y="0"/>
            <a:ext cx="10515600" cy="1325563"/>
          </a:xfrm>
        </p:spPr>
        <p:txBody>
          <a:bodyPr/>
          <a:lstStyle/>
          <a:p>
            <a:r>
              <a:rPr lang="en-US" dirty="0"/>
              <a:t>Discriminative model vs. generative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516F62-9971-6DE7-D01D-7850F7E8641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63957" y="1452137"/>
                <a:ext cx="10515600" cy="4351338"/>
              </a:xfrm>
            </p:spPr>
            <p:txBody>
              <a:bodyPr/>
              <a:lstStyle/>
              <a:p>
                <a:r>
                  <a:rPr lang="en-US" dirty="0"/>
                  <a:t>Discriminative models (e.g., classifier)</a:t>
                </a:r>
              </a:p>
              <a:p>
                <a:pPr lvl="1"/>
                <a:r>
                  <a:rPr lang="en-US" dirty="0"/>
                  <a:t>Given dataset </a:t>
                </a:r>
                <a14:m>
                  <m:oMath xmlns:m="http://schemas.openxmlformats.org/officeDocument/2006/math">
                    <m:r>
                      <a:rPr lang="en-US" sz="24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𝒟</m:t>
                    </m:r>
                    <m:r>
                      <a:rPr lang="en-US" sz="24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b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𝐱</m:t>
                                </m:r>
                              </m:e>
                              <m:sup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(1)</m:t>
                                </m:r>
                              </m:sup>
                            </m:sSup>
                            <m:r>
                              <a:rPr lang="en-US" sz="24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sz="2400" b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𝐲</m:t>
                                </m:r>
                              </m:e>
                              <m:sup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(1)</m:t>
                                </m:r>
                              </m:sup>
                            </m:sSup>
                          </m:e>
                        </m:d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d>
                          <m:d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b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𝐱</m:t>
                                </m:r>
                              </m:e>
                              <m:sup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(2)</m:t>
                                </m:r>
                              </m:sup>
                            </m:sSup>
                            <m:r>
                              <a:rPr lang="en-US" sz="24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sz="2400" b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𝐲</m:t>
                                </m:r>
                              </m:e>
                              <m:sup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(2)</m:t>
                                </m:r>
                              </m:sup>
                            </m:sSup>
                          </m:e>
                        </m:d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,…,</m:t>
                        </m:r>
                        <m:d>
                          <m:d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b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𝐱</m:t>
                                </m:r>
                              </m:e>
                              <m:sup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𝑁</m:t>
                                </m:r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sz="2400" b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𝐲</m:t>
                                </m:r>
                              </m:e>
                              <m:sup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𝑁</m:t>
                                </m:r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sup>
                            </m:sSup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Estimate </a:t>
                </a:r>
                <a:r>
                  <a:rPr lang="en-US" sz="2400" dirty="0">
                    <a:effectLst/>
                    <a:ea typeface="Times New Roman" panose="02020603050405020304" pitchFamily="18" charset="0"/>
                  </a:rPr>
                  <a:t>the conditional distribution </a:t>
                </a:r>
                <a14:m>
                  <m:oMath xmlns:m="http://schemas.openxmlformats.org/officeDocument/2006/math"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400" b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𝐲</m:t>
                        </m:r>
                        <m:r>
                          <a:rPr lang="en-US" sz="2400" b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|</m:t>
                        </m:r>
                        <m:r>
                          <a:rPr lang="en-US" sz="2400" b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</m:d>
                    <m:r>
                      <a:rPr lang="en-US" sz="2400" b="0" i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 </m:t>
                    </m:r>
                  </m:oMath>
                </a14:m>
                <a:r>
                  <a:rPr lang="en-US" dirty="0"/>
                  <a:t>by a neural network with input x and output probability distribution over y.</a:t>
                </a:r>
              </a:p>
              <a:p>
                <a:r>
                  <a:rPr lang="en-US" dirty="0"/>
                  <a:t>Generative models</a:t>
                </a:r>
              </a:p>
              <a:p>
                <a:pPr lvl="1"/>
                <a:r>
                  <a:rPr lang="en-US" sz="2400" dirty="0">
                    <a:effectLst/>
                    <a:ea typeface="Times New Roman" panose="02020603050405020304" pitchFamily="18" charset="0"/>
                  </a:rPr>
                  <a:t>Given a dataset </a:t>
                </a:r>
                <a14:m>
                  <m:oMath xmlns:m="http://schemas.openxmlformats.org/officeDocument/2006/math"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𝒟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(1)</m:t>
                            </m:r>
                          </m:sup>
                        </m:sSup>
                        <m: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400" b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(2)</m:t>
                            </m:r>
                          </m:sup>
                        </m:s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,…</m:t>
                        </m:r>
                        <m: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400" b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Estimate the probability distribution </a:t>
                </a:r>
                <a14:m>
                  <m:oMath xmlns:m="http://schemas.openxmlformats.org/officeDocument/2006/math">
                    <m:r>
                      <a:rPr lang="en-US" sz="24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400" b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</m:d>
                  </m:oMath>
                </a14:m>
                <a:r>
                  <a:rPr lang="en-US" dirty="0"/>
                  <a:t> explicitly or implicitly.</a:t>
                </a:r>
              </a:p>
              <a:p>
                <a:pPr lvl="1"/>
                <a:r>
                  <a:rPr lang="en-US" dirty="0"/>
                  <a:t>Generate samples from the estimated distribution.</a:t>
                </a:r>
              </a:p>
              <a:p>
                <a:pPr lvl="1"/>
                <a:r>
                  <a:rPr lang="en-US" dirty="0"/>
                  <a:t>Or only generate samples without explicitly estimating the distribution embedded in the training dataset.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516F62-9971-6DE7-D01D-7850F7E864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63957" y="1452137"/>
                <a:ext cx="10515600" cy="4351338"/>
              </a:xfrm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553EE3-5931-AAF3-FD9C-66351B1CB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0182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C9B20-5373-BD77-4072-91E98E693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0"/>
            <a:ext cx="10515600" cy="1325563"/>
          </a:xfrm>
        </p:spPr>
        <p:txBody>
          <a:bodyPr/>
          <a:lstStyle/>
          <a:p>
            <a:r>
              <a:rPr lang="en-US" dirty="0"/>
              <a:t>Optimize the variational lower bound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FAD16E-3611-0D33-F58B-7C398393791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57225" y="1206499"/>
                <a:ext cx="11315700" cy="5365751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00000"/>
                  </a:lnSpc>
                  <a:spcAft>
                    <a:spcPts val="600"/>
                  </a:spcAft>
                </a:pPr>
                <a:r>
                  <a:rPr lang="en-US" dirty="0"/>
                  <a:t>Maximize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𝐗</m:t>
                        </m:r>
                      </m:e>
                    </m:d>
                    <m:r>
                      <a:rPr lang="en-US" b="1" i="1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dirty="0"/>
                  <a:t>tochastic gradient ascent</a:t>
                </a:r>
              </a:p>
              <a:p>
                <a:pPr marL="0" indent="0">
                  <a:lnSpc>
                    <a:spcPct val="10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0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𝜙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𝜙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00000"/>
                  </a:lnSpc>
                  <a:spcAft>
                    <a:spcPts val="600"/>
                  </a:spcAft>
                </a:pPr>
                <a:r>
                  <a:rPr lang="en-US" dirty="0"/>
                  <a:t>The ELBO on the dataset is given by the sum of ELBOs over datapoints,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/>
                        <m:t>ℒ</m:t>
                      </m:r>
                      <m:d>
                        <m:dPr>
                          <m:ctrlPr>
                            <a:rPr lang="en-US" i="1"/>
                          </m:ctrlPr>
                        </m:dPr>
                        <m:e>
                          <m:r>
                            <a:rPr lang="en-US" i="1"/>
                            <m:t>𝜃</m:t>
                          </m:r>
                          <m:r>
                            <a:rPr lang="en-US" i="1"/>
                            <m:t>,</m:t>
                          </m:r>
                          <m:r>
                            <a:rPr lang="en-US" i="1"/>
                            <m:t>𝜙</m:t>
                          </m:r>
                          <m:r>
                            <a:rPr lang="en-US" i="1"/>
                            <m:t>;</m:t>
                          </m:r>
                          <m:r>
                            <a:rPr lang="en-US" b="1"/>
                            <m:t>𝐗</m:t>
                          </m:r>
                        </m:e>
                      </m:d>
                      <m:r>
                        <a:rPr lang="en-US" i="1"/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i="1"/>
                          </m:ctrlPr>
                        </m:naryPr>
                        <m:sub>
                          <m:r>
                            <a:rPr lang="en-US" i="1"/>
                            <m:t>𝑛</m:t>
                          </m:r>
                          <m:r>
                            <a:rPr lang="en-US" i="1"/>
                            <m:t>=1</m:t>
                          </m:r>
                        </m:sub>
                        <m:sup>
                          <m:r>
                            <a:rPr lang="en-US" i="1"/>
                            <m:t>𝑁</m:t>
                          </m:r>
                        </m:sup>
                        <m:e>
                          <m:r>
                            <a:rPr lang="en-US" i="1"/>
                            <m:t>ℒ</m:t>
                          </m:r>
                          <m:d>
                            <m:dPr>
                              <m:ctrlPr>
                                <a:rPr lang="en-US" i="1"/>
                              </m:ctrlPr>
                            </m:dPr>
                            <m:e>
                              <m:r>
                                <a:rPr lang="en-US" i="1"/>
                                <m:t>𝜃</m:t>
                              </m:r>
                              <m:r>
                                <a:rPr lang="en-US" i="1"/>
                                <m:t>,</m:t>
                              </m:r>
                              <m:r>
                                <a:rPr lang="en-US" i="1"/>
                                <m:t>𝜙</m:t>
                              </m:r>
                              <m:r>
                                <a:rPr lang="en-US" i="1"/>
                                <m:t>;</m:t>
                              </m:r>
                              <m:sSup>
                                <m:sSupPr>
                                  <m:ctrlPr>
                                    <a:rPr lang="en-US" b="1"/>
                                  </m:ctrlPr>
                                </m:sSupPr>
                                <m:e>
                                  <m:r>
                                    <a:rPr lang="en-US" b="1"/>
                                    <m:t>𝐱</m:t>
                                  </m:r>
                                </m:e>
                                <m:sup>
                                  <m:r>
                                    <a:rPr lang="en-US" b="1" i="1"/>
                                    <m:t>(</m:t>
                                  </m:r>
                                  <m:r>
                                    <a:rPr lang="en-US" b="1" i="1"/>
                                    <m:t>𝒏</m:t>
                                  </m:r>
                                  <m:r>
                                    <a:rPr lang="en-US" b="1" i="1"/>
                                    <m:t>)</m:t>
                                  </m:r>
                                </m:sup>
                              </m:sSup>
                            </m:e>
                          </m:d>
                        </m:e>
                      </m:nary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Let’s focus on ELBO for one datapoint.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en-US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  <m: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sub>
                        </m:sSub>
                        <m:d>
                          <m:d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𝐳</m:t>
                            </m:r>
                            <m:d>
                              <m:dPr>
                                <m:begChr m:val="|"/>
                                <m:endChr m:val=""/>
                                <m:ctrlPr>
                                  <a:rPr lang="en-US" b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>
                                    <a:latin typeface="Cambria Math" panose="02040503050406030204" pitchFamily="18" charset="0"/>
                                  </a:rPr>
                                  <m:t>𝐱</m:t>
                                </m:r>
                              </m:e>
                            </m:d>
                          </m:e>
                        </m:d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>
                                    <a:latin typeface="Cambria Math" panose="02040503050406030204" pitchFamily="18" charset="0"/>
                                  </a:rPr>
                                  <m:t>𝐱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>
                                    <a:latin typeface="Cambria Math" panose="02040503050406030204" pitchFamily="18" charset="0"/>
                                  </a:rPr>
                                  <m:t>𝐳</m:t>
                                </m:r>
                              </m:e>
                            </m:d>
                          </m:e>
                        </m:func>
                        <m:r>
                          <a:rPr lang="en-US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n-US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𝜙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>
                                    <a:latin typeface="Cambria Math" panose="02040503050406030204" pitchFamily="18" charset="0"/>
                                  </a:rPr>
                                  <m:t>𝐳</m:t>
                                </m:r>
                                <m:d>
                                  <m:dPr>
                                    <m:begChr m:val="|"/>
                                    <m:endChr m:val=""/>
                                    <m:ctrlPr>
                                      <a:rPr lang="en-US" b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</m:e>
                                </m:d>
                              </m:e>
                            </m:d>
                          </m:e>
                        </m:func>
                      </m:e>
                    </m:d>
                  </m:oMath>
                </a14:m>
                <a:endParaRPr lang="en-US" dirty="0"/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en-US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/>
                      <m:t>=</m:t>
                    </m:r>
                    <m:sSub>
                      <m:sSubPr>
                        <m:ctrlPr>
                          <a:rPr lang="en-US" i="1"/>
                        </m:ctrlPr>
                      </m:sSubPr>
                      <m:e>
                        <m:r>
                          <a:rPr lang="en-US" i="1"/>
                          <m:t>𝔼</m:t>
                        </m:r>
                      </m:e>
                      <m:sub>
                        <m:sSub>
                          <m:sSubPr>
                            <m:ctrlPr>
                              <a:rPr lang="en-US" i="1"/>
                            </m:ctrlPr>
                          </m:sSubPr>
                          <m:e>
                            <m:r>
                              <a:rPr lang="en-US" i="1"/>
                              <m:t>𝑞</m:t>
                            </m:r>
                          </m:e>
                          <m:sub>
                            <m:r>
                              <a:rPr lang="en-US" i="1"/>
                              <m:t>𝜙</m:t>
                            </m:r>
                          </m:sub>
                        </m:sSub>
                        <m:d>
                          <m:dPr>
                            <m:ctrlPr>
                              <a:rPr lang="en-US" b="1"/>
                            </m:ctrlPr>
                          </m:dPr>
                          <m:e>
                            <m:r>
                              <a:rPr lang="en-US" b="1"/>
                              <m:t>𝐳</m:t>
                            </m:r>
                            <m:r>
                              <a:rPr lang="en-US" i="1"/>
                              <m:t>|</m:t>
                            </m:r>
                            <m:r>
                              <a:rPr lang="en-US" b="1"/>
                              <m:t>𝐱</m:t>
                            </m:r>
                          </m:e>
                        </m:d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i="1"/>
                        </m:ctrlPr>
                      </m:dPr>
                      <m:e>
                        <m:func>
                          <m:funcPr>
                            <m:ctrlPr>
                              <a:rPr lang="en-US"/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/>
                              <m:t>ln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i="1"/>
                                </m:ctrlPr>
                              </m:sSubPr>
                              <m:e>
                                <m:r>
                                  <a:rPr lang="en-US" i="1"/>
                                  <m:t>𝑝</m:t>
                                </m:r>
                              </m:e>
                              <m:sub>
                                <m:r>
                                  <a:rPr lang="en-US" i="1"/>
                                  <m:t>𝜃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1"/>
                                </m:ctrlPr>
                              </m:dPr>
                              <m:e>
                                <m:r>
                                  <a:rPr lang="en-US" b="1"/>
                                  <m:t>𝐱</m:t>
                                </m:r>
                                <m:r>
                                  <a:rPr lang="en-US" b="1"/>
                                  <m:t>|</m:t>
                                </m:r>
                                <m:r>
                                  <a:rPr lang="en-US" b="1"/>
                                  <m:t>𝐳</m:t>
                                </m:r>
                              </m:e>
                            </m:d>
                          </m:e>
                        </m:func>
                        <m:r>
                          <a:rPr lang="en-US" i="1"/>
                          <m:t> </m:t>
                        </m:r>
                      </m:e>
                    </m:d>
                    <m:r>
                      <a:rPr lang="en-US" i="1"/>
                      <m:t>−</m:t>
                    </m:r>
                    <m:r>
                      <a:rPr lang="en-US" i="1"/>
                      <m:t>𝐾𝐿</m:t>
                    </m:r>
                    <m:d>
                      <m:dPr>
                        <m:ctrlPr>
                          <a:rPr lang="en-US" i="1"/>
                        </m:ctrlPr>
                      </m:dPr>
                      <m:e>
                        <m:sSub>
                          <m:sSubPr>
                            <m:ctrlPr>
                              <a:rPr lang="en-US" i="1"/>
                            </m:ctrlPr>
                          </m:sSubPr>
                          <m:e>
                            <m:r>
                              <a:rPr lang="en-US" i="1"/>
                              <m:t>𝑞</m:t>
                            </m:r>
                          </m:e>
                          <m:sub>
                            <m:r>
                              <a:rPr lang="en-US" i="1"/>
                              <m:t>𝜙</m:t>
                            </m:r>
                          </m:sub>
                        </m:sSub>
                        <m:d>
                          <m:dPr>
                            <m:ctrlPr>
                              <a:rPr lang="en-US" b="1"/>
                            </m:ctrlPr>
                          </m:dPr>
                          <m:e>
                            <m:r>
                              <a:rPr lang="en-US" b="1"/>
                              <m:t>𝐳</m:t>
                            </m:r>
                            <m:r>
                              <a:rPr lang="en-US" i="1"/>
                              <m:t>|</m:t>
                            </m:r>
                            <m:r>
                              <a:rPr lang="en-US" b="1"/>
                              <m:t>𝐱</m:t>
                            </m:r>
                          </m:e>
                        </m:d>
                        <m:r>
                          <a:rPr lang="en-US" i="1"/>
                          <m:t>||</m:t>
                        </m:r>
                        <m:sSub>
                          <m:sSubPr>
                            <m:ctrlPr>
                              <a:rPr lang="en-US" i="1"/>
                            </m:ctrlPr>
                          </m:sSubPr>
                          <m:e>
                            <m:r>
                              <a:rPr lang="en-US" i="1"/>
                              <m:t>𝑝</m:t>
                            </m:r>
                          </m:e>
                          <m:sub>
                            <m:r>
                              <a:rPr lang="en-US" i="1"/>
                              <m:t>𝜃</m:t>
                            </m:r>
                          </m:sub>
                        </m:sSub>
                        <m:d>
                          <m:dPr>
                            <m:ctrlPr>
                              <a:rPr lang="en-US" b="1"/>
                            </m:ctrlPr>
                          </m:dPr>
                          <m:e>
                            <m:r>
                              <a:rPr lang="en-US" b="1"/>
                              <m:t>𝐳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FAD16E-3611-0D33-F58B-7C39839379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7225" y="1206499"/>
                <a:ext cx="11315700" cy="5365751"/>
              </a:xfrm>
              <a:blipFill>
                <a:blip r:embed="rId2"/>
                <a:stretch>
                  <a:fillRect l="-970" t="-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0406FF-8F40-E125-D4D1-5045CD12D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6310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03E64-BCD2-4CE0-AE0E-2D847BA47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57" y="0"/>
            <a:ext cx="10515600" cy="1325563"/>
          </a:xfrm>
        </p:spPr>
        <p:txBody>
          <a:bodyPr/>
          <a:lstStyle/>
          <a:p>
            <a:r>
              <a:rPr lang="en-US" dirty="0"/>
              <a:t>ELBO MC estimator for a single datapoint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547631B-3947-BAE9-FC01-3ABC0300FE6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34504" y="1203456"/>
                <a:ext cx="11457496" cy="5442442"/>
              </a:xfrm>
            </p:spPr>
            <p:txBody>
              <a:bodyPr>
                <a:normAutofit fontScale="62500" lnSpcReduction="20000"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dirty="0"/>
                  <a:t>To compute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/>
                        <m:t>ℒ</m:t>
                      </m:r>
                      <m:d>
                        <m:dPr>
                          <m:ctrlPr>
                            <a:rPr lang="en-US" i="1"/>
                          </m:ctrlPr>
                        </m:dPr>
                        <m:e>
                          <m:r>
                            <a:rPr lang="en-US" i="1"/>
                            <m:t>𝜃</m:t>
                          </m:r>
                          <m:r>
                            <a:rPr lang="en-US" i="1"/>
                            <m:t>,</m:t>
                          </m:r>
                          <m:r>
                            <a:rPr lang="en-US" i="1"/>
                            <m:t>𝜙</m:t>
                          </m:r>
                          <m:r>
                            <a:rPr lang="en-US" i="1"/>
                            <m:t>;</m:t>
                          </m:r>
                          <m:r>
                            <a:rPr lang="en-US" b="1"/>
                            <m:t>𝐱</m:t>
                          </m:r>
                        </m:e>
                      </m:d>
                      <m:r>
                        <a:rPr lang="en-US" i="1"/>
                        <m:t>=</m:t>
                      </m:r>
                      <m:sSub>
                        <m:sSubPr>
                          <m:ctrlPr>
                            <a:rPr lang="en-US" i="1"/>
                          </m:ctrlPr>
                        </m:sSubPr>
                        <m:e>
                          <m:r>
                            <a:rPr lang="en-US" i="1"/>
                            <m:t>𝔼</m:t>
                          </m:r>
                        </m:e>
                        <m:sub>
                          <m:sSub>
                            <m:sSubPr>
                              <m:ctrlPr>
                                <a:rPr lang="en-US" b="1" i="1"/>
                              </m:ctrlPr>
                            </m:sSubPr>
                            <m:e>
                              <m:r>
                                <a:rPr lang="en-US" b="1" i="1"/>
                                <m:t>𝒛</m:t>
                              </m:r>
                              <m:r>
                                <a:rPr lang="en-US" i="1"/>
                                <m:t>~</m:t>
                              </m:r>
                              <m:r>
                                <a:rPr lang="en-US" i="1"/>
                                <m:t>𝑞</m:t>
                              </m:r>
                            </m:e>
                            <m:sub>
                              <m:r>
                                <a:rPr lang="en-US" i="1"/>
                                <m:t>𝜙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/>
                              </m:ctrlPr>
                            </m:dPr>
                            <m:e>
                              <m:r>
                                <a:rPr lang="en-US" b="1"/>
                                <m:t>𝐳</m:t>
                              </m:r>
                              <m:r>
                                <a:rPr lang="en-US" i="1"/>
                                <m:t>|</m:t>
                              </m:r>
                              <m:r>
                                <a:rPr lang="en-US" b="1"/>
                                <m:t>𝐱</m:t>
                              </m:r>
                            </m:e>
                          </m:d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i="1"/>
                          </m:ctrlPr>
                        </m:dPr>
                        <m:e>
                          <m:func>
                            <m:funcPr>
                              <m:ctrlPr>
                                <a:rPr lang="en-US"/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/>
                                <m:t>ln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i="1"/>
                                  </m:ctrlPr>
                                </m:sSubPr>
                                <m:e>
                                  <m:r>
                                    <a:rPr lang="en-US" i="1"/>
                                    <m:t>𝑝</m:t>
                                  </m:r>
                                </m:e>
                                <m:sub>
                                  <m:r>
                                    <a:rPr lang="en-US" i="1"/>
                                    <m:t>𝜃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1"/>
                                  </m:ctrlPr>
                                </m:dPr>
                                <m:e>
                                  <m:r>
                                    <a:rPr lang="en-US" b="1"/>
                                    <m:t>𝐱</m:t>
                                  </m:r>
                                  <m:r>
                                    <a:rPr lang="en-US" b="1"/>
                                    <m:t>,</m:t>
                                  </m:r>
                                  <m:r>
                                    <a:rPr lang="en-US" b="1"/>
                                    <m:t>𝐳</m:t>
                                  </m:r>
                                </m:e>
                              </m:d>
                            </m:e>
                          </m:func>
                          <m:r>
                            <a:rPr lang="en-US" i="1"/>
                            <m:t>−</m:t>
                          </m:r>
                          <m:func>
                            <m:funcPr>
                              <m:ctrlPr>
                                <a:rPr lang="en-US"/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/>
                                <m:t>ln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i="1"/>
                                  </m:ctrlPr>
                                </m:sSubPr>
                                <m:e>
                                  <m:r>
                                    <a:rPr lang="en-US" i="1"/>
                                    <m:t>𝑞</m:t>
                                  </m:r>
                                </m:e>
                                <m:sub>
                                  <m:r>
                                    <a:rPr lang="en-US" i="1"/>
                                    <m:t>𝜙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1"/>
                                  </m:ctrlPr>
                                </m:dPr>
                                <m:e>
                                  <m:r>
                                    <a:rPr lang="en-US" b="1"/>
                                    <m:t>𝐳</m:t>
                                  </m:r>
                                  <m:r>
                                    <a:rPr lang="en-US" i="1"/>
                                    <m:t>|</m:t>
                                  </m:r>
                                  <m:r>
                                    <a:rPr lang="en-US" b="1"/>
                                    <m:t>𝐱</m:t>
                                  </m:r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/>
                        <m:t>ℒ</m:t>
                      </m:r>
                      <m:d>
                        <m:dPr>
                          <m:ctrlPr>
                            <a:rPr lang="en-US" i="1"/>
                          </m:ctrlPr>
                        </m:dPr>
                        <m:e>
                          <m:r>
                            <a:rPr lang="en-US" i="1"/>
                            <m:t>𝜃</m:t>
                          </m:r>
                          <m:r>
                            <a:rPr lang="en-US" i="1"/>
                            <m:t>,</m:t>
                          </m:r>
                          <m:r>
                            <a:rPr lang="en-US" i="1"/>
                            <m:t>𝜙</m:t>
                          </m:r>
                          <m:r>
                            <a:rPr lang="en-US" i="1"/>
                            <m:t>;</m:t>
                          </m:r>
                          <m:r>
                            <a:rPr lang="en-US" b="1"/>
                            <m:t>𝐱</m:t>
                          </m:r>
                        </m:e>
                      </m:d>
                      <m:r>
                        <a:rPr lang="en-US" i="1"/>
                        <m:t>=</m:t>
                      </m:r>
                      <m:sSub>
                        <m:sSubPr>
                          <m:ctrlPr>
                            <a:rPr lang="en-US" i="1"/>
                          </m:ctrlPr>
                        </m:sSubPr>
                        <m:e>
                          <m:r>
                            <a:rPr lang="en-US" i="1"/>
                            <m:t>𝔼</m:t>
                          </m:r>
                        </m:e>
                        <m:sub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~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</m:d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i="1"/>
                          </m:ctrlPr>
                        </m:dPr>
                        <m:e>
                          <m:func>
                            <m:funcPr>
                              <m:ctrlPr>
                                <a:rPr lang="en-US"/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/>
                                <m:t>ln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i="1"/>
                                  </m:ctrlPr>
                                </m:sSubPr>
                                <m:e>
                                  <m:r>
                                    <a:rPr lang="en-US" i="1"/>
                                    <m:t>𝑝</m:t>
                                  </m:r>
                                </m:e>
                                <m:sub>
                                  <m:r>
                                    <a:rPr lang="en-US" i="1"/>
                                    <m:t>𝜃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1"/>
                                  </m:ctrlPr>
                                </m:dPr>
                                <m:e>
                                  <m:r>
                                    <a:rPr lang="en-US" b="1"/>
                                    <m:t>𝐱</m:t>
                                  </m:r>
                                  <m:r>
                                    <a:rPr lang="en-US" b="1"/>
                                    <m:t>|</m:t>
                                  </m:r>
                                  <m:r>
                                    <a:rPr lang="en-US" b="1"/>
                                    <m:t>𝐳</m:t>
                                  </m:r>
                                </m:e>
                              </m:d>
                            </m:e>
                          </m:func>
                          <m:r>
                            <a:rPr lang="en-US" i="1"/>
                            <m:t> </m:t>
                          </m:r>
                        </m:e>
                      </m:d>
                      <m:r>
                        <a:rPr lang="en-US" i="1"/>
                        <m:t>−</m:t>
                      </m:r>
                      <m:r>
                        <a:rPr lang="en-US" i="1"/>
                        <m:t>𝐾𝐿</m:t>
                      </m:r>
                      <m:d>
                        <m:dPr>
                          <m:ctrlPr>
                            <a:rPr lang="en-US" i="1"/>
                          </m:ctrlPr>
                        </m:dPr>
                        <m:e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𝑞</m:t>
                              </m:r>
                            </m:e>
                            <m:sub>
                              <m:r>
                                <a:rPr lang="en-US" i="1"/>
                                <m:t>𝜙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/>
                              </m:ctrlPr>
                            </m:dPr>
                            <m:e>
                              <m:r>
                                <a:rPr lang="en-US" b="1"/>
                                <m:t>𝐳</m:t>
                              </m:r>
                              <m:r>
                                <a:rPr lang="en-US" i="1"/>
                                <m:t>|</m:t>
                              </m:r>
                              <m:r>
                                <a:rPr lang="en-US" b="1"/>
                                <m:t>𝐱</m:t>
                              </m:r>
                            </m:e>
                          </m:d>
                          <m:r>
                            <a:rPr lang="en-US" i="1"/>
                            <m:t>||</m:t>
                          </m:r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𝑝</m:t>
                              </m:r>
                            </m:e>
                            <m:sub>
                              <m:r>
                                <a:rPr lang="en-US" i="1"/>
                                <m:t>𝜃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/>
                              </m:ctrlPr>
                            </m:dPr>
                            <m:e>
                              <m:r>
                                <a:rPr lang="en-US" b="1"/>
                                <m:t>𝐳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Reparameterization trick: suppose </a:t>
                </a:r>
                <a:r>
                  <a:rPr lang="en-US" b="1" dirty="0"/>
                  <a:t>z</a:t>
                </a:r>
                <a:r>
                  <a:rPr lang="en-US" dirty="0"/>
                  <a:t> follows a Gaussian distribution, </a:t>
                </a:r>
                <a14:m>
                  <m:oMath xmlns:m="http://schemas.openxmlformats.org/officeDocument/2006/math">
                    <m:r>
                      <a:rPr lang="en-US" b="1" i="1"/>
                      <m:t>𝒛</m:t>
                    </m:r>
                    <m:r>
                      <a:rPr lang="en-US" i="1"/>
                      <m:t>~</m:t>
                    </m:r>
                    <m:r>
                      <a:rPr lang="en-US" i="1"/>
                      <m:t>𝒩</m:t>
                    </m:r>
                    <m:d>
                      <m:dPr>
                        <m:ctrlPr>
                          <a:rPr lang="en-US" b="1"/>
                        </m:ctrlPr>
                      </m:dPr>
                      <m:e>
                        <m:r>
                          <a:rPr lang="en-US" b="1"/>
                          <m:t>𝛍</m:t>
                        </m:r>
                        <m:r>
                          <a:rPr lang="en-US" b="1"/>
                          <m:t>,</m:t>
                        </m:r>
                        <m:r>
                          <m:rPr>
                            <m:sty m:val="p"/>
                          </m:rPr>
                          <a:rPr lang="en-US"/>
                          <m:t>diag</m:t>
                        </m:r>
                        <m:d>
                          <m:dPr>
                            <m:ctrlPr>
                              <a:rPr lang="en-US" b="1" i="1"/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1"/>
                                </m:ctrlPr>
                              </m:sSupPr>
                              <m:e>
                                <m:r>
                                  <a:rPr lang="en-US" b="1"/>
                                  <m:t>𝛔</m:t>
                                </m:r>
                              </m:e>
                              <m:sup>
                                <m:r>
                                  <a:rPr lang="en-US" b="1" i="1"/>
                                  <m:t>𝟐</m:t>
                                </m:r>
                              </m:sup>
                            </m:sSup>
                          </m:e>
                        </m:d>
                      </m:e>
                    </m:d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r>
                      <a:rPr lang="en-US" b="1" smtClean="0"/>
                      <m:t>𝛍</m:t>
                    </m:r>
                    <m:r>
                      <a:rPr lang="en-US" b="1" smtClean="0"/>
                      <m:t>,</m:t>
                    </m:r>
                    <m:r>
                      <a:rPr lang="en-US" b="1" smtClean="0"/>
                      <m:t>𝛔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are the mean vector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r>
                      <a:rPr lang="en-US" b="1"/>
                      <m:t>𝛍</m:t>
                    </m:r>
                    <m:d>
                      <m:dPr>
                        <m:ctrlPr>
                          <a:rPr lang="en-US" b="1"/>
                        </m:ctrlPr>
                      </m:dPr>
                      <m:e>
                        <m:r>
                          <a:rPr lang="en-US" b="1"/>
                          <m:t>𝐱</m:t>
                        </m:r>
                        <m:r>
                          <a:rPr lang="en-US" b="1" i="1"/>
                          <m:t>;</m:t>
                        </m:r>
                        <m:r>
                          <a:rPr lang="en-US" b="1" i="1"/>
                          <m:t>𝝓</m:t>
                        </m:r>
                      </m:e>
                    </m:d>
                  </m:oMath>
                </a14:m>
                <a:r>
                  <a:rPr lang="en-US" dirty="0"/>
                  <a:t> and standard deviation vector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r>
                      <a:rPr lang="en-US" b="1"/>
                      <m:t>𝛔</m:t>
                    </m:r>
                    <m:d>
                      <m:dPr>
                        <m:ctrlPr>
                          <a:rPr lang="en-US" b="1"/>
                        </m:ctrlPr>
                      </m:dPr>
                      <m:e>
                        <m:r>
                          <a:rPr lang="en-US" b="1"/>
                          <m:t>𝐱</m:t>
                        </m:r>
                        <m:r>
                          <a:rPr lang="en-US" b="1" i="1"/>
                          <m:t>;</m:t>
                        </m:r>
                        <m:r>
                          <a:rPr lang="en-US" b="1" i="1"/>
                          <m:t>𝝓</m:t>
                        </m:r>
                      </m:e>
                    </m:d>
                  </m:oMath>
                </a14:m>
                <a:r>
                  <a:rPr lang="en-US" dirty="0"/>
                  <a:t>, depending on </a:t>
                </a:r>
                <a:r>
                  <a:rPr lang="en-US" b="1" dirty="0"/>
                  <a:t>x</a:t>
                </a:r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𝝓</m:t>
                    </m:r>
                  </m:oMath>
                </a14:m>
                <a:r>
                  <a:rPr lang="en-US" dirty="0"/>
                  <a:t>, then </a:t>
                </a:r>
                <a:r>
                  <a:rPr lang="en-US" b="1" dirty="0"/>
                  <a:t>z</a:t>
                </a:r>
                <a:r>
                  <a:rPr lang="en-US" dirty="0"/>
                  <a:t> can be sampled by </a:t>
                </a:r>
                <a14:m>
                  <m:oMath xmlns:m="http://schemas.openxmlformats.org/officeDocument/2006/math">
                    <m:r>
                      <a:rPr lang="en-US" b="1" i="1"/>
                      <m:t>𝒛</m:t>
                    </m:r>
                    <m:r>
                      <a:rPr lang="en-US" i="1"/>
                      <m:t>=</m:t>
                    </m:r>
                    <m:r>
                      <a:rPr lang="en-US" b="1"/>
                      <m:t>𝛍</m:t>
                    </m:r>
                    <m:r>
                      <a:rPr lang="en-US" b="1"/>
                      <m:t>+</m:t>
                    </m:r>
                    <m:r>
                      <a:rPr lang="en-US" b="1"/>
                      <m:t>𝛔</m:t>
                    </m:r>
                    <m:r>
                      <a:rPr lang="en-US" b="1"/>
                      <m:t>⊙</m:t>
                    </m:r>
                    <m:r>
                      <a:rPr lang="en-US" b="1"/>
                      <m:t>𝛜</m:t>
                    </m:r>
                    <m:r>
                      <a:rPr lang="en-US" b="1"/>
                      <m:t> 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1"/>
                      <m:t>𝛜</m:t>
                    </m:r>
                    <m:r>
                      <a:rPr lang="en-US" b="1"/>
                      <m:t>~</m:t>
                    </m:r>
                    <m:r>
                      <a:rPr lang="en-US" i="1"/>
                      <m:t>𝒩</m:t>
                    </m:r>
                    <m:d>
                      <m:dPr>
                        <m:ctrlPr>
                          <a:rPr lang="en-US" b="1"/>
                        </m:ctrlPr>
                      </m:dPr>
                      <m:e>
                        <m:r>
                          <a:rPr lang="en-US" b="1"/>
                          <m:t>𝟎</m:t>
                        </m:r>
                        <m:r>
                          <a:rPr lang="en-US" b="1"/>
                          <m:t>,</m:t>
                        </m:r>
                        <m:r>
                          <a:rPr lang="en-US" b="1"/>
                          <m:t>𝐈</m:t>
                        </m:r>
                      </m:e>
                    </m:d>
                  </m:oMath>
                </a14:m>
                <a:r>
                  <a:rPr lang="en-US" dirty="0"/>
                  <a:t>.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With the above trick, we have the Monte Carlo estimate of lower bound on one datapoint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dirty="0"/>
                  <a:t>, </a:t>
                </a:r>
              </a:p>
              <a:p>
                <a:pPr lvl="1">
                  <a:lnSpc>
                    <a:spcPct val="100000"/>
                  </a:lnSpc>
                </a:pPr>
                <a:r>
                  <a:rPr lang="en-US" dirty="0"/>
                  <a:t>Approach A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i="1"/>
                        <m:t>ℒ</m:t>
                      </m:r>
                      <m:d>
                        <m:dPr>
                          <m:ctrlPr>
                            <a:rPr lang="en-US" i="1"/>
                          </m:ctrlPr>
                        </m:dPr>
                        <m:e>
                          <m:r>
                            <a:rPr lang="en-US" i="1"/>
                            <m:t>𝜃</m:t>
                          </m:r>
                          <m:r>
                            <a:rPr lang="en-US" i="1"/>
                            <m:t>,</m:t>
                          </m:r>
                          <m:r>
                            <a:rPr lang="en-US" i="1"/>
                            <m:t>𝜙</m:t>
                          </m:r>
                          <m:r>
                            <a:rPr lang="en-US" i="1"/>
                            <m:t>;</m:t>
                          </m:r>
                          <m:sSup>
                            <m:sSupPr>
                              <m:ctrlPr>
                                <a:rPr lang="en-US" b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e>
                      </m:d>
                      <m:r>
                        <a:rPr lang="en-US" i="1"/>
                        <m:t>=</m:t>
                      </m:r>
                      <m:sSub>
                        <m:sSubPr>
                          <m:ctrlPr>
                            <a:rPr lang="en-US" i="1"/>
                          </m:ctrlPr>
                        </m:sSubPr>
                        <m:e>
                          <m:r>
                            <a:rPr lang="en-US" i="1"/>
                            <m:t>𝔼</m:t>
                          </m:r>
                        </m:e>
                        <m:sub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𝛜</m:t>
                          </m:r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~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𝒩</m:t>
                          </m:r>
                          <m:d>
                            <m:dPr>
                              <m:ctrlPr>
                                <a:rPr lang="en-US" b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𝐈</m:t>
                              </m:r>
                            </m:e>
                          </m:d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i="1"/>
                          </m:ctrlPr>
                        </m:dPr>
                        <m:e>
                          <m:func>
                            <m:funcPr>
                              <m:ctrlPr>
                                <a:rPr lang="en-US"/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/>
                                <m:t>ln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i="1"/>
                                  </m:ctrlPr>
                                </m:sSubPr>
                                <m:e>
                                  <m:r>
                                    <a:rPr lang="en-US" i="1"/>
                                    <m:t>𝑝</m:t>
                                  </m:r>
                                </m:e>
                                <m:sub>
                                  <m:r>
                                    <a:rPr lang="en-US" i="1"/>
                                    <m:t>𝜃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𝐱</m:t>
                                      </m:r>
                                    </m:e>
                                    <m:sup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sup>
                                  </m:sSup>
                                  <m:r>
                                    <a:rPr lang="en-US" b="1"/>
                                    <m:t>,</m:t>
                                  </m:r>
                                  <m:r>
                                    <a:rPr lang="en-US" b="1"/>
                                    <m:t>𝐳</m:t>
                                  </m:r>
                                </m:e>
                              </m:d>
                            </m:e>
                          </m:func>
                          <m:r>
                            <a:rPr lang="en-US" i="1"/>
                            <m:t>−</m:t>
                          </m:r>
                          <m:func>
                            <m:funcPr>
                              <m:ctrlPr>
                                <a:rPr lang="en-US"/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/>
                                <m:t>ln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i="1"/>
                                  </m:ctrlPr>
                                </m:sSubPr>
                                <m:e>
                                  <m:r>
                                    <a:rPr lang="en-US" i="1"/>
                                    <m:t>𝑞</m:t>
                                  </m:r>
                                </m:e>
                                <m:sub>
                                  <m:r>
                                    <a:rPr lang="en-US" i="1"/>
                                    <m:t>𝜙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1"/>
                                  </m:ctrlPr>
                                </m:dPr>
                                <m:e>
                                  <m:r>
                                    <a:rPr lang="en-US" b="1"/>
                                    <m:t>𝐳</m:t>
                                  </m:r>
                                  <m:r>
                                    <a:rPr lang="en-US" i="1"/>
                                    <m:t>|</m:t>
                                  </m:r>
                                  <m:sSup>
                                    <m:sSupPr>
                                      <m:ctrlP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𝐱</m:t>
                                      </m:r>
                                    </m:e>
                                    <m:sup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i="1"/>
                          </m:ctrlPr>
                        </m:fPr>
                        <m:num>
                          <m:r>
                            <a:rPr lang="en-US" i="1"/>
                            <m:t>1</m:t>
                          </m:r>
                        </m:num>
                        <m:den>
                          <m:r>
                            <a:rPr lang="en-US" i="1"/>
                            <m:t>𝐿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i="1"/>
                          </m:ctrlPr>
                        </m:naryPr>
                        <m:sub>
                          <m:r>
                            <a:rPr lang="en-US" i="1"/>
                            <m:t>𝑙</m:t>
                          </m:r>
                          <m:r>
                            <a:rPr lang="en-US" i="1"/>
                            <m:t>=1</m:t>
                          </m:r>
                        </m:sub>
                        <m:sup>
                          <m:r>
                            <a:rPr lang="en-US" i="1"/>
                            <m:t>𝐿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/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/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/>
                                    <m:t>ln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en-US" i="1"/>
                                      </m:ctrlPr>
                                    </m:sSubPr>
                                    <m:e>
                                      <m:r>
                                        <a:rPr lang="en-US" i="1"/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i="1"/>
                                        <m:t>𝜃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b="1" i="1" smtClean="0"/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b="1"/>
                                          </m:ctrlPr>
                                        </m:sSupPr>
                                        <m:e>
                                          <m:r>
                                            <a:rPr lang="en-US" b="1"/>
                                            <m:t>𝐱</m:t>
                                          </m:r>
                                        </m:e>
                                        <m:sup>
                                          <m:r>
                                            <a:rPr lang="en-US" b="1" i="1"/>
                                            <m:t>(</m:t>
                                          </m:r>
                                          <m:r>
                                            <a:rPr lang="en-US" b="1" i="1"/>
                                            <m:t>𝒏</m:t>
                                          </m:r>
                                          <m:r>
                                            <a:rPr lang="en-US" b="1" i="1"/>
                                            <m:t>)</m:t>
                                          </m:r>
                                        </m:sup>
                                      </m:sSup>
                                      <m:r>
                                        <a:rPr lang="en-US" b="1"/>
                                        <m:t>,</m:t>
                                      </m:r>
                                      <m:sSup>
                                        <m:sSupPr>
                                          <m:ctrlPr>
                                            <a:rPr lang="en-US" b="1"/>
                                          </m:ctrlPr>
                                        </m:sSupPr>
                                        <m:e>
                                          <m:r>
                                            <a:rPr lang="en-US" b="1"/>
                                            <m:t>𝐳</m:t>
                                          </m:r>
                                        </m:e>
                                        <m:sup>
                                          <m:r>
                                            <a:rPr lang="en-US" b="1" i="1"/>
                                            <m:t>(</m:t>
                                          </m:r>
                                          <m:r>
                                            <a:rPr lang="en-US" b="1" i="1"/>
                                            <m:t>𝒏</m:t>
                                          </m:r>
                                          <m:r>
                                            <a:rPr lang="en-US" b="1" i="1"/>
                                            <m:t>,</m:t>
                                          </m:r>
                                          <m:r>
                                            <a:rPr lang="en-US" b="1" i="1"/>
                                            <m:t>𝒍</m:t>
                                          </m:r>
                                          <m:r>
                                            <a:rPr lang="en-US" b="1" i="1"/>
                                            <m:t>)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</m:func>
                              <m:r>
                                <a:rPr lang="en-US" i="1"/>
                                <m:t>−</m:t>
                              </m:r>
                              <m:func>
                                <m:funcPr>
                                  <m:ctrlPr>
                                    <a:rPr lang="en-US"/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/>
                                    <m:t>ln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en-US" i="1"/>
                                      </m:ctrlPr>
                                    </m:sSubPr>
                                    <m:e>
                                      <m:r>
                                        <a:rPr lang="en-US" i="1"/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i="1"/>
                                        <m:t>𝜙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b="1" i="1"/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b="1"/>
                                          </m:ctrlPr>
                                        </m:sSupPr>
                                        <m:e>
                                          <m:r>
                                            <a:rPr lang="en-US" b="1"/>
                                            <m:t>𝐳</m:t>
                                          </m:r>
                                        </m:e>
                                        <m:sup>
                                          <m:r>
                                            <a:rPr lang="en-US" b="1" i="1"/>
                                            <m:t>(</m:t>
                                          </m:r>
                                          <m:r>
                                            <a:rPr lang="en-US" b="1" i="1"/>
                                            <m:t>𝒏</m:t>
                                          </m:r>
                                          <m:r>
                                            <a:rPr lang="en-US" b="1" i="1"/>
                                            <m:t>,</m:t>
                                          </m:r>
                                          <m:r>
                                            <a:rPr lang="en-US" b="1" i="1"/>
                                            <m:t>𝒍</m:t>
                                          </m:r>
                                          <m:r>
                                            <a:rPr lang="en-US" b="1" i="1"/>
                                            <m:t>)</m:t>
                                          </m:r>
                                        </m:sup>
                                      </m:sSup>
                                      <m:r>
                                        <a:rPr lang="en-US" i="1"/>
                                        <m:t>|</m:t>
                                      </m:r>
                                      <m:sSup>
                                        <m:sSupPr>
                                          <m:ctrlPr>
                                            <a:rPr lang="en-US" b="1"/>
                                          </m:ctrlPr>
                                        </m:sSupPr>
                                        <m:e>
                                          <m:r>
                                            <a:rPr lang="en-US" b="1"/>
                                            <m:t>𝐱</m:t>
                                          </m:r>
                                        </m:e>
                                        <m:sup>
                                          <m:r>
                                            <a:rPr lang="en-US" b="1" i="1"/>
                                            <m:t>(</m:t>
                                          </m:r>
                                          <m:r>
                                            <a:rPr lang="en-US" b="1" i="1"/>
                                            <m:t>𝒏</m:t>
                                          </m:r>
                                          <m:r>
                                            <a:rPr lang="en-US" b="1" i="1"/>
                                            <m:t>)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</m:func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  <a:p>
                <a:pPr lvl="1">
                  <a:lnSpc>
                    <a:spcPct val="120000"/>
                  </a:lnSpc>
                </a:pPr>
                <a:r>
                  <a:rPr lang="en-US" dirty="0"/>
                  <a:t>Approach B</a:t>
                </a:r>
              </a:p>
              <a:p>
                <a:pPr marL="0" lvl="1" indent="0">
                  <a:lnSpc>
                    <a:spcPct val="12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2900" i="1"/>
                      <m:t>ℒ</m:t>
                    </m:r>
                    <m:d>
                      <m:dPr>
                        <m:ctrlPr>
                          <a:rPr lang="en-US" sz="2900" i="1"/>
                        </m:ctrlPr>
                      </m:dPr>
                      <m:e>
                        <m:r>
                          <a:rPr lang="en-US" sz="2900" i="1"/>
                          <m:t>𝜃</m:t>
                        </m:r>
                        <m:r>
                          <a:rPr lang="en-US" sz="2900" i="1"/>
                          <m:t>,</m:t>
                        </m:r>
                        <m:r>
                          <a:rPr lang="en-US" sz="2900" i="1"/>
                          <m:t>𝜙</m:t>
                        </m:r>
                        <m:r>
                          <a:rPr lang="en-US" sz="2900" i="1"/>
                          <m:t>;</m:t>
                        </m:r>
                        <m:sSup>
                          <m:sSupPr>
                            <m:ctrlPr>
                              <a:rPr lang="en-US" sz="2900" b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900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sz="2900" b="1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9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US" sz="2900" b="1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e>
                    </m:d>
                    <m:r>
                      <a:rPr lang="en-US" sz="2900" i="1"/>
                      <m:t>=</m:t>
                    </m:r>
                    <m:sSub>
                      <m:sSubPr>
                        <m:ctrlPr>
                          <a:rPr lang="en-US" sz="2900" i="1"/>
                        </m:ctrlPr>
                      </m:sSubPr>
                      <m:e>
                        <m:r>
                          <a:rPr lang="en-US" sz="2900" i="1"/>
                          <m:t>𝔼</m:t>
                        </m:r>
                      </m:e>
                      <m:sub>
                        <m:r>
                          <a:rPr lang="en-US" sz="2900" b="1">
                            <a:latin typeface="Cambria Math" panose="02040503050406030204" pitchFamily="18" charset="0"/>
                          </a:rPr>
                          <m:t>𝛜</m:t>
                        </m:r>
                        <m:r>
                          <a:rPr lang="en-US" sz="2900" b="1">
                            <a:latin typeface="Cambria Math" panose="02040503050406030204" pitchFamily="18" charset="0"/>
                          </a:rPr>
                          <m:t>~</m:t>
                        </m:r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𝒩</m:t>
                        </m:r>
                        <m:d>
                          <m:dPr>
                            <m:ctrlPr>
                              <a:rPr lang="en-US" sz="2900" b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900" b="1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900" b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900" b="1">
                                <a:latin typeface="Cambria Math" panose="02040503050406030204" pitchFamily="18" charset="0"/>
                              </a:rPr>
                              <m:t>𝐈</m:t>
                            </m:r>
                          </m:e>
                        </m:d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2900" i="1"/>
                        </m:ctrlPr>
                      </m:dPr>
                      <m:e>
                        <m:func>
                          <m:funcPr>
                            <m:ctrlPr>
                              <a:rPr lang="en-US" sz="2900"/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900"/>
                              <m:t>ln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sz="2900" i="1"/>
                                </m:ctrlPr>
                              </m:sSubPr>
                              <m:e>
                                <m:r>
                                  <a:rPr lang="en-US" sz="2900" i="1"/>
                                  <m:t>𝑝</m:t>
                                </m:r>
                              </m:e>
                              <m:sub>
                                <m:r>
                                  <a:rPr lang="en-US" sz="2900" i="1"/>
                                  <m:t>𝜃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29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900" b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900" b="1"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</m:e>
                                  <m:sup>
                                    <m:r>
                                      <a:rPr lang="en-US" sz="2900" b="1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900" b="1" i="1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  <m:r>
                                      <a:rPr lang="en-US" sz="2900" b="1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sup>
                                </m:sSup>
                                <m:r>
                                  <a:rPr lang="en-US" sz="2900" b="1"/>
                                  <m:t>|</m:t>
                                </m:r>
                                <m:r>
                                  <a:rPr lang="en-US" sz="2900" b="1"/>
                                  <m:t>𝐳</m:t>
                                </m:r>
                              </m:e>
                            </m:d>
                          </m:e>
                        </m:func>
                        <m:r>
                          <a:rPr lang="en-US" sz="2900" i="1"/>
                          <m:t> </m:t>
                        </m:r>
                      </m:e>
                    </m:d>
                    <m:r>
                      <a:rPr lang="en-US" sz="2900" i="1"/>
                      <m:t>−</m:t>
                    </m:r>
                    <m:r>
                      <a:rPr lang="en-US" sz="2900" i="1"/>
                      <m:t>𝐾𝐿</m:t>
                    </m:r>
                    <m:d>
                      <m:dPr>
                        <m:ctrlPr>
                          <a:rPr lang="en-US" sz="2900" i="1"/>
                        </m:ctrlPr>
                      </m:dPr>
                      <m:e>
                        <m:sSub>
                          <m:sSubPr>
                            <m:ctrlPr>
                              <a:rPr lang="en-US" sz="2900" i="1"/>
                            </m:ctrlPr>
                          </m:sSubPr>
                          <m:e>
                            <m:r>
                              <a:rPr lang="en-US" sz="2900" i="1"/>
                              <m:t>𝑞</m:t>
                            </m:r>
                          </m:e>
                          <m:sub>
                            <m:r>
                              <a:rPr lang="en-US" sz="2900" i="1"/>
                              <m:t>𝜙</m:t>
                            </m:r>
                          </m:sub>
                        </m:sSub>
                        <m:d>
                          <m:dPr>
                            <m:ctrlPr>
                              <a:rPr lang="en-US" sz="2900" b="1"/>
                            </m:ctrlPr>
                          </m:dPr>
                          <m:e>
                            <m:r>
                              <a:rPr lang="en-US" sz="2900" b="1"/>
                              <m:t>𝐳</m:t>
                            </m:r>
                            <m:r>
                              <a:rPr lang="en-US" sz="2900" i="1"/>
                              <m:t>|</m:t>
                            </m:r>
                            <m:sSup>
                              <m:sSupPr>
                                <m:ctrlPr>
                                  <a:rPr lang="en-US" sz="2900" b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900" b="1">
                                    <a:latin typeface="Cambria Math" panose="02040503050406030204" pitchFamily="18" charset="0"/>
                                  </a:rPr>
                                  <m:t>𝐱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sz="29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900" b="1" i="1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e>
                                </m:d>
                              </m:sup>
                            </m:sSup>
                          </m:e>
                        </m:d>
                        <m:r>
                          <a:rPr lang="en-US" sz="2900" i="1"/>
                          <m:t>||</m:t>
                        </m:r>
                        <m:sSub>
                          <m:sSubPr>
                            <m:ctrlPr>
                              <a:rPr lang="en-US" sz="2900" i="1"/>
                            </m:ctrlPr>
                          </m:sSubPr>
                          <m:e>
                            <m:r>
                              <a:rPr lang="en-US" sz="2900" i="1"/>
                              <m:t>𝑝</m:t>
                            </m:r>
                          </m:e>
                          <m:sub>
                            <m:r>
                              <a:rPr lang="en-US" sz="2900" i="1"/>
                              <m:t>𝜃</m:t>
                            </m:r>
                          </m:sub>
                        </m:sSub>
                        <m:d>
                          <m:dPr>
                            <m:ctrlPr>
                              <a:rPr lang="en-US" sz="2900" b="1"/>
                            </m:ctrlPr>
                          </m:dPr>
                          <m:e>
                            <m:r>
                              <a:rPr lang="en-US" sz="2900" b="1"/>
                              <m:t>𝐳</m:t>
                            </m:r>
                          </m:e>
                        </m:d>
                      </m:e>
                    </m:d>
                    <m:r>
                      <a:rPr lang="en-US" sz="29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29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n-US" sz="29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𝐿</m:t>
                        </m:r>
                      </m:sup>
                      <m:e>
                        <m:func>
                          <m:funcPr>
                            <m:ctrlPr>
                              <a:rPr lang="en-US" sz="290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90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sz="29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9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29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29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900" b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900" b="1"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</m:e>
                                  <m:sup>
                                    <m:d>
                                      <m:dPr>
                                        <m:ctrlPr>
                                          <a:rPr lang="en-US" sz="2900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900" b="1" i="1"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</m:e>
                                    </m:d>
                                  </m:sup>
                                </m:sSup>
                                <m:r>
                                  <a:rPr lang="en-US" sz="2900" b="1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sSup>
                                  <m:sSupPr>
                                    <m:ctrlPr>
                                      <a:rPr lang="en-US" sz="2900" b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900" b="1">
                                        <a:latin typeface="Cambria Math" panose="02040503050406030204" pitchFamily="18" charset="0"/>
                                      </a:rPr>
                                      <m:t>𝐳</m:t>
                                    </m:r>
                                  </m:e>
                                  <m:sup>
                                    <m:d>
                                      <m:dPr>
                                        <m:ctrlPr>
                                          <a:rPr lang="en-US" sz="2900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900" b="1" i="1"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  <m:r>
                                          <a:rPr lang="en-US" sz="2900" b="1" i="1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2900" b="1" i="1">
                                            <a:latin typeface="Cambria Math" panose="02040503050406030204" pitchFamily="18" charset="0"/>
                                          </a:rPr>
                                          <m:t>𝒍</m:t>
                                        </m:r>
                                      </m:e>
                                    </m:d>
                                  </m:sup>
                                </m:sSup>
                              </m:e>
                            </m:d>
                          </m:e>
                        </m:func>
                      </m:e>
                    </m:nary>
                    <m:r>
                      <a:rPr lang="en-US" sz="29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900" i="1"/>
                      <m:t>−</m:t>
                    </m:r>
                    <m:r>
                      <a:rPr lang="en-US" sz="2900" i="1"/>
                      <m:t>𝐾𝐿</m:t>
                    </m:r>
                    <m:d>
                      <m:dPr>
                        <m:ctrlPr>
                          <a:rPr lang="en-US" sz="2900" i="1"/>
                        </m:ctrlPr>
                      </m:dPr>
                      <m:e>
                        <m:sSub>
                          <m:sSubPr>
                            <m:ctrlPr>
                              <a:rPr lang="en-US" sz="2900" i="1"/>
                            </m:ctrlPr>
                          </m:sSubPr>
                          <m:e>
                            <m:r>
                              <a:rPr lang="en-US" sz="2900" i="1"/>
                              <m:t>𝑞</m:t>
                            </m:r>
                          </m:e>
                          <m:sub>
                            <m:r>
                              <a:rPr lang="en-US" sz="2900" i="1"/>
                              <m:t>𝜙</m:t>
                            </m:r>
                          </m:sub>
                        </m:sSub>
                        <m:d>
                          <m:dPr>
                            <m:ctrlPr>
                              <a:rPr lang="en-US" sz="2900" b="1"/>
                            </m:ctrlPr>
                          </m:dPr>
                          <m:e>
                            <m:r>
                              <a:rPr lang="en-US" sz="2900" b="1"/>
                              <m:t>𝐳</m:t>
                            </m:r>
                            <m:r>
                              <a:rPr lang="en-US" sz="2900" i="1"/>
                              <m:t>|</m:t>
                            </m:r>
                            <m:sSup>
                              <m:sSupPr>
                                <m:ctrlPr>
                                  <a:rPr lang="en-US" sz="2900" b="1"/>
                                </m:ctrlPr>
                              </m:sSupPr>
                              <m:e>
                                <m:r>
                                  <a:rPr lang="en-US" sz="2900" b="1"/>
                                  <m:t>𝐱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sz="2900" b="1" i="1"/>
                                    </m:ctrlPr>
                                  </m:dPr>
                                  <m:e>
                                    <m:r>
                                      <a:rPr lang="en-US" sz="2900" b="1" i="1"/>
                                      <m:t>𝒏</m:t>
                                    </m:r>
                                  </m:e>
                                </m:d>
                              </m:sup>
                            </m:sSup>
                          </m:e>
                        </m:d>
                        <m:r>
                          <a:rPr lang="en-US" sz="2900" i="1"/>
                          <m:t>||</m:t>
                        </m:r>
                        <m:sSub>
                          <m:sSubPr>
                            <m:ctrlPr>
                              <a:rPr lang="en-US" sz="2900" i="1"/>
                            </m:ctrlPr>
                          </m:sSubPr>
                          <m:e>
                            <m:r>
                              <a:rPr lang="en-US" sz="2900" i="1"/>
                              <m:t>𝑝</m:t>
                            </m:r>
                          </m:e>
                          <m:sub>
                            <m:r>
                              <a:rPr lang="en-US" sz="2900" i="1"/>
                              <m:t>𝜃</m:t>
                            </m:r>
                          </m:sub>
                        </m:sSub>
                        <m:d>
                          <m:dPr>
                            <m:ctrlPr>
                              <a:rPr lang="en-US" sz="2900" b="1"/>
                            </m:ctrlPr>
                          </m:dPr>
                          <m:e>
                            <m:r>
                              <a:rPr lang="en-US" sz="2900" b="1"/>
                              <m:t>𝐳</m:t>
                            </m:r>
                          </m:e>
                        </m:d>
                      </m:e>
                    </m:d>
                  </m:oMath>
                </a14:m>
                <a:endParaRPr lang="en-US" sz="2900" dirty="0"/>
              </a:p>
              <a:p>
                <a:pPr marL="0" lvl="1" indent="0">
                  <a:lnSpc>
                    <a:spcPct val="120000"/>
                  </a:lnSpc>
                  <a:buNone/>
                </a:pPr>
                <a:endParaRPr lang="en-US" dirty="0"/>
              </a:p>
              <a:p>
                <a:pPr marL="457200" lvl="1" indent="0">
                  <a:lnSpc>
                    <a:spcPct val="120000"/>
                  </a:lnSpc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𝐳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𝒍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b="1" dirty="0"/>
                  <a:t> 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 panose="02040503050406030204" pitchFamily="18" charset="0"/>
                      </a:rPr>
                      <m:t>𝛍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𝝓</m:t>
                        </m:r>
                      </m:e>
                    </m:d>
                    <m:r>
                      <a:rPr lang="en-US" b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𝛔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𝝓</m:t>
                        </m:r>
                      </m:e>
                    </m:d>
                    <m:r>
                      <a:rPr lang="en-US" b="1">
                        <a:latin typeface="Cambria Math" panose="02040503050406030204" pitchFamily="18" charset="0"/>
                      </a:rPr>
                      <m:t>⊙</m:t>
                    </m:r>
                    <m:sSup>
                      <m:sSup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𝛜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𝒍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𝛜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𝒍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dirty="0"/>
                  <a:t> is the sample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b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1">
                            <a:latin typeface="Cambria Math" panose="02040503050406030204" pitchFamily="18" charset="0"/>
                          </a:rPr>
                          <m:t>𝐈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 dirty="0"/>
                  <a:t> is the index of sample.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547631B-3947-BAE9-FC01-3ABC0300FE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4504" y="1203456"/>
                <a:ext cx="11457496" cy="5442442"/>
              </a:xfrm>
              <a:blipFill>
                <a:blip r:embed="rId2"/>
                <a:stretch>
                  <a:fillRect l="-319" t="-13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21FDF0-D260-36C4-AFEE-3CFCAA9A6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31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129B55-A41A-6D99-8F63-4C32656583FA}"/>
              </a:ext>
            </a:extLst>
          </p:cNvPr>
          <p:cNvSpPr txBox="1"/>
          <p:nvPr/>
        </p:nvSpPr>
        <p:spPr>
          <a:xfrm>
            <a:off x="8606672" y="4458878"/>
            <a:ext cx="2985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# Monte Carlo estimate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4647338-3FDC-6959-8C6B-F5F19F1D69BE}"/>
              </a:ext>
            </a:extLst>
          </p:cNvPr>
          <p:cNvCxnSpPr/>
          <p:nvPr/>
        </p:nvCxnSpPr>
        <p:spPr>
          <a:xfrm flipH="1" flipV="1">
            <a:off x="6966408" y="4458878"/>
            <a:ext cx="1743959" cy="1885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DD0BB0E-8229-826B-B41D-0907BE32202F}"/>
              </a:ext>
            </a:extLst>
          </p:cNvPr>
          <p:cNvCxnSpPr>
            <a:cxnSpLocks/>
          </p:cNvCxnSpPr>
          <p:nvPr/>
        </p:nvCxnSpPr>
        <p:spPr>
          <a:xfrm flipH="1">
            <a:off x="7909089" y="4656841"/>
            <a:ext cx="782424" cy="3016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40740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B49ED-9EFF-2864-1E59-961EEB49C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664" y="0"/>
            <a:ext cx="10515600" cy="1325563"/>
          </a:xfrm>
        </p:spPr>
        <p:txBody>
          <a:bodyPr/>
          <a:lstStyle/>
          <a:p>
            <a:r>
              <a:rPr lang="en-US" dirty="0"/>
              <a:t>ELBO MC estimator for a dataset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2DDDEF-B235-DB92-61BE-91741B2BCF4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81638" y="1278869"/>
                <a:ext cx="11152695" cy="5291613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Given a minibatch </a:t>
                </a:r>
                <a14:m>
                  <m:oMath xmlns:m="http://schemas.openxmlformats.org/officeDocument/2006/math">
                    <m:r>
                      <a:rPr lang="en-US" i="1"/>
                      <m:t>ℳ</m:t>
                    </m:r>
                    <m:r>
                      <a:rPr lang="en-US" i="1"/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/>
                        </m:ctrlPr>
                      </m:dPr>
                      <m:e>
                        <m:sSup>
                          <m:sSupPr>
                            <m:ctrlPr>
                              <a:rPr lang="en-US" b="1"/>
                            </m:ctrlPr>
                          </m:sSupPr>
                          <m:e>
                            <m:r>
                              <a:rPr lang="en-US" b="1"/>
                              <m:t>𝐱</m:t>
                            </m:r>
                          </m:e>
                          <m:sup>
                            <m:r>
                              <a:rPr lang="en-US" i="1"/>
                              <m:t>(1)</m:t>
                            </m:r>
                          </m:sup>
                        </m:sSup>
                        <m:r>
                          <a:rPr lang="en-US"/>
                          <m:t>,</m:t>
                        </m:r>
                        <m:sSup>
                          <m:sSupPr>
                            <m:ctrlPr>
                              <a:rPr lang="en-US" b="1"/>
                            </m:ctrlPr>
                          </m:sSupPr>
                          <m:e>
                            <m:r>
                              <a:rPr lang="en-US" b="1"/>
                              <m:t>𝐱</m:t>
                            </m:r>
                          </m:e>
                          <m:sup>
                            <m:r>
                              <a:rPr lang="en-US" i="1"/>
                              <m:t>(2)</m:t>
                            </m:r>
                          </m:sup>
                        </m:sSup>
                        <m:r>
                          <a:rPr lang="en-US" i="1"/>
                          <m:t>,…</m:t>
                        </m:r>
                        <m:r>
                          <a:rPr lang="en-US"/>
                          <m:t>,</m:t>
                        </m:r>
                        <m:sSup>
                          <m:sSupPr>
                            <m:ctrlPr>
                              <a:rPr lang="en-US" b="1"/>
                            </m:ctrlPr>
                          </m:sSupPr>
                          <m:e>
                            <m:r>
                              <a:rPr lang="en-US" b="1"/>
                              <m:t>𝐱</m:t>
                            </m:r>
                          </m:e>
                          <m:sup>
                            <m:r>
                              <a:rPr lang="en-US" i="1"/>
                              <m:t>(</m:t>
                            </m:r>
                            <m:r>
                              <a:rPr lang="en-US" i="1"/>
                              <m:t>𝑀</m:t>
                            </m:r>
                            <m:r>
                              <a:rPr lang="en-US" i="1"/>
                              <m:t>)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, which includes M samples randomly drawn from the full dataset </a:t>
                </a:r>
                <a:r>
                  <a:rPr lang="en-US" b="1" dirty="0"/>
                  <a:t>X</a:t>
                </a:r>
                <a:r>
                  <a:rPr lang="en-US" dirty="0"/>
                  <a:t>, we can construct an estimator of the full dataset ELBO, based on the minibatch datapoints,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/>
                        <m:t>ℒ</m:t>
                      </m:r>
                      <m:d>
                        <m:dPr>
                          <m:ctrlPr>
                            <a:rPr lang="en-US" i="1"/>
                          </m:ctrlPr>
                        </m:dPr>
                        <m:e>
                          <m:r>
                            <a:rPr lang="en-US" i="1"/>
                            <m:t>𝜃</m:t>
                          </m:r>
                          <m:r>
                            <a:rPr lang="en-US" i="1"/>
                            <m:t>,</m:t>
                          </m:r>
                          <m:r>
                            <a:rPr lang="en-US" i="1"/>
                            <m:t>𝜙</m:t>
                          </m:r>
                          <m:r>
                            <a:rPr lang="en-US" i="1"/>
                            <m:t>;</m:t>
                          </m:r>
                          <m:r>
                            <a:rPr lang="en-US" b="1"/>
                            <m:t>𝐗</m:t>
                          </m:r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i="1"/>
                          </m:ctrlPr>
                        </m:fPr>
                        <m:num>
                          <m:r>
                            <a:rPr lang="en-US" i="1"/>
                            <m:t>𝑁</m:t>
                          </m:r>
                        </m:num>
                        <m:den>
                          <m:r>
                            <a:rPr lang="en-US" i="1"/>
                            <m:t>𝑀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i="1"/>
                          </m:ctrlPr>
                        </m:naryPr>
                        <m:sub>
                          <m:r>
                            <a:rPr lang="en-US" i="1"/>
                            <m:t>𝑛</m:t>
                          </m:r>
                          <m:r>
                            <a:rPr lang="en-US" i="1"/>
                            <m:t>=1</m:t>
                          </m:r>
                        </m:sub>
                        <m:sup>
                          <m:r>
                            <a:rPr lang="en-US" i="1"/>
                            <m:t>𝑀</m:t>
                          </m:r>
                        </m:sup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ℒ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/>
                              </m:ctrlPr>
                            </m:dPr>
                            <m:e>
                              <m:r>
                                <a:rPr lang="en-US" i="1"/>
                                <m:t>𝜃</m:t>
                              </m:r>
                              <m:r>
                                <a:rPr lang="en-US" i="1"/>
                                <m:t>,</m:t>
                              </m:r>
                              <m:r>
                                <a:rPr lang="en-US" i="1"/>
                                <m:t>𝜙</m:t>
                              </m:r>
                              <m:r>
                                <a:rPr lang="en-US" i="1"/>
                                <m:t>;</m:t>
                              </m:r>
                              <m:sSup>
                                <m:sSupPr>
                                  <m:ctrlPr>
                                    <a:rPr lang="en-US" b="1"/>
                                  </m:ctrlPr>
                                </m:sSupPr>
                                <m:e>
                                  <m:r>
                                    <a:rPr lang="en-US" b="1"/>
                                    <m:t>𝐱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b="1" i="1"/>
                                      </m:ctrlPr>
                                    </m:dPr>
                                    <m:e>
                                      <m:r>
                                        <a:rPr lang="en-US" b="1" i="1"/>
                                        <m:t>𝒏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𝑀𝐶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sSup>
                          <m:sSup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d>
                              <m:d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</m:d>
                          </m:sup>
                        </m:sSup>
                      </m:e>
                    </m:d>
                  </m:oMath>
                </a14:m>
                <a:r>
                  <a:rPr lang="en-US" dirty="0"/>
                  <a:t> is the Monte Carlo estimate (previous slide)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𝑀𝐶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sSup>
                          <m:sSup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d>
                              <m:d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</m:d>
                          </m:sup>
                        </m:sSup>
                      </m:e>
                    </m:d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sup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ln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b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1">
                                            <a:latin typeface="Cambria Math" panose="02040503050406030204" pitchFamily="18" charset="0"/>
                                          </a:rPr>
                                          <m:t>𝐱</m:t>
                                        </m:r>
                                      </m:e>
                                      <m:sup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sup>
                                    </m:sSup>
                                    <m:r>
                                      <a:rPr lang="en-US" b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p>
                                      <m:sSupPr>
                                        <m:ctrlPr>
                                          <a:rPr lang="en-US" b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1">
                                            <a:latin typeface="Cambria Math" panose="02040503050406030204" pitchFamily="18" charset="0"/>
                                          </a:rPr>
                                          <m:t>𝐳</m:t>
                                        </m:r>
                                      </m:e>
                                      <m:sup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𝒍</m:t>
                                        </m:r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</m:func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en-US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ln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𝜙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b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1">
                                            <a:latin typeface="Cambria Math" panose="02040503050406030204" pitchFamily="18" charset="0"/>
                                          </a:rPr>
                                          <m:t>𝐳</m:t>
                                        </m:r>
                                      </m:e>
                                      <m:sup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𝒍</m:t>
                                        </m:r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sup>
                                    </m:s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|</m:t>
                                    </m:r>
                                    <m:sSup>
                                      <m:sSupPr>
                                        <m:ctrlPr>
                                          <a:rPr lang="en-US" b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1">
                                            <a:latin typeface="Cambria Math" panose="02040503050406030204" pitchFamily="18" charset="0"/>
                                          </a:rPr>
                                          <m:t>𝐱</m:t>
                                        </m:r>
                                      </m:e>
                                      <m:sup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</m:func>
                          </m:e>
                        </m:d>
                      </m:e>
                    </m:nary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or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𝑀𝐶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sSup>
                          <m:sSup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d>
                              <m:d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</m:d>
                          </m:sup>
                        </m:sSup>
                      </m:e>
                    </m:d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sup>
                      <m:e>
                        <m:func>
                          <m:funcPr>
                            <m:ctrlPr>
                              <a:rPr lang="en-US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b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</m:e>
                                  <m:sup>
                                    <m:d>
                                      <m:dPr>
                                        <m:ctrlP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</m:e>
                                    </m:d>
                                  </m:sup>
                                </m:sSup>
                                <m:r>
                                  <a:rPr lang="en-US" b="1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sSup>
                                  <m:sSupPr>
                                    <m:ctrlPr>
                                      <a:rPr lang="en-US" b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>
                                        <a:latin typeface="Cambria Math" panose="02040503050406030204" pitchFamily="18" charset="0"/>
                                      </a:rPr>
                                      <m:t>𝐳</m:t>
                                    </m:r>
                                  </m:e>
                                  <m:sup>
                                    <m:d>
                                      <m:dPr>
                                        <m:ctrlP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𝒍</m:t>
                                        </m:r>
                                      </m:e>
                                    </m:d>
                                  </m:sup>
                                </m:sSup>
                              </m:e>
                            </m:d>
                          </m:e>
                        </m:func>
                      </m:e>
                    </m:nary>
                    <m:r>
                      <a:rPr lang="en-US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𝐾𝐿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sub>
                        </m:sSub>
                        <m:d>
                          <m:d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𝐳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sSup>
                              <m:sSupPr>
                                <m:ctrlPr>
                                  <a:rPr lang="en-US" b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>
                                    <a:latin typeface="Cambria Math" panose="02040503050406030204" pitchFamily="18" charset="0"/>
                                  </a:rPr>
                                  <m:t>𝐱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e>
                                </m:d>
                              </m:sup>
                            </m:sSup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||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d>
                          <m:d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𝐳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2DDDEF-B235-DB92-61BE-91741B2BCF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1638" y="1278869"/>
                <a:ext cx="11152695" cy="5291613"/>
              </a:xfrm>
              <a:blipFill>
                <a:blip r:embed="rId2"/>
                <a:stretch>
                  <a:fillRect l="-1093" t="-1382" r="-17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9926D9-D854-E989-E60D-9F12C8F55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2952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6EE89-E04A-1D98-176C-A580CAA44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EFFB2-717E-0D0B-CA4F-48F66A0B2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0"/>
            <a:ext cx="10515600" cy="1325563"/>
          </a:xfrm>
        </p:spPr>
        <p:txBody>
          <a:bodyPr/>
          <a:lstStyle/>
          <a:p>
            <a:r>
              <a:rPr lang="en-US" dirty="0"/>
              <a:t>VAE algorithm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620891-A12B-2632-7B37-57C23A52F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33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134A88A-FD1D-AE1D-7D91-A5B39AD10E4F}"/>
                  </a:ext>
                </a:extLst>
              </p:cNvPr>
              <p:cNvSpPr txBox="1"/>
              <p:nvPr/>
            </p:nvSpPr>
            <p:spPr>
              <a:xfrm>
                <a:off x="1094786" y="1406576"/>
                <a:ext cx="10199801" cy="37852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Initialize parameters </a:t>
                </a:r>
                <a14:m>
                  <m:oMath xmlns:m="http://schemas.openxmlformats.org/officeDocument/2006/math"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𝜃</m:t>
                    </m:r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𝜙</m:t>
                    </m:r>
                  </m:oMath>
                </a14:m>
                <a:endParaRPr lang="en-US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Repeat</a:t>
                </a:r>
                <a:endParaRPr lang="en-US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ℳ</m:t>
                    </m:r>
                  </m:oMath>
                </a14:m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</a:t>
                </a:r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Random minibatch of M datapoints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/>
                        </m:ctrlPr>
                      </m:dPr>
                      <m:e>
                        <m:sSup>
                          <m:sSupPr>
                            <m:ctrlPr>
                              <a:rPr lang="en-US" b="1"/>
                            </m:ctrlPr>
                          </m:sSupPr>
                          <m:e>
                            <m:r>
                              <a:rPr lang="en-US" b="1"/>
                              <m:t>𝐱</m:t>
                            </m:r>
                          </m:e>
                          <m:sup>
                            <m:r>
                              <a:rPr lang="en-US" i="1"/>
                              <m:t>(1)</m:t>
                            </m:r>
                          </m:sup>
                        </m:sSup>
                        <m:r>
                          <a:rPr lang="en-US"/>
                          <m:t>,</m:t>
                        </m:r>
                        <m:sSup>
                          <m:sSupPr>
                            <m:ctrlPr>
                              <a:rPr lang="en-US" b="1"/>
                            </m:ctrlPr>
                          </m:sSupPr>
                          <m:e>
                            <m:r>
                              <a:rPr lang="en-US" b="1"/>
                              <m:t>𝐱</m:t>
                            </m:r>
                          </m:e>
                          <m:sup>
                            <m:r>
                              <a:rPr lang="en-US" i="1"/>
                              <m:t>(2)</m:t>
                            </m:r>
                          </m:sup>
                        </m:sSup>
                        <m:r>
                          <a:rPr lang="en-US" i="1"/>
                          <m:t>,…</m:t>
                        </m:r>
                        <m:r>
                          <a:rPr lang="en-US"/>
                          <m:t>,</m:t>
                        </m:r>
                        <m:sSup>
                          <m:sSupPr>
                            <m:ctrlPr>
                              <a:rPr lang="en-US" b="1"/>
                            </m:ctrlPr>
                          </m:sSupPr>
                          <m:e>
                            <m:r>
                              <a:rPr lang="en-US" b="1"/>
                              <m:t>𝐱</m:t>
                            </m:r>
                          </m:e>
                          <m:sup>
                            <m:r>
                              <a:rPr lang="en-US" i="1"/>
                              <m:t>(</m:t>
                            </m:r>
                            <m:r>
                              <a:rPr lang="en-US" i="1"/>
                              <m:t>𝑀</m:t>
                            </m:r>
                            <m:r>
                              <a:rPr lang="en-US" i="1"/>
                              <m:t>)</m:t>
                            </m:r>
                          </m:sup>
                        </m:sSup>
                      </m:e>
                    </m:d>
                    <m:r>
                      <a:rPr lang="en-US" i="1"/>
                      <m:t> </m:t>
                    </m:r>
                  </m:oMath>
                </a14:m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drawn from the full dataset</a:t>
                </a:r>
                <a:endParaRPr lang="en-US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Generate L noise samples from noise distribution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b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𝛜</m:t>
                        </m:r>
                      </m:e>
                      <m:sup>
                        <m:r>
                          <a:rPr lang="en-US" b="1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b="1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𝒏</m:t>
                        </m:r>
                        <m:r>
                          <a:rPr lang="en-US" b="1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1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𝒍</m:t>
                        </m:r>
                        <m:r>
                          <a:rPr lang="en-US" b="1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sup>
                    </m:sSup>
                    <m:r>
                      <a:rPr lang="en-US" b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~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b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1">
                            <a:latin typeface="Cambria Math" panose="02040503050406030204" pitchFamily="18" charset="0"/>
                          </a:rPr>
                          <m:t>𝐈</m:t>
                        </m:r>
                      </m:e>
                    </m:d>
                  </m:oMath>
                </a14:m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for data sample</a:t>
                </a:r>
                <a:r>
                  <a:rPr lang="en-US" b="1" kern="1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kern="1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1" kern="1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  <m:sup>
                        <m:d>
                          <m:dPr>
                            <m:ctrlPr>
                              <a:rPr lang="en-US" b="1" i="1" kern="10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b="1" i="1" kern="10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</m:d>
                      </m:sup>
                    </m:sSup>
                  </m:oMath>
                </a14:m>
                <a:endParaRPr lang="en-US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Estimate the ELBO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ℒ</m:t>
                            </m:r>
                          </m:e>
                        </m:acc>
                      </m:e>
                      <m:sup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ℳ</m:t>
                        </m:r>
                      </m:sup>
                    </m:sSup>
                    <m:d>
                      <m:dPr>
                        <m:ctrlP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;</m:t>
                        </m:r>
                        <m:r>
                          <a:rPr lang="en-US" b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𝓜</m:t>
                        </m:r>
                      </m:e>
                    </m:d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num>
                      <m:den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ℒ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𝑀𝐶</m:t>
                            </m:r>
                          </m:sub>
                        </m:sSub>
                        <m:d>
                          <m:dPr>
                            <m:ctrlPr>
                              <a:rPr lang="en-US" i="1" kern="10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i="1" kern="10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𝜃</m:t>
                            </m:r>
                            <m:r>
                              <a:rPr lang="en-US" i="1" kern="10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i="1" kern="10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𝜙</m:t>
                            </m:r>
                            <m:r>
                              <a:rPr lang="en-US" i="1" kern="10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;</m:t>
                            </m:r>
                            <m:sSup>
                              <m:sSupPr>
                                <m:ctrlPr>
                                  <a:rPr lang="en-US" b="1" kern="100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kern="100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𝐱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b="1" i="1" kern="10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 kern="10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𝒏</m:t>
                                    </m:r>
                                  </m:e>
                                </m:d>
                              </m:sup>
                            </m:sSup>
                          </m:e>
                        </m:d>
                      </m:e>
                    </m:nary>
                  </m:oMath>
                </a14:m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</a:t>
                </a:r>
                <a:endParaRPr lang="en-US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←</m:t>
                    </m:r>
                    <m:sSub>
                      <m:sSubPr>
                        <m:ctrlPr>
                          <a:rPr lang="en-US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∇</m:t>
                        </m:r>
                      </m:e>
                      <m:sub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</m:sub>
                    </m:sSub>
                    <m:sSup>
                      <m:sSupPr>
                        <m:ctrlP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ℒ</m:t>
                            </m:r>
                          </m:e>
                        </m:acc>
                      </m:e>
                      <m:sup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ℳ</m:t>
                        </m:r>
                      </m:sup>
                    </m:sSup>
                    <m:d>
                      <m:dPr>
                        <m:ctrlP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;</m:t>
                        </m:r>
                        <m:r>
                          <a:rPr lang="en-US" b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𝓜</m:t>
                        </m:r>
                      </m:e>
                    </m:d>
                  </m:oMath>
                </a14:m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(gradients of the ELBO)</a:t>
                </a:r>
                <a:endParaRPr lang="en-US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Update parameters </a:t>
                </a:r>
                <a14:m>
                  <m:oMath xmlns:m="http://schemas.openxmlformats.org/officeDocument/2006/math"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𝜃</m:t>
                    </m:r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𝜙</m:t>
                    </m:r>
                  </m:oMath>
                </a14:m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using the gradients </a:t>
                </a:r>
                <a14:m>
                  <m:oMath xmlns:m="http://schemas.openxmlformats.org/officeDocument/2006/math"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𝑔</m:t>
                    </m:r>
                  </m:oMath>
                </a14:m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kern="100" dirty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Until convergence of parameters </a:t>
                </a:r>
                <a14:m>
                  <m:oMath xmlns:m="http://schemas.openxmlformats.org/officeDocument/2006/math"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𝜃</m:t>
                    </m:r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𝜙</m:t>
                    </m:r>
                  </m:oMath>
                </a14:m>
                <a:endParaRPr lang="en-US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Return </a:t>
                </a:r>
                <a14:m>
                  <m:oMath xmlns:m="http://schemas.openxmlformats.org/officeDocument/2006/math"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𝜃</m:t>
                    </m:r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𝜙</m:t>
                    </m:r>
                  </m:oMath>
                </a14:m>
                <a:endParaRPr lang="en-US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134A88A-FD1D-AE1D-7D91-A5B39AD10E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786" y="1406576"/>
                <a:ext cx="10199801" cy="3785267"/>
              </a:xfrm>
              <a:prstGeom prst="rect">
                <a:avLst/>
              </a:prstGeom>
              <a:blipFill>
                <a:blip r:embed="rId2"/>
                <a:stretch>
                  <a:fillRect l="-478" t="-803" b="-1284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4E9BFDB-50B3-8116-9F85-5417F8181C26}"/>
                  </a:ext>
                </a:extLst>
              </p:cNvPr>
              <p:cNvSpPr txBox="1"/>
              <p:nvPr/>
            </p:nvSpPr>
            <p:spPr>
              <a:xfrm>
                <a:off x="971551" y="5370349"/>
                <a:ext cx="11439524" cy="148765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𝐳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𝒍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b="1" dirty="0"/>
                  <a:t> 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 panose="02040503050406030204" pitchFamily="18" charset="0"/>
                      </a:rPr>
                      <m:t>𝛍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𝝓</m:t>
                        </m:r>
                      </m:e>
                    </m:d>
                    <m:r>
                      <a:rPr lang="en-US" b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𝛔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𝝓</m:t>
                        </m:r>
                      </m:e>
                    </m:d>
                    <m:r>
                      <a:rPr lang="en-US" b="1">
                        <a:latin typeface="Cambria Math" panose="02040503050406030204" pitchFamily="18" charset="0"/>
                      </a:rPr>
                      <m:t>⊙</m:t>
                    </m:r>
                    <m:sSup>
                      <m:sSup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𝛜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𝒍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endParaRPr lang="en-US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𝑀𝐶</m:t>
                        </m:r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sSup>
                          <m:sSupPr>
                            <m:ctrlPr>
                              <a:rPr lang="en-US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d>
                              <m:d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</m:d>
                          </m:sup>
                        </m:sSup>
                      </m:e>
                    </m:d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sup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ln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b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1">
                                            <a:latin typeface="Cambria Math" panose="02040503050406030204" pitchFamily="18" charset="0"/>
                                          </a:rPr>
                                          <m:t>𝐱</m:t>
                                        </m:r>
                                      </m:e>
                                      <m:sup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sup>
                                    </m:sSup>
                                    <m:r>
                                      <a:rPr lang="en-US" b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p>
                                      <m:sSupPr>
                                        <m:ctrlPr>
                                          <a:rPr lang="en-US" b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1">
                                            <a:latin typeface="Cambria Math" panose="02040503050406030204" pitchFamily="18" charset="0"/>
                                          </a:rPr>
                                          <m:t>𝐳</m:t>
                                        </m:r>
                                      </m:e>
                                      <m:sup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𝒍</m:t>
                                        </m:r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</m:func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en-US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ln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𝜙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b="1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b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𝐳</m:t>
                                        </m:r>
                                      </m:e>
                                      <m:sup>
                                        <m:r>
                                          <a:rPr lang="en-US" b="1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b="1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  <m:r>
                                          <a:rPr lang="en-US" b="1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b="1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𝒍</m:t>
                                        </m:r>
                                        <m:r>
                                          <a:rPr lang="en-US" b="1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sup>
                                    </m:sSup>
                                    <m:r>
                                      <a:rPr lang="en-US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|</m:t>
                                    </m:r>
                                    <m:sSup>
                                      <m:sSupPr>
                                        <m:ctrlPr>
                                          <a:rPr lang="en-US" b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𝐱</m:t>
                                        </m:r>
                                      </m:e>
                                      <m:sup>
                                        <m:r>
                                          <a:rPr lang="en-US" b="1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b="1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  <m:r>
                                          <a:rPr lang="en-US" b="1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</m:func>
                          </m:e>
                        </m:d>
                      </m:e>
                    </m:nary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or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𝑀𝐶</m:t>
                        </m:r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sSup>
                          <m:sSupPr>
                            <m:ctrlPr>
                              <a:rPr lang="en-US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d>
                              <m:d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</m:d>
                          </m:sup>
                        </m:sSup>
                      </m:e>
                    </m:d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sup>
                      <m:e>
                        <m:func>
                          <m:funcPr>
                            <m:ctrlPr>
                              <a:rPr lang="en-US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1" i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b="1">
                                        <a:solidFill>
                                          <a:schemeClr val="accent5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>
                                        <a:solidFill>
                                          <a:schemeClr val="accent5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</m:e>
                                  <m:sup>
                                    <m:d>
                                      <m:dPr>
                                        <m:ctrlPr>
                                          <a:rPr lang="en-US" b="1" i="1">
                                            <a:solidFill>
                                              <a:schemeClr val="accent5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1" i="1">
                                            <a:solidFill>
                                              <a:schemeClr val="accent5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</m:e>
                                    </m:d>
                                  </m:sup>
                                </m:sSup>
                                <m:r>
                                  <a:rPr lang="en-US" b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sSup>
                                  <m:sSupPr>
                                    <m:ctrlPr>
                                      <a:rPr lang="en-US" b="1">
                                        <a:solidFill>
                                          <a:schemeClr val="accent5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>
                                        <a:solidFill>
                                          <a:schemeClr val="accent5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𝐳</m:t>
                                    </m:r>
                                  </m:e>
                                  <m:sup>
                                    <m:d>
                                      <m:dPr>
                                        <m:ctrlPr>
                                          <a:rPr lang="en-US" b="1" i="1">
                                            <a:solidFill>
                                              <a:schemeClr val="accent5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1" i="1">
                                            <a:solidFill>
                                              <a:schemeClr val="accent5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  <m:r>
                                          <a:rPr lang="en-US" b="1" i="1">
                                            <a:solidFill>
                                              <a:schemeClr val="accent5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b="1" i="1">
                                            <a:solidFill>
                                              <a:schemeClr val="accent5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𝒍</m:t>
                                        </m:r>
                                      </m:e>
                                    </m:d>
                                  </m:sup>
                                </m:sSup>
                              </m:e>
                            </m:d>
                          </m:e>
                        </m:func>
                      </m:e>
                    </m:nary>
                    <m:r>
                      <a:rPr lang="en-US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𝐾𝐿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sub>
                        </m:sSub>
                        <m:d>
                          <m:d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𝐳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sSup>
                              <m:sSupPr>
                                <m:ctrlPr>
                                  <a:rPr lang="en-US" b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>
                                    <a:latin typeface="Cambria Math" panose="02040503050406030204" pitchFamily="18" charset="0"/>
                                  </a:rPr>
                                  <m:t>𝐱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e>
                                </m:d>
                              </m:sup>
                            </m:sSup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||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d>
                          <m:d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𝐳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4E9BFDB-50B3-8116-9F85-5417F8181C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551" y="5370349"/>
                <a:ext cx="11439524" cy="1487651"/>
              </a:xfrm>
              <a:prstGeom prst="rect">
                <a:avLst/>
              </a:prstGeom>
              <a:blipFill>
                <a:blip r:embed="rId3"/>
                <a:stretch>
                  <a:fillRect l="-373" t="-4878" b="-40244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F4714BB9-7BD6-00B3-88AE-0272F9CE664D}"/>
              </a:ext>
            </a:extLst>
          </p:cNvPr>
          <p:cNvCxnSpPr/>
          <p:nvPr/>
        </p:nvCxnSpPr>
        <p:spPr>
          <a:xfrm rot="16200000" flipH="1">
            <a:off x="5924550" y="4343400"/>
            <a:ext cx="1905000" cy="209550"/>
          </a:xfrm>
          <a:prstGeom prst="bent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DBDB312-65FA-BCED-452A-BC8954A9DC44}"/>
              </a:ext>
            </a:extLst>
          </p:cNvPr>
          <p:cNvSpPr txBox="1"/>
          <p:nvPr/>
        </p:nvSpPr>
        <p:spPr>
          <a:xfrm>
            <a:off x="7486650" y="5391150"/>
            <a:ext cx="1093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latin typeface="Segoe Print" panose="02000600000000000000" pitchFamily="2" charset="0"/>
              </a:rPr>
              <a:t>encoder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3D659D7-DBA9-8092-1EC5-7542FB36D642}"/>
              </a:ext>
            </a:extLst>
          </p:cNvPr>
          <p:cNvCxnSpPr/>
          <p:nvPr/>
        </p:nvCxnSpPr>
        <p:spPr>
          <a:xfrm flipH="1">
            <a:off x="6819900" y="5600700"/>
            <a:ext cx="714375" cy="104775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83B0CBD-A0A7-2E5F-B705-E552592499D3}"/>
              </a:ext>
            </a:extLst>
          </p:cNvPr>
          <p:cNvSpPr txBox="1"/>
          <p:nvPr/>
        </p:nvSpPr>
        <p:spPr>
          <a:xfrm>
            <a:off x="7629525" y="5905500"/>
            <a:ext cx="1093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/>
                </a:solidFill>
                <a:latin typeface="Segoe Print" panose="02000600000000000000" pitchFamily="2" charset="0"/>
              </a:rPr>
              <a:t>decoder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157B049-6A56-0F8D-6201-9567C115B826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4933950" y="6090166"/>
            <a:ext cx="2695575" cy="358259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22285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2FDAC-A092-85D1-EBEC-1FB425321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10515600" cy="1325563"/>
          </a:xfrm>
        </p:spPr>
        <p:txBody>
          <a:bodyPr/>
          <a:lstStyle/>
          <a:p>
            <a:r>
              <a:rPr lang="en-US" dirty="0"/>
              <a:t>Architecture of VAE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932D3E-3C22-6F4B-293A-A095D0FA3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34</a:t>
            </a:fld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82B9884C-0B3D-6E46-4239-7F4913776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53" y="1408361"/>
            <a:ext cx="8529043" cy="451752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C2396059-6221-9CE8-4E03-A9681B1FDABC}"/>
                  </a:ext>
                </a:extLst>
              </p:cNvPr>
              <p:cNvSpPr txBox="1"/>
              <p:nvPr/>
            </p:nvSpPr>
            <p:spPr>
              <a:xfrm>
                <a:off x="9639300" y="4498350"/>
                <a:ext cx="2171700" cy="871201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𝐿</m:t>
                          </m:r>
                        </m:sup>
                        <m:e>
                          <m:func>
                            <m:funcPr>
                              <m:ctrlPr>
                                <a:rPr lang="en-US" i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  <m:r>
                                    <a:rPr lang="en-US" b="0" i="0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sSup>
                                    <m:sSupPr>
                                      <m:ctrlPr>
                                        <a:rPr lang="en-US" b="1" i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0">
                                          <a:latin typeface="Cambria Math" panose="02040503050406030204" pitchFamily="18" charset="0"/>
                                        </a:rPr>
                                        <m:t>𝐳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  <m:t>𝒍</m:t>
                                      </m:r>
                                      <m: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func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C2396059-6221-9CE8-4E03-A9681B1FDA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9300" y="4498350"/>
                <a:ext cx="2171700" cy="8712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D26C35DF-69DF-FF5A-39E2-3DA6E09F5F8F}"/>
              </a:ext>
            </a:extLst>
          </p:cNvPr>
          <p:cNvCxnSpPr>
            <a:cxnSpLocks/>
            <a:stCxn id="54" idx="1"/>
          </p:cNvCxnSpPr>
          <p:nvPr/>
        </p:nvCxnSpPr>
        <p:spPr>
          <a:xfrm flipH="1" flipV="1">
            <a:off x="8229600" y="4733925"/>
            <a:ext cx="1409700" cy="2000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3153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0C88827-744E-5616-310C-9201D7E4066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28650" y="0"/>
                <a:ext cx="10515600" cy="1325563"/>
              </a:xfrm>
            </p:spPr>
            <p:txBody>
              <a:bodyPr/>
              <a:lstStyle/>
              <a:p>
                <a:r>
                  <a:rPr lang="en-US" dirty="0"/>
                  <a:t>VAE: posterior encoder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/>
                        </m:ctrlPr>
                      </m:sSubPr>
                      <m:e>
                        <m:r>
                          <a:rPr lang="en-US" i="1"/>
                          <m:t>𝑞</m:t>
                        </m:r>
                      </m:e>
                      <m:sub>
                        <m:r>
                          <a:rPr lang="en-US" i="1"/>
                          <m:t>𝜙</m:t>
                        </m:r>
                      </m:sub>
                    </m:sSub>
                    <m:d>
                      <m:dPr>
                        <m:ctrlPr>
                          <a:rPr lang="en-US" b="1"/>
                        </m:ctrlPr>
                      </m:dPr>
                      <m:e>
                        <m:r>
                          <a:rPr lang="en-US" b="1"/>
                          <m:t>𝐳</m:t>
                        </m:r>
                        <m:r>
                          <a:rPr lang="en-US" i="1"/>
                          <m:t>|</m:t>
                        </m:r>
                        <m:r>
                          <a:rPr lang="en-US" b="1"/>
                          <m:t>𝐱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0C88827-744E-5616-310C-9201D7E406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28650" y="0"/>
                <a:ext cx="10515600" cy="1325563"/>
              </a:xfrm>
              <a:blipFill>
                <a:blip r:embed="rId2"/>
                <a:stretch>
                  <a:fillRect l="-23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DB9E57-1219-3870-D648-8A04337DF6F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23925" y="1349375"/>
                <a:ext cx="10515600" cy="4984750"/>
              </a:xfrm>
            </p:spPr>
            <p:txBody>
              <a:bodyPr>
                <a:normAutofit fontScale="92500"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/>
                        </m:ctrlPr>
                      </m:sSubPr>
                      <m:e>
                        <m:r>
                          <a:rPr lang="en-US" i="1"/>
                          <m:t>𝑞</m:t>
                        </m:r>
                      </m:e>
                      <m:sub>
                        <m:r>
                          <a:rPr lang="en-US" i="1"/>
                          <m:t>𝜙</m:t>
                        </m:r>
                      </m:sub>
                    </m:sSub>
                    <m:d>
                      <m:dPr>
                        <m:ctrlPr>
                          <a:rPr lang="en-US" b="1"/>
                        </m:ctrlPr>
                      </m:dPr>
                      <m:e>
                        <m:r>
                          <a:rPr lang="en-US" b="1"/>
                          <m:t>𝐳</m:t>
                        </m:r>
                        <m:r>
                          <a:rPr lang="en-US" i="1"/>
                          <m:t>|</m:t>
                        </m:r>
                        <m:r>
                          <a:rPr lang="en-US" b="1"/>
                          <m:t>𝐱</m:t>
                        </m:r>
                      </m:e>
                    </m:d>
                  </m:oMath>
                </a14:m>
                <a:r>
                  <a:rPr lang="en-US" dirty="0"/>
                  <a:t> is the approximation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/>
                        </m:ctrlPr>
                      </m:sSubPr>
                      <m:e>
                        <m:r>
                          <a:rPr lang="en-US" i="1"/>
                          <m:t>𝑝</m:t>
                        </m:r>
                      </m:e>
                      <m:sub>
                        <m:r>
                          <a:rPr lang="en-US" i="1"/>
                          <m:t>𝜃</m:t>
                        </m:r>
                      </m:sub>
                    </m:sSub>
                    <m:d>
                      <m:dPr>
                        <m:ctrlPr>
                          <a:rPr lang="en-US" b="1"/>
                        </m:ctrlPr>
                      </m:dPr>
                      <m:e>
                        <m:r>
                          <a:rPr lang="en-US" b="1"/>
                          <m:t>𝐳</m:t>
                        </m:r>
                        <m:r>
                          <a:rPr lang="en-US" i="1"/>
                          <m:t>|</m:t>
                        </m:r>
                        <m:r>
                          <a:rPr lang="en-US" b="1"/>
                          <m:t>𝐱</m:t>
                        </m:r>
                      </m:e>
                    </m:d>
                  </m:oMath>
                </a14:m>
                <a:r>
                  <a:rPr lang="en-US" dirty="0"/>
                  <a:t>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/>
                        </m:ctrlPr>
                      </m:sSubPr>
                      <m:e>
                        <m:r>
                          <a:rPr lang="en-US" i="1"/>
                          <m:t>𝑞</m:t>
                        </m:r>
                      </m:e>
                      <m:sub>
                        <m:r>
                          <a:rPr lang="en-US" i="1"/>
                          <m:t>𝜙</m:t>
                        </m:r>
                      </m:sub>
                    </m:sSub>
                    <m:d>
                      <m:dPr>
                        <m:ctrlPr>
                          <a:rPr lang="en-US" b="1"/>
                        </m:ctrlPr>
                      </m:dPr>
                      <m:e>
                        <m:r>
                          <a:rPr lang="en-US" b="1"/>
                          <m:t>𝐳</m:t>
                        </m:r>
                        <m:r>
                          <a:rPr lang="en-US" i="1"/>
                          <m:t>|</m:t>
                        </m:r>
                        <m:r>
                          <a:rPr lang="en-US" b="1"/>
                          <m:t>𝐱</m:t>
                        </m:r>
                      </m:e>
                    </m:d>
                  </m:oMath>
                </a14:m>
                <a:r>
                  <a:rPr lang="en-US" dirty="0"/>
                  <a:t> is selected to be a multivariate Gaussian with a diagonal covariance matrix,</a:t>
                </a:r>
              </a:p>
              <a:p>
                <a:pPr marL="9144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i="1"/>
                          </m:ctrlPr>
                        </m:sSubPr>
                        <m:e>
                          <m:r>
                            <a:rPr lang="en-US" i="1"/>
                            <m:t>𝑞</m:t>
                          </m:r>
                        </m:e>
                        <m:sub>
                          <m:r>
                            <a:rPr lang="en-US" i="1"/>
                            <m:t>𝜙</m:t>
                          </m:r>
                        </m:sub>
                      </m:sSub>
                      <m:d>
                        <m:dPr>
                          <m:ctrlPr>
                            <a:rPr lang="en-US" b="1"/>
                          </m:ctrlPr>
                        </m:dPr>
                        <m:e>
                          <m:r>
                            <a:rPr lang="en-US" b="1"/>
                            <m:t>𝐳</m:t>
                          </m:r>
                          <m:r>
                            <a:rPr lang="en-US" i="1"/>
                            <m:t>|</m:t>
                          </m:r>
                          <m:r>
                            <a:rPr lang="en-US" b="1"/>
                            <m:t>𝐱</m:t>
                          </m:r>
                        </m:e>
                      </m:d>
                      <m:r>
                        <a:rPr lang="en-US" i="1"/>
                        <m:t>=</m:t>
                      </m:r>
                      <m:r>
                        <a:rPr lang="en-US" i="1"/>
                        <m:t>𝒩</m:t>
                      </m:r>
                      <m:d>
                        <m:dPr>
                          <m:ctrlPr>
                            <a:rPr lang="en-US" b="1"/>
                          </m:ctrlPr>
                        </m:dPr>
                        <m:e>
                          <m:r>
                            <a:rPr lang="en-US" b="1"/>
                            <m:t>𝐳</m:t>
                          </m:r>
                          <m:r>
                            <a:rPr lang="en-US" i="1"/>
                            <m:t>;</m:t>
                          </m:r>
                          <m:sSub>
                            <m:sSubPr>
                              <m:ctrlPr>
                                <a:rPr lang="en-US" b="1"/>
                              </m:ctrlPr>
                            </m:sSubPr>
                            <m:e>
                              <m:r>
                                <a:rPr lang="en-US" b="1"/>
                                <m:t>𝛍</m:t>
                              </m:r>
                            </m:e>
                            <m:sub>
                              <m:r>
                                <a:rPr lang="en-US" b="1" i="1"/>
                                <m:t>𝒛</m:t>
                              </m:r>
                            </m:sub>
                          </m:sSub>
                          <m:r>
                            <a:rPr lang="en-US" i="1"/>
                            <m:t>,</m:t>
                          </m:r>
                          <m:r>
                            <a:rPr lang="en-US" i="1"/>
                            <m:t>𝑑𝑖𝑎𝑔</m:t>
                          </m:r>
                          <m:d>
                            <m:dPr>
                              <m:ctrlPr>
                                <a:rPr lang="en-US" b="1" i="1"/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1" i="1"/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1" i="1"/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b="1"/>
                                          </m:ctrlPr>
                                        </m:sSubPr>
                                        <m:e>
                                          <m:r>
                                            <a:rPr lang="en-US" b="1"/>
                                            <m:t>𝛔</m:t>
                                          </m:r>
                                        </m:e>
                                        <m:sub>
                                          <m:r>
                                            <a:rPr lang="en-US" b="1" i="1"/>
                                            <m:t>𝒛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b="1" i="1"/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</m:d>
                      <m:r>
                        <a:rPr lang="en-US" i="1"/>
                        <m:t>=</m:t>
                      </m:r>
                      <m:nary>
                        <m:naryPr>
                          <m:chr m:val="∏"/>
                          <m:limLoc m:val="undOvr"/>
                          <m:ctrlPr>
                            <a:rPr lang="en-US" i="1"/>
                          </m:ctrlPr>
                        </m:naryPr>
                        <m:sub>
                          <m:r>
                            <a:rPr lang="en-US" i="1"/>
                            <m:t>𝑘</m:t>
                          </m:r>
                          <m:r>
                            <a:rPr lang="en-US" i="1"/>
                            <m:t>=1</m:t>
                          </m:r>
                        </m:sub>
                        <m:sup>
                          <m:r>
                            <a:rPr lang="en-US" i="1"/>
                            <m:t>𝐾</m:t>
                          </m:r>
                        </m:sup>
                        <m:e>
                          <m:r>
                            <a:rPr lang="en-US" i="1"/>
                            <m:t>𝒩</m:t>
                          </m:r>
                          <m:d>
                            <m:dPr>
                              <m:ctrlPr>
                                <a:rPr lang="en-US" b="1" i="1"/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/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/>
                                    <m:t>z</m:t>
                                  </m:r>
                                </m:e>
                                <m:sub>
                                  <m:r>
                                    <a:rPr lang="en-US" b="1" i="1"/>
                                    <m:t>𝒌</m:t>
                                  </m:r>
                                </m:sub>
                              </m:sSub>
                              <m:r>
                                <a:rPr lang="en-US" i="1"/>
                                <m:t>;</m:t>
                              </m:r>
                              <m:sSub>
                                <m:sSubPr>
                                  <m:ctrlPr>
                                    <a:rPr lang="en-US"/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/>
                                    <m:t>μ</m:t>
                                  </m:r>
                                </m:e>
                                <m:sub>
                                  <m:r>
                                    <a:rPr lang="en-US" b="1" i="1"/>
                                    <m:t>𝒌</m:t>
                                  </m:r>
                                </m:sub>
                              </m:sSub>
                              <m:r>
                                <a:rPr lang="en-US" i="1"/>
                                <m:t>,</m:t>
                              </m:r>
                              <m:sSup>
                                <m:sSupPr>
                                  <m:ctrlPr>
                                    <a:rPr lang="en-US" b="1" i="1"/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/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/>
                                        <m:t>σ</m:t>
                                      </m:r>
                                    </m:e>
                                    <m:sub>
                                      <m:r>
                                        <a:rPr lang="en-US" b="1" i="1"/>
                                        <m:t>𝒌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i="1"/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  <a:p>
                <a:pPr marL="91440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d>
                        <m:dPr>
                          <m:ctrlPr>
                            <a:rPr lang="en-US" b="1" i="1"/>
                          </m:ctrlPr>
                        </m:dPr>
                        <m:e>
                          <m:sSub>
                            <m:sSubPr>
                              <m:ctrlPr>
                                <a:rPr lang="en-US" b="1"/>
                              </m:ctrlPr>
                            </m:sSubPr>
                            <m:e>
                              <m:r>
                                <a:rPr lang="en-US" b="1"/>
                                <m:t>𝛍</m:t>
                              </m:r>
                            </m:e>
                            <m:sub>
                              <m:r>
                                <a:rPr lang="en-US" b="1" i="1"/>
                                <m:t>𝒛</m:t>
                              </m:r>
                            </m:sub>
                          </m:sSub>
                          <m:r>
                            <a:rPr lang="en-US"/>
                            <m:t>,</m:t>
                          </m:r>
                          <m:func>
                            <m:funcPr>
                              <m:ctrlPr>
                                <a:rPr lang="en-US"/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/>
                                <m:t>ln</m:t>
                              </m:r>
                            </m:fName>
                            <m:e>
                              <m:sSup>
                                <m:sSupPr>
                                  <m:ctrlPr>
                                    <a:rPr lang="en-US" b="1" i="1"/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b="1"/>
                                      </m:ctrlPr>
                                    </m:sSubPr>
                                    <m:e>
                                      <m:r>
                                        <a:rPr lang="en-US" b="1"/>
                                        <m:t>𝛔</m:t>
                                      </m:r>
                                    </m:e>
                                    <m:sub>
                                      <m:r>
                                        <a:rPr lang="en-US" b="1" i="1"/>
                                        <m:t>𝒛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b="1" i="1"/>
                                    <m:t>𝟐</m:t>
                                  </m:r>
                                </m:sup>
                              </m:sSup>
                            </m:e>
                          </m:func>
                        </m:e>
                      </m:d>
                      <m:r>
                        <a:rPr lang="en-US" i="1"/>
                        <m:t>=</m:t>
                      </m:r>
                      <m:r>
                        <a:rPr lang="en-US" i="1"/>
                        <m:t>𝐸𝑛𝑐𝑜𝑑𝑒𝑟𝑁𝑒𝑢𝑟𝑎𝑙𝑁𝑒𝑡</m:t>
                      </m:r>
                      <m:d>
                        <m:dPr>
                          <m:ctrlPr>
                            <a:rPr lang="en-US" b="1"/>
                          </m:ctrlPr>
                        </m:dPr>
                        <m:e>
                          <m:r>
                            <a:rPr lang="en-US" b="1"/>
                            <m:t>𝐱</m:t>
                          </m:r>
                          <m:r>
                            <a:rPr lang="en-US" i="1"/>
                            <m:t>;</m:t>
                          </m:r>
                          <m:r>
                            <a:rPr lang="en-US" i="1"/>
                            <m:t>𝜙</m:t>
                          </m:r>
                        </m:e>
                      </m:d>
                      <m:r>
                        <a:rPr lang="en-US" i="1"/>
                        <m:t>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         more specifically, </a:t>
                </a:r>
              </a:p>
              <a:p>
                <a:pPr marL="18288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b="1"/>
                        <m:t>𝐡</m:t>
                      </m:r>
                      <m:r>
                        <a:rPr lang="en-US" i="1"/>
                        <m:t>=</m:t>
                      </m:r>
                      <m:r>
                        <a:rPr lang="en-US" i="1"/>
                        <m:t>𝑡𝑎𝑛ℎ</m:t>
                      </m:r>
                      <m:d>
                        <m:dPr>
                          <m:ctrlPr>
                            <a:rPr lang="en-US" i="1"/>
                          </m:ctrlPr>
                        </m:dPr>
                        <m:e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𝑊</m:t>
                              </m:r>
                            </m:e>
                            <m:sub>
                              <m:r>
                                <a:rPr lang="en-US" i="1"/>
                                <m:t>1</m:t>
                              </m:r>
                            </m:sub>
                          </m:sSub>
                          <m:r>
                            <a:rPr lang="en-US" b="1"/>
                            <m:t>𝐱</m:t>
                          </m:r>
                          <m:r>
                            <a:rPr lang="en-US" i="1"/>
                            <m:t>+</m:t>
                          </m:r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𝑏</m:t>
                              </m:r>
                            </m:e>
                            <m:sub>
                              <m:r>
                                <a:rPr lang="en-US" i="1"/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  <a:p>
                <a:pPr marL="18288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b="1"/>
                          </m:ctrlPr>
                        </m:sSubPr>
                        <m:e>
                          <m:r>
                            <a:rPr lang="en-US" b="1"/>
                            <m:t>𝛍</m:t>
                          </m:r>
                        </m:e>
                        <m:sub>
                          <m:r>
                            <a:rPr lang="en-US" b="1" i="1"/>
                            <m:t>𝒛</m:t>
                          </m:r>
                        </m:sub>
                      </m:sSub>
                      <m:r>
                        <a:rPr lang="en-US" b="1"/>
                        <m:t>=</m:t>
                      </m:r>
                      <m:sSub>
                        <m:sSubPr>
                          <m:ctrlPr>
                            <a:rPr lang="en-US" i="1"/>
                          </m:ctrlPr>
                        </m:sSubPr>
                        <m:e>
                          <m:r>
                            <a:rPr lang="en-US" i="1"/>
                            <m:t>𝑊</m:t>
                          </m:r>
                        </m:e>
                        <m:sub>
                          <m:r>
                            <a:rPr lang="en-US" i="1"/>
                            <m:t>2</m:t>
                          </m:r>
                        </m:sub>
                      </m:sSub>
                      <m:r>
                        <a:rPr lang="en-US" b="1"/>
                        <m:t>𝐡</m:t>
                      </m:r>
                      <m:r>
                        <a:rPr lang="en-US" i="1"/>
                        <m:t>+</m:t>
                      </m:r>
                      <m:sSub>
                        <m:sSubPr>
                          <m:ctrlPr>
                            <a:rPr lang="en-US" i="1"/>
                          </m:ctrlPr>
                        </m:sSubPr>
                        <m:e>
                          <m:r>
                            <a:rPr lang="en-US" i="1"/>
                            <m:t>𝑏</m:t>
                          </m:r>
                        </m:e>
                        <m:sub>
                          <m:r>
                            <a:rPr lang="en-US" i="1"/>
                            <m:t>2</m:t>
                          </m:r>
                        </m:sub>
                      </m:sSub>
                      <m:r>
                        <a:rPr lang="en-US" i="1"/>
                        <m:t> </m:t>
                      </m:r>
                    </m:oMath>
                  </m:oMathPara>
                </a14:m>
                <a:endParaRPr lang="en-US" dirty="0"/>
              </a:p>
              <a:p>
                <a:pPr marL="18288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func>
                        <m:funcPr>
                          <m:ctrlPr>
                            <a:rPr lang="en-US"/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/>
                            <m:t>ln</m:t>
                          </m:r>
                        </m:fName>
                        <m:e>
                          <m:sSup>
                            <m:sSupPr>
                              <m:ctrlPr>
                                <a:rPr lang="en-US" b="1" i="1"/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b="1"/>
                                  </m:ctrlPr>
                                </m:sSubPr>
                                <m:e>
                                  <m:r>
                                    <a:rPr lang="en-US" b="1"/>
                                    <m:t>𝛔</m:t>
                                  </m:r>
                                </m:e>
                                <m:sub>
                                  <m:r>
                                    <a:rPr lang="en-US" b="1" i="1"/>
                                    <m:t>𝒛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b="1" i="1"/>
                                <m:t>𝟐</m:t>
                              </m:r>
                            </m:sup>
                          </m:sSup>
                        </m:e>
                      </m:func>
                      <m:r>
                        <a:rPr lang="en-US" b="1"/>
                        <m:t>=</m:t>
                      </m:r>
                      <m:sSub>
                        <m:sSubPr>
                          <m:ctrlPr>
                            <a:rPr lang="en-US" i="1"/>
                          </m:ctrlPr>
                        </m:sSubPr>
                        <m:e>
                          <m:r>
                            <a:rPr lang="en-US" i="1"/>
                            <m:t>𝑊</m:t>
                          </m:r>
                        </m:e>
                        <m:sub>
                          <m:r>
                            <a:rPr lang="en-US" i="1"/>
                            <m:t>3</m:t>
                          </m:r>
                        </m:sub>
                      </m:sSub>
                      <m:r>
                        <a:rPr lang="en-US" b="1"/>
                        <m:t>𝐡</m:t>
                      </m:r>
                      <m:r>
                        <a:rPr lang="en-US" i="1"/>
                        <m:t>+</m:t>
                      </m:r>
                      <m:sSub>
                        <m:sSubPr>
                          <m:ctrlPr>
                            <a:rPr lang="en-US" i="1"/>
                          </m:ctrlPr>
                        </m:sSubPr>
                        <m:e>
                          <m:r>
                            <a:rPr lang="en-US" i="1"/>
                            <m:t>𝑏</m:t>
                          </m:r>
                        </m:e>
                        <m:sub>
                          <m:r>
                            <a:rPr lang="en-US" i="1"/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DB9E57-1219-3870-D648-8A04337DF6F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23925" y="1349375"/>
                <a:ext cx="10515600" cy="4984750"/>
              </a:xfrm>
              <a:blipFill>
                <a:blip r:embed="rId3"/>
                <a:stretch>
                  <a:fillRect t="-15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69730B-ADD9-320D-C00D-1627BB320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9097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4B20D8D-2207-75D4-0A0D-83CFABE9BC6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28650" y="0"/>
                <a:ext cx="10515600" cy="1325563"/>
              </a:xfrm>
            </p:spPr>
            <p:txBody>
              <a:bodyPr/>
              <a:lstStyle/>
              <a:p>
                <a:r>
                  <a:rPr lang="en-US" dirty="0"/>
                  <a:t>VAE: decoder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/>
                        </m:ctrlPr>
                      </m:sSubPr>
                      <m:e>
                        <m:r>
                          <a:rPr lang="en-US" i="1"/>
                          <m:t>𝑝</m:t>
                        </m:r>
                      </m:e>
                      <m:sub>
                        <m:r>
                          <a:rPr lang="en-US" i="1"/>
                          <m:t>𝜃</m:t>
                        </m:r>
                      </m:sub>
                    </m:sSub>
                    <m:d>
                      <m:dPr>
                        <m:ctrlPr>
                          <a:rPr lang="en-US" b="1"/>
                        </m:ctrlPr>
                      </m:dPr>
                      <m:e>
                        <m:r>
                          <a:rPr lang="en-US" b="1"/>
                          <m:t>𝐱</m:t>
                        </m:r>
                        <m:r>
                          <a:rPr lang="en-US" b="1"/>
                          <m:t>|</m:t>
                        </m:r>
                        <m:r>
                          <a:rPr lang="en-US" b="1"/>
                          <m:t>𝐳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4B20D8D-2207-75D4-0A0D-83CFABE9BC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28650" y="0"/>
                <a:ext cx="10515600" cy="1325563"/>
              </a:xfrm>
              <a:blipFill>
                <a:blip r:embed="rId2"/>
                <a:stretch>
                  <a:fillRect l="-23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A611C78-21FF-8170-AD42-E3FBFABB2F4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85825" y="1349375"/>
                <a:ext cx="11106150" cy="5251450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dirty="0"/>
                  <a:t>Decoder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d>
                      <m:d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b="1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1">
                            <a:latin typeface="Cambria Math" panose="02040503050406030204" pitchFamily="18" charset="0"/>
                          </a:rPr>
                          <m:t>𝐳</m:t>
                        </m:r>
                      </m:e>
                    </m:d>
                  </m:oMath>
                </a14:m>
                <a:r>
                  <a:rPr lang="en-US" dirty="0"/>
                  <a:t> is to predict the probability distribution of </a:t>
                </a:r>
                <a:r>
                  <a:rPr lang="en-US" b="1" dirty="0"/>
                  <a:t>x</a:t>
                </a:r>
                <a:r>
                  <a:rPr lang="en-US" dirty="0"/>
                  <a:t>, conditioned on </a:t>
                </a:r>
                <a:r>
                  <a:rPr lang="en-US" b="1" dirty="0"/>
                  <a:t>z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Assume the prior distribution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/>
                        </m:ctrlPr>
                      </m:sSubPr>
                      <m:e>
                        <m:r>
                          <a:rPr lang="en-US" i="1"/>
                          <m:t>𝑝</m:t>
                        </m:r>
                      </m:e>
                      <m:sub>
                        <m:r>
                          <a:rPr lang="en-US" i="1"/>
                          <m:t>𝜃</m:t>
                        </m:r>
                      </m:sub>
                    </m:sSub>
                    <m:d>
                      <m:dPr>
                        <m:ctrlPr>
                          <a:rPr lang="en-US" b="1"/>
                        </m:ctrlPr>
                      </m:dPr>
                      <m:e>
                        <m:r>
                          <a:rPr lang="en-US" b="1"/>
                          <m:t>𝐳</m:t>
                        </m:r>
                      </m:e>
                    </m:d>
                    <m:r>
                      <a:rPr lang="en-US" i="1"/>
                      <m:t>=</m:t>
                    </m:r>
                    <m:r>
                      <a:rPr lang="en-US" i="1"/>
                      <m:t>𝒩</m:t>
                    </m:r>
                    <m:d>
                      <m:dPr>
                        <m:ctrlPr>
                          <a:rPr lang="en-US" b="1"/>
                        </m:ctrlPr>
                      </m:dPr>
                      <m:e>
                        <m:r>
                          <a:rPr lang="en-US" b="1"/>
                          <m:t>𝐳</m:t>
                        </m:r>
                        <m:r>
                          <a:rPr lang="en-US" b="1"/>
                          <m:t>;</m:t>
                        </m:r>
                        <m:r>
                          <a:rPr lang="en-US" b="1"/>
                          <m:t>𝟎</m:t>
                        </m:r>
                        <m:r>
                          <a:rPr lang="en-US" b="1"/>
                          <m:t>,</m:t>
                        </m:r>
                        <m:r>
                          <a:rPr lang="en-US" b="1"/>
                          <m:t>𝐈</m:t>
                        </m:r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Decoder neural network (assuming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/>
                        </m:ctrlPr>
                      </m:sSubPr>
                      <m:e>
                        <m:r>
                          <a:rPr lang="en-US" i="1"/>
                          <m:t>𝑝</m:t>
                        </m:r>
                      </m:e>
                      <m:sub>
                        <m:r>
                          <a:rPr lang="en-US" i="1"/>
                          <m:t>𝜃</m:t>
                        </m:r>
                      </m:sub>
                    </m:sSub>
                    <m:d>
                      <m:dPr>
                        <m:ctrlPr>
                          <a:rPr lang="en-US" b="1"/>
                        </m:ctrlPr>
                      </m:dPr>
                      <m:e>
                        <m:r>
                          <a:rPr lang="en-US" b="1"/>
                          <m:t>𝐱</m:t>
                        </m:r>
                        <m:r>
                          <a:rPr lang="en-US" b="1"/>
                          <m:t>|</m:t>
                        </m:r>
                        <m:r>
                          <a:rPr lang="en-US" b="1"/>
                          <m:t>𝐳</m:t>
                        </m:r>
                      </m:e>
                    </m:d>
                  </m:oMath>
                </a14:m>
                <a:r>
                  <a:rPr lang="en-US" dirty="0"/>
                  <a:t> is multivariate Gaussian, e.g. grey-scale image)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b="1"/>
                        <m:t>𝐡</m:t>
                      </m:r>
                      <m:r>
                        <a:rPr lang="en-US" i="1"/>
                        <m:t>=</m:t>
                      </m:r>
                      <m:r>
                        <a:rPr lang="en-US" i="1"/>
                        <m:t>𝑡𝑎𝑛ℎ</m:t>
                      </m:r>
                      <m:d>
                        <m:dPr>
                          <m:ctrlPr>
                            <a:rPr lang="en-US" i="1"/>
                          </m:ctrlPr>
                        </m:dPr>
                        <m:e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𝑊</m:t>
                              </m:r>
                            </m:e>
                            <m:sub>
                              <m:r>
                                <a:rPr lang="en-US" i="1"/>
                                <m:t>4</m:t>
                              </m:r>
                            </m:sub>
                          </m:sSub>
                          <m:r>
                            <a:rPr lang="en-US" b="1"/>
                            <m:t>𝐳</m:t>
                          </m:r>
                          <m:r>
                            <a:rPr lang="en-US" i="1"/>
                            <m:t>+</m:t>
                          </m:r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𝑏</m:t>
                              </m:r>
                            </m:e>
                            <m:sub>
                              <m:r>
                                <a:rPr lang="en-US" i="1"/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en-US" i="1"/>
                        <m:t> </m:t>
                      </m:r>
                    </m:oMath>
                  </m:oMathPara>
                </a14:m>
                <a:endParaRPr lang="en-US" i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1" smtClean="0"/>
                          </m:ctrlPr>
                        </m:sSubPr>
                        <m:e>
                          <m:r>
                            <a:rPr lang="en-US" b="1" smtClean="0"/>
                            <m:t>𝛍</m:t>
                          </m:r>
                        </m:e>
                        <m:sub>
                          <m:r>
                            <a:rPr lang="en-US" b="1" i="1"/>
                            <m:t>𝒙</m:t>
                          </m:r>
                        </m:sub>
                      </m:sSub>
                      <m:r>
                        <a:rPr lang="en-US" b="1"/>
                        <m:t>=</m:t>
                      </m:r>
                      <m:sSub>
                        <m:sSubPr>
                          <m:ctrlPr>
                            <a:rPr lang="en-US" i="1"/>
                          </m:ctrlPr>
                        </m:sSubPr>
                        <m:e>
                          <m:r>
                            <a:rPr lang="en-US" i="1"/>
                            <m:t>𝑊</m:t>
                          </m:r>
                        </m:e>
                        <m:sub>
                          <m:r>
                            <a:rPr lang="en-US" i="1"/>
                            <m:t>5</m:t>
                          </m:r>
                        </m:sub>
                      </m:sSub>
                      <m:r>
                        <a:rPr lang="en-US" b="1"/>
                        <m:t>𝐡</m:t>
                      </m:r>
                      <m:r>
                        <a:rPr lang="en-US" i="1"/>
                        <m:t>+</m:t>
                      </m:r>
                      <m:sSub>
                        <m:sSubPr>
                          <m:ctrlPr>
                            <a:rPr lang="en-US" i="1"/>
                          </m:ctrlPr>
                        </m:sSubPr>
                        <m:e>
                          <m:r>
                            <a:rPr lang="en-US" i="1"/>
                            <m:t>𝑏</m:t>
                          </m:r>
                        </m:e>
                        <m:sub>
                          <m:r>
                            <a:rPr lang="en-US" i="1"/>
                            <m:t>5</m:t>
                          </m:r>
                        </m:sub>
                      </m:sSub>
                      <m:r>
                        <a:rPr lang="en-US" i="1"/>
                        <m:t> </m:t>
                      </m:r>
                    </m:oMath>
                  </m:oMathPara>
                </a14:m>
                <a:endParaRPr lang="en-US" i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/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/>
                            <m:t>ln</m:t>
                          </m:r>
                        </m:fName>
                        <m:e>
                          <m:sSup>
                            <m:sSupPr>
                              <m:ctrlPr>
                                <a:rPr lang="en-US" b="1" i="1"/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b="1"/>
                                  </m:ctrlPr>
                                </m:sSubPr>
                                <m:e>
                                  <m:r>
                                    <a:rPr lang="en-US" b="1"/>
                                    <m:t>𝛔</m:t>
                                  </m:r>
                                </m:e>
                                <m:sub>
                                  <m:r>
                                    <a:rPr lang="en-US" b="1" i="1"/>
                                    <m:t>𝒙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b="1" i="1"/>
                                <m:t>𝟐</m:t>
                              </m:r>
                            </m:sup>
                          </m:sSup>
                        </m:e>
                      </m:func>
                      <m:r>
                        <a:rPr lang="en-US" b="1"/>
                        <m:t>=</m:t>
                      </m:r>
                      <m:sSub>
                        <m:sSubPr>
                          <m:ctrlPr>
                            <a:rPr lang="en-US" i="1"/>
                          </m:ctrlPr>
                        </m:sSubPr>
                        <m:e>
                          <m:r>
                            <a:rPr lang="en-US" i="1"/>
                            <m:t>𝑊</m:t>
                          </m:r>
                        </m:e>
                        <m:sub>
                          <m:r>
                            <a:rPr lang="en-US" i="1"/>
                            <m:t>6</m:t>
                          </m:r>
                        </m:sub>
                      </m:sSub>
                      <m:r>
                        <a:rPr lang="en-US" b="1"/>
                        <m:t>𝐡</m:t>
                      </m:r>
                      <m:r>
                        <a:rPr lang="en-US" i="1"/>
                        <m:t>+</m:t>
                      </m:r>
                      <m:sSub>
                        <m:sSubPr>
                          <m:ctrlPr>
                            <a:rPr lang="en-US" i="1"/>
                          </m:ctrlPr>
                        </m:sSubPr>
                        <m:e>
                          <m:r>
                            <a:rPr lang="en-US" i="1"/>
                            <m:t>𝑏</m:t>
                          </m:r>
                        </m:e>
                        <m:sub>
                          <m:r>
                            <a:rPr lang="en-US" i="1"/>
                            <m:t>6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/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/>
                            <m:t>ln</m:t>
                          </m:r>
                        </m:fName>
                        <m:e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𝑝</m:t>
                              </m:r>
                            </m:e>
                            <m:sub>
                              <m:r>
                                <a:rPr lang="en-US" i="1"/>
                                <m:t>𝜃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/>
                              </m:ctrlPr>
                            </m:dPr>
                            <m:e>
                              <m:r>
                                <a:rPr lang="en-US" b="1"/>
                                <m:t>𝐱</m:t>
                              </m:r>
                              <m:r>
                                <a:rPr lang="en-US" b="1"/>
                                <m:t>|</m:t>
                              </m:r>
                              <m:r>
                                <a:rPr lang="en-US" b="1"/>
                                <m:t>𝐳</m:t>
                              </m:r>
                            </m:e>
                          </m:d>
                        </m:e>
                      </m:func>
                      <m:r>
                        <a:rPr lang="en-US" i="1"/>
                        <m:t>=</m:t>
                      </m:r>
                      <m:func>
                        <m:funcPr>
                          <m:ctrlPr>
                            <a:rPr lang="en-US"/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/>
                            <m:t>ln</m:t>
                          </m:r>
                        </m:fName>
                        <m:e>
                          <m:r>
                            <a:rPr lang="en-US" i="1"/>
                            <m:t>𝒩</m:t>
                          </m:r>
                          <m:d>
                            <m:dPr>
                              <m:ctrlPr>
                                <a:rPr lang="en-US" b="1"/>
                              </m:ctrlPr>
                            </m:dPr>
                            <m:e>
                              <m:r>
                                <a:rPr lang="en-US" b="1"/>
                                <m:t>𝐱</m:t>
                              </m:r>
                              <m:r>
                                <a:rPr lang="en-US" i="1"/>
                                <m:t>;</m:t>
                              </m:r>
                              <m:sSub>
                                <m:sSubPr>
                                  <m:ctrlPr>
                                    <a:rPr lang="en-US" b="1"/>
                                  </m:ctrlPr>
                                </m:sSubPr>
                                <m:e>
                                  <m:r>
                                    <a:rPr lang="en-US" b="1"/>
                                    <m:t>𝛍</m:t>
                                  </m:r>
                                </m:e>
                                <m:sub>
                                  <m:r>
                                    <a:rPr lang="en-US" b="1" i="1"/>
                                    <m:t>𝒙</m:t>
                                  </m:r>
                                </m:sub>
                              </m:sSub>
                              <m:r>
                                <a:rPr lang="en-US" i="1"/>
                                <m:t>,</m:t>
                              </m:r>
                              <m:r>
                                <a:rPr lang="en-US" i="1"/>
                                <m:t>𝑑𝑖𝑎𝑔</m:t>
                              </m:r>
                              <m:d>
                                <m:dPr>
                                  <m:ctrlPr>
                                    <a:rPr lang="en-US" b="1" i="1"/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b="1" i="1"/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en-US" b="1"/>
                                          </m:ctrlPr>
                                        </m:sSubPr>
                                        <m:e>
                                          <m:r>
                                            <a:rPr lang="en-US" b="1"/>
                                            <m:t>𝛔</m:t>
                                          </m:r>
                                        </m:e>
                                        <m:sub>
                                          <m:r>
                                            <a:rPr lang="en-US" b="1" i="1"/>
                                            <m:t>𝒙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en-US" b="1" i="1"/>
                                        <m:t>𝟐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Decoder neural network (assuming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/>
                        </m:ctrlPr>
                      </m:sSubPr>
                      <m:e>
                        <m:r>
                          <a:rPr lang="en-US" i="1"/>
                          <m:t>𝑝</m:t>
                        </m:r>
                      </m:e>
                      <m:sub>
                        <m:r>
                          <a:rPr lang="en-US" i="1"/>
                          <m:t>𝜃</m:t>
                        </m:r>
                      </m:sub>
                    </m:sSub>
                    <m:d>
                      <m:dPr>
                        <m:ctrlPr>
                          <a:rPr lang="en-US" b="1"/>
                        </m:ctrlPr>
                      </m:dPr>
                      <m:e>
                        <m:r>
                          <a:rPr lang="en-US" b="1"/>
                          <m:t>𝐱</m:t>
                        </m:r>
                        <m:r>
                          <a:rPr lang="en-US" b="1"/>
                          <m:t>|</m:t>
                        </m:r>
                        <m:r>
                          <a:rPr lang="en-US" b="1"/>
                          <m:t>𝐳</m:t>
                        </m:r>
                      </m:e>
                    </m:d>
                  </m:oMath>
                </a14:m>
                <a:r>
                  <a:rPr lang="en-US" dirty="0"/>
                  <a:t> is a multivariate Bernoulli distribution when </a:t>
                </a:r>
                <a14:m>
                  <m:oMath xmlns:m="http://schemas.openxmlformats.org/officeDocument/2006/math">
                    <m:r>
                      <a:rPr lang="en-US" b="1"/>
                      <m:t>𝐱</m:t>
                    </m:r>
                    <m:r>
                      <a:rPr lang="en-US" b="1"/>
                      <m:t>∈</m:t>
                    </m:r>
                    <m:sSup>
                      <m:sSupPr>
                        <m:ctrlPr>
                          <a:rPr lang="en-US" b="1" i="1"/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/>
                            </m:ctrlPr>
                          </m:dPr>
                          <m:e>
                            <m:r>
                              <a:rPr lang="en-US"/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1" i="1"/>
                          <m:t>𝑫</m:t>
                        </m:r>
                      </m:sup>
                    </m:sSup>
                  </m:oMath>
                </a14:m>
                <a:r>
                  <a:rPr lang="en-US" dirty="0"/>
                  <a:t>, e.g. black-white image)</a:t>
                </a:r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b="1"/>
                        <m:t>𝐲</m:t>
                      </m:r>
                      <m:r>
                        <a:rPr lang="en-US" i="1"/>
                        <m:t>=</m:t>
                      </m:r>
                      <m:r>
                        <a:rPr lang="en-US" i="1"/>
                        <m:t>𝑠𝑖𝑔𝑚𝑜𝑖𝑑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/>
                          </m:ctrlPr>
                        </m:dPr>
                        <m:e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𝑊</m:t>
                              </m:r>
                            </m:e>
                            <m:sub>
                              <m:r>
                                <a:rPr lang="en-US" i="1"/>
                                <m:t>8</m:t>
                              </m:r>
                            </m:sub>
                          </m:sSub>
                          <m:r>
                            <a:rPr lang="en-US" i="1"/>
                            <m:t>𝑡𝑎𝑛ℎ</m:t>
                          </m:r>
                          <m:d>
                            <m:dPr>
                              <m:ctrlPr>
                                <a:rPr lang="en-US" i="1"/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/>
                                  </m:ctrlPr>
                                </m:sSubPr>
                                <m:e>
                                  <m:r>
                                    <a:rPr lang="en-US" i="1"/>
                                    <m:t>𝑊</m:t>
                                  </m:r>
                                </m:e>
                                <m:sub>
                                  <m:r>
                                    <a:rPr lang="en-US" i="1"/>
                                    <m:t>7</m:t>
                                  </m:r>
                                </m:sub>
                              </m:sSub>
                              <m:r>
                                <a:rPr lang="en-US" b="1"/>
                                <m:t>𝐳</m:t>
                              </m:r>
                              <m:r>
                                <a:rPr lang="en-US" i="1"/>
                                <m:t>+</m:t>
                              </m:r>
                              <m:sSub>
                                <m:sSubPr>
                                  <m:ctrlPr>
                                    <a:rPr lang="en-US" i="1"/>
                                  </m:ctrlPr>
                                </m:sSubPr>
                                <m:e>
                                  <m:r>
                                    <a:rPr lang="en-US" i="1"/>
                                    <m:t>𝑏</m:t>
                                  </m:r>
                                </m:e>
                                <m:sub>
                                  <m:r>
                                    <a:rPr lang="en-US" i="1"/>
                                    <m:t>7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/>
                            <m:t>+</m:t>
                          </m:r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𝑏</m:t>
                              </m:r>
                            </m:e>
                            <m:sub>
                              <m:r>
                                <a:rPr lang="en-US" i="1"/>
                                <m:t>8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/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/>
                            <m:t>ln</m:t>
                          </m:r>
                        </m:fName>
                        <m:e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𝑝</m:t>
                              </m:r>
                            </m:e>
                            <m:sub>
                              <m:r>
                                <a:rPr lang="en-US" i="1"/>
                                <m:t>𝜃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/>
                              </m:ctrlPr>
                            </m:dPr>
                            <m:e>
                              <m:r>
                                <a:rPr lang="en-US" b="1"/>
                                <m:t>𝐱</m:t>
                              </m:r>
                              <m:r>
                                <a:rPr lang="en-US" b="1"/>
                                <m:t>|</m:t>
                              </m:r>
                              <m:r>
                                <a:rPr lang="en-US" b="1"/>
                                <m:t>𝐳</m:t>
                              </m:r>
                            </m:e>
                          </m:d>
                        </m:e>
                      </m:func>
                      <m:r>
                        <a:rPr lang="en-US" i="1"/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i="1"/>
                          </m:ctrlPr>
                        </m:naryPr>
                        <m:sub>
                          <m:r>
                            <a:rPr lang="en-US" i="1"/>
                            <m:t>𝑖</m:t>
                          </m:r>
                          <m:r>
                            <a:rPr lang="en-US" i="1"/>
                            <m:t>=1</m:t>
                          </m:r>
                        </m:sub>
                        <m:sup>
                          <m:r>
                            <a:rPr lang="en-US" i="1"/>
                            <m:t>𝐷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/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/>
                                  </m:ctrlPr>
                                </m:sSubPr>
                                <m:e>
                                  <m:r>
                                    <a:rPr lang="en-US" i="1"/>
                                    <m:t>𝑥</m:t>
                                  </m:r>
                                </m:e>
                                <m:sub>
                                  <m:r>
                                    <a:rPr lang="en-US" i="1"/>
                                    <m:t>𝑖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/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/>
                                    <m:t>ln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en-US" i="1"/>
                                      </m:ctrlPr>
                                    </m:sSubPr>
                                    <m:e>
                                      <m:r>
                                        <a:rPr lang="en-US" i="1"/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i="1"/>
                                        <m:t>𝑖</m:t>
                                      </m:r>
                                    </m:sub>
                                  </m:sSub>
                                </m:e>
                              </m:func>
                              <m:r>
                                <a:rPr lang="en-US" i="1"/>
                                <m:t>+</m:t>
                              </m:r>
                              <m:d>
                                <m:dPr>
                                  <m:ctrlPr>
                                    <a:rPr lang="en-US" i="1"/>
                                  </m:ctrlPr>
                                </m:dPr>
                                <m:e>
                                  <m:r>
                                    <a:rPr lang="en-US" i="1"/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i="1"/>
                                      </m:ctrlPr>
                                    </m:sSubPr>
                                    <m:e>
                                      <m:r>
                                        <a:rPr lang="en-US" i="1"/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i="1"/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  <m:func>
                                <m:funcPr>
                                  <m:ctrlPr>
                                    <a:rPr lang="en-US"/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/>
                                    <m:t>ln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i="1"/>
                                      </m:ctrlPr>
                                    </m:dPr>
                                    <m:e>
                                      <m:r>
                                        <a:rPr lang="en-US" i="1"/>
                                        <m:t>1−</m:t>
                                      </m:r>
                                      <m:sSub>
                                        <m:sSubPr>
                                          <m:ctrlPr>
                                            <a:rPr lang="en-US" i="1"/>
                                          </m:ctrlPr>
                                        </m:sSubPr>
                                        <m:e>
                                          <m:r>
                                            <a:rPr lang="en-US" i="1"/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i="1"/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A611C78-21FF-8170-AD42-E3FBFABB2F4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5825" y="1349375"/>
                <a:ext cx="11106150" cy="5251450"/>
              </a:xfrm>
              <a:blipFill>
                <a:blip r:embed="rId3"/>
                <a:stretch>
                  <a:fillRect l="-714" t="-2552" r="-2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89AB7-8F5F-35AF-0FCC-FD60BF6B4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36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455A97-9F3C-E431-146C-42856A2103A5}"/>
              </a:ext>
            </a:extLst>
          </p:cNvPr>
          <p:cNvSpPr txBox="1"/>
          <p:nvPr/>
        </p:nvSpPr>
        <p:spPr>
          <a:xfrm>
            <a:off x="857250" y="6488668"/>
            <a:ext cx="3381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Negative cross-entropy loss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5D91C57-5062-095F-5E43-FFFDD6F207FF}"/>
              </a:ext>
            </a:extLst>
          </p:cNvPr>
          <p:cNvCxnSpPr>
            <a:stCxn id="5" idx="3"/>
          </p:cNvCxnSpPr>
          <p:nvPr/>
        </p:nvCxnSpPr>
        <p:spPr>
          <a:xfrm flipV="1">
            <a:off x="4238304" y="6257925"/>
            <a:ext cx="828996" cy="4154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79941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3DA58-5DA9-C08C-0AD4-984BC3522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VAE training: loss function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C0D4AFF-823F-A2AB-1D94-D8AF2953837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2000" y="1349375"/>
                <a:ext cx="10515600" cy="4351338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Training: to maximize the ELBO or equivalently minimize the loss which is defined as the negative of the ELBO.</a:t>
                </a:r>
              </a:p>
              <a:p>
                <a:pPr marL="0" indent="0">
                  <a:lnSpc>
                    <a:spcPct val="10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lang="en-US" i="1"/>
                          </m:ctrlPr>
                        </m:dPr>
                        <m:e>
                          <m:sSup>
                            <m:sSupPr>
                              <m:ctrlPr>
                                <a:rPr lang="en-US" i="1"/>
                              </m:ctrlPr>
                            </m:sSupPr>
                            <m:e>
                              <m:r>
                                <a:rPr lang="en-US" i="1"/>
                                <m:t>𝜙</m:t>
                              </m:r>
                            </m:e>
                            <m:sup>
                              <m:r>
                                <a:rPr lang="en-US" i="1"/>
                                <m:t>∗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i="1"/>
                              </m:ctrlPr>
                            </m:sSupPr>
                            <m:e>
                              <m:r>
                                <a:rPr lang="en-US" i="1"/>
                                <m:t>,</m:t>
                              </m:r>
                              <m:r>
                                <a:rPr lang="en-US" i="1"/>
                                <m:t>𝜃</m:t>
                              </m:r>
                            </m:e>
                            <m:sup>
                              <m:r>
                                <a:rPr lang="en-US" i="1"/>
                                <m:t>∗</m:t>
                              </m:r>
                            </m:sup>
                          </m:sSup>
                        </m:e>
                      </m:d>
                      <m:r>
                        <a:rPr lang="en-US" i="1"/>
                        <m:t>=</m:t>
                      </m:r>
                      <m:r>
                        <a:rPr lang="en-US" i="1"/>
                        <m:t>𝑎𝑟𝑔</m:t>
                      </m:r>
                      <m:func>
                        <m:funcPr>
                          <m:ctrlPr>
                            <a:rPr lang="en-US" i="1"/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/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/>
                                <m:t>max</m:t>
                              </m:r>
                            </m:e>
                            <m:lim>
                              <m:r>
                                <a:rPr lang="en-US" i="1"/>
                                <m:t>𝜙</m:t>
                              </m:r>
                              <m:r>
                                <a:rPr lang="en-US" i="1"/>
                                <m:t>,</m:t>
                              </m:r>
                              <m:r>
                                <a:rPr lang="en-US" i="1"/>
                                <m:t>𝜃</m:t>
                              </m:r>
                            </m:lim>
                          </m:limLow>
                        </m:fName>
                        <m:e>
                          <m:r>
                            <a:rPr lang="en-US" i="1"/>
                            <m:t>𝐸𝐿𝐵𝑂</m:t>
                          </m:r>
                          <m:d>
                            <m:dPr>
                              <m:ctrlPr>
                                <a:rPr lang="en-US" i="1"/>
                              </m:ctrlPr>
                            </m:dPr>
                            <m:e>
                              <m:r>
                                <a:rPr lang="en-US" i="1"/>
                                <m:t>𝜃</m:t>
                              </m:r>
                              <m:r>
                                <a:rPr lang="en-US" i="1"/>
                                <m:t>,</m:t>
                              </m:r>
                              <m:r>
                                <a:rPr lang="en-US" i="1"/>
                                <m:t>𝜙</m:t>
                              </m:r>
                              <m:r>
                                <a:rPr lang="en-US" i="1"/>
                                <m:t>;</m:t>
                              </m:r>
                              <m:r>
                                <a:rPr lang="en-US" i="1"/>
                                <m:t>𝒟</m:t>
                              </m:r>
                            </m:e>
                          </m:d>
                        </m:e>
                      </m:func>
                      <m:r>
                        <a:rPr lang="en-US" i="1"/>
                        <m:t>=</m:t>
                      </m:r>
                      <m:r>
                        <a:rPr lang="en-US" i="1"/>
                        <m:t>𝑎𝑟𝑔</m:t>
                      </m:r>
                      <m:func>
                        <m:funcPr>
                          <m:ctrlPr>
                            <a:rPr lang="en-US" i="1"/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/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/>
                                <m:t>min</m:t>
                              </m:r>
                            </m:e>
                            <m:lim>
                              <m:r>
                                <a:rPr lang="en-US" i="1"/>
                                <m:t>𝜙</m:t>
                              </m:r>
                              <m:r>
                                <a:rPr lang="en-US" i="1"/>
                                <m:t>,</m:t>
                              </m:r>
                              <m:r>
                                <a:rPr lang="en-US" i="1"/>
                                <m:t>𝜃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i="1"/>
                              </m:ctrlPr>
                            </m:dPr>
                            <m:e>
                              <m:r>
                                <a:rPr lang="en-US" i="1"/>
                                <m:t>−</m:t>
                              </m:r>
                              <m:r>
                                <a:rPr lang="en-US" i="1"/>
                                <m:t>𝐸𝐿𝐵𝑂</m:t>
                              </m:r>
                              <m:d>
                                <m:dPr>
                                  <m:ctrlPr>
                                    <a:rPr lang="en-US" i="1"/>
                                  </m:ctrlPr>
                                </m:dPr>
                                <m:e>
                                  <m:r>
                                    <a:rPr lang="en-US" i="1"/>
                                    <m:t>𝜃</m:t>
                                  </m:r>
                                  <m:r>
                                    <a:rPr lang="en-US" i="1"/>
                                    <m:t>,</m:t>
                                  </m:r>
                                  <m:r>
                                    <a:rPr lang="en-US" i="1"/>
                                    <m:t>𝜙</m:t>
                                  </m:r>
                                  <m:r>
                                    <a:rPr lang="en-US" i="1"/>
                                    <m:t>;</m:t>
                                  </m:r>
                                  <m:r>
                                    <a:rPr lang="en-US" i="1"/>
                                    <m:t>𝒟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US" dirty="0"/>
              </a:p>
              <a:p>
                <a:pPr>
                  <a:lnSpc>
                    <a:spcPct val="100000"/>
                  </a:lnSpc>
                  <a:spcAft>
                    <a:spcPts val="600"/>
                  </a:spcAft>
                </a:pPr>
                <a:r>
                  <a:rPr lang="en-US" dirty="0"/>
                  <a:t>ELBO for one datapoint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dirty="0"/>
                  <a:t>,</a:t>
                </a:r>
              </a:p>
              <a:p>
                <a:pPr marL="0" indent="0">
                  <a:lnSpc>
                    <a:spcPct val="10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/>
                        <m:t>ℒ</m:t>
                      </m:r>
                      <m:d>
                        <m:dPr>
                          <m:ctrlPr>
                            <a:rPr lang="en-US" i="1"/>
                          </m:ctrlPr>
                        </m:dPr>
                        <m:e>
                          <m:r>
                            <a:rPr lang="en-US" i="1"/>
                            <m:t>𝜃</m:t>
                          </m:r>
                          <m:r>
                            <a:rPr lang="en-US" i="1"/>
                            <m:t>,</m:t>
                          </m:r>
                          <m:r>
                            <a:rPr lang="en-US" i="1"/>
                            <m:t>𝜙</m:t>
                          </m:r>
                          <m:r>
                            <a:rPr lang="en-US" i="1"/>
                            <m:t>;</m:t>
                          </m:r>
                          <m:sSup>
                            <m:sSupPr>
                              <m:ctrlPr>
                                <a:rPr lang="en-US" b="1"/>
                              </m:ctrlPr>
                            </m:sSupPr>
                            <m:e>
                              <m:r>
                                <a:rPr lang="en-US" b="1"/>
                                <m:t>𝐱</m:t>
                              </m:r>
                            </m:e>
                            <m:sup>
                              <m:r>
                                <a:rPr lang="en-US" b="1" i="1"/>
                                <m:t>(</m:t>
                              </m:r>
                              <m:r>
                                <a:rPr lang="en-US" b="1" i="1"/>
                                <m:t>𝒏</m:t>
                              </m:r>
                              <m:r>
                                <a:rPr lang="en-US" b="1" i="1"/>
                                <m:t>)</m:t>
                              </m:r>
                            </m:sup>
                          </m:sSup>
                        </m:e>
                      </m:d>
                      <m:r>
                        <a:rPr lang="en-US" i="1"/>
                        <m:t>≃</m:t>
                      </m:r>
                      <m:r>
                        <a:rPr lang="en-US" i="1" smtClean="0">
                          <a:solidFill>
                            <a:srgbClr val="FF0000"/>
                          </a:solidFill>
                        </a:rPr>
                        <m:t>−</m:t>
                      </m:r>
                      <m:r>
                        <a:rPr lang="en-US" i="1" smtClean="0">
                          <a:solidFill>
                            <a:srgbClr val="FF0000"/>
                          </a:solidFill>
                        </a:rPr>
                        <m:t>𝐾𝐿</m:t>
                      </m:r>
                      <m:d>
                        <m:dPr>
                          <m:ctrlPr>
                            <a:rPr lang="en-US" i="1">
                              <a:solidFill>
                                <a:srgbClr val="FF0000"/>
                              </a:solidFill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</a:rPr>
                                <m:t>𝜙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>
                                  <a:solidFill>
                                    <a:srgbClr val="FF0000"/>
                                  </a:solidFill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</a:rPr>
                                <m:t>𝐳</m:t>
                              </m:r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</a:rPr>
                                <m:t>|</m:t>
                              </m:r>
                              <m:sSup>
                                <m:sSupPr>
                                  <m:ctrlPr>
                                    <a:rPr lang="en-US" b="1">
                                      <a:solidFill>
                                        <a:srgbClr val="FF0000"/>
                                      </a:solidFill>
                                    </a:rPr>
                                  </m:ctrlPr>
                                </m:sSupPr>
                                <m:e>
                                  <m:r>
                                    <a:rPr lang="en-US" b="1">
                                      <a:solidFill>
                                        <a:srgbClr val="FF0000"/>
                                      </a:solidFill>
                                    </a:rPr>
                                    <m:t>𝐱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b="1" i="1">
                                          <a:solidFill>
                                            <a:srgbClr val="FF0000"/>
                                          </a:solidFill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>
                                          <a:solidFill>
                                            <a:srgbClr val="FF0000"/>
                                          </a:solidFill>
                                        </a:rPr>
                                        <m:t>𝒏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  <m:r>
                            <a:rPr lang="en-US" i="1">
                              <a:solidFill>
                                <a:srgbClr val="FF0000"/>
                              </a:solidFill>
                            </a:rPr>
                            <m:t>||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</a:rPr>
                                <m:t>𝜃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>
                                  <a:solidFill>
                                    <a:srgbClr val="FF0000"/>
                                  </a:solidFill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</a:rPr>
                                <m:t>𝐳</m:t>
                              </m:r>
                            </m:e>
                          </m:d>
                        </m:e>
                      </m:d>
                      <m:r>
                        <a:rPr lang="en-US" i="1"/>
                        <m:t>+</m:t>
                      </m:r>
                      <m:f>
                        <m:fPr>
                          <m:ctrlPr>
                            <a:rPr lang="en-US" i="1"/>
                          </m:ctrlPr>
                        </m:fPr>
                        <m:num>
                          <m:r>
                            <a:rPr lang="en-US" i="1"/>
                            <m:t>1</m:t>
                          </m:r>
                        </m:num>
                        <m:den>
                          <m:r>
                            <a:rPr lang="en-US" i="1"/>
                            <m:t>𝐿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i="1"/>
                          </m:ctrlPr>
                        </m:naryPr>
                        <m:sub>
                          <m:r>
                            <a:rPr lang="en-US" i="1"/>
                            <m:t>𝑙</m:t>
                          </m:r>
                          <m:r>
                            <a:rPr lang="en-US" i="1"/>
                            <m:t>=1</m:t>
                          </m:r>
                        </m:sub>
                        <m:sup>
                          <m:r>
                            <a:rPr lang="en-US" i="1"/>
                            <m:t>𝐿</m:t>
                          </m:r>
                        </m:sup>
                        <m:e>
                          <m:func>
                            <m:funcPr>
                              <m:ctrlPr>
                                <a:rPr lang="en-US"/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/>
                                <m:t>ln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i="1"/>
                                  </m:ctrlPr>
                                </m:sSubPr>
                                <m:e>
                                  <m:r>
                                    <a:rPr lang="en-US" i="1"/>
                                    <m:t>𝑝</m:t>
                                  </m:r>
                                </m:e>
                                <m:sub>
                                  <m:r>
                                    <a:rPr lang="en-US" i="1"/>
                                    <m:t>𝜃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1" i="1"/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b="1"/>
                                      </m:ctrlPr>
                                    </m:sSupPr>
                                    <m:e>
                                      <m:r>
                                        <a:rPr lang="en-US" b="1"/>
                                        <m:t>𝐱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US" b="1" i="1"/>
                                          </m:ctrlPr>
                                        </m:dPr>
                                        <m:e>
                                          <m:r>
                                            <a:rPr lang="en-US" b="1" i="1"/>
                                            <m:t>𝒏</m:t>
                                          </m:r>
                                        </m:e>
                                      </m:d>
                                    </m:sup>
                                  </m:sSup>
                                  <m:r>
                                    <a:rPr lang="en-US" b="1"/>
                                    <m:t>|</m:t>
                                  </m:r>
                                  <m:sSup>
                                    <m:sSupPr>
                                      <m:ctrlPr>
                                        <a:rPr lang="en-US" b="1"/>
                                      </m:ctrlPr>
                                    </m:sSupPr>
                                    <m:e>
                                      <m:r>
                                        <a:rPr lang="en-US" b="1"/>
                                        <m:t>𝐳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US" b="1" i="1"/>
                                          </m:ctrlPr>
                                        </m:dPr>
                                        <m:e>
                                          <m:r>
                                            <a:rPr lang="en-US" b="1" i="1"/>
                                            <m:t>𝒏</m:t>
                                          </m:r>
                                          <m:r>
                                            <a:rPr lang="en-US" b="1" i="1"/>
                                            <m:t>,</m:t>
                                          </m:r>
                                          <m:r>
                                            <a:rPr lang="en-US" b="1" i="1"/>
                                            <m:t>𝒍</m:t>
                                          </m:r>
                                        </m:e>
                                      </m:d>
                                    </m:sup>
                                  </m:sSup>
                                </m:e>
                              </m:d>
                            </m:e>
                          </m:func>
                        </m:e>
                      </m:nary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FF0000"/>
                              </a:solidFill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FF0000"/>
                              </a:solidFill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i="1">
                              <a:solidFill>
                                <a:srgbClr val="FF0000"/>
                              </a:solidFill>
                            </a:rPr>
                          </m:ctrlPr>
                        </m:naryPr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</a:rPr>
                            <m:t>𝑘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solidFill>
                                <a:srgbClr val="FF0000"/>
                              </a:solidFill>
                            </a:rPr>
                            <m:t>𝐾</m:t>
                          </m:r>
                        </m:sup>
                        <m:e>
                          <m:d>
                            <m:d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</a:rPr>
                                <m:t>1−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</a:rPr>
                                    <m:t>𝑧𝑘</m:t>
                                  </m:r>
                                </m:sub>
                                <m:sup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</a:rPr>
                                    <m:t>𝑧𝑘</m:t>
                                  </m:r>
                                </m:sub>
                                <m:sup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lang="en-US">
                                      <a:solidFill>
                                        <a:srgbClr val="FF0000"/>
                                      </a:solidFill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rgbClr val="FF0000"/>
                                      </a:solidFill>
                                    </a:rPr>
                                    <m:t>ln</m:t>
                                  </m:r>
                                </m:fName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</a:rPr>
                                        <m:t>𝑧𝑘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func>
                            </m:e>
                          </m:d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𝐿</m:t>
                          </m:r>
                        </m:sup>
                        <m:e>
                          <m:func>
                            <m:funcPr>
                              <m:ctrlPr>
                                <a:rPr lang="en-US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𝐱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US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1" i="1">
                                              <a:latin typeface="Cambria Math" panose="02040503050406030204" pitchFamily="18" charset="0"/>
                                            </a:rPr>
                                            <m:t>𝒏</m:t>
                                          </m:r>
                                        </m:e>
                                      </m:d>
                                    </m:sup>
                                  </m:sSup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sSup>
                                    <m:sSupPr>
                                      <m:ctrlP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𝐳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US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1" i="1">
                                              <a:latin typeface="Cambria Math" panose="02040503050406030204" pitchFamily="18" charset="0"/>
                                            </a:rPr>
                                            <m:t>𝒏</m:t>
                                          </m:r>
                                          <m:r>
                                            <a:rPr lang="en-US" b="1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b="1" i="1">
                                              <a:latin typeface="Cambria Math" panose="02040503050406030204" pitchFamily="18" charset="0"/>
                                            </a:rPr>
                                            <m:t>𝒍</m:t>
                                          </m:r>
                                        </m:e>
                                      </m:d>
                                    </m:sup>
                                  </m:sSup>
                                </m:e>
                              </m:d>
                            </m:e>
                          </m:func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spcAft>
                    <a:spcPts val="600"/>
                  </a:spcAft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C0D4AFF-823F-A2AB-1D94-D8AF295383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2000" y="1349375"/>
                <a:ext cx="10515600" cy="4351338"/>
              </a:xfrm>
              <a:blipFill>
                <a:blip r:embed="rId2"/>
                <a:stretch>
                  <a:fillRect l="-870" t="-2801" r="-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8A8EBA-B860-2F15-20EB-65E0D1C60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0973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172CC-E2DC-ACBE-017B-C11E5337B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0"/>
            <a:ext cx="10515600" cy="1325563"/>
          </a:xfrm>
        </p:spPr>
        <p:txBody>
          <a:bodyPr/>
          <a:lstStyle/>
          <a:p>
            <a:r>
              <a:rPr lang="en-US" dirty="0"/>
              <a:t>VAE implementation using </a:t>
            </a:r>
            <a:r>
              <a:rPr lang="en-US" dirty="0" err="1"/>
              <a:t>PyTorch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99228DF-586E-FA6C-3193-91146F7B06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33425" y="1320800"/>
                <a:ext cx="10515600" cy="1203325"/>
              </a:xfrm>
            </p:spPr>
            <p:txBody>
              <a:bodyPr/>
              <a:lstStyle/>
              <a:p>
                <a:r>
                  <a:rPr lang="en-US" dirty="0"/>
                  <a:t>Dataset: MNIST,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=28</m:t>
                    </m:r>
                    <m:r>
                      <a:rPr lang="en-US" i="1"/>
                      <m:t>×28=784</m:t>
                    </m:r>
                  </m:oMath>
                </a14:m>
                <a:endParaRPr lang="en-US" dirty="0"/>
              </a:p>
              <a:p>
                <a:r>
                  <a:rPr lang="en-US" dirty="0"/>
                  <a:t>VAE architecture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99228DF-586E-FA6C-3193-91146F7B06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3425" y="1320800"/>
                <a:ext cx="10515600" cy="1203325"/>
              </a:xfrm>
              <a:blipFill>
                <a:blip r:embed="rId2"/>
                <a:stretch>
                  <a:fillRect l="-1043" t="-91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72827F-612E-489A-5546-138820FCE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38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3FD0BA-6C7C-366D-8515-02E67F7B7F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63" y="2486025"/>
            <a:ext cx="11261639" cy="307657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641159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436A3-DAEB-07C2-E082-9EB64896B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10515600" cy="1325563"/>
          </a:xfrm>
        </p:spPr>
        <p:txBody>
          <a:bodyPr/>
          <a:lstStyle/>
          <a:p>
            <a:r>
              <a:rPr lang="en-US" dirty="0"/>
              <a:t>Prepare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EABC24-8199-8B35-B72F-60CE543F0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39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699610-C437-EB57-7F18-451F54050A16}"/>
              </a:ext>
            </a:extLst>
          </p:cNvPr>
          <p:cNvSpPr txBox="1"/>
          <p:nvPr/>
        </p:nvSpPr>
        <p:spPr>
          <a:xfrm>
            <a:off x="819150" y="1451513"/>
            <a:ext cx="6096000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kern="0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Package imports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numpy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np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matplotlib.pyplot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plt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torch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torch.nn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torch.nn.functional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torch.optim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optim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torchvision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datasets, transforms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torch.autograd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Variable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torchvision.utils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save_image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BBB69E-F144-36E0-EB25-58251948670D}"/>
              </a:ext>
            </a:extLst>
          </p:cNvPr>
          <p:cNvSpPr txBox="1"/>
          <p:nvPr/>
        </p:nvSpPr>
        <p:spPr>
          <a:xfrm>
            <a:off x="676275" y="4075495"/>
            <a:ext cx="11430000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kern="0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MNIST Dataset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train_dataset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datasets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MNIST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(root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'../</a:t>
            </a:r>
            <a:r>
              <a:rPr lang="en-US" sz="1200" kern="0" dirty="0" err="1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torch_tutorial</a:t>
            </a:r>
            <a:r>
              <a:rPr lang="en-US" sz="1200" kern="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/data'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train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transform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transforms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ToTensor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(), download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test_dataset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datasets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MNIST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(root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'../</a:t>
            </a:r>
            <a:r>
              <a:rPr lang="en-US" sz="1200" kern="0" dirty="0" err="1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torch_tutorial</a:t>
            </a:r>
            <a:r>
              <a:rPr lang="en-US" sz="1200" kern="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/data/'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train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transform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transforms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ToTensor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(), download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bs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=128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kern="0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Data Loader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train_loader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torch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utils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DataLoader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(dataset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train_dataset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batch_size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bs, shuffle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test_loader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torch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utils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DataLoader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(dataset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test_dataset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batch_size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bs, shuffle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776934-1D02-2D1F-A2CB-793CD7A35B5A}"/>
              </a:ext>
            </a:extLst>
          </p:cNvPr>
          <p:cNvSpPr txBox="1"/>
          <p:nvPr/>
        </p:nvSpPr>
        <p:spPr>
          <a:xfrm>
            <a:off x="6991350" y="2190750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# import packages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F04513-D9E1-6D27-2AB7-F36DD7674671}"/>
              </a:ext>
            </a:extLst>
          </p:cNvPr>
          <p:cNvSpPr txBox="1"/>
          <p:nvPr/>
        </p:nvSpPr>
        <p:spPr>
          <a:xfrm>
            <a:off x="781050" y="3733800"/>
            <a:ext cx="1997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# prepare data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82726C-1ED9-1A13-DA19-EE51A3A0C415}"/>
              </a:ext>
            </a:extLst>
          </p:cNvPr>
          <p:cNvSpPr txBox="1"/>
          <p:nvPr/>
        </p:nvSpPr>
        <p:spPr>
          <a:xfrm>
            <a:off x="7067550" y="3524250"/>
            <a:ext cx="4575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# normalized from [0,255] to [0, 1]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6193B8C-4640-76AC-B368-A94AE73ADD18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9355196" y="3893582"/>
            <a:ext cx="0" cy="45934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4719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E822A-2865-570D-73A6-9189A589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57" y="0"/>
            <a:ext cx="10515600" cy="1325563"/>
          </a:xfrm>
        </p:spPr>
        <p:txBody>
          <a:bodyPr/>
          <a:lstStyle/>
          <a:p>
            <a:r>
              <a:rPr lang="en-US" dirty="0"/>
              <a:t>Graphical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A45A03-B404-1C04-D801-E212F69FD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099" y="1311275"/>
            <a:ext cx="6124575" cy="4351338"/>
          </a:xfrm>
        </p:spPr>
        <p:txBody>
          <a:bodyPr/>
          <a:lstStyle/>
          <a:p>
            <a:r>
              <a:rPr lang="en-US" dirty="0"/>
              <a:t>Graph </a:t>
            </a:r>
          </a:p>
          <a:p>
            <a:pPr lvl="1"/>
            <a:r>
              <a:rPr lang="en-US" dirty="0"/>
              <a:t>Each node associates with one random variable</a:t>
            </a:r>
          </a:p>
          <a:p>
            <a:pPr lvl="1"/>
            <a:r>
              <a:rPr lang="en-US" dirty="0"/>
              <a:t>Arc from a parent node to a child node</a:t>
            </a:r>
          </a:p>
          <a:p>
            <a:pPr lvl="1"/>
            <a:r>
              <a:rPr lang="en-US" dirty="0"/>
              <a:t>Each node represents the probability distribution of the random variable conditioned on their parents.</a:t>
            </a:r>
          </a:p>
          <a:p>
            <a:pPr lvl="1"/>
            <a:r>
              <a:rPr lang="en-US" dirty="0"/>
              <a:t>A node without any parent is called root node.</a:t>
            </a:r>
          </a:p>
          <a:p>
            <a:pPr lvl="1"/>
            <a:r>
              <a:rPr lang="en-US" dirty="0"/>
              <a:t>The model is the product of all conditional probability distributions.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291530-205E-F77E-0F16-8ADF20F26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4</a:t>
            </a:fld>
            <a:endParaRPr lang="en-US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C736A40-7E08-2168-D683-24FB59DC9128}"/>
              </a:ext>
            </a:extLst>
          </p:cNvPr>
          <p:cNvGrpSpPr/>
          <p:nvPr/>
        </p:nvGrpSpPr>
        <p:grpSpPr>
          <a:xfrm>
            <a:off x="7534275" y="1283322"/>
            <a:ext cx="4048125" cy="2822727"/>
            <a:chOff x="7534275" y="1283322"/>
            <a:chExt cx="4048125" cy="2822727"/>
          </a:xfrm>
          <a:noFill/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B79BB67-79EC-5574-C37F-727432C44049}"/>
                </a:ext>
              </a:extLst>
            </p:cNvPr>
            <p:cNvSpPr/>
            <p:nvPr/>
          </p:nvSpPr>
          <p:spPr>
            <a:xfrm>
              <a:off x="10579820" y="1924050"/>
              <a:ext cx="1002580" cy="1000125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94F0B35-70E5-4CBE-F764-5B32BD9118AC}"/>
                </a:ext>
              </a:extLst>
            </p:cNvPr>
            <p:cNvSpPr/>
            <p:nvPr/>
          </p:nvSpPr>
          <p:spPr>
            <a:xfrm>
              <a:off x="8317386" y="1283322"/>
              <a:ext cx="867266" cy="857839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AF1887F-D674-A3A2-FA20-D11E6969D02E}"/>
                </a:ext>
              </a:extLst>
            </p:cNvPr>
            <p:cNvSpPr/>
            <p:nvPr/>
          </p:nvSpPr>
          <p:spPr>
            <a:xfrm>
              <a:off x="8732166" y="2961294"/>
              <a:ext cx="933254" cy="857839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1B8576E5-7A75-0B81-A228-123F2FC0A90B}"/>
                </a:ext>
              </a:extLst>
            </p:cNvPr>
            <p:cNvCxnSpPr>
              <a:cxnSpLocks/>
              <a:stCxn id="6" idx="6"/>
              <a:endCxn id="5" idx="1"/>
            </p:cNvCxnSpPr>
            <p:nvPr/>
          </p:nvCxnSpPr>
          <p:spPr>
            <a:xfrm>
              <a:off x="9184652" y="1712242"/>
              <a:ext cx="1541992" cy="358273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C7445B2-70B2-8A21-08E7-9AAA7190755A}"/>
                </a:ext>
              </a:extLst>
            </p:cNvPr>
            <p:cNvCxnSpPr>
              <a:cxnSpLocks/>
              <a:stCxn id="7" idx="7"/>
              <a:endCxn id="5" idx="3"/>
            </p:cNvCxnSpPr>
            <p:nvPr/>
          </p:nvCxnSpPr>
          <p:spPr>
            <a:xfrm flipV="1">
              <a:off x="9528748" y="2777710"/>
              <a:ext cx="1197896" cy="309212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2DDE8A68-5ED6-3D72-F5D5-62E6E019FDF8}"/>
                    </a:ext>
                  </a:extLst>
                </p:cNvPr>
                <p:cNvSpPr txBox="1"/>
                <p:nvPr/>
              </p:nvSpPr>
              <p:spPr>
                <a:xfrm>
                  <a:off x="10572750" y="3086100"/>
                  <a:ext cx="909864" cy="276999"/>
                </a:xfrm>
                <a:prstGeom prst="rect">
                  <a:avLst/>
                </a:prstGeom>
                <a:grp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2DDE8A68-5ED6-3D72-F5D5-62E6E019FD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72750" y="3086100"/>
                  <a:ext cx="909864" cy="276999"/>
                </a:xfrm>
                <a:prstGeom prst="rect">
                  <a:avLst/>
                </a:prstGeom>
                <a:blipFill>
                  <a:blip r:embed="rId2"/>
                  <a:stretch>
                    <a:fillRect l="-6667" t="-2174" b="-326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9C99E613-E29D-22B1-B5AB-34200140502D}"/>
                    </a:ext>
                  </a:extLst>
                </p:cNvPr>
                <p:cNvSpPr txBox="1"/>
                <p:nvPr/>
              </p:nvSpPr>
              <p:spPr>
                <a:xfrm>
                  <a:off x="8743950" y="2209800"/>
                  <a:ext cx="499559" cy="276999"/>
                </a:xfrm>
                <a:prstGeom prst="rect">
                  <a:avLst/>
                </a:prstGeom>
                <a:grp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9C99E613-E29D-22B1-B5AB-3420014050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3950" y="2209800"/>
                  <a:ext cx="499559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12195" b="-2444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57A2AE61-3CA4-9CBE-F109-4707ABB3E1EA}"/>
                    </a:ext>
                  </a:extLst>
                </p:cNvPr>
                <p:cNvSpPr txBox="1"/>
                <p:nvPr/>
              </p:nvSpPr>
              <p:spPr>
                <a:xfrm>
                  <a:off x="9077325" y="3829050"/>
                  <a:ext cx="502958" cy="276999"/>
                </a:xfrm>
                <a:prstGeom prst="rect">
                  <a:avLst/>
                </a:prstGeom>
                <a:grp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57A2AE61-3CA4-9CBE-F109-4707ABB3E1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77325" y="3829050"/>
                  <a:ext cx="502958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12048" b="-239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B8C2BEF-1E02-2616-F697-BA68D80831BA}"/>
                </a:ext>
              </a:extLst>
            </p:cNvPr>
            <p:cNvSpPr txBox="1"/>
            <p:nvPr/>
          </p:nvSpPr>
          <p:spPr>
            <a:xfrm>
              <a:off x="8572500" y="1524000"/>
              <a:ext cx="287258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15AAF62-2ED3-DE80-5C07-7EE4A76DC041}"/>
                </a:ext>
              </a:extLst>
            </p:cNvPr>
            <p:cNvSpPr txBox="1"/>
            <p:nvPr/>
          </p:nvSpPr>
          <p:spPr>
            <a:xfrm>
              <a:off x="9001125" y="3267075"/>
              <a:ext cx="288862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y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5861DB9-E82C-A565-5AFE-45023510BC35}"/>
                </a:ext>
              </a:extLst>
            </p:cNvPr>
            <p:cNvSpPr txBox="1"/>
            <p:nvPr/>
          </p:nvSpPr>
          <p:spPr>
            <a:xfrm>
              <a:off x="10925175" y="2228850"/>
              <a:ext cx="285656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z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857D015-4521-08B7-F204-9E245E933C7C}"/>
                </a:ext>
              </a:extLst>
            </p:cNvPr>
            <p:cNvSpPr txBox="1"/>
            <p:nvPr/>
          </p:nvSpPr>
          <p:spPr>
            <a:xfrm>
              <a:off x="7534275" y="1504950"/>
              <a:ext cx="835550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parent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A3188FA-9326-FC1B-3385-509616919320}"/>
                </a:ext>
              </a:extLst>
            </p:cNvPr>
            <p:cNvSpPr txBox="1"/>
            <p:nvPr/>
          </p:nvSpPr>
          <p:spPr>
            <a:xfrm>
              <a:off x="7915275" y="3324225"/>
              <a:ext cx="835550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parent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BE6E3B1-DF91-20CD-8371-852119138A5F}"/>
                </a:ext>
              </a:extLst>
            </p:cNvPr>
            <p:cNvSpPr txBox="1"/>
            <p:nvPr/>
          </p:nvSpPr>
          <p:spPr>
            <a:xfrm>
              <a:off x="9896475" y="2247900"/>
              <a:ext cx="676788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child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B113F6B-C25A-1D4C-8A59-DA8F7D75A94C}"/>
              </a:ext>
            </a:extLst>
          </p:cNvPr>
          <p:cNvGrpSpPr/>
          <p:nvPr/>
        </p:nvGrpSpPr>
        <p:grpSpPr>
          <a:xfrm>
            <a:off x="7398516" y="5400881"/>
            <a:ext cx="4673509" cy="638172"/>
            <a:chOff x="3317966" y="1228728"/>
            <a:chExt cx="4673509" cy="638172"/>
          </a:xfrm>
          <a:noFill/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1E51C3D8-E00F-A1DE-D53C-7B343A94F3DD}"/>
                    </a:ext>
                  </a:extLst>
                </p:cNvPr>
                <p:cNvSpPr/>
                <p:nvPr/>
              </p:nvSpPr>
              <p:spPr>
                <a:xfrm>
                  <a:off x="3317966" y="1257301"/>
                  <a:ext cx="539659" cy="542924"/>
                </a:xfrm>
                <a:prstGeom prst="ellipse">
                  <a:avLst/>
                </a:prstGeom>
                <a:grp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1E51C3D8-E00F-A1DE-D53C-7B343A94F3D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17966" y="1257301"/>
                  <a:ext cx="539659" cy="542924"/>
                </a:xfrm>
                <a:prstGeom prst="ellipse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2540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4F484CA6-40FA-5375-E2E3-0CAADEAE5311}"/>
                    </a:ext>
                  </a:extLst>
                </p:cNvPr>
                <p:cNvSpPr/>
                <p:nvPr/>
              </p:nvSpPr>
              <p:spPr>
                <a:xfrm>
                  <a:off x="4184741" y="1266826"/>
                  <a:ext cx="539659" cy="542924"/>
                </a:xfrm>
                <a:prstGeom prst="ellipse">
                  <a:avLst/>
                </a:prstGeom>
                <a:grp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4F484CA6-40FA-5375-E2E3-0CAADEAE531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84741" y="1266826"/>
                  <a:ext cx="539659" cy="542924"/>
                </a:xfrm>
                <a:prstGeom prst="ellipse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2540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Oval 34">
                  <a:extLst>
                    <a:ext uri="{FF2B5EF4-FFF2-40B4-BE49-F238E27FC236}">
                      <a16:creationId xmlns:a16="http://schemas.microsoft.com/office/drawing/2014/main" id="{AEE1CF19-2018-61D7-5395-7770F9E68DAC}"/>
                    </a:ext>
                  </a:extLst>
                </p:cNvPr>
                <p:cNvSpPr/>
                <p:nvPr/>
              </p:nvSpPr>
              <p:spPr>
                <a:xfrm>
                  <a:off x="5051516" y="1285876"/>
                  <a:ext cx="539659" cy="542924"/>
                </a:xfrm>
                <a:prstGeom prst="ellipse">
                  <a:avLst/>
                </a:prstGeom>
                <a:grp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Oval 34">
                  <a:extLst>
                    <a:ext uri="{FF2B5EF4-FFF2-40B4-BE49-F238E27FC236}">
                      <a16:creationId xmlns:a16="http://schemas.microsoft.com/office/drawing/2014/main" id="{AEE1CF19-2018-61D7-5395-7770F9E68DA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51516" y="1285876"/>
                  <a:ext cx="539659" cy="542924"/>
                </a:xfrm>
                <a:prstGeom prst="ellipse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2540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473DF67B-9F28-3E79-29F1-746A9561A3F6}"/>
                    </a:ext>
                  </a:extLst>
                </p:cNvPr>
                <p:cNvSpPr/>
                <p:nvPr/>
              </p:nvSpPr>
              <p:spPr>
                <a:xfrm>
                  <a:off x="7451816" y="1323976"/>
                  <a:ext cx="539659" cy="542924"/>
                </a:xfrm>
                <a:prstGeom prst="ellipse">
                  <a:avLst/>
                </a:prstGeom>
                <a:grp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473DF67B-9F28-3E79-29F1-746A9561A3F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51816" y="1323976"/>
                  <a:ext cx="539659" cy="542924"/>
                </a:xfrm>
                <a:prstGeom prst="ellipse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2540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CF58F872-A1A3-BE50-40A8-2AC5DA331F80}"/>
                    </a:ext>
                  </a:extLst>
                </p:cNvPr>
                <p:cNvSpPr/>
                <p:nvPr/>
              </p:nvSpPr>
              <p:spPr>
                <a:xfrm>
                  <a:off x="6670766" y="1304926"/>
                  <a:ext cx="539659" cy="542924"/>
                </a:xfrm>
                <a:prstGeom prst="ellipse">
                  <a:avLst/>
                </a:prstGeom>
                <a:grp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CF58F872-A1A3-BE50-40A8-2AC5DA331F8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70766" y="1304926"/>
                  <a:ext cx="539659" cy="542924"/>
                </a:xfrm>
                <a:prstGeom prst="ellipse">
                  <a:avLst/>
                </a:prstGeom>
                <a:blipFill>
                  <a:blip r:embed="rId9"/>
                  <a:stretch>
                    <a:fillRect l="-9783" r="-7609"/>
                  </a:stretch>
                </a:blipFill>
                <a:ln w="2540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8" name="Connector: Curved 37">
              <a:extLst>
                <a:ext uri="{FF2B5EF4-FFF2-40B4-BE49-F238E27FC236}">
                  <a16:creationId xmlns:a16="http://schemas.microsoft.com/office/drawing/2014/main" id="{3B37C385-1FEA-FBA8-004D-DB41B5D29D8B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6397671" y="152401"/>
              <a:ext cx="38100" cy="2400300"/>
            </a:xfrm>
            <a:prstGeom prst="curvedConnector3">
              <a:avLst>
                <a:gd name="adj1" fmla="val -600000"/>
              </a:avLst>
            </a:prstGeom>
            <a:grpFill/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or: Curved 38">
              <a:extLst>
                <a:ext uri="{FF2B5EF4-FFF2-40B4-BE49-F238E27FC236}">
                  <a16:creationId xmlns:a16="http://schemas.microsoft.com/office/drawing/2014/main" id="{F2CA63FD-9656-4B4B-8B58-734DB2E4CDC3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6021433" y="-338133"/>
              <a:ext cx="57150" cy="3267075"/>
            </a:xfrm>
            <a:prstGeom prst="curvedConnector3">
              <a:avLst>
                <a:gd name="adj1" fmla="val -433337"/>
              </a:avLst>
            </a:prstGeom>
            <a:grpFill/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or: Curved 39">
              <a:extLst>
                <a:ext uri="{FF2B5EF4-FFF2-40B4-BE49-F238E27FC236}">
                  <a16:creationId xmlns:a16="http://schemas.microsoft.com/office/drawing/2014/main" id="{B7E275A8-7529-682E-71A9-314C37E2DB80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7131096" y="1028701"/>
              <a:ext cx="19050" cy="781050"/>
            </a:xfrm>
            <a:prstGeom prst="curvedConnector3">
              <a:avLst>
                <a:gd name="adj1" fmla="val -950000"/>
              </a:avLst>
            </a:prstGeom>
            <a:grpFill/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or: Curved 40">
              <a:extLst>
                <a:ext uri="{FF2B5EF4-FFF2-40B4-BE49-F238E27FC236}">
                  <a16:creationId xmlns:a16="http://schemas.microsoft.com/office/drawing/2014/main" id="{90A2C68D-9842-B6FD-7955-C5CC99CA7A00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697583" y="-804859"/>
              <a:ext cx="66675" cy="4133850"/>
            </a:xfrm>
            <a:prstGeom prst="curvedConnector3">
              <a:avLst>
                <a:gd name="adj1" fmla="val -457146"/>
              </a:avLst>
            </a:prstGeom>
            <a:grpFill/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or: Curved 41">
              <a:extLst>
                <a:ext uri="{FF2B5EF4-FFF2-40B4-BE49-F238E27FC236}">
                  <a16:creationId xmlns:a16="http://schemas.microsoft.com/office/drawing/2014/main" id="{52A46919-125B-7798-42CF-13CDF9C74C11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6083346" y="1019175"/>
              <a:ext cx="19050" cy="1619250"/>
            </a:xfrm>
            <a:prstGeom prst="curvedConnector3">
              <a:avLst>
                <a:gd name="adj1" fmla="val 700000"/>
              </a:avLst>
            </a:prstGeom>
            <a:grpFill/>
            <a:ln w="190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or: Curved 42">
              <a:extLst>
                <a:ext uri="{FF2B5EF4-FFF2-40B4-BE49-F238E27FC236}">
                  <a16:creationId xmlns:a16="http://schemas.microsoft.com/office/drawing/2014/main" id="{9CF91EE8-2D33-823C-233D-9DED5931979F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764261" y="576264"/>
              <a:ext cx="38100" cy="2486025"/>
            </a:xfrm>
            <a:prstGeom prst="curvedConnector3">
              <a:avLst>
                <a:gd name="adj1" fmla="val 700000"/>
              </a:avLst>
            </a:prstGeom>
            <a:grpFill/>
            <a:ln w="190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or: Curved 43">
              <a:extLst>
                <a:ext uri="{FF2B5EF4-FFF2-40B4-BE49-F238E27FC236}">
                  <a16:creationId xmlns:a16="http://schemas.microsoft.com/office/drawing/2014/main" id="{50556E45-E795-C068-F063-A8C25E43A550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411837" y="138118"/>
              <a:ext cx="47625" cy="3352800"/>
            </a:xfrm>
            <a:prstGeom prst="curvedConnector3">
              <a:avLst>
                <a:gd name="adj1" fmla="val 880000"/>
              </a:avLst>
            </a:prstGeom>
            <a:grpFill/>
            <a:ln w="190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11638C20-DE92-7975-2835-492CA0EA4CA2}"/>
                </a:ext>
              </a:extLst>
            </p:cNvPr>
            <p:cNvCxnSpPr>
              <a:cxnSpLocks/>
            </p:cNvCxnSpPr>
            <p:nvPr/>
          </p:nvCxnSpPr>
          <p:spPr>
            <a:xfrm>
              <a:off x="3848100" y="1571625"/>
              <a:ext cx="352425" cy="0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or: Curved 45">
              <a:extLst>
                <a:ext uri="{FF2B5EF4-FFF2-40B4-BE49-F238E27FC236}">
                  <a16:creationId xmlns:a16="http://schemas.microsoft.com/office/drawing/2014/main" id="{575E880A-F96F-5BA3-FCC8-288D2E8DA8C1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4859383" y="1468602"/>
              <a:ext cx="19050" cy="485178"/>
            </a:xfrm>
            <a:prstGeom prst="curvedConnector3">
              <a:avLst>
                <a:gd name="adj1" fmla="val 617370"/>
              </a:avLst>
            </a:prstGeom>
            <a:grpFill/>
            <a:ln w="1905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or: Curved 46">
              <a:extLst>
                <a:ext uri="{FF2B5EF4-FFF2-40B4-BE49-F238E27FC236}">
                  <a16:creationId xmlns:a16="http://schemas.microsoft.com/office/drawing/2014/main" id="{6A571BB2-FCD7-8A25-FB26-D33A02BA8025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4487908" y="1087601"/>
              <a:ext cx="28575" cy="1351953"/>
            </a:xfrm>
            <a:prstGeom prst="curvedConnector3">
              <a:avLst>
                <a:gd name="adj1" fmla="val 778247"/>
              </a:avLst>
            </a:prstGeom>
            <a:grpFill/>
            <a:ln w="1905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E58950FA-EE98-1DC8-63B8-C1EFFED8EE00}"/>
                </a:ext>
              </a:extLst>
            </p:cNvPr>
            <p:cNvCxnSpPr>
              <a:cxnSpLocks/>
            </p:cNvCxnSpPr>
            <p:nvPr/>
          </p:nvCxnSpPr>
          <p:spPr>
            <a:xfrm>
              <a:off x="5800725" y="1590675"/>
              <a:ext cx="765266" cy="14288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925C315C-31E5-A1D3-F190-2BB4080B947E}"/>
                  </a:ext>
                </a:extLst>
              </p:cNvPr>
              <p:cNvSpPr txBox="1"/>
              <p:nvPr/>
            </p:nvSpPr>
            <p:spPr>
              <a:xfrm>
                <a:off x="676275" y="5424808"/>
                <a:ext cx="6096000" cy="6756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1" i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b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1" i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b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b="0" i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…,</m:t>
                              </m:r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b>
                          </m:sSub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b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b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begChr m:val="|"/>
                              <m:endChr m:val=""/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1" i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0"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</m:e>
                                <m:sub>
                                  <m:r>
                                    <a:rPr lang="en-US" b="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 smtClean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b>
                              <m:r>
                                <a:rPr lang="en-US" b="1" i="0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b="1" i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 smtClean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b>
                              <m:r>
                                <a:rPr lang="en-US" b="1" i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1" i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 smtClean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b>
                              <m:r>
                                <a:rPr lang="en-US" b="1" i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b>
                              <m:r>
                                <a:rPr lang="en-US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𝐌</m:t>
                              </m:r>
                            </m:sub>
                          </m:sSub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b>
                              <m:r>
                                <a:rPr lang="en-US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,…</m:t>
                          </m:r>
                          <m:sSub>
                            <m:sSubPr>
                              <m:ctrlPr>
                                <a:rPr lang="en-US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b>
                              <m:r>
                                <a:rPr lang="en-US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𝐌</m:t>
                              </m:r>
                              <m:r>
                                <a:rPr lang="en-US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925C315C-31E5-A1D3-F190-2BB4080B94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275" y="5424808"/>
                <a:ext cx="6096000" cy="675634"/>
              </a:xfrm>
              <a:prstGeom prst="rect">
                <a:avLst/>
              </a:prstGeom>
              <a:blipFill>
                <a:blip r:embed="rId10"/>
                <a:stretch>
                  <a:fillRect t="-53153" b="-1378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Arrow: Right 53">
            <a:extLst>
              <a:ext uri="{FF2B5EF4-FFF2-40B4-BE49-F238E27FC236}">
                <a16:creationId xmlns:a16="http://schemas.microsoft.com/office/drawing/2014/main" id="{A3F86946-CCE8-09F0-C527-9EBFB2216A42}"/>
              </a:ext>
            </a:extLst>
          </p:cNvPr>
          <p:cNvSpPr/>
          <p:nvPr/>
        </p:nvSpPr>
        <p:spPr>
          <a:xfrm>
            <a:off x="6591300" y="5781675"/>
            <a:ext cx="542925" cy="1714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12C318C-CCB5-3D00-5F2D-CCB91447384C}"/>
              </a:ext>
            </a:extLst>
          </p:cNvPr>
          <p:cNvSpPr txBox="1"/>
          <p:nvPr/>
        </p:nvSpPr>
        <p:spPr>
          <a:xfrm>
            <a:off x="1228725" y="6162675"/>
            <a:ext cx="3421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Fully connected graphical model</a:t>
            </a:r>
          </a:p>
        </p:txBody>
      </p:sp>
    </p:spTree>
    <p:extLst>
      <p:ext uri="{BB962C8B-B14F-4D97-AF65-F5344CB8AC3E}">
        <p14:creationId xmlns:p14="http://schemas.microsoft.com/office/powerpoint/2010/main" val="20893095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9FC80-1A45-1FAD-EF0C-8DEB1F193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0"/>
            <a:ext cx="10515600" cy="1325563"/>
          </a:xfrm>
        </p:spPr>
        <p:txBody>
          <a:bodyPr/>
          <a:lstStyle/>
          <a:p>
            <a:r>
              <a:rPr lang="en-US" dirty="0"/>
              <a:t>Build VAE module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306150-1D4E-8916-7F51-B3BEA04B6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40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A71EA6-22DD-5FCD-5D82-48195D23B028}"/>
              </a:ext>
            </a:extLst>
          </p:cNvPr>
          <p:cNvSpPr txBox="1"/>
          <p:nvPr/>
        </p:nvSpPr>
        <p:spPr>
          <a:xfrm>
            <a:off x="542926" y="1261841"/>
            <a:ext cx="5248274" cy="507831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VAE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Module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</a:t>
            </a:r>
            <a:r>
              <a:rPr lang="en-US" sz="1200" kern="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init</a:t>
            </a:r>
            <a:r>
              <a:rPr lang="en-US" sz="1200" kern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self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x_dim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h_dim1, h_dim2,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z_dim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200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super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(VAE, </a:t>
            </a:r>
            <a:r>
              <a:rPr lang="en-US" sz="1200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self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</a:t>
            </a:r>
            <a:r>
              <a:rPr lang="en-US" sz="1200" kern="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init</a:t>
            </a:r>
            <a:r>
              <a:rPr lang="en-US" sz="1200" kern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200" i="1" kern="0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encoder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200" kern="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self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encoder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Sequential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Linear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x_dim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h_dim1),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LeakyReLU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0.2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Linear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(h_dim1, h_dim2),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LeakyReLU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0.2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200" i="1" kern="0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latent mean and variance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200" kern="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self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mean_layer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Linear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(h_dim2,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z_dim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200" kern="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self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logvar_layer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Linear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(h_dim2,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z_dim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200" i="1" kern="0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decoder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200" kern="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self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decoder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Sequential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Linear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z_dim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h_dim2),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LeakyReLU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0.2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Linear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(h_dim2, h_dim1),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LeakyReLU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0.2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Linear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(h_dim1,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x_dim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Sigmoid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0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F9D6F7-1B8D-6B50-C72A-07A6892E751B}"/>
              </a:ext>
            </a:extLst>
          </p:cNvPr>
          <p:cNvSpPr txBox="1"/>
          <p:nvPr/>
        </p:nvSpPr>
        <p:spPr>
          <a:xfrm>
            <a:off x="5857876" y="1404716"/>
            <a:ext cx="6248399" cy="413228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encode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self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x):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x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self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encoder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(x)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mu,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log_var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self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mean_layer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(x), </a:t>
            </a:r>
            <a:r>
              <a:rPr lang="en-US" sz="1200" kern="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self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logvar_layer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(x)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mu,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log_var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200" i="1" kern="0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sample z from q(z/x) by reparameterization trick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reparameterization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self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mu,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log_var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std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torch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0.5*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log_var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eps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torch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randn_like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(std)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z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eps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(std)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add_(mu)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decode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self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x):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self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decoder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(x)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forward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self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x):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mu,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log_var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self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encode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784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z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self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reparameterization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(mu,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log_var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y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self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decode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(z)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y, mu,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log_var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0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6428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BB70A-2217-9C2D-ED84-59D80DD1C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Architecture size, optimizer, loss function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1F485B-D1FC-109A-0589-7070007D3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41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2281CF-9AE7-EBEA-27B9-FA6D9FFF5ED4}"/>
              </a:ext>
            </a:extLst>
          </p:cNvPr>
          <p:cNvSpPr txBox="1"/>
          <p:nvPr/>
        </p:nvSpPr>
        <p:spPr>
          <a:xfrm>
            <a:off x="628649" y="1852668"/>
            <a:ext cx="7153275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h_dim1 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512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h_dim2 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256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z_dim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vae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VAE(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x_dim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=784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h_dim1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h_dim1, h_dim2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h_dim2, 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z_dim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z_dim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torch</a:t>
            </a:r>
            <a:r>
              <a:rPr lang="en-US" sz="14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cuda</a:t>
            </a:r>
            <a:r>
              <a:rPr lang="en-US" sz="14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is_available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():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vae</a:t>
            </a:r>
            <a:r>
              <a:rPr lang="en-US" sz="14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cuda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 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88DB77-98F3-18A6-E507-D85AAC357BCE}"/>
              </a:ext>
            </a:extLst>
          </p:cNvPr>
          <p:cNvSpPr txBox="1"/>
          <p:nvPr/>
        </p:nvSpPr>
        <p:spPr>
          <a:xfrm>
            <a:off x="590549" y="3663133"/>
            <a:ext cx="8982075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optimizer 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optim</a:t>
            </a:r>
            <a:r>
              <a:rPr lang="en-US" sz="14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vae</a:t>
            </a:r>
            <a:r>
              <a:rPr lang="en-US" sz="14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parameters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(), 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lr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=0.001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kern="0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</a:t>
            </a:r>
            <a:r>
              <a:rPr lang="en-US" sz="1400" i="1" kern="0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loss_function</a:t>
            </a:r>
            <a:r>
              <a:rPr lang="en-US" sz="1400" i="1" kern="0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returns reconstruction error + KL divergence losses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loss_function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recon_x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x, mu, 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log_var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BCE 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4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binary_cross_entropy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recon_x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4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784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reduction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400" kern="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'sum'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KLD 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torch</a:t>
            </a:r>
            <a:r>
              <a:rPr lang="en-US" sz="14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sum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log_var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</a:t>
            </a:r>
            <a:r>
              <a:rPr lang="en-US" sz="14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pow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log_var</a:t>
            </a:r>
            <a:r>
              <a:rPr lang="en-US" sz="14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BCE 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KLD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50D223-4139-C4E5-9DA0-8045D397FBD7}"/>
              </a:ext>
            </a:extLst>
          </p:cNvPr>
          <p:cNvSpPr txBox="1"/>
          <p:nvPr/>
        </p:nvSpPr>
        <p:spPr>
          <a:xfrm>
            <a:off x="7943850" y="2162175"/>
            <a:ext cx="2315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# instantiate VAE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EDBD60-4863-FF78-B4B9-B20DB98ADC35}"/>
              </a:ext>
            </a:extLst>
          </p:cNvPr>
          <p:cNvSpPr txBox="1"/>
          <p:nvPr/>
        </p:nvSpPr>
        <p:spPr>
          <a:xfrm>
            <a:off x="9563100" y="3829050"/>
            <a:ext cx="2137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# optimizer, loss</a:t>
            </a:r>
          </a:p>
        </p:txBody>
      </p:sp>
    </p:spTree>
    <p:extLst>
      <p:ext uri="{BB962C8B-B14F-4D97-AF65-F5344CB8AC3E}">
        <p14:creationId xmlns:p14="http://schemas.microsoft.com/office/powerpoint/2010/main" val="1685733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ECEF2-6D2B-C14C-839B-CC8E4263A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Train and loss 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025247-01E6-9A0A-5BFC-0D3279DB6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42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4C999B-B167-0A62-CE0C-102E8EDA8DC3}"/>
              </a:ext>
            </a:extLst>
          </p:cNvPr>
          <p:cNvSpPr txBox="1"/>
          <p:nvPr/>
        </p:nvSpPr>
        <p:spPr>
          <a:xfrm>
            <a:off x="590550" y="1020954"/>
            <a:ext cx="6610350" cy="323165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train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(epoch):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vae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train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train_loss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batch_idx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(data, _) </a:t>
            </a:r>
            <a:r>
              <a:rPr lang="en-US" sz="1200" b="1" kern="0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enumerate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train_loader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optimizer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zero_grad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recon_batch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mu,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log_var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vae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(data)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loss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loss_function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recon_batch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data, mu,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log_var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loss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backward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200" i="1" kern="0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#train_loss += </a:t>
            </a:r>
            <a:r>
              <a:rPr lang="en-US" sz="1200" i="1" kern="0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loss.item</a:t>
            </a:r>
            <a:r>
              <a:rPr lang="en-US" sz="1200" i="1" kern="0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optimizer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batch_idx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200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kern="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'Epoch </a:t>
            </a:r>
            <a:r>
              <a:rPr lang="en-US" sz="1200" b="1" kern="0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{}</a:t>
            </a:r>
            <a:r>
              <a:rPr lang="en-US" sz="1200" kern="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, Batch </a:t>
            </a:r>
            <a:r>
              <a:rPr lang="en-US" sz="1200" b="1" kern="0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{}</a:t>
            </a:r>
            <a:r>
              <a:rPr lang="en-US" sz="1200" kern="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200" b="1" kern="0" dirty="0">
                <a:solidFill>
                  <a:srgbClr val="BB6622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</a:t>
            </a:r>
            <a:r>
              <a:rPr lang="en-US" sz="1200" b="1" kern="0" dirty="0" err="1">
                <a:solidFill>
                  <a:srgbClr val="BB6622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200" kern="0" dirty="0" err="1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Loss</a:t>
            </a:r>
            <a:r>
              <a:rPr lang="en-US" sz="1200" kern="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b="1" kern="0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{:.6f}</a:t>
            </a:r>
            <a:r>
              <a:rPr lang="en-US" sz="1200" kern="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format(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epoch, (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batch_idx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loss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item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len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(data)))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FAD668-D2B4-2F87-195A-9F4365037DDB}"/>
              </a:ext>
            </a:extLst>
          </p:cNvPr>
          <p:cNvSpPr txBox="1"/>
          <p:nvPr/>
        </p:nvSpPr>
        <p:spPr>
          <a:xfrm>
            <a:off x="4457699" y="4365010"/>
            <a:ext cx="7734301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():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vae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eval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test_loss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torch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no_grad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():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data, _ </a:t>
            </a:r>
            <a:r>
              <a:rPr lang="en-US" sz="1200" b="1" kern="0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test_loader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200" i="1" kern="0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#data = </a:t>
            </a:r>
            <a:r>
              <a:rPr lang="en-US" sz="1200" i="1" kern="0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data.cuda</a:t>
            </a:r>
            <a:r>
              <a:rPr lang="en-US" sz="1200" i="1" kern="0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recon, mu,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log_var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vae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(data)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200" i="1" kern="0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sum up batch loss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test_loss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loss_function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(recon, data, mu,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log_var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item()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test_loss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/=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len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test_loader</a:t>
            </a:r>
            <a:r>
              <a:rPr lang="en-US" sz="12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dataset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200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kern="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'=&gt; Test set average loss per batch: </a:t>
            </a:r>
            <a:r>
              <a:rPr lang="en-US" sz="1200" b="1" kern="0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{:.4f}</a:t>
            </a:r>
            <a:r>
              <a:rPr lang="en-US" sz="1200" kern="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format(</a:t>
            </a:r>
            <a:r>
              <a:rPr lang="en-US" sz="12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test_loss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F6CDF6-B489-46B5-4286-CED47BC66B74}"/>
              </a:ext>
            </a:extLst>
          </p:cNvPr>
          <p:cNvSpPr txBox="1"/>
          <p:nvPr/>
        </p:nvSpPr>
        <p:spPr>
          <a:xfrm>
            <a:off x="8041481" y="1229609"/>
            <a:ext cx="3531394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epoch </a:t>
            </a:r>
            <a:r>
              <a:rPr lang="en-US" sz="1200" b="1" kern="0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range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train(epoch)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test()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71BC710-B1D7-1A82-3201-9F0A79BB7AF1}"/>
              </a:ext>
            </a:extLst>
          </p:cNvPr>
          <p:cNvCxnSpPr>
            <a:cxnSpLocks/>
            <a:stCxn id="8" idx="0"/>
          </p:cNvCxnSpPr>
          <p:nvPr/>
        </p:nvCxnSpPr>
        <p:spPr>
          <a:xfrm flipV="1">
            <a:off x="8324850" y="1762125"/>
            <a:ext cx="466725" cy="260288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E7150FE-31C4-E939-A0AB-70EC747945F9}"/>
              </a:ext>
            </a:extLst>
          </p:cNvPr>
          <p:cNvCxnSpPr>
            <a:stCxn id="6" idx="3"/>
          </p:cNvCxnSpPr>
          <p:nvPr/>
        </p:nvCxnSpPr>
        <p:spPr>
          <a:xfrm flipV="1">
            <a:off x="7200900" y="1533525"/>
            <a:ext cx="1285875" cy="110325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472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010DB-F15A-A144-A081-4AF8F44C4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0"/>
            <a:ext cx="10515600" cy="1325563"/>
          </a:xfrm>
        </p:spPr>
        <p:txBody>
          <a:bodyPr/>
          <a:lstStyle/>
          <a:p>
            <a:r>
              <a:rPr lang="en-US" dirty="0"/>
              <a:t>Generate random samples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3E0A51-7133-29A1-5FB3-7871A03ED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43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99E37C-6129-B759-D8E4-1B995406CDF9}"/>
              </a:ext>
            </a:extLst>
          </p:cNvPr>
          <p:cNvSpPr txBox="1"/>
          <p:nvPr/>
        </p:nvSpPr>
        <p:spPr>
          <a:xfrm>
            <a:off x="742951" y="1643118"/>
            <a:ext cx="8401050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kern="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torch</a:t>
            </a:r>
            <a:r>
              <a:rPr lang="en-US" sz="14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no_grad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():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z 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torch</a:t>
            </a:r>
            <a:r>
              <a:rPr lang="en-US" sz="14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randn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z_dim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sample 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vae</a:t>
            </a:r>
            <a:r>
              <a:rPr lang="en-US" sz="1400" kern="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decode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(z) 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i="1" kern="0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generate 64 samples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kern="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save_image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(1-sample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view(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1400" kern="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'./samples/sample_weidong_z2'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kern="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'.</a:t>
            </a:r>
            <a:r>
              <a:rPr lang="en-US" sz="1400" kern="0" dirty="0" err="1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png</a:t>
            </a:r>
            <a:r>
              <a:rPr lang="en-US" sz="1400" kern="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en-US" sz="1400" kern="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9D03AC-B7B5-2BB7-4B49-E4E9550E3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809" y="3648075"/>
            <a:ext cx="2977616" cy="29776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73A896-74B3-FC6B-A648-EA88910BE3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7371" y="3092381"/>
            <a:ext cx="3690303" cy="372751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8F9BC55-C23B-0B1C-F2C0-851419F950E4}"/>
              </a:ext>
            </a:extLst>
          </p:cNvPr>
          <p:cNvCxnSpPr>
            <a:cxnSpLocks/>
          </p:cNvCxnSpPr>
          <p:nvPr/>
        </p:nvCxnSpPr>
        <p:spPr>
          <a:xfrm>
            <a:off x="1809750" y="3105150"/>
            <a:ext cx="0" cy="3905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57C0F12-8414-6012-1C87-5DE372C1FC88}"/>
              </a:ext>
            </a:extLst>
          </p:cNvPr>
          <p:cNvSpPr txBox="1"/>
          <p:nvPr/>
        </p:nvSpPr>
        <p:spPr>
          <a:xfrm>
            <a:off x="1800225" y="3120509"/>
            <a:ext cx="25622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sample_weidong_z2.png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419762-C73A-568F-03DC-F83CBEB20460}"/>
              </a:ext>
            </a:extLst>
          </p:cNvPr>
          <p:cNvSpPr txBox="1"/>
          <p:nvPr/>
        </p:nvSpPr>
        <p:spPr>
          <a:xfrm>
            <a:off x="9324975" y="2038350"/>
            <a:ext cx="271657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samples in the Z space</a:t>
            </a:r>
          </a:p>
          <a:p>
            <a:pPr algn="ctr"/>
            <a:r>
              <a:rPr lang="en-US" dirty="0"/>
              <a:t>(Python code in Textbook)</a:t>
            </a: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622BBF24-05A3-CFE9-B6C5-DB95A188704C}"/>
              </a:ext>
            </a:extLst>
          </p:cNvPr>
          <p:cNvSpPr/>
          <p:nvPr/>
        </p:nvSpPr>
        <p:spPr>
          <a:xfrm>
            <a:off x="10563225" y="2733675"/>
            <a:ext cx="295275" cy="33337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0049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1E016-A974-A592-1CE5-345609680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Latent variable z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790F5C-4315-0D6E-A155-B9C2D139D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44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DF3F83-507F-CADA-AA98-7CC3683E8034}"/>
              </a:ext>
            </a:extLst>
          </p:cNvPr>
          <p:cNvSpPr txBox="1"/>
          <p:nvPr/>
        </p:nvSpPr>
        <p:spPr>
          <a:xfrm>
            <a:off x="1638300" y="1257300"/>
            <a:ext cx="271657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samples in the Z space</a:t>
            </a:r>
          </a:p>
          <a:p>
            <a:pPr algn="ctr"/>
            <a:r>
              <a:rPr lang="en-US" dirty="0"/>
              <a:t>(Python code in Textbook)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F99EA7-94E9-BECE-BEA5-7E56E77BA1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921" y="2339906"/>
            <a:ext cx="3690303" cy="372751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</p:pic>
      <p:sp>
        <p:nvSpPr>
          <p:cNvPr id="10" name="Arrow: Down 9">
            <a:extLst>
              <a:ext uri="{FF2B5EF4-FFF2-40B4-BE49-F238E27FC236}">
                <a16:creationId xmlns:a16="http://schemas.microsoft.com/office/drawing/2014/main" id="{4D100FB8-99E5-DC94-4E8F-4FD330F41E85}"/>
              </a:ext>
            </a:extLst>
          </p:cNvPr>
          <p:cNvSpPr/>
          <p:nvPr/>
        </p:nvSpPr>
        <p:spPr>
          <a:xfrm>
            <a:off x="2790825" y="1971675"/>
            <a:ext cx="295275" cy="33337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B9A8B0-6E22-190E-47CC-0BD217AC0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627" y="2228850"/>
            <a:ext cx="4985878" cy="370073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15000"/>
              </a:schemeClr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953AEBB-C603-FA79-BEEC-0F0D629AC1F8}"/>
              </a:ext>
            </a:extLst>
          </p:cNvPr>
          <p:cNvSpPr txBox="1"/>
          <p:nvPr/>
        </p:nvSpPr>
        <p:spPr>
          <a:xfrm>
            <a:off x="7343775" y="1619250"/>
            <a:ext cx="3642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Test dataset distribution in z-space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415D20-50FB-DC6D-6C0D-D05210F862CF}"/>
              </a:ext>
            </a:extLst>
          </p:cNvPr>
          <p:cNvSpPr txBox="1"/>
          <p:nvPr/>
        </p:nvSpPr>
        <p:spPr>
          <a:xfrm>
            <a:off x="666750" y="6410325"/>
            <a:ext cx="756489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Open question: </a:t>
            </a:r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what happens if we change the dimension of z?</a:t>
            </a:r>
          </a:p>
        </p:txBody>
      </p:sp>
    </p:spTree>
    <p:extLst>
      <p:ext uri="{BB962C8B-B14F-4D97-AF65-F5344CB8AC3E}">
        <p14:creationId xmlns:p14="http://schemas.microsoft.com/office/powerpoint/2010/main" val="9312375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567E1-64DD-AC66-CADD-5EF0F5169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515600" cy="1325563"/>
          </a:xfrm>
        </p:spPr>
        <p:txBody>
          <a:bodyPr/>
          <a:lstStyle/>
          <a:p>
            <a:r>
              <a:rPr lang="en-US" dirty="0"/>
              <a:t>Conditional VAE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0D76E6-E060-E1D0-0A34-7521BADFE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45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FCCEDE-BA03-EF93-3452-3FBDF75C7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310" y="1390170"/>
            <a:ext cx="7093829" cy="263890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15000"/>
              </a:schemeClr>
            </a:solidFill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CCF9F4D-53E8-0D15-2F09-5DFD8664DEF3}"/>
                  </a:ext>
                </a:extLst>
              </p:cNvPr>
              <p:cNvSpPr txBox="1"/>
              <p:nvPr/>
            </p:nvSpPr>
            <p:spPr>
              <a:xfrm>
                <a:off x="1333500" y="5443678"/>
                <a:ext cx="6143625" cy="105304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shade val="1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marL="0" marR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100" kern="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𝐸𝐿𝐵𝑂</m:t>
                    </m:r>
                    <m:d>
                      <m:dPr>
                        <m:ctrlP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;</m:t>
                        </m:r>
                        <m:r>
                          <a:rPr lang="en-US" b="1" kern="10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  <m:r>
                          <a:rPr lang="en-US" b="1" kern="10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1" kern="10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𝐜</m:t>
                        </m:r>
                      </m:e>
                    </m:d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ln</m:t>
                        </m:r>
                      </m:fName>
                      <m:e>
                        <m:sSub>
                          <m:sSubPr>
                            <m:ctrlP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sub>
                        </m:sSub>
                        <m:d>
                          <m:dPr>
                            <m:ctrlPr>
                              <a:rPr lang="en-US" b="1" kern="100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b="1" kern="100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𝐱</m:t>
                            </m:r>
                            <m:r>
                              <a:rPr lang="en-US" b="1" kern="100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|</m:t>
                            </m:r>
                            <m:r>
                              <a:rPr lang="en-US" b="1" kern="100" smtClea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𝐜</m:t>
                            </m:r>
                          </m:e>
                        </m:d>
                      </m:e>
                    </m:func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𝐾𝐿</m:t>
                    </m:r>
                    <m:d>
                      <m:dPr>
                        <m:ctrlP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𝜙</m:t>
                            </m:r>
                          </m:sub>
                        </m:sSub>
                        <m:d>
                          <m:dPr>
                            <m:ctrlPr>
                              <a:rPr lang="en-US" b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b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𝐳</m:t>
                            </m:r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|</m:t>
                            </m:r>
                            <m:r>
                              <a:rPr lang="en-US" b="1" kern="100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𝐱</m:t>
                            </m:r>
                            <m:r>
                              <a:rPr lang="en-US" b="1" kern="100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b="1" kern="100" smtClea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𝐜</m:t>
                            </m:r>
                          </m:e>
                        </m:d>
                        <m:r>
                          <a:rPr lang="en-US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||</m:t>
                        </m:r>
                        <m:sSub>
                          <m:sSubPr>
                            <m:ctrlP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sub>
                        </m:sSub>
                        <m:d>
                          <m:dPr>
                            <m:ctrlPr>
                              <a:rPr lang="en-US" b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b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𝐳</m:t>
                            </m:r>
                            <m:r>
                              <a:rPr lang="en-US" i="1" kern="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|</m:t>
                            </m:r>
                            <m:r>
                              <a:rPr lang="en-US" b="1" kern="100" smtClea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𝐜</m:t>
                            </m:r>
                          </m:e>
                        </m:d>
                      </m:e>
                    </m:d>
                  </m:oMath>
                </a14:m>
                <a:endParaRPr lang="en-US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𝔼</m:t>
                          </m:r>
                        </m:e>
                        <m:sub>
                          <m:sSub>
                            <m:sSub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𝜙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𝐳</m:t>
                              </m:r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|</m:t>
                              </m:r>
                              <m:r>
                                <a:rPr lang="en-US" b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𝐱</m:t>
                              </m:r>
                              <m:r>
                                <a:rPr lang="en-US" b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b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𝐜</m:t>
                              </m:r>
                            </m:e>
                          </m:d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𝜃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𝐱</m:t>
                                  </m:r>
                                  <m:r>
                                    <a:rPr lang="en-US" b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|</m:t>
                                  </m:r>
                                  <m:r>
                                    <a:rPr lang="en-US" b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𝐳</m:t>
                                  </m:r>
                                  <m:r>
                                    <a:rPr lang="en-US" b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b="1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𝐜</m:t>
                                  </m:r>
                                </m:e>
                              </m:d>
                            </m:e>
                          </m:func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d>
                      <m:r>
                        <a:rPr lang="en-US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𝐾𝐿</m:t>
                      </m:r>
                      <m:d>
                        <m:d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𝜙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𝐳</m:t>
                              </m:r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|</m:t>
                              </m:r>
                              <m:r>
                                <a:rPr lang="en-US" b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𝐱</m:t>
                              </m:r>
                              <m:r>
                                <a:rPr lang="en-US" b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b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𝐜</m:t>
                              </m:r>
                            </m:e>
                          </m:d>
                          <m: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||</m:t>
                          </m:r>
                          <m:sSub>
                            <m:sSub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𝐳</m:t>
                              </m:r>
                              <m:r>
                                <a:rPr lang="en-US" b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|</m:t>
                              </m:r>
                              <m:r>
                                <a:rPr lang="en-US" b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𝐜</m:t>
                              </m:r>
                            </m:e>
                          </m:d>
                        </m:e>
                      </m:d>
                      <m:r>
                        <a:rPr lang="en-US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CCF9F4D-53E8-0D15-2F09-5DFD8664DE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500" y="5443678"/>
                <a:ext cx="6143625" cy="10530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1">
                    <a:shade val="1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4FF81EA-EF5B-ECA7-6386-7F3730284378}"/>
                  </a:ext>
                </a:extLst>
              </p:cNvPr>
              <p:cNvSpPr txBox="1"/>
              <p:nvPr/>
            </p:nvSpPr>
            <p:spPr>
              <a:xfrm>
                <a:off x="1447800" y="4480490"/>
                <a:ext cx="6096000" cy="5068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latin typeface="Cambria Math" panose="02040503050406030204" pitchFamily="18" charset="0"/>
                        </a:rPr>
                        <m:t>𝐸𝐿𝐵𝑂</m:t>
                      </m:r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𝐱</m:t>
                          </m:r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𝔼</m:t>
                          </m:r>
                        </m:e>
                        <m:sub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 i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</m:d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0" i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1" i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0"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  <m:r>
                                    <a:rPr lang="en-US" b="0" i="0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en-US" b="1" i="0">
                                      <a:latin typeface="Cambria Math" panose="02040503050406030204" pitchFamily="18" charset="0"/>
                                    </a:rPr>
                                    <m:t>𝐳</m:t>
                                  </m:r>
                                </m:e>
                              </m:d>
                            </m:e>
                          </m:func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𝐾𝐿</m:t>
                      </m:r>
                      <m:d>
                        <m:d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 i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</m:d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||</m:t>
                          </m:r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 i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4FF81EA-EF5B-ECA7-6386-7F37302843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4480490"/>
                <a:ext cx="6096000" cy="506870"/>
              </a:xfrm>
              <a:prstGeom prst="rect">
                <a:avLst/>
              </a:prstGeom>
              <a:blipFill>
                <a:blip r:embed="rId4"/>
                <a:stretch>
                  <a:fillRect b="-2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Arrow: Down 17">
            <a:extLst>
              <a:ext uri="{FF2B5EF4-FFF2-40B4-BE49-F238E27FC236}">
                <a16:creationId xmlns:a16="http://schemas.microsoft.com/office/drawing/2014/main" id="{88D9FF3A-D0A3-C0C1-5EEE-C1ABE9F0B2A6}"/>
              </a:ext>
            </a:extLst>
          </p:cNvPr>
          <p:cNvSpPr/>
          <p:nvPr/>
        </p:nvSpPr>
        <p:spPr>
          <a:xfrm>
            <a:off x="3295650" y="5019675"/>
            <a:ext cx="352425" cy="39052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57E2645-3634-70EE-139D-D50832417809}"/>
              </a:ext>
            </a:extLst>
          </p:cNvPr>
          <p:cNvSpPr txBox="1"/>
          <p:nvPr/>
        </p:nvSpPr>
        <p:spPr>
          <a:xfrm>
            <a:off x="8010526" y="5734050"/>
            <a:ext cx="3009900" cy="584775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accent4"/>
                </a:solidFill>
                <a:effectLst/>
                <a:latin typeface="Segoe Print" panose="02000600000000000000" pitchFamily="2" charset="0"/>
                <a:ea typeface="Times New Roman" panose="02020603050405020304" pitchFamily="18" charset="0"/>
              </a:rPr>
              <a:t>assumed to be a standard Gaussian distribution</a:t>
            </a:r>
            <a:endParaRPr lang="en-US" sz="1600" dirty="0">
              <a:solidFill>
                <a:schemeClr val="accent4"/>
              </a:solidFill>
              <a:latin typeface="Segoe Print" panose="02000600000000000000" pitchFamily="2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1E8AA6A-FDCB-505E-170D-C7866BFACBFB}"/>
              </a:ext>
            </a:extLst>
          </p:cNvPr>
          <p:cNvSpPr/>
          <p:nvPr/>
        </p:nvSpPr>
        <p:spPr>
          <a:xfrm>
            <a:off x="5686424" y="5895975"/>
            <a:ext cx="742951" cy="771525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097E45A-B486-8F3E-542F-05A0FEE03A57}"/>
              </a:ext>
            </a:extLst>
          </p:cNvPr>
          <p:cNvCxnSpPr>
            <a:endCxn id="21" idx="1"/>
          </p:cNvCxnSpPr>
          <p:nvPr/>
        </p:nvCxnSpPr>
        <p:spPr>
          <a:xfrm>
            <a:off x="6276975" y="6010275"/>
            <a:ext cx="1733551" cy="16163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5C7E8FEE-5134-580C-2A8B-A8E407B06110}"/>
              </a:ext>
            </a:extLst>
          </p:cNvPr>
          <p:cNvSpPr/>
          <p:nvPr/>
        </p:nvSpPr>
        <p:spPr>
          <a:xfrm>
            <a:off x="2247900" y="6124575"/>
            <a:ext cx="200025" cy="390525"/>
          </a:xfrm>
          <a:prstGeom prst="ellipse">
            <a:avLst/>
          </a:prstGeom>
          <a:noFill/>
          <a:ln>
            <a:solidFill>
              <a:schemeClr val="accent5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BD7B6CF-3B42-8FFD-9355-1E040B04474B}"/>
              </a:ext>
            </a:extLst>
          </p:cNvPr>
          <p:cNvCxnSpPr>
            <a:stCxn id="25" idx="0"/>
          </p:cNvCxnSpPr>
          <p:nvPr/>
        </p:nvCxnSpPr>
        <p:spPr>
          <a:xfrm flipH="1" flipV="1">
            <a:off x="2038350" y="3705225"/>
            <a:ext cx="309563" cy="2419350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EB32580B-B1EE-62EB-ACC3-6FE1569DF90E}"/>
              </a:ext>
            </a:extLst>
          </p:cNvPr>
          <p:cNvSpPr/>
          <p:nvPr/>
        </p:nvSpPr>
        <p:spPr>
          <a:xfrm>
            <a:off x="3343274" y="6067425"/>
            <a:ext cx="333375" cy="428625"/>
          </a:xfrm>
          <a:prstGeom prst="ellipse">
            <a:avLst/>
          </a:prstGeom>
          <a:noFill/>
          <a:ln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B7481DD-15AA-DE6A-C15F-DC4602F96DAE}"/>
              </a:ext>
            </a:extLst>
          </p:cNvPr>
          <p:cNvCxnSpPr>
            <a:stCxn id="29" idx="0"/>
          </p:cNvCxnSpPr>
          <p:nvPr/>
        </p:nvCxnSpPr>
        <p:spPr>
          <a:xfrm flipV="1">
            <a:off x="3509962" y="3581400"/>
            <a:ext cx="2424113" cy="2486025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" name="Picture 32">
            <a:extLst>
              <a:ext uri="{FF2B5EF4-FFF2-40B4-BE49-F238E27FC236}">
                <a16:creationId xmlns:a16="http://schemas.microsoft.com/office/drawing/2014/main" id="{ECFDAE6F-8482-14AD-5D12-23EB436FCF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2519" y="4171937"/>
            <a:ext cx="2877561" cy="304826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C0DF4501-A3E9-94C6-8740-9982F30242B3}"/>
              </a:ext>
            </a:extLst>
          </p:cNvPr>
          <p:cNvSpPr txBox="1"/>
          <p:nvPr/>
        </p:nvSpPr>
        <p:spPr>
          <a:xfrm>
            <a:off x="9305925" y="2409825"/>
            <a:ext cx="2368790" cy="954107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Python code</a:t>
            </a:r>
          </a:p>
          <a:p>
            <a:pPr algn="ctr"/>
            <a:r>
              <a:rPr lang="en-US" sz="2800" dirty="0"/>
              <a:t>(see textbook)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7E5D77A-ED76-B026-F27B-12B40B311937}"/>
              </a:ext>
            </a:extLst>
          </p:cNvPr>
          <p:cNvCxnSpPr/>
          <p:nvPr/>
        </p:nvCxnSpPr>
        <p:spPr>
          <a:xfrm>
            <a:off x="8334375" y="2657475"/>
            <a:ext cx="92392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BF4828C2-2FFD-756B-DF7E-B2AC2F779D5B}"/>
              </a:ext>
            </a:extLst>
          </p:cNvPr>
          <p:cNvCxnSpPr>
            <a:cxnSpLocks/>
          </p:cNvCxnSpPr>
          <p:nvPr/>
        </p:nvCxnSpPr>
        <p:spPr>
          <a:xfrm>
            <a:off x="10496550" y="3409950"/>
            <a:ext cx="0" cy="7429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A1A21512-F7D9-2D1E-A6C7-E8A89BDD5F2C}"/>
              </a:ext>
            </a:extLst>
          </p:cNvPr>
          <p:cNvSpPr txBox="1"/>
          <p:nvPr/>
        </p:nvSpPr>
        <p:spPr>
          <a:xfrm>
            <a:off x="1295400" y="6488668"/>
            <a:ext cx="43148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a 10-element one-hot code for each label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3794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9219-B742-9A57-33DB-01D475FCF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0"/>
            <a:ext cx="10515600" cy="1325563"/>
          </a:xfrm>
        </p:spPr>
        <p:txBody>
          <a:bodyPr/>
          <a:lstStyle/>
          <a:p>
            <a:r>
              <a:rPr lang="en-US" dirty="0"/>
              <a:t>Summary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ACE48C-70E1-6E58-C472-C911C117143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4400" y="1358900"/>
                <a:ext cx="10515600" cy="5041900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lang="en-US" dirty="0"/>
                  <a:t>First, we briefly introduced the basics of generative models, including graphical models, latent variables, Bayes’ inference, evidence lower bound, etc., which form a foundation for advanced generative models such as variational auto-encoders (VAEs) and diffusion models. </a:t>
                </a:r>
              </a:p>
              <a:p>
                <a:r>
                  <a:rPr lang="en-US" dirty="0"/>
                  <a:t>The Gaussian mixture model is a good introductory example of generative models for us to present these basics.</a:t>
                </a:r>
              </a:p>
              <a:p>
                <a:r>
                  <a:rPr lang="en-US" dirty="0"/>
                  <a:t>Given a Gaussian mixture model, the EM algorithm was derived to learn the probability distribution of a dataset.</a:t>
                </a:r>
              </a:p>
              <a:p>
                <a:r>
                  <a:rPr lang="en-US" dirty="0"/>
                  <a:t>The goal of the EM algorithm is to maximize the evidence lower bound (ELBO) iteratively by selecting a currently optimal (or a better) inference distribution</a:t>
                </a:r>
                <a:r>
                  <a:rPr lang="en-US" i="1" dirty="0"/>
                  <a:t> </a:t>
                </a:r>
                <a14:m>
                  <m:oMath xmlns:m="http://schemas.openxmlformats.org/officeDocument/2006/math">
                    <m:r>
                      <a:rPr lang="en-US" i="1"/>
                      <m:t>𝑞</m:t>
                    </m:r>
                    <m:d>
                      <m:dPr>
                        <m:ctrlPr>
                          <a:rPr lang="en-US" b="1"/>
                        </m:ctrlPr>
                      </m:dPr>
                      <m:e>
                        <m:r>
                          <a:rPr lang="en-US" b="1"/>
                          <m:t>𝐳</m:t>
                        </m:r>
                      </m:e>
                    </m:d>
                  </m:oMath>
                </a14:m>
                <a:r>
                  <a:rPr lang="en-US" dirty="0"/>
                  <a:t> and searching currently optimal (or better) parameter values </a:t>
                </a:r>
                <a14:m>
                  <m:oMath xmlns:m="http://schemas.openxmlformats.org/officeDocument/2006/math">
                    <m:r>
                      <a:rPr lang="en-US" i="1"/>
                      <m:t>𝜃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To deal with the intractability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𝑞</m:t>
                    </m:r>
                    <m:d>
                      <m:d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𝐳</m:t>
                        </m:r>
                      </m:e>
                    </m:d>
                  </m:oMath>
                </a14:m>
                <a:r>
                  <a:rPr lang="en-US" dirty="0"/>
                  <a:t> , we use neural networks to approximate the inference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𝑞</m:t>
                    </m:r>
                    <m:d>
                      <m:d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𝐳</m:t>
                        </m:r>
                      </m:e>
                    </m:d>
                  </m:oMath>
                </a14:m>
                <a:r>
                  <a:rPr lang="en-US" dirty="0"/>
                  <a:t>. This leads to the framework of variational auto-encoder. </a:t>
                </a:r>
              </a:p>
              <a:p>
                <a:r>
                  <a:rPr lang="en-US" dirty="0"/>
                  <a:t>Finally, the detailed  implementation of VAE on MNIST dataset is described.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ACE48C-70E1-6E58-C472-C911C11714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4400" y="1358900"/>
                <a:ext cx="10515600" cy="5041900"/>
              </a:xfrm>
              <a:blipFill>
                <a:blip r:embed="rId2"/>
                <a:stretch>
                  <a:fillRect l="-754" t="-2177" r="-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29B317-51B9-39EC-F7AC-A82BF701D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517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EA9E9-D84D-8915-6AA3-A2DB9E171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1"/>
            <a:ext cx="10515600" cy="1123950"/>
          </a:xfrm>
        </p:spPr>
        <p:txBody>
          <a:bodyPr/>
          <a:lstStyle/>
          <a:p>
            <a:r>
              <a:rPr lang="en-US" dirty="0"/>
              <a:t>Sample from a graphical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D2C600-9542-A162-08E1-2BD6179D85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4400" y="1549400"/>
                <a:ext cx="10515600" cy="467995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A graphical model with M nodes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800" b="1" i="0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1" i="0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𝐱</m:t>
                          </m:r>
                        </m:e>
                      </m:d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80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𝐱</m:t>
                              </m:r>
                            </m:e>
                            <m: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b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𝐱</m:t>
                              </m:r>
                            </m:e>
                            <m: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…,</m:t>
                              </m:r>
                              <m:r>
                                <a:rPr lang="en-US" sz="2800" b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𝐱</m:t>
                              </m:r>
                            </m:e>
                            <m: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𝑀</m:t>
                              </m:r>
                            </m:sub>
                          </m:sSub>
                        </m:e>
                      </m:d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∏"/>
                          <m:limLoc m:val="undOvr"/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𝑀</m:t>
                          </m:r>
                        </m:sup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𝐱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𝑝𝑎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	w</a:t>
                </a:r>
                <a:r>
                  <a:rPr kumimoji="0" lang="en-US" sz="28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Times New Roman" panose="02020603050405020304" pitchFamily="18" charset="0"/>
                  </a:rPr>
                  <a:t>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𝑝𝑎</m:t>
                        </m:r>
                      </m:e>
                      <m:sub>
                        <m: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is the set of parent nodes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Sampling from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b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∏"/>
                        <m:limLoc m:val="undOvr"/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</m:t>
                        </m:r>
                      </m:sup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𝐱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|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𝑝𝑎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assume that each node is numbered higher than its parent nodes.</a:t>
                </a:r>
              </a:p>
              <a:p>
                <a:pPr lvl="1"/>
                <a:r>
                  <a:rPr lang="en-US" dirty="0"/>
                  <a:t>we draw a sample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from the distribution associated with the lowest-numbered node,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.</a:t>
                </a:r>
              </a:p>
              <a:p>
                <a:pPr lvl="1"/>
                <a:r>
                  <a:rPr lang="en-US" dirty="0"/>
                  <a:t>Then we sequentially draw samples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=2,3,…,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dirty="0"/>
                  <a:t>, one at a time, from the conditional distribution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𝑝𝑎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where the parents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𝑝𝑎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have been set to the sampled values from</a:t>
                </a:r>
                <a:r>
                  <a:rPr lang="en-US" i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D2C600-9542-A162-08E1-2BD6179D85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4400" y="1549400"/>
                <a:ext cx="10515600" cy="4679950"/>
              </a:xfrm>
              <a:blipFill>
                <a:blip r:embed="rId2"/>
                <a:stretch>
                  <a:fillRect l="-1043" t="-2865" r="-1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933907-FA28-5261-7DAF-9376ACDC7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854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1BD32-8DCE-98F9-783E-4907B53D4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Gaussian mixture models (GMMs)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74855E7-90F2-B8EC-C381-02131CD79E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85825" y="1387475"/>
                <a:ext cx="10858500" cy="4351338"/>
              </a:xfrm>
            </p:spPr>
            <p:txBody>
              <a:bodyPr/>
              <a:lstStyle/>
              <a:p>
                <a:r>
                  <a:rPr lang="en-US" dirty="0"/>
                  <a:t>Gaussian mixture model with K Gaussian components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nary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𝛉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𝛉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ℕ</m:t>
                    </m:r>
                    <m:d>
                      <m:d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𝛍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𝚺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ℕ</m:t>
                    </m:r>
                    <m:d>
                      <m:d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𝛍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𝚺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is a Gaussian density function with mean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𝛍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/>
                  <a:t>, and covariance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𝚺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/>
                  <a:t> are the model parameters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/>
                  <a:t> specifies a discrete probability distribution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b="1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𝐳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74855E7-90F2-B8EC-C381-02131CD79E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5825" y="1387475"/>
                <a:ext cx="10858500" cy="4351338"/>
              </a:xfrm>
              <a:blipFill>
                <a:blip r:embed="rId2"/>
                <a:stretch>
                  <a:fillRect l="-1010" t="-25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4FD08F-35BB-93B2-2A21-DC747B582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6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9DE51BB-AFEC-8CFA-DC7E-3CAA0F4373CF}"/>
              </a:ext>
            </a:extLst>
          </p:cNvPr>
          <p:cNvGrpSpPr/>
          <p:nvPr/>
        </p:nvGrpSpPr>
        <p:grpSpPr>
          <a:xfrm>
            <a:off x="7627488" y="4208478"/>
            <a:ext cx="1981371" cy="485677"/>
            <a:chOff x="4408038" y="2227278"/>
            <a:chExt cx="1981371" cy="48567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1526061-C6BF-63DE-9DE0-E2B6967B537E}"/>
                </a:ext>
              </a:extLst>
            </p:cNvPr>
            <p:cNvSpPr/>
            <p:nvPr/>
          </p:nvSpPr>
          <p:spPr>
            <a:xfrm>
              <a:off x="4408038" y="2227278"/>
              <a:ext cx="482509" cy="47625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B47998E-539D-55FF-4192-0A6946E9B458}"/>
                </a:ext>
              </a:extLst>
            </p:cNvPr>
            <p:cNvSpPr/>
            <p:nvPr/>
          </p:nvSpPr>
          <p:spPr>
            <a:xfrm>
              <a:off x="5906900" y="2236705"/>
              <a:ext cx="482509" cy="47625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C003FC7-2056-2818-DDA2-799ED9883B2F}"/>
                </a:ext>
              </a:extLst>
            </p:cNvPr>
            <p:cNvSpPr txBox="1"/>
            <p:nvPr/>
          </p:nvSpPr>
          <p:spPr>
            <a:xfrm>
              <a:off x="4514555" y="2297881"/>
              <a:ext cx="2760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z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673F88D-207D-9AE4-F5B2-38425680252B}"/>
                </a:ext>
              </a:extLst>
            </p:cNvPr>
            <p:cNvSpPr txBox="1"/>
            <p:nvPr/>
          </p:nvSpPr>
          <p:spPr>
            <a:xfrm>
              <a:off x="6004186" y="2298764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x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C78D0EE9-6F28-AE15-8815-F334E3254791}"/>
                </a:ext>
              </a:extLst>
            </p:cNvPr>
            <p:cNvCxnSpPr>
              <a:cxnSpLocks/>
            </p:cNvCxnSpPr>
            <p:nvPr/>
          </p:nvCxnSpPr>
          <p:spPr>
            <a:xfrm>
              <a:off x="4922671" y="2486711"/>
              <a:ext cx="987935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19AE1B8-035B-397F-7854-E1DBC27C78D6}"/>
              </a:ext>
            </a:extLst>
          </p:cNvPr>
          <p:cNvSpPr txBox="1"/>
          <p:nvPr/>
        </p:nvSpPr>
        <p:spPr>
          <a:xfrm>
            <a:off x="7353300" y="4695825"/>
            <a:ext cx="994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discrete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1011F6-7A2B-B6E8-44A2-904A47E793C2}"/>
              </a:ext>
            </a:extLst>
          </p:cNvPr>
          <p:cNvSpPr txBox="1"/>
          <p:nvPr/>
        </p:nvSpPr>
        <p:spPr>
          <a:xfrm>
            <a:off x="8848725" y="4743450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Gaussian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7227518-BEF3-C58B-7152-D968AD64D5B4}"/>
                  </a:ext>
                </a:extLst>
              </p:cNvPr>
              <p:cNvSpPr txBox="1"/>
              <p:nvPr/>
            </p:nvSpPr>
            <p:spPr>
              <a:xfrm>
                <a:off x="5305425" y="4124325"/>
                <a:ext cx="208550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1" i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𝐳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1" i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𝐳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1" i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𝐳</m:t>
                          </m:r>
                        </m:e>
                      </m:d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7227518-BEF3-C58B-7152-D968AD64D5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5425" y="4124325"/>
                <a:ext cx="2085507" cy="276999"/>
              </a:xfrm>
              <a:prstGeom prst="rect">
                <a:avLst/>
              </a:prstGeom>
              <a:blipFill>
                <a:blip r:embed="rId3"/>
                <a:stretch>
                  <a:fillRect l="-2047" t="-4444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F078DC5-5D3F-DB11-6A23-7649EA36A6B9}"/>
                  </a:ext>
                </a:extLst>
              </p:cNvPr>
              <p:cNvSpPr txBox="1"/>
              <p:nvPr/>
            </p:nvSpPr>
            <p:spPr>
              <a:xfrm>
                <a:off x="1885949" y="5149334"/>
                <a:ext cx="3552825" cy="13217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1800" b="1" i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1800" b="1" i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1800" b="1" i="0" smtClean="0">
                              <a:latin typeface="Cambria Math" panose="02040503050406030204" pitchFamily="18" charset="0"/>
                            </a:rPr>
                            <m:t>𝐳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b="1" i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0" smtClean="0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  <m:r>
                                <a:rPr lang="en-US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1" i="0" smtClean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b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b="1">
                                  <a:latin typeface="Cambria Math" panose="02040503050406030204" pitchFamily="18" charset="0"/>
                                </a:rPr>
                                <m:t>𝐳</m:t>
                              </m:r>
                            </m:sub>
                            <m:sup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b="1" i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0" smtClean="0">
                                      <a:latin typeface="Cambria Math" panose="02040503050406030204" pitchFamily="18" charset="0"/>
                                    </a:rPr>
                                    <m:t>𝐳</m:t>
                                  </m:r>
                                </m:e>
                              </m:d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  <m:r>
                                    <a:rPr lang="en-US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en-US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𝐳</m:t>
                                  </m:r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en-US" sz="1800" b="0" i="1" dirty="0">
                  <a:latin typeface="Cambria Math" panose="02040503050406030204" pitchFamily="18" charset="0"/>
                </a:endParaRPr>
              </a:p>
              <a:p>
                <a:r>
                  <a:rPr lang="en-US" sz="1800" b="0" dirty="0"/>
                  <a:t>=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nary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𝛉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US" sz="18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F078DC5-5D3F-DB11-6A23-7649EA36A6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5949" y="5149334"/>
                <a:ext cx="3552825" cy="1321772"/>
              </a:xfrm>
              <a:prstGeom prst="rect">
                <a:avLst/>
              </a:prstGeom>
              <a:blipFill>
                <a:blip r:embed="rId4"/>
                <a:stretch>
                  <a:fillRect l="-6003" b="-51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8C05655-32AB-C3AF-C64D-E138A36E03BA}"/>
                  </a:ext>
                </a:extLst>
              </p:cNvPr>
              <p:cNvSpPr txBox="1"/>
              <p:nvPr/>
            </p:nvSpPr>
            <p:spPr>
              <a:xfrm>
                <a:off x="4676775" y="6311384"/>
                <a:ext cx="195262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1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1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  <m:r>
                            <a:rPr lang="en-US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8C05655-32AB-C3AF-C64D-E138A36E03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6775" y="6311384"/>
                <a:ext cx="1952625" cy="369332"/>
              </a:xfrm>
              <a:prstGeom prst="rect">
                <a:avLst/>
              </a:prstGeom>
              <a:blipFill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1A2B4B7-82E7-5F90-164B-D9B3902AF61D}"/>
              </a:ext>
            </a:extLst>
          </p:cNvPr>
          <p:cNvCxnSpPr>
            <a:cxnSpLocks/>
          </p:cNvCxnSpPr>
          <p:nvPr/>
        </p:nvCxnSpPr>
        <p:spPr>
          <a:xfrm flipH="1" flipV="1">
            <a:off x="4667250" y="5915025"/>
            <a:ext cx="371475" cy="4953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0987C95-B07E-B750-0EE1-4D2D919E946F}"/>
              </a:ext>
            </a:extLst>
          </p:cNvPr>
          <p:cNvCxnSpPr/>
          <p:nvPr/>
        </p:nvCxnSpPr>
        <p:spPr>
          <a:xfrm flipH="1" flipV="1">
            <a:off x="3743325" y="6362700"/>
            <a:ext cx="1152525" cy="1809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1496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FABD2-1644-C9F8-9BB1-10022911E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0"/>
            <a:ext cx="10515600" cy="1325563"/>
          </a:xfrm>
        </p:spPr>
        <p:txBody>
          <a:bodyPr/>
          <a:lstStyle/>
          <a:p>
            <a:r>
              <a:rPr lang="en-US" dirty="0"/>
              <a:t>GMM example: D=1, K=2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8AF795-0637-7585-354A-370A22D1570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76300" y="1406525"/>
                <a:ext cx="10515600" cy="435133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=0.4, </m:t>
                    </m:r>
                    <m:sSub>
                      <m:sSub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=0.6</m:t>
                    </m:r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𝛍</m:t>
                        </m:r>
                      </m:e>
                      <m:sub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=5, </m:t>
                    </m:r>
                    <m:sSub>
                      <m:sSubPr>
                        <m:ctrlPr>
                          <a:rPr lang="en-US" sz="2800" b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𝛍</m:t>
                        </m:r>
                      </m:e>
                      <m:sub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=15, </m:t>
                    </m:r>
                    <m:sSub>
                      <m:sSubPr>
                        <m:ctrlPr>
                          <a:rPr lang="en-US" sz="2800" b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𝚺</m:t>
                        </m:r>
                      </m:e>
                      <m:sub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=4, </m:t>
                    </m:r>
                    <m:sSub>
                      <m:sSubPr>
                        <m:ctrlPr>
                          <a:rPr lang="en-US" sz="2800" b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𝚺</m:t>
                        </m:r>
                      </m:e>
                      <m:sub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=16</m:t>
                    </m:r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8AF795-0637-7585-354A-370A22D157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6300" y="1406525"/>
                <a:ext cx="10515600" cy="4351338"/>
              </a:xfrm>
              <a:blipFill>
                <a:blip r:embed="rId2"/>
                <a:stretch>
                  <a:fillRect t="-2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FFB4B3-1735-786F-FDC0-0FE075044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9EF40E-B09B-0136-0E3B-3189000D8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533" y="2136575"/>
            <a:ext cx="5528750" cy="385465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B44F356-0CA4-E4E6-410B-586580D38E54}"/>
              </a:ext>
            </a:extLst>
          </p:cNvPr>
          <p:cNvCxnSpPr>
            <a:cxnSpLocks/>
          </p:cNvCxnSpPr>
          <p:nvPr/>
        </p:nvCxnSpPr>
        <p:spPr>
          <a:xfrm flipV="1">
            <a:off x="5343525" y="3762375"/>
            <a:ext cx="1628775" cy="9429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62ABB9D-DDCA-9800-2FCA-075A0947C398}"/>
              </a:ext>
            </a:extLst>
          </p:cNvPr>
          <p:cNvSpPr txBox="1"/>
          <p:nvPr/>
        </p:nvSpPr>
        <p:spPr>
          <a:xfrm>
            <a:off x="6877050" y="3438525"/>
            <a:ext cx="5396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Statistical average of two Gaussian densities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8603245-1AD9-37CF-C4F6-87B7C8508128}"/>
                  </a:ext>
                </a:extLst>
              </p:cNvPr>
              <p:cNvSpPr txBox="1"/>
              <p:nvPr/>
            </p:nvSpPr>
            <p:spPr>
              <a:xfrm>
                <a:off x="5681662" y="2971800"/>
                <a:ext cx="201016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i="1" smtClean="0">
                          <a:latin typeface="Cambria Math" panose="02040503050406030204" pitchFamily="18" charset="0"/>
                        </a:rPr>
                        <m:t>
                          <a:fld id="{825F15A7-03F4-43D7-82C5-3E23DA2F108C}" type="mathplaceholder">
                            <a:rPr lang="en-US" i="1" smtClean="0">
                              <a:latin typeface="Cambria Math" panose="02040503050406030204" pitchFamily="18" charset="0"/>
                            </a:rPr>
                            <a:t>Type equation here.</a:t>
                          </a:fld>
                        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8603245-1AD9-37CF-C4F6-87B7C85081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662" y="2971800"/>
                <a:ext cx="2010166" cy="276999"/>
              </a:xfrm>
              <a:prstGeom prst="rect">
                <a:avLst/>
              </a:prstGeom>
              <a:blipFill>
                <a:blip r:embed="rId4"/>
                <a:stretch>
                  <a:fillRect l="-3636" r="-2727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1AEB751-65DD-439A-5CE8-FA76474F7E0D}"/>
                  </a:ext>
                </a:extLst>
              </p:cNvPr>
              <p:cNvSpPr txBox="1"/>
              <p:nvPr/>
            </p:nvSpPr>
            <p:spPr>
              <a:xfrm>
                <a:off x="7148512" y="3895725"/>
                <a:ext cx="4655377" cy="596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=0.4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−5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×4</m:t>
                              </m:r>
                            </m:den>
                          </m:f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+0.6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−15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×16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1AEB751-65DD-439A-5CE8-FA76474F7E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8512" y="3895725"/>
                <a:ext cx="4655377" cy="59695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029BC9B7-AC86-AE35-ACF3-51F10F179D69}"/>
              </a:ext>
            </a:extLst>
          </p:cNvPr>
          <p:cNvSpPr txBox="1"/>
          <p:nvPr/>
        </p:nvSpPr>
        <p:spPr>
          <a:xfrm>
            <a:off x="3552825" y="6019800"/>
            <a:ext cx="7673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Stronger expression capacity than a single Gaussian distribution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DD0832C-22BF-96FE-B86D-262C2981AA60}"/>
              </a:ext>
            </a:extLst>
          </p:cNvPr>
          <p:cNvCxnSpPr/>
          <p:nvPr/>
        </p:nvCxnSpPr>
        <p:spPr>
          <a:xfrm>
            <a:off x="3381375" y="4838700"/>
            <a:ext cx="295275" cy="11525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6765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6C83C-2B66-9956-81A6-B5D4072C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10515600" cy="1325563"/>
          </a:xfrm>
        </p:spPr>
        <p:txBody>
          <a:bodyPr/>
          <a:lstStyle/>
          <a:p>
            <a:r>
              <a:rPr lang="en-US" dirty="0"/>
              <a:t>Draw a dataset from GMM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AE6BCA2-FC64-A600-C3DD-E0E7F60DF46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81050" y="1311275"/>
                <a:ext cx="10515600" cy="4351338"/>
              </a:xfrm>
            </p:spPr>
            <p:txBody>
              <a:bodyPr/>
              <a:lstStyle/>
              <a:p>
                <a:r>
                  <a:rPr lang="en-US" dirty="0"/>
                  <a:t>To draw a sample from the Gaussian mixture model, we can first generate a sample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𝐳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dirty="0"/>
                  <a:t> from the distribution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𝐳</m:t>
                        </m:r>
                      </m:e>
                    </m:d>
                  </m:oMath>
                </a14:m>
                <a:r>
                  <a:rPr lang="en-US" dirty="0"/>
                  <a:t>, and then draw a sample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dirty="0"/>
                  <a:t> from the conditional distribution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b="1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1">
                            <a:latin typeface="Cambria Math" panose="02040503050406030204" pitchFamily="18" charset="0"/>
                          </a:rPr>
                          <m:t>𝐳</m:t>
                        </m:r>
                      </m:e>
                    </m:d>
                  </m:oMath>
                </a14:m>
                <a:r>
                  <a:rPr lang="en-US" dirty="0"/>
                  <a:t> given 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 panose="02040503050406030204" pitchFamily="18" charset="0"/>
                      </a:rPr>
                      <m:t>𝐳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𝐳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AE6BCA2-FC64-A600-C3DD-E0E7F60DF46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1050" y="1311275"/>
                <a:ext cx="10515600" cy="4351338"/>
              </a:xfrm>
              <a:blipFill>
                <a:blip r:embed="rId2"/>
                <a:stretch>
                  <a:fillRect l="-1043" t="-2381" r="-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DC2756-1468-760A-971C-9BE3CE483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879E98-D57E-3FD4-BF2C-7554FE31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356" y="3202431"/>
            <a:ext cx="5235982" cy="365556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E5F8540-34A5-559B-B71F-695B28CCE0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279" y="3190875"/>
            <a:ext cx="5250721" cy="3667125"/>
          </a:xfrm>
          <a:prstGeom prst="rect">
            <a:avLst/>
          </a:prstGeom>
          <a:solidFill>
            <a:schemeClr val="bg1"/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DD61CA-07FC-DD91-3259-DFBB99F0B133}"/>
                  </a:ext>
                </a:extLst>
              </p:cNvPr>
              <p:cNvSpPr txBox="1"/>
              <p:nvPr/>
            </p:nvSpPr>
            <p:spPr>
              <a:xfrm>
                <a:off x="600075" y="2819400"/>
                <a:ext cx="6111160" cy="4049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Complete dataset (with z labels):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>
                                    <a:latin typeface="Cambria Math" panose="02040503050406030204" pitchFamily="18" charset="0"/>
                                  </a:rPr>
                                  <m:t>𝐱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b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>
                                    <a:latin typeface="Cambria Math" panose="02040503050406030204" pitchFamily="18" charset="0"/>
                                  </a:rPr>
                                  <m:t>𝐳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=1,2,…,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DD61CA-07FC-DD91-3259-DFBB99F0B1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075" y="2819400"/>
                <a:ext cx="6111160" cy="404983"/>
              </a:xfrm>
              <a:prstGeom prst="rect">
                <a:avLst/>
              </a:prstGeom>
              <a:blipFill>
                <a:blip r:embed="rId5"/>
                <a:stretch>
                  <a:fillRect l="-798" t="-1515" b="-21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CB954BE-2B52-73EA-565A-D3B96136CE10}"/>
                  </a:ext>
                </a:extLst>
              </p:cNvPr>
              <p:cNvSpPr txBox="1"/>
              <p:nvPr/>
            </p:nvSpPr>
            <p:spPr>
              <a:xfrm>
                <a:off x="7686675" y="2762250"/>
                <a:ext cx="4314579" cy="4036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Incomplete dataset: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=1,2,…,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CB954BE-2B52-73EA-565A-D3B96136CE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6675" y="2762250"/>
                <a:ext cx="4314579" cy="403637"/>
              </a:xfrm>
              <a:prstGeom prst="rect">
                <a:avLst/>
              </a:prstGeom>
              <a:blipFill>
                <a:blip r:embed="rId6"/>
                <a:stretch>
                  <a:fillRect l="-1271" b="-2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0EFF18A8-93BD-6163-77E9-D25827630D77}"/>
              </a:ext>
            </a:extLst>
          </p:cNvPr>
          <p:cNvSpPr txBox="1"/>
          <p:nvPr/>
        </p:nvSpPr>
        <p:spPr>
          <a:xfrm>
            <a:off x="5981700" y="3533775"/>
            <a:ext cx="753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Given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2E64633-EBC5-F943-7F9F-D27FE1233495}"/>
              </a:ext>
            </a:extLst>
          </p:cNvPr>
          <p:cNvSpPr/>
          <p:nvPr/>
        </p:nvSpPr>
        <p:spPr>
          <a:xfrm>
            <a:off x="3438525" y="3460376"/>
            <a:ext cx="2219325" cy="403300"/>
          </a:xfrm>
          <a:custGeom>
            <a:avLst/>
            <a:gdLst>
              <a:gd name="csX0" fmla="*/ 95250 w 2219325"/>
              <a:gd name="csY0" fmla="*/ 149599 h 403300"/>
              <a:gd name="csX1" fmla="*/ 9525 w 2219325"/>
              <a:gd name="csY1" fmla="*/ 235324 h 403300"/>
              <a:gd name="csX2" fmla="*/ 0 w 2219325"/>
              <a:gd name="csY2" fmla="*/ 273424 h 403300"/>
              <a:gd name="csX3" fmla="*/ 19050 w 2219325"/>
              <a:gd name="csY3" fmla="*/ 330574 h 403300"/>
              <a:gd name="csX4" fmla="*/ 66675 w 2219325"/>
              <a:gd name="csY4" fmla="*/ 340099 h 403300"/>
              <a:gd name="csX5" fmla="*/ 133350 w 2219325"/>
              <a:gd name="csY5" fmla="*/ 359149 h 403300"/>
              <a:gd name="csX6" fmla="*/ 238125 w 2219325"/>
              <a:gd name="csY6" fmla="*/ 349624 h 403300"/>
              <a:gd name="csX7" fmla="*/ 295275 w 2219325"/>
              <a:gd name="csY7" fmla="*/ 340099 h 403300"/>
              <a:gd name="csX8" fmla="*/ 323850 w 2219325"/>
              <a:gd name="csY8" fmla="*/ 330574 h 403300"/>
              <a:gd name="csX9" fmla="*/ 447675 w 2219325"/>
              <a:gd name="csY9" fmla="*/ 321049 h 403300"/>
              <a:gd name="csX10" fmla="*/ 885825 w 2219325"/>
              <a:gd name="csY10" fmla="*/ 340099 h 403300"/>
              <a:gd name="csX11" fmla="*/ 962025 w 2219325"/>
              <a:gd name="csY11" fmla="*/ 349624 h 403300"/>
              <a:gd name="csX12" fmla="*/ 1085850 w 2219325"/>
              <a:gd name="csY12" fmla="*/ 359149 h 403300"/>
              <a:gd name="csX13" fmla="*/ 1190625 w 2219325"/>
              <a:gd name="csY13" fmla="*/ 368674 h 403300"/>
              <a:gd name="csX14" fmla="*/ 1495425 w 2219325"/>
              <a:gd name="csY14" fmla="*/ 378199 h 403300"/>
              <a:gd name="csX15" fmla="*/ 2162175 w 2219325"/>
              <a:gd name="csY15" fmla="*/ 378199 h 403300"/>
              <a:gd name="csX16" fmla="*/ 2190750 w 2219325"/>
              <a:gd name="csY16" fmla="*/ 359149 h 403300"/>
              <a:gd name="csX17" fmla="*/ 2209800 w 2219325"/>
              <a:gd name="csY17" fmla="*/ 244849 h 403300"/>
              <a:gd name="csX18" fmla="*/ 2219325 w 2219325"/>
              <a:gd name="csY18" fmla="*/ 206749 h 403300"/>
              <a:gd name="csX19" fmla="*/ 2200275 w 2219325"/>
              <a:gd name="csY19" fmla="*/ 130549 h 403300"/>
              <a:gd name="csX20" fmla="*/ 2162175 w 2219325"/>
              <a:gd name="csY20" fmla="*/ 121024 h 403300"/>
              <a:gd name="csX21" fmla="*/ 1628775 w 2219325"/>
              <a:gd name="csY21" fmla="*/ 111499 h 403300"/>
              <a:gd name="csX22" fmla="*/ 1581150 w 2219325"/>
              <a:gd name="csY22" fmla="*/ 101974 h 403300"/>
              <a:gd name="csX23" fmla="*/ 1419225 w 2219325"/>
              <a:gd name="csY23" fmla="*/ 82924 h 403300"/>
              <a:gd name="csX24" fmla="*/ 1371600 w 2219325"/>
              <a:gd name="csY24" fmla="*/ 73399 h 403300"/>
              <a:gd name="csX25" fmla="*/ 1181100 w 2219325"/>
              <a:gd name="csY25" fmla="*/ 44824 h 403300"/>
              <a:gd name="csX26" fmla="*/ 1123950 w 2219325"/>
              <a:gd name="csY26" fmla="*/ 35299 h 403300"/>
              <a:gd name="csX27" fmla="*/ 971550 w 2219325"/>
              <a:gd name="csY27" fmla="*/ 25774 h 403300"/>
              <a:gd name="csX28" fmla="*/ 409575 w 2219325"/>
              <a:gd name="csY28" fmla="*/ 35299 h 403300"/>
              <a:gd name="csX29" fmla="*/ 285750 w 2219325"/>
              <a:gd name="csY29" fmla="*/ 44824 h 403300"/>
              <a:gd name="csX30" fmla="*/ 219075 w 2219325"/>
              <a:gd name="csY30" fmla="*/ 73399 h 403300"/>
              <a:gd name="csX31" fmla="*/ 190500 w 2219325"/>
              <a:gd name="csY31" fmla="*/ 82924 h 403300"/>
              <a:gd name="csX32" fmla="*/ 152400 w 2219325"/>
              <a:gd name="csY32" fmla="*/ 111499 h 403300"/>
              <a:gd name="csX33" fmla="*/ 95250 w 2219325"/>
              <a:gd name="csY33" fmla="*/ 149599 h 4033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2219325" h="403300">
                <a:moveTo>
                  <a:pt x="95250" y="149599"/>
                </a:moveTo>
                <a:cubicBezTo>
                  <a:pt x="71438" y="170236"/>
                  <a:pt x="24892" y="199468"/>
                  <a:pt x="9525" y="235324"/>
                </a:cubicBezTo>
                <a:cubicBezTo>
                  <a:pt x="4368" y="247356"/>
                  <a:pt x="3175" y="260724"/>
                  <a:pt x="0" y="273424"/>
                </a:cubicBezTo>
                <a:cubicBezTo>
                  <a:pt x="6350" y="292474"/>
                  <a:pt x="4851" y="316375"/>
                  <a:pt x="19050" y="330574"/>
                </a:cubicBezTo>
                <a:cubicBezTo>
                  <a:pt x="30498" y="342022"/>
                  <a:pt x="50969" y="336172"/>
                  <a:pt x="66675" y="340099"/>
                </a:cubicBezTo>
                <a:cubicBezTo>
                  <a:pt x="89099" y="345705"/>
                  <a:pt x="111125" y="352799"/>
                  <a:pt x="133350" y="359149"/>
                </a:cubicBezTo>
                <a:cubicBezTo>
                  <a:pt x="168275" y="355974"/>
                  <a:pt x="203296" y="353722"/>
                  <a:pt x="238125" y="349624"/>
                </a:cubicBezTo>
                <a:cubicBezTo>
                  <a:pt x="257305" y="347367"/>
                  <a:pt x="276422" y="344289"/>
                  <a:pt x="295275" y="340099"/>
                </a:cubicBezTo>
                <a:cubicBezTo>
                  <a:pt x="305076" y="337921"/>
                  <a:pt x="313887" y="331819"/>
                  <a:pt x="323850" y="330574"/>
                </a:cubicBezTo>
                <a:cubicBezTo>
                  <a:pt x="364927" y="325439"/>
                  <a:pt x="406400" y="324224"/>
                  <a:pt x="447675" y="321049"/>
                </a:cubicBezTo>
                <a:lnTo>
                  <a:pt x="885825" y="340099"/>
                </a:lnTo>
                <a:cubicBezTo>
                  <a:pt x="911383" y="341519"/>
                  <a:pt x="936543" y="347197"/>
                  <a:pt x="962025" y="349624"/>
                </a:cubicBezTo>
                <a:cubicBezTo>
                  <a:pt x="1003235" y="353549"/>
                  <a:pt x="1044596" y="355711"/>
                  <a:pt x="1085850" y="359149"/>
                </a:cubicBezTo>
                <a:cubicBezTo>
                  <a:pt x="1120798" y="362061"/>
                  <a:pt x="1155594" y="367045"/>
                  <a:pt x="1190625" y="368674"/>
                </a:cubicBezTo>
                <a:cubicBezTo>
                  <a:pt x="1292165" y="373397"/>
                  <a:pt x="1393825" y="375024"/>
                  <a:pt x="1495425" y="378199"/>
                </a:cubicBezTo>
                <a:cubicBezTo>
                  <a:pt x="1744795" y="419761"/>
                  <a:pt x="1619971" y="402477"/>
                  <a:pt x="2162175" y="378199"/>
                </a:cubicBezTo>
                <a:cubicBezTo>
                  <a:pt x="2173611" y="377687"/>
                  <a:pt x="2181225" y="365499"/>
                  <a:pt x="2190750" y="359149"/>
                </a:cubicBezTo>
                <a:cubicBezTo>
                  <a:pt x="2212019" y="295341"/>
                  <a:pt x="2191571" y="363339"/>
                  <a:pt x="2209800" y="244849"/>
                </a:cubicBezTo>
                <a:cubicBezTo>
                  <a:pt x="2211791" y="231910"/>
                  <a:pt x="2216150" y="219449"/>
                  <a:pt x="2219325" y="206749"/>
                </a:cubicBezTo>
                <a:cubicBezTo>
                  <a:pt x="2212975" y="181349"/>
                  <a:pt x="2214798" y="152334"/>
                  <a:pt x="2200275" y="130549"/>
                </a:cubicBezTo>
                <a:cubicBezTo>
                  <a:pt x="2193013" y="119657"/>
                  <a:pt x="2175259" y="121460"/>
                  <a:pt x="2162175" y="121024"/>
                </a:cubicBezTo>
                <a:cubicBezTo>
                  <a:pt x="1984445" y="115100"/>
                  <a:pt x="1806575" y="114674"/>
                  <a:pt x="1628775" y="111499"/>
                </a:cubicBezTo>
                <a:cubicBezTo>
                  <a:pt x="1612900" y="108324"/>
                  <a:pt x="1597197" y="104114"/>
                  <a:pt x="1581150" y="101974"/>
                </a:cubicBezTo>
                <a:cubicBezTo>
                  <a:pt x="1445727" y="83918"/>
                  <a:pt x="1530036" y="101392"/>
                  <a:pt x="1419225" y="82924"/>
                </a:cubicBezTo>
                <a:cubicBezTo>
                  <a:pt x="1403256" y="80262"/>
                  <a:pt x="1387586" y="75957"/>
                  <a:pt x="1371600" y="73399"/>
                </a:cubicBezTo>
                <a:cubicBezTo>
                  <a:pt x="1308196" y="63254"/>
                  <a:pt x="1244564" y="54588"/>
                  <a:pt x="1181100" y="44824"/>
                </a:cubicBezTo>
                <a:cubicBezTo>
                  <a:pt x="1162012" y="41887"/>
                  <a:pt x="1143225" y="36504"/>
                  <a:pt x="1123950" y="35299"/>
                </a:cubicBezTo>
                <a:lnTo>
                  <a:pt x="971550" y="25774"/>
                </a:lnTo>
                <a:cubicBezTo>
                  <a:pt x="764987" y="-25867"/>
                  <a:pt x="932376" y="12234"/>
                  <a:pt x="409575" y="35299"/>
                </a:cubicBezTo>
                <a:cubicBezTo>
                  <a:pt x="368218" y="37124"/>
                  <a:pt x="327025" y="41649"/>
                  <a:pt x="285750" y="44824"/>
                </a:cubicBezTo>
                <a:cubicBezTo>
                  <a:pt x="218737" y="67162"/>
                  <a:pt x="301465" y="38089"/>
                  <a:pt x="219075" y="73399"/>
                </a:cubicBezTo>
                <a:cubicBezTo>
                  <a:pt x="209847" y="77354"/>
                  <a:pt x="200025" y="79749"/>
                  <a:pt x="190500" y="82924"/>
                </a:cubicBezTo>
                <a:cubicBezTo>
                  <a:pt x="177800" y="92449"/>
                  <a:pt x="166907" y="105052"/>
                  <a:pt x="152400" y="111499"/>
                </a:cubicBezTo>
                <a:cubicBezTo>
                  <a:pt x="129568" y="121647"/>
                  <a:pt x="119062" y="128962"/>
                  <a:pt x="95250" y="149599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2E9B544-9792-BBD0-4E84-9859180745ED}"/>
              </a:ext>
            </a:extLst>
          </p:cNvPr>
          <p:cNvCxnSpPr>
            <a:stCxn id="12" idx="1"/>
          </p:cNvCxnSpPr>
          <p:nvPr/>
        </p:nvCxnSpPr>
        <p:spPr>
          <a:xfrm flipH="1">
            <a:off x="5610225" y="3718441"/>
            <a:ext cx="371475" cy="1535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29C3423-242E-1587-3ABE-E381F168AD55}"/>
              </a:ext>
            </a:extLst>
          </p:cNvPr>
          <p:cNvCxnSpPr/>
          <p:nvPr/>
        </p:nvCxnSpPr>
        <p:spPr>
          <a:xfrm flipH="1">
            <a:off x="3819525" y="3895725"/>
            <a:ext cx="1581150" cy="21526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2E42B65-5B1D-47CA-15AD-4D9C07D19EDD}"/>
              </a:ext>
            </a:extLst>
          </p:cNvPr>
          <p:cNvSpPr/>
          <p:nvPr/>
        </p:nvSpPr>
        <p:spPr>
          <a:xfrm>
            <a:off x="2133600" y="6048375"/>
            <a:ext cx="2362200" cy="302359"/>
          </a:xfrm>
          <a:custGeom>
            <a:avLst/>
            <a:gdLst>
              <a:gd name="csX0" fmla="*/ 66675 w 2362200"/>
              <a:gd name="csY0" fmla="*/ 28575 h 302359"/>
              <a:gd name="csX1" fmla="*/ 38100 w 2362200"/>
              <a:gd name="csY1" fmla="*/ 76200 h 302359"/>
              <a:gd name="csX2" fmla="*/ 9525 w 2362200"/>
              <a:gd name="csY2" fmla="*/ 114300 h 302359"/>
              <a:gd name="csX3" fmla="*/ 0 w 2362200"/>
              <a:gd name="csY3" fmla="*/ 152400 h 302359"/>
              <a:gd name="csX4" fmla="*/ 57150 w 2362200"/>
              <a:gd name="csY4" fmla="*/ 200025 h 302359"/>
              <a:gd name="csX5" fmla="*/ 466725 w 2362200"/>
              <a:gd name="csY5" fmla="*/ 209550 h 302359"/>
              <a:gd name="csX6" fmla="*/ 504825 w 2362200"/>
              <a:gd name="csY6" fmla="*/ 219075 h 302359"/>
              <a:gd name="csX7" fmla="*/ 666750 w 2362200"/>
              <a:gd name="csY7" fmla="*/ 238125 h 302359"/>
              <a:gd name="csX8" fmla="*/ 847725 w 2362200"/>
              <a:gd name="csY8" fmla="*/ 247650 h 302359"/>
              <a:gd name="csX9" fmla="*/ 1047750 w 2362200"/>
              <a:gd name="csY9" fmla="*/ 266700 h 302359"/>
              <a:gd name="csX10" fmla="*/ 1866900 w 2362200"/>
              <a:gd name="csY10" fmla="*/ 266700 h 302359"/>
              <a:gd name="csX11" fmla="*/ 2105025 w 2362200"/>
              <a:gd name="csY11" fmla="*/ 257175 h 302359"/>
              <a:gd name="csX12" fmla="*/ 2200275 w 2362200"/>
              <a:gd name="csY12" fmla="*/ 247650 h 302359"/>
              <a:gd name="csX13" fmla="*/ 2266950 w 2362200"/>
              <a:gd name="csY13" fmla="*/ 228600 h 302359"/>
              <a:gd name="csX14" fmla="*/ 2314575 w 2362200"/>
              <a:gd name="csY14" fmla="*/ 219075 h 302359"/>
              <a:gd name="csX15" fmla="*/ 2352675 w 2362200"/>
              <a:gd name="csY15" fmla="*/ 152400 h 302359"/>
              <a:gd name="csX16" fmla="*/ 2362200 w 2362200"/>
              <a:gd name="csY16" fmla="*/ 114300 h 302359"/>
              <a:gd name="csX17" fmla="*/ 2352675 w 2362200"/>
              <a:gd name="csY17" fmla="*/ 57150 h 302359"/>
              <a:gd name="csX18" fmla="*/ 2247900 w 2362200"/>
              <a:gd name="csY18" fmla="*/ 19050 h 302359"/>
              <a:gd name="csX19" fmla="*/ 1638300 w 2362200"/>
              <a:gd name="csY19" fmla="*/ 28575 h 302359"/>
              <a:gd name="csX20" fmla="*/ 1428750 w 2362200"/>
              <a:gd name="csY20" fmla="*/ 38100 h 302359"/>
              <a:gd name="csX21" fmla="*/ 1171575 w 2362200"/>
              <a:gd name="csY21" fmla="*/ 57150 h 302359"/>
              <a:gd name="csX22" fmla="*/ 1000125 w 2362200"/>
              <a:gd name="csY22" fmla="*/ 38100 h 302359"/>
              <a:gd name="csX23" fmla="*/ 933450 w 2362200"/>
              <a:gd name="csY23" fmla="*/ 9525 h 302359"/>
              <a:gd name="csX24" fmla="*/ 819150 w 2362200"/>
              <a:gd name="csY24" fmla="*/ 0 h 302359"/>
              <a:gd name="csX25" fmla="*/ 200025 w 2362200"/>
              <a:gd name="csY25" fmla="*/ 9525 h 302359"/>
              <a:gd name="csX26" fmla="*/ 161925 w 2362200"/>
              <a:gd name="csY26" fmla="*/ 19050 h 302359"/>
              <a:gd name="csX27" fmla="*/ 114300 w 2362200"/>
              <a:gd name="csY27" fmla="*/ 28575 h 302359"/>
              <a:gd name="csX28" fmla="*/ 85725 w 2362200"/>
              <a:gd name="csY28" fmla="*/ 38100 h 302359"/>
              <a:gd name="csX29" fmla="*/ 66675 w 2362200"/>
              <a:gd name="csY29" fmla="*/ 28575 h 30235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</a:cxnLst>
            <a:rect l="l" t="t" r="r" b="b"/>
            <a:pathLst>
              <a:path w="2362200" h="302359">
                <a:moveTo>
                  <a:pt x="66675" y="28575"/>
                </a:moveTo>
                <a:cubicBezTo>
                  <a:pt x="58738" y="34925"/>
                  <a:pt x="48369" y="60796"/>
                  <a:pt x="38100" y="76200"/>
                </a:cubicBezTo>
                <a:cubicBezTo>
                  <a:pt x="29294" y="89409"/>
                  <a:pt x="16625" y="100101"/>
                  <a:pt x="9525" y="114300"/>
                </a:cubicBezTo>
                <a:cubicBezTo>
                  <a:pt x="3671" y="126009"/>
                  <a:pt x="3175" y="139700"/>
                  <a:pt x="0" y="152400"/>
                </a:cubicBezTo>
                <a:cubicBezTo>
                  <a:pt x="11090" y="185669"/>
                  <a:pt x="6746" y="196875"/>
                  <a:pt x="57150" y="200025"/>
                </a:cubicBezTo>
                <a:cubicBezTo>
                  <a:pt x="193446" y="208543"/>
                  <a:pt x="330200" y="206375"/>
                  <a:pt x="466725" y="209550"/>
                </a:cubicBezTo>
                <a:cubicBezTo>
                  <a:pt x="479425" y="212725"/>
                  <a:pt x="491945" y="216733"/>
                  <a:pt x="504825" y="219075"/>
                </a:cubicBezTo>
                <a:cubicBezTo>
                  <a:pt x="546411" y="226636"/>
                  <a:pt x="629713" y="235571"/>
                  <a:pt x="666750" y="238125"/>
                </a:cubicBezTo>
                <a:cubicBezTo>
                  <a:pt x="727015" y="242281"/>
                  <a:pt x="787450" y="243632"/>
                  <a:pt x="847725" y="247650"/>
                </a:cubicBezTo>
                <a:cubicBezTo>
                  <a:pt x="884967" y="250133"/>
                  <a:pt x="1007965" y="262722"/>
                  <a:pt x="1047750" y="266700"/>
                </a:cubicBezTo>
                <a:cubicBezTo>
                  <a:pt x="1337480" y="339133"/>
                  <a:pt x="1091961" y="281185"/>
                  <a:pt x="1866900" y="266700"/>
                </a:cubicBezTo>
                <a:cubicBezTo>
                  <a:pt x="1946325" y="265215"/>
                  <a:pt x="2025650" y="260350"/>
                  <a:pt x="2105025" y="257175"/>
                </a:cubicBezTo>
                <a:cubicBezTo>
                  <a:pt x="2136775" y="254000"/>
                  <a:pt x="2168687" y="252163"/>
                  <a:pt x="2200275" y="247650"/>
                </a:cubicBezTo>
                <a:cubicBezTo>
                  <a:pt x="2241847" y="241711"/>
                  <a:pt x="2230764" y="237647"/>
                  <a:pt x="2266950" y="228600"/>
                </a:cubicBezTo>
                <a:cubicBezTo>
                  <a:pt x="2282656" y="224673"/>
                  <a:pt x="2298700" y="222250"/>
                  <a:pt x="2314575" y="219075"/>
                </a:cubicBezTo>
                <a:cubicBezTo>
                  <a:pt x="2330366" y="195388"/>
                  <a:pt x="2342317" y="180022"/>
                  <a:pt x="2352675" y="152400"/>
                </a:cubicBezTo>
                <a:cubicBezTo>
                  <a:pt x="2357272" y="140143"/>
                  <a:pt x="2359025" y="127000"/>
                  <a:pt x="2362200" y="114300"/>
                </a:cubicBezTo>
                <a:cubicBezTo>
                  <a:pt x="2359025" y="95250"/>
                  <a:pt x="2365506" y="71585"/>
                  <a:pt x="2352675" y="57150"/>
                </a:cubicBezTo>
                <a:cubicBezTo>
                  <a:pt x="2336612" y="39079"/>
                  <a:pt x="2275543" y="25961"/>
                  <a:pt x="2247900" y="19050"/>
                </a:cubicBezTo>
                <a:lnTo>
                  <a:pt x="1638300" y="28575"/>
                </a:lnTo>
                <a:cubicBezTo>
                  <a:pt x="1568397" y="30201"/>
                  <a:pt x="1498541" y="33827"/>
                  <a:pt x="1428750" y="38100"/>
                </a:cubicBezTo>
                <a:cubicBezTo>
                  <a:pt x="1342951" y="43353"/>
                  <a:pt x="1171575" y="57150"/>
                  <a:pt x="1171575" y="57150"/>
                </a:cubicBezTo>
                <a:cubicBezTo>
                  <a:pt x="1114425" y="50800"/>
                  <a:pt x="1057049" y="46232"/>
                  <a:pt x="1000125" y="38100"/>
                </a:cubicBezTo>
                <a:cubicBezTo>
                  <a:pt x="904438" y="24430"/>
                  <a:pt x="1056391" y="32576"/>
                  <a:pt x="933450" y="9525"/>
                </a:cubicBezTo>
                <a:cubicBezTo>
                  <a:pt x="895873" y="2479"/>
                  <a:pt x="857250" y="3175"/>
                  <a:pt x="819150" y="0"/>
                </a:cubicBezTo>
                <a:lnTo>
                  <a:pt x="200025" y="9525"/>
                </a:lnTo>
                <a:cubicBezTo>
                  <a:pt x="186940" y="9904"/>
                  <a:pt x="174704" y="16210"/>
                  <a:pt x="161925" y="19050"/>
                </a:cubicBezTo>
                <a:cubicBezTo>
                  <a:pt x="146121" y="22562"/>
                  <a:pt x="130006" y="24648"/>
                  <a:pt x="114300" y="28575"/>
                </a:cubicBezTo>
                <a:cubicBezTo>
                  <a:pt x="104560" y="31010"/>
                  <a:pt x="95465" y="35665"/>
                  <a:pt x="85725" y="38100"/>
                </a:cubicBezTo>
                <a:cubicBezTo>
                  <a:pt x="70019" y="42027"/>
                  <a:pt x="74612" y="22225"/>
                  <a:pt x="66675" y="28575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B8A743A-D9F5-8ACC-CAF5-615AE0C9AFA9}"/>
              </a:ext>
            </a:extLst>
          </p:cNvPr>
          <p:cNvCxnSpPr>
            <a:cxnSpLocks/>
          </p:cNvCxnSpPr>
          <p:nvPr/>
        </p:nvCxnSpPr>
        <p:spPr>
          <a:xfrm>
            <a:off x="5429250" y="3905250"/>
            <a:ext cx="3609975" cy="2152650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8ED8C74-E2D2-0A39-6B9C-DEE8AFB0310B}"/>
              </a:ext>
            </a:extLst>
          </p:cNvPr>
          <p:cNvSpPr/>
          <p:nvPr/>
        </p:nvSpPr>
        <p:spPr>
          <a:xfrm>
            <a:off x="8524875" y="6010275"/>
            <a:ext cx="2343150" cy="342900"/>
          </a:xfrm>
          <a:custGeom>
            <a:avLst/>
            <a:gdLst>
              <a:gd name="csX0" fmla="*/ 95250 w 2343150"/>
              <a:gd name="csY0" fmla="*/ 28575 h 342900"/>
              <a:gd name="csX1" fmla="*/ 47625 w 2343150"/>
              <a:gd name="csY1" fmla="*/ 66675 h 342900"/>
              <a:gd name="csX2" fmla="*/ 28575 w 2343150"/>
              <a:gd name="csY2" fmla="*/ 104775 h 342900"/>
              <a:gd name="csX3" fmla="*/ 9525 w 2343150"/>
              <a:gd name="csY3" fmla="*/ 180975 h 342900"/>
              <a:gd name="csX4" fmla="*/ 0 w 2343150"/>
              <a:gd name="csY4" fmla="*/ 209550 h 342900"/>
              <a:gd name="csX5" fmla="*/ 19050 w 2343150"/>
              <a:gd name="csY5" fmla="*/ 247650 h 342900"/>
              <a:gd name="csX6" fmla="*/ 76200 w 2343150"/>
              <a:gd name="csY6" fmla="*/ 266700 h 342900"/>
              <a:gd name="csX7" fmla="*/ 142875 w 2343150"/>
              <a:gd name="csY7" fmla="*/ 295275 h 342900"/>
              <a:gd name="csX8" fmla="*/ 190500 w 2343150"/>
              <a:gd name="csY8" fmla="*/ 314325 h 342900"/>
              <a:gd name="csX9" fmla="*/ 295275 w 2343150"/>
              <a:gd name="csY9" fmla="*/ 323850 h 342900"/>
              <a:gd name="csX10" fmla="*/ 666750 w 2343150"/>
              <a:gd name="csY10" fmla="*/ 333375 h 342900"/>
              <a:gd name="csX11" fmla="*/ 1447800 w 2343150"/>
              <a:gd name="csY11" fmla="*/ 342900 h 342900"/>
              <a:gd name="csX12" fmla="*/ 1933575 w 2343150"/>
              <a:gd name="csY12" fmla="*/ 333375 h 342900"/>
              <a:gd name="csX13" fmla="*/ 2238375 w 2343150"/>
              <a:gd name="csY13" fmla="*/ 323850 h 342900"/>
              <a:gd name="csX14" fmla="*/ 2276475 w 2343150"/>
              <a:gd name="csY14" fmla="*/ 304800 h 342900"/>
              <a:gd name="csX15" fmla="*/ 2305050 w 2343150"/>
              <a:gd name="csY15" fmla="*/ 295275 h 342900"/>
              <a:gd name="csX16" fmla="*/ 2343150 w 2343150"/>
              <a:gd name="csY16" fmla="*/ 219075 h 342900"/>
              <a:gd name="csX17" fmla="*/ 2333625 w 2343150"/>
              <a:gd name="csY17" fmla="*/ 180975 h 342900"/>
              <a:gd name="csX18" fmla="*/ 2324100 w 2343150"/>
              <a:gd name="csY18" fmla="*/ 133350 h 342900"/>
              <a:gd name="csX19" fmla="*/ 2247900 w 2343150"/>
              <a:gd name="csY19" fmla="*/ 95250 h 342900"/>
              <a:gd name="csX20" fmla="*/ 2219325 w 2343150"/>
              <a:gd name="csY20" fmla="*/ 76200 h 342900"/>
              <a:gd name="csX21" fmla="*/ 2190750 w 2343150"/>
              <a:gd name="csY21" fmla="*/ 66675 h 342900"/>
              <a:gd name="csX22" fmla="*/ 2057400 w 2343150"/>
              <a:gd name="csY22" fmla="*/ 47625 h 342900"/>
              <a:gd name="csX23" fmla="*/ 2009775 w 2343150"/>
              <a:gd name="csY23" fmla="*/ 38100 h 342900"/>
              <a:gd name="csX24" fmla="*/ 1819275 w 2343150"/>
              <a:gd name="csY24" fmla="*/ 28575 h 342900"/>
              <a:gd name="csX25" fmla="*/ 1485900 w 2343150"/>
              <a:gd name="csY25" fmla="*/ 19050 h 342900"/>
              <a:gd name="csX26" fmla="*/ 1323975 w 2343150"/>
              <a:gd name="csY26" fmla="*/ 9525 h 342900"/>
              <a:gd name="csX27" fmla="*/ 1295400 w 2343150"/>
              <a:gd name="csY27" fmla="*/ 0 h 342900"/>
              <a:gd name="csX28" fmla="*/ 857250 w 2343150"/>
              <a:gd name="csY28" fmla="*/ 9525 h 342900"/>
              <a:gd name="csX29" fmla="*/ 695325 w 2343150"/>
              <a:gd name="csY29" fmla="*/ 19050 h 342900"/>
              <a:gd name="csX30" fmla="*/ 590550 w 2343150"/>
              <a:gd name="csY30" fmla="*/ 47625 h 342900"/>
              <a:gd name="csX31" fmla="*/ 533400 w 2343150"/>
              <a:gd name="csY31" fmla="*/ 57150 h 342900"/>
              <a:gd name="csX32" fmla="*/ 495300 w 2343150"/>
              <a:gd name="csY32" fmla="*/ 66675 h 342900"/>
              <a:gd name="csX33" fmla="*/ 428625 w 2343150"/>
              <a:gd name="csY33" fmla="*/ 76200 h 342900"/>
              <a:gd name="csX34" fmla="*/ 390525 w 2343150"/>
              <a:gd name="csY34" fmla="*/ 85725 h 342900"/>
              <a:gd name="csX35" fmla="*/ 85725 w 2343150"/>
              <a:gd name="csY35" fmla="*/ 95250 h 342900"/>
              <a:gd name="csX36" fmla="*/ 47625 w 2343150"/>
              <a:gd name="csY36" fmla="*/ 104775 h 3429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2343150" h="342900">
                <a:moveTo>
                  <a:pt x="95250" y="28575"/>
                </a:moveTo>
                <a:cubicBezTo>
                  <a:pt x="79375" y="41275"/>
                  <a:pt x="61012" y="51375"/>
                  <a:pt x="47625" y="66675"/>
                </a:cubicBezTo>
                <a:cubicBezTo>
                  <a:pt x="38275" y="77361"/>
                  <a:pt x="34168" y="91724"/>
                  <a:pt x="28575" y="104775"/>
                </a:cubicBezTo>
                <a:cubicBezTo>
                  <a:pt x="15511" y="135257"/>
                  <a:pt x="18470" y="145195"/>
                  <a:pt x="9525" y="180975"/>
                </a:cubicBezTo>
                <a:cubicBezTo>
                  <a:pt x="7090" y="190715"/>
                  <a:pt x="3175" y="200025"/>
                  <a:pt x="0" y="209550"/>
                </a:cubicBezTo>
                <a:cubicBezTo>
                  <a:pt x="6350" y="222250"/>
                  <a:pt x="7691" y="239131"/>
                  <a:pt x="19050" y="247650"/>
                </a:cubicBezTo>
                <a:cubicBezTo>
                  <a:pt x="35114" y="259698"/>
                  <a:pt x="57556" y="259242"/>
                  <a:pt x="76200" y="266700"/>
                </a:cubicBezTo>
                <a:cubicBezTo>
                  <a:pt x="410703" y="400501"/>
                  <a:pt x="-102409" y="203293"/>
                  <a:pt x="142875" y="295275"/>
                </a:cubicBezTo>
                <a:cubicBezTo>
                  <a:pt x="158884" y="301278"/>
                  <a:pt x="173695" y="311174"/>
                  <a:pt x="190500" y="314325"/>
                </a:cubicBezTo>
                <a:cubicBezTo>
                  <a:pt x="224968" y="320788"/>
                  <a:pt x="260234" y="322448"/>
                  <a:pt x="295275" y="323850"/>
                </a:cubicBezTo>
                <a:cubicBezTo>
                  <a:pt x="419042" y="328801"/>
                  <a:pt x="542901" y="331328"/>
                  <a:pt x="666750" y="333375"/>
                </a:cubicBezTo>
                <a:lnTo>
                  <a:pt x="1447800" y="342900"/>
                </a:lnTo>
                <a:lnTo>
                  <a:pt x="1933575" y="333375"/>
                </a:lnTo>
                <a:cubicBezTo>
                  <a:pt x="2035195" y="330926"/>
                  <a:pt x="2137077" y="332292"/>
                  <a:pt x="2238375" y="323850"/>
                </a:cubicBezTo>
                <a:cubicBezTo>
                  <a:pt x="2252525" y="322671"/>
                  <a:pt x="2263424" y="310393"/>
                  <a:pt x="2276475" y="304800"/>
                </a:cubicBezTo>
                <a:cubicBezTo>
                  <a:pt x="2285703" y="300845"/>
                  <a:pt x="2295525" y="298450"/>
                  <a:pt x="2305050" y="295275"/>
                </a:cubicBezTo>
                <a:cubicBezTo>
                  <a:pt x="2325260" y="268329"/>
                  <a:pt x="2343150" y="254742"/>
                  <a:pt x="2343150" y="219075"/>
                </a:cubicBezTo>
                <a:cubicBezTo>
                  <a:pt x="2343150" y="205984"/>
                  <a:pt x="2336465" y="193754"/>
                  <a:pt x="2333625" y="180975"/>
                </a:cubicBezTo>
                <a:cubicBezTo>
                  <a:pt x="2330113" y="165171"/>
                  <a:pt x="2335548" y="144798"/>
                  <a:pt x="2324100" y="133350"/>
                </a:cubicBezTo>
                <a:cubicBezTo>
                  <a:pt x="2304020" y="113270"/>
                  <a:pt x="2271529" y="111002"/>
                  <a:pt x="2247900" y="95250"/>
                </a:cubicBezTo>
                <a:cubicBezTo>
                  <a:pt x="2238375" y="88900"/>
                  <a:pt x="2229564" y="81320"/>
                  <a:pt x="2219325" y="76200"/>
                </a:cubicBezTo>
                <a:cubicBezTo>
                  <a:pt x="2210345" y="71710"/>
                  <a:pt x="2200490" y="69110"/>
                  <a:pt x="2190750" y="66675"/>
                </a:cubicBezTo>
                <a:cubicBezTo>
                  <a:pt x="2133327" y="52319"/>
                  <a:pt x="2126549" y="57503"/>
                  <a:pt x="2057400" y="47625"/>
                </a:cubicBezTo>
                <a:cubicBezTo>
                  <a:pt x="2041373" y="45335"/>
                  <a:pt x="2025913" y="39391"/>
                  <a:pt x="2009775" y="38100"/>
                </a:cubicBezTo>
                <a:cubicBezTo>
                  <a:pt x="1946398" y="33030"/>
                  <a:pt x="1882812" y="30885"/>
                  <a:pt x="1819275" y="28575"/>
                </a:cubicBezTo>
                <a:lnTo>
                  <a:pt x="1485900" y="19050"/>
                </a:lnTo>
                <a:cubicBezTo>
                  <a:pt x="1431925" y="15875"/>
                  <a:pt x="1377775" y="14905"/>
                  <a:pt x="1323975" y="9525"/>
                </a:cubicBezTo>
                <a:cubicBezTo>
                  <a:pt x="1313985" y="8526"/>
                  <a:pt x="1305440" y="0"/>
                  <a:pt x="1295400" y="0"/>
                </a:cubicBezTo>
                <a:cubicBezTo>
                  <a:pt x="1149315" y="0"/>
                  <a:pt x="1003300" y="6350"/>
                  <a:pt x="857250" y="9525"/>
                </a:cubicBezTo>
                <a:cubicBezTo>
                  <a:pt x="803275" y="12700"/>
                  <a:pt x="749008" y="12608"/>
                  <a:pt x="695325" y="19050"/>
                </a:cubicBezTo>
                <a:cubicBezTo>
                  <a:pt x="567282" y="34415"/>
                  <a:pt x="660109" y="32168"/>
                  <a:pt x="590550" y="47625"/>
                </a:cubicBezTo>
                <a:cubicBezTo>
                  <a:pt x="571697" y="51815"/>
                  <a:pt x="552338" y="53362"/>
                  <a:pt x="533400" y="57150"/>
                </a:cubicBezTo>
                <a:cubicBezTo>
                  <a:pt x="520563" y="59717"/>
                  <a:pt x="508180" y="64333"/>
                  <a:pt x="495300" y="66675"/>
                </a:cubicBezTo>
                <a:cubicBezTo>
                  <a:pt x="473211" y="70691"/>
                  <a:pt x="450714" y="72184"/>
                  <a:pt x="428625" y="76200"/>
                </a:cubicBezTo>
                <a:cubicBezTo>
                  <a:pt x="415745" y="78542"/>
                  <a:pt x="403596" y="84999"/>
                  <a:pt x="390525" y="85725"/>
                </a:cubicBezTo>
                <a:cubicBezTo>
                  <a:pt x="289032" y="91364"/>
                  <a:pt x="187325" y="92075"/>
                  <a:pt x="85725" y="95250"/>
                </a:cubicBezTo>
                <a:cubicBezTo>
                  <a:pt x="54138" y="105779"/>
                  <a:pt x="67190" y="104775"/>
                  <a:pt x="47625" y="104775"/>
                </a:cubicBezTo>
              </a:path>
            </a:pathLst>
          </a:cu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DC6AE5-4773-1E71-5501-922D63822C95}"/>
              </a:ext>
            </a:extLst>
          </p:cNvPr>
          <p:cNvSpPr txBox="1"/>
          <p:nvPr/>
        </p:nvSpPr>
        <p:spPr>
          <a:xfrm>
            <a:off x="5067300" y="4210050"/>
            <a:ext cx="1052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generate</a:t>
            </a:r>
          </a:p>
        </p:txBody>
      </p:sp>
    </p:spTree>
    <p:extLst>
      <p:ext uri="{BB962C8B-B14F-4D97-AF65-F5344CB8AC3E}">
        <p14:creationId xmlns:p14="http://schemas.microsoft.com/office/powerpoint/2010/main" val="552640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17353-9F5B-ECA8-CBBA-5139F4BE7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0"/>
            <a:ext cx="10515600" cy="1325563"/>
          </a:xfrm>
        </p:spPr>
        <p:txBody>
          <a:bodyPr/>
          <a:lstStyle/>
          <a:p>
            <a:r>
              <a:rPr lang="en-US" dirty="0"/>
              <a:t>Estimate density from a dataset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D235A8-9E13-EA20-DDA7-6E9F75A85B7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09650" y="1616075"/>
                <a:ext cx="10515600" cy="344170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Given </a:t>
                </a:r>
              </a:p>
              <a:p>
                <a:pPr lvl="1"/>
                <a:r>
                  <a:rPr lang="en-US" dirty="0"/>
                  <a:t>the model with parameters to be estimated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24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400" b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𝐱</m:t>
                          </m:r>
                        </m:e>
                      </m:d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𝐾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nary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ℕ</m:t>
                      </m:r>
                      <m:d>
                        <m:dPr>
                          <m:ctrlPr>
                            <a:rPr lang="en-US" sz="2400" b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𝐱</m:t>
                          </m:r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2400" b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𝛍</m:t>
                              </m:r>
                            </m:e>
                            <m:sub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𝚺</m:t>
                              </m:r>
                            </m:e>
                            <m:sub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/>
                  <a:t>A dataset (either complete or incomplete)</a:t>
                </a:r>
              </a:p>
              <a:p>
                <a:pPr lvl="2"/>
                <a:r>
                  <a:rPr lang="en-US" dirty="0"/>
                  <a:t>Complete dataset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>
                                    <a:latin typeface="Cambria Math" panose="02040503050406030204" pitchFamily="18" charset="0"/>
                                  </a:rPr>
                                  <m:t>𝐱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b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>
                                    <a:latin typeface="Cambria Math" panose="02040503050406030204" pitchFamily="18" charset="0"/>
                                  </a:rPr>
                                  <m:t>𝐳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=1,2,…,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d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Incomplete dataset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=1,2,…,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Estimate the parameters: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>
                    <a:effectLst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𝛍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b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𝚺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=1,2,…,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𝐾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D235A8-9E13-EA20-DDA7-6E9F75A85B7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09650" y="1616075"/>
                <a:ext cx="10515600" cy="3441700"/>
              </a:xfrm>
              <a:blipFill>
                <a:blip r:embed="rId2"/>
                <a:stretch>
                  <a:fillRect l="-1043" t="-38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E2B4AD-B272-6C95-4724-539113D48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DDF4-5E4E-4F36-AFC4-EA51AE24AE7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700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9578</TotalTime>
  <Words>4229</Words>
  <Application>Microsoft Office PowerPoint</Application>
  <PresentationFormat>Widescreen</PresentationFormat>
  <Paragraphs>550</Paragraphs>
  <Slides>46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6" baseType="lpstr">
      <vt:lpstr>Aptos</vt:lpstr>
      <vt:lpstr>Aptos Display</vt:lpstr>
      <vt:lpstr>Arial</vt:lpstr>
      <vt:lpstr>Calibri</vt:lpstr>
      <vt:lpstr>Cambria Math</vt:lpstr>
      <vt:lpstr>Courier New</vt:lpstr>
      <vt:lpstr>Segoe Print</vt:lpstr>
      <vt:lpstr>Times New Roman</vt:lpstr>
      <vt:lpstr>Wingdings</vt:lpstr>
      <vt:lpstr>Office Theme</vt:lpstr>
      <vt:lpstr>Chapter 10 Introduction to Probabilistic Generative Models</vt:lpstr>
      <vt:lpstr>Outline</vt:lpstr>
      <vt:lpstr>Discriminative model vs. generative model</vt:lpstr>
      <vt:lpstr>Graphical models</vt:lpstr>
      <vt:lpstr>Sample from a graphical model</vt:lpstr>
      <vt:lpstr>Gaussian mixture models (GMMs)</vt:lpstr>
      <vt:lpstr>GMM example: D=1, K=2</vt:lpstr>
      <vt:lpstr>Draw a dataset from GMM </vt:lpstr>
      <vt:lpstr>Estimate density from a dataset</vt:lpstr>
      <vt:lpstr>Estimate density from a complete dataset</vt:lpstr>
      <vt:lpstr>Estimate density from an incomplete dataset</vt:lpstr>
      <vt:lpstr>Posterior probability of z</vt:lpstr>
      <vt:lpstr>EM algorithm for GMMs: problem statement</vt:lpstr>
      <vt:lpstr>Derive EM algorithm for GMM</vt:lpstr>
      <vt:lpstr>Derive EM algorithm for GMM</vt:lpstr>
      <vt:lpstr>Dynamic programing: iterative scheme</vt:lpstr>
      <vt:lpstr>EM algorithm for GMMs (1/2)</vt:lpstr>
      <vt:lpstr>EM algorithm for GMMs (2/2)</vt:lpstr>
      <vt:lpstr>EM algorithm for latent variable models in general</vt:lpstr>
      <vt:lpstr>Two concepts: Jesen’s inequality, KL divergence</vt:lpstr>
      <vt:lpstr>Evidence Lower Bound (ELBO)</vt:lpstr>
      <vt:lpstr>Evidence Lower Bound (ELBO)</vt:lpstr>
      <vt:lpstr>Visual example for ELBO</vt:lpstr>
      <vt:lpstr>EM algorithm: E-step and M-step</vt:lpstr>
      <vt:lpstr>PowerPoint Presentation</vt:lpstr>
      <vt:lpstr>PowerPoint Presentation</vt:lpstr>
      <vt:lpstr>Variational Auto-Encoder (VAE)</vt:lpstr>
      <vt:lpstr>VAE ELBO</vt:lpstr>
      <vt:lpstr>VAE variational lower bound</vt:lpstr>
      <vt:lpstr>Optimize the variational lower bound</vt:lpstr>
      <vt:lpstr>ELBO MC estimator for a single datapoint</vt:lpstr>
      <vt:lpstr>ELBO MC estimator for a dataset</vt:lpstr>
      <vt:lpstr>VAE algorithm</vt:lpstr>
      <vt:lpstr>Architecture of VAE</vt:lpstr>
      <vt:lpstr>VAE: posterior encoder q_ϕ (z|x)</vt:lpstr>
      <vt:lpstr>VAE: decoder p_θ (x|z)</vt:lpstr>
      <vt:lpstr>VAE training: loss function </vt:lpstr>
      <vt:lpstr>VAE implementation using PyTorch</vt:lpstr>
      <vt:lpstr>Prepare data</vt:lpstr>
      <vt:lpstr>Build VAE module</vt:lpstr>
      <vt:lpstr>Architecture size, optimizer, loss function </vt:lpstr>
      <vt:lpstr>Train and loss test</vt:lpstr>
      <vt:lpstr>Generate random samples</vt:lpstr>
      <vt:lpstr>Latent variable z</vt:lpstr>
      <vt:lpstr>Conditional VAE</vt:lpstr>
      <vt:lpstr>Summary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Weidong Kuang</dc:creator>
  <cp:lastModifiedBy>Weidong Kuang</cp:lastModifiedBy>
  <cp:revision>15</cp:revision>
  <dcterms:created xsi:type="dcterms:W3CDTF">2026-07-25T15:07:02Z</dcterms:created>
  <dcterms:modified xsi:type="dcterms:W3CDTF">2026-08-03T01:24:24Z</dcterms:modified>
</cp:coreProperties>
</file>