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0" r:id="rId3"/>
    <p:sldId id="257" r:id="rId4"/>
    <p:sldId id="259" r:id="rId5"/>
    <p:sldId id="260" r:id="rId6"/>
    <p:sldId id="258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87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118872" cy="11887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509E4-7F6C-45E8-971F-EB61EC263E15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7BB9BB-80F6-498D-A831-600725248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4365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1BCDB-74F2-1084-F061-EFE50B8E48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01D9AC-8457-5C93-018F-0C137028B3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494B65-80A1-728B-7361-4F44144DD3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92A31-5FD9-4654-959A-0302CC6273BB}" type="datetime1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3685A8-2DF8-16AF-93DB-4B3AF03472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Deep Learning: Principles and Implementations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3E4582-3DC9-D8B0-355D-845AAE6B7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661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F87C1-5083-267C-D04B-14061FBEB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06422D-C6BF-F439-829E-8BB9913823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007F22-E44D-28D8-580B-08B649D6D6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AD292A-13C3-4E3B-A7FF-D10101D3597F}" type="datetime1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9BE5FE-589B-C5DE-0AFB-ECF5C1BB1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Deep Learning: Principles and Implementations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1B3108-4EC8-F849-3FFA-52C5FACB3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5144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586F1C5-A652-92CE-56CF-FFE9187139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FC9032-D013-4F79-EF85-81724B3BB7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FEF43C-E2DF-6F2A-6312-1E836EC75F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570E7-17FB-46BF-A5A8-4E4984C4A274}" type="datetime1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74085C-69AF-786D-60AE-C10CA50EB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Deep Learning: Principles and Implementations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4FE181-7B76-3F5E-824F-EEA1B65DCD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849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010D95-10B7-C843-5840-57EF23878C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9795B5-E028-6EA2-D54E-7B4C0E024B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8CF0C-7801-DEB1-0BF8-AC6FBAB05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AF76-040C-4A95-8804-7B278EE37F77}" type="datetime1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088AB-99EC-967D-9309-1FD42BF1E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Deep Learning: Principles and Implementations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5BDCD-CC84-3438-8564-876B6E499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66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5E30D-E80E-2F12-5B5F-3856BDEB3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9F4B4-CFAB-5EA5-F1B5-327265FCC9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2AC7C4-CB86-47A2-AEEB-F31982A98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3B308-2A1F-48E4-856F-5F8614529C2A}" type="datetime1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7FEF5F-667C-FF48-536A-AF695C3AC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Deep Learning: Principles and Implementations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329F9E-4CF8-F044-E9AF-06DCC44E4D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764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92282-9D21-183F-1F26-4205EA3B4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6B1EC5-6127-61AE-A2AE-86DA0A173B6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C0E51E-3E14-94BD-9F34-3B565D67BF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83B39B-43CE-EFEA-7E46-BA65EAED9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B9DBC3-2602-4468-BC7A-F6AE08103323}" type="datetime1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89B88C-E146-386C-72F3-23F8E0C934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Deep Learning: Principles and Implementations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EAEFB2-730B-C340-85A5-DD5A5AD58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1358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41D01-CE44-6034-D161-F83C27447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22EB71-39A6-98CA-08AB-A9CA61FD44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B8FFCC-AA80-A1BE-9D52-CD963D88F2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6E2AD74-0BB3-771C-96B2-8BFE09077D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F10B0F-0304-4AA0-F554-09DA695E10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D685F2-393A-D057-24A4-FCBA549B3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0A9D1-9D7C-44ED-95AD-055496E58504}" type="datetime1">
              <a:rPr lang="en-US" smtClean="0"/>
              <a:t>5/25/2026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659039-B8A9-5247-09B8-6602C703E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Deep Learning: Principles and Implementations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E87F8F-82BA-8984-2CEE-5FB6E9BEC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211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C44AB-7F6A-CAED-B42B-0E33E7F11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DB0BDF-5212-F660-5346-3934A49E5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4A2F1-48D3-4EE7-9288-D80C4C40C0F3}" type="datetime1">
              <a:rPr lang="en-US" smtClean="0"/>
              <a:t>5/25/2026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7FC62B-B164-EAAB-5FE8-D92B4F38D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Deep Learning: Principles and Implementations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33368C-3FFC-DE19-8BD8-5BD15CF96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2593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F70720-D923-56B1-B3AD-5BA9A977E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DD32C-F788-41A7-8402-AF8CCDCDD8B6}" type="datetime1">
              <a:rPr lang="en-US" smtClean="0"/>
              <a:t>5/25/2026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743F02-E0D9-ACAA-9139-1A3AA7C2F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Deep Learning: Principles and Implementations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928FB9-AD1D-36EE-E6CA-0B767F65F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6133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7E3C30-A456-9D71-EFAB-CFB319DDF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82BE2E-F9B1-12FF-FF73-63CF29141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F9435B-3497-9E47-7972-D28379959E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2973CB-102F-8AF0-225D-70F17DAF1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FFB1FE-97BE-4DD5-B6E4-1D2A2B13432C}" type="datetime1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CE39B1-D7FA-6975-45D3-04046F305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Deep Learning: Principles and Implementations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4D01CF-3242-C6D4-15CD-CB35F1490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839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06C4F-C7EC-A246-D932-216EBCED6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5F5CF6-8EBA-1DBE-BAF7-2F9E6E03E2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4D92B-435D-FEDF-900E-EE42C53DEF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CDA2D9-DDE3-DF52-A562-B245D5F0B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39DE8-628A-4671-90EF-1CE4D9B50091}" type="datetime1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0CB557-8A78-796D-DC03-A2A17A6B6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Deep Learning: Principles and Implementations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D07D05-D013-F818-C488-3C4185770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1482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888E76-3ADB-B01E-DCC7-7043A8DD2D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96878C-833E-04FA-5361-F218800D72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58126-2188-7429-54F4-4A0C2C539A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7E05B1-6689-4F8C-8B00-70710F53EE6A}" type="datetime1">
              <a:rPr lang="en-US" smtClean="0"/>
              <a:t>5/25/2026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724076-BD2D-BDF0-0C5A-93C15F0A5E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Deep Learning: Principles and Implementations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70A3BF-1214-2320-0348-D216E1310C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448800" y="7033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81CBB08-7325-4F2B-97EB-5792AF8F3559}" type="slidenum">
              <a:rPr lang="en-US" smtClean="0"/>
              <a:t>‹#›</a:t>
            </a:fld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ABCC305-C700-4601-FCFD-A58857E8C7BC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19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7088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11C4E0-067D-46F2-7726-DF8F7395382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Chapter 1 Introduction to Deep Learning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11E5F0-9724-FF56-0BF4-00153DE84B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6F548C-1854-A5CE-1A36-E1897D379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9676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866DB-3B06-C5D7-97A0-FE018D1BC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664" y="0"/>
            <a:ext cx="10515600" cy="1325563"/>
          </a:xfrm>
        </p:spPr>
        <p:txBody>
          <a:bodyPr/>
          <a:lstStyle/>
          <a:p>
            <a:r>
              <a:rPr lang="en-US" dirty="0"/>
              <a:t>Reinforcement Learning (RL)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3060AA-56AA-567F-72CB-88C3E6E7E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919" y="1552248"/>
            <a:ext cx="10515600" cy="2755802"/>
          </a:xfrm>
        </p:spPr>
        <p:txBody>
          <a:bodyPr/>
          <a:lstStyle/>
          <a:p>
            <a:r>
              <a:rPr lang="en-US" b="1" dirty="0"/>
              <a:t>The Agent-Environment Interaction:</a:t>
            </a:r>
            <a:r>
              <a:rPr lang="en-US" dirty="0"/>
              <a:t> An </a:t>
            </a:r>
            <a:r>
              <a:rPr lang="en-US" b="1" dirty="0"/>
              <a:t>agent</a:t>
            </a:r>
            <a:r>
              <a:rPr lang="en-US" dirty="0"/>
              <a:t> interacts with an </a:t>
            </a:r>
            <a:r>
              <a:rPr lang="en-US" b="1" dirty="0"/>
              <a:t>environment</a:t>
            </a:r>
            <a:r>
              <a:rPr lang="en-US" dirty="0"/>
              <a:t> by taking </a:t>
            </a:r>
            <a:r>
              <a:rPr lang="en-US" b="1" dirty="0"/>
              <a:t>actions.</a:t>
            </a:r>
          </a:p>
          <a:p>
            <a:r>
              <a:rPr lang="en-US" b="1" dirty="0"/>
              <a:t>Reward System:</a:t>
            </a:r>
            <a:r>
              <a:rPr lang="en-US" dirty="0"/>
              <a:t> The environment provides a reward or penalty based on the action, and the state changes.</a:t>
            </a:r>
          </a:p>
          <a:p>
            <a:r>
              <a:rPr lang="en-US" b="1" dirty="0"/>
              <a:t>Objective:</a:t>
            </a:r>
            <a:r>
              <a:rPr lang="en-US" dirty="0"/>
              <a:t> Find the best </a:t>
            </a:r>
            <a:r>
              <a:rPr lang="en-US" b="1" dirty="0"/>
              <a:t>policy</a:t>
            </a:r>
            <a:r>
              <a:rPr lang="en-US" dirty="0"/>
              <a:t> (strategy) to maximize cumulative rewards over time through trial-and-error.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E5A108-33B0-926F-223F-FCD34094A2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76" y="4341454"/>
            <a:ext cx="4029805" cy="2115495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5D6A23-FD1F-98AF-662A-B4BE6FE331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7972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057C48-942A-74D9-CD20-7BEFD667A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3358" y="101175"/>
            <a:ext cx="10515600" cy="1325563"/>
          </a:xfrm>
        </p:spPr>
        <p:txBody>
          <a:bodyPr/>
          <a:lstStyle/>
          <a:p>
            <a:r>
              <a:rPr lang="en-US" dirty="0"/>
              <a:t>Data Representation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04C819-B32A-DCCD-0BE8-3416E97062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06225" y="1344858"/>
                <a:ext cx="10515600" cy="4351338"/>
              </a:xfrm>
            </p:spPr>
            <p:txBody>
              <a:bodyPr/>
              <a:lstStyle/>
              <a:p>
                <a:r>
                  <a:rPr lang="en-US" b="1" dirty="0"/>
                  <a:t>Mathematical Notation:</a:t>
                </a:r>
                <a:r>
                  <a:rPr lang="en-US" dirty="0"/>
                  <a:t> a dataset with m samples is denoted as 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, </m:t>
                            </m:r>
                            <m:sSup>
                              <m:sSupPr>
                                <m:ctrlPr>
                                  <a:rPr lang="en-US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p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sup>
                            </m:sSup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=1,2,…,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</m:oMath>
                </a14:m>
                <a:r>
                  <a:rPr lang="en-US" dirty="0"/>
                  <a:t>, where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dirty="0"/>
                  <a:t> is the input feature  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dirty="0"/>
                  <a:t> is the target (or label, or ground truth).</a:t>
                </a:r>
              </a:p>
              <a:p>
                <a:r>
                  <a:rPr lang="en-US" b="1" dirty="0"/>
                  <a:t>Tensor</a:t>
                </a:r>
                <a:r>
                  <a:rPr lang="en-US" dirty="0"/>
                  <a:t>: input feature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dirty="0"/>
                  <a:t> is represented by a tensor.</a:t>
                </a:r>
              </a:p>
              <a:p>
                <a:pPr lvl="1">
                  <a:buFont typeface="Wingdings" panose="05000000000000000000" pitchFamily="2" charset="2"/>
                  <a:buChar char="ü"/>
                </a:pPr>
                <a:r>
                  <a:rPr lang="en-US" dirty="0"/>
                  <a:t>Shape of tensor, e.g. (4, 2) for a 2D matrix.</a:t>
                </a:r>
              </a:p>
              <a:p>
                <a:pPr lvl="1">
                  <a:buFont typeface="Wingdings" panose="05000000000000000000" pitchFamily="2" charset="2"/>
                  <a:buChar char="ü"/>
                </a:pPr>
                <a:r>
                  <a:rPr lang="en-US" dirty="0"/>
                  <a:t>RGB Image: (C, H, W), C for channel, H for height, W for width.</a:t>
                </a:r>
              </a:p>
              <a:p>
                <a:pPr lvl="1">
                  <a:buFont typeface="Wingdings" panose="05000000000000000000" pitchFamily="2" charset="2"/>
                  <a:buChar char="ü"/>
                </a:pPr>
                <a:r>
                  <a:rPr lang="en-US" dirty="0"/>
                  <a:t>A batch of F images: (F, C, H, W).</a:t>
                </a:r>
              </a:p>
              <a:p>
                <a:pPr lvl="1">
                  <a:buFont typeface="Wingdings" panose="05000000000000000000" pitchFamily="2" charset="2"/>
                  <a:buChar char="ü"/>
                </a:pPr>
                <a:r>
                  <a:rPr lang="en-US" dirty="0"/>
                  <a:t>m videos: (m, F, C, H, W)</a:t>
                </a:r>
              </a:p>
              <a:p>
                <a:pPr lvl="1">
                  <a:buFont typeface="Wingdings" panose="05000000000000000000" pitchFamily="2" charset="2"/>
                  <a:buChar char="n"/>
                </a:pPr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904C819-B32A-DCCD-0BE8-3416E97062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6225" y="1344858"/>
                <a:ext cx="10515600" cy="4351338"/>
              </a:xfrm>
              <a:blipFill>
                <a:blip r:embed="rId2"/>
                <a:stretch>
                  <a:fillRect l="-1043" t="-2525" r="-34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D23A4B1C-3692-D890-C88F-606B925C60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65755" y="3968685"/>
            <a:ext cx="3389676" cy="226517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BCAD7-756C-7BC6-CD16-7637190C4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5180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9AD6E0-3EA7-7947-3154-C708CCEE8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590" y="0"/>
            <a:ext cx="10515600" cy="1084082"/>
          </a:xfrm>
        </p:spPr>
        <p:txBody>
          <a:bodyPr/>
          <a:lstStyle/>
          <a:p>
            <a:r>
              <a:rPr lang="en-US" dirty="0"/>
              <a:t>Dataset Partitioning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D51CCA-8837-FA56-D620-62B2119BB5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788" y="1255605"/>
            <a:ext cx="10515600" cy="2322169"/>
          </a:xfrm>
        </p:spPr>
        <p:txBody>
          <a:bodyPr>
            <a:normAutofit fontScale="92500"/>
          </a:bodyPr>
          <a:lstStyle/>
          <a:p>
            <a:r>
              <a:rPr lang="en-US" b="1" dirty="0"/>
              <a:t>Training Set:</a:t>
            </a:r>
            <a:r>
              <a:rPr lang="en-US" dirty="0"/>
              <a:t> Used to train models</a:t>
            </a:r>
          </a:p>
          <a:p>
            <a:r>
              <a:rPr lang="en-US" b="1" dirty="0"/>
              <a:t>Validation Set:</a:t>
            </a:r>
            <a:r>
              <a:rPr lang="en-US" dirty="0"/>
              <a:t> Used to test and select the "best" model among various candidates.</a:t>
            </a:r>
          </a:p>
          <a:p>
            <a:r>
              <a:rPr lang="en-US" b="1" dirty="0"/>
              <a:t>Testing Set:</a:t>
            </a:r>
            <a:r>
              <a:rPr lang="en-US" dirty="0"/>
              <a:t> Used to estimate final performance of the selected model.</a:t>
            </a:r>
          </a:p>
          <a:p>
            <a:r>
              <a:rPr lang="en-US" b="1" dirty="0"/>
              <a:t>Typical Ratios:</a:t>
            </a:r>
            <a:r>
              <a:rPr lang="en-US" dirty="0"/>
              <a:t> 60% Training, 20% Validation, and 20% Testing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95C1B7E7-2E19-CA91-F8BA-634FC56300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5703" y="4251262"/>
            <a:ext cx="6036297" cy="2248520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0956A089-93F3-BA22-3F4F-3569F013D8AA}"/>
              </a:ext>
            </a:extLst>
          </p:cNvPr>
          <p:cNvSpPr txBox="1"/>
          <p:nvPr/>
        </p:nvSpPr>
        <p:spPr>
          <a:xfrm>
            <a:off x="935610" y="3517912"/>
            <a:ext cx="572914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For large datasets (e.g., &gt;1,000,000 samples), the split may be 98% Training, 1% Validation, and 1% Testing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Randomness: Datasets must be shuffled to ensure statistical consistency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/>
              <a:t>Stratified Sampling: Maintaining the same categorical ratios in each split, which is critical for imbalanced classes (e.g., rare diseases)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B1702C-E5E3-2752-4C70-9CCA0A352F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4180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6DF552-EFC0-564D-D5AC-FE538186A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Historical Evolution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C74758-3D24-408B-80C9-4039D25684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078" y="1429699"/>
            <a:ext cx="10515600" cy="435133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/>
              <a:t>The Perceptron (1950s)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It consists of a single layer of artificial neurons used for binary classification, where a neuron fires only if the sum of its weighted inputs exceeds a specific threshold.</a:t>
            </a:r>
            <a:endParaRPr lang="en-US" b="1" dirty="0"/>
          </a:p>
          <a:p>
            <a:r>
              <a:rPr lang="en-US" b="1" dirty="0"/>
              <a:t>Multilayer Networks &amp; Backpropagation (1980s-1990s)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Backpropagation: use the calculus chain rule to calculate gradients and update weights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Train multilayer neural networks by backpropagation.</a:t>
            </a:r>
          </a:p>
          <a:p>
            <a:r>
              <a:rPr lang="en-US" b="1" dirty="0"/>
              <a:t>Modern Resurgence (2010s-Present)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Massive training datasets: images, videos, social media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Computation power: graphic processing units(GPUs)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n-US" dirty="0"/>
              <a:t>Development of advanced algorithms and architectures: CNNs, YOLO, transformer, diffusion model,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725E6-0F52-0B92-98D4-C11CACBEB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5229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65107-08D5-DA64-32A2-E686CBFEE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37" y="0"/>
            <a:ext cx="10515600" cy="1325563"/>
          </a:xfrm>
        </p:spPr>
        <p:txBody>
          <a:bodyPr/>
          <a:lstStyle/>
          <a:p>
            <a:r>
              <a:rPr lang="en-US" dirty="0"/>
              <a:t>Deep Learning Ecosystem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C5FEC-9429-4787-D8C5-C0E0E81D72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786" y="1448553"/>
            <a:ext cx="10515600" cy="346281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Python</a:t>
            </a:r>
          </a:p>
          <a:p>
            <a:r>
              <a:rPr lang="en-US" dirty="0"/>
              <a:t>Developing deep learning models typically involves using specialized </a:t>
            </a:r>
            <a:r>
              <a:rPr lang="en-US" b="1" dirty="0"/>
              <a:t>frameworks</a:t>
            </a:r>
            <a:r>
              <a:rPr lang="en-US" dirty="0"/>
              <a:t> that provide the necessary libraries and interfaces to build architectures without starting from scratch.</a:t>
            </a:r>
          </a:p>
          <a:p>
            <a:r>
              <a:rPr lang="en-US" b="1" dirty="0"/>
              <a:t>Popular Frameworks:</a:t>
            </a:r>
            <a:r>
              <a:rPr lang="en-US" dirty="0"/>
              <a:t> </a:t>
            </a:r>
            <a:r>
              <a:rPr lang="en-US" b="1" dirty="0"/>
              <a:t>TensorFlow</a:t>
            </a:r>
            <a:r>
              <a:rPr lang="en-US" dirty="0"/>
              <a:t> (flexible and extensible) and </a:t>
            </a:r>
            <a:r>
              <a:rPr lang="en-US" b="1" dirty="0" err="1"/>
              <a:t>PyTorch</a:t>
            </a:r>
            <a:r>
              <a:rPr lang="en-US" dirty="0"/>
              <a:t> (known for simplicity and dynamic computational graphs) are the most widely used.</a:t>
            </a:r>
          </a:p>
          <a:p>
            <a:r>
              <a:rPr lang="en-US" b="1" dirty="0"/>
              <a:t>Cloud Computing:</a:t>
            </a:r>
            <a:r>
              <a:rPr lang="en-US" dirty="0"/>
              <a:t> </a:t>
            </a:r>
            <a:r>
              <a:rPr lang="en-US" b="1" dirty="0"/>
              <a:t>Google </a:t>
            </a:r>
            <a:r>
              <a:rPr lang="en-US" b="1" dirty="0" err="1"/>
              <a:t>Colab</a:t>
            </a:r>
            <a:r>
              <a:rPr lang="en-US" dirty="0"/>
              <a:t> is a free online service that allows you to execute Python code in a browser and provides access to powerful </a:t>
            </a:r>
            <a:r>
              <a:rPr lang="en-US" b="1" dirty="0"/>
              <a:t>GPU resources</a:t>
            </a:r>
            <a:r>
              <a:rPr lang="en-US" dirty="0"/>
              <a:t>, which are essential for training large models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77C1CB-1EA6-C985-7BF1-415FEDA08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889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8C722-2BEE-FBFC-F011-8EA4F9B7C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8D2BE-6A99-EE31-AE36-3A07639FC6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225" y="1514541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/>
              <a:t>Online Courses:</a:t>
            </a:r>
            <a:r>
              <a:rPr lang="en-US" dirty="0"/>
              <a:t> Coursera, edX, and Udemy </a:t>
            </a:r>
          </a:p>
          <a:p>
            <a:r>
              <a:rPr lang="en-US" b="1" dirty="0"/>
              <a:t>Foundational textbooks</a:t>
            </a:r>
            <a:r>
              <a:rPr lang="en-US" dirty="0"/>
              <a:t>:</a:t>
            </a:r>
          </a:p>
          <a:p>
            <a:pPr marL="457200" lvl="1" indent="0">
              <a:buNone/>
            </a:pPr>
            <a:r>
              <a:rPr lang="en-US" i="1" dirty="0"/>
              <a:t>-- Deep Learning </a:t>
            </a:r>
            <a:r>
              <a:rPr lang="en-US" dirty="0"/>
              <a:t>by Goodfellow et al. (2016)</a:t>
            </a:r>
          </a:p>
          <a:p>
            <a:pPr marL="457200" lvl="1" indent="0">
              <a:buNone/>
            </a:pPr>
            <a:r>
              <a:rPr lang="en-US" i="1" dirty="0"/>
              <a:t>-- Dive into Deep Learning </a:t>
            </a:r>
            <a:r>
              <a:rPr lang="en-US" dirty="0"/>
              <a:t>by Zhang et al. (2022) </a:t>
            </a:r>
          </a:p>
          <a:p>
            <a:pPr marL="457200" lvl="1" indent="0">
              <a:buNone/>
            </a:pPr>
            <a:r>
              <a:rPr lang="en-US" i="1" dirty="0"/>
              <a:t>-- Deep Learning: Foundations and Concepts</a:t>
            </a:r>
            <a:r>
              <a:rPr lang="en-US" dirty="0"/>
              <a:t> by Bishop and Bishop (2024)</a:t>
            </a:r>
          </a:p>
          <a:p>
            <a:pPr marL="457200" lvl="1" indent="0">
              <a:buNone/>
            </a:pPr>
            <a:r>
              <a:rPr lang="en-US" i="1" dirty="0"/>
              <a:t>-- Reinforcement Learning: An Introduction</a:t>
            </a:r>
            <a:r>
              <a:rPr lang="en-US" dirty="0"/>
              <a:t> by Sutton and Barto (2018)</a:t>
            </a:r>
          </a:p>
          <a:p>
            <a:pPr marL="228600" lvl="1"/>
            <a:r>
              <a:rPr lang="en-US" sz="2800" b="1" dirty="0"/>
              <a:t>Datasets</a:t>
            </a:r>
          </a:p>
          <a:p>
            <a:pPr marL="457200" lvl="2" indent="0">
              <a:buNone/>
            </a:pPr>
            <a:r>
              <a:rPr lang="en-US" sz="2400" dirty="0"/>
              <a:t>-- UC Irvine Machine Learning Repository</a:t>
            </a:r>
          </a:p>
          <a:p>
            <a:pPr marL="457200" lvl="2" indent="0">
              <a:buNone/>
            </a:pPr>
            <a:r>
              <a:rPr lang="en-US" sz="2400" dirty="0"/>
              <a:t>-- Kaggle</a:t>
            </a:r>
            <a:endParaRPr lang="en-US" sz="2400" b="1" dirty="0"/>
          </a:p>
          <a:p>
            <a:pPr marL="228600" lvl="1"/>
            <a:r>
              <a:rPr lang="en-US" sz="2800" b="1" dirty="0" err="1"/>
              <a:t>Github</a:t>
            </a:r>
            <a:r>
              <a:rPr lang="en-US" sz="2800" b="1" dirty="0"/>
              <a:t>: </a:t>
            </a:r>
            <a:r>
              <a:rPr lang="en-US" sz="2800" dirty="0"/>
              <a:t>sharing Python code for machine learning projects.</a:t>
            </a:r>
          </a:p>
          <a:p>
            <a:pPr marL="228600" lvl="1"/>
            <a:r>
              <a:rPr lang="en-US" sz="2800" b="1" dirty="0"/>
              <a:t>Research papers: </a:t>
            </a:r>
            <a:r>
              <a:rPr lang="en-US" sz="2800" i="1" dirty="0" err="1"/>
              <a:t>NeurIPS</a:t>
            </a:r>
            <a:r>
              <a:rPr lang="en-US" sz="2800" i="1" dirty="0"/>
              <a:t>, ICML, ICLR, </a:t>
            </a:r>
            <a:r>
              <a:rPr lang="en-US" sz="2800" i="1" dirty="0" err="1"/>
              <a:t>arXiv</a:t>
            </a:r>
            <a:r>
              <a:rPr lang="en-US" sz="2800" dirty="0"/>
              <a:t>, etc.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BC2439-9FDA-6625-5CEF-0E4943FF8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364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6AFBBE-9717-7857-CCE3-6556F435A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37" y="0"/>
            <a:ext cx="10515600" cy="1325563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B9AD10-7A71-B443-AEE0-66D84D2604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 of AI, machine learning and deep learning.</a:t>
            </a:r>
          </a:p>
          <a:p>
            <a:r>
              <a:rPr lang="en-US" dirty="0"/>
              <a:t>Three types of machine learning: supervised, unsupervised, and reinforcement.</a:t>
            </a:r>
          </a:p>
          <a:p>
            <a:r>
              <a:rPr lang="en-US" dirty="0"/>
              <a:t>Data samples and data sets.</a:t>
            </a:r>
          </a:p>
          <a:p>
            <a:r>
              <a:rPr lang="en-US" dirty="0"/>
              <a:t>Historical evolution of deep learning.</a:t>
            </a:r>
          </a:p>
          <a:p>
            <a:r>
              <a:rPr lang="en-US" dirty="0"/>
              <a:t>Resources and tools for learning deep learning.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33F765-6AD8-243E-CB13-03593F2D8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584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381D9-CB5B-3623-6FA4-9E21BA4FF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237" y="0"/>
            <a:ext cx="10515600" cy="1325563"/>
          </a:xfrm>
        </p:spPr>
        <p:txBody>
          <a:bodyPr/>
          <a:lstStyle/>
          <a:p>
            <a:r>
              <a:rPr lang="en-US" dirty="0"/>
              <a:t>Defining the Hierarchy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A51141-FC0E-C2E5-5ECB-1C96DACFC5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5077" y="1523966"/>
            <a:ext cx="7683631" cy="4351338"/>
          </a:xfrm>
        </p:spPr>
        <p:txBody>
          <a:bodyPr/>
          <a:lstStyle/>
          <a:p>
            <a:r>
              <a:rPr lang="en-US" b="1" dirty="0"/>
              <a:t>Artificial Intelligence (AI):</a:t>
            </a:r>
            <a:r>
              <a:rPr lang="en-US" dirty="0"/>
              <a:t> Technologies mimicking the intelligence or behavioral patterns of humans or living entities.</a:t>
            </a:r>
          </a:p>
          <a:p>
            <a:r>
              <a:rPr lang="en-US" b="1" dirty="0"/>
              <a:t>Machine Learning (ML): </a:t>
            </a:r>
            <a:r>
              <a:rPr lang="en-US" dirty="0"/>
              <a:t>Programs that learn from data without explicit rules. </a:t>
            </a:r>
          </a:p>
          <a:p>
            <a:r>
              <a:rPr lang="en-US" b="1" dirty="0"/>
              <a:t>Deep Learning (DL):</a:t>
            </a:r>
            <a:r>
              <a:rPr lang="en-US" dirty="0"/>
              <a:t> A subset of ML inspired by the neural networks in the human brain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EC44F58-CC74-C98B-D8EA-9120A34EF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9644" y="1583702"/>
            <a:ext cx="3399329" cy="3150597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0036DBE-7ECD-AF5B-621F-9FB43A526C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69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6BDE90-A0C9-4C3F-E604-EB682A496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664" y="0"/>
            <a:ext cx="10515600" cy="1325563"/>
          </a:xfrm>
        </p:spPr>
        <p:txBody>
          <a:bodyPr/>
          <a:lstStyle/>
          <a:p>
            <a:r>
              <a:rPr lang="en-US" dirty="0"/>
              <a:t>What is Machine Learning?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749ABE-CA1D-0CE4-35BC-53A71EEA70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Tom Mitchell’s Definition:</a:t>
            </a:r>
            <a:r>
              <a:rPr lang="en-US" dirty="0"/>
              <a:t> A program learns from </a:t>
            </a:r>
            <a:r>
              <a:rPr lang="en-US" b="1" dirty="0"/>
              <a:t>experience (E)</a:t>
            </a:r>
            <a:r>
              <a:rPr lang="en-US" dirty="0"/>
              <a:t> with respect to a </a:t>
            </a:r>
            <a:r>
              <a:rPr lang="en-US" b="1" dirty="0"/>
              <a:t>task (T)</a:t>
            </a:r>
            <a:r>
              <a:rPr lang="en-US" dirty="0"/>
              <a:t> and </a:t>
            </a:r>
            <a:r>
              <a:rPr lang="en-US" b="1" dirty="0"/>
              <a:t>performance (P)</a:t>
            </a:r>
            <a:r>
              <a:rPr lang="en-US" dirty="0"/>
              <a:t> if its performance on T, measured by P, improves with E.</a:t>
            </a:r>
          </a:p>
          <a:p>
            <a:r>
              <a:rPr lang="en-US" b="1" dirty="0"/>
              <a:t>Example</a:t>
            </a:r>
            <a:r>
              <a:rPr lang="en-US" dirty="0"/>
              <a:t>: Email Spam Filter</a:t>
            </a:r>
          </a:p>
          <a:p>
            <a:pPr marL="0" indent="0">
              <a:buNone/>
            </a:pPr>
            <a:r>
              <a:rPr lang="en-US" dirty="0"/>
              <a:t>	--Task (T): Classify emails as "spam" or "not spam."</a:t>
            </a:r>
          </a:p>
          <a:p>
            <a:pPr marL="0" indent="0">
              <a:buNone/>
            </a:pPr>
            <a:r>
              <a:rPr lang="en-US" dirty="0"/>
              <a:t>	--Experience (E): Learning from previously identified samples.</a:t>
            </a:r>
          </a:p>
          <a:p>
            <a:pPr marL="1141413" indent="-227013">
              <a:buNone/>
            </a:pPr>
            <a:r>
              <a:rPr lang="en-US" dirty="0"/>
              <a:t>--Performance (P): The percentage of emails correctly predicted.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D5DF2A-0EB1-8D44-8B9A-6BB25B96EF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01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DA535D-945B-B595-1754-24327E44C4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Key Characteristics of ML Systems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C890C-629E-5435-E996-5DF5A6FCA3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Learning from Data:</a:t>
            </a:r>
            <a:r>
              <a:rPr lang="en-US" dirty="0"/>
              <a:t> Viewing existing data as past experiences</a:t>
            </a:r>
          </a:p>
          <a:p>
            <a:r>
              <a:rPr lang="en-US" b="1" dirty="0"/>
              <a:t>Adapting:</a:t>
            </a:r>
            <a:r>
              <a:rPr lang="en-US" dirty="0"/>
              <a:t> The machine modifies itself based on its outputs to improve future results.</a:t>
            </a:r>
          </a:p>
          <a:p>
            <a:r>
              <a:rPr lang="en-US" b="1" dirty="0"/>
              <a:t>Generalizing:</a:t>
            </a:r>
            <a:r>
              <a:rPr lang="en-US" dirty="0"/>
              <a:t> Applying learned knowledge to understand new, unseen data situations.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FB8F27-2CEC-6EA4-8628-88943D7C6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493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FFE4F-0444-EEFD-A6B5-7C936E3AE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384" y="0"/>
            <a:ext cx="10515600" cy="1325563"/>
          </a:xfrm>
        </p:spPr>
        <p:txBody>
          <a:bodyPr/>
          <a:lstStyle/>
          <a:p>
            <a:r>
              <a:rPr lang="en-US" dirty="0"/>
              <a:t>Types of Machine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BDF973-9AB7-CFC7-E241-F736878B28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Supervised Learning:</a:t>
            </a:r>
            <a:r>
              <a:rPr lang="en-US" dirty="0"/>
              <a:t> Training a model using a labeled dataset</a:t>
            </a:r>
          </a:p>
          <a:p>
            <a:r>
              <a:rPr lang="en-US" b="1" dirty="0"/>
              <a:t>Unsupervised Learning:</a:t>
            </a:r>
            <a:r>
              <a:rPr lang="en-US" dirty="0"/>
              <a:t> Learning structural patterns or clustering from unlabeled data</a:t>
            </a:r>
          </a:p>
          <a:p>
            <a:r>
              <a:rPr lang="en-US" b="1" dirty="0"/>
              <a:t>Reinforcement Learning (RL):</a:t>
            </a:r>
            <a:r>
              <a:rPr lang="en-US" dirty="0"/>
              <a:t> An agent learns to interact with an environment to maximize cumulative rewards through trial-and-error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E85983-D003-38C6-9642-85745A790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7496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1349CD-4462-7E75-B826-480E0C8E48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Supervised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6213BC-77A7-2D0F-E655-8A17D69DB3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786" y="1401418"/>
            <a:ext cx="10515600" cy="2736948"/>
          </a:xfrm>
        </p:spPr>
        <p:txBody>
          <a:bodyPr/>
          <a:lstStyle/>
          <a:p>
            <a:r>
              <a:rPr lang="en-US" b="1" dirty="0"/>
              <a:t>Learning Process:</a:t>
            </a:r>
            <a:r>
              <a:rPr lang="en-US" dirty="0"/>
              <a:t> A model is trained using a </a:t>
            </a:r>
            <a:r>
              <a:rPr lang="en-US" b="1" dirty="0"/>
              <a:t>labeled dataset</a:t>
            </a:r>
            <a:r>
              <a:rPr lang="en-US" dirty="0"/>
              <a:t> containing features (properties) and labels (desired outputs)</a:t>
            </a:r>
          </a:p>
          <a:p>
            <a:r>
              <a:rPr lang="en-US" b="1" dirty="0"/>
              <a:t>Training:</a:t>
            </a:r>
            <a:r>
              <a:rPr lang="en-US" dirty="0"/>
              <a:t> Searching for optimal parameter values so model outputs are "close" to the ground truth labels</a:t>
            </a:r>
          </a:p>
          <a:p>
            <a:r>
              <a:rPr lang="en-US" b="1" dirty="0"/>
              <a:t>Inference:</a:t>
            </a:r>
            <a:r>
              <a:rPr lang="en-US" dirty="0"/>
              <a:t> The process where a trained model produces sensible outputs for new, unseen data samples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D2C093-896C-AF74-1725-EA5CF6884136}"/>
              </a:ext>
            </a:extLst>
          </p:cNvPr>
          <p:cNvGrpSpPr/>
          <p:nvPr/>
        </p:nvGrpSpPr>
        <p:grpSpPr>
          <a:xfrm>
            <a:off x="3968685" y="3657600"/>
            <a:ext cx="7769846" cy="2529429"/>
            <a:chOff x="1247775" y="1495425"/>
            <a:chExt cx="8105775" cy="2796816"/>
          </a:xfrm>
        </p:grpSpPr>
        <p:sp>
          <p:nvSpPr>
            <p:cNvPr id="5" name="Flowchart: Magnetic Disk 4">
              <a:extLst>
                <a:ext uri="{FF2B5EF4-FFF2-40B4-BE49-F238E27FC236}">
                  <a16:creationId xmlns:a16="http://schemas.microsoft.com/office/drawing/2014/main" id="{D3104A22-BA5A-E043-B873-3F3DD7096E42}"/>
                </a:ext>
              </a:extLst>
            </p:cNvPr>
            <p:cNvSpPr/>
            <p:nvPr/>
          </p:nvSpPr>
          <p:spPr>
            <a:xfrm>
              <a:off x="2885879" y="2320761"/>
              <a:ext cx="1348033" cy="688157"/>
            </a:xfrm>
            <a:prstGeom prst="flowChartMagneticDisk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6B44AAA-EF23-FBCF-5B3C-65800E7C37FE}"/>
                </a:ext>
              </a:extLst>
            </p:cNvPr>
            <p:cNvSpPr txBox="1"/>
            <p:nvPr/>
          </p:nvSpPr>
          <p:spPr>
            <a:xfrm>
              <a:off x="2961489" y="2594925"/>
              <a:ext cx="126085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dirty="0">
                  <a:solidFill>
                    <a:prstClr val="black"/>
                  </a:solidFill>
                  <a:latin typeface="Calibri" panose="020F0502020204030204"/>
                </a:rPr>
                <a:t>Training set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6ECBD798-8A6C-BF7A-A909-D69DF36FF685}"/>
                </a:ext>
              </a:extLst>
            </p:cNvPr>
            <p:cNvSpPr/>
            <p:nvPr/>
          </p:nvSpPr>
          <p:spPr>
            <a:xfrm>
              <a:off x="4647415" y="2281287"/>
              <a:ext cx="1442300" cy="716437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ADBD36A-717C-4D45-1B69-AB41FB4FF7CC}"/>
                </a:ext>
              </a:extLst>
            </p:cNvPr>
            <p:cNvSpPr txBox="1"/>
            <p:nvPr/>
          </p:nvSpPr>
          <p:spPr>
            <a:xfrm>
              <a:off x="4949072" y="2450970"/>
              <a:ext cx="79380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Model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6503884-D3B5-FCEF-D2C2-D6A45FA7AF8C}"/>
                </a:ext>
              </a:extLst>
            </p:cNvPr>
            <p:cNvSpPr/>
            <p:nvPr/>
          </p:nvSpPr>
          <p:spPr>
            <a:xfrm>
              <a:off x="4667938" y="3575804"/>
              <a:ext cx="1421876" cy="716437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Arrow: Down 9">
              <a:extLst>
                <a:ext uri="{FF2B5EF4-FFF2-40B4-BE49-F238E27FC236}">
                  <a16:creationId xmlns:a16="http://schemas.microsoft.com/office/drawing/2014/main" id="{58B0E4FC-F5B1-9E27-2B56-558FEFBA98CE}"/>
                </a:ext>
              </a:extLst>
            </p:cNvPr>
            <p:cNvSpPr/>
            <p:nvPr/>
          </p:nvSpPr>
          <p:spPr>
            <a:xfrm>
              <a:off x="5184153" y="3009900"/>
              <a:ext cx="330821" cy="552450"/>
            </a:xfrm>
            <a:prstGeom prst="downArrow">
              <a:avLst/>
            </a:prstGeom>
            <a:noFill/>
            <a:ln w="2540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79E305D-AA98-88A1-ACB1-AA6EB093FB0A}"/>
                </a:ext>
              </a:extLst>
            </p:cNvPr>
            <p:cNvSpPr txBox="1"/>
            <p:nvPr/>
          </p:nvSpPr>
          <p:spPr>
            <a:xfrm>
              <a:off x="5506530" y="3016676"/>
              <a:ext cx="66556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done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B993E6D-D853-AF66-0079-D8D694E6D883}"/>
                </a:ext>
              </a:extLst>
            </p:cNvPr>
            <p:cNvSpPr txBox="1"/>
            <p:nvPr/>
          </p:nvSpPr>
          <p:spPr>
            <a:xfrm>
              <a:off x="4619232" y="3753340"/>
              <a:ext cx="15297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Trained model</a:t>
              </a:r>
            </a:p>
          </p:txBody>
        </p:sp>
        <p:sp>
          <p:nvSpPr>
            <p:cNvPr id="13" name="Arrow: Right 12">
              <a:extLst>
                <a:ext uri="{FF2B5EF4-FFF2-40B4-BE49-F238E27FC236}">
                  <a16:creationId xmlns:a16="http://schemas.microsoft.com/office/drawing/2014/main" id="{B7D355EF-A682-DC10-DF37-DD4D3A3AEF55}"/>
                </a:ext>
              </a:extLst>
            </p:cNvPr>
            <p:cNvSpPr/>
            <p:nvPr/>
          </p:nvSpPr>
          <p:spPr>
            <a:xfrm>
              <a:off x="3789673" y="3932450"/>
              <a:ext cx="763572" cy="94268"/>
            </a:xfrm>
            <a:prstGeom prst="rightArrow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4D80D052-FAAC-CE38-B651-EBB2CF453575}"/>
                </a:ext>
              </a:extLst>
            </p:cNvPr>
            <p:cNvSpPr/>
            <p:nvPr/>
          </p:nvSpPr>
          <p:spPr>
            <a:xfrm>
              <a:off x="6146374" y="3913597"/>
              <a:ext cx="678730" cy="113121"/>
            </a:xfrm>
            <a:prstGeom prst="rightArrow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792BF1F1-B4F3-81BB-8858-3D0EECCD592C}"/>
                </a:ext>
              </a:extLst>
            </p:cNvPr>
            <p:cNvSpPr txBox="1"/>
            <p:nvPr/>
          </p:nvSpPr>
          <p:spPr>
            <a:xfrm>
              <a:off x="3375089" y="3537055"/>
              <a:ext cx="145031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New data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1DBC91F3-E705-67B1-90B2-2AAF1C444997}"/>
                </a:ext>
              </a:extLst>
            </p:cNvPr>
            <p:cNvSpPr txBox="1"/>
            <p:nvPr/>
          </p:nvSpPr>
          <p:spPr>
            <a:xfrm>
              <a:off x="6134197" y="3526607"/>
              <a:ext cx="11450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prediction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CECA998-841A-5D41-8C93-48DA71992A9A}"/>
                </a:ext>
              </a:extLst>
            </p:cNvPr>
            <p:cNvSpPr txBox="1"/>
            <p:nvPr/>
          </p:nvSpPr>
          <p:spPr>
            <a:xfrm>
              <a:off x="1247775" y="2371725"/>
              <a:ext cx="130420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training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CF3A5295-DC49-3098-63DE-90495AE13A4E}"/>
                </a:ext>
              </a:extLst>
            </p:cNvPr>
            <p:cNvSpPr txBox="1"/>
            <p:nvPr/>
          </p:nvSpPr>
          <p:spPr>
            <a:xfrm>
              <a:off x="1266825" y="3619500"/>
              <a:ext cx="1549078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/>
                <a:t>inference</a:t>
              </a:r>
            </a:p>
          </p:txBody>
        </p:sp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4E9A1274-440D-2CA8-68FB-FDC48DBC5155}"/>
                </a:ext>
              </a:extLst>
            </p:cNvPr>
            <p:cNvSpPr/>
            <p:nvPr/>
          </p:nvSpPr>
          <p:spPr>
            <a:xfrm>
              <a:off x="4295775" y="2505075"/>
              <a:ext cx="323850" cy="247650"/>
            </a:xfrm>
            <a:prstGeom prst="rightArrow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Arrow: Right 19">
              <a:extLst>
                <a:ext uri="{FF2B5EF4-FFF2-40B4-BE49-F238E27FC236}">
                  <a16:creationId xmlns:a16="http://schemas.microsoft.com/office/drawing/2014/main" id="{E199BD52-86A0-8BEC-6271-65D67506EF16}"/>
                </a:ext>
              </a:extLst>
            </p:cNvPr>
            <p:cNvSpPr/>
            <p:nvPr/>
          </p:nvSpPr>
          <p:spPr>
            <a:xfrm>
              <a:off x="6105525" y="2533747"/>
              <a:ext cx="914400" cy="247650"/>
            </a:xfrm>
            <a:prstGeom prst="rightArrow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Arrow: U-Turn 20">
              <a:extLst>
                <a:ext uri="{FF2B5EF4-FFF2-40B4-BE49-F238E27FC236}">
                  <a16:creationId xmlns:a16="http://schemas.microsoft.com/office/drawing/2014/main" id="{AEF9DE56-A16D-DEB2-8AB1-3ED5EBD7E54D}"/>
                </a:ext>
              </a:extLst>
            </p:cNvPr>
            <p:cNvSpPr/>
            <p:nvPr/>
          </p:nvSpPr>
          <p:spPr>
            <a:xfrm flipH="1">
              <a:off x="5198882" y="1855608"/>
              <a:ext cx="2287767" cy="628650"/>
            </a:xfrm>
            <a:prstGeom prst="uturnArrow">
              <a:avLst>
                <a:gd name="adj1" fmla="val 20164"/>
                <a:gd name="adj2" fmla="val 25000"/>
                <a:gd name="adj3" fmla="val 31061"/>
                <a:gd name="adj4" fmla="val 31818"/>
                <a:gd name="adj5" fmla="val 61364"/>
              </a:avLst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12082E5-0FF6-F2A3-C408-E3058D2E13BF}"/>
                </a:ext>
              </a:extLst>
            </p:cNvPr>
            <p:cNvSpPr/>
            <p:nvPr/>
          </p:nvSpPr>
          <p:spPr>
            <a:xfrm>
              <a:off x="7052330" y="2490739"/>
              <a:ext cx="848412" cy="385812"/>
            </a:xfrm>
            <a:prstGeom prst="rect">
              <a:avLst/>
            </a:prstGeom>
            <a:noFill/>
            <a:ln w="2540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tx1"/>
                  </a:solidFill>
                </a:rPr>
                <a:t>Loss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5E6A262-03BF-B088-3A88-C38AE6BA439A}"/>
                </a:ext>
              </a:extLst>
            </p:cNvPr>
            <p:cNvSpPr txBox="1"/>
            <p:nvPr/>
          </p:nvSpPr>
          <p:spPr>
            <a:xfrm>
              <a:off x="7600950" y="2800350"/>
              <a:ext cx="174592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Labels </a:t>
              </a:r>
            </a:p>
            <a:p>
              <a:r>
                <a:rPr lang="en-US" dirty="0"/>
                <a:t>from training set</a:t>
              </a:r>
            </a:p>
          </p:txBody>
        </p:sp>
        <p:sp>
          <p:nvSpPr>
            <p:cNvPr id="24" name="Arrow: Up 23">
              <a:extLst>
                <a:ext uri="{FF2B5EF4-FFF2-40B4-BE49-F238E27FC236}">
                  <a16:creationId xmlns:a16="http://schemas.microsoft.com/office/drawing/2014/main" id="{181818BF-9059-83AE-D433-8F66AEE3556B}"/>
                </a:ext>
              </a:extLst>
            </p:cNvPr>
            <p:cNvSpPr/>
            <p:nvPr/>
          </p:nvSpPr>
          <p:spPr>
            <a:xfrm>
              <a:off x="7258050" y="2886074"/>
              <a:ext cx="314325" cy="419101"/>
            </a:xfrm>
            <a:prstGeom prst="upArrow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A7F7526-0293-F79A-F59A-267ACD1190E7}"/>
                </a:ext>
              </a:extLst>
            </p:cNvPr>
            <p:cNvSpPr txBox="1"/>
            <p:nvPr/>
          </p:nvSpPr>
          <p:spPr>
            <a:xfrm>
              <a:off x="5867400" y="1495425"/>
              <a:ext cx="84850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update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9E1F180-BD48-C86B-8CF1-B4CF4CD9224E}"/>
                </a:ext>
              </a:extLst>
            </p:cNvPr>
            <p:cNvSpPr txBox="1"/>
            <p:nvPr/>
          </p:nvSpPr>
          <p:spPr>
            <a:xfrm>
              <a:off x="6029422" y="2155007"/>
              <a:ext cx="114505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prediction</a:t>
              </a:r>
            </a:p>
          </p:txBody>
        </p: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90A32182-C387-F513-1E3C-0D05BCB865EB}"/>
                </a:ext>
              </a:extLst>
            </p:cNvPr>
            <p:cNvCxnSpPr/>
            <p:nvPr/>
          </p:nvCxnSpPr>
          <p:spPr>
            <a:xfrm>
              <a:off x="1428750" y="3467100"/>
              <a:ext cx="7924800" cy="0"/>
            </a:xfrm>
            <a:prstGeom prst="line">
              <a:avLst/>
            </a:prstGeom>
            <a:ln w="22225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Slide Number Placeholder 27">
            <a:extLst>
              <a:ext uri="{FF2B5EF4-FFF2-40B4-BE49-F238E27FC236}">
                <a16:creationId xmlns:a16="http://schemas.microsoft.com/office/drawing/2014/main" id="{70E1F8A4-FE46-0540-EF0F-36FBDBC7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059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31D8E4-587A-2E36-34CF-A8F59E8807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810" y="0"/>
            <a:ext cx="10515600" cy="1325563"/>
          </a:xfrm>
        </p:spPr>
        <p:txBody>
          <a:bodyPr/>
          <a:lstStyle/>
          <a:p>
            <a:r>
              <a:rPr lang="en-US" dirty="0"/>
              <a:t>Regression vs. Classification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007A8C-6F08-0E93-E603-A5F772F72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5651" y="1439125"/>
            <a:ext cx="10515600" cy="2623827"/>
          </a:xfrm>
        </p:spPr>
        <p:txBody>
          <a:bodyPr>
            <a:normAutofit/>
          </a:bodyPr>
          <a:lstStyle/>
          <a:p>
            <a:r>
              <a:rPr lang="en-US" b="1" dirty="0"/>
              <a:t>Regression:</a:t>
            </a:r>
            <a:r>
              <a:rPr lang="en-US" dirty="0"/>
              <a:t> The labels are </a:t>
            </a:r>
            <a:r>
              <a:rPr lang="en-US" b="1" dirty="0"/>
              <a:t>continuously valued</a:t>
            </a:r>
            <a:r>
              <a:rPr lang="en-US" dirty="0"/>
              <a:t>. The model maps inputs to a continuous function (e.g., predicting house prices based on area).</a:t>
            </a:r>
          </a:p>
          <a:p>
            <a:r>
              <a:rPr lang="en-US" b="1" dirty="0"/>
              <a:t>Classification:</a:t>
            </a:r>
            <a:r>
              <a:rPr lang="en-US" dirty="0"/>
              <a:t> The labels are </a:t>
            </a:r>
            <a:r>
              <a:rPr lang="en-US" b="1" dirty="0"/>
              <a:t>discrete</a:t>
            </a:r>
            <a:r>
              <a:rPr lang="en-US" dirty="0"/>
              <a:t>. The model predicts which category a sample belongs to (e.g., identifying if a tumor is malignant or benign)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C3195A8-74FE-6F68-4DC1-62DFD1DFFDB5}"/>
              </a:ext>
            </a:extLst>
          </p:cNvPr>
          <p:cNvGrpSpPr/>
          <p:nvPr/>
        </p:nvGrpSpPr>
        <p:grpSpPr>
          <a:xfrm>
            <a:off x="1291473" y="4001921"/>
            <a:ext cx="4034672" cy="2276331"/>
            <a:chOff x="786831" y="588908"/>
            <a:chExt cx="4613151" cy="2724105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7BEDE301-C873-5E9E-2ECC-543CC7935B75}"/>
                </a:ext>
              </a:extLst>
            </p:cNvPr>
            <p:cNvCxnSpPr>
              <a:cxnSpLocks/>
            </p:cNvCxnSpPr>
            <p:nvPr/>
          </p:nvCxnSpPr>
          <p:spPr>
            <a:xfrm>
              <a:off x="1753386" y="2867025"/>
              <a:ext cx="335464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DE90655D-E196-AEE3-F25F-0992B63E29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05786" y="588908"/>
              <a:ext cx="0" cy="243051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922E1F4-99E8-A1A5-192E-893916340E5A}"/>
                </a:ext>
              </a:extLst>
            </p:cNvPr>
            <p:cNvSpPr/>
            <p:nvPr/>
          </p:nvSpPr>
          <p:spPr>
            <a:xfrm>
              <a:off x="4495800" y="764825"/>
              <a:ext cx="142384" cy="14957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9D84A3F-7D25-2364-A607-1059697565A6}"/>
                </a:ext>
              </a:extLst>
            </p:cNvPr>
            <p:cNvSpPr txBox="1"/>
            <p:nvPr/>
          </p:nvSpPr>
          <p:spPr>
            <a:xfrm>
              <a:off x="4248513" y="2943681"/>
              <a:ext cx="11514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area (</a:t>
              </a:r>
              <a:r>
                <a:rPr kumimoji="0" lang="en-US" sz="18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sqft</a:t>
              </a: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)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869409B-B186-7831-A93D-1D208A6379CA}"/>
                </a:ext>
              </a:extLst>
            </p:cNvPr>
            <p:cNvSpPr txBox="1"/>
            <p:nvPr/>
          </p:nvSpPr>
          <p:spPr>
            <a:xfrm>
              <a:off x="1978516" y="588908"/>
              <a:ext cx="10647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Price (k$)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41EC42D2-A0DE-AB72-1A3D-689F0BF82C91}"/>
                </a:ext>
              </a:extLst>
            </p:cNvPr>
            <p:cNvCxnSpPr>
              <a:cxnSpLocks/>
              <a:endCxn id="12" idx="4"/>
            </p:cNvCxnSpPr>
            <p:nvPr/>
          </p:nvCxnSpPr>
          <p:spPr>
            <a:xfrm flipH="1" flipV="1">
              <a:off x="2825414" y="1814570"/>
              <a:ext cx="3439" cy="1052455"/>
            </a:xfrm>
            <a:prstGeom prst="straightConnector1">
              <a:avLst/>
            </a:prstGeom>
            <a:ln w="19050"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6899BFBF-80ED-B7B5-4A4E-EBAF2407C1F9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905786" y="1724025"/>
              <a:ext cx="947773" cy="26605"/>
            </a:xfrm>
            <a:prstGeom prst="straightConnector1">
              <a:avLst/>
            </a:prstGeom>
            <a:ln w="19050"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6D9146E9-C6DA-8F1D-5924-FC6FADCB15C7}"/>
                </a:ext>
              </a:extLst>
            </p:cNvPr>
            <p:cNvSpPr/>
            <p:nvPr/>
          </p:nvSpPr>
          <p:spPr>
            <a:xfrm>
              <a:off x="2736177" y="1647825"/>
              <a:ext cx="178473" cy="166745"/>
            </a:xfrm>
            <a:prstGeom prst="ellipse">
              <a:avLst/>
            </a:prstGeom>
            <a:noFill/>
            <a:ln w="25400"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7E936D4-768A-7C97-8363-5844B5E34B95}"/>
                </a:ext>
              </a:extLst>
            </p:cNvPr>
            <p:cNvSpPr txBox="1"/>
            <p:nvPr/>
          </p:nvSpPr>
          <p:spPr>
            <a:xfrm>
              <a:off x="2725515" y="2860609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FD42353-8787-F91F-BC34-C5554BFFAD86}"/>
                </a:ext>
              </a:extLst>
            </p:cNvPr>
            <p:cNvSpPr txBox="1"/>
            <p:nvPr/>
          </p:nvSpPr>
          <p:spPr>
            <a:xfrm>
              <a:off x="786831" y="1565964"/>
              <a:ext cx="12038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Price for A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E8A4FE0F-C769-8D04-AF55-28750ECFDDA1}"/>
                </a:ext>
              </a:extLst>
            </p:cNvPr>
            <p:cNvSpPr/>
            <p:nvPr/>
          </p:nvSpPr>
          <p:spPr>
            <a:xfrm>
              <a:off x="1895475" y="923925"/>
              <a:ext cx="3095625" cy="1943100"/>
            </a:xfrm>
            <a:custGeom>
              <a:avLst/>
              <a:gdLst>
                <a:gd name="connsiteX0" fmla="*/ 0 w 3095625"/>
                <a:gd name="connsiteY0" fmla="*/ 1943100 h 1943100"/>
                <a:gd name="connsiteX1" fmla="*/ 247650 w 3095625"/>
                <a:gd name="connsiteY1" fmla="*/ 1495425 h 1943100"/>
                <a:gd name="connsiteX2" fmla="*/ 542925 w 3095625"/>
                <a:gd name="connsiteY2" fmla="*/ 1104900 h 1943100"/>
                <a:gd name="connsiteX3" fmla="*/ 1000125 w 3095625"/>
                <a:gd name="connsiteY3" fmla="*/ 742950 h 1943100"/>
                <a:gd name="connsiteX4" fmla="*/ 1485900 w 3095625"/>
                <a:gd name="connsiteY4" fmla="*/ 447675 h 1943100"/>
                <a:gd name="connsiteX5" fmla="*/ 1828800 w 3095625"/>
                <a:gd name="connsiteY5" fmla="*/ 314325 h 1943100"/>
                <a:gd name="connsiteX6" fmla="*/ 2295525 w 3095625"/>
                <a:gd name="connsiteY6" fmla="*/ 171450 h 1943100"/>
                <a:gd name="connsiteX7" fmla="*/ 2647950 w 3095625"/>
                <a:gd name="connsiteY7" fmla="*/ 95250 h 1943100"/>
                <a:gd name="connsiteX8" fmla="*/ 3095625 w 3095625"/>
                <a:gd name="connsiteY8" fmla="*/ 0 h 1943100"/>
                <a:gd name="connsiteX9" fmla="*/ 3095625 w 3095625"/>
                <a:gd name="connsiteY9" fmla="*/ 0 h 1943100"/>
                <a:gd name="connsiteX10" fmla="*/ 3095625 w 3095625"/>
                <a:gd name="connsiteY10" fmla="*/ 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095625" h="1943100">
                  <a:moveTo>
                    <a:pt x="0" y="1943100"/>
                  </a:moveTo>
                  <a:cubicBezTo>
                    <a:pt x="78581" y="1789112"/>
                    <a:pt x="157163" y="1635125"/>
                    <a:pt x="247650" y="1495425"/>
                  </a:cubicBezTo>
                  <a:cubicBezTo>
                    <a:pt x="338137" y="1355725"/>
                    <a:pt x="417513" y="1230312"/>
                    <a:pt x="542925" y="1104900"/>
                  </a:cubicBezTo>
                  <a:cubicBezTo>
                    <a:pt x="668337" y="979488"/>
                    <a:pt x="842963" y="852487"/>
                    <a:pt x="1000125" y="742950"/>
                  </a:cubicBezTo>
                  <a:cubicBezTo>
                    <a:pt x="1157287" y="633413"/>
                    <a:pt x="1347788" y="519112"/>
                    <a:pt x="1485900" y="447675"/>
                  </a:cubicBezTo>
                  <a:cubicBezTo>
                    <a:pt x="1624012" y="376238"/>
                    <a:pt x="1693863" y="360362"/>
                    <a:pt x="1828800" y="314325"/>
                  </a:cubicBezTo>
                  <a:cubicBezTo>
                    <a:pt x="1963737" y="268288"/>
                    <a:pt x="2159000" y="207962"/>
                    <a:pt x="2295525" y="171450"/>
                  </a:cubicBezTo>
                  <a:cubicBezTo>
                    <a:pt x="2432050" y="134938"/>
                    <a:pt x="2647950" y="95250"/>
                    <a:pt x="2647950" y="95250"/>
                  </a:cubicBezTo>
                  <a:lnTo>
                    <a:pt x="3095625" y="0"/>
                  </a:lnTo>
                  <a:lnTo>
                    <a:pt x="3095625" y="0"/>
                  </a:lnTo>
                  <a:lnTo>
                    <a:pt x="3095625" y="0"/>
                  </a:lnTo>
                </a:path>
              </a:pathLst>
            </a:custGeom>
            <a:noFill/>
            <a:ln w="25400">
              <a:solidFill>
                <a:srgbClr val="FF0000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84DAF05A-36BD-63A0-0E46-464E65646544}"/>
                </a:ext>
              </a:extLst>
            </p:cNvPr>
            <p:cNvSpPr/>
            <p:nvPr/>
          </p:nvSpPr>
          <p:spPr>
            <a:xfrm>
              <a:off x="4248150" y="1155350"/>
              <a:ext cx="142384" cy="14957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A21EBC86-EB72-2EE0-0829-35DF46149CC3}"/>
                </a:ext>
              </a:extLst>
            </p:cNvPr>
            <p:cNvSpPr/>
            <p:nvPr/>
          </p:nvSpPr>
          <p:spPr>
            <a:xfrm>
              <a:off x="3819525" y="1279175"/>
              <a:ext cx="142384" cy="14957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4982B3A3-9FCF-A93C-B039-A5245BD8B2E6}"/>
                </a:ext>
              </a:extLst>
            </p:cNvPr>
            <p:cNvSpPr/>
            <p:nvPr/>
          </p:nvSpPr>
          <p:spPr>
            <a:xfrm>
              <a:off x="3238500" y="1193450"/>
              <a:ext cx="142384" cy="14957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A9F3C18C-E0A6-E4D1-93BA-5708AC1CECA4}"/>
                </a:ext>
              </a:extLst>
            </p:cNvPr>
            <p:cNvSpPr/>
            <p:nvPr/>
          </p:nvSpPr>
          <p:spPr>
            <a:xfrm>
              <a:off x="3086100" y="1660175"/>
              <a:ext cx="142384" cy="14957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78798545-20C7-7510-7E30-2621ABD0C185}"/>
                </a:ext>
              </a:extLst>
            </p:cNvPr>
            <p:cNvSpPr/>
            <p:nvPr/>
          </p:nvSpPr>
          <p:spPr>
            <a:xfrm>
              <a:off x="2162175" y="1964975"/>
              <a:ext cx="142384" cy="14957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CFC5108-E74D-66AF-73D0-EE1E3BE18756}"/>
                </a:ext>
              </a:extLst>
            </p:cNvPr>
            <p:cNvSpPr/>
            <p:nvPr/>
          </p:nvSpPr>
          <p:spPr>
            <a:xfrm>
              <a:off x="2209800" y="2488850"/>
              <a:ext cx="142384" cy="14957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6AD738A9-6E37-229C-612E-630B70CC11DC}"/>
                </a:ext>
              </a:extLst>
            </p:cNvPr>
            <p:cNvSpPr/>
            <p:nvPr/>
          </p:nvSpPr>
          <p:spPr>
            <a:xfrm>
              <a:off x="2590800" y="1936400"/>
              <a:ext cx="142384" cy="149576"/>
            </a:xfrm>
            <a:prstGeom prst="ellipse">
              <a:avLst/>
            </a:prstGeom>
            <a:noFill/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ADE1587-E1D3-BCA8-BA4A-EA9C24EFC59D}"/>
              </a:ext>
            </a:extLst>
          </p:cNvPr>
          <p:cNvGrpSpPr/>
          <p:nvPr/>
        </p:nvGrpSpPr>
        <p:grpSpPr>
          <a:xfrm>
            <a:off x="7824247" y="3778439"/>
            <a:ext cx="3726270" cy="2546947"/>
            <a:chOff x="1462887" y="3581901"/>
            <a:chExt cx="4111036" cy="3088989"/>
          </a:xfrm>
        </p:grpSpPr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A3CB4814-B657-2A0D-F3F7-62700212DA9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29283" y="3905623"/>
              <a:ext cx="0" cy="243051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FCFD53F1-1421-ACBE-F7B8-0355B18C8ED4}"/>
                </a:ext>
              </a:extLst>
            </p:cNvPr>
            <p:cNvCxnSpPr>
              <a:cxnSpLocks/>
            </p:cNvCxnSpPr>
            <p:nvPr/>
          </p:nvCxnSpPr>
          <p:spPr>
            <a:xfrm>
              <a:off x="1794857" y="6183520"/>
              <a:ext cx="3354642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8BF1E33-267F-2C8F-3BA7-14B20B5AB074}"/>
                </a:ext>
              </a:extLst>
            </p:cNvPr>
            <p:cNvSpPr txBox="1"/>
            <p:nvPr/>
          </p:nvSpPr>
          <p:spPr>
            <a:xfrm>
              <a:off x="1794857" y="3581901"/>
              <a:ext cx="51777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age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9320163-112F-2FF8-3315-6399C0B9EC28}"/>
                </a:ext>
              </a:extLst>
            </p:cNvPr>
            <p:cNvSpPr txBox="1"/>
            <p:nvPr/>
          </p:nvSpPr>
          <p:spPr>
            <a:xfrm>
              <a:off x="4386034" y="6301558"/>
              <a:ext cx="11878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Tumor size</a:t>
              </a:r>
            </a:p>
          </p:txBody>
        </p:sp>
        <p:sp>
          <p:nvSpPr>
            <p:cNvPr id="28" name="Arrow: Down 27">
              <a:extLst>
                <a:ext uri="{FF2B5EF4-FFF2-40B4-BE49-F238E27FC236}">
                  <a16:creationId xmlns:a16="http://schemas.microsoft.com/office/drawing/2014/main" id="{24382C4C-3C7D-D5B8-B9EA-F485E71E2112}"/>
                </a:ext>
              </a:extLst>
            </p:cNvPr>
            <p:cNvSpPr/>
            <p:nvPr/>
          </p:nvSpPr>
          <p:spPr>
            <a:xfrm flipV="1">
              <a:off x="2657475" y="6250141"/>
              <a:ext cx="196591" cy="331633"/>
            </a:xfrm>
            <a:prstGeom prst="downArrow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9" name="Arrow: Right 28">
              <a:extLst>
                <a:ext uri="{FF2B5EF4-FFF2-40B4-BE49-F238E27FC236}">
                  <a16:creationId xmlns:a16="http://schemas.microsoft.com/office/drawing/2014/main" id="{86F6851F-55C2-E3CD-EABB-C05BC9BDF777}"/>
                </a:ext>
              </a:extLst>
            </p:cNvPr>
            <p:cNvSpPr/>
            <p:nvPr/>
          </p:nvSpPr>
          <p:spPr>
            <a:xfrm>
              <a:off x="1462887" y="5055921"/>
              <a:ext cx="478829" cy="243059"/>
            </a:xfrm>
            <a:prstGeom prst="rightArrow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AE835767-BD91-545A-BFD3-CDF4CAF7C5C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63991" y="5184950"/>
              <a:ext cx="685920" cy="8598"/>
            </a:xfrm>
            <a:prstGeom prst="straightConnector1">
              <a:avLst/>
            </a:prstGeom>
            <a:ln w="22225"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798E9645-B059-2340-97CE-932010A3A9D7}"/>
                </a:ext>
              </a:extLst>
            </p:cNvPr>
            <p:cNvCxnSpPr>
              <a:cxnSpLocks/>
              <a:endCxn id="32" idx="4"/>
            </p:cNvCxnSpPr>
            <p:nvPr/>
          </p:nvCxnSpPr>
          <p:spPr>
            <a:xfrm flipH="1" flipV="1">
              <a:off x="2743675" y="5248275"/>
              <a:ext cx="16467" cy="974660"/>
            </a:xfrm>
            <a:prstGeom prst="straightConnector1">
              <a:avLst/>
            </a:prstGeom>
            <a:ln w="22225"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3A6023B-F390-B3E4-F239-D08F2183922F}"/>
                </a:ext>
              </a:extLst>
            </p:cNvPr>
            <p:cNvSpPr/>
            <p:nvPr/>
          </p:nvSpPr>
          <p:spPr>
            <a:xfrm>
              <a:off x="2648899" y="5065694"/>
              <a:ext cx="189551" cy="182581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AB60ADB5-A0C8-0359-9ADB-4AD7728E73C7}"/>
                </a:ext>
              </a:extLst>
            </p:cNvPr>
            <p:cNvSpPr/>
            <p:nvPr/>
          </p:nvSpPr>
          <p:spPr>
            <a:xfrm>
              <a:off x="2447925" y="3629025"/>
              <a:ext cx="2085975" cy="2295525"/>
            </a:xfrm>
            <a:custGeom>
              <a:avLst/>
              <a:gdLst>
                <a:gd name="connsiteX0" fmla="*/ 0 w 2085975"/>
                <a:gd name="connsiteY0" fmla="*/ 0 h 2295525"/>
                <a:gd name="connsiteX1" fmla="*/ 200025 w 2085975"/>
                <a:gd name="connsiteY1" fmla="*/ 581025 h 2295525"/>
                <a:gd name="connsiteX2" fmla="*/ 1038225 w 2085975"/>
                <a:gd name="connsiteY2" fmla="*/ 1733550 h 2295525"/>
                <a:gd name="connsiteX3" fmla="*/ 1552575 w 2085975"/>
                <a:gd name="connsiteY3" fmla="*/ 2095500 h 2295525"/>
                <a:gd name="connsiteX4" fmla="*/ 2085975 w 2085975"/>
                <a:gd name="connsiteY4" fmla="*/ 2295525 h 2295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85975" h="2295525">
                  <a:moveTo>
                    <a:pt x="0" y="0"/>
                  </a:moveTo>
                  <a:cubicBezTo>
                    <a:pt x="13494" y="146050"/>
                    <a:pt x="26988" y="292100"/>
                    <a:pt x="200025" y="581025"/>
                  </a:cubicBezTo>
                  <a:cubicBezTo>
                    <a:pt x="373062" y="869950"/>
                    <a:pt x="812800" y="1481138"/>
                    <a:pt x="1038225" y="1733550"/>
                  </a:cubicBezTo>
                  <a:cubicBezTo>
                    <a:pt x="1263650" y="1985962"/>
                    <a:pt x="1377950" y="2001838"/>
                    <a:pt x="1552575" y="2095500"/>
                  </a:cubicBezTo>
                  <a:cubicBezTo>
                    <a:pt x="1727200" y="2189162"/>
                    <a:pt x="1906587" y="2242343"/>
                    <a:pt x="2085975" y="2295525"/>
                  </a:cubicBezTo>
                </a:path>
              </a:pathLst>
            </a:custGeom>
            <a:noFill/>
            <a:ln w="25400">
              <a:solidFill>
                <a:schemeClr val="accent6"/>
              </a:solidFill>
              <a:prstDash val="sys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E2A9AC71-FF9B-C19C-7524-73B3541D396D}"/>
                    </a:ext>
                  </a:extLst>
                </p:cNvPr>
                <p:cNvSpPr txBox="1"/>
                <p:nvPr/>
              </p:nvSpPr>
              <p:spPr>
                <a:xfrm>
                  <a:off x="3371850" y="3757612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⨁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0" name="TextBox 89">
                  <a:extLst>
                    <a:ext uri="{FF2B5EF4-FFF2-40B4-BE49-F238E27FC236}">
                      <a16:creationId xmlns:a16="http://schemas.microsoft.com/office/drawing/2014/main" id="{20555AEF-2A48-7A3B-8952-C68E1DDFA8F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71850" y="3757612"/>
                  <a:ext cx="253274" cy="276999"/>
                </a:xfrm>
                <a:prstGeom prst="rect">
                  <a:avLst/>
                </a:prstGeom>
                <a:blipFill>
                  <a:blip r:embed="rId6"/>
                  <a:stretch>
                    <a:fillRect l="-26190" r="-23810" b="-173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07318D05-78F7-71CF-F925-9E15DF9898AD}"/>
                    </a:ext>
                  </a:extLst>
                </p:cNvPr>
                <p:cNvSpPr txBox="1"/>
                <p:nvPr/>
              </p:nvSpPr>
              <p:spPr>
                <a:xfrm>
                  <a:off x="2971800" y="5176837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1" name="TextBox 90">
                  <a:extLst>
                    <a:ext uri="{FF2B5EF4-FFF2-40B4-BE49-F238E27FC236}">
                      <a16:creationId xmlns:a16="http://schemas.microsoft.com/office/drawing/2014/main" id="{B5698BBB-7AC4-DB3D-1CD5-6897640C43F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71800" y="5176837"/>
                  <a:ext cx="253274" cy="276999"/>
                </a:xfrm>
                <a:prstGeom prst="rect">
                  <a:avLst/>
                </a:prstGeom>
                <a:blipFill>
                  <a:blip r:embed="rId7"/>
                  <a:stretch>
                    <a:fillRect l="-26829" r="-24390" b="-173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>
                  <a:extLst>
                    <a:ext uri="{FF2B5EF4-FFF2-40B4-BE49-F238E27FC236}">
                      <a16:creationId xmlns:a16="http://schemas.microsoft.com/office/drawing/2014/main" id="{685CAD06-49D8-C6B1-0166-F5AEA364D9F9}"/>
                    </a:ext>
                  </a:extLst>
                </p:cNvPr>
                <p:cNvSpPr txBox="1"/>
                <p:nvPr/>
              </p:nvSpPr>
              <p:spPr>
                <a:xfrm>
                  <a:off x="3305175" y="5548312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FF11F2B2-1018-76A5-BE1E-0311BE94E8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05175" y="5548312"/>
                  <a:ext cx="253274" cy="276999"/>
                </a:xfrm>
                <a:prstGeom prst="rect">
                  <a:avLst/>
                </a:prstGeom>
                <a:blipFill>
                  <a:blip r:embed="rId8"/>
                  <a:stretch>
                    <a:fillRect l="-26190" r="-23810" b="-173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>
                  <a:extLst>
                    <a:ext uri="{FF2B5EF4-FFF2-40B4-BE49-F238E27FC236}">
                      <a16:creationId xmlns:a16="http://schemas.microsoft.com/office/drawing/2014/main" id="{2554687C-D486-21E7-819C-CA2DEAD4A748}"/>
                    </a:ext>
                  </a:extLst>
                </p:cNvPr>
                <p:cNvSpPr txBox="1"/>
                <p:nvPr/>
              </p:nvSpPr>
              <p:spPr>
                <a:xfrm>
                  <a:off x="2505075" y="4500562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4" name="TextBox 93">
                  <a:extLst>
                    <a:ext uri="{FF2B5EF4-FFF2-40B4-BE49-F238E27FC236}">
                      <a16:creationId xmlns:a16="http://schemas.microsoft.com/office/drawing/2014/main" id="{B097DA82-463A-BA84-DC1B-3F378CD4280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05075" y="4500562"/>
                  <a:ext cx="253274" cy="276999"/>
                </a:xfrm>
                <a:prstGeom prst="rect">
                  <a:avLst/>
                </a:prstGeom>
                <a:blipFill>
                  <a:blip r:embed="rId9"/>
                  <a:stretch>
                    <a:fillRect l="-26829" r="-26829" b="-173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8" name="TextBox 37">
                  <a:extLst>
                    <a:ext uri="{FF2B5EF4-FFF2-40B4-BE49-F238E27FC236}">
                      <a16:creationId xmlns:a16="http://schemas.microsoft.com/office/drawing/2014/main" id="{2952C0BD-B5E9-F6A8-74FF-763B0694F447}"/>
                    </a:ext>
                  </a:extLst>
                </p:cNvPr>
                <p:cNvSpPr txBox="1"/>
                <p:nvPr/>
              </p:nvSpPr>
              <p:spPr>
                <a:xfrm>
                  <a:off x="2352675" y="5434012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3B43033B-15AE-25B5-FA7B-18133D8EBFB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52675" y="5434012"/>
                  <a:ext cx="253274" cy="276999"/>
                </a:xfrm>
                <a:prstGeom prst="rect">
                  <a:avLst/>
                </a:prstGeom>
                <a:blipFill>
                  <a:blip r:embed="rId10"/>
                  <a:stretch>
                    <a:fillRect l="-26829" r="-26829" b="-173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9" name="TextBox 38">
                  <a:extLst>
                    <a:ext uri="{FF2B5EF4-FFF2-40B4-BE49-F238E27FC236}">
                      <a16:creationId xmlns:a16="http://schemas.microsoft.com/office/drawing/2014/main" id="{3D410220-BF1E-10CA-4E57-605D94B93C8A}"/>
                    </a:ext>
                  </a:extLst>
                </p:cNvPr>
                <p:cNvSpPr txBox="1"/>
                <p:nvPr/>
              </p:nvSpPr>
              <p:spPr>
                <a:xfrm>
                  <a:off x="2171700" y="4576762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6" name="TextBox 95">
                  <a:extLst>
                    <a:ext uri="{FF2B5EF4-FFF2-40B4-BE49-F238E27FC236}">
                      <a16:creationId xmlns:a16="http://schemas.microsoft.com/office/drawing/2014/main" id="{A10598B1-F475-7A73-C484-EBAC3786135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171700" y="4576762"/>
                  <a:ext cx="253274" cy="276999"/>
                </a:xfrm>
                <a:prstGeom prst="rect">
                  <a:avLst/>
                </a:prstGeom>
                <a:blipFill>
                  <a:blip r:embed="rId11"/>
                  <a:stretch>
                    <a:fillRect l="-26190" r="-23810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0" name="TextBox 39">
                  <a:extLst>
                    <a:ext uri="{FF2B5EF4-FFF2-40B4-BE49-F238E27FC236}">
                      <a16:creationId xmlns:a16="http://schemas.microsoft.com/office/drawing/2014/main" id="{5E2731DC-1D26-9D71-EB28-ECB33F8708F0}"/>
                    </a:ext>
                  </a:extLst>
                </p:cNvPr>
                <p:cNvSpPr txBox="1"/>
                <p:nvPr/>
              </p:nvSpPr>
              <p:spPr>
                <a:xfrm>
                  <a:off x="3228975" y="4710112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7" name="TextBox 96">
                  <a:extLst>
                    <a:ext uri="{FF2B5EF4-FFF2-40B4-BE49-F238E27FC236}">
                      <a16:creationId xmlns:a16="http://schemas.microsoft.com/office/drawing/2014/main" id="{03014248-19B6-EF50-3DF7-A5E27DD575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28975" y="4710112"/>
                  <a:ext cx="253274" cy="276999"/>
                </a:xfrm>
                <a:prstGeom prst="rect">
                  <a:avLst/>
                </a:prstGeom>
                <a:blipFill>
                  <a:blip r:embed="rId12"/>
                  <a:stretch>
                    <a:fillRect l="-26829" r="-26829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73698F57-B040-B068-83A6-D1D24DD37DB3}"/>
                    </a:ext>
                  </a:extLst>
                </p:cNvPr>
                <p:cNvSpPr txBox="1"/>
                <p:nvPr/>
              </p:nvSpPr>
              <p:spPr>
                <a:xfrm>
                  <a:off x="2857500" y="5643562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8" name="TextBox 97">
                  <a:extLst>
                    <a:ext uri="{FF2B5EF4-FFF2-40B4-BE49-F238E27FC236}">
                      <a16:creationId xmlns:a16="http://schemas.microsoft.com/office/drawing/2014/main" id="{B472EE2D-0C90-30F8-3CFE-EBA892E1FAE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57500" y="5643562"/>
                  <a:ext cx="253274" cy="276999"/>
                </a:xfrm>
                <a:prstGeom prst="rect">
                  <a:avLst/>
                </a:prstGeom>
                <a:blipFill>
                  <a:blip r:embed="rId13"/>
                  <a:stretch>
                    <a:fillRect l="-26829" r="-26829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49B998A6-22FE-793B-8884-F723FF7BE2B1}"/>
                    </a:ext>
                  </a:extLst>
                </p:cNvPr>
                <p:cNvSpPr txBox="1"/>
                <p:nvPr/>
              </p:nvSpPr>
              <p:spPr>
                <a:xfrm>
                  <a:off x="2295525" y="4891087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⨀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99" name="TextBox 98">
                  <a:extLst>
                    <a:ext uri="{FF2B5EF4-FFF2-40B4-BE49-F238E27FC236}">
                      <a16:creationId xmlns:a16="http://schemas.microsoft.com/office/drawing/2014/main" id="{3AC4E266-A121-FA57-704A-9D26E397F95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295525" y="4891087"/>
                  <a:ext cx="253274" cy="276999"/>
                </a:xfrm>
                <a:prstGeom prst="rect">
                  <a:avLst/>
                </a:prstGeom>
                <a:blipFill>
                  <a:blip r:embed="rId14"/>
                  <a:stretch>
                    <a:fillRect l="-26829" r="-26829" b="-173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6A6780CC-3CD4-CEF1-196B-ABCBE1FAE65E}"/>
                    </a:ext>
                  </a:extLst>
                </p:cNvPr>
                <p:cNvSpPr txBox="1"/>
                <p:nvPr/>
              </p:nvSpPr>
              <p:spPr>
                <a:xfrm>
                  <a:off x="2686050" y="3757612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⨁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0" name="TextBox 99">
                  <a:extLst>
                    <a:ext uri="{FF2B5EF4-FFF2-40B4-BE49-F238E27FC236}">
                      <a16:creationId xmlns:a16="http://schemas.microsoft.com/office/drawing/2014/main" id="{79A47E90-D4F3-2B34-FDA4-EEFF06BF6E5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86050" y="3757612"/>
                  <a:ext cx="253274" cy="276999"/>
                </a:xfrm>
                <a:prstGeom prst="rect">
                  <a:avLst/>
                </a:prstGeom>
                <a:blipFill>
                  <a:blip r:embed="rId15"/>
                  <a:stretch>
                    <a:fillRect l="-26829" r="-26829" b="-173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FBA0089E-C30E-991A-CD3B-FCF09321ACF4}"/>
                    </a:ext>
                  </a:extLst>
                </p:cNvPr>
                <p:cNvSpPr txBox="1"/>
                <p:nvPr/>
              </p:nvSpPr>
              <p:spPr>
                <a:xfrm>
                  <a:off x="3933825" y="4967287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⨁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1" name="TextBox 100">
                  <a:extLst>
                    <a:ext uri="{FF2B5EF4-FFF2-40B4-BE49-F238E27FC236}">
                      <a16:creationId xmlns:a16="http://schemas.microsoft.com/office/drawing/2014/main" id="{0E614259-52E7-72C8-ACA5-8BAEC52B7B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3825" y="4967287"/>
                  <a:ext cx="253274" cy="276999"/>
                </a:xfrm>
                <a:prstGeom prst="rect">
                  <a:avLst/>
                </a:prstGeom>
                <a:blipFill>
                  <a:blip r:embed="rId16"/>
                  <a:stretch>
                    <a:fillRect l="-26190" r="-23810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5" name="TextBox 44">
                  <a:extLst>
                    <a:ext uri="{FF2B5EF4-FFF2-40B4-BE49-F238E27FC236}">
                      <a16:creationId xmlns:a16="http://schemas.microsoft.com/office/drawing/2014/main" id="{EDF0DC60-490D-D952-D510-F65DBBD00422}"/>
                    </a:ext>
                  </a:extLst>
                </p:cNvPr>
                <p:cNvSpPr txBox="1"/>
                <p:nvPr/>
              </p:nvSpPr>
              <p:spPr>
                <a:xfrm>
                  <a:off x="4038600" y="4576762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⨁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2" name="TextBox 101">
                  <a:extLst>
                    <a:ext uri="{FF2B5EF4-FFF2-40B4-BE49-F238E27FC236}">
                      <a16:creationId xmlns:a16="http://schemas.microsoft.com/office/drawing/2014/main" id="{480E3382-99B9-27D5-21B5-F1766FAFC1F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038600" y="4576762"/>
                  <a:ext cx="253274" cy="276999"/>
                </a:xfrm>
                <a:prstGeom prst="rect">
                  <a:avLst/>
                </a:prstGeom>
                <a:blipFill>
                  <a:blip r:embed="rId17"/>
                  <a:stretch>
                    <a:fillRect l="-26829" r="-24390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6" name="TextBox 45">
                  <a:extLst>
                    <a:ext uri="{FF2B5EF4-FFF2-40B4-BE49-F238E27FC236}">
                      <a16:creationId xmlns:a16="http://schemas.microsoft.com/office/drawing/2014/main" id="{46A16DFE-5937-21A5-EEA6-82E0898217A3}"/>
                    </a:ext>
                  </a:extLst>
                </p:cNvPr>
                <p:cNvSpPr txBox="1"/>
                <p:nvPr/>
              </p:nvSpPr>
              <p:spPr>
                <a:xfrm>
                  <a:off x="3352800" y="4405312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⨁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3" name="TextBox 102">
                  <a:extLst>
                    <a:ext uri="{FF2B5EF4-FFF2-40B4-BE49-F238E27FC236}">
                      <a16:creationId xmlns:a16="http://schemas.microsoft.com/office/drawing/2014/main" id="{655089F9-A9B6-4BBA-16FB-7543A9ED33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352800" y="4405312"/>
                  <a:ext cx="253274" cy="276999"/>
                </a:xfrm>
                <a:prstGeom prst="rect">
                  <a:avLst/>
                </a:prstGeom>
                <a:blipFill>
                  <a:blip r:embed="rId18"/>
                  <a:stretch>
                    <a:fillRect l="-26190" r="-23810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13444251-6473-A0F8-E5FF-562CB275FD2D}"/>
                    </a:ext>
                  </a:extLst>
                </p:cNvPr>
                <p:cNvSpPr txBox="1"/>
                <p:nvPr/>
              </p:nvSpPr>
              <p:spPr>
                <a:xfrm>
                  <a:off x="3962400" y="4052887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⨁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4" name="TextBox 103">
                  <a:extLst>
                    <a:ext uri="{FF2B5EF4-FFF2-40B4-BE49-F238E27FC236}">
                      <a16:creationId xmlns:a16="http://schemas.microsoft.com/office/drawing/2014/main" id="{E6ED7093-E96D-FB2F-79FD-8832B5B9E2E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62400" y="4052887"/>
                  <a:ext cx="253274" cy="276999"/>
                </a:xfrm>
                <a:prstGeom prst="rect">
                  <a:avLst/>
                </a:prstGeom>
                <a:blipFill>
                  <a:blip r:embed="rId19"/>
                  <a:stretch>
                    <a:fillRect l="-26190" r="-23810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8" name="TextBox 47">
                  <a:extLst>
                    <a:ext uri="{FF2B5EF4-FFF2-40B4-BE49-F238E27FC236}">
                      <a16:creationId xmlns:a16="http://schemas.microsoft.com/office/drawing/2014/main" id="{FAD859DB-4792-1B7F-3E78-0D3EEF030CCC}"/>
                    </a:ext>
                  </a:extLst>
                </p:cNvPr>
                <p:cNvSpPr txBox="1"/>
                <p:nvPr/>
              </p:nvSpPr>
              <p:spPr>
                <a:xfrm>
                  <a:off x="4352925" y="5119687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⨁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5" name="TextBox 104">
                  <a:extLst>
                    <a:ext uri="{FF2B5EF4-FFF2-40B4-BE49-F238E27FC236}">
                      <a16:creationId xmlns:a16="http://schemas.microsoft.com/office/drawing/2014/main" id="{ACC50129-91F0-0D5B-0730-406AF448C92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52925" y="5119687"/>
                  <a:ext cx="253274" cy="276999"/>
                </a:xfrm>
                <a:prstGeom prst="rect">
                  <a:avLst/>
                </a:prstGeom>
                <a:blipFill>
                  <a:blip r:embed="rId20"/>
                  <a:stretch>
                    <a:fillRect l="-26190" r="-23810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302246DE-92F4-D184-D567-00E852E6C47E}"/>
                    </a:ext>
                  </a:extLst>
                </p:cNvPr>
                <p:cNvSpPr txBox="1"/>
                <p:nvPr/>
              </p:nvSpPr>
              <p:spPr>
                <a:xfrm>
                  <a:off x="2924175" y="4110037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⨁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70F707DD-902C-D222-8009-43CF584811E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24175" y="4110037"/>
                  <a:ext cx="253274" cy="276999"/>
                </a:xfrm>
                <a:prstGeom prst="rect">
                  <a:avLst/>
                </a:prstGeom>
                <a:blipFill>
                  <a:blip r:embed="rId21"/>
                  <a:stretch>
                    <a:fillRect l="-26829" r="-26829" b="-173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0" name="TextBox 49">
                  <a:extLst>
                    <a:ext uri="{FF2B5EF4-FFF2-40B4-BE49-F238E27FC236}">
                      <a16:creationId xmlns:a16="http://schemas.microsoft.com/office/drawing/2014/main" id="{E1937E8D-D83D-B480-F3EA-87FE8E3F7F0D}"/>
                    </a:ext>
                  </a:extLst>
                </p:cNvPr>
                <p:cNvSpPr txBox="1"/>
                <p:nvPr/>
              </p:nvSpPr>
              <p:spPr>
                <a:xfrm>
                  <a:off x="2705100" y="4738687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⨁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7" name="TextBox 106">
                  <a:extLst>
                    <a:ext uri="{FF2B5EF4-FFF2-40B4-BE49-F238E27FC236}">
                      <a16:creationId xmlns:a16="http://schemas.microsoft.com/office/drawing/2014/main" id="{A71C42F5-ED10-A317-394B-08F663BC476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705100" y="4738687"/>
                  <a:ext cx="253274" cy="276999"/>
                </a:xfrm>
                <a:prstGeom prst="rect">
                  <a:avLst/>
                </a:prstGeom>
                <a:blipFill>
                  <a:blip r:embed="rId22"/>
                  <a:stretch>
                    <a:fillRect l="-26829" r="-26829" b="-173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2DBFA68A-54D9-BA10-63E2-9897BAFB202C}"/>
                    </a:ext>
                  </a:extLst>
                </p:cNvPr>
                <p:cNvSpPr txBox="1"/>
                <p:nvPr/>
              </p:nvSpPr>
              <p:spPr>
                <a:xfrm>
                  <a:off x="3667125" y="4719637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⨁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CF64D04E-5E69-3360-BA8C-53B2855E3FB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67125" y="4719637"/>
                  <a:ext cx="253274" cy="276999"/>
                </a:xfrm>
                <a:prstGeom prst="rect">
                  <a:avLst/>
                </a:prstGeom>
                <a:blipFill>
                  <a:blip r:embed="rId23"/>
                  <a:stretch>
                    <a:fillRect l="-26829" r="-26829" b="-173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2" name="TextBox 51">
                  <a:extLst>
                    <a:ext uri="{FF2B5EF4-FFF2-40B4-BE49-F238E27FC236}">
                      <a16:creationId xmlns:a16="http://schemas.microsoft.com/office/drawing/2014/main" id="{40D04F89-19C0-71FE-C098-BB5D88DD4017}"/>
                    </a:ext>
                  </a:extLst>
                </p:cNvPr>
                <p:cNvSpPr txBox="1"/>
                <p:nvPr/>
              </p:nvSpPr>
              <p:spPr>
                <a:xfrm>
                  <a:off x="3933825" y="5319712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⨁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603F11D4-AD9A-A8D5-9D9C-F7471F12F2B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33825" y="5319712"/>
                  <a:ext cx="253274" cy="276999"/>
                </a:xfrm>
                <a:prstGeom prst="rect">
                  <a:avLst/>
                </a:prstGeom>
                <a:blipFill>
                  <a:blip r:embed="rId24"/>
                  <a:stretch>
                    <a:fillRect l="-26190" r="-23810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3" name="TextBox 52">
                  <a:extLst>
                    <a:ext uri="{FF2B5EF4-FFF2-40B4-BE49-F238E27FC236}">
                      <a16:creationId xmlns:a16="http://schemas.microsoft.com/office/drawing/2014/main" id="{4A7933AB-D16E-AB0B-5C5F-5D37807F5669}"/>
                    </a:ext>
                  </a:extLst>
                </p:cNvPr>
                <p:cNvSpPr txBox="1"/>
                <p:nvPr/>
              </p:nvSpPr>
              <p:spPr>
                <a:xfrm>
                  <a:off x="3505200" y="5072062"/>
                  <a:ext cx="253274" cy="276999"/>
                </a:xfrm>
                <a:prstGeom prst="rect">
                  <a:avLst/>
                </a:prstGeom>
                <a:noFill/>
              </p:spPr>
              <p:txBody>
                <a:bodyPr wrap="non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⨁</m:t>
                        </m:r>
                      </m:oMath>
                    </m:oMathPara>
                  </a14:m>
                  <a:endParaRPr lang="en-US" dirty="0"/>
                </a:p>
              </p:txBody>
            </p:sp>
          </mc:Choice>
          <mc:Fallback xmlns=""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86F5CB9B-B675-ED43-C34D-49457FC012B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505200" y="5072062"/>
                  <a:ext cx="253274" cy="276999"/>
                </a:xfrm>
                <a:prstGeom prst="rect">
                  <a:avLst/>
                </a:prstGeom>
                <a:blipFill>
                  <a:blip r:embed="rId25"/>
                  <a:stretch>
                    <a:fillRect l="-26190" r="-23810" b="-20000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54" name="Slide Number Placeholder 53">
            <a:extLst>
              <a:ext uri="{FF2B5EF4-FFF2-40B4-BE49-F238E27FC236}">
                <a16:creationId xmlns:a16="http://schemas.microsoft.com/office/drawing/2014/main" id="{36C30B9B-5DA2-F6A0-57E1-56A349932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699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CE510-C639-CD27-6720-92F7C7B12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9663" y="0"/>
            <a:ext cx="10515600" cy="1325563"/>
          </a:xfrm>
        </p:spPr>
        <p:txBody>
          <a:bodyPr/>
          <a:lstStyle/>
          <a:p>
            <a:r>
              <a:rPr lang="en-US" dirty="0"/>
              <a:t>Unsupervised Learning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0054FF-75EF-B439-3C0E-56EE84708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797" y="1231736"/>
            <a:ext cx="10515600" cy="4351338"/>
          </a:xfrm>
        </p:spPr>
        <p:txBody>
          <a:bodyPr/>
          <a:lstStyle/>
          <a:p>
            <a:r>
              <a:rPr lang="en-US" b="1" dirty="0"/>
              <a:t>Definition:</a:t>
            </a:r>
            <a:r>
              <a:rPr lang="en-US" dirty="0"/>
              <a:t> Algorithms that learn the </a:t>
            </a:r>
            <a:r>
              <a:rPr lang="en-US" b="1" dirty="0"/>
              <a:t>structural patterns</a:t>
            </a:r>
            <a:r>
              <a:rPr lang="en-US" dirty="0"/>
              <a:t> of data without using labels.</a:t>
            </a:r>
          </a:p>
          <a:p>
            <a:r>
              <a:rPr lang="en-US" b="1" dirty="0"/>
              <a:t>Example: </a:t>
            </a:r>
            <a:r>
              <a:rPr lang="en-US" dirty="0"/>
              <a:t>(Clustering) Grouping samples based on similarities or proximity (e.g., grouping 1,000,000 genes).</a:t>
            </a:r>
          </a:p>
          <a:p>
            <a:r>
              <a:rPr lang="en-US" b="1" dirty="0"/>
              <a:t>Applications:</a:t>
            </a:r>
          </a:p>
          <a:p>
            <a:pPr lvl="1"/>
            <a:r>
              <a:rPr lang="en-US" dirty="0"/>
              <a:t>Market segmentation.</a:t>
            </a:r>
          </a:p>
          <a:p>
            <a:pPr lvl="1"/>
            <a:r>
              <a:rPr lang="en-US" dirty="0"/>
              <a:t>Social network analysis.</a:t>
            </a:r>
          </a:p>
          <a:p>
            <a:pPr lvl="1"/>
            <a:r>
              <a:rPr lang="en-US" dirty="0"/>
              <a:t>Dimensionality reduction to remove redundancy </a:t>
            </a:r>
          </a:p>
          <a:p>
            <a:pPr marL="457200" lvl="1" indent="0">
              <a:buNone/>
            </a:pPr>
            <a:r>
              <a:rPr lang="en-US" dirty="0"/>
              <a:t>    among features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D07D6A8-547F-3E27-B8FE-68F93FD58A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23824" y="3431749"/>
            <a:ext cx="2795730" cy="2210194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897470-6ED0-0037-31DF-893C2BC49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CBB08-7325-4F2B-97EB-5792AF8F355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4849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4815</TotalTime>
  <Words>1105</Words>
  <Application>Microsoft Office PowerPoint</Application>
  <PresentationFormat>Widescreen</PresentationFormat>
  <Paragraphs>141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Aptos Display</vt:lpstr>
      <vt:lpstr>Arial</vt:lpstr>
      <vt:lpstr>Calibri</vt:lpstr>
      <vt:lpstr>Cambria Math</vt:lpstr>
      <vt:lpstr>Wingdings</vt:lpstr>
      <vt:lpstr>Office Theme</vt:lpstr>
      <vt:lpstr>Chapter 1 Introduction to Deep Learning</vt:lpstr>
      <vt:lpstr>Outline</vt:lpstr>
      <vt:lpstr>Defining the Hierarchy</vt:lpstr>
      <vt:lpstr>What is Machine Learning?</vt:lpstr>
      <vt:lpstr>Key Characteristics of ML Systems</vt:lpstr>
      <vt:lpstr>Types of Machine Learning</vt:lpstr>
      <vt:lpstr>Supervised Learning</vt:lpstr>
      <vt:lpstr>Regression vs. Classification</vt:lpstr>
      <vt:lpstr>Unsupervised Learning</vt:lpstr>
      <vt:lpstr>Reinforcement Learning (RL)</vt:lpstr>
      <vt:lpstr>Data Representation</vt:lpstr>
      <vt:lpstr>Dataset Partitioning</vt:lpstr>
      <vt:lpstr>Historical Evolution</vt:lpstr>
      <vt:lpstr>Deep Learning Ecosystem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Weidong Kuang</dc:creator>
  <cp:lastModifiedBy>Weidong Kuang</cp:lastModifiedBy>
  <cp:revision>6</cp:revision>
  <dcterms:created xsi:type="dcterms:W3CDTF">2026-04-20T20:10:07Z</dcterms:created>
  <dcterms:modified xsi:type="dcterms:W3CDTF">2026-05-27T13:46:37Z</dcterms:modified>
</cp:coreProperties>
</file>