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bookmarkIdSeed="2">
  <p:sldMasterIdLst>
    <p:sldMasterId id="2147483864" r:id="rId3"/>
  </p:sldMasterIdLst>
  <p:notesMasterIdLst>
    <p:notesMasterId r:id="rId14"/>
  </p:notesMasterIdLst>
  <p:handoutMasterIdLst>
    <p:handoutMasterId r:id="rId15"/>
  </p:handoutMasterIdLst>
  <p:sldIdLst>
    <p:sldId id="256" r:id="rId4"/>
    <p:sldId id="328" r:id="rId5"/>
    <p:sldId id="341" r:id="rId6"/>
    <p:sldId id="338" r:id="rId7"/>
    <p:sldId id="330" r:id="rId8"/>
    <p:sldId id="288" r:id="rId9"/>
    <p:sldId id="289" r:id="rId10"/>
    <p:sldId id="339" r:id="rId11"/>
    <p:sldId id="332" r:id="rId12"/>
    <p:sldId id="340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4F23"/>
    <a:srgbClr val="F04F23"/>
    <a:srgbClr val="F651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3631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6" d="100"/>
          <a:sy n="96" d="100"/>
        </p:scale>
        <p:origin x="3648" y="1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How Well a Student Will do on an Exam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Studying</c:v>
          </c:tx>
          <c:spPr>
            <a:ln w="47625">
              <a:noFill/>
            </a:ln>
          </c:spPr>
          <c:xVal>
            <c:numRef>
              <c:f>Sheet1!$A$2:$A$12</c:f>
              <c:numCache>
                <c:formatCode>General</c:formatCode>
                <c:ptCount val="11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  <c:pt idx="10">
                  <c:v>0</c:v>
                </c:pt>
              </c:numCache>
            </c:numRef>
          </c:xVal>
          <c:yVal>
            <c:numRef>
              <c:f>Sheet1!$C$2:$C$12</c:f>
              <c:numCache>
                <c:formatCode>General</c:formatCode>
                <c:ptCount val="11"/>
                <c:pt idx="0">
                  <c:v>100</c:v>
                </c:pt>
                <c:pt idx="1">
                  <c:v>90</c:v>
                </c:pt>
                <c:pt idx="2">
                  <c:v>80</c:v>
                </c:pt>
                <c:pt idx="3">
                  <c:v>70</c:v>
                </c:pt>
                <c:pt idx="4">
                  <c:v>60</c:v>
                </c:pt>
                <c:pt idx="5">
                  <c:v>50</c:v>
                </c:pt>
                <c:pt idx="6">
                  <c:v>40</c:v>
                </c:pt>
                <c:pt idx="7">
                  <c:v>30</c:v>
                </c:pt>
                <c:pt idx="8">
                  <c:v>20</c:v>
                </c:pt>
                <c:pt idx="9">
                  <c:v>10</c:v>
                </c:pt>
                <c:pt idx="10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v>Watchin TV</c:v>
          </c:tx>
          <c:spPr>
            <a:ln w="47625">
              <a:noFill/>
            </a:ln>
          </c:spPr>
          <c:xVal>
            <c:numRef>
              <c:f>Sheet1!$B$2:$B$12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Sheet1!$C$2:$C$12</c:f>
              <c:numCache>
                <c:formatCode>General</c:formatCode>
                <c:ptCount val="11"/>
                <c:pt idx="0">
                  <c:v>100</c:v>
                </c:pt>
                <c:pt idx="1">
                  <c:v>90</c:v>
                </c:pt>
                <c:pt idx="2">
                  <c:v>80</c:v>
                </c:pt>
                <c:pt idx="3">
                  <c:v>70</c:v>
                </c:pt>
                <c:pt idx="4">
                  <c:v>60</c:v>
                </c:pt>
                <c:pt idx="5">
                  <c:v>50</c:v>
                </c:pt>
                <c:pt idx="6">
                  <c:v>40</c:v>
                </c:pt>
                <c:pt idx="7">
                  <c:v>30</c:v>
                </c:pt>
                <c:pt idx="8">
                  <c:v>20</c:v>
                </c:pt>
                <c:pt idx="9">
                  <c:v>10</c:v>
                </c:pt>
                <c:pt idx="1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783888"/>
        <c:axId val="154397016"/>
      </c:scatterChart>
      <c:valAx>
        <c:axId val="154783888"/>
        <c:scaling>
          <c:orientation val="minMax"/>
          <c:max val="1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(Hours)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54397016"/>
        <c:crosses val="autoZero"/>
        <c:crossBetween val="midCat"/>
      </c:valAx>
      <c:valAx>
        <c:axId val="154397016"/>
        <c:scaling>
          <c:orientation val="minMax"/>
          <c:max val="1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Exam Grade (Points)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54783888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1555B35-A0DB-4724-8790-A10F49C1EC3B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7F334A6-2D2D-4BAA-9242-A65B58275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22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8EF10-8093-41A7-92BB-1D41B09C0376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D78DA-6D69-4F93-9CCE-BA46693F1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587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D78DA-6D69-4F93-9CCE-BA46693F1128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73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D78DA-6D69-4F93-9CCE-BA46693F11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011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980"/>
            <a:ext cx="4002032" cy="8473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3F80-862A-7A4A-9A53-980B03023304}" type="datetime1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8F53-9B34-4FBE-BD8D-D0E504F032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45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32C5-5C89-F348-8E26-768DEB967B10}" type="datetime1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8F53-9B34-4FBE-BD8D-D0E504F0327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304800"/>
            <a:ext cx="2404175" cy="65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017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2C3A-3118-764E-BF96-32FF46572DF3}" type="datetime1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8F53-9B34-4FBE-BD8D-D0E504F0327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62" y="228600"/>
            <a:ext cx="2404175" cy="65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765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D8FD-B32A-B346-8CE5-5C6A541C66D1}" type="datetime1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8F53-9B34-4FBE-BD8D-D0E504F0327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304800"/>
            <a:ext cx="2404175" cy="65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513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1081-A958-0442-9A3D-99E543435C1B}" type="datetime1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8F53-9B34-4FBE-BD8D-D0E504F0327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04800"/>
            <a:ext cx="2517653" cy="127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821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1B24-1635-DD49-B770-830D9ACAE6A6}" type="datetime1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8F53-9B34-4FBE-BD8D-D0E504F0327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304800"/>
            <a:ext cx="2404175" cy="65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58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78794-CA22-BE42-955F-6966EC4656BC}" type="datetime1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8F53-9B34-4FBE-BD8D-D0E504F0327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304800"/>
            <a:ext cx="2404175" cy="65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072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6A8C-D657-4E49-826E-F3F0283E9A07}" type="datetime1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8F53-9B34-4FBE-BD8D-D0E504F0327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304800"/>
            <a:ext cx="2404175" cy="65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0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C75E5-BB3B-A647-B0DD-2C6B45B2510B}" type="datetime1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8F53-9B34-4FBE-BD8D-D0E504F0327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304800"/>
            <a:ext cx="2404175" cy="65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7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1C0C1-20D2-634B-8A2D-7C7F2F2A20A0}" type="datetime1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8F53-9B34-4FBE-BD8D-D0E504F0327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304800"/>
            <a:ext cx="2404175" cy="65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55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23E2-D286-6A4C-AE58-203D17D5B9F3}" type="datetime1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8F53-9B34-4FBE-BD8D-D0E504F0327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304800"/>
            <a:ext cx="2404175" cy="65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74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DD407-20CF-6243-8404-963FF90668EA}" type="datetime1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C8F53-9B34-4FBE-BD8D-D0E504F032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42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Group </a:t>
            </a:r>
            <a:r>
              <a:rPr lang="en-US" dirty="0" smtClean="0"/>
              <a:t>Name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Project </a:t>
            </a:r>
            <a:r>
              <a:rPr lang="en-US" dirty="0"/>
              <a:t>Title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2112962"/>
          </a:xfrm>
        </p:spPr>
        <p:txBody>
          <a:bodyPr>
            <a:normAutofit/>
          </a:bodyPr>
          <a:lstStyle/>
          <a:p>
            <a:r>
              <a:rPr lang="en-US" dirty="0" smtClean="0"/>
              <a:t>Group Member 1</a:t>
            </a:r>
          </a:p>
          <a:p>
            <a:r>
              <a:rPr lang="en-US" dirty="0" smtClean="0"/>
              <a:t>Group Member 2</a:t>
            </a:r>
          </a:p>
          <a:p>
            <a:r>
              <a:rPr lang="en-US" dirty="0" smtClean="0"/>
              <a:t>Group Member 3</a:t>
            </a:r>
          </a:p>
          <a:p>
            <a:r>
              <a:rPr lang="en-US" dirty="0" smtClean="0"/>
              <a:t>Group Member 4</a:t>
            </a:r>
          </a:p>
          <a:p>
            <a:r>
              <a:rPr lang="en-US" dirty="0" smtClean="0"/>
              <a:t>Group Member 5</a:t>
            </a:r>
          </a:p>
          <a:p>
            <a:r>
              <a:rPr lang="en-US" dirty="0" smtClean="0"/>
              <a:t>Semester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714500" y="5943600"/>
            <a:ext cx="5715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aecilia LT Std 76" charset="0"/>
                <a:ea typeface="Caecilia LT Std 76" charset="0"/>
                <a:cs typeface="Caecilia LT Std 76" charset="0"/>
              </a:rPr>
              <a:t>MECE 2140: Materials Engineering </a:t>
            </a:r>
            <a:r>
              <a:rPr lang="en-US" dirty="0" smtClean="0">
                <a:latin typeface="Caecilia LT Std 76" charset="0"/>
                <a:ea typeface="Caecilia LT Std 76" charset="0"/>
                <a:cs typeface="Caecilia LT Std 76" charset="0"/>
              </a:rPr>
              <a:t>Laboratory</a:t>
            </a:r>
          </a:p>
          <a:p>
            <a:pPr algn="ctr"/>
            <a:r>
              <a:rPr lang="en-US" dirty="0" smtClean="0">
                <a:latin typeface="Caecilia LT Std 76" charset="0"/>
                <a:ea typeface="Caecilia LT Std 76" charset="0"/>
                <a:cs typeface="Caecilia LT Std 76" charset="0"/>
              </a:rPr>
              <a:t>Section Number ___</a:t>
            </a:r>
            <a:endParaRPr lang="en-US" dirty="0">
              <a:latin typeface="Caecilia LT Std 76" charset="0"/>
              <a:ea typeface="Caecilia LT Std 76" charset="0"/>
              <a:cs typeface="Caecilia LT Std 7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90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 &amp; Appendix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All sources should be referenced.</a:t>
            </a:r>
          </a:p>
          <a:p>
            <a:pPr lvl="1"/>
            <a:r>
              <a:rPr lang="en-US" smtClean="0"/>
              <a:t>Lab procedures</a:t>
            </a:r>
          </a:p>
          <a:p>
            <a:pPr lvl="1"/>
            <a:r>
              <a:rPr lang="en-US" smtClean="0"/>
              <a:t>Class notes, textbook, etc.</a:t>
            </a:r>
          </a:p>
          <a:p>
            <a:pPr lvl="1"/>
            <a:r>
              <a:rPr lang="en-US" smtClean="0"/>
              <a:t>Equations, definitions, explanations, etc.</a:t>
            </a:r>
          </a:p>
          <a:p>
            <a:r>
              <a:rPr lang="en-US" smtClean="0"/>
              <a:t>All raw data not included in the lab report should be in the appendix.</a:t>
            </a:r>
          </a:p>
          <a:p>
            <a:pPr lvl="1"/>
            <a:r>
              <a:rPr lang="en-US" smtClean="0"/>
              <a:t>Only pertinent data should go in report.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8F53-9B34-4FBE-BD8D-D0E504F0327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77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Background &amp;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the theory for the lab you conducted</a:t>
            </a:r>
          </a:p>
          <a:p>
            <a:r>
              <a:rPr lang="en-US" dirty="0" smtClean="0"/>
              <a:t>Do some research regarding your lab</a:t>
            </a:r>
          </a:p>
          <a:p>
            <a:r>
              <a:rPr lang="en-US" dirty="0" smtClean="0"/>
              <a:t>Where do they use it? Why do they use it?</a:t>
            </a:r>
          </a:p>
          <a:p>
            <a:r>
              <a:rPr lang="en-US" dirty="0" smtClean="0"/>
              <a:t>Use what you have learned in class and previous classes</a:t>
            </a:r>
          </a:p>
          <a:p>
            <a:r>
              <a:rPr lang="en-US" dirty="0" smtClean="0"/>
              <a:t>Provides the reader with a reason to read your report</a:t>
            </a:r>
          </a:p>
          <a:p>
            <a:r>
              <a:rPr lang="en-US" dirty="0" smtClean="0"/>
              <a:t>Helps the writer to better understand the theory behind the lab performed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8F53-9B34-4FBE-BD8D-D0E504F0327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77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lvl="1">
              <a:spcBef>
                <a:spcPts val="750"/>
              </a:spcBef>
            </a:pPr>
            <a:r>
              <a:rPr lang="en-US" dirty="0"/>
              <a:t>Should be a concise, single paragraph stating the purpose of the experiment</a:t>
            </a:r>
          </a:p>
          <a:p>
            <a:pPr marL="171450" lvl="1">
              <a:spcBef>
                <a:spcPts val="750"/>
              </a:spcBef>
            </a:pPr>
            <a:r>
              <a:rPr lang="en-US" dirty="0"/>
              <a:t>What was the purpose of the lab you performed?</a:t>
            </a:r>
          </a:p>
          <a:p>
            <a:pPr marL="171450" lvl="1">
              <a:spcBef>
                <a:spcPts val="750"/>
              </a:spcBef>
            </a:pPr>
            <a:r>
              <a:rPr lang="en-US" dirty="0"/>
              <a:t>What was supposed to have been achieved?</a:t>
            </a:r>
          </a:p>
          <a:p>
            <a:pPr marL="171450" lvl="1">
              <a:spcBef>
                <a:spcPts val="750"/>
              </a:spcBef>
            </a:pPr>
            <a:r>
              <a:rPr lang="en-US" dirty="0"/>
              <a:t>What were you trying to do?</a:t>
            </a:r>
          </a:p>
          <a:p>
            <a:pPr marL="171450" lvl="1">
              <a:spcBef>
                <a:spcPts val="750"/>
              </a:spcBef>
            </a:pPr>
            <a:r>
              <a:rPr lang="en-US" b="1" dirty="0"/>
              <a:t>Reason for conducting the </a:t>
            </a:r>
            <a:r>
              <a:rPr lang="en-US" b="1" dirty="0" smtClean="0"/>
              <a:t>experiment</a:t>
            </a:r>
          </a:p>
          <a:p>
            <a:pPr marL="171450" lvl="1">
              <a:spcBef>
                <a:spcPts val="750"/>
              </a:spcBef>
            </a:pPr>
            <a:r>
              <a:rPr lang="en-US" b="1" dirty="0" smtClean="0"/>
              <a:t>Must </a:t>
            </a:r>
            <a:r>
              <a:rPr lang="en-US" b="1" dirty="0"/>
              <a:t>be stated in YOUR OWN WORDS!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8F53-9B34-4FBE-BD8D-D0E504F0327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676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Depiction of setup</a:t>
            </a:r>
          </a:p>
          <a:p>
            <a:r>
              <a:rPr lang="en-US" dirty="0" smtClean="0"/>
              <a:t>Must show appropriate way to set up experiment</a:t>
            </a:r>
          </a:p>
          <a:p>
            <a:r>
              <a:rPr lang="en-US" dirty="0" smtClean="0"/>
              <a:t>Equipment list</a:t>
            </a:r>
          </a:p>
          <a:p>
            <a:r>
              <a:rPr lang="en-US" dirty="0" smtClean="0"/>
              <a:t>Insert Images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8F53-9B34-4FBE-BD8D-D0E504F0327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18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 &amp; Procedures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Be detailed but not exhaustive.</a:t>
            </a:r>
          </a:p>
          <a:p>
            <a:r>
              <a:rPr lang="en-US" dirty="0" smtClean="0"/>
              <a:t>Should </a:t>
            </a:r>
            <a:r>
              <a:rPr lang="en-US" dirty="0"/>
              <a:t>be a short description of the experimental </a:t>
            </a:r>
            <a:r>
              <a:rPr lang="en-US" dirty="0" smtClean="0"/>
              <a:t>procedure</a:t>
            </a:r>
          </a:p>
          <a:p>
            <a:r>
              <a:rPr lang="en-US" dirty="0" smtClean="0"/>
              <a:t>What </a:t>
            </a:r>
            <a:r>
              <a:rPr lang="en-US" dirty="0"/>
              <a:t>steps did you take to successfully perform the </a:t>
            </a:r>
            <a:r>
              <a:rPr lang="en-US" dirty="0" smtClean="0"/>
              <a:t>lab?</a:t>
            </a:r>
          </a:p>
          <a:p>
            <a:r>
              <a:rPr lang="en-US" dirty="0" smtClean="0"/>
              <a:t>What </a:t>
            </a:r>
            <a:r>
              <a:rPr lang="en-US" dirty="0"/>
              <a:t>ASTM Standard was </a:t>
            </a:r>
            <a:r>
              <a:rPr lang="en-US" dirty="0" smtClean="0"/>
              <a:t>followed?</a:t>
            </a:r>
          </a:p>
          <a:p>
            <a:r>
              <a:rPr lang="en-US" dirty="0" smtClean="0"/>
              <a:t>This </a:t>
            </a:r>
            <a:r>
              <a:rPr lang="en-US" dirty="0"/>
              <a:t>section can be in bullet or paragraph </a:t>
            </a:r>
            <a:r>
              <a:rPr lang="en-US" dirty="0" smtClean="0"/>
              <a:t>format.</a:t>
            </a:r>
          </a:p>
          <a:p>
            <a:r>
              <a:rPr lang="en-US" dirty="0" smtClean="0"/>
              <a:t>Be </a:t>
            </a:r>
            <a:r>
              <a:rPr lang="en-US" dirty="0"/>
              <a:t>sure to include all names of machines or instrumentation used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Be sure to include pictures of experimental setups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8F53-9B34-4FBE-BD8D-D0E504F0327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51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“Factual information (as measurements or statistics) used as a basis for reasoning, discussion, or calculation.”1</a:t>
            </a:r>
          </a:p>
          <a:p>
            <a:r>
              <a:rPr lang="en-US" smtClean="0"/>
              <a:t>Pertinent data should be presented in a clear, concise chart.</a:t>
            </a:r>
          </a:p>
          <a:p>
            <a:r>
              <a:rPr lang="en-US" smtClean="0"/>
              <a:t>All columns or rows should have headings and must include units!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8F53-9B34-4FBE-BD8D-D0E504F0327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77491" y="6477000"/>
            <a:ext cx="563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</a:t>
            </a:r>
            <a:r>
              <a:rPr lang="en-US" dirty="0"/>
              <a:t>http://</a:t>
            </a:r>
            <a:r>
              <a:rPr lang="en-US" dirty="0" smtClean="0"/>
              <a:t>www.merriam-webster.com/dictionary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426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“An examination of a complex, its elements, and their relations.”1</a:t>
            </a:r>
          </a:p>
          <a:p>
            <a:pPr lvl="1"/>
            <a:r>
              <a:rPr lang="en-US" dirty="0" smtClean="0"/>
              <a:t>Briefly describe the theoretical analysis and data analysis procedures and present and discuss your results</a:t>
            </a:r>
          </a:p>
          <a:p>
            <a:pPr lvl="1"/>
            <a:r>
              <a:rPr lang="en-US" dirty="0" smtClean="0"/>
              <a:t>Include any and all equations used to perform the analysis.</a:t>
            </a:r>
          </a:p>
          <a:p>
            <a:pPr lvl="1"/>
            <a:r>
              <a:rPr lang="en-US" dirty="0" smtClean="0"/>
              <a:t>Chart and/or graphs are absolutely necessary</a:t>
            </a:r>
          </a:p>
          <a:p>
            <a:pPr lvl="2"/>
            <a:r>
              <a:rPr lang="en-US" dirty="0" smtClean="0"/>
              <a:t>If equations were utilized, both charts and graphs are needed.</a:t>
            </a:r>
          </a:p>
          <a:p>
            <a:r>
              <a:rPr lang="en-US" dirty="0" smtClean="0"/>
              <a:t>Discussion of analysis and results after each graph or </a:t>
            </a:r>
            <a:r>
              <a:rPr lang="en-US" dirty="0" smtClean="0"/>
              <a:t>chart</a:t>
            </a:r>
          </a:p>
          <a:p>
            <a:pPr lvl="1"/>
            <a:r>
              <a:rPr lang="en-US" dirty="0" smtClean="0"/>
              <a:t>Bullets on PowerPoint</a:t>
            </a:r>
          </a:p>
          <a:p>
            <a:pPr lvl="1"/>
            <a:r>
              <a:rPr lang="en-US" dirty="0" smtClean="0"/>
              <a:t>Discussion by you during presentation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8F53-9B34-4FBE-BD8D-D0E504F0327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477491" y="6477000"/>
            <a:ext cx="563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</a:t>
            </a:r>
            <a:r>
              <a:rPr lang="en-US" dirty="0"/>
              <a:t>http://</a:t>
            </a:r>
            <a:r>
              <a:rPr lang="en-US" dirty="0" smtClean="0"/>
              <a:t>www.merriam-webster.com/dictionary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303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1082"/>
            <a:ext cx="7886700" cy="558710"/>
          </a:xfrm>
        </p:spPr>
        <p:txBody>
          <a:bodyPr/>
          <a:lstStyle/>
          <a:p>
            <a:r>
              <a:rPr lang="en-US" dirty="0" smtClean="0"/>
              <a:t>Analysis Example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8F53-9B34-4FBE-BD8D-D0E504F0327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1486660" y="5535117"/>
            <a:ext cx="6515100" cy="1119187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Figure 1: This graph depicts how well a student will do on an exam based on the amount of time spent studying or watching TV.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8017733"/>
              </p:ext>
            </p:extLst>
          </p:nvPr>
        </p:nvGraphicFramePr>
        <p:xfrm>
          <a:off x="1556657" y="990600"/>
          <a:ext cx="6445103" cy="449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H="1" flipV="1">
            <a:off x="1219200" y="5638800"/>
            <a:ext cx="261257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200" y="4120554"/>
            <a:ext cx="1480457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Captions</a:t>
            </a:r>
            <a:r>
              <a:rPr lang="en-US" dirty="0" smtClean="0"/>
              <a:t> for all graphs, charts, figures, etc.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1091819"/>
            <a:ext cx="2427514" cy="923330"/>
            <a:chOff x="76200" y="1293444"/>
            <a:chExt cx="2427514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76200" y="1293444"/>
              <a:ext cx="1480457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Appropriate graph title (Not y vs. x)</a:t>
              </a:r>
              <a:endParaRPr lang="en-US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1556657" y="1524000"/>
              <a:ext cx="947057" cy="23306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7157357" y="4052226"/>
            <a:ext cx="1828800" cy="1754326"/>
            <a:chOff x="7282543" y="1757065"/>
            <a:chExt cx="1828800" cy="1754326"/>
          </a:xfrm>
        </p:grpSpPr>
        <p:sp>
          <p:nvSpPr>
            <p:cNvPr id="14" name="TextBox 13"/>
            <p:cNvSpPr txBox="1"/>
            <p:nvPr/>
          </p:nvSpPr>
          <p:spPr>
            <a:xfrm>
              <a:off x="8044543" y="1757065"/>
              <a:ext cx="1066800" cy="17543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Legend when showing multiple sets of data.</a:t>
              </a:r>
              <a:endParaRPr lang="en-US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 flipV="1">
              <a:off x="7282543" y="1981200"/>
              <a:ext cx="762000" cy="65302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00038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were the results from the analysis that was performed on your data?</a:t>
            </a:r>
          </a:p>
          <a:p>
            <a:r>
              <a:rPr lang="en-US" smtClean="0"/>
              <a:t>How do your results compare to theory learned in class?</a:t>
            </a:r>
          </a:p>
          <a:p>
            <a:pPr lvl="1"/>
            <a:r>
              <a:rPr lang="en-US" smtClean="0"/>
              <a:t>Tie your results to topics in class and to everyday situations.</a:t>
            </a:r>
          </a:p>
          <a:p>
            <a:r>
              <a:rPr lang="en-US" smtClean="0"/>
              <a:t>Do not express feelings in the conclusions.  Be technical with your conclusions.  Use your knowledge to make connections and decipher data.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8F53-9B34-4FBE-BD8D-D0E504F0327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15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TRGV">
      <a:dk1>
        <a:srgbClr val="000000"/>
      </a:dk1>
      <a:lt1>
        <a:srgbClr val="FFFFFF"/>
      </a:lt1>
      <a:dk2>
        <a:srgbClr val="F04F22"/>
      </a:dk2>
      <a:lt2>
        <a:srgbClr val="8D8F91"/>
      </a:lt2>
      <a:accent1>
        <a:srgbClr val="00833C"/>
      </a:accent1>
      <a:accent2>
        <a:srgbClr val="92D050"/>
      </a:accent2>
      <a:accent3>
        <a:srgbClr val="646568"/>
      </a:accent3>
      <a:accent4>
        <a:srgbClr val="FAA51C"/>
      </a:accent4>
      <a:accent5>
        <a:srgbClr val="0E2240"/>
      </a:accent5>
      <a:accent6>
        <a:srgbClr val="70AD47"/>
      </a:accent6>
      <a:hlink>
        <a:srgbClr val="128DDA"/>
      </a:hlink>
      <a:folHlink>
        <a:srgbClr val="810F28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61824BC3E7354381532AD756E2585E" ma:contentTypeVersion="0" ma:contentTypeDescription="Create a new document." ma:contentTypeScope="" ma:versionID="ca05f0ba8dc7075614a9ce1182c2829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3fe39134f9cde811d0e2c2205a2698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A506868-D4C8-4A1B-81B9-41263CF2BD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99070CC-B513-406D-B62A-2A8751599403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4013</TotalTime>
  <Words>554</Words>
  <Application>Microsoft Office PowerPoint</Application>
  <PresentationFormat>On-screen Show (4:3)</PresentationFormat>
  <Paragraphs>82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Caecilia LT Std 76</vt:lpstr>
      <vt:lpstr>Calibri</vt:lpstr>
      <vt:lpstr>Times New Roman</vt:lpstr>
      <vt:lpstr>Office Theme</vt:lpstr>
      <vt:lpstr>Group Name   Project Title </vt:lpstr>
      <vt:lpstr>Background &amp; Theory</vt:lpstr>
      <vt:lpstr>Objective</vt:lpstr>
      <vt:lpstr>Experimental Setup</vt:lpstr>
      <vt:lpstr>Experimental Setup &amp; Procedures</vt:lpstr>
      <vt:lpstr>Data</vt:lpstr>
      <vt:lpstr>Analysis</vt:lpstr>
      <vt:lpstr>Analysis Example</vt:lpstr>
      <vt:lpstr>Conclusions</vt:lpstr>
      <vt:lpstr>References &amp; Appendix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Materials Lab!</dc:title>
  <dc:creator>Samantha</dc:creator>
  <cp:lastModifiedBy>Samantha Ramirez</cp:lastModifiedBy>
  <cp:revision>107</cp:revision>
  <cp:lastPrinted>2013-05-30T16:08:54Z</cp:lastPrinted>
  <dcterms:created xsi:type="dcterms:W3CDTF">2012-12-12T16:14:30Z</dcterms:created>
  <dcterms:modified xsi:type="dcterms:W3CDTF">2016-04-18T21:15:45Z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0x0101007E61824BC3E7354381532AD756E2585E</vt:lpwstr>
  </property>
  <property fmtid="{D5CDD505-2E9C-101B-9397-08002B2CF9AE}" pid="3" name="IsMyDocuments">
    <vt:bool>true</vt:bool>
  </property>
</Properties>
</file>