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7" r:id="rId3"/>
    <p:sldId id="380" r:id="rId4"/>
    <p:sldId id="373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374" r:id="rId32"/>
    <p:sldId id="258" r:id="rId33"/>
    <p:sldId id="286" r:id="rId34"/>
    <p:sldId id="285" r:id="rId35"/>
    <p:sldId id="287" r:id="rId36"/>
    <p:sldId id="288" r:id="rId37"/>
    <p:sldId id="289" r:id="rId38"/>
    <p:sldId id="309" r:id="rId39"/>
    <p:sldId id="310" r:id="rId40"/>
    <p:sldId id="311" r:id="rId41"/>
    <p:sldId id="312" r:id="rId42"/>
    <p:sldId id="313" r:id="rId43"/>
    <p:sldId id="375" r:id="rId44"/>
    <p:sldId id="290" r:id="rId45"/>
    <p:sldId id="291" r:id="rId46"/>
    <p:sldId id="292" r:id="rId47"/>
    <p:sldId id="293" r:id="rId48"/>
    <p:sldId id="294" r:id="rId49"/>
    <p:sldId id="295" r:id="rId50"/>
    <p:sldId id="297" r:id="rId51"/>
    <p:sldId id="296" r:id="rId52"/>
    <p:sldId id="298" r:id="rId53"/>
    <p:sldId id="299" r:id="rId54"/>
    <p:sldId id="300" r:id="rId55"/>
    <p:sldId id="301" r:id="rId56"/>
    <p:sldId id="308" r:id="rId57"/>
    <p:sldId id="376" r:id="rId58"/>
    <p:sldId id="314" r:id="rId59"/>
    <p:sldId id="329" r:id="rId60"/>
    <p:sldId id="330" r:id="rId61"/>
    <p:sldId id="331" r:id="rId62"/>
    <p:sldId id="332" r:id="rId63"/>
    <p:sldId id="333" r:id="rId64"/>
    <p:sldId id="334" r:id="rId65"/>
    <p:sldId id="335" r:id="rId66"/>
    <p:sldId id="336" r:id="rId67"/>
    <p:sldId id="337" r:id="rId68"/>
    <p:sldId id="338" r:id="rId69"/>
    <p:sldId id="339" r:id="rId70"/>
    <p:sldId id="340" r:id="rId71"/>
    <p:sldId id="343" r:id="rId72"/>
    <p:sldId id="342" r:id="rId73"/>
    <p:sldId id="344" r:id="rId74"/>
    <p:sldId id="345" r:id="rId75"/>
    <p:sldId id="377" r:id="rId76"/>
    <p:sldId id="315" r:id="rId77"/>
    <p:sldId id="347" r:id="rId78"/>
    <p:sldId id="348" r:id="rId79"/>
    <p:sldId id="349" r:id="rId80"/>
    <p:sldId id="362" r:id="rId81"/>
    <p:sldId id="364" r:id="rId82"/>
    <p:sldId id="363" r:id="rId83"/>
    <p:sldId id="361" r:id="rId84"/>
    <p:sldId id="360" r:id="rId85"/>
    <p:sldId id="346" r:id="rId86"/>
    <p:sldId id="352" r:id="rId87"/>
    <p:sldId id="359" r:id="rId88"/>
    <p:sldId id="319" r:id="rId89"/>
    <p:sldId id="357" r:id="rId90"/>
    <p:sldId id="358" r:id="rId91"/>
    <p:sldId id="350" r:id="rId92"/>
    <p:sldId id="356" r:id="rId93"/>
    <p:sldId id="355" r:id="rId94"/>
    <p:sldId id="354" r:id="rId95"/>
    <p:sldId id="353" r:id="rId96"/>
    <p:sldId id="378" r:id="rId97"/>
    <p:sldId id="365" r:id="rId98"/>
    <p:sldId id="369" r:id="rId99"/>
    <p:sldId id="368" r:id="rId100"/>
    <p:sldId id="367" r:id="rId101"/>
    <p:sldId id="379" r:id="rId102"/>
    <p:sldId id="318" r:id="rId103"/>
    <p:sldId id="321" r:id="rId104"/>
    <p:sldId id="323" r:id="rId105"/>
    <p:sldId id="320" r:id="rId106"/>
    <p:sldId id="370" r:id="rId107"/>
    <p:sldId id="371" r:id="rId108"/>
    <p:sldId id="372" r:id="rId109"/>
    <p:sldId id="322" r:id="rId1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A9D18E"/>
    <a:srgbClr val="ADA0C8"/>
    <a:srgbClr val="946ECC"/>
    <a:srgbClr val="FF5050"/>
    <a:srgbClr val="FF4343"/>
    <a:srgbClr val="3B6ABF"/>
    <a:srgbClr val="954ECA"/>
    <a:srgbClr val="CA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4F36-AED3-4FCA-9B6A-CBCFA29CC3B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199-C012-48BA-917C-32B0062E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4F36-AED3-4FCA-9B6A-CBCFA29CC3B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199-C012-48BA-917C-32B0062E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7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4F36-AED3-4FCA-9B6A-CBCFA29CC3B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199-C012-48BA-917C-32B0062E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6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4F36-AED3-4FCA-9B6A-CBCFA29CC3B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199-C012-48BA-917C-32B0062E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3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4F36-AED3-4FCA-9B6A-CBCFA29CC3B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199-C012-48BA-917C-32B0062E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79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4F36-AED3-4FCA-9B6A-CBCFA29CC3B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199-C012-48BA-917C-32B0062E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7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4F36-AED3-4FCA-9B6A-CBCFA29CC3B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199-C012-48BA-917C-32B0062E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4F36-AED3-4FCA-9B6A-CBCFA29CC3B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199-C012-48BA-917C-32B0062E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1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4F36-AED3-4FCA-9B6A-CBCFA29CC3B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199-C012-48BA-917C-32B0062E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0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4F36-AED3-4FCA-9B6A-CBCFA29CC3B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199-C012-48BA-917C-32B0062E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1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4F36-AED3-4FCA-9B6A-CBCFA29CC3B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199-C012-48BA-917C-32B0062E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6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64F36-AED3-4FCA-9B6A-CBCFA29CC3B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199-C012-48BA-917C-32B0062E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9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500" y="-95250"/>
            <a:ext cx="10677331" cy="190075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Flipping Tiles: Concentration Independent Coin Flips in Tile Self-Assembly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79324"/>
            <a:ext cx="9144000" cy="274277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Cameron T. Chalk, Bin Fu, Alejandro Huerta, Mario A. Maldonado, 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Eric Martinez, Robert T. </a:t>
            </a:r>
            <a:r>
              <a:rPr lang="en-US" dirty="0" err="1" smtClean="0">
                <a:solidFill>
                  <a:schemeClr val="bg1"/>
                </a:solidFill>
              </a:rPr>
              <a:t>Schweller</a:t>
            </a:r>
            <a:r>
              <a:rPr lang="en-US" dirty="0" smtClean="0">
                <a:solidFill>
                  <a:schemeClr val="bg1"/>
                </a:solidFill>
              </a:rPr>
              <a:t>, Tim Wylie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Funding by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 NSF Grant CCF-1117672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NSF Early Career Award 0845376</a:t>
            </a:r>
          </a:p>
        </p:txBody>
      </p:sp>
      <p:pic>
        <p:nvPicPr>
          <p:cNvPr id="1026" name="Picture 2" descr="UTRGV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75" y="5905500"/>
            <a:ext cx="23336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155" y="1948383"/>
            <a:ext cx="1924843" cy="2262673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3397643" y="2333625"/>
            <a:ext cx="480712" cy="1359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97643" y="2469549"/>
            <a:ext cx="509287" cy="11309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269276"/>
              </a:clrFrom>
              <a:clrTo>
                <a:srgbClr val="26927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621" y="1971243"/>
            <a:ext cx="2296159" cy="2149290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 flipV="1">
            <a:off x="8231403" y="2333625"/>
            <a:ext cx="509922" cy="706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237179" y="3045888"/>
            <a:ext cx="504146" cy="6821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30" name="Picture 6" descr="http://europe.iabc.com/wp-content/uploads/2013/07/quarter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9" r="49934"/>
          <a:stretch/>
        </p:blipFill>
        <p:spPr bwMode="auto">
          <a:xfrm>
            <a:off x="3997525" y="1771021"/>
            <a:ext cx="1173451" cy="120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europe.iabc.com/wp-content/uploads/2013/07/quarter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9" b="1"/>
          <a:stretch/>
        </p:blipFill>
        <p:spPr bwMode="auto">
          <a:xfrm>
            <a:off x="4010723" y="3120981"/>
            <a:ext cx="1160253" cy="118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674442" y="1662762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?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74442" y="3067951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?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Rothemund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Winfree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Adleman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8491" y="215808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2073771" y="2672439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2062341" y="2003973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38491" y="336590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5400000">
            <a:off x="2073771" y="3880252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68705" y="4754690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7631" y="3541642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409051" y="233734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0800000">
            <a:off x="2409051" y="351830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729615" y="3208267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9"/>
            <a:ext cx="2520779" cy="36857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38491" y="456933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0800000">
            <a:off x="1741785" y="473821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2082009" y="508219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10800000">
            <a:off x="2407249" y="474207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2077887" y="441080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66678" y="1417509"/>
            <a:ext cx="13436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G(</a:t>
            </a:r>
            <a:r>
              <a:rPr lang="en-US" sz="2800" b="1" dirty="0" smtClean="0">
                <a:solidFill>
                  <a:srgbClr val="C00000"/>
                </a:solidFill>
              </a:rPr>
              <a:t>r</a:t>
            </a:r>
            <a:r>
              <a:rPr lang="en-US" sz="2800" b="1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0070C0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7030A0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18052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03702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370452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038982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891243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52569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71874" y="4608414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257524" y="4570314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24274" y="476081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6592804" y="4417914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445065" y="458215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57524" y="374470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rot="5400000">
            <a:off x="6592804" y="4259056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rot="5400000">
            <a:off x="6581374" y="3590590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10800000">
            <a:off x="6928084" y="392396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090994" y="457717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090994" y="476387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761554" y="4758147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5400000">
            <a:off x="7426274" y="4420395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923285" y="457253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926581" y="4753514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5400000">
            <a:off x="8258565" y="4420139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 rot="10800000">
            <a:off x="4092783" y="3193207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11626038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 Application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There exists a TAS which assembles an expected length </a:t>
            </a:r>
            <a:r>
              <a:rPr lang="en-US" sz="2800" i="1" dirty="0" smtClean="0">
                <a:solidFill>
                  <a:schemeClr val="bg1"/>
                </a:solidFill>
              </a:rPr>
              <a:t>N</a:t>
            </a:r>
            <a:r>
              <a:rPr lang="en-US" sz="2800" dirty="0" smtClean="0">
                <a:solidFill>
                  <a:schemeClr val="bg1"/>
                </a:solidFill>
              </a:rPr>
              <a:t> linear assembly using </a:t>
            </a:r>
            <a:r>
              <a:rPr lang="el-GR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Θ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en-US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log</a:t>
            </a:r>
            <a:r>
              <a:rPr lang="en-US" sz="28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N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) tile types.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(</a:t>
            </a:r>
            <a:r>
              <a:rPr lang="en-US" sz="2800" b="1" dirty="0" err="1">
                <a:solidFill>
                  <a:schemeClr val="bg1"/>
                </a:solidFill>
              </a:rPr>
              <a:t>Chandran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err="1">
                <a:solidFill>
                  <a:schemeClr val="bg1"/>
                </a:solidFill>
              </a:rPr>
              <a:t>Gopalkrishnan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</a:rPr>
              <a:t>Reif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The construction is a unidirectional two-choice linear assembly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Applies to uniform concentration distribution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Corollary to simulation technique: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There exists a TAS which assembles a width-4 expected length </a:t>
            </a:r>
            <a:r>
              <a:rPr lang="en-US" sz="2800" i="1" dirty="0" smtClean="0">
                <a:solidFill>
                  <a:schemeClr val="bg1"/>
                </a:solidFill>
              </a:rPr>
              <a:t>N</a:t>
            </a:r>
            <a:r>
              <a:rPr lang="en-US" sz="2800" dirty="0" smtClean="0">
                <a:solidFill>
                  <a:schemeClr val="bg1"/>
                </a:solidFill>
              </a:rPr>
              <a:t> assembly for all concentration distributions using O(</a:t>
            </a:r>
            <a:r>
              <a:rPr lang="en-US" sz="2800" dirty="0" err="1" smtClean="0">
                <a:solidFill>
                  <a:schemeClr val="bg1"/>
                </a:solidFill>
              </a:rPr>
              <a:t>log</a:t>
            </a:r>
            <a:r>
              <a:rPr lang="en-US" sz="2800" i="1" dirty="0" err="1" smtClean="0">
                <a:solidFill>
                  <a:schemeClr val="bg1"/>
                </a:solidFill>
              </a:rPr>
              <a:t>N</a:t>
            </a:r>
            <a:r>
              <a:rPr lang="en-US" sz="2800" dirty="0" smtClean="0">
                <a:solidFill>
                  <a:schemeClr val="bg1"/>
                </a:solidFill>
              </a:rPr>
              <a:t>) tile types.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Further, there is no PTAM tile system which generates width-1 expected length </a:t>
            </a:r>
            <a:r>
              <a:rPr lang="en-US" sz="2800" i="1" dirty="0" smtClean="0">
                <a:solidFill>
                  <a:schemeClr val="bg1"/>
                </a:solidFill>
              </a:rPr>
              <a:t>N</a:t>
            </a:r>
            <a:r>
              <a:rPr lang="en-US" sz="2800" dirty="0" smtClean="0">
                <a:solidFill>
                  <a:schemeClr val="bg1"/>
                </a:solidFill>
              </a:rPr>
              <a:t> assemblies for all concentration distributions with less than </a:t>
            </a:r>
            <a:r>
              <a:rPr lang="en-US" sz="2800" i="1" dirty="0" smtClean="0">
                <a:solidFill>
                  <a:schemeClr val="bg1"/>
                </a:solidFill>
              </a:rPr>
              <a:t>N</a:t>
            </a:r>
            <a:r>
              <a:rPr lang="en-US" sz="2800" dirty="0" smtClean="0">
                <a:solidFill>
                  <a:schemeClr val="bg1"/>
                </a:solidFill>
              </a:rPr>
              <a:t> tile types.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8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605118"/>
            <a:ext cx="10515600" cy="557184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Models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Concentration Independent Coin Flip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Big Seed, Temperature 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Single Seed, Temperature 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Simulation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Simulation Application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Unstable Concentrations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3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425"/>
            <a:ext cx="10515600" cy="58245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Unstable Concentrations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0787" y="2621796"/>
            <a:ext cx="81049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</a:rPr>
              <a:t>(TAS, C)     {   ,   ,   ,   ,   }</a:t>
            </a:r>
            <a:endParaRPr lang="en-US" sz="6600" dirty="0">
              <a:solidFill>
                <a:prstClr val="white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730788" y="2940267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25196" y="292143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20338" y="292143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25196" y="31043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25196" y="32871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35788" y="29218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0930" y="29218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35788" y="310474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35788" y="328762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30930" y="31043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23415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18557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523415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23415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13915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300484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495626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00484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300484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498604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498604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223625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020863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020863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218983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218983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37238" y="2581493"/>
            <a:ext cx="89182" cy="160257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74391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60297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74391" y="542871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74391" y="561159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766484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52390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766484" y="542871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766484" y="561159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52390" y="542828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8577" y="52454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53719" y="52454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658577" y="542828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658577" y="561116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849077" y="561116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408" y="5013584"/>
            <a:ext cx="6590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white"/>
                </a:solidFill>
              </a:rPr>
              <a:t>P(   ) + P(   ) </a:t>
            </a:r>
            <a:r>
              <a:rPr lang="en-US" sz="5400" dirty="0" smtClean="0">
                <a:solidFill>
                  <a:prstClr val="white"/>
                </a:solidFill>
              </a:rPr>
              <a:t>+ </a:t>
            </a:r>
            <a:r>
              <a:rPr lang="en-US" sz="5400" dirty="0">
                <a:solidFill>
                  <a:prstClr val="white"/>
                </a:solidFill>
              </a:rPr>
              <a:t>P(   </a:t>
            </a:r>
            <a:r>
              <a:rPr lang="en-US" sz="5400" dirty="0" smtClean="0">
                <a:solidFill>
                  <a:prstClr val="white"/>
                </a:solidFill>
              </a:rPr>
              <a:t>) = .5 </a:t>
            </a:r>
            <a:endParaRPr lang="en-US" sz="54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9510" y="5013584"/>
            <a:ext cx="45255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white"/>
                </a:solidFill>
              </a:rPr>
              <a:t>P(   ) + P(   </a:t>
            </a:r>
            <a:r>
              <a:rPr lang="en-US" sz="5400" dirty="0" smtClean="0">
                <a:solidFill>
                  <a:prstClr val="white"/>
                </a:solidFill>
              </a:rPr>
              <a:t>) = .5</a:t>
            </a:r>
            <a:endParaRPr lang="en-US" sz="5400" dirty="0">
              <a:solidFill>
                <a:prstClr val="black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904202" y="522980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099344" y="522980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904202" y="541268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904202" y="55955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102322" y="55955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102322" y="541268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0000363" y="522980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806837" y="541268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806837" y="559556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004957" y="559556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0004957" y="541268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1154545" y="3602182"/>
            <a:ext cx="4867565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949364" y="3602182"/>
            <a:ext cx="3969304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4849077" y="3602182"/>
            <a:ext cx="2864838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8099344" y="3602182"/>
            <a:ext cx="384020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9225805" y="3524757"/>
            <a:ext cx="672472" cy="161989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1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425"/>
            <a:ext cx="10515600" cy="58245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Unstable Concentrations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0787" y="2621796"/>
            <a:ext cx="81049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</a:rPr>
              <a:t>(TAS, C)     {   ,   ,   ,   ,   }</a:t>
            </a:r>
            <a:endParaRPr lang="en-US" sz="6600" dirty="0">
              <a:solidFill>
                <a:prstClr val="white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730788" y="2940267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25196" y="292143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20338" y="292143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25196" y="31043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25196" y="32871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35788" y="29218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0930" y="29218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35788" y="310474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35788" y="328762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30930" y="31043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23415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18557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523415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23415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13915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300484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495626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00484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300484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498604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498604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223625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020863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020863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218983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218983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37238" y="2581493"/>
            <a:ext cx="89182" cy="160257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74391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60297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74391" y="542871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74391" y="561159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766484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52390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766484" y="542871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766484" y="561159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52390" y="542828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8577" y="52454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53719" y="52454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658577" y="542828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658577" y="561116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849077" y="561116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408" y="5013584"/>
            <a:ext cx="6590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white"/>
                </a:solidFill>
              </a:rPr>
              <a:t>P(   ) + P(   ) </a:t>
            </a:r>
            <a:r>
              <a:rPr lang="en-US" sz="5400" dirty="0" smtClean="0">
                <a:solidFill>
                  <a:prstClr val="white"/>
                </a:solidFill>
              </a:rPr>
              <a:t>+ </a:t>
            </a:r>
            <a:r>
              <a:rPr lang="en-US" sz="5400" dirty="0">
                <a:solidFill>
                  <a:prstClr val="white"/>
                </a:solidFill>
              </a:rPr>
              <a:t>P(   </a:t>
            </a:r>
            <a:r>
              <a:rPr lang="en-US" sz="5400" dirty="0" smtClean="0">
                <a:solidFill>
                  <a:prstClr val="white"/>
                </a:solidFill>
              </a:rPr>
              <a:t>) = .5 </a:t>
            </a:r>
            <a:endParaRPr lang="en-US" sz="54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9510" y="5013584"/>
            <a:ext cx="45255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white"/>
                </a:solidFill>
              </a:rPr>
              <a:t>P(   ) + P(   </a:t>
            </a:r>
            <a:r>
              <a:rPr lang="en-US" sz="5400" dirty="0" smtClean="0">
                <a:solidFill>
                  <a:prstClr val="white"/>
                </a:solidFill>
              </a:rPr>
              <a:t>) = .5</a:t>
            </a:r>
            <a:endParaRPr lang="en-US" sz="5400" dirty="0">
              <a:solidFill>
                <a:prstClr val="black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904202" y="522980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099344" y="522980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904202" y="541268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904202" y="55955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102322" y="55955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102322" y="541268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0000363" y="522980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806837" y="541268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806837" y="559556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004957" y="559556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0004957" y="541268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1154545" y="3602182"/>
            <a:ext cx="4867565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949364" y="3602182"/>
            <a:ext cx="3969304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4849077" y="3602182"/>
            <a:ext cx="2864838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8099344" y="3602182"/>
            <a:ext cx="384020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9225805" y="3524757"/>
            <a:ext cx="672472" cy="161989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>
            <a:off x="3971636" y="2304039"/>
            <a:ext cx="341746" cy="461818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914" y="1394997"/>
            <a:ext cx="1164210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prstClr val="white"/>
                </a:solidFill>
              </a:rPr>
              <a:t>At each assembly stage, C changes</a:t>
            </a:r>
            <a:endParaRPr lang="en-US" sz="5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3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425"/>
            <a:ext cx="10515600" cy="58245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Unstable Concentrations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Impossible in the </a:t>
            </a:r>
            <a:r>
              <a:rPr lang="en-US" dirty="0" err="1" smtClean="0">
                <a:solidFill>
                  <a:schemeClr val="bg1"/>
                </a:solidFill>
              </a:rPr>
              <a:t>aTAM</a:t>
            </a:r>
            <a:r>
              <a:rPr lang="en-US" dirty="0" smtClean="0">
                <a:solidFill>
                  <a:schemeClr val="bg1"/>
                </a:solidFill>
              </a:rPr>
              <a:t> (in bounded space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27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425"/>
            <a:ext cx="10515600" cy="58245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Unstable Concentrations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Impossible in the </a:t>
            </a:r>
            <a:r>
              <a:rPr lang="en-US" dirty="0" err="1" smtClean="0">
                <a:solidFill>
                  <a:schemeClr val="bg1"/>
                </a:solidFill>
              </a:rPr>
              <a:t>aTAM</a:t>
            </a:r>
            <a:r>
              <a:rPr lang="en-US" dirty="0" smtClean="0">
                <a:solidFill>
                  <a:schemeClr val="bg1"/>
                </a:solidFill>
              </a:rPr>
              <a:t> (in bounded space)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Possible (and easy) in some extended models: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C8BFE7"/>
              </a:clrFrom>
              <a:clrTo>
                <a:srgbClr val="C8BF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963"/>
          <a:stretch/>
        </p:blipFill>
        <p:spPr>
          <a:xfrm>
            <a:off x="1" y="3189428"/>
            <a:ext cx="2564780" cy="22136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0151" y="5370488"/>
            <a:ext cx="2188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aTAM</a:t>
            </a:r>
            <a:r>
              <a:rPr lang="en-US" dirty="0" smtClean="0">
                <a:solidFill>
                  <a:schemeClr val="bg1"/>
                </a:solidFill>
              </a:rPr>
              <a:t> with neg.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Interactions, big seed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425"/>
            <a:ext cx="10515600" cy="58245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Unstable Concentrations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Impossible in the </a:t>
            </a:r>
            <a:r>
              <a:rPr lang="en-US" dirty="0" err="1" smtClean="0">
                <a:solidFill>
                  <a:schemeClr val="bg1"/>
                </a:solidFill>
              </a:rPr>
              <a:t>aTAM</a:t>
            </a:r>
            <a:r>
              <a:rPr lang="en-US" dirty="0" smtClean="0">
                <a:solidFill>
                  <a:schemeClr val="bg1"/>
                </a:solidFill>
              </a:rPr>
              <a:t> (in bounded space)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Possible (and easy) in some extended models: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C8BFE7"/>
              </a:clrFrom>
              <a:clrTo>
                <a:srgbClr val="C8BF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342"/>
          <a:stretch/>
        </p:blipFill>
        <p:spPr>
          <a:xfrm>
            <a:off x="0" y="3189428"/>
            <a:ext cx="5932449" cy="22136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0151" y="5370488"/>
            <a:ext cx="2188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aTAM</a:t>
            </a:r>
            <a:r>
              <a:rPr lang="en-US" dirty="0" smtClean="0">
                <a:solidFill>
                  <a:schemeClr val="bg1"/>
                </a:solidFill>
              </a:rPr>
              <a:t> with neg.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Interactions, big seed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2785" y="5409124"/>
            <a:ext cx="25651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Hexagonal TAM with neg.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Interactions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8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425"/>
            <a:ext cx="10515600" cy="58245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Unstable Concentrations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Impossible in the </a:t>
            </a:r>
            <a:r>
              <a:rPr lang="en-US" dirty="0" err="1" smtClean="0">
                <a:solidFill>
                  <a:schemeClr val="bg1"/>
                </a:solidFill>
              </a:rPr>
              <a:t>aTAM</a:t>
            </a:r>
            <a:r>
              <a:rPr lang="en-US" dirty="0" smtClean="0">
                <a:solidFill>
                  <a:schemeClr val="bg1"/>
                </a:solidFill>
              </a:rPr>
              <a:t> (in bounded space)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Possible (and easy) in some extended models: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C8BFE7"/>
              </a:clrFrom>
              <a:clrTo>
                <a:srgbClr val="C8BF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4"/>
          <a:stretch/>
        </p:blipFill>
        <p:spPr>
          <a:xfrm>
            <a:off x="0" y="3189428"/>
            <a:ext cx="9645805" cy="22136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0151" y="5370488"/>
            <a:ext cx="2188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aTAM</a:t>
            </a:r>
            <a:r>
              <a:rPr lang="en-US" dirty="0" smtClean="0">
                <a:solidFill>
                  <a:schemeClr val="bg1"/>
                </a:solidFill>
              </a:rPr>
              <a:t> with neg.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Interactions, big seed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2785" y="5409124"/>
            <a:ext cx="25651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Hexagonal TAM with neg.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Interactions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4353" y="5429987"/>
            <a:ext cx="165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Polyomino</a:t>
            </a:r>
            <a:r>
              <a:rPr lang="en-US" dirty="0" smtClean="0">
                <a:solidFill>
                  <a:schemeClr val="bg1"/>
                </a:solidFill>
              </a:rPr>
              <a:t> TAM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7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425"/>
            <a:ext cx="10515600" cy="58245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Unstable Concentrations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Impossible in the </a:t>
            </a:r>
            <a:r>
              <a:rPr lang="en-US" dirty="0" err="1" smtClean="0">
                <a:solidFill>
                  <a:schemeClr val="bg1"/>
                </a:solidFill>
              </a:rPr>
              <a:t>aTAM</a:t>
            </a:r>
            <a:r>
              <a:rPr lang="en-US" dirty="0" smtClean="0">
                <a:solidFill>
                  <a:schemeClr val="bg1"/>
                </a:solidFill>
              </a:rPr>
              <a:t> (in bounded space)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Possible (and easy) in some extended models: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C8BFE7"/>
              </a:clrFrom>
              <a:clrTo>
                <a:srgbClr val="C8BF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9428"/>
            <a:ext cx="12192000" cy="22136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0151" y="5370488"/>
            <a:ext cx="2188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aTAM</a:t>
            </a:r>
            <a:r>
              <a:rPr lang="en-US" dirty="0" smtClean="0">
                <a:solidFill>
                  <a:schemeClr val="bg1"/>
                </a:solidFill>
              </a:rPr>
              <a:t> with neg.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Interactions, big seed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2785" y="5409124"/>
            <a:ext cx="25651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Hexagonal TAM with neg.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Interactions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4353" y="5429987"/>
            <a:ext cx="165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Polyomino</a:t>
            </a:r>
            <a:r>
              <a:rPr lang="en-US" dirty="0" smtClean="0">
                <a:solidFill>
                  <a:schemeClr val="bg1"/>
                </a:solidFill>
              </a:rPr>
              <a:t> TAM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75319" y="5414473"/>
            <a:ext cx="1709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Geometric TAM,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big seed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33" y="182741"/>
            <a:ext cx="10515600" cy="5824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Summary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C8BFE7"/>
              </a:clrFrom>
              <a:clrTo>
                <a:srgbClr val="C8BF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029" y="3512468"/>
            <a:ext cx="4966759" cy="90180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995444" y="2111604"/>
            <a:ext cx="6315962" cy="534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Unstable Concentrations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Impossible in the </a:t>
            </a:r>
            <a:r>
              <a:rPr lang="en-US" sz="2400" dirty="0" err="1" smtClean="0">
                <a:solidFill>
                  <a:schemeClr val="bg1"/>
                </a:solidFill>
              </a:rPr>
              <a:t>aTAM</a:t>
            </a:r>
            <a:r>
              <a:rPr lang="en-US" sz="2400" dirty="0" smtClean="0">
                <a:solidFill>
                  <a:schemeClr val="bg1"/>
                </a:solidFill>
              </a:rPr>
              <a:t> (in bounded space)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Extended models: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Future Work: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Single seed temperature 1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Other simulations (other TASs/Boolean circuits)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Uniform random number generation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Randomized algorithms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991437" y="153824"/>
            <a:ext cx="3774650" cy="498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Simulation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743" y="1025114"/>
            <a:ext cx="5388754" cy="534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Concentration Independent Coin Flips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Large seed, temperature 1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Single seed, temperature 2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63757" y="2318571"/>
            <a:ext cx="2148840" cy="914400"/>
            <a:chOff x="323504" y="2607077"/>
            <a:chExt cx="3429000" cy="1386553"/>
          </a:xfrm>
        </p:grpSpPr>
        <p:sp>
          <p:nvSpPr>
            <p:cNvPr id="12" name="Rectangle 11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382829" y="241814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70150" y="240828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93525" y="2318907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93525" y="240184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96005" y="2401843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523293" y="2318755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522845" y="2408472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827276" y="240645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963409" y="2317945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962961" y="2407662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267392" y="240564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701691" y="4638185"/>
            <a:ext cx="2776219" cy="1551165"/>
            <a:chOff x="345411" y="2946796"/>
            <a:chExt cx="2950586" cy="1648590"/>
          </a:xfrm>
        </p:grpSpPr>
        <p:sp>
          <p:nvSpPr>
            <p:cNvPr id="31" name="Rectangle 30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>
            <a:grpSpLocks noChangeAspect="1"/>
          </p:cNvGrpSpPr>
          <p:nvPr/>
        </p:nvGrpSpPr>
        <p:grpSpPr>
          <a:xfrm>
            <a:off x="1810840" y="4648700"/>
            <a:ext cx="568598" cy="521797"/>
            <a:chOff x="2070814" y="3129924"/>
            <a:chExt cx="592205" cy="543460"/>
          </a:xfrm>
        </p:grpSpPr>
        <p:sp>
          <p:nvSpPr>
            <p:cNvPr id="49" name="Rectangle 48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1238343" y="4637087"/>
            <a:ext cx="567476" cy="521208"/>
            <a:chOff x="4002637" y="3261351"/>
            <a:chExt cx="591703" cy="543460"/>
          </a:xfrm>
        </p:grpSpPr>
        <p:sp>
          <p:nvSpPr>
            <p:cNvPr id="54" name="Rectangle 53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>
            <a:grpSpLocks noChangeAspect="1"/>
          </p:cNvGrpSpPr>
          <p:nvPr/>
        </p:nvGrpSpPr>
        <p:grpSpPr>
          <a:xfrm>
            <a:off x="1249564" y="5157493"/>
            <a:ext cx="567476" cy="521208"/>
            <a:chOff x="4002637" y="3261351"/>
            <a:chExt cx="591703" cy="543460"/>
          </a:xfrm>
        </p:grpSpPr>
        <p:sp>
          <p:nvSpPr>
            <p:cNvPr id="60" name="Rectangle 59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ectangle 64"/>
          <p:cNvSpPr/>
          <p:nvPr/>
        </p:nvSpPr>
        <p:spPr>
          <a:xfrm>
            <a:off x="1990332" y="4645158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7930968" y="153824"/>
            <a:ext cx="3661251" cy="1846330"/>
            <a:chOff x="478481" y="1191842"/>
            <a:chExt cx="9689370" cy="4886246"/>
          </a:xfrm>
        </p:grpSpPr>
        <p:sp>
          <p:nvSpPr>
            <p:cNvPr id="66" name="Rectangle 65"/>
            <p:cNvSpPr/>
            <p:nvPr/>
          </p:nvSpPr>
          <p:spPr>
            <a:xfrm>
              <a:off x="478481" y="1550802"/>
              <a:ext cx="553494" cy="51134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67" name="Rectangle 66"/>
            <p:cNvSpPr/>
            <p:nvPr/>
          </p:nvSpPr>
          <p:spPr>
            <a:xfrm rot="16200000">
              <a:off x="858217" y="1736003"/>
              <a:ext cx="206575" cy="14094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213075" y="1191842"/>
              <a:ext cx="553494" cy="5113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213075" y="1939707"/>
              <a:ext cx="553494" cy="511344"/>
            </a:xfrm>
            <a:prstGeom prst="rect">
              <a:avLst/>
            </a:prstGeom>
            <a:solidFill>
              <a:srgbClr val="A9D18E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 rot="16200000">
              <a:off x="2180258" y="1376928"/>
              <a:ext cx="206575" cy="14094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 rot="16200000">
              <a:off x="2180258" y="2124907"/>
              <a:ext cx="206575" cy="14094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659580" y="1191842"/>
              <a:ext cx="553494" cy="51134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73" name="Rectangle 72"/>
            <p:cNvSpPr/>
            <p:nvPr/>
          </p:nvSpPr>
          <p:spPr>
            <a:xfrm rot="16200000">
              <a:off x="2039316" y="1377043"/>
              <a:ext cx="206575" cy="14094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659580" y="1937053"/>
              <a:ext cx="553494" cy="51134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75" name="Rectangle 74"/>
            <p:cNvSpPr/>
            <p:nvPr/>
          </p:nvSpPr>
          <p:spPr>
            <a:xfrm rot="16200000">
              <a:off x="2039316" y="2122254"/>
              <a:ext cx="206575" cy="14094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099112" y="1427943"/>
              <a:ext cx="498166" cy="31005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1107127" y="1842768"/>
              <a:ext cx="482503" cy="34995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7"/>
            <p:cNvGrpSpPr>
              <a:grpSpLocks noChangeAspect="1"/>
            </p:cNvGrpSpPr>
            <p:nvPr/>
          </p:nvGrpSpPr>
          <p:grpSpPr>
            <a:xfrm>
              <a:off x="548217" y="4492448"/>
              <a:ext cx="2776219" cy="1551165"/>
              <a:chOff x="345411" y="2946796"/>
              <a:chExt cx="2950586" cy="164859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345411" y="2946796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</a:t>
                </a:r>
              </a:p>
            </p:txBody>
          </p:sp>
          <p:sp>
            <p:nvSpPr>
              <p:cNvPr id="80" name="Rectangle 79"/>
              <p:cNvSpPr/>
              <p:nvPr/>
            </p:nvSpPr>
            <p:spPr>
              <a:xfrm rot="16200000">
                <a:off x="752095" y="3148182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46960" y="349936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45411" y="4051926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932120" y="404917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1116537" y="4053078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518955" y="404917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113347" y="404917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707739" y="404917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707739" y="349936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705047" y="2958480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116738" y="2958717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Rectangle 90"/>
              <p:cNvSpPr/>
              <p:nvPr/>
            </p:nvSpPr>
            <p:spPr>
              <a:xfrm rot="16200000">
                <a:off x="2070625" y="3141607"/>
                <a:ext cx="219550" cy="14979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2123009" y="349936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532878" y="3504182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Rectangle 93"/>
              <p:cNvSpPr/>
              <p:nvPr/>
            </p:nvSpPr>
            <p:spPr>
              <a:xfrm rot="16200000">
                <a:off x="1491494" y="3698632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720049" y="3497356"/>
                <a:ext cx="219550" cy="149794"/>
              </a:xfrm>
              <a:prstGeom prst="rect">
                <a:avLst/>
              </a:prstGeom>
              <a:solidFill>
                <a:srgbClr val="FF5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6" name="Straight Arrow Connector 95"/>
            <p:cNvCxnSpPr/>
            <p:nvPr/>
          </p:nvCxnSpPr>
          <p:spPr>
            <a:xfrm flipV="1">
              <a:off x="3423212" y="2763226"/>
              <a:ext cx="991979" cy="1649758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3432559" y="5253867"/>
              <a:ext cx="1009071" cy="14164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Group 97"/>
            <p:cNvGrpSpPr>
              <a:grpSpLocks noChangeAspect="1"/>
            </p:cNvGrpSpPr>
            <p:nvPr/>
          </p:nvGrpSpPr>
          <p:grpSpPr>
            <a:xfrm>
              <a:off x="4603750" y="4515929"/>
              <a:ext cx="2776219" cy="1551165"/>
              <a:chOff x="345411" y="2946796"/>
              <a:chExt cx="2950586" cy="1648590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345411" y="2946796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</a:t>
                </a:r>
              </a:p>
            </p:txBody>
          </p:sp>
          <p:sp>
            <p:nvSpPr>
              <p:cNvPr id="100" name="Rectangle 99"/>
              <p:cNvSpPr/>
              <p:nvPr/>
            </p:nvSpPr>
            <p:spPr>
              <a:xfrm rot="16200000">
                <a:off x="752095" y="3148182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46960" y="349936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45411" y="4051926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932120" y="404917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116537" y="4053078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518955" y="404917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2113347" y="404917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2707739" y="404917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2707739" y="349936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705047" y="2958480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116738" y="2958717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Rectangle 110"/>
              <p:cNvSpPr/>
              <p:nvPr/>
            </p:nvSpPr>
            <p:spPr>
              <a:xfrm rot="16200000">
                <a:off x="2070625" y="3141607"/>
                <a:ext cx="219550" cy="14979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2123009" y="349936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1532878" y="3504182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Rectangle 113"/>
              <p:cNvSpPr/>
              <p:nvPr/>
            </p:nvSpPr>
            <p:spPr>
              <a:xfrm rot="16200000">
                <a:off x="1491494" y="3698632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1720049" y="3497356"/>
                <a:ext cx="219550" cy="149794"/>
              </a:xfrm>
              <a:prstGeom prst="rect">
                <a:avLst/>
              </a:prstGeom>
              <a:solidFill>
                <a:srgbClr val="FF5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6" name="Group 115"/>
            <p:cNvGrpSpPr>
              <a:grpSpLocks noChangeAspect="1"/>
            </p:cNvGrpSpPr>
            <p:nvPr/>
          </p:nvGrpSpPr>
          <p:grpSpPr>
            <a:xfrm>
              <a:off x="5158045" y="5040376"/>
              <a:ext cx="567476" cy="521208"/>
              <a:chOff x="4002637" y="3261351"/>
              <a:chExt cx="591703" cy="543460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4003992" y="3261351"/>
                <a:ext cx="588258" cy="54346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Rectangle 117"/>
              <p:cNvSpPr/>
              <p:nvPr/>
            </p:nvSpPr>
            <p:spPr>
              <a:xfrm rot="16200000">
                <a:off x="4409668" y="3450703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 rot="16200000">
                <a:off x="3967759" y="3449729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188346" y="3653730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188346" y="3262680"/>
                <a:ext cx="219550" cy="149794"/>
              </a:xfrm>
              <a:prstGeom prst="rect">
                <a:avLst/>
              </a:prstGeom>
              <a:solidFill>
                <a:srgbClr val="FF5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2" name="Group 121"/>
            <p:cNvGrpSpPr>
              <a:grpSpLocks noChangeAspect="1"/>
            </p:cNvGrpSpPr>
            <p:nvPr/>
          </p:nvGrpSpPr>
          <p:grpSpPr>
            <a:xfrm>
              <a:off x="5150922" y="4519397"/>
              <a:ext cx="568598" cy="521797"/>
              <a:chOff x="2070814" y="3129924"/>
              <a:chExt cx="592205" cy="543460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2070814" y="3129924"/>
                <a:ext cx="588258" cy="543460"/>
              </a:xfrm>
              <a:prstGeom prst="rect">
                <a:avLst/>
              </a:prstGeom>
              <a:solidFill>
                <a:srgbClr val="ADA0C8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Rectangle 123"/>
              <p:cNvSpPr/>
              <p:nvPr/>
            </p:nvSpPr>
            <p:spPr>
              <a:xfrm rot="16200000">
                <a:off x="2478347" y="3329824"/>
                <a:ext cx="219550" cy="14979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267133" y="3523590"/>
                <a:ext cx="219550" cy="149794"/>
              </a:xfrm>
              <a:prstGeom prst="rect">
                <a:avLst/>
              </a:prstGeom>
              <a:solidFill>
                <a:srgbClr val="FF5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 rot="16200000">
                <a:off x="2037899" y="3323179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/>
            <p:cNvGrpSpPr>
              <a:grpSpLocks noChangeAspect="1"/>
            </p:cNvGrpSpPr>
            <p:nvPr/>
          </p:nvGrpSpPr>
          <p:grpSpPr>
            <a:xfrm>
              <a:off x="5716142" y="4520310"/>
              <a:ext cx="568598" cy="521797"/>
              <a:chOff x="2070814" y="3129924"/>
              <a:chExt cx="592205" cy="54346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2070814" y="3129924"/>
                <a:ext cx="588258" cy="543460"/>
              </a:xfrm>
              <a:prstGeom prst="rect">
                <a:avLst/>
              </a:prstGeom>
              <a:solidFill>
                <a:srgbClr val="ADA0C8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 rot="16200000">
                <a:off x="2478347" y="3329824"/>
                <a:ext cx="219550" cy="14979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267133" y="3523590"/>
                <a:ext cx="219550" cy="149794"/>
              </a:xfrm>
              <a:prstGeom prst="rect">
                <a:avLst/>
              </a:prstGeom>
              <a:solidFill>
                <a:srgbClr val="FF5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37899" y="3323179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/>
            <p:cNvGrpSpPr>
              <a:grpSpLocks noChangeAspect="1"/>
            </p:cNvGrpSpPr>
            <p:nvPr/>
          </p:nvGrpSpPr>
          <p:grpSpPr>
            <a:xfrm>
              <a:off x="4603750" y="1945168"/>
              <a:ext cx="2776219" cy="1551165"/>
              <a:chOff x="345411" y="2946796"/>
              <a:chExt cx="2950586" cy="1648590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345411" y="2946796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</a:t>
                </a: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752095" y="3148182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46960" y="349936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45411" y="4051926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932120" y="404917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1116537" y="4053078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1518955" y="404917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2113347" y="404917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2707739" y="404917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2707739" y="349936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2705047" y="2958480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116738" y="2958717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5" name="Rectangle 144"/>
              <p:cNvSpPr/>
              <p:nvPr/>
            </p:nvSpPr>
            <p:spPr>
              <a:xfrm rot="16200000">
                <a:off x="2070625" y="3141607"/>
                <a:ext cx="219550" cy="14979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2123009" y="3499361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532878" y="3504182"/>
                <a:ext cx="588258" cy="54346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8" name="Rectangle 147"/>
              <p:cNvSpPr/>
              <p:nvPr/>
            </p:nvSpPr>
            <p:spPr>
              <a:xfrm rot="16200000">
                <a:off x="1491494" y="3698632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720049" y="3497356"/>
                <a:ext cx="219550" cy="149794"/>
              </a:xfrm>
              <a:prstGeom prst="rect">
                <a:avLst/>
              </a:prstGeom>
              <a:solidFill>
                <a:srgbClr val="FF5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0" name="Group 149"/>
            <p:cNvGrpSpPr>
              <a:grpSpLocks noChangeAspect="1"/>
            </p:cNvGrpSpPr>
            <p:nvPr/>
          </p:nvGrpSpPr>
          <p:grpSpPr>
            <a:xfrm>
              <a:off x="5712899" y="1955683"/>
              <a:ext cx="568598" cy="521797"/>
              <a:chOff x="2070814" y="3129924"/>
              <a:chExt cx="592205" cy="5434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070814" y="3129924"/>
                <a:ext cx="588258" cy="543460"/>
              </a:xfrm>
              <a:prstGeom prst="rect">
                <a:avLst/>
              </a:prstGeom>
              <a:solidFill>
                <a:srgbClr val="ADA0C8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2" name="Rectangle 151"/>
              <p:cNvSpPr/>
              <p:nvPr/>
            </p:nvSpPr>
            <p:spPr>
              <a:xfrm rot="16200000">
                <a:off x="2478347" y="3329824"/>
                <a:ext cx="219550" cy="14979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2267133" y="3523590"/>
                <a:ext cx="219550" cy="149794"/>
              </a:xfrm>
              <a:prstGeom prst="rect">
                <a:avLst/>
              </a:prstGeom>
              <a:solidFill>
                <a:srgbClr val="FF5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 rot="16200000">
                <a:off x="2037899" y="3323179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5" name="Group 154"/>
            <p:cNvGrpSpPr>
              <a:grpSpLocks noChangeAspect="1"/>
            </p:cNvGrpSpPr>
            <p:nvPr/>
          </p:nvGrpSpPr>
          <p:grpSpPr>
            <a:xfrm>
              <a:off x="5140402" y="1944070"/>
              <a:ext cx="567476" cy="521208"/>
              <a:chOff x="4002637" y="3261351"/>
              <a:chExt cx="591703" cy="543460"/>
            </a:xfrm>
          </p:grpSpPr>
          <p:sp>
            <p:nvSpPr>
              <p:cNvPr id="156" name="Rectangle 155"/>
              <p:cNvSpPr/>
              <p:nvPr/>
            </p:nvSpPr>
            <p:spPr>
              <a:xfrm>
                <a:off x="4003992" y="3261351"/>
                <a:ext cx="588258" cy="54346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7" name="Rectangle 156"/>
              <p:cNvSpPr/>
              <p:nvPr/>
            </p:nvSpPr>
            <p:spPr>
              <a:xfrm rot="16200000">
                <a:off x="4409668" y="3450703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 rot="16200000">
                <a:off x="3967759" y="3449729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188346" y="3653730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188346" y="3262680"/>
                <a:ext cx="219550" cy="149794"/>
              </a:xfrm>
              <a:prstGeom prst="rect">
                <a:avLst/>
              </a:prstGeom>
              <a:solidFill>
                <a:srgbClr val="FF5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1" name="Group 160"/>
            <p:cNvGrpSpPr>
              <a:grpSpLocks noChangeAspect="1"/>
            </p:cNvGrpSpPr>
            <p:nvPr/>
          </p:nvGrpSpPr>
          <p:grpSpPr>
            <a:xfrm>
              <a:off x="5151623" y="2464476"/>
              <a:ext cx="567476" cy="521208"/>
              <a:chOff x="4002637" y="3261351"/>
              <a:chExt cx="591703" cy="543460"/>
            </a:xfrm>
          </p:grpSpPr>
          <p:sp>
            <p:nvSpPr>
              <p:cNvPr id="162" name="Rectangle 161"/>
              <p:cNvSpPr/>
              <p:nvPr/>
            </p:nvSpPr>
            <p:spPr>
              <a:xfrm>
                <a:off x="4003992" y="3261351"/>
                <a:ext cx="588258" cy="54346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3" name="Rectangle 162"/>
              <p:cNvSpPr/>
              <p:nvPr/>
            </p:nvSpPr>
            <p:spPr>
              <a:xfrm rot="16200000">
                <a:off x="4409668" y="3450703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 rot="16200000">
                <a:off x="3967759" y="3449729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188346" y="3653730"/>
                <a:ext cx="219550" cy="14979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188346" y="3262680"/>
                <a:ext cx="219550" cy="149794"/>
              </a:xfrm>
              <a:prstGeom prst="rect">
                <a:avLst/>
              </a:prstGeom>
              <a:solidFill>
                <a:srgbClr val="FF5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7" name="Group 166"/>
            <p:cNvGrpSpPr>
              <a:grpSpLocks noChangeAspect="1"/>
            </p:cNvGrpSpPr>
            <p:nvPr/>
          </p:nvGrpSpPr>
          <p:grpSpPr>
            <a:xfrm>
              <a:off x="7391632" y="4526923"/>
              <a:ext cx="2776219" cy="1551165"/>
              <a:chOff x="345411" y="2946796"/>
              <a:chExt cx="2950586" cy="1648590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168" name="Rectangle 167"/>
              <p:cNvSpPr/>
              <p:nvPr/>
            </p:nvSpPr>
            <p:spPr>
              <a:xfrm>
                <a:off x="345411" y="2946796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346960" y="3499361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345411" y="4051926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932120" y="4049171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1518955" y="4049171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2113347" y="4049171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2707739" y="4049171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2707739" y="3499361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2705047" y="2958480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2116738" y="2958717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2123009" y="3499361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1532878" y="3504182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80" name="Rectangle 179"/>
            <p:cNvSpPr/>
            <p:nvPr/>
          </p:nvSpPr>
          <p:spPr>
            <a:xfrm>
              <a:off x="5333133" y="4516223"/>
              <a:ext cx="210798" cy="14382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5897792" y="4516222"/>
              <a:ext cx="210798" cy="14382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892391" y="1952141"/>
              <a:ext cx="210798" cy="14382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4604551" y="3991258"/>
              <a:ext cx="553494" cy="51134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4597428" y="1415593"/>
              <a:ext cx="553494" cy="51134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5146030" y="1418541"/>
              <a:ext cx="553494" cy="5113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5331494" y="1779135"/>
              <a:ext cx="210561" cy="143661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 rot="16200000">
              <a:off x="5106753" y="1601824"/>
              <a:ext cx="210798" cy="14382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 rot="16200000">
              <a:off x="4973612" y="1600300"/>
              <a:ext cx="210798" cy="14382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5166026" y="3993169"/>
              <a:ext cx="553494" cy="51134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5333133" y="4364093"/>
              <a:ext cx="210798" cy="14382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 rot="16200000">
              <a:off x="4980233" y="4191503"/>
              <a:ext cx="210798" cy="14382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 rot="16200000">
              <a:off x="5124476" y="4191502"/>
              <a:ext cx="210798" cy="14382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5723762" y="4002038"/>
              <a:ext cx="553494" cy="51134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6288412" y="4000564"/>
              <a:ext cx="553494" cy="51134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6838254" y="3999606"/>
              <a:ext cx="553494" cy="51134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7393379" y="4007657"/>
              <a:ext cx="553494" cy="51134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97" name="Group 196"/>
            <p:cNvGrpSpPr>
              <a:grpSpLocks noChangeAspect="1"/>
            </p:cNvGrpSpPr>
            <p:nvPr/>
          </p:nvGrpSpPr>
          <p:grpSpPr>
            <a:xfrm>
              <a:off x="7377884" y="1953688"/>
              <a:ext cx="2776219" cy="1551165"/>
              <a:chOff x="345411" y="2946796"/>
              <a:chExt cx="2950586" cy="1648590"/>
            </a:xfrm>
            <a:solidFill>
              <a:srgbClr val="FFFF99"/>
            </a:solidFill>
          </p:grpSpPr>
          <p:sp>
            <p:nvSpPr>
              <p:cNvPr id="198" name="Rectangle 197"/>
              <p:cNvSpPr/>
              <p:nvPr/>
            </p:nvSpPr>
            <p:spPr>
              <a:xfrm>
                <a:off x="345411" y="2946796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346960" y="3499361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345411" y="4051926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932120" y="4049171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1518955" y="4049171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2113347" y="4049171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2707739" y="4049171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2707739" y="3499361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2705047" y="2958480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2116738" y="2958717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2123009" y="3499361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1532878" y="3504182"/>
                <a:ext cx="588258" cy="543460"/>
              </a:xfrm>
              <a:prstGeom prst="rect">
                <a:avLst/>
              </a:prstGeom>
              <a:grpFill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10" name="Rectangle 209"/>
            <p:cNvSpPr/>
            <p:nvPr/>
          </p:nvSpPr>
          <p:spPr>
            <a:xfrm>
              <a:off x="5710014" y="1419278"/>
              <a:ext cx="553494" cy="5113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6274664" y="1417804"/>
              <a:ext cx="553494" cy="5113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6824506" y="1426371"/>
              <a:ext cx="553494" cy="5113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7389508" y="1434358"/>
              <a:ext cx="553494" cy="5113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552459" y="3999581"/>
              <a:ext cx="553494" cy="51134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Rectangle 214"/>
            <p:cNvSpPr/>
            <p:nvPr/>
          </p:nvSpPr>
          <p:spPr>
            <a:xfrm rot="16200000">
              <a:off x="928141" y="4199826"/>
              <a:ext cx="210798" cy="14382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500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Rothemund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Winfree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Adleman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8491" y="215808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2073771" y="2672439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2062341" y="2003973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38491" y="336590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5400000">
            <a:off x="2073771" y="3880252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68705" y="4754690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7631" y="3541642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409051" y="233734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0800000">
            <a:off x="2409051" y="351830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729615" y="3208267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9"/>
            <a:ext cx="2520779" cy="36857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38491" y="456933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0800000">
            <a:off x="1741785" y="473821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2082009" y="508219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10800000">
            <a:off x="2407249" y="474207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2077887" y="441080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66678" y="1417509"/>
            <a:ext cx="13436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G(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800" b="1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0070C0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7030A0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18052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03702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370452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038982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891243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52569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71874" y="4608414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257524" y="4570314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24274" y="476081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6592804" y="4417914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445065" y="458215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57524" y="374470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rot="5400000">
            <a:off x="6592804" y="4259056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rot="5400000">
            <a:off x="6581374" y="3590590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10800000">
            <a:off x="6928084" y="392396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090994" y="457717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090994" y="476387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761554" y="4758147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5400000">
            <a:off x="7426274" y="4420395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923285" y="457253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926581" y="4753514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5400000">
            <a:off x="8258565" y="4420139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 rot="10800000">
            <a:off x="4085577" y="2759800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257524" y="291242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 rot="5400000">
            <a:off x="6592804" y="3426776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 rot="10800000">
            <a:off x="6928084" y="3064826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6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Rothemund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Winfree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Adleman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8491" y="215808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2073771" y="2672439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2062341" y="2003973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38491" y="336590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5400000">
            <a:off x="2073771" y="3880252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68705" y="4754690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7631" y="3541642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409051" y="233734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0800000">
            <a:off x="2409051" y="351830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729615" y="3208267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9"/>
            <a:ext cx="2520779" cy="36857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38491" y="456933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0800000">
            <a:off x="1741785" y="473821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2082009" y="508219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10800000">
            <a:off x="2407249" y="474207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2077887" y="441080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66678" y="1417509"/>
            <a:ext cx="13436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G(</a:t>
            </a:r>
            <a:r>
              <a:rPr lang="en-US" sz="2800" b="1" dirty="0" smtClean="0">
                <a:solidFill>
                  <a:srgbClr val="0070C0"/>
                </a:solidFill>
              </a:rPr>
              <a:t>b</a:t>
            </a:r>
            <a:r>
              <a:rPr lang="en-US" sz="2800" b="1" dirty="0" smtClean="0">
                <a:solidFill>
                  <a:schemeClr val="bg1"/>
                </a:solidFill>
              </a:rPr>
              <a:t>) = 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7030A0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18052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03702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370452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038982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891243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52569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71874" y="4608414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257524" y="4570314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24274" y="476081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6592804" y="4417914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445065" y="458215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57524" y="374470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rot="5400000">
            <a:off x="6592804" y="4259056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rot="5400000">
            <a:off x="6581374" y="3590590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10800000">
            <a:off x="6928084" y="392396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090994" y="457717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090994" y="476387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761554" y="4758147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5400000">
            <a:off x="7426274" y="4420395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923285" y="457253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926581" y="4753514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5400000">
            <a:off x="8258565" y="4420139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257524" y="291242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 rot="5400000">
            <a:off x="6592804" y="3426776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 rot="10800000">
            <a:off x="6928084" y="3064826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923285" y="338984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 rot="10800000">
            <a:off x="7926579" y="3558721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 rot="5400000">
            <a:off x="8266803" y="390269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 rot="10800000">
            <a:off x="8592043" y="356258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 rot="5400000">
            <a:off x="8262681" y="3231315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7894065" y="4010817"/>
            <a:ext cx="897876" cy="75605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Arrow 80"/>
          <p:cNvSpPr/>
          <p:nvPr/>
        </p:nvSpPr>
        <p:spPr>
          <a:xfrm rot="10800000">
            <a:off x="4153022" y="3613907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 rot="10800000">
            <a:off x="5228828" y="4801828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4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Rothemund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Winfree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Adleman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8491" y="215808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2073771" y="2672439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2062341" y="2003973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38491" y="336590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5400000">
            <a:off x="2073771" y="3880252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68705" y="4754690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7631" y="3541642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409051" y="233734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0800000">
            <a:off x="2409051" y="351830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729615" y="3208267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9"/>
            <a:ext cx="2520779" cy="36857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38491" y="456933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0800000">
            <a:off x="1741785" y="473821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2082009" y="508219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10800000">
            <a:off x="2407249" y="474207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2077887" y="441080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66678" y="1417509"/>
            <a:ext cx="13436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G(</a:t>
            </a:r>
            <a:r>
              <a:rPr lang="en-US" sz="2800" b="1" dirty="0" smtClean="0">
                <a:solidFill>
                  <a:srgbClr val="0070C0"/>
                </a:solidFill>
              </a:rPr>
              <a:t>b</a:t>
            </a:r>
            <a:r>
              <a:rPr lang="en-US" sz="2800" b="1" dirty="0" smtClean="0">
                <a:solidFill>
                  <a:schemeClr val="bg1"/>
                </a:solidFill>
              </a:rPr>
              <a:t>) = 1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G(</a:t>
            </a:r>
            <a:r>
              <a:rPr lang="en-US" sz="2800" b="1" dirty="0" smtClean="0">
                <a:solidFill>
                  <a:srgbClr val="7030A0"/>
                </a:solidFill>
              </a:rPr>
              <a:t>p</a:t>
            </a:r>
            <a:r>
              <a:rPr lang="en-US" sz="2800" b="1" dirty="0" smtClean="0">
                <a:solidFill>
                  <a:schemeClr val="bg1"/>
                </a:solidFill>
              </a:rPr>
              <a:t>) = 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18052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03702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370452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038982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891243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52569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71874" y="4608414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257524" y="4570314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24274" y="476081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6592804" y="4417914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445065" y="458215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57524" y="374470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rot="5400000">
            <a:off x="6592804" y="4259056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rot="5400000">
            <a:off x="6581374" y="3590590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10800000">
            <a:off x="6928084" y="392396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090994" y="457717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090994" y="476387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761554" y="4758147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5400000">
            <a:off x="7426274" y="4420395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923285" y="457253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926581" y="4753514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5400000">
            <a:off x="8258565" y="4420139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257524" y="291242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 rot="5400000">
            <a:off x="6592804" y="3426776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 rot="10800000">
            <a:off x="6928084" y="3064826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634034" y="324988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 rot="10800000">
            <a:off x="7637328" y="341876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 rot="5400000">
            <a:off x="7977552" y="376274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 rot="10800000">
            <a:off x="8302792" y="342262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 rot="5400000">
            <a:off x="7973430" y="309135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Arrow 80"/>
          <p:cNvSpPr/>
          <p:nvPr/>
        </p:nvSpPr>
        <p:spPr>
          <a:xfrm rot="10800000">
            <a:off x="4153021" y="3587348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 rot="10800000">
            <a:off x="5228828" y="4801828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 rot="10800000">
            <a:off x="4153021" y="4059133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19427083">
            <a:off x="7548780" y="4187410"/>
            <a:ext cx="472131" cy="303276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Left Arrow 82"/>
          <p:cNvSpPr/>
          <p:nvPr/>
        </p:nvSpPr>
        <p:spPr>
          <a:xfrm rot="19427083">
            <a:off x="7141423" y="3695400"/>
            <a:ext cx="472131" cy="303276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Rothemund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Winfree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Adleman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8491" y="215808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2073771" y="2672439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2062341" y="2003973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38491" y="336590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5400000">
            <a:off x="2073771" y="3880252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68705" y="4754690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7631" y="3541642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409051" y="233734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0800000">
            <a:off x="2409051" y="351830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729615" y="3208267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9"/>
            <a:ext cx="2520779" cy="36857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38491" y="456933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0800000">
            <a:off x="1741785" y="473821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2082009" y="508219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10800000">
            <a:off x="2407249" y="474207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2077887" y="441080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66678" y="1417509"/>
            <a:ext cx="13436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G(</a:t>
            </a:r>
            <a:r>
              <a:rPr lang="en-US" sz="2800" b="1" dirty="0" smtClean="0">
                <a:solidFill>
                  <a:srgbClr val="0070C0"/>
                </a:solidFill>
              </a:rPr>
              <a:t>b</a:t>
            </a:r>
            <a:r>
              <a:rPr lang="en-US" sz="2800" b="1" dirty="0" smtClean="0">
                <a:solidFill>
                  <a:schemeClr val="bg1"/>
                </a:solidFill>
              </a:rPr>
              <a:t>) = 1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G(</a:t>
            </a:r>
            <a:r>
              <a:rPr lang="en-US" sz="2800" b="1" dirty="0" smtClean="0">
                <a:solidFill>
                  <a:srgbClr val="7030A0"/>
                </a:solidFill>
              </a:rPr>
              <a:t>p</a:t>
            </a:r>
            <a:r>
              <a:rPr lang="en-US" sz="2800" b="1" dirty="0" smtClean="0">
                <a:solidFill>
                  <a:schemeClr val="bg1"/>
                </a:solidFill>
              </a:rPr>
              <a:t>) = 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18052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03702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370452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038982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891243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52569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71874" y="4608414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257524" y="4570314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24274" y="476081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6592804" y="4417914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445065" y="458215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57524" y="374470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rot="5400000">
            <a:off x="6592804" y="4259056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rot="5400000">
            <a:off x="6581374" y="3590590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10800000">
            <a:off x="6928084" y="392396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090994" y="457717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090994" y="476387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761554" y="4758147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5400000">
            <a:off x="7426274" y="4420395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923285" y="457253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926581" y="4753514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5400000">
            <a:off x="8258565" y="4420139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257524" y="291242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 rot="5400000">
            <a:off x="6592804" y="3426776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 rot="10800000">
            <a:off x="6928084" y="3064826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089815" y="375678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 rot="10800000">
            <a:off x="7093109" y="392566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 rot="5400000">
            <a:off x="7433333" y="426964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 rot="10800000">
            <a:off x="7758573" y="392952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 rot="5400000">
            <a:off x="7429211" y="359825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Arrow 80"/>
          <p:cNvSpPr/>
          <p:nvPr/>
        </p:nvSpPr>
        <p:spPr>
          <a:xfrm rot="10800000">
            <a:off x="4153021" y="3587348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 rot="10800000">
            <a:off x="5228828" y="4801828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 rot="10800000">
            <a:off x="4153021" y="4059133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Rothemund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Winfree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Adleman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8491" y="215808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2073771" y="2672439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2062341" y="2003973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38491" y="336590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5400000">
            <a:off x="2073771" y="3880252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68705" y="4754690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7631" y="3541642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409051" y="233734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0800000">
            <a:off x="2409051" y="351830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729615" y="3208267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9"/>
            <a:ext cx="2520779" cy="36857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38491" y="456933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0800000">
            <a:off x="1741785" y="473821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2082009" y="508219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10800000">
            <a:off x="2407249" y="474207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2077887" y="441080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66678" y="1417509"/>
            <a:ext cx="13436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G(</a:t>
            </a:r>
            <a:r>
              <a:rPr lang="en-US" sz="2800" b="1" dirty="0" smtClean="0">
                <a:solidFill>
                  <a:srgbClr val="0070C0"/>
                </a:solidFill>
              </a:rPr>
              <a:t>b</a:t>
            </a:r>
            <a:r>
              <a:rPr lang="en-US" sz="2800" b="1" dirty="0" smtClean="0">
                <a:solidFill>
                  <a:schemeClr val="bg1"/>
                </a:solidFill>
              </a:rPr>
              <a:t>) = 1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G(</a:t>
            </a:r>
            <a:r>
              <a:rPr lang="en-US" sz="2800" b="1" dirty="0" smtClean="0">
                <a:solidFill>
                  <a:srgbClr val="7030A0"/>
                </a:solidFill>
              </a:rPr>
              <a:t>p</a:t>
            </a:r>
            <a:r>
              <a:rPr lang="en-US" sz="2800" b="1" dirty="0" smtClean="0">
                <a:solidFill>
                  <a:schemeClr val="bg1"/>
                </a:solidFill>
              </a:rPr>
              <a:t>) = 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18052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03702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370452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038982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891243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52569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71874" y="4608414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257524" y="4570314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24274" y="476081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6592804" y="4417914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445065" y="458215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57524" y="374470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rot="5400000">
            <a:off x="6592804" y="4259056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rot="5400000">
            <a:off x="6581374" y="3590590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10800000">
            <a:off x="6928084" y="392396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090994" y="457717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090994" y="476387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761554" y="4758147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5400000">
            <a:off x="7426274" y="4420395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923285" y="457253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926581" y="4762845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5400000">
            <a:off x="8267896" y="4420139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257524" y="291242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 rot="5400000">
            <a:off x="6592804" y="3426776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 rot="10800000">
            <a:off x="6928084" y="3092819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089815" y="375678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 rot="10800000">
            <a:off x="7093109" y="392566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 rot="5400000">
            <a:off x="7433333" y="426964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 rot="10800000">
            <a:off x="7758573" y="392952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 rot="5400000">
            <a:off x="7429211" y="359825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Arrow 80"/>
          <p:cNvSpPr/>
          <p:nvPr/>
        </p:nvSpPr>
        <p:spPr>
          <a:xfrm rot="10800000">
            <a:off x="4153021" y="3587348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 rot="10800000">
            <a:off x="5228828" y="4801828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 rot="10800000">
            <a:off x="4153021" y="4059133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923285" y="37616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 rot="10800000">
            <a:off x="7926579" y="393052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 rot="5400000">
            <a:off x="8266803" y="4274505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 rot="10800000">
            <a:off x="8592043" y="3934389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 rot="5400000">
            <a:off x="8262681" y="3603122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2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Rothemund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Winfree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Adleman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8491" y="215808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2073771" y="2672439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2062341" y="2003973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38491" y="336590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5400000">
            <a:off x="2073771" y="3880252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68705" y="4754690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7631" y="3541642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409051" y="233734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0800000">
            <a:off x="2409051" y="351830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729615" y="3208267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9"/>
            <a:ext cx="2520779" cy="36857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38491" y="456933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0800000">
            <a:off x="1741785" y="473821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2082009" y="508219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10800000">
            <a:off x="2407249" y="474207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2077887" y="441080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66678" y="1417509"/>
            <a:ext cx="13436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G(</a:t>
            </a:r>
            <a:r>
              <a:rPr lang="en-US" sz="2800" b="1" dirty="0" smtClean="0">
                <a:solidFill>
                  <a:srgbClr val="0070C0"/>
                </a:solidFill>
              </a:rPr>
              <a:t>b</a:t>
            </a:r>
            <a:r>
              <a:rPr lang="en-US" sz="2800" b="1" dirty="0" smtClean="0">
                <a:solidFill>
                  <a:schemeClr val="bg1"/>
                </a:solidFill>
              </a:rPr>
              <a:t>) = 1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G(</a:t>
            </a:r>
            <a:r>
              <a:rPr lang="en-US" sz="2800" b="1" dirty="0" smtClean="0">
                <a:solidFill>
                  <a:srgbClr val="7030A0"/>
                </a:solidFill>
              </a:rPr>
              <a:t>p</a:t>
            </a:r>
            <a:r>
              <a:rPr lang="en-US" sz="2800" b="1" dirty="0" smtClean="0">
                <a:solidFill>
                  <a:schemeClr val="bg1"/>
                </a:solidFill>
              </a:rPr>
              <a:t>) = 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18052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03702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370452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038982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891243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52569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71874" y="4608414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257524" y="4570314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24274" y="476081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6592804" y="4417914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445065" y="458215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57524" y="374470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rot="5400000">
            <a:off x="6592804" y="4259056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rot="5400000">
            <a:off x="6581374" y="3590590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10800000">
            <a:off x="6928084" y="392396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090994" y="457717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090994" y="476387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761554" y="4758147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5400000">
            <a:off x="7426274" y="4420395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923285" y="457253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926581" y="4762845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5400000">
            <a:off x="8267896" y="4420139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257524" y="291242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 rot="5400000">
            <a:off x="6592804" y="3426776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 rot="10800000">
            <a:off x="6928084" y="3092819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089815" y="375678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 rot="10800000">
            <a:off x="7093109" y="392566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 rot="5400000">
            <a:off x="7433333" y="426964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 rot="10800000">
            <a:off x="7758573" y="392952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 rot="5400000">
            <a:off x="7429211" y="359825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Arrow 80"/>
          <p:cNvSpPr/>
          <p:nvPr/>
        </p:nvSpPr>
        <p:spPr>
          <a:xfrm rot="10800000">
            <a:off x="4153021" y="3587348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 rot="10800000">
            <a:off x="5228828" y="4801828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 rot="10800000">
            <a:off x="4153021" y="4059133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923285" y="37616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 rot="10800000">
            <a:off x="7926579" y="393052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 rot="5400000">
            <a:off x="8266803" y="4274505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 rot="10800000">
            <a:off x="8592043" y="3934389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 rot="5400000">
            <a:off x="8262681" y="3603122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7076673" y="2915499"/>
            <a:ext cx="834299" cy="837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 rot="10800000">
            <a:off x="7079968" y="3084375"/>
            <a:ext cx="154500" cy="467172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 rot="5400000">
            <a:off x="7421679" y="3436195"/>
            <a:ext cx="155724" cy="4634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 rot="10800000">
            <a:off x="7745432" y="3088236"/>
            <a:ext cx="154500" cy="467172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 rot="5400000">
            <a:off x="7417557" y="2755481"/>
            <a:ext cx="155724" cy="4634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0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Rothemund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Winfree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Adleman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8491" y="215808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2073771" y="2672439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2062341" y="2003973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38491" y="336590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5400000">
            <a:off x="2073771" y="3880252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68705" y="4754690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7631" y="3541642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409051" y="233734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0800000">
            <a:off x="2409051" y="351830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729615" y="3208267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9"/>
            <a:ext cx="2520779" cy="36857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38491" y="456933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0800000">
            <a:off x="1741785" y="473821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2082009" y="508219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10800000">
            <a:off x="2407249" y="474207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2077887" y="441080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66678" y="1417509"/>
            <a:ext cx="13436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G(</a:t>
            </a:r>
            <a:r>
              <a:rPr lang="en-US" sz="2800" b="1" dirty="0" smtClean="0">
                <a:solidFill>
                  <a:srgbClr val="0070C0"/>
                </a:solidFill>
              </a:rPr>
              <a:t>b</a:t>
            </a:r>
            <a:r>
              <a:rPr lang="en-US" sz="2800" b="1" dirty="0" smtClean="0">
                <a:solidFill>
                  <a:schemeClr val="bg1"/>
                </a:solidFill>
              </a:rPr>
              <a:t>) = 1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G(</a:t>
            </a:r>
            <a:r>
              <a:rPr lang="en-US" sz="2800" b="1" dirty="0" smtClean="0">
                <a:solidFill>
                  <a:srgbClr val="7030A0"/>
                </a:solidFill>
              </a:rPr>
              <a:t>p</a:t>
            </a:r>
            <a:r>
              <a:rPr lang="en-US" sz="2800" b="1" dirty="0" smtClean="0">
                <a:solidFill>
                  <a:schemeClr val="bg1"/>
                </a:solidFill>
              </a:rPr>
              <a:t>) = 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18052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03702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370452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038982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891243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52569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71874" y="4608414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257524" y="4570314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24274" y="476081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6592804" y="4417914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445065" y="458215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57524" y="374470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rot="5400000">
            <a:off x="6592804" y="4259056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rot="5400000">
            <a:off x="6581374" y="3590590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10800000">
            <a:off x="6928084" y="392396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090994" y="457717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090994" y="476387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761554" y="4758147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5400000">
            <a:off x="7426274" y="4420395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923285" y="457253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926581" y="4762845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5400000">
            <a:off x="8267896" y="4420139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257524" y="291242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 rot="5400000">
            <a:off x="6592804" y="3426776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 rot="10800000">
            <a:off x="6928084" y="3092819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089815" y="375678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 rot="10800000">
            <a:off x="7093109" y="392566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 rot="5400000">
            <a:off x="7433333" y="426964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 rot="10800000">
            <a:off x="7758573" y="392952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 rot="5400000">
            <a:off x="7429211" y="359825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Arrow 80"/>
          <p:cNvSpPr/>
          <p:nvPr/>
        </p:nvSpPr>
        <p:spPr>
          <a:xfrm rot="10800000">
            <a:off x="4153021" y="3587348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 rot="10800000">
            <a:off x="5228828" y="4801828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 rot="10800000">
            <a:off x="4153021" y="4059133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923285" y="37616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 rot="10800000">
            <a:off x="7926579" y="393052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 rot="5400000">
            <a:off x="8266803" y="4274505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 rot="10800000">
            <a:off x="8592043" y="3934389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 rot="5400000">
            <a:off x="8262681" y="3603122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7076673" y="2915499"/>
            <a:ext cx="834299" cy="837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 rot="10800000">
            <a:off x="7079968" y="3084375"/>
            <a:ext cx="154500" cy="467172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 rot="5400000">
            <a:off x="7421679" y="3436195"/>
            <a:ext cx="155724" cy="4634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 rot="10800000">
            <a:off x="7745432" y="3088236"/>
            <a:ext cx="154500" cy="467172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 rot="5400000">
            <a:off x="7417557" y="2755481"/>
            <a:ext cx="155724" cy="4634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7919790" y="2918506"/>
            <a:ext cx="834299" cy="837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 rot="10800000">
            <a:off x="7923085" y="3087382"/>
            <a:ext cx="154500" cy="467172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 rot="5400000">
            <a:off x="8264796" y="3439202"/>
            <a:ext cx="155724" cy="4634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 rot="10800000">
            <a:off x="8588549" y="3091243"/>
            <a:ext cx="154500" cy="467172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 rot="5400000">
            <a:off x="8260674" y="2758488"/>
            <a:ext cx="155724" cy="4634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6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Rothemund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Winfree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Adleman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8491" y="215808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2073771" y="2672439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2062341" y="2003973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38491" y="336590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5400000">
            <a:off x="2073771" y="3880252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68705" y="4754690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7631" y="3541642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409051" y="233734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0800000">
            <a:off x="2409051" y="351830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729615" y="3208267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9"/>
            <a:ext cx="2520779" cy="36857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38491" y="456933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0800000">
            <a:off x="1741785" y="473821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2082009" y="508219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10800000">
            <a:off x="2407249" y="474207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2077887" y="441080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66678" y="1417509"/>
            <a:ext cx="13436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0070C0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7030A0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18052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03702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370452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038982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891243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52569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71874" y="4608414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257524" y="4570314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24274" y="476081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6592804" y="4417914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445065" y="458215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57524" y="374470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rot="5400000">
            <a:off x="6592804" y="4259056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rot="5400000">
            <a:off x="6581374" y="3590590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10800000">
            <a:off x="6928084" y="392396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090994" y="457717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090994" y="476387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761554" y="4758147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5400000">
            <a:off x="7426274" y="4420395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923285" y="457253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926581" y="4762845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5400000">
            <a:off x="8267896" y="4420139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257524" y="291242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 rot="5400000">
            <a:off x="6592804" y="3426776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 rot="10800000">
            <a:off x="6928084" y="3092819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089815" y="375678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 rot="10800000">
            <a:off x="7093109" y="392566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 rot="5400000">
            <a:off x="7433333" y="426964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 rot="10800000">
            <a:off x="7758573" y="392952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 rot="5400000">
            <a:off x="7429211" y="359825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923285" y="37616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 rot="10800000">
            <a:off x="7926579" y="393052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 rot="5400000">
            <a:off x="8266803" y="4274505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 rot="10800000">
            <a:off x="8592043" y="3934389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 rot="5400000">
            <a:off x="8262681" y="3603122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7076673" y="2915499"/>
            <a:ext cx="834299" cy="837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 rot="10800000">
            <a:off x="7079968" y="3084375"/>
            <a:ext cx="154500" cy="467172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 rot="5400000">
            <a:off x="7421679" y="3436195"/>
            <a:ext cx="155724" cy="4634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 rot="10800000">
            <a:off x="7745432" y="3088236"/>
            <a:ext cx="154500" cy="467172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 rot="5400000">
            <a:off x="7417557" y="2755481"/>
            <a:ext cx="155724" cy="4634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7919790" y="2918506"/>
            <a:ext cx="834299" cy="837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 rot="10800000">
            <a:off x="7923085" y="3087382"/>
            <a:ext cx="154500" cy="467172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 rot="5400000">
            <a:off x="8264796" y="3439202"/>
            <a:ext cx="155724" cy="4634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 rot="10800000">
            <a:off x="8588549" y="3091243"/>
            <a:ext cx="154500" cy="467172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 rot="5400000">
            <a:off x="8260674" y="2758488"/>
            <a:ext cx="155724" cy="4634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38013" y="2216099"/>
            <a:ext cx="2156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TERMINAL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83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Probabilistic 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(Becker, </a:t>
            </a:r>
            <a:r>
              <a:rPr lang="en-US" sz="2000" dirty="0" err="1" smtClean="0">
                <a:solidFill>
                  <a:schemeClr val="bg1"/>
                </a:solidFill>
              </a:rPr>
              <a:t>Remila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Rapaport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61691" y="2156373"/>
            <a:ext cx="822960" cy="819150"/>
          </a:xfrm>
          <a:prstGeom prst="rect">
            <a:avLst/>
          </a:prstGeom>
          <a:solidFill>
            <a:srgbClr val="ADA0C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267235" y="233563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8"/>
            <a:ext cx="3356604" cy="37464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694936" y="1417509"/>
            <a:ext cx="134363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946ECC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3B6ABF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146310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631960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298710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967240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819501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680827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5400000">
            <a:off x="729730" y="388036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 rot="10800000">
            <a:off x="1065010" y="354527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261691" y="3360667"/>
            <a:ext cx="822960" cy="819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 rot="5400000">
            <a:off x="2596971" y="3880363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175647" y="2257741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37178" y="225513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40198" y="349816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81007" y="350251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77059" y="471801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.3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7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605118"/>
            <a:ext cx="10515600" cy="557184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Models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Concentration Independent Coin Flip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Big Seed, Temperature 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Single Seed, Temperature 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Simulation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Simulation Application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Unstable Concentrations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06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Probabilistic 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(Becker, </a:t>
            </a:r>
            <a:r>
              <a:rPr lang="en-US" sz="2000" dirty="0" err="1" smtClean="0">
                <a:solidFill>
                  <a:schemeClr val="bg1"/>
                </a:solidFill>
              </a:rPr>
              <a:t>Remila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Rapaport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61691" y="2156373"/>
            <a:ext cx="822960" cy="819150"/>
          </a:xfrm>
          <a:prstGeom prst="rect">
            <a:avLst/>
          </a:prstGeom>
          <a:solidFill>
            <a:srgbClr val="ADA0C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267235" y="233563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8"/>
            <a:ext cx="3356604" cy="37464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694936" y="1417509"/>
            <a:ext cx="134363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946ECC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3B6ABF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146310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631960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298710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967240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819501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680827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5400000">
            <a:off x="729730" y="388036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 rot="10800000">
            <a:off x="1065010" y="354527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261691" y="3360667"/>
            <a:ext cx="822960" cy="819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 rot="5400000">
            <a:off x="2596971" y="3880363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117976" y="26897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603626" y="26516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270376" y="28421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5938906" y="24992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791167" y="26635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175647" y="2257741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37178" y="225513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40198" y="349816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81007" y="350251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77059" y="471801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.3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Probabilistic 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(Becker, </a:t>
            </a:r>
            <a:r>
              <a:rPr lang="en-US" sz="2000" dirty="0" err="1" smtClean="0">
                <a:solidFill>
                  <a:schemeClr val="bg1"/>
                </a:solidFill>
              </a:rPr>
              <a:t>Remila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Rapaport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61691" y="2156373"/>
            <a:ext cx="822960" cy="819150"/>
          </a:xfrm>
          <a:prstGeom prst="rect">
            <a:avLst/>
          </a:prstGeom>
          <a:solidFill>
            <a:srgbClr val="ADA0C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267235" y="233563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8"/>
            <a:ext cx="3356604" cy="37464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694936" y="1417509"/>
            <a:ext cx="134363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946ECC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3B6ABF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146310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631960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298710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967240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819501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680827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5400000">
            <a:off x="729730" y="388036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 rot="10800000">
            <a:off x="1065010" y="354527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261691" y="3360667"/>
            <a:ext cx="822960" cy="819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 rot="5400000">
            <a:off x="2596971" y="3880363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117976" y="26897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603626" y="26516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270376" y="28421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5938906" y="24992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791167" y="26635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 rot="19321338">
            <a:off x="6473701" y="2137695"/>
            <a:ext cx="540789" cy="59927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 rot="2426007">
            <a:off x="6480088" y="3466398"/>
            <a:ext cx="540789" cy="59927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655967" y="1661014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141617" y="1622914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808367" y="181341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7476897" y="1470514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329158" y="163475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141617" y="79563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 rot="5400000">
            <a:off x="7477012" y="1315331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10800000">
            <a:off x="7812292" y="980240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562757" y="4096956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048407" y="405885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7715157" y="4249356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 rot="5400000">
            <a:off x="7383687" y="3906456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235948" y="4070695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875419" y="405885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7875419" y="4245558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 rot="5400000">
            <a:off x="8210699" y="3902079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1175647" y="2257741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37178" y="225513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040198" y="349816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181007" y="350251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7059" y="471801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.3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98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Probabilistic 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(Becker, </a:t>
            </a:r>
            <a:r>
              <a:rPr lang="en-US" sz="2000" dirty="0" err="1" smtClean="0">
                <a:solidFill>
                  <a:schemeClr val="bg1"/>
                </a:solidFill>
              </a:rPr>
              <a:t>Remila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Rapaport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61691" y="2156373"/>
            <a:ext cx="822960" cy="819150"/>
          </a:xfrm>
          <a:prstGeom prst="rect">
            <a:avLst/>
          </a:prstGeom>
          <a:solidFill>
            <a:srgbClr val="ADA0C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267235" y="233563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8"/>
            <a:ext cx="3356604" cy="37464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694936" y="1417509"/>
            <a:ext cx="134363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946ECC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3B6ABF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146310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631960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298710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967240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819501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680827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5400000">
            <a:off x="729730" y="388036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 rot="10800000">
            <a:off x="1065010" y="354527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261691" y="3360667"/>
            <a:ext cx="822960" cy="819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 rot="5400000">
            <a:off x="2596971" y="3880363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75647" y="2257741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37178" y="225513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40198" y="349816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81007" y="350251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7059" y="471801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17976" y="26897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603626" y="26516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270376" y="28421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5938906" y="24992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791167" y="26635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 rot="19321338">
            <a:off x="6473701" y="2137695"/>
            <a:ext cx="540789" cy="59927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655967" y="1661014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141617" y="1622914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808367" y="181341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7476897" y="1470514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329158" y="163475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141617" y="79563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 rot="5400000">
            <a:off x="7477012" y="1315331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10800000">
            <a:off x="7812292" y="980240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8750207" y="8526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426934" y="1406726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 + .3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497455" y="1437440"/>
            <a:ext cx="11268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ight Arrow 78"/>
          <p:cNvSpPr/>
          <p:nvPr/>
        </p:nvSpPr>
        <p:spPr>
          <a:xfrm rot="2426007">
            <a:off x="6480088" y="3466398"/>
            <a:ext cx="540789" cy="59927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562757" y="4096956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048407" y="405885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715157" y="4249356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 rot="5400000">
            <a:off x="7383687" y="3906456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7235948" y="4070695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875419" y="405885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875419" y="4245558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 rot="5400000">
            <a:off x="8210699" y="3902079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endCxn id="77" idx="1"/>
          </p:cNvCxnSpPr>
          <p:nvPr/>
        </p:nvCxnSpPr>
        <p:spPr>
          <a:xfrm flipV="1">
            <a:off x="8058299" y="1145053"/>
            <a:ext cx="691908" cy="5567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78" idx="1"/>
          </p:cNvCxnSpPr>
          <p:nvPr/>
        </p:nvCxnSpPr>
        <p:spPr>
          <a:xfrm>
            <a:off x="8064988" y="1208840"/>
            <a:ext cx="361946" cy="49027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8286899" y="1940728"/>
            <a:ext cx="1013734" cy="206174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624291" y="1094344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=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934957" y="1094344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.4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Probabilistic 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(Becker, </a:t>
            </a:r>
            <a:r>
              <a:rPr lang="en-US" sz="2000" dirty="0" err="1" smtClean="0">
                <a:solidFill>
                  <a:schemeClr val="bg1"/>
                </a:solidFill>
              </a:rPr>
              <a:t>Remila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Rapaport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61691" y="2156373"/>
            <a:ext cx="822960" cy="819150"/>
          </a:xfrm>
          <a:prstGeom prst="rect">
            <a:avLst/>
          </a:prstGeom>
          <a:solidFill>
            <a:srgbClr val="ADA0C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267235" y="233563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8"/>
            <a:ext cx="3356604" cy="37464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694936" y="1417509"/>
            <a:ext cx="134363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946ECC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3B6ABF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146310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631960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298710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967240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819501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680827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5400000">
            <a:off x="729730" y="388036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 rot="10800000">
            <a:off x="1065010" y="354527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261691" y="3360667"/>
            <a:ext cx="822960" cy="819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 rot="5400000">
            <a:off x="2596971" y="3880363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75647" y="2257741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37178" y="225513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40198" y="349816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81007" y="350251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77059" y="471801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17976" y="26897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603626" y="26516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270376" y="28421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5938906" y="24992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791167" y="26635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4" name="Right Arrow 3"/>
          <p:cNvSpPr/>
          <p:nvPr/>
        </p:nvSpPr>
        <p:spPr>
          <a:xfrm rot="19321338">
            <a:off x="6473701" y="2137695"/>
            <a:ext cx="540789" cy="59927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655967" y="1661014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141617" y="1622914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808367" y="181341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7476897" y="1470514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329158" y="163475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141617" y="79563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 rot="5400000">
            <a:off x="7477012" y="1315331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10800000">
            <a:off x="7812292" y="980240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8436172" y="8526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112899" y="1406726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 + .3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183420" y="1437440"/>
            <a:ext cx="11268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ight Arrow 78"/>
          <p:cNvSpPr/>
          <p:nvPr/>
        </p:nvSpPr>
        <p:spPr>
          <a:xfrm rot="2426007">
            <a:off x="6480088" y="3466398"/>
            <a:ext cx="540789" cy="59927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562757" y="4096956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048407" y="405885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715157" y="4249356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 rot="5400000">
            <a:off x="7383687" y="3906456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7235948" y="4070695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875419" y="405885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875419" y="4245558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 rot="5400000">
            <a:off x="8210699" y="3902079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9365677" y="1094344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=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667107" y="1094344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141546" y="3886613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18273" y="4440674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 + .3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8888794" y="4471388"/>
            <a:ext cx="11268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071051" y="4128292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=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372481" y="412829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.6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1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Probabilistic 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(Becker, </a:t>
            </a:r>
            <a:r>
              <a:rPr lang="en-US" sz="2000" dirty="0" err="1" smtClean="0">
                <a:solidFill>
                  <a:schemeClr val="bg1"/>
                </a:solidFill>
              </a:rPr>
              <a:t>Remila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Rapaport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06018" y="5386123"/>
            <a:ext cx="5001256" cy="12953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172120" y="5494696"/>
            <a:ext cx="685800" cy="685800"/>
            <a:chOff x="9558225" y="5618170"/>
            <a:chExt cx="822960" cy="819150"/>
          </a:xfrm>
        </p:grpSpPr>
        <p:sp>
          <p:nvSpPr>
            <p:cNvPr id="6" name="Rectangle 5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153100" y="5498483"/>
            <a:ext cx="685800" cy="685800"/>
            <a:chOff x="6135028" y="5618531"/>
            <a:chExt cx="822960" cy="823527"/>
          </a:xfrm>
        </p:grpSpPr>
        <p:sp>
          <p:nvSpPr>
            <p:cNvPr id="35" name="Rectangle 34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7125862" y="5498484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681487" y="5657972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404967" y="5371779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260988" y="5557749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139529" y="5499143"/>
            <a:ext cx="685800" cy="685800"/>
            <a:chOff x="4441240" y="5619574"/>
            <a:chExt cx="823075" cy="824496"/>
          </a:xfrm>
        </p:grpSpPr>
        <p:sp>
          <p:nvSpPr>
            <p:cNvPr id="38" name="Rectangle 37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0162610" y="5478515"/>
            <a:ext cx="685800" cy="685800"/>
            <a:chOff x="7846779" y="5617318"/>
            <a:chExt cx="822960" cy="824496"/>
          </a:xfrm>
        </p:grpSpPr>
        <p:sp>
          <p:nvSpPr>
            <p:cNvPr id="51" name="Rectangle 50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194561" y="616647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268958" y="6113379"/>
            <a:ext cx="820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223667" y="613303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211412" y="616216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203225" y="6166469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19321338">
            <a:off x="1087645" y="3363083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Arrow 78"/>
          <p:cNvSpPr/>
          <p:nvPr/>
        </p:nvSpPr>
        <p:spPr>
          <a:xfrm rot="2681227">
            <a:off x="1002576" y="4852790"/>
            <a:ext cx="753053" cy="33729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1262888" y="3525707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19334" y="515507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.6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23503" y="385970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879128" y="401919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 rot="5400000">
            <a:off x="602608" y="373299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58629" y="391896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1871552" y="3122257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2427177" y="3281745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 rot="5400000">
            <a:off x="2150657" y="2995552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2006678" y="3181522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1871552" y="2448315"/>
            <a:ext cx="685800" cy="685800"/>
            <a:chOff x="4441240" y="5619574"/>
            <a:chExt cx="823075" cy="824496"/>
          </a:xfrm>
        </p:grpSpPr>
        <p:sp>
          <p:nvSpPr>
            <p:cNvPr id="119" name="Rectangle 118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1867082" y="4991546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422707" y="5151034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 rot="5400000">
            <a:off x="2146187" y="4864841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2002208" y="5050811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2555552" y="4991546"/>
            <a:ext cx="685800" cy="685800"/>
            <a:chOff x="6135028" y="5618531"/>
            <a:chExt cx="822960" cy="823527"/>
          </a:xfrm>
        </p:grpSpPr>
        <p:sp>
          <p:nvSpPr>
            <p:cNvPr id="131" name="Rectangle 130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11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Probabilistic 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(Becker, </a:t>
            </a:r>
            <a:r>
              <a:rPr lang="en-US" sz="2000" dirty="0" err="1" smtClean="0">
                <a:solidFill>
                  <a:schemeClr val="bg1"/>
                </a:solidFill>
              </a:rPr>
              <a:t>Remila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Rapaport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06018" y="5386123"/>
            <a:ext cx="5001256" cy="12953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172120" y="5494696"/>
            <a:ext cx="685800" cy="685800"/>
            <a:chOff x="9558225" y="5618170"/>
            <a:chExt cx="822960" cy="819150"/>
          </a:xfrm>
        </p:grpSpPr>
        <p:sp>
          <p:nvSpPr>
            <p:cNvPr id="6" name="Rectangle 5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153100" y="5498483"/>
            <a:ext cx="685800" cy="685800"/>
            <a:chOff x="6135028" y="5618531"/>
            <a:chExt cx="822960" cy="823527"/>
          </a:xfrm>
        </p:grpSpPr>
        <p:sp>
          <p:nvSpPr>
            <p:cNvPr id="35" name="Rectangle 34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7125862" y="5498484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681487" y="5657972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404967" y="5371779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260988" y="5557749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139529" y="5499143"/>
            <a:ext cx="685800" cy="685800"/>
            <a:chOff x="4441240" y="5619574"/>
            <a:chExt cx="823075" cy="824496"/>
          </a:xfrm>
        </p:grpSpPr>
        <p:sp>
          <p:nvSpPr>
            <p:cNvPr id="38" name="Rectangle 37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0162610" y="5478515"/>
            <a:ext cx="685800" cy="685800"/>
            <a:chOff x="7846779" y="5617318"/>
            <a:chExt cx="822960" cy="824496"/>
          </a:xfrm>
        </p:grpSpPr>
        <p:sp>
          <p:nvSpPr>
            <p:cNvPr id="51" name="Rectangle 50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194561" y="616647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268958" y="6113379"/>
            <a:ext cx="820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223667" y="613303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211412" y="616216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203225" y="6166469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19321338">
            <a:off x="1087645" y="3363083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Arrow 78"/>
          <p:cNvSpPr/>
          <p:nvPr/>
        </p:nvSpPr>
        <p:spPr>
          <a:xfrm rot="2681227">
            <a:off x="1002576" y="4852790"/>
            <a:ext cx="753053" cy="33729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1262888" y="3525707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19334" y="515507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.6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23503" y="385970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879128" y="401919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 rot="5400000">
            <a:off x="602608" y="373299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58629" y="391896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1871552" y="3122257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2427177" y="3281745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 rot="5400000">
            <a:off x="2150657" y="2995552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2006678" y="3181522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1871552" y="2448315"/>
            <a:ext cx="685800" cy="685800"/>
            <a:chOff x="4441240" y="5619574"/>
            <a:chExt cx="823075" cy="824496"/>
          </a:xfrm>
        </p:grpSpPr>
        <p:sp>
          <p:nvSpPr>
            <p:cNvPr id="119" name="Rectangle 118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1867082" y="4991546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422707" y="5151034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 rot="5400000">
            <a:off x="2146187" y="4864841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2002208" y="5050811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2555552" y="4991546"/>
            <a:ext cx="685800" cy="685800"/>
            <a:chOff x="6135028" y="5618531"/>
            <a:chExt cx="822960" cy="823527"/>
          </a:xfrm>
        </p:grpSpPr>
        <p:sp>
          <p:nvSpPr>
            <p:cNvPr id="131" name="Rectangle 130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Rectangle 133"/>
          <p:cNvSpPr/>
          <p:nvPr/>
        </p:nvSpPr>
        <p:spPr>
          <a:xfrm>
            <a:off x="3885865" y="3706927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441490" y="3866415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 rot="5400000">
            <a:off x="4164970" y="3580222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020991" y="3766192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4574335" y="3706927"/>
            <a:ext cx="685800" cy="685800"/>
            <a:chOff x="6135028" y="5618531"/>
            <a:chExt cx="822960" cy="823527"/>
          </a:xfrm>
        </p:grpSpPr>
        <p:sp>
          <p:nvSpPr>
            <p:cNvPr id="139" name="Rectangle 138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885458" y="3010566"/>
            <a:ext cx="685800" cy="685800"/>
            <a:chOff x="4441240" y="5619574"/>
            <a:chExt cx="823075" cy="824496"/>
          </a:xfrm>
        </p:grpSpPr>
        <p:sp>
          <p:nvSpPr>
            <p:cNvPr id="143" name="Rectangle 142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Right Arrow 145"/>
          <p:cNvSpPr/>
          <p:nvPr/>
        </p:nvSpPr>
        <p:spPr>
          <a:xfrm rot="18923050">
            <a:off x="3199389" y="4578984"/>
            <a:ext cx="665972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ight Arrow 146"/>
          <p:cNvSpPr/>
          <p:nvPr/>
        </p:nvSpPr>
        <p:spPr>
          <a:xfrm rot="2342295">
            <a:off x="2793399" y="3256824"/>
            <a:ext cx="1002564" cy="31083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882690" y="192201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438315" y="208150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 rot="5400000">
            <a:off x="4161795" y="179530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4017816" y="198127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53" name="Group 152"/>
          <p:cNvGrpSpPr/>
          <p:nvPr/>
        </p:nvGrpSpPr>
        <p:grpSpPr>
          <a:xfrm>
            <a:off x="3882690" y="1248071"/>
            <a:ext cx="685800" cy="685800"/>
            <a:chOff x="4441240" y="5619574"/>
            <a:chExt cx="823075" cy="824496"/>
          </a:xfrm>
        </p:grpSpPr>
        <p:sp>
          <p:nvSpPr>
            <p:cNvPr id="154" name="Rectangle 153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4582476" y="1251332"/>
            <a:ext cx="685800" cy="685800"/>
            <a:chOff x="9558225" y="5618170"/>
            <a:chExt cx="822960" cy="819150"/>
          </a:xfrm>
        </p:grpSpPr>
        <p:sp>
          <p:nvSpPr>
            <p:cNvPr id="158" name="Rectangle 157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3879515" y="5659054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435140" y="5818542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rot="5400000">
            <a:off x="4158620" y="5532349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4014641" y="5718319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64" name="Group 163"/>
          <p:cNvGrpSpPr/>
          <p:nvPr/>
        </p:nvGrpSpPr>
        <p:grpSpPr>
          <a:xfrm>
            <a:off x="4567985" y="5659054"/>
            <a:ext cx="685800" cy="685800"/>
            <a:chOff x="6135028" y="5618531"/>
            <a:chExt cx="822960" cy="823527"/>
          </a:xfrm>
        </p:grpSpPr>
        <p:sp>
          <p:nvSpPr>
            <p:cNvPr id="165" name="Rectangle 164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4569822" y="4977494"/>
            <a:ext cx="685800" cy="685800"/>
            <a:chOff x="7846779" y="5617318"/>
            <a:chExt cx="822960" cy="824496"/>
          </a:xfrm>
        </p:grpSpPr>
        <p:sp>
          <p:nvSpPr>
            <p:cNvPr id="169" name="Rectangle 168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1" name="Right Arrow 170"/>
          <p:cNvSpPr/>
          <p:nvPr/>
        </p:nvSpPr>
        <p:spPr>
          <a:xfrm rot="19198974">
            <a:off x="2729513" y="2157635"/>
            <a:ext cx="1002564" cy="31083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ight Arrow 171"/>
          <p:cNvSpPr/>
          <p:nvPr/>
        </p:nvSpPr>
        <p:spPr>
          <a:xfrm rot="2833066">
            <a:off x="3240872" y="5570667"/>
            <a:ext cx="665972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3119724" y="5815819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400963" y="472154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847033" y="335649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65219" y="219759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6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Probabilistic 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(Becker, </a:t>
            </a:r>
            <a:r>
              <a:rPr lang="en-US" sz="2000" dirty="0" err="1" smtClean="0">
                <a:solidFill>
                  <a:schemeClr val="bg1"/>
                </a:solidFill>
              </a:rPr>
              <a:t>Remila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Rapaport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06018" y="5386123"/>
            <a:ext cx="5001256" cy="12953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172120" y="5494696"/>
            <a:ext cx="685800" cy="685800"/>
            <a:chOff x="9558225" y="5618170"/>
            <a:chExt cx="822960" cy="819150"/>
          </a:xfrm>
        </p:grpSpPr>
        <p:sp>
          <p:nvSpPr>
            <p:cNvPr id="6" name="Rectangle 5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153100" y="5498483"/>
            <a:ext cx="685800" cy="685800"/>
            <a:chOff x="6135028" y="5618531"/>
            <a:chExt cx="822960" cy="823527"/>
          </a:xfrm>
        </p:grpSpPr>
        <p:sp>
          <p:nvSpPr>
            <p:cNvPr id="35" name="Rectangle 34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7125862" y="5498484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681487" y="5657972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404967" y="5371779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260988" y="5557749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139529" y="5499143"/>
            <a:ext cx="685800" cy="685800"/>
            <a:chOff x="4441240" y="5619574"/>
            <a:chExt cx="823075" cy="824496"/>
          </a:xfrm>
        </p:grpSpPr>
        <p:sp>
          <p:nvSpPr>
            <p:cNvPr id="38" name="Rectangle 37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0162610" y="5478515"/>
            <a:ext cx="685800" cy="685800"/>
            <a:chOff x="7846779" y="5617318"/>
            <a:chExt cx="822960" cy="824496"/>
          </a:xfrm>
        </p:grpSpPr>
        <p:sp>
          <p:nvSpPr>
            <p:cNvPr id="51" name="Rectangle 50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194561" y="616647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268958" y="6113379"/>
            <a:ext cx="820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223667" y="613303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211412" y="616216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203225" y="6166469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19321338">
            <a:off x="1087645" y="3363083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Arrow 78"/>
          <p:cNvSpPr/>
          <p:nvPr/>
        </p:nvSpPr>
        <p:spPr>
          <a:xfrm rot="2681227">
            <a:off x="1002576" y="4852790"/>
            <a:ext cx="753053" cy="33729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1262888" y="3525707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19334" y="515507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.6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23503" y="385970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879128" y="401919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 rot="5400000">
            <a:off x="602608" y="373299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58629" y="391896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1871552" y="3122257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2427177" y="3281745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 rot="5400000">
            <a:off x="2150657" y="2995552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2006678" y="3181522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1871552" y="2448315"/>
            <a:ext cx="685800" cy="685800"/>
            <a:chOff x="4441240" y="5619574"/>
            <a:chExt cx="823075" cy="824496"/>
          </a:xfrm>
        </p:grpSpPr>
        <p:sp>
          <p:nvSpPr>
            <p:cNvPr id="119" name="Rectangle 118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1867082" y="4991546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422707" y="5151034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 rot="5400000">
            <a:off x="2146187" y="4864841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2002208" y="5050811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2555552" y="4991546"/>
            <a:ext cx="685800" cy="685800"/>
            <a:chOff x="6135028" y="5618531"/>
            <a:chExt cx="822960" cy="823527"/>
          </a:xfrm>
        </p:grpSpPr>
        <p:sp>
          <p:nvSpPr>
            <p:cNvPr id="131" name="Rectangle 130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Rectangle 133"/>
          <p:cNvSpPr/>
          <p:nvPr/>
        </p:nvSpPr>
        <p:spPr>
          <a:xfrm>
            <a:off x="3885865" y="3706927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441490" y="3866415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 rot="5400000">
            <a:off x="4164970" y="3580222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020991" y="3766192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4574335" y="3706927"/>
            <a:ext cx="685800" cy="685800"/>
            <a:chOff x="6135028" y="5618531"/>
            <a:chExt cx="822960" cy="823527"/>
          </a:xfrm>
        </p:grpSpPr>
        <p:sp>
          <p:nvSpPr>
            <p:cNvPr id="139" name="Rectangle 138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885458" y="3010566"/>
            <a:ext cx="685800" cy="685800"/>
            <a:chOff x="4441240" y="5619574"/>
            <a:chExt cx="823075" cy="824496"/>
          </a:xfrm>
        </p:grpSpPr>
        <p:sp>
          <p:nvSpPr>
            <p:cNvPr id="143" name="Rectangle 142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Right Arrow 145"/>
          <p:cNvSpPr/>
          <p:nvPr/>
        </p:nvSpPr>
        <p:spPr>
          <a:xfrm rot="18923050">
            <a:off x="3199389" y="4578984"/>
            <a:ext cx="665972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ight Arrow 146"/>
          <p:cNvSpPr/>
          <p:nvPr/>
        </p:nvSpPr>
        <p:spPr>
          <a:xfrm rot="2342295">
            <a:off x="2793399" y="3256824"/>
            <a:ext cx="1002564" cy="31083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882690" y="192201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438315" y="208150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 rot="5400000">
            <a:off x="4161795" y="179530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4017816" y="198127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53" name="Group 152"/>
          <p:cNvGrpSpPr/>
          <p:nvPr/>
        </p:nvGrpSpPr>
        <p:grpSpPr>
          <a:xfrm>
            <a:off x="3882690" y="1248071"/>
            <a:ext cx="685800" cy="685800"/>
            <a:chOff x="4441240" y="5619574"/>
            <a:chExt cx="823075" cy="824496"/>
          </a:xfrm>
        </p:grpSpPr>
        <p:sp>
          <p:nvSpPr>
            <p:cNvPr id="154" name="Rectangle 153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4582476" y="1251332"/>
            <a:ext cx="685800" cy="685800"/>
            <a:chOff x="9558225" y="5618170"/>
            <a:chExt cx="822960" cy="819150"/>
          </a:xfrm>
        </p:grpSpPr>
        <p:sp>
          <p:nvSpPr>
            <p:cNvPr id="158" name="Rectangle 157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3879515" y="5659054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435140" y="5818542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rot="5400000">
            <a:off x="4158620" y="5532349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4014641" y="5718319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64" name="Group 163"/>
          <p:cNvGrpSpPr/>
          <p:nvPr/>
        </p:nvGrpSpPr>
        <p:grpSpPr>
          <a:xfrm>
            <a:off x="4567985" y="5659054"/>
            <a:ext cx="685800" cy="685800"/>
            <a:chOff x="6135028" y="5618531"/>
            <a:chExt cx="822960" cy="823527"/>
          </a:xfrm>
        </p:grpSpPr>
        <p:sp>
          <p:nvSpPr>
            <p:cNvPr id="165" name="Rectangle 164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4569822" y="4977494"/>
            <a:ext cx="685800" cy="685800"/>
            <a:chOff x="7846779" y="5617318"/>
            <a:chExt cx="822960" cy="824496"/>
          </a:xfrm>
        </p:grpSpPr>
        <p:sp>
          <p:nvSpPr>
            <p:cNvPr id="169" name="Rectangle 168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1" name="Right Arrow 170"/>
          <p:cNvSpPr/>
          <p:nvPr/>
        </p:nvSpPr>
        <p:spPr>
          <a:xfrm rot="19198974">
            <a:off x="2729513" y="2157635"/>
            <a:ext cx="1002564" cy="31083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ight Arrow 171"/>
          <p:cNvSpPr/>
          <p:nvPr/>
        </p:nvSpPr>
        <p:spPr>
          <a:xfrm rot="2833066">
            <a:off x="3240872" y="5570667"/>
            <a:ext cx="665972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3119724" y="5815819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400963" y="472154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847033" y="335649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65219" y="219759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963779" y="212137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519404" y="228086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 rot="5400000">
            <a:off x="7242884" y="199466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7098905" y="218063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6963779" y="1447431"/>
            <a:ext cx="685800" cy="685800"/>
            <a:chOff x="4441240" y="5619574"/>
            <a:chExt cx="823075" cy="824496"/>
          </a:xfrm>
        </p:grpSpPr>
        <p:sp>
          <p:nvSpPr>
            <p:cNvPr id="99" name="Rectangle 98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663565" y="1450692"/>
            <a:ext cx="685800" cy="685800"/>
            <a:chOff x="9558225" y="5618170"/>
            <a:chExt cx="822960" cy="819150"/>
          </a:xfrm>
        </p:grpSpPr>
        <p:sp>
          <p:nvSpPr>
            <p:cNvPr id="103" name="Rectangle 102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6970375" y="4305032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7526000" y="4464520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 rot="5400000">
            <a:off x="7249480" y="4178327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7105501" y="4364297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7658845" y="4305032"/>
            <a:ext cx="685800" cy="685800"/>
            <a:chOff x="6135028" y="5618531"/>
            <a:chExt cx="822960" cy="823527"/>
          </a:xfrm>
        </p:grpSpPr>
        <p:sp>
          <p:nvSpPr>
            <p:cNvPr id="126" name="Rectangle 125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7660682" y="3623472"/>
            <a:ext cx="685800" cy="685800"/>
            <a:chOff x="7846779" y="5617318"/>
            <a:chExt cx="822960" cy="824496"/>
          </a:xfrm>
        </p:grpSpPr>
        <p:sp>
          <p:nvSpPr>
            <p:cNvPr id="148" name="Rectangle 147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6974881" y="3632416"/>
            <a:ext cx="685800" cy="685800"/>
            <a:chOff x="4441240" y="5619574"/>
            <a:chExt cx="823075" cy="824496"/>
          </a:xfrm>
        </p:grpSpPr>
        <p:sp>
          <p:nvSpPr>
            <p:cNvPr id="175" name="Rectangle 174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7653000" y="2122494"/>
            <a:ext cx="685800" cy="685800"/>
            <a:chOff x="6135028" y="5618531"/>
            <a:chExt cx="822960" cy="823527"/>
          </a:xfrm>
        </p:grpSpPr>
        <p:sp>
          <p:nvSpPr>
            <p:cNvPr id="179" name="Rectangle 178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2" name="Right Arrow 181"/>
          <p:cNvSpPr/>
          <p:nvPr/>
        </p:nvSpPr>
        <p:spPr>
          <a:xfrm rot="18923050">
            <a:off x="5289557" y="4957487"/>
            <a:ext cx="1654738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ight Arrow 182"/>
          <p:cNvSpPr/>
          <p:nvPr/>
        </p:nvSpPr>
        <p:spPr>
          <a:xfrm rot="757958">
            <a:off x="5426744" y="3915979"/>
            <a:ext cx="1419976" cy="34120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ight Arrow 183"/>
          <p:cNvSpPr/>
          <p:nvPr/>
        </p:nvSpPr>
        <p:spPr>
          <a:xfrm rot="18923050">
            <a:off x="5266360" y="2745092"/>
            <a:ext cx="1654738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ight Arrow 184"/>
          <p:cNvSpPr/>
          <p:nvPr/>
        </p:nvSpPr>
        <p:spPr>
          <a:xfrm rot="757958">
            <a:off x="5420895" y="1751408"/>
            <a:ext cx="1419976" cy="34120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>
            <a:off x="5560650" y="195137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035829" y="2963517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5697878" y="412377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5997062" y="5478411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8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Probabilistic 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(Becker, </a:t>
            </a:r>
            <a:r>
              <a:rPr lang="en-US" sz="2000" dirty="0" err="1" smtClean="0">
                <a:solidFill>
                  <a:schemeClr val="bg1"/>
                </a:solidFill>
              </a:rPr>
              <a:t>Remila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Rapaport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06018" y="5386123"/>
            <a:ext cx="5001256" cy="12953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172120" y="5494696"/>
            <a:ext cx="685800" cy="685800"/>
            <a:chOff x="9558225" y="5618170"/>
            <a:chExt cx="822960" cy="819150"/>
          </a:xfrm>
        </p:grpSpPr>
        <p:sp>
          <p:nvSpPr>
            <p:cNvPr id="6" name="Rectangle 5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153100" y="5498483"/>
            <a:ext cx="685800" cy="685800"/>
            <a:chOff x="6135028" y="5618531"/>
            <a:chExt cx="822960" cy="823527"/>
          </a:xfrm>
        </p:grpSpPr>
        <p:sp>
          <p:nvSpPr>
            <p:cNvPr id="35" name="Rectangle 34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7125862" y="5498484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681487" y="5657972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404967" y="5371779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260988" y="5557749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139529" y="5499143"/>
            <a:ext cx="685800" cy="685800"/>
            <a:chOff x="4441240" y="5619574"/>
            <a:chExt cx="823075" cy="824496"/>
          </a:xfrm>
        </p:grpSpPr>
        <p:sp>
          <p:nvSpPr>
            <p:cNvPr id="38" name="Rectangle 37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0162610" y="5478515"/>
            <a:ext cx="685800" cy="685800"/>
            <a:chOff x="7846779" y="5617318"/>
            <a:chExt cx="822960" cy="824496"/>
          </a:xfrm>
        </p:grpSpPr>
        <p:sp>
          <p:nvSpPr>
            <p:cNvPr id="51" name="Rectangle 50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194561" y="616647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268958" y="6113379"/>
            <a:ext cx="820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223667" y="613303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211412" y="616216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203225" y="6166469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19321338">
            <a:off x="1087645" y="3363083"/>
            <a:ext cx="692546" cy="31349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Arrow 78"/>
          <p:cNvSpPr/>
          <p:nvPr/>
        </p:nvSpPr>
        <p:spPr>
          <a:xfrm rot="2681227">
            <a:off x="1002576" y="4852790"/>
            <a:ext cx="753053" cy="33729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1262888" y="3525707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19334" y="515507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.6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23503" y="385970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879128" y="401919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 rot="5400000">
            <a:off x="602608" y="373299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58629" y="391896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1871552" y="3122257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2427177" y="3281745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 rot="5400000">
            <a:off x="2150657" y="2995552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2006678" y="3181522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1871552" y="2448315"/>
            <a:ext cx="685800" cy="685800"/>
            <a:chOff x="4441240" y="5619574"/>
            <a:chExt cx="823075" cy="824496"/>
          </a:xfrm>
        </p:grpSpPr>
        <p:sp>
          <p:nvSpPr>
            <p:cNvPr id="119" name="Rectangle 118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1867082" y="4991546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422707" y="5151034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 rot="5400000">
            <a:off x="2146187" y="4864841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2002208" y="5050811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2555552" y="4991546"/>
            <a:ext cx="685800" cy="685800"/>
            <a:chOff x="6135028" y="5618531"/>
            <a:chExt cx="822960" cy="823527"/>
          </a:xfrm>
        </p:grpSpPr>
        <p:sp>
          <p:nvSpPr>
            <p:cNvPr id="131" name="Rectangle 130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Rectangle 133"/>
          <p:cNvSpPr/>
          <p:nvPr/>
        </p:nvSpPr>
        <p:spPr>
          <a:xfrm>
            <a:off x="3885865" y="3706927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441490" y="3866415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 rot="5400000">
            <a:off x="4164970" y="3580222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020991" y="3766192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4574335" y="3706927"/>
            <a:ext cx="685800" cy="685800"/>
            <a:chOff x="6135028" y="5618531"/>
            <a:chExt cx="822960" cy="823527"/>
          </a:xfrm>
        </p:grpSpPr>
        <p:sp>
          <p:nvSpPr>
            <p:cNvPr id="139" name="Rectangle 138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885458" y="3010566"/>
            <a:ext cx="685800" cy="685800"/>
            <a:chOff x="4441240" y="5619574"/>
            <a:chExt cx="823075" cy="824496"/>
          </a:xfrm>
        </p:grpSpPr>
        <p:sp>
          <p:nvSpPr>
            <p:cNvPr id="143" name="Rectangle 142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Right Arrow 145"/>
          <p:cNvSpPr/>
          <p:nvPr/>
        </p:nvSpPr>
        <p:spPr>
          <a:xfrm rot="18923050">
            <a:off x="3199389" y="4578984"/>
            <a:ext cx="665972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ight Arrow 146"/>
          <p:cNvSpPr/>
          <p:nvPr/>
        </p:nvSpPr>
        <p:spPr>
          <a:xfrm rot="2342295">
            <a:off x="2793399" y="3256824"/>
            <a:ext cx="1002564" cy="31083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882690" y="192201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438315" y="208150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 rot="5400000">
            <a:off x="4161795" y="179530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4017816" y="198127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53" name="Group 152"/>
          <p:cNvGrpSpPr/>
          <p:nvPr/>
        </p:nvGrpSpPr>
        <p:grpSpPr>
          <a:xfrm>
            <a:off x="3882690" y="1248071"/>
            <a:ext cx="685800" cy="685800"/>
            <a:chOff x="4441240" y="5619574"/>
            <a:chExt cx="823075" cy="824496"/>
          </a:xfrm>
        </p:grpSpPr>
        <p:sp>
          <p:nvSpPr>
            <p:cNvPr id="154" name="Rectangle 153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4582476" y="1251332"/>
            <a:ext cx="685800" cy="685800"/>
            <a:chOff x="9558225" y="5618170"/>
            <a:chExt cx="822960" cy="819150"/>
          </a:xfrm>
        </p:grpSpPr>
        <p:sp>
          <p:nvSpPr>
            <p:cNvPr id="158" name="Rectangle 157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3879515" y="5659054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435140" y="5818542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rot="5400000">
            <a:off x="4158620" y="5532349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4014641" y="5718319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64" name="Group 163"/>
          <p:cNvGrpSpPr/>
          <p:nvPr/>
        </p:nvGrpSpPr>
        <p:grpSpPr>
          <a:xfrm>
            <a:off x="4567985" y="5659054"/>
            <a:ext cx="685800" cy="685800"/>
            <a:chOff x="6135028" y="5618531"/>
            <a:chExt cx="822960" cy="823527"/>
          </a:xfrm>
        </p:grpSpPr>
        <p:sp>
          <p:nvSpPr>
            <p:cNvPr id="165" name="Rectangle 164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4569822" y="4977494"/>
            <a:ext cx="685800" cy="685800"/>
            <a:chOff x="7846779" y="5617318"/>
            <a:chExt cx="822960" cy="824496"/>
          </a:xfrm>
        </p:grpSpPr>
        <p:sp>
          <p:nvSpPr>
            <p:cNvPr id="169" name="Rectangle 168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1" name="Right Arrow 170"/>
          <p:cNvSpPr/>
          <p:nvPr/>
        </p:nvSpPr>
        <p:spPr>
          <a:xfrm rot="19198974">
            <a:off x="2729513" y="2157635"/>
            <a:ext cx="1002564" cy="31083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ight Arrow 171"/>
          <p:cNvSpPr/>
          <p:nvPr/>
        </p:nvSpPr>
        <p:spPr>
          <a:xfrm rot="2833066">
            <a:off x="3240872" y="5570667"/>
            <a:ext cx="665972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3119724" y="5815819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400963" y="472154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847033" y="335649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65219" y="219759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963779" y="212137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519404" y="228086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 rot="5400000">
            <a:off x="7242884" y="199466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7098905" y="218063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6963779" y="1447431"/>
            <a:ext cx="685800" cy="685800"/>
            <a:chOff x="4441240" y="5619574"/>
            <a:chExt cx="823075" cy="824496"/>
          </a:xfrm>
        </p:grpSpPr>
        <p:sp>
          <p:nvSpPr>
            <p:cNvPr id="99" name="Rectangle 98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663565" y="1450692"/>
            <a:ext cx="685800" cy="685800"/>
            <a:chOff x="9558225" y="5618170"/>
            <a:chExt cx="822960" cy="819150"/>
          </a:xfrm>
        </p:grpSpPr>
        <p:sp>
          <p:nvSpPr>
            <p:cNvPr id="103" name="Rectangle 102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6970375" y="4305032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7526000" y="4464520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 rot="5400000">
            <a:off x="7249480" y="4178327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7105501" y="4364297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7658845" y="4305032"/>
            <a:ext cx="685800" cy="685800"/>
            <a:chOff x="6135028" y="5618531"/>
            <a:chExt cx="822960" cy="823527"/>
          </a:xfrm>
        </p:grpSpPr>
        <p:sp>
          <p:nvSpPr>
            <p:cNvPr id="126" name="Rectangle 125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7660682" y="3623472"/>
            <a:ext cx="685800" cy="685800"/>
            <a:chOff x="7846779" y="5617318"/>
            <a:chExt cx="822960" cy="824496"/>
          </a:xfrm>
        </p:grpSpPr>
        <p:sp>
          <p:nvSpPr>
            <p:cNvPr id="148" name="Rectangle 147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6974881" y="3632416"/>
            <a:ext cx="685800" cy="685800"/>
            <a:chOff x="4441240" y="5619574"/>
            <a:chExt cx="823075" cy="824496"/>
          </a:xfrm>
        </p:grpSpPr>
        <p:sp>
          <p:nvSpPr>
            <p:cNvPr id="175" name="Rectangle 174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7653000" y="2122494"/>
            <a:ext cx="685800" cy="685800"/>
            <a:chOff x="6135028" y="5618531"/>
            <a:chExt cx="822960" cy="823527"/>
          </a:xfrm>
        </p:grpSpPr>
        <p:sp>
          <p:nvSpPr>
            <p:cNvPr id="179" name="Rectangle 178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2" name="Right Arrow 181"/>
          <p:cNvSpPr/>
          <p:nvPr/>
        </p:nvSpPr>
        <p:spPr>
          <a:xfrm rot="18923050">
            <a:off x="5289557" y="4957487"/>
            <a:ext cx="1654738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ight Arrow 182"/>
          <p:cNvSpPr/>
          <p:nvPr/>
        </p:nvSpPr>
        <p:spPr>
          <a:xfrm rot="757958">
            <a:off x="5426744" y="3915979"/>
            <a:ext cx="1419976" cy="34120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ight Arrow 183"/>
          <p:cNvSpPr/>
          <p:nvPr/>
        </p:nvSpPr>
        <p:spPr>
          <a:xfrm rot="18923050">
            <a:off x="5266360" y="2745092"/>
            <a:ext cx="1654738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ight Arrow 184"/>
          <p:cNvSpPr/>
          <p:nvPr/>
        </p:nvSpPr>
        <p:spPr>
          <a:xfrm rot="757958">
            <a:off x="5420895" y="1751408"/>
            <a:ext cx="1419976" cy="34120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>
            <a:off x="5560650" y="195137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035829" y="2963517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5697878" y="412377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5997062" y="5478411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8698347" y="1258469"/>
            <a:ext cx="1925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(.4)(.5)(1)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13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Probabilistic 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(Becker, </a:t>
            </a:r>
            <a:r>
              <a:rPr lang="en-US" sz="2000" dirty="0" err="1" smtClean="0">
                <a:solidFill>
                  <a:schemeClr val="bg1"/>
                </a:solidFill>
              </a:rPr>
              <a:t>Remila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Rapaport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06018" y="5386123"/>
            <a:ext cx="5001256" cy="12953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172120" y="5494696"/>
            <a:ext cx="685800" cy="685800"/>
            <a:chOff x="9558225" y="5618170"/>
            <a:chExt cx="822960" cy="819150"/>
          </a:xfrm>
        </p:grpSpPr>
        <p:sp>
          <p:nvSpPr>
            <p:cNvPr id="6" name="Rectangle 5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153100" y="5498483"/>
            <a:ext cx="685800" cy="685800"/>
            <a:chOff x="6135028" y="5618531"/>
            <a:chExt cx="822960" cy="823527"/>
          </a:xfrm>
        </p:grpSpPr>
        <p:sp>
          <p:nvSpPr>
            <p:cNvPr id="35" name="Rectangle 34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7125862" y="5498484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681487" y="5657972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404967" y="5371779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260988" y="5557749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139529" y="5499143"/>
            <a:ext cx="685800" cy="685800"/>
            <a:chOff x="4441240" y="5619574"/>
            <a:chExt cx="823075" cy="824496"/>
          </a:xfrm>
        </p:grpSpPr>
        <p:sp>
          <p:nvSpPr>
            <p:cNvPr id="38" name="Rectangle 37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0162610" y="5478515"/>
            <a:ext cx="685800" cy="685800"/>
            <a:chOff x="7846779" y="5617318"/>
            <a:chExt cx="822960" cy="824496"/>
          </a:xfrm>
        </p:grpSpPr>
        <p:sp>
          <p:nvSpPr>
            <p:cNvPr id="51" name="Rectangle 50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194561" y="616647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268958" y="6113379"/>
            <a:ext cx="820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223667" y="613303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211412" y="616216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203225" y="6166469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19321338">
            <a:off x="1087645" y="3363083"/>
            <a:ext cx="692546" cy="31349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Arrow 78"/>
          <p:cNvSpPr/>
          <p:nvPr/>
        </p:nvSpPr>
        <p:spPr>
          <a:xfrm rot="2681227">
            <a:off x="1002576" y="4852790"/>
            <a:ext cx="753053" cy="33729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1262888" y="3525707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19334" y="515507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.6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23503" y="385970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879128" y="401919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 rot="5400000">
            <a:off x="602608" y="373299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58629" y="391896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1871552" y="3122257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2427177" y="3281745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 rot="5400000">
            <a:off x="2150657" y="2995552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2006678" y="3181522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1871552" y="2448315"/>
            <a:ext cx="685800" cy="685800"/>
            <a:chOff x="4441240" y="5619574"/>
            <a:chExt cx="823075" cy="824496"/>
          </a:xfrm>
        </p:grpSpPr>
        <p:sp>
          <p:nvSpPr>
            <p:cNvPr id="119" name="Rectangle 118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1867082" y="4991546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422707" y="5151034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 rot="5400000">
            <a:off x="2146187" y="4864841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2002208" y="5050811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2555552" y="4991546"/>
            <a:ext cx="685800" cy="685800"/>
            <a:chOff x="6135028" y="5618531"/>
            <a:chExt cx="822960" cy="823527"/>
          </a:xfrm>
        </p:grpSpPr>
        <p:sp>
          <p:nvSpPr>
            <p:cNvPr id="131" name="Rectangle 130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Rectangle 133"/>
          <p:cNvSpPr/>
          <p:nvPr/>
        </p:nvSpPr>
        <p:spPr>
          <a:xfrm>
            <a:off x="3885865" y="3706927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441490" y="3866415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 rot="5400000">
            <a:off x="4164970" y="3580222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020991" y="3766192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4574335" y="3706927"/>
            <a:ext cx="685800" cy="685800"/>
            <a:chOff x="6135028" y="5618531"/>
            <a:chExt cx="822960" cy="823527"/>
          </a:xfrm>
        </p:grpSpPr>
        <p:sp>
          <p:nvSpPr>
            <p:cNvPr id="139" name="Rectangle 138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885458" y="3010566"/>
            <a:ext cx="685800" cy="685800"/>
            <a:chOff x="4441240" y="5619574"/>
            <a:chExt cx="823075" cy="824496"/>
          </a:xfrm>
        </p:grpSpPr>
        <p:sp>
          <p:nvSpPr>
            <p:cNvPr id="143" name="Rectangle 142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Right Arrow 145"/>
          <p:cNvSpPr/>
          <p:nvPr/>
        </p:nvSpPr>
        <p:spPr>
          <a:xfrm rot="18923050">
            <a:off x="3199389" y="4578984"/>
            <a:ext cx="665972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ight Arrow 146"/>
          <p:cNvSpPr/>
          <p:nvPr/>
        </p:nvSpPr>
        <p:spPr>
          <a:xfrm rot="2342295">
            <a:off x="2793399" y="3256824"/>
            <a:ext cx="1002564" cy="31083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882690" y="192201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438315" y="208150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 rot="5400000">
            <a:off x="4161795" y="179530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4017816" y="198127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53" name="Group 152"/>
          <p:cNvGrpSpPr/>
          <p:nvPr/>
        </p:nvGrpSpPr>
        <p:grpSpPr>
          <a:xfrm>
            <a:off x="3882690" y="1248071"/>
            <a:ext cx="685800" cy="685800"/>
            <a:chOff x="4441240" y="5619574"/>
            <a:chExt cx="823075" cy="824496"/>
          </a:xfrm>
        </p:grpSpPr>
        <p:sp>
          <p:nvSpPr>
            <p:cNvPr id="154" name="Rectangle 153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4582476" y="1251332"/>
            <a:ext cx="685800" cy="685800"/>
            <a:chOff x="9558225" y="5618170"/>
            <a:chExt cx="822960" cy="819150"/>
          </a:xfrm>
        </p:grpSpPr>
        <p:sp>
          <p:nvSpPr>
            <p:cNvPr id="158" name="Rectangle 157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3879515" y="5659054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435140" y="5818542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rot="5400000">
            <a:off x="4158620" y="5532349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4014641" y="5718319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64" name="Group 163"/>
          <p:cNvGrpSpPr/>
          <p:nvPr/>
        </p:nvGrpSpPr>
        <p:grpSpPr>
          <a:xfrm>
            <a:off x="4567985" y="5659054"/>
            <a:ext cx="685800" cy="685800"/>
            <a:chOff x="6135028" y="5618531"/>
            <a:chExt cx="822960" cy="823527"/>
          </a:xfrm>
        </p:grpSpPr>
        <p:sp>
          <p:nvSpPr>
            <p:cNvPr id="165" name="Rectangle 164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4569822" y="4977494"/>
            <a:ext cx="685800" cy="685800"/>
            <a:chOff x="7846779" y="5617318"/>
            <a:chExt cx="822960" cy="824496"/>
          </a:xfrm>
        </p:grpSpPr>
        <p:sp>
          <p:nvSpPr>
            <p:cNvPr id="169" name="Rectangle 168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1" name="Right Arrow 170"/>
          <p:cNvSpPr/>
          <p:nvPr/>
        </p:nvSpPr>
        <p:spPr>
          <a:xfrm rot="19198974">
            <a:off x="2729513" y="2157635"/>
            <a:ext cx="1002564" cy="31083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ight Arrow 171"/>
          <p:cNvSpPr/>
          <p:nvPr/>
        </p:nvSpPr>
        <p:spPr>
          <a:xfrm rot="2833066">
            <a:off x="3240872" y="5570667"/>
            <a:ext cx="665972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3119724" y="5815819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400963" y="472154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847033" y="335649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65219" y="219759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963779" y="212137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519404" y="228086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 rot="5400000">
            <a:off x="7242884" y="199466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7098905" y="218063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6963779" y="1447431"/>
            <a:ext cx="685800" cy="685800"/>
            <a:chOff x="4441240" y="5619574"/>
            <a:chExt cx="823075" cy="824496"/>
          </a:xfrm>
        </p:grpSpPr>
        <p:sp>
          <p:nvSpPr>
            <p:cNvPr id="99" name="Rectangle 98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663565" y="1450692"/>
            <a:ext cx="685800" cy="685800"/>
            <a:chOff x="9558225" y="5618170"/>
            <a:chExt cx="822960" cy="819150"/>
          </a:xfrm>
        </p:grpSpPr>
        <p:sp>
          <p:nvSpPr>
            <p:cNvPr id="103" name="Rectangle 102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6970375" y="4305032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7526000" y="4464520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 rot="5400000">
            <a:off x="7249480" y="4178327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7105501" y="4364297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7658845" y="4305032"/>
            <a:ext cx="685800" cy="685800"/>
            <a:chOff x="6135028" y="5618531"/>
            <a:chExt cx="822960" cy="823527"/>
          </a:xfrm>
        </p:grpSpPr>
        <p:sp>
          <p:nvSpPr>
            <p:cNvPr id="126" name="Rectangle 125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7660682" y="3623472"/>
            <a:ext cx="685800" cy="685800"/>
            <a:chOff x="7846779" y="5617318"/>
            <a:chExt cx="822960" cy="824496"/>
          </a:xfrm>
        </p:grpSpPr>
        <p:sp>
          <p:nvSpPr>
            <p:cNvPr id="148" name="Rectangle 147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6974881" y="3632416"/>
            <a:ext cx="685800" cy="685800"/>
            <a:chOff x="4441240" y="5619574"/>
            <a:chExt cx="823075" cy="824496"/>
          </a:xfrm>
        </p:grpSpPr>
        <p:sp>
          <p:nvSpPr>
            <p:cNvPr id="175" name="Rectangle 174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7653000" y="2122494"/>
            <a:ext cx="685800" cy="685800"/>
            <a:chOff x="6135028" y="5618531"/>
            <a:chExt cx="822960" cy="823527"/>
          </a:xfrm>
        </p:grpSpPr>
        <p:sp>
          <p:nvSpPr>
            <p:cNvPr id="179" name="Rectangle 178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2" name="Right Arrow 181"/>
          <p:cNvSpPr/>
          <p:nvPr/>
        </p:nvSpPr>
        <p:spPr>
          <a:xfrm rot="18923050">
            <a:off x="5289557" y="4957487"/>
            <a:ext cx="1654738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ight Arrow 182"/>
          <p:cNvSpPr/>
          <p:nvPr/>
        </p:nvSpPr>
        <p:spPr>
          <a:xfrm rot="757958">
            <a:off x="5426744" y="3915979"/>
            <a:ext cx="1419976" cy="34120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ight Arrow 183"/>
          <p:cNvSpPr/>
          <p:nvPr/>
        </p:nvSpPr>
        <p:spPr>
          <a:xfrm rot="18923050">
            <a:off x="5266360" y="2745092"/>
            <a:ext cx="1654738" cy="33046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ight Arrow 184"/>
          <p:cNvSpPr/>
          <p:nvPr/>
        </p:nvSpPr>
        <p:spPr>
          <a:xfrm rot="757958">
            <a:off x="5420895" y="1751408"/>
            <a:ext cx="1419976" cy="34120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>
            <a:off x="5560650" y="195137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035829" y="2963517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5697878" y="412377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5997062" y="5478411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8705722" y="1257988"/>
            <a:ext cx="1925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(.4)(.5)(1)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8409800" y="1730453"/>
            <a:ext cx="2263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+ 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(.4)(.5)(.5)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10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Probabilistic 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(Becker, </a:t>
            </a:r>
            <a:r>
              <a:rPr lang="en-US" sz="2000" dirty="0" err="1" smtClean="0">
                <a:solidFill>
                  <a:schemeClr val="bg1"/>
                </a:solidFill>
              </a:rPr>
              <a:t>Remila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Rapaport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06018" y="5386123"/>
            <a:ext cx="5001256" cy="12953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172120" y="5494696"/>
            <a:ext cx="685800" cy="685800"/>
            <a:chOff x="9558225" y="5618170"/>
            <a:chExt cx="822960" cy="819150"/>
          </a:xfrm>
        </p:grpSpPr>
        <p:sp>
          <p:nvSpPr>
            <p:cNvPr id="6" name="Rectangle 5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153100" y="5498483"/>
            <a:ext cx="685800" cy="685800"/>
            <a:chOff x="6135028" y="5618531"/>
            <a:chExt cx="822960" cy="823527"/>
          </a:xfrm>
        </p:grpSpPr>
        <p:sp>
          <p:nvSpPr>
            <p:cNvPr id="35" name="Rectangle 34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7125862" y="5498484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681487" y="5657972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404967" y="5371779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260988" y="5557749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139529" y="5499143"/>
            <a:ext cx="685800" cy="685800"/>
            <a:chOff x="4441240" y="5619574"/>
            <a:chExt cx="823075" cy="824496"/>
          </a:xfrm>
        </p:grpSpPr>
        <p:sp>
          <p:nvSpPr>
            <p:cNvPr id="38" name="Rectangle 37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0162610" y="5478515"/>
            <a:ext cx="685800" cy="685800"/>
            <a:chOff x="7846779" y="5617318"/>
            <a:chExt cx="822960" cy="824496"/>
          </a:xfrm>
        </p:grpSpPr>
        <p:sp>
          <p:nvSpPr>
            <p:cNvPr id="51" name="Rectangle 50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194561" y="616647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268958" y="6113379"/>
            <a:ext cx="820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223667" y="613303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211412" y="616216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203225" y="6166469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19321338">
            <a:off x="1087645" y="3363083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Arrow 78"/>
          <p:cNvSpPr/>
          <p:nvPr/>
        </p:nvSpPr>
        <p:spPr>
          <a:xfrm rot="2681227">
            <a:off x="1002576" y="4852790"/>
            <a:ext cx="753053" cy="337298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1262888" y="3525707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19334" y="515507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.6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23503" y="385970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879128" y="401919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 rot="5400000">
            <a:off x="602608" y="373299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58629" y="391896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1871552" y="3122257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2427177" y="3281745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 rot="5400000">
            <a:off x="2150657" y="2995552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2006678" y="3181522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1871552" y="2448315"/>
            <a:ext cx="685800" cy="685800"/>
            <a:chOff x="4441240" y="5619574"/>
            <a:chExt cx="823075" cy="824496"/>
          </a:xfrm>
        </p:grpSpPr>
        <p:sp>
          <p:nvSpPr>
            <p:cNvPr id="119" name="Rectangle 118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1867082" y="4991546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422707" y="5151034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 rot="5400000">
            <a:off x="2146187" y="4864841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2002208" y="5050811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2555552" y="4991546"/>
            <a:ext cx="685800" cy="685800"/>
            <a:chOff x="6135028" y="5618531"/>
            <a:chExt cx="822960" cy="823527"/>
          </a:xfrm>
        </p:grpSpPr>
        <p:sp>
          <p:nvSpPr>
            <p:cNvPr id="131" name="Rectangle 130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Rectangle 133"/>
          <p:cNvSpPr/>
          <p:nvPr/>
        </p:nvSpPr>
        <p:spPr>
          <a:xfrm>
            <a:off x="3885865" y="3706927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441490" y="3866415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 rot="5400000">
            <a:off x="4164970" y="3580222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020991" y="3766192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4574335" y="3706927"/>
            <a:ext cx="685800" cy="685800"/>
            <a:chOff x="6135028" y="5618531"/>
            <a:chExt cx="822960" cy="823527"/>
          </a:xfrm>
        </p:grpSpPr>
        <p:sp>
          <p:nvSpPr>
            <p:cNvPr id="139" name="Rectangle 138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885458" y="3010566"/>
            <a:ext cx="685800" cy="685800"/>
            <a:chOff x="4441240" y="5619574"/>
            <a:chExt cx="823075" cy="824496"/>
          </a:xfrm>
        </p:grpSpPr>
        <p:sp>
          <p:nvSpPr>
            <p:cNvPr id="143" name="Rectangle 142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Right Arrow 145"/>
          <p:cNvSpPr/>
          <p:nvPr/>
        </p:nvSpPr>
        <p:spPr>
          <a:xfrm rot="18923050">
            <a:off x="3199389" y="4578984"/>
            <a:ext cx="665972" cy="330469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ight Arrow 146"/>
          <p:cNvSpPr/>
          <p:nvPr/>
        </p:nvSpPr>
        <p:spPr>
          <a:xfrm rot="2342295">
            <a:off x="2793399" y="3256824"/>
            <a:ext cx="1002564" cy="31083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882690" y="192201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438315" y="208150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 rot="5400000">
            <a:off x="4161795" y="179530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4017816" y="198127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53" name="Group 152"/>
          <p:cNvGrpSpPr/>
          <p:nvPr/>
        </p:nvGrpSpPr>
        <p:grpSpPr>
          <a:xfrm>
            <a:off x="3882690" y="1248071"/>
            <a:ext cx="685800" cy="685800"/>
            <a:chOff x="4441240" y="5619574"/>
            <a:chExt cx="823075" cy="824496"/>
          </a:xfrm>
        </p:grpSpPr>
        <p:sp>
          <p:nvSpPr>
            <p:cNvPr id="154" name="Rectangle 153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4582476" y="1251332"/>
            <a:ext cx="685800" cy="685800"/>
            <a:chOff x="9558225" y="5618170"/>
            <a:chExt cx="822960" cy="819150"/>
          </a:xfrm>
        </p:grpSpPr>
        <p:sp>
          <p:nvSpPr>
            <p:cNvPr id="158" name="Rectangle 157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3879515" y="5659054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435140" y="5818542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rot="5400000">
            <a:off x="4158620" y="5532349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4014641" y="5718319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64" name="Group 163"/>
          <p:cNvGrpSpPr/>
          <p:nvPr/>
        </p:nvGrpSpPr>
        <p:grpSpPr>
          <a:xfrm>
            <a:off x="4567985" y="5659054"/>
            <a:ext cx="685800" cy="685800"/>
            <a:chOff x="6135028" y="5618531"/>
            <a:chExt cx="822960" cy="823527"/>
          </a:xfrm>
        </p:grpSpPr>
        <p:sp>
          <p:nvSpPr>
            <p:cNvPr id="165" name="Rectangle 164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4569822" y="4977494"/>
            <a:ext cx="685800" cy="685800"/>
            <a:chOff x="7846779" y="5617318"/>
            <a:chExt cx="822960" cy="824496"/>
          </a:xfrm>
        </p:grpSpPr>
        <p:sp>
          <p:nvSpPr>
            <p:cNvPr id="169" name="Rectangle 168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1" name="Right Arrow 170"/>
          <p:cNvSpPr/>
          <p:nvPr/>
        </p:nvSpPr>
        <p:spPr>
          <a:xfrm rot="19198974">
            <a:off x="2729513" y="2157635"/>
            <a:ext cx="1002564" cy="31083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ight Arrow 171"/>
          <p:cNvSpPr/>
          <p:nvPr/>
        </p:nvSpPr>
        <p:spPr>
          <a:xfrm rot="2833066">
            <a:off x="3240872" y="5570667"/>
            <a:ext cx="665972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3119724" y="5815819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400963" y="472154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847033" y="335649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65219" y="219759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963779" y="212137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519404" y="228086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 rot="5400000">
            <a:off x="7242884" y="199466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7098905" y="218063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6963779" y="1447431"/>
            <a:ext cx="685800" cy="685800"/>
            <a:chOff x="4441240" y="5619574"/>
            <a:chExt cx="823075" cy="824496"/>
          </a:xfrm>
        </p:grpSpPr>
        <p:sp>
          <p:nvSpPr>
            <p:cNvPr id="99" name="Rectangle 98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663565" y="1450692"/>
            <a:ext cx="685800" cy="685800"/>
            <a:chOff x="9558225" y="5618170"/>
            <a:chExt cx="822960" cy="819150"/>
          </a:xfrm>
        </p:grpSpPr>
        <p:sp>
          <p:nvSpPr>
            <p:cNvPr id="103" name="Rectangle 102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6970375" y="4305032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7526000" y="4464520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 rot="5400000">
            <a:off x="7249480" y="4178327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7105501" y="4364297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7658845" y="4305032"/>
            <a:ext cx="685800" cy="685800"/>
            <a:chOff x="6135028" y="5618531"/>
            <a:chExt cx="822960" cy="823527"/>
          </a:xfrm>
        </p:grpSpPr>
        <p:sp>
          <p:nvSpPr>
            <p:cNvPr id="126" name="Rectangle 125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7660682" y="3623472"/>
            <a:ext cx="685800" cy="685800"/>
            <a:chOff x="7846779" y="5617318"/>
            <a:chExt cx="822960" cy="824496"/>
          </a:xfrm>
        </p:grpSpPr>
        <p:sp>
          <p:nvSpPr>
            <p:cNvPr id="148" name="Rectangle 147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6974881" y="3632416"/>
            <a:ext cx="685800" cy="685800"/>
            <a:chOff x="4441240" y="5619574"/>
            <a:chExt cx="823075" cy="824496"/>
          </a:xfrm>
        </p:grpSpPr>
        <p:sp>
          <p:nvSpPr>
            <p:cNvPr id="175" name="Rectangle 174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7653000" y="2122494"/>
            <a:ext cx="685800" cy="685800"/>
            <a:chOff x="6135028" y="5618531"/>
            <a:chExt cx="822960" cy="823527"/>
          </a:xfrm>
        </p:grpSpPr>
        <p:sp>
          <p:nvSpPr>
            <p:cNvPr id="179" name="Rectangle 178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2" name="Right Arrow 181"/>
          <p:cNvSpPr/>
          <p:nvPr/>
        </p:nvSpPr>
        <p:spPr>
          <a:xfrm rot="18923050">
            <a:off x="5289557" y="4957487"/>
            <a:ext cx="1654738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ight Arrow 182"/>
          <p:cNvSpPr/>
          <p:nvPr/>
        </p:nvSpPr>
        <p:spPr>
          <a:xfrm rot="757958">
            <a:off x="5426744" y="3915979"/>
            <a:ext cx="1419976" cy="34120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ight Arrow 183"/>
          <p:cNvSpPr/>
          <p:nvPr/>
        </p:nvSpPr>
        <p:spPr>
          <a:xfrm rot="18923050">
            <a:off x="5266360" y="2745092"/>
            <a:ext cx="1654738" cy="330469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ight Arrow 184"/>
          <p:cNvSpPr/>
          <p:nvPr/>
        </p:nvSpPr>
        <p:spPr>
          <a:xfrm rot="757958">
            <a:off x="5420895" y="1751408"/>
            <a:ext cx="1419976" cy="34120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>
            <a:off x="5560650" y="195137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035829" y="2963517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5697878" y="412377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5997062" y="5478411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8705722" y="1294564"/>
            <a:ext cx="1925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(.4)(.5)(1)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8409800" y="1730453"/>
            <a:ext cx="2263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+ (.4)(.5)(.5)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482381" y="2682671"/>
            <a:ext cx="2023128" cy="291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8415896" y="2151077"/>
            <a:ext cx="2263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+ </a:t>
            </a:r>
            <a:r>
              <a:rPr lang="en-US" sz="3200" dirty="0" smtClean="0">
                <a:solidFill>
                  <a:schemeClr val="accent6"/>
                </a:solidFill>
              </a:rPr>
              <a:t>(.6)(.5)(.5)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8362155" y="2703660"/>
            <a:ext cx="2263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	      .45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0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931" y="1276030"/>
            <a:ext cx="1924843" cy="226267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3962419" y="1661272"/>
            <a:ext cx="480712" cy="1359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62419" y="1797196"/>
            <a:ext cx="509287" cy="11309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69276"/>
              </a:clrFrom>
              <a:clrTo>
                <a:srgbClr val="26927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397" y="1298890"/>
            <a:ext cx="2296159" cy="214929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8796179" y="1661272"/>
            <a:ext cx="509922" cy="706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801955" y="2373535"/>
            <a:ext cx="504146" cy="6821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1" name="Picture 6" descr="http://europe.iabc.com/wp-content/uploads/2013/07/quarter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9" r="49934"/>
          <a:stretch/>
        </p:blipFill>
        <p:spPr bwMode="auto">
          <a:xfrm>
            <a:off x="4562301" y="1098668"/>
            <a:ext cx="1173451" cy="120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europe.iabc.com/wp-content/uploads/2013/07/quarter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9" b="1"/>
          <a:stretch/>
        </p:blipFill>
        <p:spPr bwMode="auto">
          <a:xfrm>
            <a:off x="4575499" y="2448628"/>
            <a:ext cx="1160253" cy="118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239218" y="990409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?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39218" y="2395598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?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5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Probabilistic 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(Becker, </a:t>
            </a:r>
            <a:r>
              <a:rPr lang="en-US" sz="2000" dirty="0" err="1" smtClean="0">
                <a:solidFill>
                  <a:schemeClr val="bg1"/>
                </a:solidFill>
              </a:rPr>
              <a:t>Remila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Rapaport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06018" y="5386123"/>
            <a:ext cx="5001256" cy="12953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172120" y="5494696"/>
            <a:ext cx="685800" cy="685800"/>
            <a:chOff x="9558225" y="5618170"/>
            <a:chExt cx="822960" cy="819150"/>
          </a:xfrm>
        </p:grpSpPr>
        <p:sp>
          <p:nvSpPr>
            <p:cNvPr id="6" name="Rectangle 5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153100" y="5498483"/>
            <a:ext cx="685800" cy="685800"/>
            <a:chOff x="6135028" y="5618531"/>
            <a:chExt cx="822960" cy="823527"/>
          </a:xfrm>
        </p:grpSpPr>
        <p:sp>
          <p:nvSpPr>
            <p:cNvPr id="35" name="Rectangle 34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7125862" y="5498484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681487" y="5657972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404967" y="5371779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260988" y="5557749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139529" y="5499143"/>
            <a:ext cx="685800" cy="685800"/>
            <a:chOff x="4441240" y="5619574"/>
            <a:chExt cx="823075" cy="824496"/>
          </a:xfrm>
        </p:grpSpPr>
        <p:sp>
          <p:nvSpPr>
            <p:cNvPr id="38" name="Rectangle 37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0162610" y="5478515"/>
            <a:ext cx="685800" cy="685800"/>
            <a:chOff x="7846779" y="5617318"/>
            <a:chExt cx="822960" cy="824496"/>
          </a:xfrm>
        </p:grpSpPr>
        <p:sp>
          <p:nvSpPr>
            <p:cNvPr id="51" name="Rectangle 50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194561" y="616647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268958" y="6113379"/>
            <a:ext cx="820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223667" y="613303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211412" y="6162160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203225" y="6166469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19321338">
            <a:off x="1087645" y="3363083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Arrow 78"/>
          <p:cNvSpPr/>
          <p:nvPr/>
        </p:nvSpPr>
        <p:spPr>
          <a:xfrm rot="2681227">
            <a:off x="1002576" y="4852790"/>
            <a:ext cx="753053" cy="33729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1262888" y="3525707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19334" y="515507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.6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23503" y="385970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879128" y="401919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 rot="5400000">
            <a:off x="602608" y="373299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58629" y="391896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1871552" y="3122257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2427177" y="3281745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 rot="5400000">
            <a:off x="2150657" y="2995552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2006678" y="3181522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1871552" y="2448315"/>
            <a:ext cx="685800" cy="685800"/>
            <a:chOff x="4441240" y="5619574"/>
            <a:chExt cx="823075" cy="824496"/>
          </a:xfrm>
        </p:grpSpPr>
        <p:sp>
          <p:nvSpPr>
            <p:cNvPr id="119" name="Rectangle 118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1867082" y="4991546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422707" y="5151034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 rot="5400000">
            <a:off x="2146187" y="4864841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2002208" y="5050811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2555552" y="4991546"/>
            <a:ext cx="685800" cy="685800"/>
            <a:chOff x="6135028" y="5618531"/>
            <a:chExt cx="822960" cy="823527"/>
          </a:xfrm>
        </p:grpSpPr>
        <p:sp>
          <p:nvSpPr>
            <p:cNvPr id="131" name="Rectangle 130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Rectangle 133"/>
          <p:cNvSpPr/>
          <p:nvPr/>
        </p:nvSpPr>
        <p:spPr>
          <a:xfrm>
            <a:off x="3885865" y="3706927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441490" y="3866415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 rot="5400000">
            <a:off x="4164970" y="3580222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020991" y="3766192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4574335" y="3706927"/>
            <a:ext cx="685800" cy="685800"/>
            <a:chOff x="6135028" y="5618531"/>
            <a:chExt cx="822960" cy="823527"/>
          </a:xfrm>
        </p:grpSpPr>
        <p:sp>
          <p:nvSpPr>
            <p:cNvPr id="139" name="Rectangle 138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885458" y="3010566"/>
            <a:ext cx="685800" cy="685800"/>
            <a:chOff x="4441240" y="5619574"/>
            <a:chExt cx="823075" cy="824496"/>
          </a:xfrm>
        </p:grpSpPr>
        <p:sp>
          <p:nvSpPr>
            <p:cNvPr id="143" name="Rectangle 142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Right Arrow 145"/>
          <p:cNvSpPr/>
          <p:nvPr/>
        </p:nvSpPr>
        <p:spPr>
          <a:xfrm rot="18923050">
            <a:off x="3199389" y="4578984"/>
            <a:ext cx="665972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ight Arrow 146"/>
          <p:cNvSpPr/>
          <p:nvPr/>
        </p:nvSpPr>
        <p:spPr>
          <a:xfrm rot="2342295">
            <a:off x="2793399" y="3256824"/>
            <a:ext cx="1002564" cy="31083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882690" y="192201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438315" y="208150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 rot="5400000">
            <a:off x="4161795" y="179530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4017816" y="198127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53" name="Group 152"/>
          <p:cNvGrpSpPr/>
          <p:nvPr/>
        </p:nvGrpSpPr>
        <p:grpSpPr>
          <a:xfrm>
            <a:off x="3882690" y="1248071"/>
            <a:ext cx="685800" cy="685800"/>
            <a:chOff x="4441240" y="5619574"/>
            <a:chExt cx="823075" cy="824496"/>
          </a:xfrm>
        </p:grpSpPr>
        <p:sp>
          <p:nvSpPr>
            <p:cNvPr id="154" name="Rectangle 153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4582476" y="1251332"/>
            <a:ext cx="685800" cy="685800"/>
            <a:chOff x="9558225" y="5618170"/>
            <a:chExt cx="822960" cy="819150"/>
          </a:xfrm>
        </p:grpSpPr>
        <p:sp>
          <p:nvSpPr>
            <p:cNvPr id="158" name="Rectangle 157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3879515" y="5659054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435140" y="5818542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rot="5400000">
            <a:off x="4158620" y="5532349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4014641" y="5718319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64" name="Group 163"/>
          <p:cNvGrpSpPr/>
          <p:nvPr/>
        </p:nvGrpSpPr>
        <p:grpSpPr>
          <a:xfrm>
            <a:off x="4567985" y="5659054"/>
            <a:ext cx="685800" cy="685800"/>
            <a:chOff x="6135028" y="5618531"/>
            <a:chExt cx="822960" cy="823527"/>
          </a:xfrm>
        </p:grpSpPr>
        <p:sp>
          <p:nvSpPr>
            <p:cNvPr id="165" name="Rectangle 164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4569822" y="4977494"/>
            <a:ext cx="685800" cy="685800"/>
            <a:chOff x="7846779" y="5617318"/>
            <a:chExt cx="822960" cy="824496"/>
          </a:xfrm>
        </p:grpSpPr>
        <p:sp>
          <p:nvSpPr>
            <p:cNvPr id="169" name="Rectangle 168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1" name="Right Arrow 170"/>
          <p:cNvSpPr/>
          <p:nvPr/>
        </p:nvSpPr>
        <p:spPr>
          <a:xfrm rot="19198974">
            <a:off x="2729513" y="2157635"/>
            <a:ext cx="1002564" cy="31083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ight Arrow 171"/>
          <p:cNvSpPr/>
          <p:nvPr/>
        </p:nvSpPr>
        <p:spPr>
          <a:xfrm rot="2833066">
            <a:off x="3240872" y="5570667"/>
            <a:ext cx="665972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3119724" y="5815819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400963" y="472154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847033" y="335649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65219" y="219759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963779" y="2121373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519404" y="2280861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 rot="5400000">
            <a:off x="7242884" y="1994668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7098905" y="2180638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6963779" y="1447431"/>
            <a:ext cx="685800" cy="685800"/>
            <a:chOff x="4441240" y="5619574"/>
            <a:chExt cx="823075" cy="824496"/>
          </a:xfrm>
        </p:grpSpPr>
        <p:sp>
          <p:nvSpPr>
            <p:cNvPr id="99" name="Rectangle 98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663565" y="1450692"/>
            <a:ext cx="685800" cy="685800"/>
            <a:chOff x="9558225" y="5618170"/>
            <a:chExt cx="822960" cy="819150"/>
          </a:xfrm>
        </p:grpSpPr>
        <p:sp>
          <p:nvSpPr>
            <p:cNvPr id="103" name="Rectangle 102"/>
            <p:cNvSpPr/>
            <p:nvPr/>
          </p:nvSpPr>
          <p:spPr>
            <a:xfrm>
              <a:off x="9558225" y="5618170"/>
              <a:ext cx="822960" cy="81915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 rot="10800000">
              <a:off x="9563769" y="579742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6970375" y="4305032"/>
            <a:ext cx="685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7526000" y="4464520"/>
            <a:ext cx="127000" cy="3827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 rot="5400000">
            <a:off x="7249480" y="4178327"/>
            <a:ext cx="127591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7105501" y="4364297"/>
            <a:ext cx="39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7658845" y="4305032"/>
            <a:ext cx="685800" cy="685800"/>
            <a:chOff x="6135028" y="5618531"/>
            <a:chExt cx="822960" cy="823527"/>
          </a:xfrm>
        </p:grpSpPr>
        <p:sp>
          <p:nvSpPr>
            <p:cNvPr id="126" name="Rectangle 125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7660682" y="3623472"/>
            <a:ext cx="685800" cy="685800"/>
            <a:chOff x="7846779" y="5617318"/>
            <a:chExt cx="822960" cy="824496"/>
          </a:xfrm>
        </p:grpSpPr>
        <p:sp>
          <p:nvSpPr>
            <p:cNvPr id="148" name="Rectangle 147"/>
            <p:cNvSpPr/>
            <p:nvPr/>
          </p:nvSpPr>
          <p:spPr>
            <a:xfrm>
              <a:off x="7846779" y="5617318"/>
              <a:ext cx="822960" cy="8191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 rot="5400000">
              <a:off x="8182059" y="6137014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6974881" y="3632416"/>
            <a:ext cx="685800" cy="685800"/>
            <a:chOff x="4441240" y="5619574"/>
            <a:chExt cx="823075" cy="824496"/>
          </a:xfrm>
        </p:grpSpPr>
        <p:sp>
          <p:nvSpPr>
            <p:cNvPr id="175" name="Rectangle 174"/>
            <p:cNvSpPr/>
            <p:nvPr/>
          </p:nvSpPr>
          <p:spPr>
            <a:xfrm>
              <a:off x="4441240" y="5619574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 rot="5400000">
              <a:off x="4776635" y="6139270"/>
              <a:ext cx="152400" cy="457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 rot="10800000">
              <a:off x="5111915" y="5804179"/>
              <a:ext cx="152400" cy="457200"/>
            </a:xfrm>
            <a:prstGeom prst="rect">
              <a:avLst/>
            </a:prstGeom>
            <a:solidFill>
              <a:srgbClr val="954ECA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7653000" y="2122494"/>
            <a:ext cx="685800" cy="685800"/>
            <a:chOff x="6135028" y="5618531"/>
            <a:chExt cx="822960" cy="823527"/>
          </a:xfrm>
        </p:grpSpPr>
        <p:sp>
          <p:nvSpPr>
            <p:cNvPr id="179" name="Rectangle 178"/>
            <p:cNvSpPr/>
            <p:nvPr/>
          </p:nvSpPr>
          <p:spPr>
            <a:xfrm>
              <a:off x="6135028" y="5622908"/>
              <a:ext cx="822960" cy="81915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6135028" y="5809610"/>
              <a:ext cx="1524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 rot="5400000">
              <a:off x="6470308" y="5466131"/>
              <a:ext cx="152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2" name="Right Arrow 181"/>
          <p:cNvSpPr/>
          <p:nvPr/>
        </p:nvSpPr>
        <p:spPr>
          <a:xfrm rot="18923050">
            <a:off x="5289557" y="4957487"/>
            <a:ext cx="1654738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ight Arrow 182"/>
          <p:cNvSpPr/>
          <p:nvPr/>
        </p:nvSpPr>
        <p:spPr>
          <a:xfrm rot="757958">
            <a:off x="5426744" y="3915979"/>
            <a:ext cx="1419976" cy="34120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ight Arrow 183"/>
          <p:cNvSpPr/>
          <p:nvPr/>
        </p:nvSpPr>
        <p:spPr>
          <a:xfrm rot="18923050">
            <a:off x="5266360" y="2745092"/>
            <a:ext cx="1654738" cy="330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ight Arrow 184"/>
          <p:cNvSpPr/>
          <p:nvPr/>
        </p:nvSpPr>
        <p:spPr>
          <a:xfrm rot="757958">
            <a:off x="5420895" y="1751408"/>
            <a:ext cx="1419976" cy="34120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>
            <a:off x="5560650" y="1951372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035829" y="2963517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5697878" y="412377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5997062" y="5478411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8388702" y="3461411"/>
            <a:ext cx="3164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+ (.6)(.5)(.5)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8397580" y="3933876"/>
            <a:ext cx="2263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+ (.6)(.5)(1)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8393311" y="4391531"/>
            <a:ext cx="2263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	      .55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96" name="Straight Connector 195"/>
          <p:cNvCxnSpPr/>
          <p:nvPr/>
        </p:nvCxnSpPr>
        <p:spPr>
          <a:xfrm>
            <a:off x="8470161" y="4447182"/>
            <a:ext cx="2023128" cy="291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8705722" y="1148260"/>
            <a:ext cx="1925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(.4)(.5)(1)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8409800" y="1584149"/>
            <a:ext cx="2263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+ (.4)(.5)(.5)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99" name="Straight Connector 198"/>
          <p:cNvCxnSpPr/>
          <p:nvPr/>
        </p:nvCxnSpPr>
        <p:spPr>
          <a:xfrm>
            <a:off x="8482381" y="2536367"/>
            <a:ext cx="2023128" cy="291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8415896" y="2004773"/>
            <a:ext cx="2263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+ (.6)(.5)(.5)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8374856" y="2531891"/>
            <a:ext cx="2263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	      .45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8393310" y="3040837"/>
            <a:ext cx="2263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 (.4)(.5)(.5)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03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605118"/>
            <a:ext cx="10515600" cy="557184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Models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Concentration Independent Coin Flip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Big Seed, Temperature 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Single Seed, Temperature 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Simulation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Simulation Application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Unstable Concentrations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425"/>
            <a:ext cx="10515600" cy="5824538"/>
          </a:xfrm>
        </p:spPr>
        <p:txBody>
          <a:bodyPr/>
          <a:lstStyle/>
          <a:p>
            <a:pPr marL="0" indent="0">
              <a:buNone/>
            </a:pPr>
            <a:r>
              <a:rPr lang="en-US" smtClean="0">
                <a:solidFill>
                  <a:schemeClr val="bg1"/>
                </a:solidFill>
              </a:rPr>
              <a:t>Concentration Independent Coin </a:t>
            </a:r>
            <a:r>
              <a:rPr lang="en-US" dirty="0" smtClean="0">
                <a:solidFill>
                  <a:schemeClr val="bg1"/>
                </a:solidFill>
              </a:rPr>
              <a:t>Flipping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0787" y="2621796"/>
            <a:ext cx="81049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(TAS, C)    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425"/>
            <a:ext cx="10515600" cy="5824538"/>
          </a:xfrm>
        </p:spPr>
        <p:txBody>
          <a:bodyPr/>
          <a:lstStyle/>
          <a:p>
            <a:pPr marL="0" indent="0">
              <a:buNone/>
            </a:pPr>
            <a:r>
              <a:rPr lang="en-US" smtClean="0">
                <a:solidFill>
                  <a:schemeClr val="bg1"/>
                </a:solidFill>
              </a:rPr>
              <a:t>Concentration Independent Coin </a:t>
            </a:r>
            <a:r>
              <a:rPr lang="en-US" dirty="0" smtClean="0">
                <a:solidFill>
                  <a:schemeClr val="bg1"/>
                </a:solidFill>
              </a:rPr>
              <a:t>Flipping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0787" y="2621796"/>
            <a:ext cx="81049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(TAS, C)     {   ,   ,   ,   ,   }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730788" y="2940267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925196" y="292143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20338" y="292143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25196" y="31043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25196" y="32871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35788" y="29218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930930" y="29218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735788" y="310474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735788" y="328762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930930" y="31043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523415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718557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523415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523415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13915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300484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495626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300484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300484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498604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498604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223625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020863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020863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218983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218983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1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425"/>
            <a:ext cx="10515600" cy="58245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Concentration Independent Coin Flipping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0787" y="2621796"/>
            <a:ext cx="81049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(TAS, C)     {   ,   ,   ,   ,   }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730788" y="2940267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925196" y="292143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20338" y="292143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25196" y="31043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25196" y="32871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35788" y="29218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930930" y="29218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735788" y="310474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735788" y="328762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930930" y="31043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523415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718557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523415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523415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13915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300484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495626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300484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300484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498604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498604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223625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020863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020863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218983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218983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137237" y="1865744"/>
            <a:ext cx="89701" cy="231832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425"/>
            <a:ext cx="10515600" cy="58245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Concentration Independent Coin Flipping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0787" y="2621796"/>
            <a:ext cx="81049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(TAS, C)     {   ,   ,   ,   ,   }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730788" y="2940267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925196" y="292143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20338" y="292143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25196" y="31043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25196" y="32871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35788" y="29218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930930" y="29218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735788" y="310474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735788" y="328762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930930" y="31043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523415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718557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523415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523415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13915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300484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495626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300484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300484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498604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498604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223625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020863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020863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218983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218983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137237" y="1865744"/>
            <a:ext cx="89701" cy="231832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74391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060297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74391" y="542871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74391" y="561159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766484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952390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766484" y="542871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766484" y="561159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52390" y="542828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8577" y="52454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853719" y="52454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658577" y="542828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658577" y="561116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849077" y="561116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6408" y="5013584"/>
            <a:ext cx="6590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P(   ) + P(   ) </a:t>
            </a:r>
            <a:r>
              <a:rPr lang="en-US" sz="5400" dirty="0" smtClean="0">
                <a:solidFill>
                  <a:schemeClr val="bg1"/>
                </a:solidFill>
              </a:rPr>
              <a:t>+ </a:t>
            </a:r>
            <a:r>
              <a:rPr lang="en-US" sz="5400" dirty="0">
                <a:solidFill>
                  <a:schemeClr val="bg1"/>
                </a:solidFill>
              </a:rPr>
              <a:t>P(   </a:t>
            </a:r>
            <a:r>
              <a:rPr lang="en-US" sz="5400" dirty="0" smtClean="0">
                <a:solidFill>
                  <a:schemeClr val="bg1"/>
                </a:solidFill>
              </a:rPr>
              <a:t>) = .5 </a:t>
            </a: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154545" y="3602182"/>
            <a:ext cx="4867565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949364" y="3602182"/>
            <a:ext cx="3969304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49077" y="3602182"/>
            <a:ext cx="2864838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69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425"/>
            <a:ext cx="10515600" cy="58245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Concentration Independent Coin Flipping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0787" y="2621796"/>
            <a:ext cx="81049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(TAS, C)     {   ,   ,   ,   ,   }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730788" y="2940267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925196" y="292143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20338" y="292143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25196" y="31043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25196" y="32871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35788" y="29218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930930" y="29218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735788" y="310474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735788" y="328762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930930" y="31043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523415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718557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523415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523415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13915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300484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495626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300484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300484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498604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498604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223625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020863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020863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218983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218983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137237" y="1865744"/>
            <a:ext cx="89701" cy="231832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74391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060297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74391" y="542871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74391" y="561159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766484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952390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766484" y="542871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766484" y="561159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52390" y="542828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8577" y="52454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853719" y="52454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658577" y="542828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658577" y="561116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849077" y="561116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6408" y="5013584"/>
            <a:ext cx="6590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P(   ) + P(   ) </a:t>
            </a:r>
            <a:r>
              <a:rPr lang="en-US" sz="5400" dirty="0" smtClean="0">
                <a:solidFill>
                  <a:schemeClr val="bg1"/>
                </a:solidFill>
              </a:rPr>
              <a:t>+ </a:t>
            </a:r>
            <a:r>
              <a:rPr lang="en-US" sz="5400" dirty="0">
                <a:solidFill>
                  <a:schemeClr val="bg1"/>
                </a:solidFill>
              </a:rPr>
              <a:t>P(   </a:t>
            </a:r>
            <a:r>
              <a:rPr lang="en-US" sz="5400" dirty="0" smtClean="0">
                <a:solidFill>
                  <a:schemeClr val="bg1"/>
                </a:solidFill>
              </a:rPr>
              <a:t>) = .5 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9510" y="5013584"/>
            <a:ext cx="45255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P(   ) + P(   </a:t>
            </a:r>
            <a:r>
              <a:rPr lang="en-US" sz="5400" dirty="0" smtClean="0">
                <a:solidFill>
                  <a:schemeClr val="bg1"/>
                </a:solidFill>
              </a:rPr>
              <a:t>) = .5</a:t>
            </a:r>
            <a:endParaRPr lang="en-US" sz="5400" dirty="0"/>
          </a:p>
        </p:txBody>
      </p:sp>
      <p:sp>
        <p:nvSpPr>
          <p:cNvPr id="55" name="Rectangle 54"/>
          <p:cNvSpPr/>
          <p:nvPr/>
        </p:nvSpPr>
        <p:spPr>
          <a:xfrm>
            <a:off x="7904202" y="522980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099344" y="522980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904202" y="541268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904202" y="55955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102322" y="55955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8102322" y="541268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0000363" y="522980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9806837" y="541268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9806837" y="559556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0004957" y="559556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0004957" y="541268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1154545" y="3602182"/>
            <a:ext cx="4867565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949364" y="3602182"/>
            <a:ext cx="3969304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4849077" y="3602182"/>
            <a:ext cx="2864838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8099344" y="3602182"/>
            <a:ext cx="384020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9225805" y="3524757"/>
            <a:ext cx="672472" cy="161989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7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425"/>
            <a:ext cx="10515600" cy="58245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Concentration Independent </a:t>
            </a:r>
            <a:r>
              <a:rPr lang="en-US" dirty="0" smtClean="0">
                <a:solidFill>
                  <a:schemeClr val="bg1"/>
                </a:solidFill>
              </a:rPr>
              <a:t>Coin Flipping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0787" y="2621796"/>
            <a:ext cx="81049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(TAS, C)     {   ,   ,   ,   ,   }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730788" y="2940267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925196" y="292143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20338" y="292143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25196" y="31043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25196" y="32871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35788" y="29218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930930" y="29218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735788" y="310474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735788" y="328762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930930" y="31043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523415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718557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523415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523415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13915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300484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495626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300484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300484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498604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498604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223625" y="2917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020863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020863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218983" y="3283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218983" y="3100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137237" y="1865744"/>
            <a:ext cx="89701" cy="231832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74391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060297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74391" y="542871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74391" y="561159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766484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952390" y="524583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766484" y="542871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766484" y="561159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52390" y="542828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8577" y="52454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853719" y="52454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658577" y="542828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658577" y="561116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849077" y="561116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6408" y="5013584"/>
            <a:ext cx="6590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P(   ) + P(   ) </a:t>
            </a:r>
            <a:r>
              <a:rPr lang="en-US" sz="5400" dirty="0" smtClean="0">
                <a:solidFill>
                  <a:schemeClr val="bg1"/>
                </a:solidFill>
              </a:rPr>
              <a:t>+ </a:t>
            </a:r>
            <a:r>
              <a:rPr lang="en-US" sz="5400" dirty="0">
                <a:solidFill>
                  <a:schemeClr val="bg1"/>
                </a:solidFill>
              </a:rPr>
              <a:t>P(   </a:t>
            </a:r>
            <a:r>
              <a:rPr lang="en-US" sz="5400" dirty="0" smtClean="0">
                <a:solidFill>
                  <a:schemeClr val="bg1"/>
                </a:solidFill>
              </a:rPr>
              <a:t>) = .5 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9510" y="5013584"/>
            <a:ext cx="45255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P(   ) + P(   </a:t>
            </a:r>
            <a:r>
              <a:rPr lang="en-US" sz="5400" dirty="0" smtClean="0">
                <a:solidFill>
                  <a:schemeClr val="bg1"/>
                </a:solidFill>
              </a:rPr>
              <a:t>) = .5</a:t>
            </a:r>
            <a:endParaRPr lang="en-US" sz="5400" dirty="0"/>
          </a:p>
        </p:txBody>
      </p:sp>
      <p:sp>
        <p:nvSpPr>
          <p:cNvPr id="55" name="Rectangle 54"/>
          <p:cNvSpPr/>
          <p:nvPr/>
        </p:nvSpPr>
        <p:spPr>
          <a:xfrm>
            <a:off x="7904202" y="522980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099344" y="522980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904202" y="541268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904202" y="55955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102322" y="559556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8102322" y="541268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0000363" y="522980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9806837" y="541268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9806837" y="559556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0004957" y="559556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0004957" y="5412686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1154545" y="3602182"/>
            <a:ext cx="4867565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949364" y="3602182"/>
            <a:ext cx="3969304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4849077" y="3602182"/>
            <a:ext cx="2864838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8099344" y="3602182"/>
            <a:ext cx="384020" cy="15424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9225805" y="3524757"/>
            <a:ext cx="672472" cy="161989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>
            <a:off x="3971636" y="2318327"/>
            <a:ext cx="341746" cy="461818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63885" y="1475283"/>
            <a:ext cx="375498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For ALL C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56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2173" y="3159140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1557" y="92012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1222" y="91551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868566" y="323899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436850" y="5493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2173" y="3159140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1557" y="92012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1222" y="91551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868566" y="323899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436850" y="5493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0865" y="2166481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47258" y="224633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0865" y="4188870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47258" y="426872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472360" y="2166481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83577" y="225619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483577" y="4188716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83577" y="427165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19321338">
            <a:off x="2108980" y="2665758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2278662" flipV="1">
            <a:off x="2108980" y="3732180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360719" y="290265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4369" y="408405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4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605118"/>
            <a:ext cx="10515600" cy="557184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Models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Concentration Independent Coin Flip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Big Seed, Temperature 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Single Seed, Temperature 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Simulation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Simulation Application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Unstable Concentrations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58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2173" y="3159140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1557" y="92012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1222" y="91551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868566" y="323899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436850" y="5493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0865" y="2166481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47258" y="224633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0865" y="4188870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47258" y="426872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472360" y="2166481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83577" y="225619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483577" y="4188716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83577" y="427165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19321338">
            <a:off x="2108980" y="2665758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2278662" flipV="1">
            <a:off x="2108980" y="3732180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360719" y="290265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4369" y="408405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82474" y="1899174"/>
            <a:ext cx="30893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P(  </a:t>
            </a:r>
            <a:r>
              <a:rPr lang="en-US" sz="5400" dirty="0" smtClean="0">
                <a:solidFill>
                  <a:schemeClr val="bg1"/>
                </a:solidFill>
              </a:rPr>
              <a:t>    ) = .5</a:t>
            </a:r>
            <a:endParaRPr lang="en-US" sz="5400" dirty="0"/>
          </a:p>
        </p:txBody>
      </p:sp>
      <p:sp>
        <p:nvSpPr>
          <p:cNvPr id="37" name="Rectangle 36"/>
          <p:cNvSpPr/>
          <p:nvPr/>
        </p:nvSpPr>
        <p:spPr>
          <a:xfrm>
            <a:off x="6051177" y="2166481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357570" y="224633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482672" y="2166481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493889" y="225619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320691" y="3880374"/>
            <a:ext cx="30893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P(  </a:t>
            </a:r>
            <a:r>
              <a:rPr lang="en-US" sz="5400" dirty="0" smtClean="0">
                <a:solidFill>
                  <a:schemeClr val="bg1"/>
                </a:solidFill>
              </a:rPr>
              <a:t>    ) = .5</a:t>
            </a:r>
            <a:endParaRPr lang="en-US" sz="5400" dirty="0"/>
          </a:p>
        </p:txBody>
      </p:sp>
      <p:sp>
        <p:nvSpPr>
          <p:cNvPr id="46" name="Rectangle 45"/>
          <p:cNvSpPr/>
          <p:nvPr/>
        </p:nvSpPr>
        <p:spPr>
          <a:xfrm>
            <a:off x="6004323" y="4141221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310716" y="422107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447035" y="4141067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447035" y="422400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5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2173" y="3159140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5515" y="91551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.7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1222" y="91551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.3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868566" y="323899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436850" y="5493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0865" y="2166481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47258" y="224633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0865" y="4188870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47258" y="426872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472360" y="2166481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83577" y="225619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483577" y="4188716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83577" y="427165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19321338">
            <a:off x="2108980" y="2665758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2278662" flipV="1">
            <a:off x="2108980" y="3732180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360719" y="290265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.3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4369" y="408405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.7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85141" y="898330"/>
            <a:ext cx="531880" cy="420387"/>
          </a:xfrm>
          <a:prstGeom prst="ellipse">
            <a:avLst/>
          </a:prstGeom>
          <a:noFill/>
          <a:ln>
            <a:solidFill>
              <a:srgbClr val="FF4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400035" y="914250"/>
            <a:ext cx="531880" cy="420387"/>
          </a:xfrm>
          <a:prstGeom prst="ellipse">
            <a:avLst/>
          </a:prstGeom>
          <a:noFill/>
          <a:ln>
            <a:solidFill>
              <a:srgbClr val="FF4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2173" y="3159140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5515" y="91551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.7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1222" y="91551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.3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868566" y="323899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436850" y="5493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0865" y="2166481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347258" y="224633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0865" y="4188870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47258" y="426872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472360" y="2166481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83577" y="225619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483577" y="4188716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83577" y="427165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19321338">
            <a:off x="2108980" y="2665758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2278662" flipV="1">
            <a:off x="2108980" y="3732180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360719" y="290265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.3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4369" y="408405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.7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82474" y="1899174"/>
            <a:ext cx="30893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P(  </a:t>
            </a:r>
            <a:r>
              <a:rPr lang="en-US" sz="5400" dirty="0" smtClean="0">
                <a:solidFill>
                  <a:schemeClr val="bg1"/>
                </a:solidFill>
              </a:rPr>
              <a:t>    ) = .3</a:t>
            </a:r>
            <a:endParaRPr lang="en-US" sz="5400" dirty="0"/>
          </a:p>
        </p:txBody>
      </p:sp>
      <p:sp>
        <p:nvSpPr>
          <p:cNvPr id="37" name="Rectangle 36"/>
          <p:cNvSpPr/>
          <p:nvPr/>
        </p:nvSpPr>
        <p:spPr>
          <a:xfrm>
            <a:off x="6051177" y="2166481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357570" y="224633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482672" y="2166481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493889" y="225619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320691" y="3880374"/>
            <a:ext cx="30893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P(  </a:t>
            </a:r>
            <a:r>
              <a:rPr lang="en-US" sz="5400" dirty="0" smtClean="0">
                <a:solidFill>
                  <a:schemeClr val="bg1"/>
                </a:solidFill>
              </a:rPr>
              <a:t>    ) = .7</a:t>
            </a:r>
            <a:endParaRPr lang="en-US" sz="5400" dirty="0"/>
          </a:p>
        </p:txBody>
      </p:sp>
      <p:sp>
        <p:nvSpPr>
          <p:cNvPr id="46" name="Rectangle 45"/>
          <p:cNvSpPr/>
          <p:nvPr/>
        </p:nvSpPr>
        <p:spPr>
          <a:xfrm>
            <a:off x="6004323" y="4141221"/>
            <a:ext cx="429768" cy="4522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310716" y="422107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447035" y="4141067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447035" y="422400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5141" y="898330"/>
            <a:ext cx="531880" cy="420387"/>
          </a:xfrm>
          <a:prstGeom prst="ellipse">
            <a:avLst/>
          </a:prstGeom>
          <a:noFill/>
          <a:ln>
            <a:solidFill>
              <a:srgbClr val="FF4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400035" y="914250"/>
            <a:ext cx="531880" cy="420387"/>
          </a:xfrm>
          <a:prstGeom prst="ellipse">
            <a:avLst/>
          </a:prstGeom>
          <a:noFill/>
          <a:ln>
            <a:solidFill>
              <a:srgbClr val="FF4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7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605118"/>
            <a:ext cx="10515600" cy="557184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Models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Concentration Independent Coin Flip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Big Seed, Temperature 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Single Seed, Temperature 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Simulation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Simulation Application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Unstable Concentrations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4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51213" y="3050422"/>
            <a:ext cx="2148840" cy="914400"/>
            <a:chOff x="323504" y="2607077"/>
            <a:chExt cx="3429000" cy="1386553"/>
          </a:xfrm>
        </p:grpSpPr>
        <p:sp>
          <p:nvSpPr>
            <p:cNvPr id="4" name="Rectangle 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9795" y="91189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4174" y="94022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621" y="54255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25185" y="54933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29616" y="54732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70285" y="31500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7606" y="31401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3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51213" y="3050422"/>
            <a:ext cx="2148840" cy="914400"/>
            <a:chOff x="323504" y="2607077"/>
            <a:chExt cx="3429000" cy="1386553"/>
          </a:xfrm>
        </p:grpSpPr>
        <p:sp>
          <p:nvSpPr>
            <p:cNvPr id="4" name="Rectangle 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9795" y="91189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4174" y="94022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621" y="54255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25185" y="54933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29616" y="54732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70285" y="31500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7606" y="31401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199188" y="1821697"/>
            <a:ext cx="2148840" cy="914400"/>
            <a:chOff x="323504" y="2607077"/>
            <a:chExt cx="3429000" cy="1386553"/>
          </a:xfrm>
        </p:grpSpPr>
        <p:sp>
          <p:nvSpPr>
            <p:cNvPr id="24" name="Rectangle 2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918260" y="192127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505581" y="191141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199188" y="4269622"/>
            <a:ext cx="2148840" cy="914400"/>
            <a:chOff x="323504" y="2607077"/>
            <a:chExt cx="3429000" cy="1386553"/>
          </a:xfrm>
        </p:grpSpPr>
        <p:sp>
          <p:nvSpPr>
            <p:cNvPr id="34" name="Rectangle 3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918260" y="43692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505581" y="43593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28956" y="182203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28956" y="190497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31436" y="190496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475081" y="4274385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74633" y="4364102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79064" y="436208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ight Arrow 158"/>
          <p:cNvSpPr/>
          <p:nvPr/>
        </p:nvSpPr>
        <p:spPr>
          <a:xfrm rot="19321338">
            <a:off x="2510497" y="2613476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ight Arrow 159"/>
          <p:cNvSpPr/>
          <p:nvPr/>
        </p:nvSpPr>
        <p:spPr>
          <a:xfrm rot="2278662" flipV="1">
            <a:off x="2513462" y="3979502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51213" y="3050422"/>
            <a:ext cx="2148840" cy="914400"/>
            <a:chOff x="323504" y="2607077"/>
            <a:chExt cx="3429000" cy="1386553"/>
          </a:xfrm>
        </p:grpSpPr>
        <p:sp>
          <p:nvSpPr>
            <p:cNvPr id="4" name="Rectangle 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9795" y="91189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4174" y="94022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621" y="54255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25185" y="54933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29616" y="54732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70285" y="31500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7606" y="31401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199188" y="1821697"/>
            <a:ext cx="2148840" cy="914400"/>
            <a:chOff x="323504" y="2607077"/>
            <a:chExt cx="3429000" cy="1386553"/>
          </a:xfrm>
        </p:grpSpPr>
        <p:sp>
          <p:nvSpPr>
            <p:cNvPr id="24" name="Rectangle 2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918260" y="192127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505581" y="191141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199188" y="4269622"/>
            <a:ext cx="2148840" cy="914400"/>
            <a:chOff x="323504" y="2607077"/>
            <a:chExt cx="3429000" cy="1386553"/>
          </a:xfrm>
        </p:grpSpPr>
        <p:sp>
          <p:nvSpPr>
            <p:cNvPr id="34" name="Rectangle 3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918260" y="43692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505581" y="43593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28956" y="182203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28956" y="190497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31436" y="190496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475081" y="4274385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74633" y="4364102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79064" y="436208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5951913" y="3045491"/>
            <a:ext cx="2148840" cy="914400"/>
            <a:chOff x="323504" y="2607077"/>
            <a:chExt cx="3429000" cy="1386553"/>
          </a:xfrm>
        </p:grpSpPr>
        <p:sp>
          <p:nvSpPr>
            <p:cNvPr id="50" name="Rectangle 4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7670985" y="31450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258306" y="31352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381681" y="305535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381681" y="31382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684161" y="313828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230941" y="304900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230493" y="313871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534924" y="313670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951913" y="669172"/>
            <a:ext cx="2148840" cy="914400"/>
            <a:chOff x="323504" y="2607077"/>
            <a:chExt cx="3429000" cy="1386553"/>
          </a:xfrm>
        </p:grpSpPr>
        <p:sp>
          <p:nvSpPr>
            <p:cNvPr id="66" name="Rectangle 65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7670985" y="76875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258306" y="7588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381681" y="669508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381681" y="752445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684161" y="752444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11449" y="669356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811001" y="759073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115432" y="75705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5951913" y="5421810"/>
            <a:ext cx="2148840" cy="914400"/>
            <a:chOff x="323504" y="2607077"/>
            <a:chExt cx="3429000" cy="1386553"/>
          </a:xfrm>
        </p:grpSpPr>
        <p:sp>
          <p:nvSpPr>
            <p:cNvPr id="85" name="Rectangle 84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Rectangle 91"/>
          <p:cNvSpPr/>
          <p:nvPr/>
        </p:nvSpPr>
        <p:spPr>
          <a:xfrm>
            <a:off x="7670985" y="5521388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258306" y="5511527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227806" y="5426573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227358" y="5516290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531789" y="5514272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803650" y="542657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803650" y="550950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7106130" y="550950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ight Arrow 158"/>
          <p:cNvSpPr/>
          <p:nvPr/>
        </p:nvSpPr>
        <p:spPr>
          <a:xfrm rot="19321338">
            <a:off x="2510497" y="2613476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ight Arrow 159"/>
          <p:cNvSpPr/>
          <p:nvPr/>
        </p:nvSpPr>
        <p:spPr>
          <a:xfrm rot="2278662" flipV="1">
            <a:off x="2513462" y="3979502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ight Arrow 161"/>
          <p:cNvSpPr/>
          <p:nvPr/>
        </p:nvSpPr>
        <p:spPr>
          <a:xfrm rot="19321338">
            <a:off x="5373933" y="1517652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ight Arrow 162"/>
          <p:cNvSpPr/>
          <p:nvPr/>
        </p:nvSpPr>
        <p:spPr>
          <a:xfrm rot="2278662" flipV="1">
            <a:off x="5378279" y="2855541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ight Arrow 163"/>
          <p:cNvSpPr/>
          <p:nvPr/>
        </p:nvSpPr>
        <p:spPr>
          <a:xfrm rot="19321338">
            <a:off x="5332806" y="3906645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ight Arrow 164"/>
          <p:cNvSpPr/>
          <p:nvPr/>
        </p:nvSpPr>
        <p:spPr>
          <a:xfrm rot="2278662" flipV="1">
            <a:off x="5337152" y="5244534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4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51213" y="3050422"/>
            <a:ext cx="2148840" cy="914400"/>
            <a:chOff x="323504" y="2607077"/>
            <a:chExt cx="3429000" cy="1386553"/>
          </a:xfrm>
        </p:grpSpPr>
        <p:sp>
          <p:nvSpPr>
            <p:cNvPr id="4" name="Rectangle 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9795" y="91189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4174" y="94022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621" y="54255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25185" y="54933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29616" y="54732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70285" y="31500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7606" y="31401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199188" y="1821697"/>
            <a:ext cx="2148840" cy="914400"/>
            <a:chOff x="323504" y="2607077"/>
            <a:chExt cx="3429000" cy="1386553"/>
          </a:xfrm>
        </p:grpSpPr>
        <p:sp>
          <p:nvSpPr>
            <p:cNvPr id="24" name="Rectangle 2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918260" y="192127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505581" y="191141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199188" y="4269622"/>
            <a:ext cx="2148840" cy="914400"/>
            <a:chOff x="323504" y="2607077"/>
            <a:chExt cx="3429000" cy="1386553"/>
          </a:xfrm>
        </p:grpSpPr>
        <p:sp>
          <p:nvSpPr>
            <p:cNvPr id="34" name="Rectangle 3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918260" y="43692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505581" y="43593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28956" y="182203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28956" y="190497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31436" y="190496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475081" y="4274385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74633" y="4364102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79064" y="436208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5951913" y="3045491"/>
            <a:ext cx="2148840" cy="914400"/>
            <a:chOff x="323504" y="2607077"/>
            <a:chExt cx="3429000" cy="1386553"/>
          </a:xfrm>
        </p:grpSpPr>
        <p:sp>
          <p:nvSpPr>
            <p:cNvPr id="50" name="Rectangle 4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7670985" y="31450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258306" y="31352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381681" y="305535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381681" y="31382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684161" y="313828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230941" y="304900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230493" y="313871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534924" y="313670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951913" y="669172"/>
            <a:ext cx="2148840" cy="914400"/>
            <a:chOff x="323504" y="2607077"/>
            <a:chExt cx="3429000" cy="1386553"/>
          </a:xfrm>
        </p:grpSpPr>
        <p:sp>
          <p:nvSpPr>
            <p:cNvPr id="66" name="Rectangle 65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7670985" y="76875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258306" y="7588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381681" y="669508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381681" y="752445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684161" y="752444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11449" y="669356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811001" y="759073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115432" y="75705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5951913" y="5421810"/>
            <a:ext cx="2148840" cy="914400"/>
            <a:chOff x="323504" y="2607077"/>
            <a:chExt cx="3429000" cy="1386553"/>
          </a:xfrm>
        </p:grpSpPr>
        <p:sp>
          <p:nvSpPr>
            <p:cNvPr id="85" name="Rectangle 84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Rectangle 91"/>
          <p:cNvSpPr/>
          <p:nvPr/>
        </p:nvSpPr>
        <p:spPr>
          <a:xfrm>
            <a:off x="7670985" y="5521388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258306" y="5511527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227806" y="5426573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227358" y="5516290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531789" y="5514272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803650" y="542657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803650" y="550950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7106130" y="550950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8949113" y="1816766"/>
            <a:ext cx="2148840" cy="914400"/>
            <a:chOff x="323504" y="2607077"/>
            <a:chExt cx="3429000" cy="1386553"/>
          </a:xfrm>
        </p:grpSpPr>
        <p:sp>
          <p:nvSpPr>
            <p:cNvPr id="102" name="Rectangle 101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10668185" y="191634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9255506" y="190648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9378881" y="181710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9378881" y="19000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9681361" y="190003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9808649" y="181695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9808201" y="190666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0112632" y="190464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0248765" y="181614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0248317" y="190585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10552748" y="190383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Group 135"/>
          <p:cNvGrpSpPr/>
          <p:nvPr/>
        </p:nvGrpSpPr>
        <p:grpSpPr>
          <a:xfrm>
            <a:off x="8949113" y="4264691"/>
            <a:ext cx="2148840" cy="914400"/>
            <a:chOff x="323504" y="2607077"/>
            <a:chExt cx="3429000" cy="1386553"/>
          </a:xfrm>
        </p:grpSpPr>
        <p:sp>
          <p:nvSpPr>
            <p:cNvPr id="137" name="Rectangle 136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4" name="Rectangle 143"/>
          <p:cNvSpPr/>
          <p:nvPr/>
        </p:nvSpPr>
        <p:spPr>
          <a:xfrm>
            <a:off x="10668185" y="43642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9255506" y="43544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0225006" y="4269454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0224558" y="4359171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528989" y="4357153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9800850" y="426945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9800850" y="435239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10103330" y="435238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9388604" y="4265149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9388604" y="4348086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9691084" y="4348085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ight Arrow 158"/>
          <p:cNvSpPr/>
          <p:nvPr/>
        </p:nvSpPr>
        <p:spPr>
          <a:xfrm rot="19321338">
            <a:off x="2510497" y="2613476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ight Arrow 159"/>
          <p:cNvSpPr/>
          <p:nvPr/>
        </p:nvSpPr>
        <p:spPr>
          <a:xfrm rot="2278662" flipV="1">
            <a:off x="2513462" y="3979502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ight Arrow 161"/>
          <p:cNvSpPr/>
          <p:nvPr/>
        </p:nvSpPr>
        <p:spPr>
          <a:xfrm rot="19321338">
            <a:off x="5373933" y="1517652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ight Arrow 162"/>
          <p:cNvSpPr/>
          <p:nvPr/>
        </p:nvSpPr>
        <p:spPr>
          <a:xfrm rot="2278662" flipV="1">
            <a:off x="5378279" y="2855541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ight Arrow 163"/>
          <p:cNvSpPr/>
          <p:nvPr/>
        </p:nvSpPr>
        <p:spPr>
          <a:xfrm rot="19321338">
            <a:off x="5332806" y="3906645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ight Arrow 164"/>
          <p:cNvSpPr/>
          <p:nvPr/>
        </p:nvSpPr>
        <p:spPr>
          <a:xfrm rot="2278662" flipV="1">
            <a:off x="5337152" y="5244534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ight Arrow 165"/>
          <p:cNvSpPr/>
          <p:nvPr/>
        </p:nvSpPr>
        <p:spPr>
          <a:xfrm rot="19321338">
            <a:off x="8201227" y="2687768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ight Arrow 166"/>
          <p:cNvSpPr/>
          <p:nvPr/>
        </p:nvSpPr>
        <p:spPr>
          <a:xfrm rot="2278662" flipV="1">
            <a:off x="8205573" y="4025657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ight Arrow 167"/>
          <p:cNvSpPr/>
          <p:nvPr/>
        </p:nvSpPr>
        <p:spPr>
          <a:xfrm rot="19321338">
            <a:off x="8248848" y="5246538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ight Arrow 169"/>
          <p:cNvSpPr/>
          <p:nvPr/>
        </p:nvSpPr>
        <p:spPr>
          <a:xfrm rot="2278662" flipV="1">
            <a:off x="8223471" y="1616818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3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51213" y="3050422"/>
            <a:ext cx="2148840" cy="914400"/>
            <a:chOff x="323504" y="2607077"/>
            <a:chExt cx="3429000" cy="1386553"/>
          </a:xfrm>
        </p:grpSpPr>
        <p:sp>
          <p:nvSpPr>
            <p:cNvPr id="4" name="Rectangle 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9795" y="91189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4174" y="94022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621" y="54255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25185" y="54933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29616" y="54732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70285" y="31500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7606" y="31401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199188" y="1821697"/>
            <a:ext cx="2148840" cy="914400"/>
            <a:chOff x="323504" y="2607077"/>
            <a:chExt cx="3429000" cy="1386553"/>
          </a:xfrm>
        </p:grpSpPr>
        <p:sp>
          <p:nvSpPr>
            <p:cNvPr id="24" name="Rectangle 2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918260" y="192127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505581" y="191141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199188" y="4269622"/>
            <a:ext cx="2148840" cy="914400"/>
            <a:chOff x="323504" y="2607077"/>
            <a:chExt cx="3429000" cy="1386553"/>
          </a:xfrm>
        </p:grpSpPr>
        <p:sp>
          <p:nvSpPr>
            <p:cNvPr id="34" name="Rectangle 3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918260" y="43692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505581" y="43593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28956" y="182203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28956" y="190497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31436" y="190496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475081" y="4274385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74633" y="4364102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79064" y="436208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5951913" y="3045491"/>
            <a:ext cx="2148840" cy="914400"/>
            <a:chOff x="323504" y="2607077"/>
            <a:chExt cx="3429000" cy="1386553"/>
          </a:xfrm>
        </p:grpSpPr>
        <p:sp>
          <p:nvSpPr>
            <p:cNvPr id="50" name="Rectangle 4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7670985" y="31450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258306" y="31352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381681" y="305535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381681" y="31382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684161" y="313828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230941" y="304900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230493" y="313871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534924" y="313670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951913" y="669172"/>
            <a:ext cx="2148840" cy="914400"/>
            <a:chOff x="323504" y="2607077"/>
            <a:chExt cx="3429000" cy="1386553"/>
          </a:xfrm>
        </p:grpSpPr>
        <p:sp>
          <p:nvSpPr>
            <p:cNvPr id="66" name="Rectangle 65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7670985" y="76875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258306" y="7588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381681" y="669508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381681" y="752445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684161" y="752444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11449" y="669356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811001" y="759073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115432" y="75705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8949113" y="1816766"/>
            <a:ext cx="2148840" cy="914400"/>
            <a:chOff x="323504" y="2607077"/>
            <a:chExt cx="3429000" cy="1386553"/>
          </a:xfrm>
        </p:grpSpPr>
        <p:sp>
          <p:nvSpPr>
            <p:cNvPr id="102" name="Rectangle 101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10668185" y="191634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9255506" y="190648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9378881" y="181710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9378881" y="19000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9681361" y="190003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9808649" y="181695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9808201" y="190666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0112632" y="190464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0248765" y="181614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0248317" y="190585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10552748" y="190383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ight Arrow 158"/>
          <p:cNvSpPr/>
          <p:nvPr/>
        </p:nvSpPr>
        <p:spPr>
          <a:xfrm rot="19321338">
            <a:off x="2510497" y="2613476"/>
            <a:ext cx="692546" cy="313492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0" name="Right Arrow 159"/>
          <p:cNvSpPr/>
          <p:nvPr/>
        </p:nvSpPr>
        <p:spPr>
          <a:xfrm rot="2278662" flipV="1">
            <a:off x="2513462" y="3979502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ight Arrow 161"/>
          <p:cNvSpPr/>
          <p:nvPr/>
        </p:nvSpPr>
        <p:spPr>
          <a:xfrm rot="19321338">
            <a:off x="5373933" y="1517652"/>
            <a:ext cx="591465" cy="265185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3" name="Right Arrow 162"/>
          <p:cNvSpPr/>
          <p:nvPr/>
        </p:nvSpPr>
        <p:spPr>
          <a:xfrm rot="2278662" flipV="1">
            <a:off x="5378279" y="2855541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ight Arrow 163"/>
          <p:cNvSpPr/>
          <p:nvPr/>
        </p:nvSpPr>
        <p:spPr>
          <a:xfrm rot="19321338">
            <a:off x="5332806" y="3906645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ight Arrow 165"/>
          <p:cNvSpPr/>
          <p:nvPr/>
        </p:nvSpPr>
        <p:spPr>
          <a:xfrm rot="19321338">
            <a:off x="8201227" y="2687768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ight Arrow 169"/>
          <p:cNvSpPr/>
          <p:nvPr/>
        </p:nvSpPr>
        <p:spPr>
          <a:xfrm rot="2278662" flipV="1">
            <a:off x="8223471" y="1616818"/>
            <a:ext cx="585829" cy="267736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155" name="Group 154"/>
          <p:cNvGrpSpPr/>
          <p:nvPr/>
        </p:nvGrpSpPr>
        <p:grpSpPr>
          <a:xfrm>
            <a:off x="5951913" y="5421810"/>
            <a:ext cx="2148840" cy="914400"/>
            <a:chOff x="323504" y="2607077"/>
            <a:chExt cx="3429000" cy="1386553"/>
          </a:xfrm>
        </p:grpSpPr>
        <p:sp>
          <p:nvSpPr>
            <p:cNvPr id="161" name="Rectangle 160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Rectangle 175"/>
          <p:cNvSpPr/>
          <p:nvPr/>
        </p:nvSpPr>
        <p:spPr>
          <a:xfrm>
            <a:off x="7670985" y="5521388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6258306" y="5511527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7227806" y="5426573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7227358" y="5516290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7531789" y="5514272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6803650" y="542657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6803650" y="550950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7106130" y="550950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4" name="Group 183"/>
          <p:cNvGrpSpPr/>
          <p:nvPr/>
        </p:nvGrpSpPr>
        <p:grpSpPr>
          <a:xfrm>
            <a:off x="8949113" y="4264691"/>
            <a:ext cx="2148840" cy="914400"/>
            <a:chOff x="323504" y="2607077"/>
            <a:chExt cx="3429000" cy="1386553"/>
          </a:xfrm>
        </p:grpSpPr>
        <p:sp>
          <p:nvSpPr>
            <p:cNvPr id="185" name="Rectangle 184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2" name="Rectangle 191"/>
          <p:cNvSpPr/>
          <p:nvPr/>
        </p:nvSpPr>
        <p:spPr>
          <a:xfrm>
            <a:off x="10668185" y="43642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9255506" y="43544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10225006" y="4269454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10224558" y="4359171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10528989" y="4357153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9800850" y="426945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9800850" y="435239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10103330" y="435238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9388604" y="4265149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9388604" y="4348086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9691084" y="4348085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ight Arrow 202"/>
          <p:cNvSpPr/>
          <p:nvPr/>
        </p:nvSpPr>
        <p:spPr>
          <a:xfrm rot="2278662" flipV="1">
            <a:off x="5337152" y="5244534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ight Arrow 203"/>
          <p:cNvSpPr/>
          <p:nvPr/>
        </p:nvSpPr>
        <p:spPr>
          <a:xfrm rot="2278662" flipV="1">
            <a:off x="8205573" y="4025657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ight Arrow 204"/>
          <p:cNvSpPr/>
          <p:nvPr/>
        </p:nvSpPr>
        <p:spPr>
          <a:xfrm rot="19321338">
            <a:off x="8248848" y="5246538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51213" y="3050422"/>
            <a:ext cx="2148840" cy="914400"/>
            <a:chOff x="323504" y="2607077"/>
            <a:chExt cx="3429000" cy="1386553"/>
          </a:xfrm>
        </p:grpSpPr>
        <p:sp>
          <p:nvSpPr>
            <p:cNvPr id="4" name="Rectangle 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9795" y="91189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4174" y="94022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621" y="54255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25185" y="54933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29616" y="54732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70285" y="31500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7606" y="31401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199188" y="1821697"/>
            <a:ext cx="2148840" cy="914400"/>
            <a:chOff x="323504" y="2607077"/>
            <a:chExt cx="3429000" cy="1386553"/>
          </a:xfrm>
        </p:grpSpPr>
        <p:sp>
          <p:nvSpPr>
            <p:cNvPr id="24" name="Rectangle 2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918260" y="192127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505581" y="191141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199188" y="4269622"/>
            <a:ext cx="2148840" cy="914400"/>
            <a:chOff x="323504" y="2607077"/>
            <a:chExt cx="3429000" cy="1386553"/>
          </a:xfrm>
        </p:grpSpPr>
        <p:sp>
          <p:nvSpPr>
            <p:cNvPr id="34" name="Rectangle 3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918260" y="43692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505581" y="43593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28956" y="182203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28956" y="190497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31436" y="190496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475081" y="4274385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74633" y="4364102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79064" y="436208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5951913" y="3045491"/>
            <a:ext cx="2148840" cy="914400"/>
            <a:chOff x="323504" y="2607077"/>
            <a:chExt cx="3429000" cy="1386553"/>
          </a:xfrm>
        </p:grpSpPr>
        <p:sp>
          <p:nvSpPr>
            <p:cNvPr id="50" name="Rectangle 4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7670985" y="31450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258306" y="31352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381681" y="305535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381681" y="31382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684161" y="313828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230941" y="304900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230493" y="313871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534924" y="313670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951913" y="669172"/>
            <a:ext cx="2148840" cy="914400"/>
            <a:chOff x="323504" y="2607077"/>
            <a:chExt cx="3429000" cy="1386553"/>
          </a:xfrm>
        </p:grpSpPr>
        <p:sp>
          <p:nvSpPr>
            <p:cNvPr id="66" name="Rectangle 65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7670985" y="76875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258306" y="7588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381681" y="669508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381681" y="752445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684161" y="752444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11449" y="669356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811001" y="759073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115432" y="75705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8949113" y="1816766"/>
            <a:ext cx="2148840" cy="914400"/>
            <a:chOff x="323504" y="2607077"/>
            <a:chExt cx="3429000" cy="1386553"/>
          </a:xfrm>
        </p:grpSpPr>
        <p:sp>
          <p:nvSpPr>
            <p:cNvPr id="102" name="Rectangle 101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10668185" y="191634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9255506" y="190648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9378881" y="181710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9378881" y="19000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9681361" y="190003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9808649" y="181695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9808201" y="190666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0112632" y="190464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0248765" y="181614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0248317" y="190585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10552748" y="190383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ight Arrow 158"/>
          <p:cNvSpPr/>
          <p:nvPr/>
        </p:nvSpPr>
        <p:spPr>
          <a:xfrm rot="19321338">
            <a:off x="2510497" y="2613476"/>
            <a:ext cx="692546" cy="313492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0" name="Right Arrow 159"/>
          <p:cNvSpPr/>
          <p:nvPr/>
        </p:nvSpPr>
        <p:spPr>
          <a:xfrm rot="2278662" flipV="1">
            <a:off x="2513462" y="3979502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ight Arrow 161"/>
          <p:cNvSpPr/>
          <p:nvPr/>
        </p:nvSpPr>
        <p:spPr>
          <a:xfrm rot="19321338">
            <a:off x="5373933" y="1517652"/>
            <a:ext cx="591465" cy="265185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3" name="Right Arrow 162"/>
          <p:cNvSpPr/>
          <p:nvPr/>
        </p:nvSpPr>
        <p:spPr>
          <a:xfrm rot="2278662" flipV="1">
            <a:off x="5378279" y="2855541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ight Arrow 163"/>
          <p:cNvSpPr/>
          <p:nvPr/>
        </p:nvSpPr>
        <p:spPr>
          <a:xfrm rot="19321338">
            <a:off x="5332806" y="3906645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ight Arrow 165"/>
          <p:cNvSpPr/>
          <p:nvPr/>
        </p:nvSpPr>
        <p:spPr>
          <a:xfrm rot="19321338">
            <a:off x="8201227" y="2687768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ight Arrow 169"/>
          <p:cNvSpPr/>
          <p:nvPr/>
        </p:nvSpPr>
        <p:spPr>
          <a:xfrm rot="2278662" flipV="1">
            <a:off x="8223471" y="1616818"/>
            <a:ext cx="585829" cy="267736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903941" y="274522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719213" y="3160747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x</a:t>
            </a:r>
            <a:r>
              <a:rPr lang="en-US" sz="3200" dirty="0" err="1" smtClean="0">
                <a:solidFill>
                  <a:schemeClr val="bg1"/>
                </a:solidFill>
              </a:rPr>
              <a:t>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>
            <a:off x="2715748" y="3256415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673541" y="1551733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488813" y="1967254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y+y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>
            <a:off x="5485348" y="2062922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5951913" y="5421810"/>
            <a:ext cx="2148840" cy="914400"/>
            <a:chOff x="323504" y="2607077"/>
            <a:chExt cx="3429000" cy="1386553"/>
          </a:xfrm>
        </p:grpSpPr>
        <p:sp>
          <p:nvSpPr>
            <p:cNvPr id="121" name="Rectangle 120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Rectangle 127"/>
          <p:cNvSpPr/>
          <p:nvPr/>
        </p:nvSpPr>
        <p:spPr>
          <a:xfrm>
            <a:off x="7670985" y="5521388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258306" y="5511527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7227806" y="5426573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227358" y="5516290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531789" y="5514272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6803650" y="542657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03650" y="550950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7106130" y="550950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8949113" y="4264691"/>
            <a:ext cx="2148840" cy="914400"/>
            <a:chOff x="323504" y="2607077"/>
            <a:chExt cx="3429000" cy="1386553"/>
          </a:xfrm>
        </p:grpSpPr>
        <p:sp>
          <p:nvSpPr>
            <p:cNvPr id="140" name="Rectangle 13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Rectangle 146"/>
          <p:cNvSpPr/>
          <p:nvPr/>
        </p:nvSpPr>
        <p:spPr>
          <a:xfrm>
            <a:off x="10668185" y="43642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255506" y="43544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225006" y="4269454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10224558" y="4359171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10528989" y="4357153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9800850" y="426945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9800850" y="435239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10103330" y="435238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9388604" y="4265149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9388604" y="4348086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9691084" y="4348085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ight Arrow 166"/>
          <p:cNvSpPr/>
          <p:nvPr/>
        </p:nvSpPr>
        <p:spPr>
          <a:xfrm rot="2278662" flipV="1">
            <a:off x="5337152" y="5244534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ight Arrow 167"/>
          <p:cNvSpPr/>
          <p:nvPr/>
        </p:nvSpPr>
        <p:spPr>
          <a:xfrm rot="2278662" flipV="1">
            <a:off x="8205573" y="4025657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ight Arrow 168"/>
          <p:cNvSpPr/>
          <p:nvPr/>
        </p:nvSpPr>
        <p:spPr>
          <a:xfrm rot="19321338">
            <a:off x="8248848" y="5246538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8115784" y="1694121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51651" y="5245543"/>
            <a:ext cx="1069848" cy="457200"/>
            <a:chOff x="-78555" y="4703409"/>
            <a:chExt cx="2148840" cy="915026"/>
          </a:xfrm>
        </p:grpSpPr>
        <p:grpSp>
          <p:nvGrpSpPr>
            <p:cNvPr id="191" name="Group 190"/>
            <p:cNvGrpSpPr/>
            <p:nvPr/>
          </p:nvGrpSpPr>
          <p:grpSpPr>
            <a:xfrm>
              <a:off x="-78555" y="4704035"/>
              <a:ext cx="2148840" cy="914400"/>
              <a:chOff x="323504" y="2607077"/>
              <a:chExt cx="3429000" cy="1386553"/>
            </a:xfrm>
          </p:grpSpPr>
          <p:sp>
            <p:nvSpPr>
              <p:cNvPr id="192" name="Rectangle 191"/>
              <p:cNvSpPr/>
              <p:nvPr/>
            </p:nvSpPr>
            <p:spPr>
              <a:xfrm>
                <a:off x="323504" y="26220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3235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0093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6951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23809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30667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3066704" y="2607077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9" name="Rectangle 198"/>
            <p:cNvSpPr/>
            <p:nvPr/>
          </p:nvSpPr>
          <p:spPr>
            <a:xfrm>
              <a:off x="1640517" y="4803613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27838" y="4793752"/>
              <a:ext cx="126840" cy="27283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351213" y="4704371"/>
              <a:ext cx="429768" cy="45226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351213" y="4787308"/>
              <a:ext cx="126840" cy="27283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53693" y="4787307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780981" y="4704219"/>
              <a:ext cx="429768" cy="45226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780533" y="4793936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084964" y="4791918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221097" y="4703409"/>
              <a:ext cx="429768" cy="45226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220649" y="4793126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525080" y="4791108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-20631" y="5102384"/>
            <a:ext cx="2400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P(           ) 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99459" y="57817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14731" y="6197286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x</a:t>
            </a:r>
            <a:r>
              <a:rPr lang="en-US" sz="3200" dirty="0" err="1" smtClean="0">
                <a:solidFill>
                  <a:schemeClr val="bg1"/>
                </a:solidFill>
              </a:rPr>
              <a:t>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12" name="Straight Connector 211"/>
          <p:cNvCxnSpPr/>
          <p:nvPr/>
        </p:nvCxnSpPr>
        <p:spPr>
          <a:xfrm>
            <a:off x="111266" y="6292954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1170559" y="5788239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985831" y="6203760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y+y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15" name="Straight Connector 214"/>
          <p:cNvCxnSpPr/>
          <p:nvPr/>
        </p:nvCxnSpPr>
        <p:spPr>
          <a:xfrm>
            <a:off x="982366" y="6299428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7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Rothemund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Winfree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Adleman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8491" y="215808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2073771" y="2672439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2062341" y="2003973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38491" y="336590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5400000">
            <a:off x="2073771" y="3880252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68705" y="4754690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7631" y="3541642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409051" y="233734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0800000">
            <a:off x="2409051" y="351830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729615" y="3208267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9"/>
            <a:ext cx="2520779" cy="36857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36689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0800000">
            <a:off x="1741785" y="473821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2082009" y="508219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10800000">
            <a:off x="2407249" y="474207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2077887" y="441080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66678" y="1417509"/>
            <a:ext cx="13436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0070C0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7030A0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18052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03702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370452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038982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891243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52569" y="4733062"/>
            <a:ext cx="24135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51213" y="3050422"/>
            <a:ext cx="2148840" cy="914400"/>
            <a:chOff x="323504" y="2607077"/>
            <a:chExt cx="3429000" cy="1386553"/>
          </a:xfrm>
        </p:grpSpPr>
        <p:sp>
          <p:nvSpPr>
            <p:cNvPr id="4" name="Rectangle 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9795" y="91189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4174" y="94022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621" y="54255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25185" y="54933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29616" y="54732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70285" y="31500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7606" y="31401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199188" y="1821697"/>
            <a:ext cx="2148840" cy="914400"/>
            <a:chOff x="323504" y="2607077"/>
            <a:chExt cx="3429000" cy="1386553"/>
          </a:xfrm>
        </p:grpSpPr>
        <p:sp>
          <p:nvSpPr>
            <p:cNvPr id="24" name="Rectangle 2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918260" y="192127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505581" y="191141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199188" y="4269622"/>
            <a:ext cx="2148840" cy="914400"/>
            <a:chOff x="323504" y="2607077"/>
            <a:chExt cx="3429000" cy="1386553"/>
          </a:xfrm>
        </p:grpSpPr>
        <p:sp>
          <p:nvSpPr>
            <p:cNvPr id="34" name="Rectangle 3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918260" y="43692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505581" y="43593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28956" y="182203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28956" y="190497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31436" y="190496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475081" y="4274385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74633" y="4364102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79064" y="436208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5951913" y="3045491"/>
            <a:ext cx="2148840" cy="914400"/>
            <a:chOff x="323504" y="2607077"/>
            <a:chExt cx="3429000" cy="1386553"/>
          </a:xfrm>
        </p:grpSpPr>
        <p:sp>
          <p:nvSpPr>
            <p:cNvPr id="50" name="Rectangle 4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7670985" y="31450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258306" y="31352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381681" y="305535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381681" y="31382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684161" y="313828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230941" y="304900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230493" y="313871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534924" y="313670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951913" y="669172"/>
            <a:ext cx="2148840" cy="914400"/>
            <a:chOff x="323504" y="2607077"/>
            <a:chExt cx="3429000" cy="1386553"/>
          </a:xfrm>
        </p:grpSpPr>
        <p:sp>
          <p:nvSpPr>
            <p:cNvPr id="66" name="Rectangle 65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7670985" y="76875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258306" y="7588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381681" y="669508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381681" y="752445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684161" y="752444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11449" y="669356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811001" y="759073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115432" y="75705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8949113" y="1816766"/>
            <a:ext cx="2148840" cy="914400"/>
            <a:chOff x="323504" y="2607077"/>
            <a:chExt cx="3429000" cy="1386553"/>
          </a:xfrm>
        </p:grpSpPr>
        <p:sp>
          <p:nvSpPr>
            <p:cNvPr id="102" name="Rectangle 101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10668185" y="191634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9255506" y="190648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9378881" y="181710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9378881" y="19000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9681361" y="190003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9808649" y="181695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9808201" y="190666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0112632" y="190464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0248765" y="181614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0248317" y="190585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10552748" y="190383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ight Arrow 158"/>
          <p:cNvSpPr/>
          <p:nvPr/>
        </p:nvSpPr>
        <p:spPr>
          <a:xfrm rot="19321338">
            <a:off x="2510497" y="2613476"/>
            <a:ext cx="692546" cy="313492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0" name="Right Arrow 159"/>
          <p:cNvSpPr/>
          <p:nvPr/>
        </p:nvSpPr>
        <p:spPr>
          <a:xfrm rot="2278662" flipV="1">
            <a:off x="2513462" y="3979502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ight Arrow 161"/>
          <p:cNvSpPr/>
          <p:nvPr/>
        </p:nvSpPr>
        <p:spPr>
          <a:xfrm rot="19321338">
            <a:off x="5373933" y="1517652"/>
            <a:ext cx="591465" cy="265185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3" name="Right Arrow 162"/>
          <p:cNvSpPr/>
          <p:nvPr/>
        </p:nvSpPr>
        <p:spPr>
          <a:xfrm rot="2278662" flipV="1">
            <a:off x="5378279" y="2855541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ight Arrow 163"/>
          <p:cNvSpPr/>
          <p:nvPr/>
        </p:nvSpPr>
        <p:spPr>
          <a:xfrm rot="19321338">
            <a:off x="5332806" y="3906645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ight Arrow 165"/>
          <p:cNvSpPr/>
          <p:nvPr/>
        </p:nvSpPr>
        <p:spPr>
          <a:xfrm rot="19321338">
            <a:off x="8201227" y="2687768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ight Arrow 169"/>
          <p:cNvSpPr/>
          <p:nvPr/>
        </p:nvSpPr>
        <p:spPr>
          <a:xfrm rot="2278662" flipV="1">
            <a:off x="8223471" y="1616818"/>
            <a:ext cx="585829" cy="267736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903941" y="274522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719213" y="3160747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x</a:t>
            </a:r>
            <a:r>
              <a:rPr lang="en-US" sz="3200" dirty="0" err="1" smtClean="0">
                <a:solidFill>
                  <a:schemeClr val="bg1"/>
                </a:solidFill>
              </a:rPr>
              <a:t>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>
            <a:off x="2715748" y="3256415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673541" y="1551733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488813" y="1967254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y+y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>
            <a:off x="5485348" y="2062922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5951913" y="5421810"/>
            <a:ext cx="2148840" cy="914400"/>
            <a:chOff x="323504" y="2607077"/>
            <a:chExt cx="3429000" cy="1386553"/>
          </a:xfrm>
        </p:grpSpPr>
        <p:sp>
          <p:nvSpPr>
            <p:cNvPr id="121" name="Rectangle 120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Rectangle 127"/>
          <p:cNvSpPr/>
          <p:nvPr/>
        </p:nvSpPr>
        <p:spPr>
          <a:xfrm>
            <a:off x="7670985" y="5521388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258306" y="5511527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7227806" y="5426573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227358" y="5516290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531789" y="5514272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6803650" y="542657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03650" y="550950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7106130" y="550950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8949113" y="4264691"/>
            <a:ext cx="2148840" cy="914400"/>
            <a:chOff x="323504" y="2607077"/>
            <a:chExt cx="3429000" cy="1386553"/>
          </a:xfrm>
        </p:grpSpPr>
        <p:sp>
          <p:nvSpPr>
            <p:cNvPr id="140" name="Rectangle 13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Rectangle 146"/>
          <p:cNvSpPr/>
          <p:nvPr/>
        </p:nvSpPr>
        <p:spPr>
          <a:xfrm>
            <a:off x="10668185" y="43642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255506" y="43544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225006" y="4269454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10224558" y="4359171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10528989" y="4357153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9800850" y="426945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9800850" y="435239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10103330" y="435238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9388604" y="4265149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9388604" y="4348086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9691084" y="4348085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ight Arrow 166"/>
          <p:cNvSpPr/>
          <p:nvPr/>
        </p:nvSpPr>
        <p:spPr>
          <a:xfrm rot="2278662" flipV="1">
            <a:off x="5337152" y="5244534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ight Arrow 167"/>
          <p:cNvSpPr/>
          <p:nvPr/>
        </p:nvSpPr>
        <p:spPr>
          <a:xfrm rot="2278662" flipV="1">
            <a:off x="8205573" y="4025657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ight Arrow 168"/>
          <p:cNvSpPr/>
          <p:nvPr/>
        </p:nvSpPr>
        <p:spPr>
          <a:xfrm rot="19321338">
            <a:off x="8248848" y="5246538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8115784" y="1694121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51651" y="5245543"/>
            <a:ext cx="1069848" cy="457200"/>
            <a:chOff x="-78555" y="4703409"/>
            <a:chExt cx="2148840" cy="915026"/>
          </a:xfrm>
        </p:grpSpPr>
        <p:grpSp>
          <p:nvGrpSpPr>
            <p:cNvPr id="191" name="Group 190"/>
            <p:cNvGrpSpPr/>
            <p:nvPr/>
          </p:nvGrpSpPr>
          <p:grpSpPr>
            <a:xfrm>
              <a:off x="-78555" y="4704035"/>
              <a:ext cx="2148840" cy="914400"/>
              <a:chOff x="323504" y="2607077"/>
              <a:chExt cx="3429000" cy="1386553"/>
            </a:xfrm>
          </p:grpSpPr>
          <p:sp>
            <p:nvSpPr>
              <p:cNvPr id="192" name="Rectangle 191"/>
              <p:cNvSpPr/>
              <p:nvPr/>
            </p:nvSpPr>
            <p:spPr>
              <a:xfrm>
                <a:off x="323504" y="26220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3235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0093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6951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23809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30667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3066704" y="2607077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9" name="Rectangle 198"/>
            <p:cNvSpPr/>
            <p:nvPr/>
          </p:nvSpPr>
          <p:spPr>
            <a:xfrm>
              <a:off x="1640517" y="4803613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27838" y="4793752"/>
              <a:ext cx="126840" cy="27283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351213" y="4704371"/>
              <a:ext cx="429768" cy="45226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351213" y="4787308"/>
              <a:ext cx="126840" cy="27283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53693" y="4787307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780981" y="4704219"/>
              <a:ext cx="429768" cy="45226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780533" y="4793936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084964" y="4791918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221097" y="4703409"/>
              <a:ext cx="429768" cy="45226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220649" y="4793126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525080" y="4791108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-20631" y="5102384"/>
            <a:ext cx="2400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P(           ) 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36403" y="57817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xy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-18620" y="6197286"/>
            <a:ext cx="1614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2y(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12" name="Straight Connector 211"/>
          <p:cNvCxnSpPr/>
          <p:nvPr/>
        </p:nvCxnSpPr>
        <p:spPr>
          <a:xfrm>
            <a:off x="111265" y="6292954"/>
            <a:ext cx="1097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0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51213" y="3050422"/>
            <a:ext cx="2148840" cy="914400"/>
            <a:chOff x="323504" y="2607077"/>
            <a:chExt cx="3429000" cy="1386553"/>
          </a:xfrm>
        </p:grpSpPr>
        <p:sp>
          <p:nvSpPr>
            <p:cNvPr id="4" name="Rectangle 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9795" y="91189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4174" y="94022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621" y="54255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25185" y="54933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29616" y="54732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70285" y="31500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7606" y="31401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199188" y="1821697"/>
            <a:ext cx="2148840" cy="914400"/>
            <a:chOff x="323504" y="2607077"/>
            <a:chExt cx="3429000" cy="1386553"/>
          </a:xfrm>
        </p:grpSpPr>
        <p:sp>
          <p:nvSpPr>
            <p:cNvPr id="24" name="Rectangle 2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918260" y="192127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505581" y="191141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199188" y="4269622"/>
            <a:ext cx="2148840" cy="914400"/>
            <a:chOff x="323504" y="2607077"/>
            <a:chExt cx="3429000" cy="1386553"/>
          </a:xfrm>
        </p:grpSpPr>
        <p:sp>
          <p:nvSpPr>
            <p:cNvPr id="34" name="Rectangle 3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918260" y="43692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505581" y="43593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28956" y="182203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28956" y="190497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31436" y="190496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475081" y="4274385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74633" y="4364102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79064" y="436208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5951913" y="3045491"/>
            <a:ext cx="2148840" cy="914400"/>
            <a:chOff x="323504" y="2607077"/>
            <a:chExt cx="3429000" cy="1386553"/>
          </a:xfrm>
        </p:grpSpPr>
        <p:sp>
          <p:nvSpPr>
            <p:cNvPr id="50" name="Rectangle 4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7670985" y="31450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258306" y="31352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381681" y="305535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381681" y="31382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684161" y="313828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230941" y="304900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230493" y="313871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534924" y="313670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951913" y="669172"/>
            <a:ext cx="2148840" cy="914400"/>
            <a:chOff x="323504" y="2607077"/>
            <a:chExt cx="3429000" cy="1386553"/>
          </a:xfrm>
        </p:grpSpPr>
        <p:sp>
          <p:nvSpPr>
            <p:cNvPr id="66" name="Rectangle 65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7670985" y="76875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258306" y="7588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381681" y="669508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381681" y="752445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684161" y="752444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11449" y="669356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811001" y="759073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115432" y="75705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8949113" y="1816766"/>
            <a:ext cx="2148840" cy="914400"/>
            <a:chOff x="323504" y="2607077"/>
            <a:chExt cx="3429000" cy="1386553"/>
          </a:xfrm>
        </p:grpSpPr>
        <p:sp>
          <p:nvSpPr>
            <p:cNvPr id="102" name="Rectangle 101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10668185" y="191634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9255506" y="190648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9378881" y="181710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9378881" y="19000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9681361" y="190003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9808649" y="181695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9808201" y="190666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0112632" y="190464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0248765" y="181614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0248317" y="190585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10552748" y="190383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ight Arrow 158"/>
          <p:cNvSpPr/>
          <p:nvPr/>
        </p:nvSpPr>
        <p:spPr>
          <a:xfrm rot="19321338">
            <a:off x="2510497" y="2613476"/>
            <a:ext cx="692546" cy="313492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0" name="Right Arrow 159"/>
          <p:cNvSpPr/>
          <p:nvPr/>
        </p:nvSpPr>
        <p:spPr>
          <a:xfrm rot="2278662" flipV="1">
            <a:off x="2513462" y="3979502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ight Arrow 161"/>
          <p:cNvSpPr/>
          <p:nvPr/>
        </p:nvSpPr>
        <p:spPr>
          <a:xfrm rot="19321338">
            <a:off x="5373933" y="1517652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3" name="Right Arrow 162"/>
          <p:cNvSpPr/>
          <p:nvPr/>
        </p:nvSpPr>
        <p:spPr>
          <a:xfrm rot="2278662" flipV="1">
            <a:off x="5378279" y="2855541"/>
            <a:ext cx="585829" cy="267736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ight Arrow 163"/>
          <p:cNvSpPr/>
          <p:nvPr/>
        </p:nvSpPr>
        <p:spPr>
          <a:xfrm rot="19321338">
            <a:off x="5332806" y="3906645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ight Arrow 165"/>
          <p:cNvSpPr/>
          <p:nvPr/>
        </p:nvSpPr>
        <p:spPr>
          <a:xfrm rot="19321338">
            <a:off x="8201227" y="2687768"/>
            <a:ext cx="591465" cy="265185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ight Arrow 169"/>
          <p:cNvSpPr/>
          <p:nvPr/>
        </p:nvSpPr>
        <p:spPr>
          <a:xfrm rot="2278662" flipV="1">
            <a:off x="8223471" y="1616818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903941" y="274522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719213" y="3160747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x</a:t>
            </a:r>
            <a:r>
              <a:rPr lang="en-US" sz="3200" dirty="0" err="1" smtClean="0">
                <a:solidFill>
                  <a:schemeClr val="bg1"/>
                </a:solidFill>
              </a:rPr>
              <a:t>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>
            <a:off x="2715748" y="3256415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5951913" y="5421810"/>
            <a:ext cx="2148840" cy="914400"/>
            <a:chOff x="323504" y="2607077"/>
            <a:chExt cx="3429000" cy="1386553"/>
          </a:xfrm>
        </p:grpSpPr>
        <p:sp>
          <p:nvSpPr>
            <p:cNvPr id="121" name="Rectangle 120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Rectangle 127"/>
          <p:cNvSpPr/>
          <p:nvPr/>
        </p:nvSpPr>
        <p:spPr>
          <a:xfrm>
            <a:off x="7670985" y="5521388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258306" y="5511527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7227806" y="5426573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227358" y="5516290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531789" y="5514272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6803650" y="542657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03650" y="550950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7106130" y="550950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8949113" y="4264691"/>
            <a:ext cx="2148840" cy="914400"/>
            <a:chOff x="323504" y="2607077"/>
            <a:chExt cx="3429000" cy="1386553"/>
          </a:xfrm>
        </p:grpSpPr>
        <p:sp>
          <p:nvSpPr>
            <p:cNvPr id="140" name="Rectangle 13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Rectangle 146"/>
          <p:cNvSpPr/>
          <p:nvPr/>
        </p:nvSpPr>
        <p:spPr>
          <a:xfrm>
            <a:off x="10668185" y="43642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255506" y="43544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225006" y="4269454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10224558" y="4359171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10528989" y="4357153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9800850" y="426945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9800850" y="435239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10103330" y="435238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9388604" y="4265149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9388604" y="4348086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9691084" y="4348085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ight Arrow 166"/>
          <p:cNvSpPr/>
          <p:nvPr/>
        </p:nvSpPr>
        <p:spPr>
          <a:xfrm rot="2278662" flipV="1">
            <a:off x="5337152" y="5244534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ight Arrow 167"/>
          <p:cNvSpPr/>
          <p:nvPr/>
        </p:nvSpPr>
        <p:spPr>
          <a:xfrm rot="2278662" flipV="1">
            <a:off x="8205573" y="4025657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ight Arrow 168"/>
          <p:cNvSpPr/>
          <p:nvPr/>
        </p:nvSpPr>
        <p:spPr>
          <a:xfrm rot="19321338">
            <a:off x="8248848" y="5246538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51651" y="5245543"/>
            <a:ext cx="1069848" cy="457200"/>
            <a:chOff x="-78555" y="4703409"/>
            <a:chExt cx="2148840" cy="915026"/>
          </a:xfrm>
        </p:grpSpPr>
        <p:grpSp>
          <p:nvGrpSpPr>
            <p:cNvPr id="191" name="Group 190"/>
            <p:cNvGrpSpPr/>
            <p:nvPr/>
          </p:nvGrpSpPr>
          <p:grpSpPr>
            <a:xfrm>
              <a:off x="-78555" y="4704035"/>
              <a:ext cx="2148840" cy="914400"/>
              <a:chOff x="323504" y="2607077"/>
              <a:chExt cx="3429000" cy="1386553"/>
            </a:xfrm>
          </p:grpSpPr>
          <p:sp>
            <p:nvSpPr>
              <p:cNvPr id="192" name="Rectangle 191"/>
              <p:cNvSpPr/>
              <p:nvPr/>
            </p:nvSpPr>
            <p:spPr>
              <a:xfrm>
                <a:off x="323504" y="26220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3235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0093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6951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23809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30667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3066704" y="2607077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9" name="Rectangle 198"/>
            <p:cNvSpPr/>
            <p:nvPr/>
          </p:nvSpPr>
          <p:spPr>
            <a:xfrm>
              <a:off x="1640517" y="4803613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27838" y="4793752"/>
              <a:ext cx="126840" cy="27283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351213" y="4704371"/>
              <a:ext cx="429768" cy="45226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351213" y="4787308"/>
              <a:ext cx="126840" cy="27283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53693" y="4787307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780981" y="4704219"/>
              <a:ext cx="429768" cy="45226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780533" y="4793936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084964" y="4791918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221097" y="4703409"/>
              <a:ext cx="429768" cy="45226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220649" y="4793126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525080" y="4791108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-20631" y="5102384"/>
            <a:ext cx="2400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P(           ) 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36403" y="57817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xy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12" name="Straight Connector 211"/>
          <p:cNvCxnSpPr/>
          <p:nvPr/>
        </p:nvCxnSpPr>
        <p:spPr>
          <a:xfrm>
            <a:off x="111265" y="6292954"/>
            <a:ext cx="1097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5144523" y="273981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4959795" y="3155336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y+y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80" name="Straight Connector 179"/>
          <p:cNvCxnSpPr/>
          <p:nvPr/>
        </p:nvCxnSpPr>
        <p:spPr>
          <a:xfrm>
            <a:off x="4956330" y="3251004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8561249" y="272954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8376521" y="3145069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x</a:t>
            </a:r>
            <a:r>
              <a:rPr lang="en-US" sz="3200" dirty="0" err="1" smtClean="0">
                <a:solidFill>
                  <a:schemeClr val="bg1"/>
                </a:solidFill>
              </a:rPr>
              <a:t>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83" name="Straight Connector 182"/>
          <p:cNvCxnSpPr/>
          <p:nvPr/>
        </p:nvCxnSpPr>
        <p:spPr>
          <a:xfrm>
            <a:off x="8373056" y="3240737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241757" y="60077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+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806227" y="57817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1621499" y="6197286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x</a:t>
            </a:r>
            <a:r>
              <a:rPr lang="en-US" sz="3200" dirty="0" err="1" smtClean="0">
                <a:solidFill>
                  <a:schemeClr val="bg1"/>
                </a:solidFill>
              </a:rPr>
              <a:t>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87" name="Straight Connector 186"/>
          <p:cNvCxnSpPr/>
          <p:nvPr/>
        </p:nvCxnSpPr>
        <p:spPr>
          <a:xfrm>
            <a:off x="1618034" y="6292954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2608461" y="57817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423733" y="6197286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y+y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18" name="Straight Connector 217"/>
          <p:cNvCxnSpPr/>
          <p:nvPr/>
        </p:nvCxnSpPr>
        <p:spPr>
          <a:xfrm>
            <a:off x="2420268" y="6292954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3412788" y="57817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3228060" y="6197286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x</a:t>
            </a:r>
            <a:r>
              <a:rPr lang="en-US" sz="3200" dirty="0" err="1" smtClean="0">
                <a:solidFill>
                  <a:schemeClr val="bg1"/>
                </a:solidFill>
              </a:rPr>
              <a:t>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21" name="Straight Connector 220"/>
          <p:cNvCxnSpPr/>
          <p:nvPr/>
        </p:nvCxnSpPr>
        <p:spPr>
          <a:xfrm>
            <a:off x="3224595" y="6292954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-18620" y="6197286"/>
            <a:ext cx="1614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2y(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51213" y="3050422"/>
            <a:ext cx="2148840" cy="914400"/>
            <a:chOff x="323504" y="2607077"/>
            <a:chExt cx="3429000" cy="1386553"/>
          </a:xfrm>
        </p:grpSpPr>
        <p:sp>
          <p:nvSpPr>
            <p:cNvPr id="4" name="Rectangle 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9795" y="91189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4174" y="94022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621" y="54255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25185" y="54933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29616" y="54732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70285" y="31500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7606" y="31401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199188" y="1821697"/>
            <a:ext cx="2148840" cy="914400"/>
            <a:chOff x="323504" y="2607077"/>
            <a:chExt cx="3429000" cy="1386553"/>
          </a:xfrm>
        </p:grpSpPr>
        <p:sp>
          <p:nvSpPr>
            <p:cNvPr id="24" name="Rectangle 2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918260" y="192127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505581" y="191141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199188" y="4269622"/>
            <a:ext cx="2148840" cy="914400"/>
            <a:chOff x="323504" y="2607077"/>
            <a:chExt cx="3429000" cy="1386553"/>
          </a:xfrm>
        </p:grpSpPr>
        <p:sp>
          <p:nvSpPr>
            <p:cNvPr id="34" name="Rectangle 3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918260" y="43692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505581" y="43593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28956" y="182203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28956" y="190497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31436" y="190496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475081" y="4274385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74633" y="4364102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79064" y="436208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5951913" y="3045491"/>
            <a:ext cx="2148840" cy="914400"/>
            <a:chOff x="323504" y="2607077"/>
            <a:chExt cx="3429000" cy="1386553"/>
          </a:xfrm>
        </p:grpSpPr>
        <p:sp>
          <p:nvSpPr>
            <p:cNvPr id="50" name="Rectangle 4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7670985" y="31450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258306" y="31352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381681" y="305535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381681" y="31382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684161" y="313828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230941" y="304900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230493" y="313871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534924" y="313670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951913" y="669172"/>
            <a:ext cx="2148840" cy="914400"/>
            <a:chOff x="323504" y="2607077"/>
            <a:chExt cx="3429000" cy="1386553"/>
          </a:xfrm>
        </p:grpSpPr>
        <p:sp>
          <p:nvSpPr>
            <p:cNvPr id="66" name="Rectangle 65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7670985" y="76875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258306" y="7588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381681" y="669508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381681" y="752445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684161" y="752444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11449" y="669356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811001" y="759073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115432" y="75705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8949113" y="1816766"/>
            <a:ext cx="2148840" cy="914400"/>
            <a:chOff x="323504" y="2607077"/>
            <a:chExt cx="3429000" cy="1386553"/>
          </a:xfrm>
        </p:grpSpPr>
        <p:sp>
          <p:nvSpPr>
            <p:cNvPr id="102" name="Rectangle 101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10668185" y="191634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9255506" y="190648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9378881" y="181710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9378881" y="19000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9681361" y="190003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9808649" y="181695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9808201" y="190666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0112632" y="190464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0248765" y="181614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0248317" y="190585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10552748" y="190383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ight Arrow 158"/>
          <p:cNvSpPr/>
          <p:nvPr/>
        </p:nvSpPr>
        <p:spPr>
          <a:xfrm rot="19321338">
            <a:off x="2510497" y="2613476"/>
            <a:ext cx="692546" cy="313492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0" name="Right Arrow 159"/>
          <p:cNvSpPr/>
          <p:nvPr/>
        </p:nvSpPr>
        <p:spPr>
          <a:xfrm rot="2278662" flipV="1">
            <a:off x="2513462" y="3979502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ight Arrow 161"/>
          <p:cNvSpPr/>
          <p:nvPr/>
        </p:nvSpPr>
        <p:spPr>
          <a:xfrm rot="19321338">
            <a:off x="5373933" y="1517652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3" name="Right Arrow 162"/>
          <p:cNvSpPr/>
          <p:nvPr/>
        </p:nvSpPr>
        <p:spPr>
          <a:xfrm rot="2278662" flipV="1">
            <a:off x="5378279" y="2855541"/>
            <a:ext cx="585829" cy="267736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ight Arrow 163"/>
          <p:cNvSpPr/>
          <p:nvPr/>
        </p:nvSpPr>
        <p:spPr>
          <a:xfrm rot="19321338">
            <a:off x="5332806" y="3906645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ight Arrow 165"/>
          <p:cNvSpPr/>
          <p:nvPr/>
        </p:nvSpPr>
        <p:spPr>
          <a:xfrm rot="19321338">
            <a:off x="8201227" y="2687768"/>
            <a:ext cx="591465" cy="265185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ight Arrow 169"/>
          <p:cNvSpPr/>
          <p:nvPr/>
        </p:nvSpPr>
        <p:spPr>
          <a:xfrm rot="2278662" flipV="1">
            <a:off x="8223471" y="1616818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903941" y="274522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719213" y="3160747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x</a:t>
            </a:r>
            <a:r>
              <a:rPr lang="en-US" sz="3200" dirty="0" err="1" smtClean="0">
                <a:solidFill>
                  <a:schemeClr val="bg1"/>
                </a:solidFill>
              </a:rPr>
              <a:t>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>
            <a:off x="2715748" y="3256415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5951913" y="5421810"/>
            <a:ext cx="2148840" cy="914400"/>
            <a:chOff x="323504" y="2607077"/>
            <a:chExt cx="3429000" cy="1386553"/>
          </a:xfrm>
        </p:grpSpPr>
        <p:sp>
          <p:nvSpPr>
            <p:cNvPr id="121" name="Rectangle 120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Rectangle 127"/>
          <p:cNvSpPr/>
          <p:nvPr/>
        </p:nvSpPr>
        <p:spPr>
          <a:xfrm>
            <a:off x="7670985" y="5521388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258306" y="5511527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7227806" y="5426573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227358" y="5516290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531789" y="5514272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6803650" y="542657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03650" y="550950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7106130" y="550950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8949113" y="4264691"/>
            <a:ext cx="2148840" cy="914400"/>
            <a:chOff x="323504" y="2607077"/>
            <a:chExt cx="3429000" cy="1386553"/>
          </a:xfrm>
        </p:grpSpPr>
        <p:sp>
          <p:nvSpPr>
            <p:cNvPr id="140" name="Rectangle 13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Rectangle 146"/>
          <p:cNvSpPr/>
          <p:nvPr/>
        </p:nvSpPr>
        <p:spPr>
          <a:xfrm>
            <a:off x="10668185" y="43642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255506" y="43544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225006" y="4269454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10224558" y="4359171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10528989" y="4357153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9800850" y="426945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9800850" y="435239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10103330" y="435238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9388604" y="4265149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9388604" y="4348086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9691084" y="4348085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ight Arrow 166"/>
          <p:cNvSpPr/>
          <p:nvPr/>
        </p:nvSpPr>
        <p:spPr>
          <a:xfrm rot="2278662" flipV="1">
            <a:off x="5337152" y="5244534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ight Arrow 167"/>
          <p:cNvSpPr/>
          <p:nvPr/>
        </p:nvSpPr>
        <p:spPr>
          <a:xfrm rot="2278662" flipV="1">
            <a:off x="8205573" y="4025657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ight Arrow 168"/>
          <p:cNvSpPr/>
          <p:nvPr/>
        </p:nvSpPr>
        <p:spPr>
          <a:xfrm rot="19321338">
            <a:off x="8248848" y="5246538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51651" y="5245543"/>
            <a:ext cx="1069848" cy="457200"/>
            <a:chOff x="-78555" y="4703409"/>
            <a:chExt cx="2148840" cy="915026"/>
          </a:xfrm>
        </p:grpSpPr>
        <p:grpSp>
          <p:nvGrpSpPr>
            <p:cNvPr id="191" name="Group 190"/>
            <p:cNvGrpSpPr/>
            <p:nvPr/>
          </p:nvGrpSpPr>
          <p:grpSpPr>
            <a:xfrm>
              <a:off x="-78555" y="4704035"/>
              <a:ext cx="2148840" cy="914400"/>
              <a:chOff x="323504" y="2607077"/>
              <a:chExt cx="3429000" cy="1386553"/>
            </a:xfrm>
          </p:grpSpPr>
          <p:sp>
            <p:nvSpPr>
              <p:cNvPr id="192" name="Rectangle 191"/>
              <p:cNvSpPr/>
              <p:nvPr/>
            </p:nvSpPr>
            <p:spPr>
              <a:xfrm>
                <a:off x="323504" y="26220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3235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0093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6951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23809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30667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3066704" y="2607077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9" name="Rectangle 198"/>
            <p:cNvSpPr/>
            <p:nvPr/>
          </p:nvSpPr>
          <p:spPr>
            <a:xfrm>
              <a:off x="1640517" y="4803613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27838" y="4793752"/>
              <a:ext cx="126840" cy="27283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351213" y="4704371"/>
              <a:ext cx="429768" cy="45226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351213" y="4787308"/>
              <a:ext cx="126840" cy="27283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53693" y="4787307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780981" y="4704219"/>
              <a:ext cx="429768" cy="45226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780533" y="4793936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084964" y="4791918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221097" y="4703409"/>
              <a:ext cx="429768" cy="45226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220649" y="4793126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525080" y="4791108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-20631" y="5102384"/>
            <a:ext cx="2400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P(           ) 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36403" y="57817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xy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12" name="Straight Connector 211"/>
          <p:cNvCxnSpPr/>
          <p:nvPr/>
        </p:nvCxnSpPr>
        <p:spPr>
          <a:xfrm>
            <a:off x="111265" y="6292954"/>
            <a:ext cx="1097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5144523" y="273981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4959795" y="3155336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y+y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80" name="Straight Connector 179"/>
          <p:cNvCxnSpPr/>
          <p:nvPr/>
        </p:nvCxnSpPr>
        <p:spPr>
          <a:xfrm>
            <a:off x="4956330" y="3251004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8561249" y="272954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8376521" y="3145069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x</a:t>
            </a:r>
            <a:r>
              <a:rPr lang="en-US" sz="3200" dirty="0" err="1" smtClean="0">
                <a:solidFill>
                  <a:schemeClr val="bg1"/>
                </a:solidFill>
              </a:rPr>
              <a:t>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83" name="Straight Connector 182"/>
          <p:cNvCxnSpPr/>
          <p:nvPr/>
        </p:nvCxnSpPr>
        <p:spPr>
          <a:xfrm>
            <a:off x="8373056" y="3240737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241757" y="60077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+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053882" y="57817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xy</a:t>
            </a: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87" name="Straight Connector 186"/>
          <p:cNvCxnSpPr/>
          <p:nvPr/>
        </p:nvCxnSpPr>
        <p:spPr>
          <a:xfrm>
            <a:off x="1618033" y="6292954"/>
            <a:ext cx="14630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1570174" y="6223532"/>
            <a:ext cx="2798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2y(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r>
              <a:rPr lang="en-US" sz="3200" baseline="30000" dirty="0">
                <a:solidFill>
                  <a:schemeClr val="bg1"/>
                </a:solidFill>
              </a:rPr>
              <a:t> 2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-18620" y="6197286"/>
            <a:ext cx="1614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2y(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7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51213" y="3050422"/>
            <a:ext cx="2148840" cy="914400"/>
            <a:chOff x="323504" y="2607077"/>
            <a:chExt cx="3429000" cy="1386553"/>
          </a:xfrm>
        </p:grpSpPr>
        <p:sp>
          <p:nvSpPr>
            <p:cNvPr id="4" name="Rectangle 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9795" y="91189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4174" y="94022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621" y="54255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25185" y="54933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29616" y="54732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70285" y="31500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7606" y="31401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199188" y="1821697"/>
            <a:ext cx="2148840" cy="914400"/>
            <a:chOff x="323504" y="2607077"/>
            <a:chExt cx="3429000" cy="1386553"/>
          </a:xfrm>
        </p:grpSpPr>
        <p:sp>
          <p:nvSpPr>
            <p:cNvPr id="24" name="Rectangle 2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918260" y="192127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505581" y="191141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199188" y="4269622"/>
            <a:ext cx="2148840" cy="914400"/>
            <a:chOff x="323504" y="2607077"/>
            <a:chExt cx="3429000" cy="1386553"/>
          </a:xfrm>
        </p:grpSpPr>
        <p:sp>
          <p:nvSpPr>
            <p:cNvPr id="34" name="Rectangle 3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918260" y="43692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505581" y="43593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28956" y="182203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28956" y="190497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31436" y="190496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475081" y="4274385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74633" y="4364102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79064" y="436208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5951913" y="3045491"/>
            <a:ext cx="2148840" cy="914400"/>
            <a:chOff x="323504" y="2607077"/>
            <a:chExt cx="3429000" cy="1386553"/>
          </a:xfrm>
        </p:grpSpPr>
        <p:sp>
          <p:nvSpPr>
            <p:cNvPr id="50" name="Rectangle 4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7670985" y="31450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258306" y="31352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381681" y="305535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381681" y="31382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684161" y="313828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230941" y="304900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230493" y="313871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534924" y="313670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951913" y="669172"/>
            <a:ext cx="2148840" cy="914400"/>
            <a:chOff x="323504" y="2607077"/>
            <a:chExt cx="3429000" cy="1386553"/>
          </a:xfrm>
        </p:grpSpPr>
        <p:sp>
          <p:nvSpPr>
            <p:cNvPr id="66" name="Rectangle 65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7670985" y="76875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258306" y="7588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381681" y="669508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381681" y="752445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684161" y="752444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11449" y="669356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811001" y="759073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115432" y="75705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8949113" y="1816766"/>
            <a:ext cx="2148840" cy="914400"/>
            <a:chOff x="323504" y="2607077"/>
            <a:chExt cx="3429000" cy="1386553"/>
          </a:xfrm>
        </p:grpSpPr>
        <p:sp>
          <p:nvSpPr>
            <p:cNvPr id="102" name="Rectangle 101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10668185" y="191634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9255506" y="190648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9378881" y="181710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9378881" y="19000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9681361" y="190003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9808649" y="181695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9808201" y="190666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0112632" y="190464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0248765" y="181614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0248317" y="190585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10552748" y="190383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ight Arrow 158"/>
          <p:cNvSpPr/>
          <p:nvPr/>
        </p:nvSpPr>
        <p:spPr>
          <a:xfrm rot="19321338">
            <a:off x="2510497" y="2613476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0" name="Right Arrow 159"/>
          <p:cNvSpPr/>
          <p:nvPr/>
        </p:nvSpPr>
        <p:spPr>
          <a:xfrm rot="2278662" flipV="1">
            <a:off x="2513462" y="3979502"/>
            <a:ext cx="692546" cy="313492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ight Arrow 161"/>
          <p:cNvSpPr/>
          <p:nvPr/>
        </p:nvSpPr>
        <p:spPr>
          <a:xfrm rot="19321338">
            <a:off x="5373933" y="1517652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3" name="Right Arrow 162"/>
          <p:cNvSpPr/>
          <p:nvPr/>
        </p:nvSpPr>
        <p:spPr>
          <a:xfrm rot="2278662" flipV="1">
            <a:off x="5378279" y="2855541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ight Arrow 163"/>
          <p:cNvSpPr/>
          <p:nvPr/>
        </p:nvSpPr>
        <p:spPr>
          <a:xfrm rot="19321338">
            <a:off x="5332806" y="3906645"/>
            <a:ext cx="591465" cy="265185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ight Arrow 165"/>
          <p:cNvSpPr/>
          <p:nvPr/>
        </p:nvSpPr>
        <p:spPr>
          <a:xfrm rot="19321338">
            <a:off x="8201227" y="2687768"/>
            <a:ext cx="591465" cy="265185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ight Arrow 169"/>
          <p:cNvSpPr/>
          <p:nvPr/>
        </p:nvSpPr>
        <p:spPr>
          <a:xfrm rot="2278662" flipV="1">
            <a:off x="8223471" y="1616818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5951913" y="5421810"/>
            <a:ext cx="2148840" cy="914400"/>
            <a:chOff x="323504" y="2607077"/>
            <a:chExt cx="3429000" cy="1386553"/>
          </a:xfrm>
        </p:grpSpPr>
        <p:sp>
          <p:nvSpPr>
            <p:cNvPr id="121" name="Rectangle 120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Rectangle 127"/>
          <p:cNvSpPr/>
          <p:nvPr/>
        </p:nvSpPr>
        <p:spPr>
          <a:xfrm>
            <a:off x="7670985" y="5521388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258306" y="5511527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7227806" y="5426573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227358" y="5516290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531789" y="5514272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6803650" y="542657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03650" y="550950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7106130" y="550950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8949113" y="4264691"/>
            <a:ext cx="2148840" cy="914400"/>
            <a:chOff x="323504" y="2607077"/>
            <a:chExt cx="3429000" cy="1386553"/>
          </a:xfrm>
        </p:grpSpPr>
        <p:sp>
          <p:nvSpPr>
            <p:cNvPr id="140" name="Rectangle 13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Rectangle 146"/>
          <p:cNvSpPr/>
          <p:nvPr/>
        </p:nvSpPr>
        <p:spPr>
          <a:xfrm>
            <a:off x="10668185" y="43642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255506" y="43544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225006" y="4269454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10224558" y="4359171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10528989" y="4357153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9800850" y="426945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9800850" y="435239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10103330" y="435238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9388604" y="4265149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9388604" y="4348086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9691084" y="4348085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ight Arrow 166"/>
          <p:cNvSpPr/>
          <p:nvPr/>
        </p:nvSpPr>
        <p:spPr>
          <a:xfrm rot="2278662" flipV="1">
            <a:off x="5337152" y="5244534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ight Arrow 167"/>
          <p:cNvSpPr/>
          <p:nvPr/>
        </p:nvSpPr>
        <p:spPr>
          <a:xfrm rot="2278662" flipV="1">
            <a:off x="8205573" y="4025657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ight Arrow 168"/>
          <p:cNvSpPr/>
          <p:nvPr/>
        </p:nvSpPr>
        <p:spPr>
          <a:xfrm rot="19321338">
            <a:off x="8248848" y="5246538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51651" y="5245543"/>
            <a:ext cx="1069848" cy="457200"/>
            <a:chOff x="-78555" y="4703409"/>
            <a:chExt cx="2148840" cy="915026"/>
          </a:xfrm>
        </p:grpSpPr>
        <p:grpSp>
          <p:nvGrpSpPr>
            <p:cNvPr id="191" name="Group 190"/>
            <p:cNvGrpSpPr/>
            <p:nvPr/>
          </p:nvGrpSpPr>
          <p:grpSpPr>
            <a:xfrm>
              <a:off x="-78555" y="4704035"/>
              <a:ext cx="2148840" cy="914400"/>
              <a:chOff x="323504" y="2607077"/>
              <a:chExt cx="3429000" cy="1386553"/>
            </a:xfrm>
          </p:grpSpPr>
          <p:sp>
            <p:nvSpPr>
              <p:cNvPr id="192" name="Rectangle 191"/>
              <p:cNvSpPr/>
              <p:nvPr/>
            </p:nvSpPr>
            <p:spPr>
              <a:xfrm>
                <a:off x="323504" y="26220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3235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0093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6951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23809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30667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3066704" y="2607077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9" name="Rectangle 198"/>
            <p:cNvSpPr/>
            <p:nvPr/>
          </p:nvSpPr>
          <p:spPr>
            <a:xfrm>
              <a:off x="1640517" y="4803613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27838" y="4793752"/>
              <a:ext cx="126840" cy="27283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351213" y="4704371"/>
              <a:ext cx="429768" cy="45226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351213" y="4787308"/>
              <a:ext cx="126840" cy="27283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53693" y="4787307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780981" y="4704219"/>
              <a:ext cx="429768" cy="45226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780533" y="4793936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084964" y="4791918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221097" y="4703409"/>
              <a:ext cx="429768" cy="45226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220649" y="4793126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525080" y="4791108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-20631" y="5102384"/>
            <a:ext cx="2400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P(           ) 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36403" y="57817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xy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12" name="Straight Connector 211"/>
          <p:cNvCxnSpPr/>
          <p:nvPr/>
        </p:nvCxnSpPr>
        <p:spPr>
          <a:xfrm>
            <a:off x="111265" y="6292954"/>
            <a:ext cx="1097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8561249" y="272954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8376521" y="3145069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x</a:t>
            </a:r>
            <a:r>
              <a:rPr lang="en-US" sz="3200" dirty="0" err="1" smtClean="0">
                <a:solidFill>
                  <a:schemeClr val="bg1"/>
                </a:solidFill>
              </a:rPr>
              <a:t>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83" name="Straight Connector 182"/>
          <p:cNvCxnSpPr/>
          <p:nvPr/>
        </p:nvCxnSpPr>
        <p:spPr>
          <a:xfrm>
            <a:off x="8373056" y="3240737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241757" y="60077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+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053882" y="57817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xy</a:t>
            </a: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87" name="Straight Connector 186"/>
          <p:cNvCxnSpPr/>
          <p:nvPr/>
        </p:nvCxnSpPr>
        <p:spPr>
          <a:xfrm>
            <a:off x="1618033" y="6292954"/>
            <a:ext cx="14630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1570174" y="6223532"/>
            <a:ext cx="2798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2y(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r>
              <a:rPr lang="en-US" sz="3200" baseline="30000" dirty="0">
                <a:solidFill>
                  <a:schemeClr val="bg1"/>
                </a:solidFill>
              </a:rPr>
              <a:t> 2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649873" y="3932564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465145" y="4348085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x+x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89" name="Straight Connector 188"/>
          <p:cNvCxnSpPr/>
          <p:nvPr/>
        </p:nvCxnSpPr>
        <p:spPr>
          <a:xfrm>
            <a:off x="5461680" y="4443753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2321552" y="3980084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2136824" y="4395605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x</a:t>
            </a:r>
            <a:r>
              <a:rPr lang="en-US" sz="3200" dirty="0" err="1" smtClean="0">
                <a:solidFill>
                  <a:schemeClr val="bg1"/>
                </a:solidFill>
              </a:rPr>
              <a:t>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14" name="Straight Connector 213"/>
          <p:cNvCxnSpPr/>
          <p:nvPr/>
        </p:nvCxnSpPr>
        <p:spPr>
          <a:xfrm>
            <a:off x="2133359" y="4491273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-18620" y="6197286"/>
            <a:ext cx="1614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2y(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0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51213" y="3050422"/>
            <a:ext cx="2148840" cy="914400"/>
            <a:chOff x="323504" y="2607077"/>
            <a:chExt cx="3429000" cy="1386553"/>
          </a:xfrm>
        </p:grpSpPr>
        <p:sp>
          <p:nvSpPr>
            <p:cNvPr id="4" name="Rectangle 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9795" y="91189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4174" y="94022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621" y="54255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25185" y="54933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29616" y="54732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70285" y="31500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7606" y="31401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199188" y="1821697"/>
            <a:ext cx="2148840" cy="914400"/>
            <a:chOff x="323504" y="2607077"/>
            <a:chExt cx="3429000" cy="1386553"/>
          </a:xfrm>
        </p:grpSpPr>
        <p:sp>
          <p:nvSpPr>
            <p:cNvPr id="24" name="Rectangle 2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918260" y="192127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505581" y="191141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199188" y="4269622"/>
            <a:ext cx="2148840" cy="914400"/>
            <a:chOff x="323504" y="2607077"/>
            <a:chExt cx="3429000" cy="1386553"/>
          </a:xfrm>
        </p:grpSpPr>
        <p:sp>
          <p:nvSpPr>
            <p:cNvPr id="34" name="Rectangle 3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918260" y="43692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505581" y="43593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28956" y="182203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28956" y="190497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31436" y="190496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475081" y="4274385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74633" y="4364102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79064" y="436208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5951913" y="3045491"/>
            <a:ext cx="2148840" cy="914400"/>
            <a:chOff x="323504" y="2607077"/>
            <a:chExt cx="3429000" cy="1386553"/>
          </a:xfrm>
        </p:grpSpPr>
        <p:sp>
          <p:nvSpPr>
            <p:cNvPr id="50" name="Rectangle 4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7670985" y="31450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258306" y="31352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381681" y="305535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381681" y="31382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684161" y="313828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230941" y="304900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230493" y="313871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534924" y="313670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951913" y="669172"/>
            <a:ext cx="2148840" cy="914400"/>
            <a:chOff x="323504" y="2607077"/>
            <a:chExt cx="3429000" cy="1386553"/>
          </a:xfrm>
        </p:grpSpPr>
        <p:sp>
          <p:nvSpPr>
            <p:cNvPr id="66" name="Rectangle 65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7670985" y="76875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258306" y="7588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381681" y="669508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381681" y="752445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684161" y="752444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11449" y="669356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811001" y="759073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115432" y="75705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8949113" y="1816766"/>
            <a:ext cx="2148840" cy="914400"/>
            <a:chOff x="323504" y="2607077"/>
            <a:chExt cx="3429000" cy="1386553"/>
          </a:xfrm>
        </p:grpSpPr>
        <p:sp>
          <p:nvSpPr>
            <p:cNvPr id="102" name="Rectangle 101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10668185" y="191634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9255506" y="190648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9378881" y="181710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9378881" y="19000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9681361" y="190003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9808649" y="181695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9808201" y="190666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0112632" y="190464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0248765" y="181614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0248317" y="190585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10552748" y="190383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ight Arrow 158"/>
          <p:cNvSpPr/>
          <p:nvPr/>
        </p:nvSpPr>
        <p:spPr>
          <a:xfrm rot="19321338">
            <a:off x="2510497" y="2613476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0" name="Right Arrow 159"/>
          <p:cNvSpPr/>
          <p:nvPr/>
        </p:nvSpPr>
        <p:spPr>
          <a:xfrm rot="2278662" flipV="1">
            <a:off x="2513462" y="3979502"/>
            <a:ext cx="692546" cy="313492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ight Arrow 161"/>
          <p:cNvSpPr/>
          <p:nvPr/>
        </p:nvSpPr>
        <p:spPr>
          <a:xfrm rot="19321338">
            <a:off x="5373933" y="1517652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3" name="Right Arrow 162"/>
          <p:cNvSpPr/>
          <p:nvPr/>
        </p:nvSpPr>
        <p:spPr>
          <a:xfrm rot="2278662" flipV="1">
            <a:off x="5378279" y="2855541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ight Arrow 163"/>
          <p:cNvSpPr/>
          <p:nvPr/>
        </p:nvSpPr>
        <p:spPr>
          <a:xfrm rot="19321338">
            <a:off x="5332806" y="3906645"/>
            <a:ext cx="591465" cy="265185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ight Arrow 165"/>
          <p:cNvSpPr/>
          <p:nvPr/>
        </p:nvSpPr>
        <p:spPr>
          <a:xfrm rot="19321338">
            <a:off x="8201227" y="2687768"/>
            <a:ext cx="591465" cy="265185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ight Arrow 169"/>
          <p:cNvSpPr/>
          <p:nvPr/>
        </p:nvSpPr>
        <p:spPr>
          <a:xfrm rot="2278662" flipV="1">
            <a:off x="8223471" y="1616818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5951913" y="5421810"/>
            <a:ext cx="2148840" cy="914400"/>
            <a:chOff x="323504" y="2607077"/>
            <a:chExt cx="3429000" cy="1386553"/>
          </a:xfrm>
        </p:grpSpPr>
        <p:sp>
          <p:nvSpPr>
            <p:cNvPr id="121" name="Rectangle 120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Rectangle 127"/>
          <p:cNvSpPr/>
          <p:nvPr/>
        </p:nvSpPr>
        <p:spPr>
          <a:xfrm>
            <a:off x="7670985" y="5521388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258306" y="5511527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7227806" y="5426573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227358" y="5516290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531789" y="5514272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6803650" y="542657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03650" y="550950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7106130" y="550950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8949113" y="4264691"/>
            <a:ext cx="2148840" cy="914400"/>
            <a:chOff x="323504" y="2607077"/>
            <a:chExt cx="3429000" cy="1386553"/>
          </a:xfrm>
        </p:grpSpPr>
        <p:sp>
          <p:nvSpPr>
            <p:cNvPr id="140" name="Rectangle 13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Rectangle 146"/>
          <p:cNvSpPr/>
          <p:nvPr/>
        </p:nvSpPr>
        <p:spPr>
          <a:xfrm>
            <a:off x="10668185" y="43642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255506" y="43544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225006" y="4269454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10224558" y="4359171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10528989" y="4357153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9800850" y="426945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9800850" y="435239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10103330" y="435238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9388604" y="4265149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9388604" y="4348086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9691084" y="4348085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ight Arrow 166"/>
          <p:cNvSpPr/>
          <p:nvPr/>
        </p:nvSpPr>
        <p:spPr>
          <a:xfrm rot="2278662" flipV="1">
            <a:off x="5337152" y="5244534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ight Arrow 167"/>
          <p:cNvSpPr/>
          <p:nvPr/>
        </p:nvSpPr>
        <p:spPr>
          <a:xfrm rot="2278662" flipV="1">
            <a:off x="8205573" y="4025657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ight Arrow 168"/>
          <p:cNvSpPr/>
          <p:nvPr/>
        </p:nvSpPr>
        <p:spPr>
          <a:xfrm rot="19321338">
            <a:off x="8248848" y="5246538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51651" y="5245543"/>
            <a:ext cx="1069848" cy="457200"/>
            <a:chOff x="-78555" y="4703409"/>
            <a:chExt cx="2148840" cy="915026"/>
          </a:xfrm>
        </p:grpSpPr>
        <p:grpSp>
          <p:nvGrpSpPr>
            <p:cNvPr id="191" name="Group 190"/>
            <p:cNvGrpSpPr/>
            <p:nvPr/>
          </p:nvGrpSpPr>
          <p:grpSpPr>
            <a:xfrm>
              <a:off x="-78555" y="4704035"/>
              <a:ext cx="2148840" cy="914400"/>
              <a:chOff x="323504" y="2607077"/>
              <a:chExt cx="3429000" cy="1386553"/>
            </a:xfrm>
          </p:grpSpPr>
          <p:sp>
            <p:nvSpPr>
              <p:cNvPr id="192" name="Rectangle 191"/>
              <p:cNvSpPr/>
              <p:nvPr/>
            </p:nvSpPr>
            <p:spPr>
              <a:xfrm>
                <a:off x="323504" y="26220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3235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0093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6951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23809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30667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3066704" y="2607077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9" name="Rectangle 198"/>
            <p:cNvSpPr/>
            <p:nvPr/>
          </p:nvSpPr>
          <p:spPr>
            <a:xfrm>
              <a:off x="1640517" y="4803613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27838" y="4793752"/>
              <a:ext cx="126840" cy="27283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351213" y="4704371"/>
              <a:ext cx="429768" cy="45226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351213" y="4787308"/>
              <a:ext cx="126840" cy="27283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53693" y="4787307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780981" y="4704219"/>
              <a:ext cx="429768" cy="45226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780533" y="4793936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084964" y="4791918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221097" y="4703409"/>
              <a:ext cx="429768" cy="45226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220649" y="4793126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525080" y="4791108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-20631" y="5102384"/>
            <a:ext cx="2400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P(           ) 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36403" y="57817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xy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12" name="Straight Connector 211"/>
          <p:cNvCxnSpPr/>
          <p:nvPr/>
        </p:nvCxnSpPr>
        <p:spPr>
          <a:xfrm>
            <a:off x="111265" y="6292954"/>
            <a:ext cx="1097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8561249" y="272954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8376521" y="3145069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x</a:t>
            </a:r>
            <a:r>
              <a:rPr lang="en-US" sz="3200" dirty="0" err="1" smtClean="0">
                <a:solidFill>
                  <a:schemeClr val="bg1"/>
                </a:solidFill>
              </a:rPr>
              <a:t>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83" name="Straight Connector 182"/>
          <p:cNvCxnSpPr/>
          <p:nvPr/>
        </p:nvCxnSpPr>
        <p:spPr>
          <a:xfrm>
            <a:off x="8373056" y="3240737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241757" y="60077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+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053882" y="57817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xy</a:t>
            </a: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87" name="Straight Connector 186"/>
          <p:cNvCxnSpPr/>
          <p:nvPr/>
        </p:nvCxnSpPr>
        <p:spPr>
          <a:xfrm>
            <a:off x="1618033" y="6292954"/>
            <a:ext cx="14630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1570174" y="6223532"/>
            <a:ext cx="2798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2y(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r>
              <a:rPr lang="en-US" sz="3200" baseline="30000" dirty="0">
                <a:solidFill>
                  <a:schemeClr val="bg1"/>
                </a:solidFill>
              </a:rPr>
              <a:t> 2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649873" y="3932564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465145" y="4348085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x+x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89" name="Straight Connector 188"/>
          <p:cNvCxnSpPr/>
          <p:nvPr/>
        </p:nvCxnSpPr>
        <p:spPr>
          <a:xfrm>
            <a:off x="5461680" y="4443753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2321552" y="3980084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2136824" y="4395605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x</a:t>
            </a:r>
            <a:r>
              <a:rPr lang="en-US" sz="3200" dirty="0" err="1" smtClean="0">
                <a:solidFill>
                  <a:schemeClr val="bg1"/>
                </a:solidFill>
              </a:rPr>
              <a:t>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14" name="Straight Connector 213"/>
          <p:cNvCxnSpPr/>
          <p:nvPr/>
        </p:nvCxnSpPr>
        <p:spPr>
          <a:xfrm>
            <a:off x="2133359" y="4491273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3588880" y="57817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3404152" y="6197286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16" name="Straight Connector 215"/>
          <p:cNvCxnSpPr/>
          <p:nvPr/>
        </p:nvCxnSpPr>
        <p:spPr>
          <a:xfrm>
            <a:off x="3400687" y="6292954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TextBox 216"/>
          <p:cNvSpPr txBox="1"/>
          <p:nvPr/>
        </p:nvSpPr>
        <p:spPr>
          <a:xfrm>
            <a:off x="3065788" y="598540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+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4407345" y="57817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4222617" y="6197286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x+x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20" name="Straight Connector 219"/>
          <p:cNvCxnSpPr/>
          <p:nvPr/>
        </p:nvCxnSpPr>
        <p:spPr>
          <a:xfrm>
            <a:off x="4219152" y="6292954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5229828" y="5790386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5045100" y="6205907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x</a:t>
            </a:r>
            <a:r>
              <a:rPr lang="en-US" sz="3200" dirty="0" err="1" smtClean="0">
                <a:solidFill>
                  <a:schemeClr val="bg1"/>
                </a:solidFill>
              </a:rPr>
              <a:t>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23" name="Straight Connector 222"/>
          <p:cNvCxnSpPr/>
          <p:nvPr/>
        </p:nvCxnSpPr>
        <p:spPr>
          <a:xfrm>
            <a:off x="5041635" y="6301575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-18620" y="6197286"/>
            <a:ext cx="1614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2y(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51213" y="3050422"/>
            <a:ext cx="2148840" cy="914400"/>
            <a:chOff x="323504" y="2607077"/>
            <a:chExt cx="3429000" cy="1386553"/>
          </a:xfrm>
        </p:grpSpPr>
        <p:sp>
          <p:nvSpPr>
            <p:cNvPr id="4" name="Rectangle 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1213" y="286328"/>
            <a:ext cx="1625369" cy="10232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141" y="45962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25633" y="45962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9795" y="91189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4174" y="94022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141" y="54256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621" y="54255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25185" y="54933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29616" y="54732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70285" y="31500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7606" y="31401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199188" y="1821697"/>
            <a:ext cx="2148840" cy="914400"/>
            <a:chOff x="323504" y="2607077"/>
            <a:chExt cx="3429000" cy="1386553"/>
          </a:xfrm>
        </p:grpSpPr>
        <p:sp>
          <p:nvSpPr>
            <p:cNvPr id="24" name="Rectangle 2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918260" y="192127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505581" y="1911414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199188" y="4269622"/>
            <a:ext cx="2148840" cy="914400"/>
            <a:chOff x="323504" y="2607077"/>
            <a:chExt cx="3429000" cy="1386553"/>
          </a:xfrm>
        </p:grpSpPr>
        <p:sp>
          <p:nvSpPr>
            <p:cNvPr id="34" name="Rectangle 33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918260" y="436920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505581" y="43593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28956" y="182203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28956" y="190497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31436" y="190496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475081" y="4274385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74633" y="4364102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79064" y="436208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5951913" y="3045491"/>
            <a:ext cx="2148840" cy="914400"/>
            <a:chOff x="323504" y="2607077"/>
            <a:chExt cx="3429000" cy="1386553"/>
          </a:xfrm>
        </p:grpSpPr>
        <p:sp>
          <p:nvSpPr>
            <p:cNvPr id="50" name="Rectangle 4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7670985" y="31450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258306" y="31352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381681" y="305535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381681" y="31382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684161" y="313828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230941" y="3049002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230493" y="313871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534924" y="3136701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951913" y="669172"/>
            <a:ext cx="2148840" cy="914400"/>
            <a:chOff x="323504" y="2607077"/>
            <a:chExt cx="3429000" cy="1386553"/>
          </a:xfrm>
        </p:grpSpPr>
        <p:sp>
          <p:nvSpPr>
            <p:cNvPr id="66" name="Rectangle 65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7670985" y="768750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258306" y="75888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381681" y="669508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381681" y="752445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684161" y="752444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11449" y="669356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811001" y="759073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115432" y="757055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8949113" y="1816766"/>
            <a:ext cx="2148840" cy="914400"/>
            <a:chOff x="323504" y="2607077"/>
            <a:chExt cx="3429000" cy="1386553"/>
          </a:xfrm>
        </p:grpSpPr>
        <p:sp>
          <p:nvSpPr>
            <p:cNvPr id="102" name="Rectangle 101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10668185" y="1916344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9255506" y="1906483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9378881" y="181710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9378881" y="190003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9681361" y="190003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9808649" y="181695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9808201" y="190666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0112632" y="190464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0248765" y="1816140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0248317" y="1905857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10552748" y="190383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ight Arrow 158"/>
          <p:cNvSpPr/>
          <p:nvPr/>
        </p:nvSpPr>
        <p:spPr>
          <a:xfrm rot="19321338">
            <a:off x="2510497" y="2613476"/>
            <a:ext cx="692546" cy="31349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0" name="Right Arrow 159"/>
          <p:cNvSpPr/>
          <p:nvPr/>
        </p:nvSpPr>
        <p:spPr>
          <a:xfrm rot="2278662" flipV="1">
            <a:off x="2513462" y="3979502"/>
            <a:ext cx="692546" cy="313492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ight Arrow 161"/>
          <p:cNvSpPr/>
          <p:nvPr/>
        </p:nvSpPr>
        <p:spPr>
          <a:xfrm rot="19321338">
            <a:off x="5373933" y="1517652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3" name="Right Arrow 162"/>
          <p:cNvSpPr/>
          <p:nvPr/>
        </p:nvSpPr>
        <p:spPr>
          <a:xfrm rot="2278662" flipV="1">
            <a:off x="5378279" y="2855541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ight Arrow 163"/>
          <p:cNvSpPr/>
          <p:nvPr/>
        </p:nvSpPr>
        <p:spPr>
          <a:xfrm rot="19321338">
            <a:off x="5332806" y="3906645"/>
            <a:ext cx="591465" cy="265185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ight Arrow 165"/>
          <p:cNvSpPr/>
          <p:nvPr/>
        </p:nvSpPr>
        <p:spPr>
          <a:xfrm rot="19321338">
            <a:off x="8201227" y="2687768"/>
            <a:ext cx="591465" cy="265185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ight Arrow 169"/>
          <p:cNvSpPr/>
          <p:nvPr/>
        </p:nvSpPr>
        <p:spPr>
          <a:xfrm rot="2278662" flipV="1">
            <a:off x="8223471" y="1616818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5951913" y="5421810"/>
            <a:ext cx="2148840" cy="914400"/>
            <a:chOff x="323504" y="2607077"/>
            <a:chExt cx="3429000" cy="1386553"/>
          </a:xfrm>
        </p:grpSpPr>
        <p:sp>
          <p:nvSpPr>
            <p:cNvPr id="121" name="Rectangle 120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Rectangle 127"/>
          <p:cNvSpPr/>
          <p:nvPr/>
        </p:nvSpPr>
        <p:spPr>
          <a:xfrm>
            <a:off x="7670985" y="5521388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258306" y="5511527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7227806" y="5426573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227358" y="5516290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531789" y="5514272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6803650" y="5426572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03650" y="5509509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7106130" y="5509508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8949113" y="4264691"/>
            <a:ext cx="2148840" cy="914400"/>
            <a:chOff x="323504" y="2607077"/>
            <a:chExt cx="3429000" cy="1386553"/>
          </a:xfrm>
        </p:grpSpPr>
        <p:sp>
          <p:nvSpPr>
            <p:cNvPr id="140" name="Rectangle 139"/>
            <p:cNvSpPr/>
            <p:nvPr/>
          </p:nvSpPr>
          <p:spPr>
            <a:xfrm>
              <a:off x="323504" y="26220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35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0093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6951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3809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066704" y="3307830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066704" y="2607077"/>
              <a:ext cx="685800" cy="685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Rectangle 146"/>
          <p:cNvSpPr/>
          <p:nvPr/>
        </p:nvSpPr>
        <p:spPr>
          <a:xfrm>
            <a:off x="10668185" y="4364269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255506" y="4354408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225006" y="4269454"/>
            <a:ext cx="429768" cy="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10224558" y="4359171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10528989" y="4357153"/>
            <a:ext cx="126840" cy="2728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9800850" y="4269453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9800850" y="4352390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10103330" y="4352389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9388604" y="4265149"/>
            <a:ext cx="429768" cy="45226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9388604" y="4348086"/>
            <a:ext cx="126840" cy="2728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9691084" y="4348085"/>
            <a:ext cx="126840" cy="2728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ight Arrow 166"/>
          <p:cNvSpPr/>
          <p:nvPr/>
        </p:nvSpPr>
        <p:spPr>
          <a:xfrm rot="2278662" flipV="1">
            <a:off x="5337152" y="5244534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ight Arrow 167"/>
          <p:cNvSpPr/>
          <p:nvPr/>
        </p:nvSpPr>
        <p:spPr>
          <a:xfrm rot="2278662" flipV="1">
            <a:off x="8205573" y="4025657"/>
            <a:ext cx="585829" cy="26773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ight Arrow 168"/>
          <p:cNvSpPr/>
          <p:nvPr/>
        </p:nvSpPr>
        <p:spPr>
          <a:xfrm rot="19321338">
            <a:off x="8248848" y="5246538"/>
            <a:ext cx="591465" cy="2651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51651" y="5245543"/>
            <a:ext cx="1069848" cy="457200"/>
            <a:chOff x="-78555" y="4703409"/>
            <a:chExt cx="2148840" cy="915026"/>
          </a:xfrm>
        </p:grpSpPr>
        <p:grpSp>
          <p:nvGrpSpPr>
            <p:cNvPr id="191" name="Group 190"/>
            <p:cNvGrpSpPr/>
            <p:nvPr/>
          </p:nvGrpSpPr>
          <p:grpSpPr>
            <a:xfrm>
              <a:off x="-78555" y="4704035"/>
              <a:ext cx="2148840" cy="914400"/>
              <a:chOff x="323504" y="2607077"/>
              <a:chExt cx="3429000" cy="1386553"/>
            </a:xfrm>
          </p:grpSpPr>
          <p:sp>
            <p:nvSpPr>
              <p:cNvPr id="192" name="Rectangle 191"/>
              <p:cNvSpPr/>
              <p:nvPr/>
            </p:nvSpPr>
            <p:spPr>
              <a:xfrm>
                <a:off x="323504" y="26220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3235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0093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6951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23809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30667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3066704" y="2607077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9" name="Rectangle 198"/>
            <p:cNvSpPr/>
            <p:nvPr/>
          </p:nvSpPr>
          <p:spPr>
            <a:xfrm>
              <a:off x="1640517" y="4803613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27838" y="4793752"/>
              <a:ext cx="126840" cy="27283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351213" y="4704371"/>
              <a:ext cx="429768" cy="45226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351213" y="4787308"/>
              <a:ext cx="126840" cy="27283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53693" y="4787307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780981" y="4704219"/>
              <a:ext cx="429768" cy="45226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780533" y="4793936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084964" y="4791918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221097" y="4703409"/>
              <a:ext cx="429768" cy="45226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220649" y="4793126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525080" y="4791108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-20631" y="5102384"/>
            <a:ext cx="2400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P(           ) 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36403" y="57817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xy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12" name="Straight Connector 211"/>
          <p:cNvCxnSpPr/>
          <p:nvPr/>
        </p:nvCxnSpPr>
        <p:spPr>
          <a:xfrm>
            <a:off x="111265" y="6292954"/>
            <a:ext cx="1097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8561249" y="2729548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8376521" y="3145069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x</a:t>
            </a:r>
            <a:r>
              <a:rPr lang="en-US" sz="3200" dirty="0" err="1" smtClean="0">
                <a:solidFill>
                  <a:schemeClr val="bg1"/>
                </a:solidFill>
              </a:rPr>
              <a:t>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83" name="Straight Connector 182"/>
          <p:cNvCxnSpPr/>
          <p:nvPr/>
        </p:nvCxnSpPr>
        <p:spPr>
          <a:xfrm>
            <a:off x="8373056" y="3240737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241757" y="60077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+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053882" y="5781765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xy</a:t>
            </a: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87" name="Straight Connector 186"/>
          <p:cNvCxnSpPr/>
          <p:nvPr/>
        </p:nvCxnSpPr>
        <p:spPr>
          <a:xfrm>
            <a:off x="1618033" y="6292954"/>
            <a:ext cx="14630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1570174" y="6223532"/>
            <a:ext cx="2798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2y(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r>
              <a:rPr lang="en-US" sz="3200" baseline="30000" dirty="0">
                <a:solidFill>
                  <a:schemeClr val="bg1"/>
                </a:solidFill>
              </a:rPr>
              <a:t> 2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649873" y="3932564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465145" y="4348085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x+x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89" name="Straight Connector 188"/>
          <p:cNvCxnSpPr/>
          <p:nvPr/>
        </p:nvCxnSpPr>
        <p:spPr>
          <a:xfrm>
            <a:off x="5461680" y="4443753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2321552" y="3980084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2136824" y="4395605"/>
            <a:ext cx="143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x</a:t>
            </a:r>
            <a:r>
              <a:rPr lang="en-US" sz="3200" dirty="0" err="1" smtClean="0">
                <a:solidFill>
                  <a:schemeClr val="bg1"/>
                </a:solidFill>
              </a:rPr>
              <a:t>+y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14" name="Straight Connector 213"/>
          <p:cNvCxnSpPr/>
          <p:nvPr/>
        </p:nvCxnSpPr>
        <p:spPr>
          <a:xfrm>
            <a:off x="2133359" y="4491273"/>
            <a:ext cx="7528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3588880" y="5781765"/>
            <a:ext cx="11008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xy</a:t>
            </a:r>
            <a:r>
              <a:rPr lang="en-US" sz="3200" baseline="30000" dirty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3065788" y="598540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+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3342671" y="6228373"/>
            <a:ext cx="2798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2x(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r>
              <a:rPr lang="en-US" sz="3200" baseline="30000" dirty="0">
                <a:solidFill>
                  <a:schemeClr val="bg1"/>
                </a:solidFill>
              </a:rPr>
              <a:t> 2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25" name="Straight Connector 224"/>
          <p:cNvCxnSpPr/>
          <p:nvPr/>
        </p:nvCxnSpPr>
        <p:spPr>
          <a:xfrm>
            <a:off x="3417120" y="6292512"/>
            <a:ext cx="14630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-18620" y="6197286"/>
            <a:ext cx="1614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2y(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6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35997" y="340168"/>
            <a:ext cx="1069848" cy="457200"/>
            <a:chOff x="-78555" y="4703409"/>
            <a:chExt cx="2148840" cy="915026"/>
          </a:xfrm>
        </p:grpSpPr>
        <p:grpSp>
          <p:nvGrpSpPr>
            <p:cNvPr id="191" name="Group 190"/>
            <p:cNvGrpSpPr/>
            <p:nvPr/>
          </p:nvGrpSpPr>
          <p:grpSpPr>
            <a:xfrm>
              <a:off x="-78555" y="4704035"/>
              <a:ext cx="2148840" cy="914400"/>
              <a:chOff x="323504" y="2607077"/>
              <a:chExt cx="3429000" cy="1386553"/>
            </a:xfrm>
          </p:grpSpPr>
          <p:sp>
            <p:nvSpPr>
              <p:cNvPr id="192" name="Rectangle 191"/>
              <p:cNvSpPr/>
              <p:nvPr/>
            </p:nvSpPr>
            <p:spPr>
              <a:xfrm>
                <a:off x="323504" y="26220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3235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0093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6951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23809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3066704" y="3307830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3066704" y="2607077"/>
                <a:ext cx="685800" cy="6858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9" name="Rectangle 198"/>
            <p:cNvSpPr/>
            <p:nvPr/>
          </p:nvSpPr>
          <p:spPr>
            <a:xfrm>
              <a:off x="1640517" y="4803613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27838" y="4793752"/>
              <a:ext cx="126840" cy="27283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351213" y="4704371"/>
              <a:ext cx="429768" cy="45226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351213" y="4787308"/>
              <a:ext cx="126840" cy="27283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53693" y="4787307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780981" y="4704219"/>
              <a:ext cx="429768" cy="45226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780533" y="4793936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084964" y="4791918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221097" y="4703409"/>
              <a:ext cx="429768" cy="45226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220649" y="4793126"/>
              <a:ext cx="126840" cy="2728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525080" y="4791108"/>
              <a:ext cx="126840" cy="27283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63715" y="197009"/>
            <a:ext cx="2400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P(           ) 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3285403" y="27539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xy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12" name="Straight Connector 211"/>
          <p:cNvCxnSpPr/>
          <p:nvPr/>
        </p:nvCxnSpPr>
        <p:spPr>
          <a:xfrm>
            <a:off x="3060265" y="538728"/>
            <a:ext cx="10972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190757" y="25351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+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87" name="Straight Connector 186"/>
          <p:cNvCxnSpPr/>
          <p:nvPr/>
        </p:nvCxnSpPr>
        <p:spPr>
          <a:xfrm>
            <a:off x="4567033" y="538728"/>
            <a:ext cx="14630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4519174" y="469306"/>
            <a:ext cx="2798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2y(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r>
              <a:rPr lang="en-US" sz="3200" baseline="30000" dirty="0">
                <a:solidFill>
                  <a:schemeClr val="bg1"/>
                </a:solidFill>
              </a:rPr>
              <a:t> 2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537880" y="27539"/>
            <a:ext cx="11008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xy</a:t>
            </a:r>
            <a:r>
              <a:rPr lang="en-US" sz="3200" baseline="30000" dirty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6014788" y="23118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+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6291671" y="474147"/>
            <a:ext cx="2798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2x(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r>
              <a:rPr lang="en-US" sz="3200" baseline="30000" dirty="0">
                <a:solidFill>
                  <a:schemeClr val="bg1"/>
                </a:solidFill>
              </a:rPr>
              <a:t> 2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25" name="Straight Connector 224"/>
          <p:cNvCxnSpPr/>
          <p:nvPr/>
        </p:nvCxnSpPr>
        <p:spPr>
          <a:xfrm>
            <a:off x="6366120" y="538286"/>
            <a:ext cx="14630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/>
          <p:cNvSpPr txBox="1"/>
          <p:nvPr/>
        </p:nvSpPr>
        <p:spPr>
          <a:xfrm>
            <a:off x="2943177" y="463367"/>
            <a:ext cx="1614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2y(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2981509" y="1392149"/>
            <a:ext cx="22440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</a:t>
            </a:r>
            <a:r>
              <a:rPr lang="en-US" sz="3200" baseline="30000" dirty="0" smtClean="0">
                <a:solidFill>
                  <a:schemeClr val="bg1"/>
                </a:solidFill>
              </a:rPr>
              <a:t>2 </a:t>
            </a:r>
            <a:r>
              <a:rPr lang="en-US" sz="3200" dirty="0" smtClean="0">
                <a:solidFill>
                  <a:schemeClr val="bg1"/>
                </a:solidFill>
              </a:rPr>
              <a:t>+ 2xy + y</a:t>
            </a: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306" name="Straight Connector 305"/>
          <p:cNvCxnSpPr/>
          <p:nvPr/>
        </p:nvCxnSpPr>
        <p:spPr>
          <a:xfrm>
            <a:off x="3013547" y="1903338"/>
            <a:ext cx="20116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TextBox 314"/>
          <p:cNvSpPr txBox="1"/>
          <p:nvPr/>
        </p:nvSpPr>
        <p:spPr>
          <a:xfrm>
            <a:off x="3395934" y="1829075"/>
            <a:ext cx="1614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r>
              <a:rPr lang="en-US" sz="3200" baseline="30000" dirty="0">
                <a:solidFill>
                  <a:schemeClr val="bg1"/>
                </a:solidFill>
              </a:rPr>
              <a:t> 2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654177" y="1613456"/>
            <a:ext cx="24016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                 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3100443" y="1603931"/>
            <a:ext cx="24016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                 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5450438" y="1392499"/>
            <a:ext cx="22440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     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r>
              <a:rPr lang="en-US" sz="3200" baseline="30000" dirty="0">
                <a:solidFill>
                  <a:schemeClr val="bg1"/>
                </a:solidFill>
              </a:rPr>
              <a:t> 2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320" name="Straight Connector 319"/>
          <p:cNvCxnSpPr/>
          <p:nvPr/>
        </p:nvCxnSpPr>
        <p:spPr>
          <a:xfrm>
            <a:off x="5482476" y="1903688"/>
            <a:ext cx="20116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TextBox 320"/>
          <p:cNvSpPr txBox="1"/>
          <p:nvPr/>
        </p:nvSpPr>
        <p:spPr>
          <a:xfrm>
            <a:off x="5864863" y="1829425"/>
            <a:ext cx="1614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2(</a:t>
            </a:r>
            <a:r>
              <a:rPr lang="en-US" sz="3200" dirty="0" err="1" smtClean="0">
                <a:solidFill>
                  <a:schemeClr val="bg1"/>
                </a:solidFill>
              </a:rPr>
              <a:t>x+y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r>
              <a:rPr lang="en-US" sz="3200" baseline="30000" dirty="0" smtClean="0">
                <a:solidFill>
                  <a:schemeClr val="bg1"/>
                </a:solidFill>
              </a:rPr>
              <a:t> 2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5615648" y="1586616"/>
            <a:ext cx="24016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                 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8012538" y="1396806"/>
            <a:ext cx="379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1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325" name="Straight Connector 324"/>
          <p:cNvCxnSpPr/>
          <p:nvPr/>
        </p:nvCxnSpPr>
        <p:spPr>
          <a:xfrm>
            <a:off x="8012538" y="1917855"/>
            <a:ext cx="3657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TextBox 325"/>
          <p:cNvSpPr txBox="1"/>
          <p:nvPr/>
        </p:nvSpPr>
        <p:spPr>
          <a:xfrm>
            <a:off x="8012843" y="1839909"/>
            <a:ext cx="379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07607" y="27539"/>
            <a:ext cx="110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xy</a:t>
            </a: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87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605118"/>
            <a:ext cx="10515600" cy="557184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Models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Concentration Independent Coin Flip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Big Seed, Temperature 1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Single Seed, Temperature 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Simulation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Simulation Application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Unstable Concentrations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3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6011" y="223559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9297" y="2507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3012695" y="2436982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0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6011" y="223559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9297" y="2507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3012695" y="2436982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7560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50846" y="26905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0846" y="30598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39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Rothemund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Winfree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Adleman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8491" y="215808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2073771" y="2672439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2062341" y="2003973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38491" y="336590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5400000">
            <a:off x="2073771" y="3880252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68705" y="4754690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7631" y="3541642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409051" y="233734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0800000">
            <a:off x="2409051" y="351830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729615" y="3208267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9"/>
            <a:ext cx="2520779" cy="36857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38491" y="456933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0800000">
            <a:off x="1741785" y="473821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2082009" y="508219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10800000">
            <a:off x="2407249" y="474207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2077887" y="441080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66678" y="1417509"/>
            <a:ext cx="13436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0070C0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7030A0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18052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03702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370452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038982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891243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52569" y="4733062"/>
            <a:ext cx="24135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71874" y="4608414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257524" y="4570314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24274" y="476081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6592804" y="4417914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445065" y="458215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56290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6011" y="223559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9297" y="2507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3012695" y="2436982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7560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50846" y="26905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0846" y="30598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6011" y="334072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9297" y="32557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4226" y="34584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2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6011" y="223559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9297" y="2507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3012695" y="2436982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7560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50846" y="26905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0846" y="30598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6011" y="334072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9297" y="32557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4226" y="34584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92720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13520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3576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77137" y="3341878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7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6011" y="223559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9297" y="2507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3012695" y="2436982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7560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50846" y="26905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0846" y="30598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6011" y="334072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9297" y="32557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4226" y="34584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92720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13520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3576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77137" y="3341878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79555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07912" y="3451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7770" y="3447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39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6011" y="223559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9297" y="2507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3012695" y="2436982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7560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50846" y="26905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0846" y="30598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6011" y="334072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9297" y="32557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4226" y="34584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92720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13520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3576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77137" y="3341878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79555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07912" y="3451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7770" y="3447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73947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02304" y="34478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32162" y="3447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98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6011" y="223559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9297" y="2507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3012695" y="2436982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7560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50846" y="26905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0846" y="30598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6011" y="334072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9297" y="32557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4226" y="34584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92720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13520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3576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77137" y="3341878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79555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07912" y="3451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7770" y="3447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73947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02304" y="34478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32162" y="3447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68339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96696" y="34402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26709" y="3257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1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6011" y="223559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9297" y="2507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3012695" y="2436982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7560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50846" y="26905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0846" y="30598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6011" y="334072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9297" y="32557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4226" y="34584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92720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13520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3576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77137" y="3341878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79555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07912" y="3451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7770" y="3447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73947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02304" y="34478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32162" y="3447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68339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96696" y="34402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26709" y="3257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68339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11625" y="30488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22485" y="27134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3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6011" y="223559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9297" y="2507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3012695" y="2436982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7560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50846" y="26905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0846" y="30598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6011" y="334072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9297" y="32557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4226" y="34584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92720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13520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3576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77137" y="3341878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79555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07912" y="3451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7770" y="3447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73947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02304" y="34478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32162" y="3447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68339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96696" y="34402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26709" y="3257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68339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11625" y="30488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22485" y="27134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69877" y="2247280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119261" y="2498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95533" y="23308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6011" y="223559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9297" y="2507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3012695" y="2436982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7560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50846" y="26905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0846" y="30598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6011" y="334072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9297" y="32557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4226" y="34584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92720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13520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3576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77137" y="3341878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79555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07912" y="3451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7770" y="3447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73947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02304" y="34478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32162" y="3447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68339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96696" y="34402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26709" y="3257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68339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11625" y="30488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22485" y="27134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69877" y="2247280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119261" y="2498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95533" y="23308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77338" y="2247517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758262" y="23309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4331225" y="2430407"/>
            <a:ext cx="219550" cy="14979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472548" y="252081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6011" y="223559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9297" y="2507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3012695" y="2436982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7560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50846" y="26905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0846" y="30598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6011" y="334072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9297" y="32557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4226" y="34584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92720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13520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3576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77137" y="3341878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79555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07912" y="3451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7770" y="3447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73947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02304" y="34478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32162" y="3447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68339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96696" y="34402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26709" y="3257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68339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11625" y="30488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22485" y="27134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69877" y="2247280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119261" y="2498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95533" y="23308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77338" y="2247517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758262" y="23309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4331225" y="2430407"/>
            <a:ext cx="219550" cy="14979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472548" y="252081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83609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460923" y="27134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00923" y="29117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9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6011" y="223559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9297" y="2507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3012695" y="2436982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7560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50846" y="26905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0846" y="30598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6011" y="3340726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9297" y="32557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4226" y="34584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92720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13520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3576" y="34556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77137" y="3341878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79555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07912" y="3451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7770" y="3447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73947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02304" y="34478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32162" y="34474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68339" y="333797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96696" y="34402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26709" y="3257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68339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11625" y="30488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22485" y="27134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69877" y="2247280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119261" y="2498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95533" y="23308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77338" y="2247517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758262" y="23309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4331225" y="2430407"/>
            <a:ext cx="219550" cy="14979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472548" y="252081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83609" y="2788161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460923" y="27134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00923" y="29117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793478" y="2792982"/>
            <a:ext cx="588258" cy="5434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064636" y="291000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 rot="16200000">
            <a:off x="3752094" y="2987432"/>
            <a:ext cx="219550" cy="1497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80649" y="2786156"/>
            <a:ext cx="219550" cy="149794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Rothemund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Winfree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Adleman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8491" y="215808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2073771" y="2672439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2062341" y="2003973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38491" y="336590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5400000">
            <a:off x="2073771" y="3880252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68705" y="4754690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7631" y="3541642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409051" y="233734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0800000">
            <a:off x="2409051" y="351830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729615" y="3208267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9"/>
            <a:ext cx="2520779" cy="36857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38491" y="456933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0800000">
            <a:off x="1741785" y="473821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2082009" y="508219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10800000">
            <a:off x="2407249" y="474207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2077887" y="441080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66678" y="1417509"/>
            <a:ext cx="13436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G(</a:t>
            </a:r>
            <a:r>
              <a:rPr lang="en-US" sz="2800" b="1" dirty="0" smtClean="0">
                <a:solidFill>
                  <a:schemeClr val="accent6"/>
                </a:solidFill>
              </a:rPr>
              <a:t>g</a:t>
            </a:r>
            <a:r>
              <a:rPr lang="en-US" sz="2800" b="1" dirty="0" smtClean="0">
                <a:solidFill>
                  <a:schemeClr val="bg1"/>
                </a:solidFill>
              </a:rPr>
              <a:t>) = 2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0070C0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7030A0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18052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03702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370452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038982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891243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52569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71874" y="4608414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257524" y="4570314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24274" y="476081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6592804" y="4417914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445065" y="458215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57524" y="3296830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rot="5400000">
            <a:off x="6592804" y="3811180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rot="5400000">
            <a:off x="6581374" y="3142714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10800000">
            <a:off x="6928084" y="3476089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0800000">
            <a:off x="4124640" y="1895893"/>
            <a:ext cx="689236" cy="475891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Arrow 66"/>
          <p:cNvSpPr/>
          <p:nvPr/>
        </p:nvSpPr>
        <p:spPr>
          <a:xfrm rot="10800000">
            <a:off x="5212088" y="4760509"/>
            <a:ext cx="689236" cy="475891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5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76560" y="3120848"/>
            <a:ext cx="2776219" cy="1551165"/>
            <a:chOff x="345411" y="2946796"/>
            <a:chExt cx="2950586" cy="1648590"/>
          </a:xfrm>
        </p:grpSpPr>
        <p:sp>
          <p:nvSpPr>
            <p:cNvPr id="5" name="Rectangle 4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449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75204" y="3120848"/>
            <a:ext cx="2776219" cy="1551165"/>
            <a:chOff x="345411" y="2946796"/>
            <a:chExt cx="2950586" cy="1648590"/>
          </a:xfrm>
        </p:grpSpPr>
        <p:sp>
          <p:nvSpPr>
            <p:cNvPr id="5" name="Rectangle 4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454364" y="898216"/>
            <a:ext cx="568598" cy="521797"/>
            <a:chOff x="2070814" y="3129924"/>
            <a:chExt cx="592205" cy="543460"/>
          </a:xfrm>
        </p:grpSpPr>
        <p:sp>
          <p:nvSpPr>
            <p:cNvPr id="47" name="Rectangle 46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442962" y="880068"/>
            <a:ext cx="567476" cy="521208"/>
            <a:chOff x="4002637" y="3261351"/>
            <a:chExt cx="591703" cy="543460"/>
          </a:xfrm>
        </p:grpSpPr>
        <p:sp>
          <p:nvSpPr>
            <p:cNvPr id="46" name="Rectangle 45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432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75204" y="3120848"/>
            <a:ext cx="2776219" cy="1551165"/>
            <a:chOff x="345411" y="2946796"/>
            <a:chExt cx="2950586" cy="1648590"/>
          </a:xfrm>
        </p:grpSpPr>
        <p:sp>
          <p:nvSpPr>
            <p:cNvPr id="5" name="Rectangle 4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454364" y="898216"/>
            <a:ext cx="568598" cy="521797"/>
            <a:chOff x="2070814" y="3129924"/>
            <a:chExt cx="592205" cy="543460"/>
          </a:xfrm>
        </p:grpSpPr>
        <p:sp>
          <p:nvSpPr>
            <p:cNvPr id="47" name="Rectangle 46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442962" y="880068"/>
            <a:ext cx="567476" cy="521208"/>
            <a:chOff x="4002637" y="3261351"/>
            <a:chExt cx="591703" cy="543460"/>
          </a:xfrm>
        </p:grpSpPr>
        <p:sp>
          <p:nvSpPr>
            <p:cNvPr id="46" name="Rectangle 45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>
            <a:grpSpLocks noChangeAspect="1"/>
          </p:cNvGrpSpPr>
          <p:nvPr/>
        </p:nvGrpSpPr>
        <p:grpSpPr>
          <a:xfrm>
            <a:off x="3274017" y="4160669"/>
            <a:ext cx="2776219" cy="1551165"/>
            <a:chOff x="345411" y="2946796"/>
            <a:chExt cx="2950586" cy="1648590"/>
          </a:xfrm>
        </p:grpSpPr>
        <p:sp>
          <p:nvSpPr>
            <p:cNvPr id="98" name="Rectangle 97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99" name="Rectangle 98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ectangle 109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 112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>
            <a:grpSpLocks noChangeAspect="1"/>
          </p:cNvGrpSpPr>
          <p:nvPr/>
        </p:nvGrpSpPr>
        <p:grpSpPr>
          <a:xfrm>
            <a:off x="3243145" y="1997410"/>
            <a:ext cx="2776219" cy="1551165"/>
            <a:chOff x="345411" y="2946796"/>
            <a:chExt cx="2950586" cy="1648590"/>
          </a:xfrm>
        </p:grpSpPr>
        <p:sp>
          <p:nvSpPr>
            <p:cNvPr id="116" name="Rectangle 115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Rectangle 127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Rectangle 130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" name="Right Arrow 132"/>
          <p:cNvSpPr/>
          <p:nvPr/>
        </p:nvSpPr>
        <p:spPr>
          <a:xfrm rot="19321338">
            <a:off x="2854741" y="2991903"/>
            <a:ext cx="387920" cy="11642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34" name="Right Arrow 133"/>
          <p:cNvSpPr/>
          <p:nvPr/>
        </p:nvSpPr>
        <p:spPr>
          <a:xfrm rot="1894255">
            <a:off x="2851562" y="4818522"/>
            <a:ext cx="387491" cy="10326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135" name="Group 134"/>
          <p:cNvGrpSpPr>
            <a:grpSpLocks noChangeAspect="1"/>
          </p:cNvGrpSpPr>
          <p:nvPr/>
        </p:nvGrpSpPr>
        <p:grpSpPr>
          <a:xfrm>
            <a:off x="4352294" y="2007925"/>
            <a:ext cx="568598" cy="521797"/>
            <a:chOff x="2070814" y="3129924"/>
            <a:chExt cx="592205" cy="543460"/>
          </a:xfrm>
        </p:grpSpPr>
        <p:sp>
          <p:nvSpPr>
            <p:cNvPr id="136" name="Rectangle 135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>
            <a:grpSpLocks noChangeAspect="1"/>
          </p:cNvGrpSpPr>
          <p:nvPr/>
        </p:nvGrpSpPr>
        <p:grpSpPr>
          <a:xfrm>
            <a:off x="3828312" y="4685116"/>
            <a:ext cx="567476" cy="521208"/>
            <a:chOff x="4002637" y="3261351"/>
            <a:chExt cx="591703" cy="543460"/>
          </a:xfrm>
        </p:grpSpPr>
        <p:sp>
          <p:nvSpPr>
            <p:cNvPr id="141" name="Rectangle 140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Rectangle 141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49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75204" y="3120848"/>
            <a:ext cx="2776219" cy="1551165"/>
            <a:chOff x="345411" y="2946796"/>
            <a:chExt cx="2950586" cy="1648590"/>
          </a:xfrm>
        </p:grpSpPr>
        <p:sp>
          <p:nvSpPr>
            <p:cNvPr id="5" name="Rectangle 4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454364" y="898216"/>
            <a:ext cx="568598" cy="521797"/>
            <a:chOff x="2070814" y="3129924"/>
            <a:chExt cx="592205" cy="543460"/>
          </a:xfrm>
        </p:grpSpPr>
        <p:sp>
          <p:nvSpPr>
            <p:cNvPr id="47" name="Rectangle 46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442962" y="880068"/>
            <a:ext cx="567476" cy="521208"/>
            <a:chOff x="4002637" y="3261351"/>
            <a:chExt cx="591703" cy="543460"/>
          </a:xfrm>
        </p:grpSpPr>
        <p:sp>
          <p:nvSpPr>
            <p:cNvPr id="46" name="Rectangle 45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>
            <a:grpSpLocks noChangeAspect="1"/>
          </p:cNvGrpSpPr>
          <p:nvPr/>
        </p:nvGrpSpPr>
        <p:grpSpPr>
          <a:xfrm>
            <a:off x="3274017" y="4160669"/>
            <a:ext cx="2776219" cy="1551165"/>
            <a:chOff x="345411" y="2946796"/>
            <a:chExt cx="2950586" cy="1648590"/>
          </a:xfrm>
        </p:grpSpPr>
        <p:sp>
          <p:nvSpPr>
            <p:cNvPr id="33" name="Rectangle 32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36" name="Rectangle 35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/>
        </p:nvGrpSpPr>
        <p:grpSpPr>
          <a:xfrm>
            <a:off x="3243145" y="1997410"/>
            <a:ext cx="2776219" cy="1551165"/>
            <a:chOff x="345411" y="2946796"/>
            <a:chExt cx="2950586" cy="1648590"/>
          </a:xfrm>
        </p:grpSpPr>
        <p:sp>
          <p:nvSpPr>
            <p:cNvPr id="67" name="Rectangle 66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68" name="Rectangle 67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Right Arrow 83"/>
          <p:cNvSpPr/>
          <p:nvPr/>
        </p:nvSpPr>
        <p:spPr>
          <a:xfrm rot="19321338">
            <a:off x="2854741" y="2991903"/>
            <a:ext cx="387920" cy="11642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85" name="Right Arrow 84"/>
          <p:cNvSpPr/>
          <p:nvPr/>
        </p:nvSpPr>
        <p:spPr>
          <a:xfrm rot="1894255">
            <a:off x="2851562" y="4818522"/>
            <a:ext cx="387491" cy="10326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86" name="Group 85"/>
          <p:cNvGrpSpPr>
            <a:grpSpLocks noChangeAspect="1"/>
          </p:cNvGrpSpPr>
          <p:nvPr/>
        </p:nvGrpSpPr>
        <p:grpSpPr>
          <a:xfrm>
            <a:off x="4352294" y="2007925"/>
            <a:ext cx="568598" cy="521797"/>
            <a:chOff x="2070814" y="3129924"/>
            <a:chExt cx="592205" cy="543460"/>
          </a:xfrm>
        </p:grpSpPr>
        <p:sp>
          <p:nvSpPr>
            <p:cNvPr id="87" name="Rectangle 86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>
            <a:grpSpLocks noChangeAspect="1"/>
          </p:cNvGrpSpPr>
          <p:nvPr/>
        </p:nvGrpSpPr>
        <p:grpSpPr>
          <a:xfrm>
            <a:off x="3828312" y="4685116"/>
            <a:ext cx="567476" cy="521208"/>
            <a:chOff x="4002637" y="3261351"/>
            <a:chExt cx="591703" cy="543460"/>
          </a:xfrm>
        </p:grpSpPr>
        <p:sp>
          <p:nvSpPr>
            <p:cNvPr id="92" name="Rectangle 91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>
            <a:grpSpLocks noChangeAspect="1"/>
          </p:cNvGrpSpPr>
          <p:nvPr/>
        </p:nvGrpSpPr>
        <p:grpSpPr>
          <a:xfrm>
            <a:off x="6348930" y="3004231"/>
            <a:ext cx="2776219" cy="1551165"/>
            <a:chOff x="345411" y="2946796"/>
            <a:chExt cx="2950586" cy="1648590"/>
          </a:xfrm>
        </p:grpSpPr>
        <p:sp>
          <p:nvSpPr>
            <p:cNvPr id="98" name="Rectangle 97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99" name="Rectangle 98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ectangle 109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 112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>
            <a:grpSpLocks noChangeAspect="1"/>
          </p:cNvGrpSpPr>
          <p:nvPr/>
        </p:nvGrpSpPr>
        <p:grpSpPr>
          <a:xfrm>
            <a:off x="7458079" y="3014746"/>
            <a:ext cx="568598" cy="521797"/>
            <a:chOff x="2070814" y="3129924"/>
            <a:chExt cx="592205" cy="543460"/>
          </a:xfrm>
        </p:grpSpPr>
        <p:sp>
          <p:nvSpPr>
            <p:cNvPr id="116" name="Rectangle 115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ectangle 116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Right Arrow 119"/>
          <p:cNvSpPr/>
          <p:nvPr/>
        </p:nvSpPr>
        <p:spPr>
          <a:xfrm rot="19321338">
            <a:off x="6064233" y="4718870"/>
            <a:ext cx="387920" cy="11642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1" name="Right Arrow 120"/>
          <p:cNvSpPr/>
          <p:nvPr/>
        </p:nvSpPr>
        <p:spPr>
          <a:xfrm rot="1894255">
            <a:off x="6030203" y="2995121"/>
            <a:ext cx="307362" cy="12877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122" name="Group 121"/>
          <p:cNvGrpSpPr>
            <a:grpSpLocks noChangeAspect="1"/>
          </p:cNvGrpSpPr>
          <p:nvPr/>
        </p:nvGrpSpPr>
        <p:grpSpPr>
          <a:xfrm>
            <a:off x="6887687" y="3525131"/>
            <a:ext cx="567476" cy="521208"/>
            <a:chOff x="4002637" y="3261351"/>
            <a:chExt cx="591703" cy="543460"/>
          </a:xfrm>
        </p:grpSpPr>
        <p:sp>
          <p:nvSpPr>
            <p:cNvPr id="123" name="Rectangle 122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ectangle 123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>
            <a:grpSpLocks noChangeAspect="1"/>
          </p:cNvGrpSpPr>
          <p:nvPr/>
        </p:nvGrpSpPr>
        <p:grpSpPr>
          <a:xfrm>
            <a:off x="6346397" y="755075"/>
            <a:ext cx="2776219" cy="1551165"/>
            <a:chOff x="345411" y="2946796"/>
            <a:chExt cx="2950586" cy="1648590"/>
          </a:xfrm>
        </p:grpSpPr>
        <p:sp>
          <p:nvSpPr>
            <p:cNvPr id="129" name="Rectangle 128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Rectangle 140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ectangle 143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>
            <a:grpSpLocks noChangeAspect="1"/>
          </p:cNvGrpSpPr>
          <p:nvPr/>
        </p:nvGrpSpPr>
        <p:grpSpPr>
          <a:xfrm>
            <a:off x="7455546" y="765590"/>
            <a:ext cx="568598" cy="521797"/>
            <a:chOff x="2070814" y="3129924"/>
            <a:chExt cx="592205" cy="543460"/>
          </a:xfrm>
        </p:grpSpPr>
        <p:sp>
          <p:nvSpPr>
            <p:cNvPr id="147" name="Rectangle 146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Rectangle 147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Right Arrow 150"/>
          <p:cNvSpPr/>
          <p:nvPr/>
        </p:nvSpPr>
        <p:spPr>
          <a:xfrm rot="19321338">
            <a:off x="6013015" y="2434212"/>
            <a:ext cx="387920" cy="11642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152" name="Group 151"/>
          <p:cNvGrpSpPr>
            <a:grpSpLocks noChangeAspect="1"/>
          </p:cNvGrpSpPr>
          <p:nvPr/>
        </p:nvGrpSpPr>
        <p:grpSpPr>
          <a:xfrm>
            <a:off x="6883049" y="753977"/>
            <a:ext cx="567476" cy="521208"/>
            <a:chOff x="4002637" y="3261351"/>
            <a:chExt cx="591703" cy="543460"/>
          </a:xfrm>
        </p:grpSpPr>
        <p:sp>
          <p:nvSpPr>
            <p:cNvPr id="153" name="Rectangle 152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Rectangle 153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>
            <a:grpSpLocks noChangeAspect="1"/>
          </p:cNvGrpSpPr>
          <p:nvPr/>
        </p:nvGrpSpPr>
        <p:grpSpPr>
          <a:xfrm>
            <a:off x="6349651" y="5152511"/>
            <a:ext cx="2776219" cy="1551165"/>
            <a:chOff x="345411" y="2946796"/>
            <a:chExt cx="2950586" cy="1648590"/>
          </a:xfrm>
        </p:grpSpPr>
        <p:sp>
          <p:nvSpPr>
            <p:cNvPr id="159" name="Rectangle 158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160" name="Rectangle 159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Rectangle 170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Rectangle 173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>
            <a:grpSpLocks noChangeAspect="1"/>
          </p:cNvGrpSpPr>
          <p:nvPr/>
        </p:nvGrpSpPr>
        <p:grpSpPr>
          <a:xfrm>
            <a:off x="6903946" y="5676958"/>
            <a:ext cx="567476" cy="521208"/>
            <a:chOff x="4002637" y="3261351"/>
            <a:chExt cx="591703" cy="543460"/>
          </a:xfrm>
        </p:grpSpPr>
        <p:sp>
          <p:nvSpPr>
            <p:cNvPr id="177" name="Rectangle 176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Rectangle 177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2" name="Right Arrow 181"/>
          <p:cNvSpPr/>
          <p:nvPr/>
        </p:nvSpPr>
        <p:spPr>
          <a:xfrm rot="1894255">
            <a:off x="6015207" y="5835691"/>
            <a:ext cx="307362" cy="12877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183" name="Group 182"/>
          <p:cNvGrpSpPr>
            <a:grpSpLocks noChangeAspect="1"/>
          </p:cNvGrpSpPr>
          <p:nvPr/>
        </p:nvGrpSpPr>
        <p:grpSpPr>
          <a:xfrm>
            <a:off x="6896823" y="5155979"/>
            <a:ext cx="568598" cy="521797"/>
            <a:chOff x="2070814" y="3129924"/>
            <a:chExt cx="592205" cy="543460"/>
          </a:xfrm>
        </p:grpSpPr>
        <p:sp>
          <p:nvSpPr>
            <p:cNvPr id="184" name="Rectangle 183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Rectangle 184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15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74752" y="3120848"/>
            <a:ext cx="2776219" cy="1551165"/>
            <a:chOff x="345411" y="2946796"/>
            <a:chExt cx="2950586" cy="1648590"/>
          </a:xfrm>
        </p:grpSpPr>
        <p:sp>
          <p:nvSpPr>
            <p:cNvPr id="5" name="Rectangle 4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453912" y="898216"/>
            <a:ext cx="568598" cy="521797"/>
            <a:chOff x="2070814" y="3129924"/>
            <a:chExt cx="592205" cy="543460"/>
          </a:xfrm>
        </p:grpSpPr>
        <p:sp>
          <p:nvSpPr>
            <p:cNvPr id="47" name="Rectangle 46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442510" y="880068"/>
            <a:ext cx="567476" cy="521208"/>
            <a:chOff x="4002637" y="3261351"/>
            <a:chExt cx="591703" cy="543460"/>
          </a:xfrm>
        </p:grpSpPr>
        <p:sp>
          <p:nvSpPr>
            <p:cNvPr id="46" name="Rectangle 45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>
            <a:grpSpLocks noChangeAspect="1"/>
          </p:cNvGrpSpPr>
          <p:nvPr/>
        </p:nvGrpSpPr>
        <p:grpSpPr>
          <a:xfrm>
            <a:off x="3273565" y="4160669"/>
            <a:ext cx="2776219" cy="1551165"/>
            <a:chOff x="345411" y="2946796"/>
            <a:chExt cx="2950586" cy="1648590"/>
          </a:xfrm>
        </p:grpSpPr>
        <p:sp>
          <p:nvSpPr>
            <p:cNvPr id="33" name="Rectangle 32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36" name="Rectangle 35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/>
        </p:nvGrpSpPr>
        <p:grpSpPr>
          <a:xfrm>
            <a:off x="3242693" y="1997410"/>
            <a:ext cx="2776219" cy="1551165"/>
            <a:chOff x="345411" y="2946796"/>
            <a:chExt cx="2950586" cy="1648590"/>
          </a:xfrm>
        </p:grpSpPr>
        <p:sp>
          <p:nvSpPr>
            <p:cNvPr id="67" name="Rectangle 66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68" name="Rectangle 67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Right Arrow 83"/>
          <p:cNvSpPr/>
          <p:nvPr/>
        </p:nvSpPr>
        <p:spPr>
          <a:xfrm rot="19321338">
            <a:off x="2854289" y="2991903"/>
            <a:ext cx="387920" cy="11642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85" name="Right Arrow 84"/>
          <p:cNvSpPr/>
          <p:nvPr/>
        </p:nvSpPr>
        <p:spPr>
          <a:xfrm rot="1894255">
            <a:off x="2851110" y="4818522"/>
            <a:ext cx="387491" cy="10326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86" name="Group 85"/>
          <p:cNvGrpSpPr>
            <a:grpSpLocks noChangeAspect="1"/>
          </p:cNvGrpSpPr>
          <p:nvPr/>
        </p:nvGrpSpPr>
        <p:grpSpPr>
          <a:xfrm>
            <a:off x="4351842" y="2007925"/>
            <a:ext cx="568598" cy="521797"/>
            <a:chOff x="2070814" y="3129924"/>
            <a:chExt cx="592205" cy="543460"/>
          </a:xfrm>
        </p:grpSpPr>
        <p:sp>
          <p:nvSpPr>
            <p:cNvPr id="87" name="Rectangle 86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>
            <a:grpSpLocks noChangeAspect="1"/>
          </p:cNvGrpSpPr>
          <p:nvPr/>
        </p:nvGrpSpPr>
        <p:grpSpPr>
          <a:xfrm>
            <a:off x="3827860" y="4685116"/>
            <a:ext cx="567476" cy="521208"/>
            <a:chOff x="4002637" y="3261351"/>
            <a:chExt cx="591703" cy="543460"/>
          </a:xfrm>
        </p:grpSpPr>
        <p:sp>
          <p:nvSpPr>
            <p:cNvPr id="92" name="Rectangle 91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>
            <a:grpSpLocks noChangeAspect="1"/>
          </p:cNvGrpSpPr>
          <p:nvPr/>
        </p:nvGrpSpPr>
        <p:grpSpPr>
          <a:xfrm>
            <a:off x="6348478" y="3004231"/>
            <a:ext cx="2776219" cy="1551165"/>
            <a:chOff x="345411" y="2946796"/>
            <a:chExt cx="2950586" cy="1648590"/>
          </a:xfrm>
        </p:grpSpPr>
        <p:sp>
          <p:nvSpPr>
            <p:cNvPr id="98" name="Rectangle 97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99" name="Rectangle 98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ectangle 109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 112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>
            <a:grpSpLocks noChangeAspect="1"/>
          </p:cNvGrpSpPr>
          <p:nvPr/>
        </p:nvGrpSpPr>
        <p:grpSpPr>
          <a:xfrm>
            <a:off x="7457627" y="3014746"/>
            <a:ext cx="568598" cy="521797"/>
            <a:chOff x="2070814" y="3129924"/>
            <a:chExt cx="592205" cy="543460"/>
          </a:xfrm>
        </p:grpSpPr>
        <p:sp>
          <p:nvSpPr>
            <p:cNvPr id="116" name="Rectangle 115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ectangle 116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Right Arrow 119"/>
          <p:cNvSpPr/>
          <p:nvPr/>
        </p:nvSpPr>
        <p:spPr>
          <a:xfrm rot="19321338">
            <a:off x="6063781" y="4718870"/>
            <a:ext cx="387920" cy="11642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1" name="Right Arrow 120"/>
          <p:cNvSpPr/>
          <p:nvPr/>
        </p:nvSpPr>
        <p:spPr>
          <a:xfrm rot="1894255">
            <a:off x="6029751" y="2995121"/>
            <a:ext cx="307362" cy="12877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122" name="Group 121"/>
          <p:cNvGrpSpPr>
            <a:grpSpLocks noChangeAspect="1"/>
          </p:cNvGrpSpPr>
          <p:nvPr/>
        </p:nvGrpSpPr>
        <p:grpSpPr>
          <a:xfrm>
            <a:off x="6887235" y="3525131"/>
            <a:ext cx="567476" cy="521208"/>
            <a:chOff x="4002637" y="3261351"/>
            <a:chExt cx="591703" cy="543460"/>
          </a:xfrm>
        </p:grpSpPr>
        <p:sp>
          <p:nvSpPr>
            <p:cNvPr id="123" name="Rectangle 122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ectangle 123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>
            <a:grpSpLocks noChangeAspect="1"/>
          </p:cNvGrpSpPr>
          <p:nvPr/>
        </p:nvGrpSpPr>
        <p:grpSpPr>
          <a:xfrm>
            <a:off x="6345945" y="755075"/>
            <a:ext cx="2776219" cy="1551165"/>
            <a:chOff x="345411" y="2946796"/>
            <a:chExt cx="2950586" cy="1648590"/>
          </a:xfrm>
        </p:grpSpPr>
        <p:sp>
          <p:nvSpPr>
            <p:cNvPr id="129" name="Rectangle 128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Rectangle 140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ectangle 143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>
            <a:grpSpLocks noChangeAspect="1"/>
          </p:cNvGrpSpPr>
          <p:nvPr/>
        </p:nvGrpSpPr>
        <p:grpSpPr>
          <a:xfrm>
            <a:off x="7455094" y="765590"/>
            <a:ext cx="568598" cy="521797"/>
            <a:chOff x="2070814" y="3129924"/>
            <a:chExt cx="592205" cy="543460"/>
          </a:xfrm>
        </p:grpSpPr>
        <p:sp>
          <p:nvSpPr>
            <p:cNvPr id="147" name="Rectangle 146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Rectangle 147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Right Arrow 150"/>
          <p:cNvSpPr/>
          <p:nvPr/>
        </p:nvSpPr>
        <p:spPr>
          <a:xfrm rot="19321338">
            <a:off x="6012563" y="2434212"/>
            <a:ext cx="387920" cy="11642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152" name="Group 151"/>
          <p:cNvGrpSpPr>
            <a:grpSpLocks noChangeAspect="1"/>
          </p:cNvGrpSpPr>
          <p:nvPr/>
        </p:nvGrpSpPr>
        <p:grpSpPr>
          <a:xfrm>
            <a:off x="6882597" y="753977"/>
            <a:ext cx="567476" cy="521208"/>
            <a:chOff x="4002637" y="3261351"/>
            <a:chExt cx="591703" cy="543460"/>
          </a:xfrm>
        </p:grpSpPr>
        <p:sp>
          <p:nvSpPr>
            <p:cNvPr id="153" name="Rectangle 152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Rectangle 153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>
            <a:grpSpLocks noChangeAspect="1"/>
          </p:cNvGrpSpPr>
          <p:nvPr/>
        </p:nvGrpSpPr>
        <p:grpSpPr>
          <a:xfrm>
            <a:off x="6349199" y="5152511"/>
            <a:ext cx="2776219" cy="1551165"/>
            <a:chOff x="345411" y="2946796"/>
            <a:chExt cx="2950586" cy="1648590"/>
          </a:xfrm>
        </p:grpSpPr>
        <p:sp>
          <p:nvSpPr>
            <p:cNvPr id="159" name="Rectangle 158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160" name="Rectangle 159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Rectangle 170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Rectangle 173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>
            <a:grpSpLocks noChangeAspect="1"/>
          </p:cNvGrpSpPr>
          <p:nvPr/>
        </p:nvGrpSpPr>
        <p:grpSpPr>
          <a:xfrm>
            <a:off x="6903494" y="5676958"/>
            <a:ext cx="567476" cy="521208"/>
            <a:chOff x="4002637" y="3261351"/>
            <a:chExt cx="591703" cy="543460"/>
          </a:xfrm>
        </p:grpSpPr>
        <p:sp>
          <p:nvSpPr>
            <p:cNvPr id="177" name="Rectangle 176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Rectangle 177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2" name="Right Arrow 181"/>
          <p:cNvSpPr/>
          <p:nvPr/>
        </p:nvSpPr>
        <p:spPr>
          <a:xfrm rot="1894255">
            <a:off x="6014755" y="5835691"/>
            <a:ext cx="307362" cy="12877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183" name="Group 182"/>
          <p:cNvGrpSpPr>
            <a:grpSpLocks noChangeAspect="1"/>
          </p:cNvGrpSpPr>
          <p:nvPr/>
        </p:nvGrpSpPr>
        <p:grpSpPr>
          <a:xfrm>
            <a:off x="6896371" y="5155979"/>
            <a:ext cx="568598" cy="521797"/>
            <a:chOff x="2070814" y="3129924"/>
            <a:chExt cx="592205" cy="543460"/>
          </a:xfrm>
        </p:grpSpPr>
        <p:sp>
          <p:nvSpPr>
            <p:cNvPr id="184" name="Rectangle 183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Rectangle 184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>
            <a:grpSpLocks noChangeAspect="1"/>
          </p:cNvGrpSpPr>
          <p:nvPr/>
        </p:nvGrpSpPr>
        <p:grpSpPr>
          <a:xfrm>
            <a:off x="9351475" y="4030322"/>
            <a:ext cx="2776219" cy="1551165"/>
            <a:chOff x="345411" y="2946796"/>
            <a:chExt cx="2950586" cy="1648590"/>
          </a:xfrm>
        </p:grpSpPr>
        <p:sp>
          <p:nvSpPr>
            <p:cNvPr id="218" name="Rectangle 217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219" name="Rectangle 218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Rectangle 229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Rectangle 232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Group 234"/>
          <p:cNvGrpSpPr>
            <a:grpSpLocks noChangeAspect="1"/>
          </p:cNvGrpSpPr>
          <p:nvPr/>
        </p:nvGrpSpPr>
        <p:grpSpPr>
          <a:xfrm>
            <a:off x="9905770" y="4554769"/>
            <a:ext cx="567476" cy="521208"/>
            <a:chOff x="4002637" y="3261351"/>
            <a:chExt cx="591703" cy="543460"/>
          </a:xfrm>
        </p:grpSpPr>
        <p:sp>
          <p:nvSpPr>
            <p:cNvPr id="236" name="Rectangle 235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Rectangle 236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/>
          <p:cNvGrpSpPr>
            <a:grpSpLocks noChangeAspect="1"/>
          </p:cNvGrpSpPr>
          <p:nvPr/>
        </p:nvGrpSpPr>
        <p:grpSpPr>
          <a:xfrm>
            <a:off x="9898647" y="4033790"/>
            <a:ext cx="568598" cy="521797"/>
            <a:chOff x="2070814" y="3129924"/>
            <a:chExt cx="592205" cy="543460"/>
          </a:xfrm>
        </p:grpSpPr>
        <p:sp>
          <p:nvSpPr>
            <p:cNvPr id="242" name="Rectangle 241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Rectangle 242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245"/>
          <p:cNvGrpSpPr>
            <a:grpSpLocks noChangeAspect="1"/>
          </p:cNvGrpSpPr>
          <p:nvPr/>
        </p:nvGrpSpPr>
        <p:grpSpPr>
          <a:xfrm>
            <a:off x="9348942" y="1511763"/>
            <a:ext cx="2776219" cy="1551165"/>
            <a:chOff x="345411" y="2946796"/>
            <a:chExt cx="2950586" cy="1648590"/>
          </a:xfrm>
        </p:grpSpPr>
        <p:sp>
          <p:nvSpPr>
            <p:cNvPr id="247" name="Rectangle 246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248" name="Rectangle 247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Rectangle 258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Rectangle 261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/>
          <p:cNvGrpSpPr>
            <a:grpSpLocks noChangeAspect="1"/>
          </p:cNvGrpSpPr>
          <p:nvPr/>
        </p:nvGrpSpPr>
        <p:grpSpPr>
          <a:xfrm>
            <a:off x="10458091" y="1522278"/>
            <a:ext cx="568598" cy="521797"/>
            <a:chOff x="2070814" y="3129924"/>
            <a:chExt cx="592205" cy="543460"/>
          </a:xfrm>
        </p:grpSpPr>
        <p:sp>
          <p:nvSpPr>
            <p:cNvPr id="265" name="Rectangle 264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Rectangle 265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68"/>
          <p:cNvGrpSpPr>
            <a:grpSpLocks noChangeAspect="1"/>
          </p:cNvGrpSpPr>
          <p:nvPr/>
        </p:nvGrpSpPr>
        <p:grpSpPr>
          <a:xfrm>
            <a:off x="9885594" y="1510665"/>
            <a:ext cx="567476" cy="521208"/>
            <a:chOff x="4002637" y="3261351"/>
            <a:chExt cx="591703" cy="543460"/>
          </a:xfrm>
        </p:grpSpPr>
        <p:sp>
          <p:nvSpPr>
            <p:cNvPr id="270" name="Rectangle 269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Rectangle 270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5" name="Right Arrow 274"/>
          <p:cNvSpPr/>
          <p:nvPr/>
        </p:nvSpPr>
        <p:spPr>
          <a:xfrm rot="1894255">
            <a:off x="9108712" y="1738617"/>
            <a:ext cx="263586" cy="1015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76" name="Right Arrow 275"/>
          <p:cNvSpPr/>
          <p:nvPr/>
        </p:nvSpPr>
        <p:spPr>
          <a:xfrm rot="2199115">
            <a:off x="9115855" y="4081807"/>
            <a:ext cx="263586" cy="1015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77" name="Right Arrow 276"/>
          <p:cNvSpPr/>
          <p:nvPr/>
        </p:nvSpPr>
        <p:spPr>
          <a:xfrm rot="19386446">
            <a:off x="9151097" y="5640945"/>
            <a:ext cx="263586" cy="1015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79" name="Right Arrow 278"/>
          <p:cNvSpPr/>
          <p:nvPr/>
        </p:nvSpPr>
        <p:spPr>
          <a:xfrm rot="19386446">
            <a:off x="9113461" y="3141333"/>
            <a:ext cx="263586" cy="10158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286" name="Group 285"/>
          <p:cNvGrpSpPr>
            <a:grpSpLocks noChangeAspect="1"/>
          </p:cNvGrpSpPr>
          <p:nvPr/>
        </p:nvGrpSpPr>
        <p:grpSpPr>
          <a:xfrm>
            <a:off x="9896815" y="2031071"/>
            <a:ext cx="567476" cy="521208"/>
            <a:chOff x="4002637" y="3261351"/>
            <a:chExt cx="591703" cy="543460"/>
          </a:xfrm>
        </p:grpSpPr>
        <p:sp>
          <p:nvSpPr>
            <p:cNvPr id="287" name="Rectangle 286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Rectangle 287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2" name="Group 291"/>
          <p:cNvGrpSpPr>
            <a:grpSpLocks noChangeAspect="1"/>
          </p:cNvGrpSpPr>
          <p:nvPr/>
        </p:nvGrpSpPr>
        <p:grpSpPr>
          <a:xfrm>
            <a:off x="10463867" y="4034703"/>
            <a:ext cx="568598" cy="521797"/>
            <a:chOff x="2070814" y="3129924"/>
            <a:chExt cx="592205" cy="543460"/>
          </a:xfrm>
        </p:grpSpPr>
        <p:sp>
          <p:nvSpPr>
            <p:cNvPr id="293" name="Rectangle 292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Rectangle 293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ctangle 295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648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605118"/>
            <a:ext cx="10515600" cy="557184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Models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Concentration Independent Coin Flip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Big Seed, Temperature 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Single Seed, Temperature 2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Simulation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Simulation Application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Unstable Concentrations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2225" y="1017740"/>
            <a:ext cx="81049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</a:rPr>
              <a:t>(TAS, C)     {   ,   ,   ,   ,   }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802226" y="1336211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96634" y="131737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1776" y="131737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96634" y="150025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96634" y="168313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07226" y="1317812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02368" y="1317812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07226" y="1500692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07226" y="1683572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02368" y="150025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94853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89995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94853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594853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85353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71922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67064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371922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371922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70042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570042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295063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092301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092301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90421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290421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47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2225" y="1017740"/>
            <a:ext cx="81049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</a:rPr>
              <a:t>(TAS, C)     {   ,   ,   ,   ,   }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802226" y="1336211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96634" y="131737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1776" y="131737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96634" y="150025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96634" y="168313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07226" y="1317812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02368" y="1317812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07226" y="1500692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07226" y="1683572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02368" y="150025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94853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89995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94853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594853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85353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71922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67064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371922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371922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70042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570042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295063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092301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092301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90421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290421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4384" y="2511769"/>
            <a:ext cx="10674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</a:rPr>
              <a:t>(</a:t>
            </a:r>
            <a:r>
              <a:rPr lang="en-US" sz="6600" dirty="0" smtClean="0">
                <a:solidFill>
                  <a:prstClr val="white"/>
                </a:solidFill>
              </a:rPr>
              <a:t>TAS’, for all C</a:t>
            </a:r>
            <a:r>
              <a:rPr lang="en-US" sz="6600" dirty="0">
                <a:solidFill>
                  <a:prstClr val="white"/>
                </a:solidFill>
              </a:rPr>
              <a:t>)     {   ,   ,   ,   ,   }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5759490" y="2830240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953898" y="2811407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49040" y="2811407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953898" y="2994287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953898" y="3177167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64490" y="2811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959632" y="2811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764490" y="2994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64490" y="3177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959632" y="2994287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552117" y="28078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747259" y="28078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552117" y="29906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552117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742617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29186" y="28078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524328" y="28078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329186" y="29906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329186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527306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527306" y="29906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0252327" y="28078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049565" y="29906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0049565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0247685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0247685" y="29906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183741" y="3566755"/>
            <a:ext cx="2287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with m x n scale factor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22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2225" y="1017740"/>
            <a:ext cx="81049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</a:rPr>
              <a:t>(TAS, C)     {   ,   ,   ,   ,   }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802226" y="1336211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96634" y="131737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1776" y="131737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96634" y="150025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96634" y="168313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07226" y="1317812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02368" y="1317812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07226" y="1500692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07226" y="1683572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02368" y="150025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94853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89995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94853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594853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85353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71922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67064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371922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371922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70042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570042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295063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092301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092301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90421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290421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4384" y="2511769"/>
            <a:ext cx="10674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</a:rPr>
              <a:t>(</a:t>
            </a:r>
            <a:r>
              <a:rPr lang="en-US" sz="6600" dirty="0" smtClean="0">
                <a:solidFill>
                  <a:prstClr val="white"/>
                </a:solidFill>
              </a:rPr>
              <a:t>TAS’, for all C</a:t>
            </a:r>
            <a:r>
              <a:rPr lang="en-US" sz="6600" dirty="0">
                <a:solidFill>
                  <a:prstClr val="white"/>
                </a:solidFill>
              </a:rPr>
              <a:t>)     {   ,   ,   ,   ,   }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5759490" y="2830240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953898" y="2811407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49040" y="2811407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953898" y="2994287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953898" y="3177167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64490" y="2811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959632" y="2811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764490" y="2994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64490" y="3177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959632" y="2994287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552117" y="28078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747259" y="28078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552117" y="29906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552117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742617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29186" y="28078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524328" y="28078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329186" y="29906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329186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527306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527306" y="29906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0252327" y="28078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049565" y="29906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0049565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0247685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0247685" y="29906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183741" y="3566755"/>
            <a:ext cx="2287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with m x n scale factor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85072" y="4212226"/>
            <a:ext cx="9870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P(TAS, C)          = P(TAS’, for all C)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4" name="Right Arrow 63"/>
          <p:cNvSpPr/>
          <p:nvPr/>
        </p:nvSpPr>
        <p:spPr>
          <a:xfrm>
            <a:off x="3538714" y="4452653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342460" y="4444413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37602" y="4444413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342460" y="4627293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342460" y="4810173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Right Arrow 72"/>
          <p:cNvSpPr/>
          <p:nvPr/>
        </p:nvSpPr>
        <p:spPr>
          <a:xfrm>
            <a:off x="9859394" y="4521999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0609345" y="4477620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0804487" y="4477620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0609345" y="4660500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0609345" y="4843380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7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2225" y="1017740"/>
            <a:ext cx="81049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</a:rPr>
              <a:t>(TAS, C)     {   ,   ,   ,   ,   }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802226" y="1336211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96634" y="131737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1776" y="131737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96634" y="150025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96634" y="168313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07226" y="1317812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02368" y="1317812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07226" y="1500692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07226" y="1683572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02368" y="1500258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94853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89995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94853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594853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85353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71922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67064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371922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371922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70042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570042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295063" y="131378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092301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092301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90421" y="167954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290421" y="1496665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4384" y="2511769"/>
            <a:ext cx="10674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</a:rPr>
              <a:t>(</a:t>
            </a:r>
            <a:r>
              <a:rPr lang="en-US" sz="6600" dirty="0" smtClean="0">
                <a:solidFill>
                  <a:prstClr val="white"/>
                </a:solidFill>
              </a:rPr>
              <a:t>TAS’, for all C</a:t>
            </a:r>
            <a:r>
              <a:rPr lang="en-US" sz="6600" dirty="0">
                <a:solidFill>
                  <a:prstClr val="white"/>
                </a:solidFill>
              </a:rPr>
              <a:t>)     {   ,   ,   ,   ,   }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5759490" y="2830240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953898" y="2811407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49040" y="2811407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953898" y="2994287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953898" y="3177167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64490" y="2811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959632" y="281184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764490" y="299472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64490" y="3177601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959632" y="2994287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552117" y="28078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747259" y="28078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552117" y="29906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552117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742617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29186" y="28078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524328" y="28078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329186" y="29906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329186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527306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527306" y="29906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0252327" y="280781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049565" y="29906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0049565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0247685" y="317357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0247685" y="2990694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183741" y="3566755"/>
            <a:ext cx="2287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with m x n scale factor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85072" y="4212226"/>
            <a:ext cx="9870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P(TAS, C)          = P(TAS’, for all C)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4" name="Right Arrow 63"/>
          <p:cNvSpPr/>
          <p:nvPr/>
        </p:nvSpPr>
        <p:spPr>
          <a:xfrm>
            <a:off x="3538714" y="4452653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342460" y="4444413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37602" y="4444413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342460" y="4627293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342460" y="4810173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Right Arrow 72"/>
          <p:cNvSpPr/>
          <p:nvPr/>
        </p:nvSpPr>
        <p:spPr>
          <a:xfrm>
            <a:off x="9859394" y="4521999"/>
            <a:ext cx="628073" cy="47105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0609345" y="4477620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0804487" y="4477620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0609345" y="4660500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0609345" y="4843380"/>
            <a:ext cx="182880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39467" y="5598342"/>
            <a:ext cx="123718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TAS’ robustly simulates TAS for C at scale factor </a:t>
            </a:r>
            <a:r>
              <a:rPr lang="en-US" sz="4400" dirty="0" err="1" smtClean="0">
                <a:solidFill>
                  <a:schemeClr val="bg1"/>
                </a:solidFill>
              </a:rPr>
              <a:t>m,n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53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Rothemund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Winfree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Adleman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8491" y="215808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2073771" y="2672439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2062341" y="2003973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38491" y="336590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5400000">
            <a:off x="2073771" y="3880252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68705" y="4754690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7631" y="3541642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409051" y="233734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0800000">
            <a:off x="2409051" y="351830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729615" y="3208267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9"/>
            <a:ext cx="2520779" cy="36857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38491" y="456933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0800000">
            <a:off x="1741785" y="473821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2082009" y="508219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10800000">
            <a:off x="2407249" y="474207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2077887" y="441080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66678" y="1417509"/>
            <a:ext cx="13436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2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0070C0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7030A0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18052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03702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370452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038982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891243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52569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71874" y="4608414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257524" y="4570314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24274" y="476081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6592804" y="4417914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445065" y="458215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57524" y="374470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rot="5400000">
            <a:off x="6592804" y="4259056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rot="5400000">
            <a:off x="6581374" y="3590590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10800000">
            <a:off x="6928084" y="392396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4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516" y="1009229"/>
            <a:ext cx="11642103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</a:rPr>
              <a:t>Unidirectional two-choice linear assembly systems: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Grows in one direction from seed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Non-determinism between at most 2 tiles</a:t>
            </a:r>
            <a:r>
              <a:rPr lang="en-US" sz="3200" dirty="0">
                <a:solidFill>
                  <a:prstClr val="white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960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516" y="1009229"/>
            <a:ext cx="11642103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</a:rPr>
              <a:t>Unidirectional two-choice linear assembly systems: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Grows in one direction from seed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Non-determinism between at most 2 tiles</a:t>
            </a:r>
            <a:r>
              <a:rPr lang="en-US" sz="3200" dirty="0">
                <a:solidFill>
                  <a:prstClr val="white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8594" y="327800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2348330" y="346320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7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516" y="1009229"/>
            <a:ext cx="11642103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</a:rPr>
              <a:t>Unidirectional two-choice linear assembly systems: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Grows in one direction from seed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Non-determinism between at most 2 tiles</a:t>
            </a:r>
            <a:r>
              <a:rPr lang="en-US" sz="3200" dirty="0">
                <a:solidFill>
                  <a:prstClr val="white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8594" y="327800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2348330" y="346320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03188" y="29190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3188" y="3666907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3670371" y="3104128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3670371" y="38521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9693" y="29190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2" name="Rectangle 11"/>
          <p:cNvSpPr/>
          <p:nvPr/>
        </p:nvSpPr>
        <p:spPr>
          <a:xfrm rot="16200000">
            <a:off x="3529429" y="310424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49693" y="36642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4" name="Rectangle 13"/>
          <p:cNvSpPr/>
          <p:nvPr/>
        </p:nvSpPr>
        <p:spPr>
          <a:xfrm rot="16200000">
            <a:off x="3529429" y="38494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6200000">
            <a:off x="4096713" y="3104127"/>
            <a:ext cx="206575" cy="140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200000">
            <a:off x="4082922" y="384945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2589225" y="3155143"/>
            <a:ext cx="498166" cy="3100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597240" y="3569968"/>
            <a:ext cx="482503" cy="3499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63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516" y="1009229"/>
            <a:ext cx="11642103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</a:rPr>
              <a:t>Unidirectional two-choice linear assembly systems: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Grows in one direction from seed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Non-determinism between at most 2 tiles</a:t>
            </a:r>
            <a:r>
              <a:rPr lang="en-US" sz="3200" dirty="0">
                <a:solidFill>
                  <a:prstClr val="white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8594" y="327800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2348330" y="346320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03188" y="29190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3188" y="3666907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3670371" y="3104128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3670371" y="38521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9693" y="29190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2" name="Rectangle 11"/>
          <p:cNvSpPr/>
          <p:nvPr/>
        </p:nvSpPr>
        <p:spPr>
          <a:xfrm rot="16200000">
            <a:off x="3529429" y="310424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49693" y="36642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4" name="Rectangle 13"/>
          <p:cNvSpPr/>
          <p:nvPr/>
        </p:nvSpPr>
        <p:spPr>
          <a:xfrm rot="16200000">
            <a:off x="3529429" y="38494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6200000">
            <a:off x="4096713" y="3104127"/>
            <a:ext cx="206575" cy="140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200000">
            <a:off x="4082922" y="384945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02448" y="2925151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rot="16200000">
            <a:off x="5369631" y="311023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48953" y="2925151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228689" y="3110352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16200000">
            <a:off x="5795973" y="3110236"/>
            <a:ext cx="206575" cy="140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72992" y="2928048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16200000">
            <a:off x="5943578" y="3113248"/>
            <a:ext cx="206575" cy="140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2589225" y="3155143"/>
            <a:ext cx="498166" cy="3100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597240" y="3569968"/>
            <a:ext cx="482503" cy="3499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335264" y="3155143"/>
            <a:ext cx="460838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30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516" y="1009229"/>
            <a:ext cx="11642103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</a:rPr>
              <a:t>Unidirectional two-choice linear assembly systems: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Grows in one direction from seed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Non-determinism between at most 2 tiles</a:t>
            </a:r>
            <a:r>
              <a:rPr lang="en-US" sz="3200" dirty="0">
                <a:solidFill>
                  <a:prstClr val="white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8594" y="327800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2348330" y="346320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03188" y="29190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3188" y="3666907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3670371" y="3104128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3670371" y="38521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9693" y="29190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2" name="Rectangle 11"/>
          <p:cNvSpPr/>
          <p:nvPr/>
        </p:nvSpPr>
        <p:spPr>
          <a:xfrm rot="16200000">
            <a:off x="3529429" y="310424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49693" y="36642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4" name="Rectangle 13"/>
          <p:cNvSpPr/>
          <p:nvPr/>
        </p:nvSpPr>
        <p:spPr>
          <a:xfrm rot="16200000">
            <a:off x="3529429" y="38494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6200000">
            <a:off x="4096713" y="3104127"/>
            <a:ext cx="206575" cy="140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200000">
            <a:off x="4082922" y="384945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02448" y="2925151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rot="16200000">
            <a:off x="5369631" y="311023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48953" y="2925151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228689" y="3110352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16200000">
            <a:off x="5795973" y="3110236"/>
            <a:ext cx="206575" cy="140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02448" y="3666907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 rot="16200000">
            <a:off x="5369631" y="38521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48953" y="36642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5228689" y="38494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16200000">
            <a:off x="5782182" y="384945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72992" y="2928048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16200000">
            <a:off x="5943578" y="3113248"/>
            <a:ext cx="206575" cy="140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979479" y="36642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16200000">
            <a:off x="5923124" y="384945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402448" y="4411317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16200000">
            <a:off x="5369631" y="459651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8953" y="440866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35" name="Rectangle 34"/>
          <p:cNvSpPr/>
          <p:nvPr/>
        </p:nvSpPr>
        <p:spPr>
          <a:xfrm rot="16200000">
            <a:off x="5228689" y="459386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16200000">
            <a:off x="5782182" y="459386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979479" y="440866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5923124" y="459386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6200000">
            <a:off x="6359215" y="4593863"/>
            <a:ext cx="206575" cy="140942"/>
          </a:xfrm>
          <a:prstGeom prst="rect">
            <a:avLst/>
          </a:prstGeom>
          <a:solidFill>
            <a:srgbClr val="946E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2589225" y="3155143"/>
            <a:ext cx="498166" cy="3100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597240" y="3569968"/>
            <a:ext cx="482503" cy="3499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335264" y="3919925"/>
            <a:ext cx="460838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335264" y="4079078"/>
            <a:ext cx="460838" cy="57864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335264" y="3155143"/>
            <a:ext cx="460838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81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516" y="1009229"/>
            <a:ext cx="11642103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</a:rPr>
              <a:t>Unidirectional two-choice linear assembly systems: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Grows in one direction from seed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Non-determinism between at most 2 tiles</a:t>
            </a:r>
            <a:r>
              <a:rPr lang="en-US" sz="3200" dirty="0">
                <a:solidFill>
                  <a:prstClr val="white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8594" y="327800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2348330" y="346320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03188" y="29190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3188" y="3666907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3670371" y="3104128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3670371" y="38521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9693" y="29190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2" name="Rectangle 11"/>
          <p:cNvSpPr/>
          <p:nvPr/>
        </p:nvSpPr>
        <p:spPr>
          <a:xfrm rot="16200000">
            <a:off x="3529429" y="310424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49693" y="36642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4" name="Rectangle 13"/>
          <p:cNvSpPr/>
          <p:nvPr/>
        </p:nvSpPr>
        <p:spPr>
          <a:xfrm rot="16200000">
            <a:off x="3529429" y="38494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6200000">
            <a:off x="4096713" y="3104127"/>
            <a:ext cx="206575" cy="140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200000">
            <a:off x="4082922" y="384945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02448" y="2925151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rot="16200000">
            <a:off x="5369631" y="311023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48953" y="2925151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228689" y="3110352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16200000">
            <a:off x="5795973" y="3110236"/>
            <a:ext cx="206575" cy="140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02448" y="3666907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 rot="16200000">
            <a:off x="5369631" y="38521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48953" y="36642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5228689" y="38494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16200000">
            <a:off x="5782182" y="384945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72992" y="2928048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16200000">
            <a:off x="5943578" y="3113248"/>
            <a:ext cx="206575" cy="140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979479" y="36642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16200000">
            <a:off x="5923124" y="384945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402448" y="4411317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16200000">
            <a:off x="5369631" y="459651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8953" y="440866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35" name="Rectangle 34"/>
          <p:cNvSpPr/>
          <p:nvPr/>
        </p:nvSpPr>
        <p:spPr>
          <a:xfrm rot="16200000">
            <a:off x="5228689" y="459386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16200000">
            <a:off x="5782182" y="459386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979479" y="440866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5923124" y="459386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6200000">
            <a:off x="6359215" y="4593863"/>
            <a:ext cx="206575" cy="140942"/>
          </a:xfrm>
          <a:prstGeom prst="rect">
            <a:avLst/>
          </a:prstGeom>
          <a:solidFill>
            <a:srgbClr val="946E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709326" y="4411317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 rot="16200000">
            <a:off x="7676509" y="459651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155831" y="440866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43" name="Rectangle 42"/>
          <p:cNvSpPr/>
          <p:nvPr/>
        </p:nvSpPr>
        <p:spPr>
          <a:xfrm rot="16200000">
            <a:off x="7535567" y="459386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6200000">
            <a:off x="8089060" y="459386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8286357" y="440866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46" name="Rectangle 45"/>
          <p:cNvSpPr/>
          <p:nvPr/>
        </p:nvSpPr>
        <p:spPr>
          <a:xfrm rot="16200000">
            <a:off x="8230002" y="459386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6200000">
            <a:off x="8666093" y="4593863"/>
            <a:ext cx="206575" cy="140942"/>
          </a:xfrm>
          <a:prstGeom prst="rect">
            <a:avLst/>
          </a:prstGeom>
          <a:solidFill>
            <a:srgbClr val="946E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860309" y="440866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 rot="16200000">
            <a:off x="8818493" y="4593863"/>
            <a:ext cx="206575" cy="140942"/>
          </a:xfrm>
          <a:prstGeom prst="rect">
            <a:avLst/>
          </a:prstGeom>
          <a:solidFill>
            <a:srgbClr val="946E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2589225" y="3155143"/>
            <a:ext cx="498166" cy="3100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597240" y="3569968"/>
            <a:ext cx="482503" cy="3499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335264" y="3919925"/>
            <a:ext cx="460838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335264" y="4079078"/>
            <a:ext cx="460838" cy="57864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335264" y="3155143"/>
            <a:ext cx="460838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602214" y="4657725"/>
            <a:ext cx="460838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516" y="1009229"/>
            <a:ext cx="11642103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</a:rPr>
              <a:t>Unidirectional two-choice linear assembly systems: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Grows in one direction from seed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white"/>
                </a:solidFill>
              </a:rPr>
              <a:t>Non-determinism between at most 2 tiles</a:t>
            </a:r>
            <a:r>
              <a:rPr lang="en-US" sz="3200" dirty="0">
                <a:solidFill>
                  <a:prstClr val="white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8594" y="327800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2348330" y="346320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03188" y="29190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3188" y="3666907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3670371" y="3104128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3670371" y="38521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9693" y="29190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2" name="Rectangle 11"/>
          <p:cNvSpPr/>
          <p:nvPr/>
        </p:nvSpPr>
        <p:spPr>
          <a:xfrm rot="16200000">
            <a:off x="3529429" y="310424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49693" y="36642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4" name="Rectangle 13"/>
          <p:cNvSpPr/>
          <p:nvPr/>
        </p:nvSpPr>
        <p:spPr>
          <a:xfrm rot="16200000">
            <a:off x="3529429" y="38494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6200000">
            <a:off x="4096713" y="3104127"/>
            <a:ext cx="206575" cy="140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6200000">
            <a:off x="4082922" y="384945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02448" y="2925151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rot="16200000">
            <a:off x="5369631" y="311023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48953" y="2925151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228689" y="3110352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16200000">
            <a:off x="5795973" y="3110236"/>
            <a:ext cx="206575" cy="140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02448" y="3666907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 rot="16200000">
            <a:off x="5369631" y="38521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48953" y="36642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5228689" y="38494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16200000">
            <a:off x="5782182" y="384945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72992" y="2928048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16200000">
            <a:off x="5943578" y="3113248"/>
            <a:ext cx="206575" cy="140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979479" y="36642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16200000">
            <a:off x="5923124" y="384945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402448" y="4411317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16200000">
            <a:off x="5369631" y="459651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8953" y="440866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35" name="Rectangle 34"/>
          <p:cNvSpPr/>
          <p:nvPr/>
        </p:nvSpPr>
        <p:spPr>
          <a:xfrm rot="16200000">
            <a:off x="5228689" y="459386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16200000">
            <a:off x="5782182" y="459386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979479" y="440866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5923124" y="459386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6200000">
            <a:off x="6359215" y="4593863"/>
            <a:ext cx="206575" cy="140942"/>
          </a:xfrm>
          <a:prstGeom prst="rect">
            <a:avLst/>
          </a:prstGeom>
          <a:solidFill>
            <a:srgbClr val="946E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709326" y="4411317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 rot="16200000">
            <a:off x="7676509" y="459651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155831" y="440866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43" name="Rectangle 42"/>
          <p:cNvSpPr/>
          <p:nvPr/>
        </p:nvSpPr>
        <p:spPr>
          <a:xfrm rot="16200000">
            <a:off x="7535567" y="459386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6200000">
            <a:off x="8089060" y="459386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8286357" y="440866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46" name="Rectangle 45"/>
          <p:cNvSpPr/>
          <p:nvPr/>
        </p:nvSpPr>
        <p:spPr>
          <a:xfrm rot="16200000">
            <a:off x="8230002" y="4593864"/>
            <a:ext cx="206575" cy="140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6200000">
            <a:off x="8666093" y="4593863"/>
            <a:ext cx="206575" cy="140942"/>
          </a:xfrm>
          <a:prstGeom prst="rect">
            <a:avLst/>
          </a:prstGeom>
          <a:solidFill>
            <a:srgbClr val="946E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860309" y="440866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 rot="16200000">
            <a:off x="8818493" y="4593863"/>
            <a:ext cx="206575" cy="140942"/>
          </a:xfrm>
          <a:prstGeom prst="rect">
            <a:avLst/>
          </a:prstGeom>
          <a:solidFill>
            <a:srgbClr val="946E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2589225" y="3155143"/>
            <a:ext cx="498166" cy="3100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597240" y="3569968"/>
            <a:ext cx="482503" cy="3499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335264" y="3919925"/>
            <a:ext cx="460838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335264" y="4079078"/>
            <a:ext cx="460838" cy="57864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335264" y="3155143"/>
            <a:ext cx="460838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602214" y="4657725"/>
            <a:ext cx="460838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77072" y="5239242"/>
            <a:ext cx="11642103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</a:rPr>
              <a:t>For any unidirectional two-choice linear assembly system X, there exists a tile assembly system X’ which robustly simulates X for the uniform concentration distribution at scale factor 5,4.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481" y="155080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858217" y="173600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13075" y="1191842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13075" y="1939707"/>
            <a:ext cx="553494" cy="511344"/>
          </a:xfrm>
          <a:prstGeom prst="rect">
            <a:avLst/>
          </a:prstGeom>
          <a:solidFill>
            <a:srgbClr val="A9D18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2180258" y="1376928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2180258" y="21249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59580" y="11918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039316" y="137704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59580" y="19370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2039316" y="21222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099112" y="1427943"/>
            <a:ext cx="498166" cy="3100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107127" y="1842768"/>
            <a:ext cx="482503" cy="3499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6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481" y="155080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858217" y="173600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13075" y="1191842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13075" y="1939707"/>
            <a:ext cx="553494" cy="511344"/>
          </a:xfrm>
          <a:prstGeom prst="rect">
            <a:avLst/>
          </a:prstGeom>
          <a:solidFill>
            <a:srgbClr val="A9D18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2180258" y="1376928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2180258" y="21249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59580" y="11918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039316" y="137704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59580" y="19370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2039316" y="21222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099112" y="1427943"/>
            <a:ext cx="498166" cy="3100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107127" y="1842768"/>
            <a:ext cx="482503" cy="3499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548217" y="4492448"/>
            <a:ext cx="2776219" cy="1551165"/>
            <a:chOff x="345411" y="2946796"/>
            <a:chExt cx="2950586" cy="1648590"/>
          </a:xfrm>
        </p:grpSpPr>
        <p:sp>
          <p:nvSpPr>
            <p:cNvPr id="20" name="Rectangle 19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1" name="Rectangle 190"/>
          <p:cNvSpPr/>
          <p:nvPr/>
        </p:nvSpPr>
        <p:spPr>
          <a:xfrm>
            <a:off x="555714" y="3976821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Rectangle 191"/>
          <p:cNvSpPr/>
          <p:nvPr/>
        </p:nvSpPr>
        <p:spPr>
          <a:xfrm rot="16200000">
            <a:off x="931396" y="4177066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0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481" y="155080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858217" y="173600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13075" y="1191842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13075" y="1939707"/>
            <a:ext cx="553494" cy="511344"/>
          </a:xfrm>
          <a:prstGeom prst="rect">
            <a:avLst/>
          </a:prstGeom>
          <a:solidFill>
            <a:srgbClr val="A9D18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2180258" y="1376928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2180258" y="21249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59580" y="11918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039316" y="137704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59580" y="19370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2039316" y="21222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099112" y="1427943"/>
            <a:ext cx="498166" cy="3100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107127" y="1842768"/>
            <a:ext cx="482503" cy="3499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548217" y="4492448"/>
            <a:ext cx="2776219" cy="1551165"/>
            <a:chOff x="345411" y="2946796"/>
            <a:chExt cx="2950586" cy="1648590"/>
          </a:xfrm>
        </p:grpSpPr>
        <p:sp>
          <p:nvSpPr>
            <p:cNvPr id="20" name="Rectangle 19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 flipV="1">
            <a:off x="3423212" y="2763226"/>
            <a:ext cx="991979" cy="164975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432559" y="5253867"/>
            <a:ext cx="1009071" cy="1416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>
            <a:grpSpLocks noChangeAspect="1"/>
          </p:cNvGrpSpPr>
          <p:nvPr/>
        </p:nvGrpSpPr>
        <p:grpSpPr>
          <a:xfrm>
            <a:off x="4603750" y="4515929"/>
            <a:ext cx="2776219" cy="1551165"/>
            <a:chOff x="345411" y="2946796"/>
            <a:chExt cx="2950586" cy="1648590"/>
          </a:xfrm>
        </p:grpSpPr>
        <p:sp>
          <p:nvSpPr>
            <p:cNvPr id="60" name="Rectangle 59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61" name="Rectangle 60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>
            <a:grpSpLocks noChangeAspect="1"/>
          </p:cNvGrpSpPr>
          <p:nvPr/>
        </p:nvGrpSpPr>
        <p:grpSpPr>
          <a:xfrm>
            <a:off x="5158045" y="5040376"/>
            <a:ext cx="567476" cy="521208"/>
            <a:chOff x="4002637" y="3261351"/>
            <a:chExt cx="591703" cy="543460"/>
          </a:xfrm>
        </p:grpSpPr>
        <p:sp>
          <p:nvSpPr>
            <p:cNvPr id="78" name="Rectangle 77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>
            <a:grpSpLocks noChangeAspect="1"/>
          </p:cNvGrpSpPr>
          <p:nvPr/>
        </p:nvGrpSpPr>
        <p:grpSpPr>
          <a:xfrm>
            <a:off x="5150922" y="4519397"/>
            <a:ext cx="568598" cy="521797"/>
            <a:chOff x="2070814" y="3129924"/>
            <a:chExt cx="592205" cy="543460"/>
          </a:xfrm>
        </p:grpSpPr>
        <p:sp>
          <p:nvSpPr>
            <p:cNvPr id="84" name="Rectangle 83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>
            <a:grpSpLocks noChangeAspect="1"/>
          </p:cNvGrpSpPr>
          <p:nvPr/>
        </p:nvGrpSpPr>
        <p:grpSpPr>
          <a:xfrm>
            <a:off x="5716142" y="4520310"/>
            <a:ext cx="568598" cy="521797"/>
            <a:chOff x="2070814" y="3129924"/>
            <a:chExt cx="592205" cy="543460"/>
          </a:xfrm>
        </p:grpSpPr>
        <p:sp>
          <p:nvSpPr>
            <p:cNvPr id="89" name="Rectangle 88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>
            <a:grpSpLocks noChangeAspect="1"/>
          </p:cNvGrpSpPr>
          <p:nvPr/>
        </p:nvGrpSpPr>
        <p:grpSpPr>
          <a:xfrm>
            <a:off x="4603750" y="1945168"/>
            <a:ext cx="2776219" cy="1551165"/>
            <a:chOff x="345411" y="2946796"/>
            <a:chExt cx="2950586" cy="1648590"/>
          </a:xfrm>
        </p:grpSpPr>
        <p:sp>
          <p:nvSpPr>
            <p:cNvPr id="94" name="Rectangle 93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95" name="Rectangle 94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/>
        </p:nvGrpSpPr>
        <p:grpSpPr>
          <a:xfrm>
            <a:off x="5712899" y="1955683"/>
            <a:ext cx="568598" cy="521797"/>
            <a:chOff x="2070814" y="3129924"/>
            <a:chExt cx="592205" cy="543460"/>
          </a:xfrm>
        </p:grpSpPr>
        <p:sp>
          <p:nvSpPr>
            <p:cNvPr id="112" name="Rectangle 111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 112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>
            <a:grpSpLocks noChangeAspect="1"/>
          </p:cNvGrpSpPr>
          <p:nvPr/>
        </p:nvGrpSpPr>
        <p:grpSpPr>
          <a:xfrm>
            <a:off x="5140402" y="1944070"/>
            <a:ext cx="567476" cy="521208"/>
            <a:chOff x="4002637" y="3261351"/>
            <a:chExt cx="591703" cy="543460"/>
          </a:xfrm>
        </p:grpSpPr>
        <p:sp>
          <p:nvSpPr>
            <p:cNvPr id="117" name="Rectangle 116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>
            <a:grpSpLocks noChangeAspect="1"/>
          </p:cNvGrpSpPr>
          <p:nvPr/>
        </p:nvGrpSpPr>
        <p:grpSpPr>
          <a:xfrm>
            <a:off x="5151623" y="2464476"/>
            <a:ext cx="567476" cy="521208"/>
            <a:chOff x="4002637" y="3261351"/>
            <a:chExt cx="591703" cy="543460"/>
          </a:xfrm>
        </p:grpSpPr>
        <p:sp>
          <p:nvSpPr>
            <p:cNvPr id="123" name="Rectangle 122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ectangle 123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5333133" y="4516223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897792" y="4516222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892391" y="1952141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4604551" y="3991258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Rectangle 163"/>
          <p:cNvSpPr/>
          <p:nvPr/>
        </p:nvSpPr>
        <p:spPr>
          <a:xfrm>
            <a:off x="4597428" y="141559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" name="Rectangle 167"/>
          <p:cNvSpPr/>
          <p:nvPr/>
        </p:nvSpPr>
        <p:spPr>
          <a:xfrm rot="16200000">
            <a:off x="4973612" y="1600300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 rot="16200000">
            <a:off x="4980233" y="4191503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555714" y="3976821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 rot="16200000">
            <a:off x="931396" y="4177066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7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0999"/>
            <a:ext cx="6278880" cy="60483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Tile Assembly Model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Rothemund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Winfree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Adleman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2495" y="2194473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8491" y="2158089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2073771" y="2672439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2062341" y="2003973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38491" y="336590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5400000">
            <a:off x="2073771" y="3880252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8145" y="2156373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4895" y="234687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733425" y="2003973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45" y="4573715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8145" y="4760417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68705" y="4754690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4335" y="3360667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7631" y="3541642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0800000">
            <a:off x="2409051" y="2337348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0800000">
            <a:off x="2409051" y="3518302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733425" y="441693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729615" y="3208267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182" y="1417509"/>
            <a:ext cx="1234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Tileset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8897" y="1940729"/>
            <a:ext cx="2520779" cy="36857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738491" y="4569338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0800000">
            <a:off x="1741785" y="4738214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2082009" y="5082191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10800000">
            <a:off x="2407249" y="474207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2077887" y="4410808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5686" y="2168212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66678" y="1417509"/>
            <a:ext cx="13436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Glue: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6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G(</a:t>
            </a:r>
            <a:r>
              <a:rPr lang="en-US" sz="2800" b="1" dirty="0" smtClean="0">
                <a:solidFill>
                  <a:schemeClr val="accent2"/>
                </a:solidFill>
              </a:rPr>
              <a:t>o</a:t>
            </a:r>
            <a:r>
              <a:rPr lang="en-US" sz="2800" b="1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chemeClr val="bg1"/>
                </a:solidFill>
              </a:rPr>
              <a:t>) =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0070C0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G(</a:t>
            </a:r>
            <a:r>
              <a:rPr lang="en-US" sz="2800" dirty="0" smtClean="0">
                <a:solidFill>
                  <a:srgbClr val="7030A0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) = 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18052" y="5329052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03702" y="5290952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370452" y="5481452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4038982" y="5138552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891243" y="5302791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52569" y="4733062"/>
            <a:ext cx="2459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Temperature: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Seed: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71874" y="4608414"/>
            <a:ext cx="152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257524" y="4570314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24274" y="4760814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6592804" y="4417914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445065" y="4582153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57524" y="3744706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rot="5400000">
            <a:off x="6592804" y="4259056"/>
            <a:ext cx="152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rot="5400000">
            <a:off x="6581374" y="3590590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10800000">
            <a:off x="6928084" y="3923965"/>
            <a:ext cx="152400" cy="457200"/>
          </a:xfrm>
          <a:prstGeom prst="rect">
            <a:avLst/>
          </a:prstGeom>
          <a:solidFill>
            <a:srgbClr val="954ECA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090994" y="4567841"/>
            <a:ext cx="822960" cy="8191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090994" y="4754543"/>
            <a:ext cx="152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761554" y="4748816"/>
            <a:ext cx="152400" cy="457200"/>
          </a:xfrm>
          <a:prstGeom prst="rect">
            <a:avLst/>
          </a:prstGeom>
          <a:solidFill>
            <a:srgbClr val="FF4343"/>
          </a:solidFill>
          <a:ln>
            <a:solidFill>
              <a:srgbClr val="CA060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5400000">
            <a:off x="7426274" y="4411064"/>
            <a:ext cx="152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rot="10800000">
            <a:off x="4155277" y="2327435"/>
            <a:ext cx="679541" cy="42396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0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481" y="155080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858217" y="173600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13075" y="1191842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13075" y="1939707"/>
            <a:ext cx="553494" cy="511344"/>
          </a:xfrm>
          <a:prstGeom prst="rect">
            <a:avLst/>
          </a:prstGeom>
          <a:solidFill>
            <a:srgbClr val="A9D18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2180258" y="1376928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2180258" y="21249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59580" y="11918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039316" y="137704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59580" y="19370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2039316" y="21222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099112" y="1427943"/>
            <a:ext cx="498166" cy="3100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107127" y="1842768"/>
            <a:ext cx="482503" cy="3499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548217" y="4492448"/>
            <a:ext cx="2776219" cy="1551165"/>
            <a:chOff x="345411" y="2946796"/>
            <a:chExt cx="2950586" cy="1648590"/>
          </a:xfrm>
        </p:grpSpPr>
        <p:sp>
          <p:nvSpPr>
            <p:cNvPr id="20" name="Rectangle 19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 flipV="1">
            <a:off x="3423212" y="2763226"/>
            <a:ext cx="991979" cy="164975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432559" y="5253867"/>
            <a:ext cx="1009071" cy="1416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>
            <a:grpSpLocks noChangeAspect="1"/>
          </p:cNvGrpSpPr>
          <p:nvPr/>
        </p:nvGrpSpPr>
        <p:grpSpPr>
          <a:xfrm>
            <a:off x="4603750" y="4515929"/>
            <a:ext cx="2776219" cy="1551165"/>
            <a:chOff x="345411" y="2946796"/>
            <a:chExt cx="2950586" cy="1648590"/>
          </a:xfrm>
        </p:grpSpPr>
        <p:sp>
          <p:nvSpPr>
            <p:cNvPr id="60" name="Rectangle 59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61" name="Rectangle 60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>
            <a:grpSpLocks noChangeAspect="1"/>
          </p:cNvGrpSpPr>
          <p:nvPr/>
        </p:nvGrpSpPr>
        <p:grpSpPr>
          <a:xfrm>
            <a:off x="5158045" y="5040376"/>
            <a:ext cx="567476" cy="521208"/>
            <a:chOff x="4002637" y="3261351"/>
            <a:chExt cx="591703" cy="543460"/>
          </a:xfrm>
        </p:grpSpPr>
        <p:sp>
          <p:nvSpPr>
            <p:cNvPr id="78" name="Rectangle 77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>
            <a:grpSpLocks noChangeAspect="1"/>
          </p:cNvGrpSpPr>
          <p:nvPr/>
        </p:nvGrpSpPr>
        <p:grpSpPr>
          <a:xfrm>
            <a:off x="5150922" y="4519397"/>
            <a:ext cx="568598" cy="521797"/>
            <a:chOff x="2070814" y="3129924"/>
            <a:chExt cx="592205" cy="543460"/>
          </a:xfrm>
        </p:grpSpPr>
        <p:sp>
          <p:nvSpPr>
            <p:cNvPr id="84" name="Rectangle 83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>
            <a:grpSpLocks noChangeAspect="1"/>
          </p:cNvGrpSpPr>
          <p:nvPr/>
        </p:nvGrpSpPr>
        <p:grpSpPr>
          <a:xfrm>
            <a:off x="5716142" y="4520310"/>
            <a:ext cx="568598" cy="521797"/>
            <a:chOff x="2070814" y="3129924"/>
            <a:chExt cx="592205" cy="543460"/>
          </a:xfrm>
        </p:grpSpPr>
        <p:sp>
          <p:nvSpPr>
            <p:cNvPr id="89" name="Rectangle 88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>
            <a:grpSpLocks noChangeAspect="1"/>
          </p:cNvGrpSpPr>
          <p:nvPr/>
        </p:nvGrpSpPr>
        <p:grpSpPr>
          <a:xfrm>
            <a:off x="4603750" y="1945168"/>
            <a:ext cx="2776219" cy="1551165"/>
            <a:chOff x="345411" y="2946796"/>
            <a:chExt cx="2950586" cy="1648590"/>
          </a:xfrm>
        </p:grpSpPr>
        <p:sp>
          <p:nvSpPr>
            <p:cNvPr id="94" name="Rectangle 93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95" name="Rectangle 94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/>
        </p:nvGrpSpPr>
        <p:grpSpPr>
          <a:xfrm>
            <a:off x="5712899" y="1955683"/>
            <a:ext cx="568598" cy="521797"/>
            <a:chOff x="2070814" y="3129924"/>
            <a:chExt cx="592205" cy="543460"/>
          </a:xfrm>
        </p:grpSpPr>
        <p:sp>
          <p:nvSpPr>
            <p:cNvPr id="112" name="Rectangle 111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 112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>
            <a:grpSpLocks noChangeAspect="1"/>
          </p:cNvGrpSpPr>
          <p:nvPr/>
        </p:nvGrpSpPr>
        <p:grpSpPr>
          <a:xfrm>
            <a:off x="5140402" y="1944070"/>
            <a:ext cx="567476" cy="521208"/>
            <a:chOff x="4002637" y="3261351"/>
            <a:chExt cx="591703" cy="543460"/>
          </a:xfrm>
        </p:grpSpPr>
        <p:sp>
          <p:nvSpPr>
            <p:cNvPr id="117" name="Rectangle 116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>
            <a:grpSpLocks noChangeAspect="1"/>
          </p:cNvGrpSpPr>
          <p:nvPr/>
        </p:nvGrpSpPr>
        <p:grpSpPr>
          <a:xfrm>
            <a:off x="5151623" y="2464476"/>
            <a:ext cx="567476" cy="521208"/>
            <a:chOff x="4002637" y="3261351"/>
            <a:chExt cx="591703" cy="543460"/>
          </a:xfrm>
        </p:grpSpPr>
        <p:sp>
          <p:nvSpPr>
            <p:cNvPr id="123" name="Rectangle 122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ectangle 123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5333133" y="4516223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897792" y="4516222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892391" y="1952141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4604551" y="3991258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Rectangle 163"/>
          <p:cNvSpPr/>
          <p:nvPr/>
        </p:nvSpPr>
        <p:spPr>
          <a:xfrm>
            <a:off x="4597428" y="141559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5146030" y="1418541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>
            <a:off x="5331494" y="1779135"/>
            <a:ext cx="210561" cy="143661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 rot="16200000">
            <a:off x="5106753" y="1601824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 rot="16200000">
            <a:off x="4973612" y="1600300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166026" y="3993169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>
            <a:off x="5333133" y="4364093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 rot="16200000">
            <a:off x="4980233" y="4191503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 rot="16200000">
            <a:off x="5124476" y="4191502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552459" y="3999581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Rectangle 191"/>
          <p:cNvSpPr/>
          <p:nvPr/>
        </p:nvSpPr>
        <p:spPr>
          <a:xfrm rot="16200000">
            <a:off x="928141" y="4199826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3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481" y="155080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858217" y="173600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13075" y="1191842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13075" y="1939707"/>
            <a:ext cx="553494" cy="511344"/>
          </a:xfrm>
          <a:prstGeom prst="rect">
            <a:avLst/>
          </a:prstGeom>
          <a:solidFill>
            <a:srgbClr val="A9D18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2180258" y="1376928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2180258" y="21249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59580" y="11918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039316" y="137704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59580" y="19370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2039316" y="21222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099112" y="1427943"/>
            <a:ext cx="498166" cy="3100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107127" y="1842768"/>
            <a:ext cx="482503" cy="3499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548217" y="4492448"/>
            <a:ext cx="2776219" cy="1551165"/>
            <a:chOff x="345411" y="2946796"/>
            <a:chExt cx="2950586" cy="1648590"/>
          </a:xfrm>
        </p:grpSpPr>
        <p:sp>
          <p:nvSpPr>
            <p:cNvPr id="20" name="Rectangle 19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 flipV="1">
            <a:off x="3423212" y="2763226"/>
            <a:ext cx="991979" cy="164975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432559" y="5253867"/>
            <a:ext cx="1009071" cy="1416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>
            <a:grpSpLocks noChangeAspect="1"/>
          </p:cNvGrpSpPr>
          <p:nvPr/>
        </p:nvGrpSpPr>
        <p:grpSpPr>
          <a:xfrm>
            <a:off x="4603750" y="4515929"/>
            <a:ext cx="2776219" cy="1551165"/>
            <a:chOff x="345411" y="2946796"/>
            <a:chExt cx="2950586" cy="1648590"/>
          </a:xfrm>
        </p:grpSpPr>
        <p:sp>
          <p:nvSpPr>
            <p:cNvPr id="60" name="Rectangle 59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61" name="Rectangle 60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>
            <a:grpSpLocks noChangeAspect="1"/>
          </p:cNvGrpSpPr>
          <p:nvPr/>
        </p:nvGrpSpPr>
        <p:grpSpPr>
          <a:xfrm>
            <a:off x="5158045" y="5040376"/>
            <a:ext cx="567476" cy="521208"/>
            <a:chOff x="4002637" y="3261351"/>
            <a:chExt cx="591703" cy="543460"/>
          </a:xfrm>
        </p:grpSpPr>
        <p:sp>
          <p:nvSpPr>
            <p:cNvPr id="78" name="Rectangle 77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>
            <a:grpSpLocks noChangeAspect="1"/>
          </p:cNvGrpSpPr>
          <p:nvPr/>
        </p:nvGrpSpPr>
        <p:grpSpPr>
          <a:xfrm>
            <a:off x="5150922" y="4519397"/>
            <a:ext cx="568598" cy="521797"/>
            <a:chOff x="2070814" y="3129924"/>
            <a:chExt cx="592205" cy="543460"/>
          </a:xfrm>
        </p:grpSpPr>
        <p:sp>
          <p:nvSpPr>
            <p:cNvPr id="84" name="Rectangle 83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>
            <a:grpSpLocks noChangeAspect="1"/>
          </p:cNvGrpSpPr>
          <p:nvPr/>
        </p:nvGrpSpPr>
        <p:grpSpPr>
          <a:xfrm>
            <a:off x="5716142" y="4520310"/>
            <a:ext cx="568598" cy="521797"/>
            <a:chOff x="2070814" y="3129924"/>
            <a:chExt cx="592205" cy="543460"/>
          </a:xfrm>
        </p:grpSpPr>
        <p:sp>
          <p:nvSpPr>
            <p:cNvPr id="89" name="Rectangle 88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>
            <a:grpSpLocks noChangeAspect="1"/>
          </p:cNvGrpSpPr>
          <p:nvPr/>
        </p:nvGrpSpPr>
        <p:grpSpPr>
          <a:xfrm>
            <a:off x="4603750" y="1945168"/>
            <a:ext cx="2776219" cy="1551165"/>
            <a:chOff x="345411" y="2946796"/>
            <a:chExt cx="2950586" cy="1648590"/>
          </a:xfrm>
        </p:grpSpPr>
        <p:sp>
          <p:nvSpPr>
            <p:cNvPr id="94" name="Rectangle 93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95" name="Rectangle 94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/>
        </p:nvGrpSpPr>
        <p:grpSpPr>
          <a:xfrm>
            <a:off x="5712899" y="1955683"/>
            <a:ext cx="568598" cy="521797"/>
            <a:chOff x="2070814" y="3129924"/>
            <a:chExt cx="592205" cy="543460"/>
          </a:xfrm>
        </p:grpSpPr>
        <p:sp>
          <p:nvSpPr>
            <p:cNvPr id="112" name="Rectangle 111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 112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>
            <a:grpSpLocks noChangeAspect="1"/>
          </p:cNvGrpSpPr>
          <p:nvPr/>
        </p:nvGrpSpPr>
        <p:grpSpPr>
          <a:xfrm>
            <a:off x="5140402" y="1944070"/>
            <a:ext cx="567476" cy="521208"/>
            <a:chOff x="4002637" y="3261351"/>
            <a:chExt cx="591703" cy="543460"/>
          </a:xfrm>
        </p:grpSpPr>
        <p:sp>
          <p:nvSpPr>
            <p:cNvPr id="117" name="Rectangle 116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>
            <a:grpSpLocks noChangeAspect="1"/>
          </p:cNvGrpSpPr>
          <p:nvPr/>
        </p:nvGrpSpPr>
        <p:grpSpPr>
          <a:xfrm>
            <a:off x="5151623" y="2464476"/>
            <a:ext cx="567476" cy="521208"/>
            <a:chOff x="4002637" y="3261351"/>
            <a:chExt cx="591703" cy="543460"/>
          </a:xfrm>
        </p:grpSpPr>
        <p:sp>
          <p:nvSpPr>
            <p:cNvPr id="123" name="Rectangle 122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ectangle 123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5333133" y="4516223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897792" y="4516222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892391" y="1952141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4604551" y="3991258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Rectangle 163"/>
          <p:cNvSpPr/>
          <p:nvPr/>
        </p:nvSpPr>
        <p:spPr>
          <a:xfrm>
            <a:off x="4597428" y="141559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5146030" y="1418541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>
            <a:off x="5331494" y="1779135"/>
            <a:ext cx="210561" cy="143661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 rot="16200000">
            <a:off x="5106753" y="1601824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 rot="16200000">
            <a:off x="4973612" y="1600300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166026" y="3993169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>
            <a:off x="5333133" y="4364093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 rot="16200000">
            <a:off x="4980233" y="4191503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 rot="16200000">
            <a:off x="5124476" y="4191502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5723762" y="4002038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Rectangle 186"/>
          <p:cNvSpPr/>
          <p:nvPr/>
        </p:nvSpPr>
        <p:spPr>
          <a:xfrm>
            <a:off x="5710014" y="1419278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Rectangle 190"/>
          <p:cNvSpPr/>
          <p:nvPr/>
        </p:nvSpPr>
        <p:spPr>
          <a:xfrm>
            <a:off x="552459" y="3999581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Rectangle 191"/>
          <p:cNvSpPr/>
          <p:nvPr/>
        </p:nvSpPr>
        <p:spPr>
          <a:xfrm rot="16200000">
            <a:off x="928141" y="4199826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0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481" y="155080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858217" y="173600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13075" y="1191842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13075" y="1939707"/>
            <a:ext cx="553494" cy="511344"/>
          </a:xfrm>
          <a:prstGeom prst="rect">
            <a:avLst/>
          </a:prstGeom>
          <a:solidFill>
            <a:srgbClr val="A9D18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2180258" y="1376928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2180258" y="21249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59580" y="11918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039316" y="137704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59580" y="19370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2039316" y="21222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099112" y="1427943"/>
            <a:ext cx="498166" cy="3100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107127" y="1842768"/>
            <a:ext cx="482503" cy="3499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548217" y="4492448"/>
            <a:ext cx="2776219" cy="1551165"/>
            <a:chOff x="345411" y="2946796"/>
            <a:chExt cx="2950586" cy="1648590"/>
          </a:xfrm>
        </p:grpSpPr>
        <p:sp>
          <p:nvSpPr>
            <p:cNvPr id="20" name="Rectangle 19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 flipV="1">
            <a:off x="3423212" y="2763226"/>
            <a:ext cx="991979" cy="164975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432559" y="5253867"/>
            <a:ext cx="1009071" cy="1416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>
            <a:grpSpLocks noChangeAspect="1"/>
          </p:cNvGrpSpPr>
          <p:nvPr/>
        </p:nvGrpSpPr>
        <p:grpSpPr>
          <a:xfrm>
            <a:off x="4603750" y="4515929"/>
            <a:ext cx="2776219" cy="1551165"/>
            <a:chOff x="345411" y="2946796"/>
            <a:chExt cx="2950586" cy="1648590"/>
          </a:xfrm>
        </p:grpSpPr>
        <p:sp>
          <p:nvSpPr>
            <p:cNvPr id="60" name="Rectangle 59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61" name="Rectangle 60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>
            <a:grpSpLocks noChangeAspect="1"/>
          </p:cNvGrpSpPr>
          <p:nvPr/>
        </p:nvGrpSpPr>
        <p:grpSpPr>
          <a:xfrm>
            <a:off x="5158045" y="5040376"/>
            <a:ext cx="567476" cy="521208"/>
            <a:chOff x="4002637" y="3261351"/>
            <a:chExt cx="591703" cy="543460"/>
          </a:xfrm>
        </p:grpSpPr>
        <p:sp>
          <p:nvSpPr>
            <p:cNvPr id="78" name="Rectangle 77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>
            <a:grpSpLocks noChangeAspect="1"/>
          </p:cNvGrpSpPr>
          <p:nvPr/>
        </p:nvGrpSpPr>
        <p:grpSpPr>
          <a:xfrm>
            <a:off x="5150922" y="4519397"/>
            <a:ext cx="568598" cy="521797"/>
            <a:chOff x="2070814" y="3129924"/>
            <a:chExt cx="592205" cy="543460"/>
          </a:xfrm>
        </p:grpSpPr>
        <p:sp>
          <p:nvSpPr>
            <p:cNvPr id="84" name="Rectangle 83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>
            <a:grpSpLocks noChangeAspect="1"/>
          </p:cNvGrpSpPr>
          <p:nvPr/>
        </p:nvGrpSpPr>
        <p:grpSpPr>
          <a:xfrm>
            <a:off x="5716142" y="4520310"/>
            <a:ext cx="568598" cy="521797"/>
            <a:chOff x="2070814" y="3129924"/>
            <a:chExt cx="592205" cy="543460"/>
          </a:xfrm>
        </p:grpSpPr>
        <p:sp>
          <p:nvSpPr>
            <p:cNvPr id="89" name="Rectangle 88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>
            <a:grpSpLocks noChangeAspect="1"/>
          </p:cNvGrpSpPr>
          <p:nvPr/>
        </p:nvGrpSpPr>
        <p:grpSpPr>
          <a:xfrm>
            <a:off x="4603750" y="1945168"/>
            <a:ext cx="2776219" cy="1551165"/>
            <a:chOff x="345411" y="2946796"/>
            <a:chExt cx="2950586" cy="1648590"/>
          </a:xfrm>
        </p:grpSpPr>
        <p:sp>
          <p:nvSpPr>
            <p:cNvPr id="94" name="Rectangle 93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95" name="Rectangle 94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/>
        </p:nvGrpSpPr>
        <p:grpSpPr>
          <a:xfrm>
            <a:off x="5712899" y="1955683"/>
            <a:ext cx="568598" cy="521797"/>
            <a:chOff x="2070814" y="3129924"/>
            <a:chExt cx="592205" cy="543460"/>
          </a:xfrm>
        </p:grpSpPr>
        <p:sp>
          <p:nvSpPr>
            <p:cNvPr id="112" name="Rectangle 111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 112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>
            <a:grpSpLocks noChangeAspect="1"/>
          </p:cNvGrpSpPr>
          <p:nvPr/>
        </p:nvGrpSpPr>
        <p:grpSpPr>
          <a:xfrm>
            <a:off x="5140402" y="1944070"/>
            <a:ext cx="567476" cy="521208"/>
            <a:chOff x="4002637" y="3261351"/>
            <a:chExt cx="591703" cy="543460"/>
          </a:xfrm>
        </p:grpSpPr>
        <p:sp>
          <p:nvSpPr>
            <p:cNvPr id="117" name="Rectangle 116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>
            <a:grpSpLocks noChangeAspect="1"/>
          </p:cNvGrpSpPr>
          <p:nvPr/>
        </p:nvGrpSpPr>
        <p:grpSpPr>
          <a:xfrm>
            <a:off x="5151623" y="2464476"/>
            <a:ext cx="567476" cy="521208"/>
            <a:chOff x="4002637" y="3261351"/>
            <a:chExt cx="591703" cy="543460"/>
          </a:xfrm>
        </p:grpSpPr>
        <p:sp>
          <p:nvSpPr>
            <p:cNvPr id="123" name="Rectangle 122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ectangle 123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5333133" y="4516223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897792" y="4516222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892391" y="1952141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4604551" y="3991258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Rectangle 163"/>
          <p:cNvSpPr/>
          <p:nvPr/>
        </p:nvSpPr>
        <p:spPr>
          <a:xfrm>
            <a:off x="4597428" y="141559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5146030" y="1418541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>
            <a:off x="5331494" y="1779135"/>
            <a:ext cx="210561" cy="143661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 rot="16200000">
            <a:off x="5106753" y="1601824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 rot="16200000">
            <a:off x="4973612" y="1600300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166026" y="3993169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>
            <a:off x="5333133" y="4364093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 rot="16200000">
            <a:off x="4980233" y="4191503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 rot="16200000">
            <a:off x="5124476" y="4191502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5723762" y="4002038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Rectangle 170"/>
          <p:cNvSpPr/>
          <p:nvPr/>
        </p:nvSpPr>
        <p:spPr>
          <a:xfrm>
            <a:off x="6288412" y="4000564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Rectangle 186"/>
          <p:cNvSpPr/>
          <p:nvPr/>
        </p:nvSpPr>
        <p:spPr>
          <a:xfrm>
            <a:off x="5710014" y="1419278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ectangle 187"/>
          <p:cNvSpPr/>
          <p:nvPr/>
        </p:nvSpPr>
        <p:spPr>
          <a:xfrm>
            <a:off x="6274664" y="1417804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552459" y="3999581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 rot="16200000">
            <a:off x="928141" y="4199826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481" y="155080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858217" y="173600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13075" y="1191842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13075" y="1939707"/>
            <a:ext cx="553494" cy="511344"/>
          </a:xfrm>
          <a:prstGeom prst="rect">
            <a:avLst/>
          </a:prstGeom>
          <a:solidFill>
            <a:srgbClr val="A9D18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2180258" y="1376928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2180258" y="21249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59580" y="11918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039316" y="137704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59580" y="19370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2039316" y="21222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099112" y="1427943"/>
            <a:ext cx="498166" cy="3100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107127" y="1842768"/>
            <a:ext cx="482503" cy="3499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548217" y="4492448"/>
            <a:ext cx="2776219" cy="1551165"/>
            <a:chOff x="345411" y="2946796"/>
            <a:chExt cx="2950586" cy="1648590"/>
          </a:xfrm>
        </p:grpSpPr>
        <p:sp>
          <p:nvSpPr>
            <p:cNvPr id="20" name="Rectangle 19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 flipV="1">
            <a:off x="3423212" y="2763226"/>
            <a:ext cx="991979" cy="164975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432559" y="5253867"/>
            <a:ext cx="1009071" cy="1416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>
            <a:grpSpLocks noChangeAspect="1"/>
          </p:cNvGrpSpPr>
          <p:nvPr/>
        </p:nvGrpSpPr>
        <p:grpSpPr>
          <a:xfrm>
            <a:off x="4603750" y="4515929"/>
            <a:ext cx="2776219" cy="1551165"/>
            <a:chOff x="345411" y="2946796"/>
            <a:chExt cx="2950586" cy="1648590"/>
          </a:xfrm>
        </p:grpSpPr>
        <p:sp>
          <p:nvSpPr>
            <p:cNvPr id="60" name="Rectangle 59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61" name="Rectangle 60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>
            <a:grpSpLocks noChangeAspect="1"/>
          </p:cNvGrpSpPr>
          <p:nvPr/>
        </p:nvGrpSpPr>
        <p:grpSpPr>
          <a:xfrm>
            <a:off x="5158045" y="5040376"/>
            <a:ext cx="567476" cy="521208"/>
            <a:chOff x="4002637" y="3261351"/>
            <a:chExt cx="591703" cy="543460"/>
          </a:xfrm>
        </p:grpSpPr>
        <p:sp>
          <p:nvSpPr>
            <p:cNvPr id="78" name="Rectangle 77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>
            <a:grpSpLocks noChangeAspect="1"/>
          </p:cNvGrpSpPr>
          <p:nvPr/>
        </p:nvGrpSpPr>
        <p:grpSpPr>
          <a:xfrm>
            <a:off x="5150922" y="4519397"/>
            <a:ext cx="568598" cy="521797"/>
            <a:chOff x="2070814" y="3129924"/>
            <a:chExt cx="592205" cy="543460"/>
          </a:xfrm>
        </p:grpSpPr>
        <p:sp>
          <p:nvSpPr>
            <p:cNvPr id="84" name="Rectangle 83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>
            <a:grpSpLocks noChangeAspect="1"/>
          </p:cNvGrpSpPr>
          <p:nvPr/>
        </p:nvGrpSpPr>
        <p:grpSpPr>
          <a:xfrm>
            <a:off x="5716142" y="4520310"/>
            <a:ext cx="568598" cy="521797"/>
            <a:chOff x="2070814" y="3129924"/>
            <a:chExt cx="592205" cy="543460"/>
          </a:xfrm>
        </p:grpSpPr>
        <p:sp>
          <p:nvSpPr>
            <p:cNvPr id="89" name="Rectangle 88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>
            <a:grpSpLocks noChangeAspect="1"/>
          </p:cNvGrpSpPr>
          <p:nvPr/>
        </p:nvGrpSpPr>
        <p:grpSpPr>
          <a:xfrm>
            <a:off x="4603750" y="1945168"/>
            <a:ext cx="2776219" cy="1551165"/>
            <a:chOff x="345411" y="2946796"/>
            <a:chExt cx="2950586" cy="1648590"/>
          </a:xfrm>
        </p:grpSpPr>
        <p:sp>
          <p:nvSpPr>
            <p:cNvPr id="94" name="Rectangle 93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95" name="Rectangle 94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/>
        </p:nvGrpSpPr>
        <p:grpSpPr>
          <a:xfrm>
            <a:off x="5712899" y="1955683"/>
            <a:ext cx="568598" cy="521797"/>
            <a:chOff x="2070814" y="3129924"/>
            <a:chExt cx="592205" cy="543460"/>
          </a:xfrm>
        </p:grpSpPr>
        <p:sp>
          <p:nvSpPr>
            <p:cNvPr id="112" name="Rectangle 111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 112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>
            <a:grpSpLocks noChangeAspect="1"/>
          </p:cNvGrpSpPr>
          <p:nvPr/>
        </p:nvGrpSpPr>
        <p:grpSpPr>
          <a:xfrm>
            <a:off x="5140402" y="1944070"/>
            <a:ext cx="567476" cy="521208"/>
            <a:chOff x="4002637" y="3261351"/>
            <a:chExt cx="591703" cy="543460"/>
          </a:xfrm>
        </p:grpSpPr>
        <p:sp>
          <p:nvSpPr>
            <p:cNvPr id="117" name="Rectangle 116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>
            <a:grpSpLocks noChangeAspect="1"/>
          </p:cNvGrpSpPr>
          <p:nvPr/>
        </p:nvGrpSpPr>
        <p:grpSpPr>
          <a:xfrm>
            <a:off x="5151623" y="2464476"/>
            <a:ext cx="567476" cy="521208"/>
            <a:chOff x="4002637" y="3261351"/>
            <a:chExt cx="591703" cy="543460"/>
          </a:xfrm>
        </p:grpSpPr>
        <p:sp>
          <p:nvSpPr>
            <p:cNvPr id="123" name="Rectangle 122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ectangle 123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5333133" y="4516223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897792" y="4516222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892391" y="1952141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4604551" y="3991258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Rectangle 163"/>
          <p:cNvSpPr/>
          <p:nvPr/>
        </p:nvSpPr>
        <p:spPr>
          <a:xfrm>
            <a:off x="4597428" y="141559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5146030" y="1418541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>
            <a:off x="5331494" y="1779135"/>
            <a:ext cx="210561" cy="143661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 rot="16200000">
            <a:off x="5106753" y="1601824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 rot="16200000">
            <a:off x="4973612" y="1600300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166026" y="3993169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>
            <a:off x="5333133" y="4364093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 rot="16200000">
            <a:off x="4980233" y="4191503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 rot="16200000">
            <a:off x="5124476" y="4191502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5723762" y="4002038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Rectangle 170"/>
          <p:cNvSpPr/>
          <p:nvPr/>
        </p:nvSpPr>
        <p:spPr>
          <a:xfrm>
            <a:off x="6288412" y="4000564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2" name="Rectangle 171"/>
          <p:cNvSpPr/>
          <p:nvPr/>
        </p:nvSpPr>
        <p:spPr>
          <a:xfrm>
            <a:off x="6838254" y="3999606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Rectangle 186"/>
          <p:cNvSpPr/>
          <p:nvPr/>
        </p:nvSpPr>
        <p:spPr>
          <a:xfrm>
            <a:off x="5710014" y="1419278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ectangle 187"/>
          <p:cNvSpPr/>
          <p:nvPr/>
        </p:nvSpPr>
        <p:spPr>
          <a:xfrm>
            <a:off x="6274664" y="1417804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Rectangle 188"/>
          <p:cNvSpPr/>
          <p:nvPr/>
        </p:nvSpPr>
        <p:spPr>
          <a:xfrm>
            <a:off x="6824506" y="1426371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552459" y="3999581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 rot="16200000">
            <a:off x="928141" y="4199826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2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481" y="155080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858217" y="173600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13075" y="1191842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13075" y="1939707"/>
            <a:ext cx="553494" cy="511344"/>
          </a:xfrm>
          <a:prstGeom prst="rect">
            <a:avLst/>
          </a:prstGeom>
          <a:solidFill>
            <a:srgbClr val="A9D18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2180258" y="1376928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2180258" y="21249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59580" y="11918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039316" y="137704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59580" y="19370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2039316" y="21222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099112" y="1427943"/>
            <a:ext cx="498166" cy="3100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107127" y="1842768"/>
            <a:ext cx="482503" cy="3499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548217" y="4492448"/>
            <a:ext cx="2776219" cy="1551165"/>
            <a:chOff x="345411" y="2946796"/>
            <a:chExt cx="2950586" cy="1648590"/>
          </a:xfrm>
        </p:grpSpPr>
        <p:sp>
          <p:nvSpPr>
            <p:cNvPr id="20" name="Rectangle 19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 flipV="1">
            <a:off x="3423212" y="2763226"/>
            <a:ext cx="991979" cy="164975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432559" y="5253867"/>
            <a:ext cx="1009071" cy="1416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>
            <a:grpSpLocks noChangeAspect="1"/>
          </p:cNvGrpSpPr>
          <p:nvPr/>
        </p:nvGrpSpPr>
        <p:grpSpPr>
          <a:xfrm>
            <a:off x="4603750" y="4515929"/>
            <a:ext cx="2776219" cy="1551165"/>
            <a:chOff x="345411" y="2946796"/>
            <a:chExt cx="2950586" cy="1648590"/>
          </a:xfrm>
        </p:grpSpPr>
        <p:sp>
          <p:nvSpPr>
            <p:cNvPr id="60" name="Rectangle 59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61" name="Rectangle 60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>
            <a:grpSpLocks noChangeAspect="1"/>
          </p:cNvGrpSpPr>
          <p:nvPr/>
        </p:nvGrpSpPr>
        <p:grpSpPr>
          <a:xfrm>
            <a:off x="5158045" y="5040376"/>
            <a:ext cx="567476" cy="521208"/>
            <a:chOff x="4002637" y="3261351"/>
            <a:chExt cx="591703" cy="543460"/>
          </a:xfrm>
        </p:grpSpPr>
        <p:sp>
          <p:nvSpPr>
            <p:cNvPr id="78" name="Rectangle 77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>
            <a:grpSpLocks noChangeAspect="1"/>
          </p:cNvGrpSpPr>
          <p:nvPr/>
        </p:nvGrpSpPr>
        <p:grpSpPr>
          <a:xfrm>
            <a:off x="5150922" y="4519397"/>
            <a:ext cx="568598" cy="521797"/>
            <a:chOff x="2070814" y="3129924"/>
            <a:chExt cx="592205" cy="543460"/>
          </a:xfrm>
        </p:grpSpPr>
        <p:sp>
          <p:nvSpPr>
            <p:cNvPr id="84" name="Rectangle 83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>
            <a:grpSpLocks noChangeAspect="1"/>
          </p:cNvGrpSpPr>
          <p:nvPr/>
        </p:nvGrpSpPr>
        <p:grpSpPr>
          <a:xfrm>
            <a:off x="5716142" y="4520310"/>
            <a:ext cx="568598" cy="521797"/>
            <a:chOff x="2070814" y="3129924"/>
            <a:chExt cx="592205" cy="543460"/>
          </a:xfrm>
        </p:grpSpPr>
        <p:sp>
          <p:nvSpPr>
            <p:cNvPr id="89" name="Rectangle 88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>
            <a:grpSpLocks noChangeAspect="1"/>
          </p:cNvGrpSpPr>
          <p:nvPr/>
        </p:nvGrpSpPr>
        <p:grpSpPr>
          <a:xfrm>
            <a:off x="4603750" y="1945168"/>
            <a:ext cx="2776219" cy="1551165"/>
            <a:chOff x="345411" y="2946796"/>
            <a:chExt cx="2950586" cy="1648590"/>
          </a:xfrm>
        </p:grpSpPr>
        <p:sp>
          <p:nvSpPr>
            <p:cNvPr id="94" name="Rectangle 93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95" name="Rectangle 94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/>
        </p:nvGrpSpPr>
        <p:grpSpPr>
          <a:xfrm>
            <a:off x="5712899" y="1955683"/>
            <a:ext cx="568598" cy="521797"/>
            <a:chOff x="2070814" y="3129924"/>
            <a:chExt cx="592205" cy="543460"/>
          </a:xfrm>
        </p:grpSpPr>
        <p:sp>
          <p:nvSpPr>
            <p:cNvPr id="112" name="Rectangle 111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 112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>
            <a:grpSpLocks noChangeAspect="1"/>
          </p:cNvGrpSpPr>
          <p:nvPr/>
        </p:nvGrpSpPr>
        <p:grpSpPr>
          <a:xfrm>
            <a:off x="5140402" y="1944070"/>
            <a:ext cx="567476" cy="521208"/>
            <a:chOff x="4002637" y="3261351"/>
            <a:chExt cx="591703" cy="543460"/>
          </a:xfrm>
        </p:grpSpPr>
        <p:sp>
          <p:nvSpPr>
            <p:cNvPr id="117" name="Rectangle 116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>
            <a:grpSpLocks noChangeAspect="1"/>
          </p:cNvGrpSpPr>
          <p:nvPr/>
        </p:nvGrpSpPr>
        <p:grpSpPr>
          <a:xfrm>
            <a:off x="5151623" y="2464476"/>
            <a:ext cx="567476" cy="521208"/>
            <a:chOff x="4002637" y="3261351"/>
            <a:chExt cx="591703" cy="543460"/>
          </a:xfrm>
        </p:grpSpPr>
        <p:sp>
          <p:nvSpPr>
            <p:cNvPr id="123" name="Rectangle 122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ectangle 123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5333133" y="4516223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897792" y="4516222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892391" y="1952141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4604551" y="3991258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Rectangle 163"/>
          <p:cNvSpPr/>
          <p:nvPr/>
        </p:nvSpPr>
        <p:spPr>
          <a:xfrm>
            <a:off x="4597428" y="141559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5146030" y="1418541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>
            <a:off x="5331494" y="1779135"/>
            <a:ext cx="210561" cy="143661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 rot="16200000">
            <a:off x="5106753" y="1601824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 rot="16200000">
            <a:off x="4973612" y="1600300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166026" y="3993169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>
            <a:off x="5333133" y="4364093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 rot="16200000">
            <a:off x="4980233" y="4191503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 rot="16200000">
            <a:off x="5124476" y="4191502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5723762" y="4002038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Rectangle 170"/>
          <p:cNvSpPr/>
          <p:nvPr/>
        </p:nvSpPr>
        <p:spPr>
          <a:xfrm>
            <a:off x="6288412" y="4000564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2" name="Rectangle 171"/>
          <p:cNvSpPr/>
          <p:nvPr/>
        </p:nvSpPr>
        <p:spPr>
          <a:xfrm>
            <a:off x="6838254" y="3999606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Rectangle 172"/>
          <p:cNvSpPr/>
          <p:nvPr/>
        </p:nvSpPr>
        <p:spPr>
          <a:xfrm>
            <a:off x="7393379" y="4007657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Rectangle 186"/>
          <p:cNvSpPr/>
          <p:nvPr/>
        </p:nvSpPr>
        <p:spPr>
          <a:xfrm>
            <a:off x="5710014" y="1419278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ectangle 187"/>
          <p:cNvSpPr/>
          <p:nvPr/>
        </p:nvSpPr>
        <p:spPr>
          <a:xfrm>
            <a:off x="6274664" y="1417804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Rectangle 188"/>
          <p:cNvSpPr/>
          <p:nvPr/>
        </p:nvSpPr>
        <p:spPr>
          <a:xfrm>
            <a:off x="6824506" y="1426371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Rectangle 189"/>
          <p:cNvSpPr/>
          <p:nvPr/>
        </p:nvSpPr>
        <p:spPr>
          <a:xfrm>
            <a:off x="7389508" y="1434358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552459" y="3999581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 rot="16200000">
            <a:off x="928141" y="4199826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6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240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481" y="155080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858217" y="173600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13075" y="1191842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13075" y="1939707"/>
            <a:ext cx="553494" cy="511344"/>
          </a:xfrm>
          <a:prstGeom prst="rect">
            <a:avLst/>
          </a:prstGeom>
          <a:solidFill>
            <a:srgbClr val="A9D18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2180258" y="1376928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2180258" y="2124907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59580" y="1191842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039316" y="1377043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59580" y="193705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2039316" y="2122254"/>
            <a:ext cx="206575" cy="140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099112" y="1427943"/>
            <a:ext cx="498166" cy="3100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107127" y="1842768"/>
            <a:ext cx="482503" cy="3499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548217" y="4492448"/>
            <a:ext cx="2776219" cy="1551165"/>
            <a:chOff x="345411" y="2946796"/>
            <a:chExt cx="2950586" cy="1648590"/>
          </a:xfrm>
        </p:grpSpPr>
        <p:sp>
          <p:nvSpPr>
            <p:cNvPr id="20" name="Rectangle 19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 flipV="1">
            <a:off x="3423212" y="2763226"/>
            <a:ext cx="991979" cy="164975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432559" y="5253867"/>
            <a:ext cx="1009071" cy="1416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>
            <a:grpSpLocks noChangeAspect="1"/>
          </p:cNvGrpSpPr>
          <p:nvPr/>
        </p:nvGrpSpPr>
        <p:grpSpPr>
          <a:xfrm>
            <a:off x="4603750" y="4515929"/>
            <a:ext cx="2776219" cy="1551165"/>
            <a:chOff x="345411" y="2946796"/>
            <a:chExt cx="2950586" cy="1648590"/>
          </a:xfrm>
        </p:grpSpPr>
        <p:sp>
          <p:nvSpPr>
            <p:cNvPr id="60" name="Rectangle 59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61" name="Rectangle 60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>
            <a:grpSpLocks noChangeAspect="1"/>
          </p:cNvGrpSpPr>
          <p:nvPr/>
        </p:nvGrpSpPr>
        <p:grpSpPr>
          <a:xfrm>
            <a:off x="5158045" y="5040376"/>
            <a:ext cx="567476" cy="521208"/>
            <a:chOff x="4002637" y="3261351"/>
            <a:chExt cx="591703" cy="543460"/>
          </a:xfrm>
        </p:grpSpPr>
        <p:sp>
          <p:nvSpPr>
            <p:cNvPr id="78" name="Rectangle 77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>
            <a:grpSpLocks noChangeAspect="1"/>
          </p:cNvGrpSpPr>
          <p:nvPr/>
        </p:nvGrpSpPr>
        <p:grpSpPr>
          <a:xfrm>
            <a:off x="5150922" y="4519397"/>
            <a:ext cx="568598" cy="521797"/>
            <a:chOff x="2070814" y="3129924"/>
            <a:chExt cx="592205" cy="543460"/>
          </a:xfrm>
        </p:grpSpPr>
        <p:sp>
          <p:nvSpPr>
            <p:cNvPr id="84" name="Rectangle 83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>
            <a:grpSpLocks noChangeAspect="1"/>
          </p:cNvGrpSpPr>
          <p:nvPr/>
        </p:nvGrpSpPr>
        <p:grpSpPr>
          <a:xfrm>
            <a:off x="5716142" y="4520310"/>
            <a:ext cx="568598" cy="521797"/>
            <a:chOff x="2070814" y="3129924"/>
            <a:chExt cx="592205" cy="543460"/>
          </a:xfrm>
        </p:grpSpPr>
        <p:sp>
          <p:nvSpPr>
            <p:cNvPr id="89" name="Rectangle 88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>
            <a:grpSpLocks noChangeAspect="1"/>
          </p:cNvGrpSpPr>
          <p:nvPr/>
        </p:nvGrpSpPr>
        <p:grpSpPr>
          <a:xfrm>
            <a:off x="4603750" y="1945168"/>
            <a:ext cx="2776219" cy="1551165"/>
            <a:chOff x="345411" y="2946796"/>
            <a:chExt cx="2950586" cy="1648590"/>
          </a:xfrm>
        </p:grpSpPr>
        <p:sp>
          <p:nvSpPr>
            <p:cNvPr id="94" name="Rectangle 93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95" name="Rectangle 94"/>
            <p:cNvSpPr/>
            <p:nvPr/>
          </p:nvSpPr>
          <p:spPr>
            <a:xfrm rot="16200000">
              <a:off x="752095" y="314818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116537" y="4053078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 rot="16200000">
              <a:off x="2070625" y="3141607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 rot="16200000">
              <a:off x="1491494" y="3698632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720049" y="3497356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/>
        </p:nvGrpSpPr>
        <p:grpSpPr>
          <a:xfrm>
            <a:off x="5712899" y="1955683"/>
            <a:ext cx="568598" cy="521797"/>
            <a:chOff x="2070814" y="3129924"/>
            <a:chExt cx="592205" cy="543460"/>
          </a:xfrm>
        </p:grpSpPr>
        <p:sp>
          <p:nvSpPr>
            <p:cNvPr id="112" name="Rectangle 111"/>
            <p:cNvSpPr/>
            <p:nvPr/>
          </p:nvSpPr>
          <p:spPr>
            <a:xfrm>
              <a:off x="2070814" y="3129924"/>
              <a:ext cx="588258" cy="543460"/>
            </a:xfrm>
            <a:prstGeom prst="rect">
              <a:avLst/>
            </a:prstGeom>
            <a:solidFill>
              <a:srgbClr val="ADA0C8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 112"/>
            <p:cNvSpPr/>
            <p:nvPr/>
          </p:nvSpPr>
          <p:spPr>
            <a:xfrm rot="16200000">
              <a:off x="2478347" y="3329824"/>
              <a:ext cx="219550" cy="14979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267133" y="352359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 rot="16200000">
              <a:off x="2037899" y="332317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>
            <a:grpSpLocks noChangeAspect="1"/>
          </p:cNvGrpSpPr>
          <p:nvPr/>
        </p:nvGrpSpPr>
        <p:grpSpPr>
          <a:xfrm>
            <a:off x="5140402" y="1944070"/>
            <a:ext cx="567476" cy="521208"/>
            <a:chOff x="4002637" y="3261351"/>
            <a:chExt cx="591703" cy="543460"/>
          </a:xfrm>
        </p:grpSpPr>
        <p:sp>
          <p:nvSpPr>
            <p:cNvPr id="117" name="Rectangle 116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>
            <a:grpSpLocks noChangeAspect="1"/>
          </p:cNvGrpSpPr>
          <p:nvPr/>
        </p:nvGrpSpPr>
        <p:grpSpPr>
          <a:xfrm>
            <a:off x="5151623" y="2464476"/>
            <a:ext cx="567476" cy="521208"/>
            <a:chOff x="4002637" y="3261351"/>
            <a:chExt cx="591703" cy="543460"/>
          </a:xfrm>
        </p:grpSpPr>
        <p:sp>
          <p:nvSpPr>
            <p:cNvPr id="123" name="Rectangle 122"/>
            <p:cNvSpPr/>
            <p:nvPr/>
          </p:nvSpPr>
          <p:spPr>
            <a:xfrm>
              <a:off x="4003992" y="3261351"/>
              <a:ext cx="588258" cy="5434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ectangle 123"/>
            <p:cNvSpPr/>
            <p:nvPr/>
          </p:nvSpPr>
          <p:spPr>
            <a:xfrm rot="16200000">
              <a:off x="4409668" y="3450703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 rot="16200000">
              <a:off x="3967759" y="3449729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188346" y="3653730"/>
              <a:ext cx="219550" cy="1497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188346" y="3262680"/>
              <a:ext cx="219550" cy="149794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>
            <a:grpSpLocks noChangeAspect="1"/>
          </p:cNvGrpSpPr>
          <p:nvPr/>
        </p:nvGrpSpPr>
        <p:grpSpPr>
          <a:xfrm>
            <a:off x="7391632" y="4526923"/>
            <a:ext cx="2776219" cy="1551165"/>
            <a:chOff x="345411" y="2946796"/>
            <a:chExt cx="2950586" cy="164859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Rectangle 147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5333133" y="4516223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897792" y="4516222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892391" y="1952141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4604551" y="3991258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Rectangle 163"/>
          <p:cNvSpPr/>
          <p:nvPr/>
        </p:nvSpPr>
        <p:spPr>
          <a:xfrm>
            <a:off x="4597428" y="1415593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5146030" y="1418541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>
            <a:off x="5331494" y="1779135"/>
            <a:ext cx="210561" cy="143661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 rot="16200000">
            <a:off x="5106753" y="1601824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 rot="16200000">
            <a:off x="4973612" y="1600300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166026" y="3993169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>
            <a:off x="5333133" y="4364093"/>
            <a:ext cx="210798" cy="14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 rot="16200000">
            <a:off x="4980233" y="4191503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 rot="16200000">
            <a:off x="5124476" y="4191502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5723762" y="4002038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Rectangle 170"/>
          <p:cNvSpPr/>
          <p:nvPr/>
        </p:nvSpPr>
        <p:spPr>
          <a:xfrm>
            <a:off x="6288412" y="4000564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2" name="Rectangle 171"/>
          <p:cNvSpPr/>
          <p:nvPr/>
        </p:nvSpPr>
        <p:spPr>
          <a:xfrm>
            <a:off x="6838254" y="3999606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Rectangle 172"/>
          <p:cNvSpPr/>
          <p:nvPr/>
        </p:nvSpPr>
        <p:spPr>
          <a:xfrm>
            <a:off x="7393379" y="4007657"/>
            <a:ext cx="553494" cy="5113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4" name="Group 173"/>
          <p:cNvGrpSpPr>
            <a:grpSpLocks noChangeAspect="1"/>
          </p:cNvGrpSpPr>
          <p:nvPr/>
        </p:nvGrpSpPr>
        <p:grpSpPr>
          <a:xfrm>
            <a:off x="7377884" y="1953688"/>
            <a:ext cx="2776219" cy="1551165"/>
            <a:chOff x="345411" y="2946796"/>
            <a:chExt cx="2950586" cy="1648590"/>
          </a:xfrm>
          <a:solidFill>
            <a:srgbClr val="FFFF99"/>
          </a:solidFill>
        </p:grpSpPr>
        <p:sp>
          <p:nvSpPr>
            <p:cNvPr id="175" name="Rectangle 174"/>
            <p:cNvSpPr/>
            <p:nvPr/>
          </p:nvSpPr>
          <p:spPr>
            <a:xfrm>
              <a:off x="345411" y="2946796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346960" y="3499361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45411" y="4051926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932120" y="4049171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518955" y="4049171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2113347" y="4049171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2707739" y="4049171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2707739" y="3499361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2705047" y="2958480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2116738" y="2958717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2123009" y="3499361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532878" y="3504182"/>
              <a:ext cx="588258" cy="543460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7" name="Rectangle 186"/>
          <p:cNvSpPr/>
          <p:nvPr/>
        </p:nvSpPr>
        <p:spPr>
          <a:xfrm>
            <a:off x="5710014" y="1419278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ectangle 187"/>
          <p:cNvSpPr/>
          <p:nvPr/>
        </p:nvSpPr>
        <p:spPr>
          <a:xfrm>
            <a:off x="6274664" y="1417804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Rectangle 188"/>
          <p:cNvSpPr/>
          <p:nvPr/>
        </p:nvSpPr>
        <p:spPr>
          <a:xfrm>
            <a:off x="6824506" y="1426371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Rectangle 189"/>
          <p:cNvSpPr/>
          <p:nvPr/>
        </p:nvSpPr>
        <p:spPr>
          <a:xfrm>
            <a:off x="7389508" y="1434358"/>
            <a:ext cx="553494" cy="5113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Rectangle 190"/>
          <p:cNvSpPr/>
          <p:nvPr/>
        </p:nvSpPr>
        <p:spPr>
          <a:xfrm>
            <a:off x="552459" y="3999581"/>
            <a:ext cx="553494" cy="511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Rectangle 191"/>
          <p:cNvSpPr/>
          <p:nvPr/>
        </p:nvSpPr>
        <p:spPr>
          <a:xfrm rot="16200000">
            <a:off x="928141" y="4199826"/>
            <a:ext cx="210798" cy="143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1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605118"/>
            <a:ext cx="10515600" cy="557184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Models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Concentration Independent Coin Flip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Big Seed, Temperature 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Single Seed, Temperature 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Simulation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Simulation Application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Unstable Concentrations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2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1162603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 Application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There exists a TAS which assembles an expected length </a:t>
            </a:r>
            <a:r>
              <a:rPr lang="en-US" sz="2800" i="1" dirty="0" smtClean="0">
                <a:solidFill>
                  <a:schemeClr val="bg1"/>
                </a:solidFill>
              </a:rPr>
              <a:t>N</a:t>
            </a:r>
            <a:r>
              <a:rPr lang="en-US" sz="2800" dirty="0" smtClean="0">
                <a:solidFill>
                  <a:schemeClr val="bg1"/>
                </a:solidFill>
              </a:rPr>
              <a:t> linear assembly using </a:t>
            </a:r>
            <a:r>
              <a:rPr lang="el-GR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Θ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en-US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log</a:t>
            </a:r>
            <a:r>
              <a:rPr lang="en-US" sz="28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N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) tile types.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(</a:t>
            </a:r>
            <a:r>
              <a:rPr lang="en-US" sz="2800" b="1" dirty="0" err="1">
                <a:solidFill>
                  <a:schemeClr val="bg1"/>
                </a:solidFill>
              </a:rPr>
              <a:t>Chandran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err="1">
                <a:solidFill>
                  <a:schemeClr val="bg1"/>
                </a:solidFill>
              </a:rPr>
              <a:t>Gopalkrishnan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</a:rPr>
              <a:t>Reif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4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1162603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 Application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There exists a TAS which assembles an expected length </a:t>
            </a:r>
            <a:r>
              <a:rPr lang="en-US" sz="2800" i="1" dirty="0" smtClean="0">
                <a:solidFill>
                  <a:schemeClr val="bg1"/>
                </a:solidFill>
              </a:rPr>
              <a:t>N</a:t>
            </a:r>
            <a:r>
              <a:rPr lang="en-US" sz="2800" dirty="0" smtClean="0">
                <a:solidFill>
                  <a:schemeClr val="bg1"/>
                </a:solidFill>
              </a:rPr>
              <a:t> linear assembly using </a:t>
            </a:r>
            <a:r>
              <a:rPr lang="el-GR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Θ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en-US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log</a:t>
            </a:r>
            <a:r>
              <a:rPr lang="en-US" sz="28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N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) tile types.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(</a:t>
            </a:r>
            <a:r>
              <a:rPr lang="en-US" sz="2800" b="1" dirty="0" err="1">
                <a:solidFill>
                  <a:schemeClr val="bg1"/>
                </a:solidFill>
              </a:rPr>
              <a:t>Chandran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err="1">
                <a:solidFill>
                  <a:schemeClr val="bg1"/>
                </a:solidFill>
              </a:rPr>
              <a:t>Gopalkrishnan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</a:rPr>
              <a:t>Reif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The construction is a unidirectional two-choice linear assembly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Applies to uniform concentration distribution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0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72" y="160256"/>
            <a:ext cx="1162603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Simulation Application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There exists a TAS which assembles an expected length </a:t>
            </a:r>
            <a:r>
              <a:rPr lang="en-US" sz="2800" i="1" dirty="0" smtClean="0">
                <a:solidFill>
                  <a:schemeClr val="bg1"/>
                </a:solidFill>
              </a:rPr>
              <a:t>N</a:t>
            </a:r>
            <a:r>
              <a:rPr lang="en-US" sz="2800" dirty="0" smtClean="0">
                <a:solidFill>
                  <a:schemeClr val="bg1"/>
                </a:solidFill>
              </a:rPr>
              <a:t> linear assembly using </a:t>
            </a:r>
            <a:r>
              <a:rPr lang="el-GR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Θ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en-US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log</a:t>
            </a:r>
            <a:r>
              <a:rPr lang="en-US" sz="28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N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) tile types.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(</a:t>
            </a:r>
            <a:r>
              <a:rPr lang="en-US" sz="2800" b="1" dirty="0" err="1">
                <a:solidFill>
                  <a:schemeClr val="bg1"/>
                </a:solidFill>
              </a:rPr>
              <a:t>Chandran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err="1">
                <a:solidFill>
                  <a:schemeClr val="bg1"/>
                </a:solidFill>
              </a:rPr>
              <a:t>Gopalkrishnan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</a:rPr>
              <a:t>Reif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The construction is a unidirectional two-choice linear assembly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Applies to uniform concentration distribution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Corollary to simulation technique: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There exists a TAS which assembles a width-4 expected length </a:t>
            </a:r>
            <a:r>
              <a:rPr lang="en-US" sz="2800" i="1" dirty="0" smtClean="0">
                <a:solidFill>
                  <a:schemeClr val="bg1"/>
                </a:solidFill>
              </a:rPr>
              <a:t>N</a:t>
            </a:r>
            <a:r>
              <a:rPr lang="en-US" sz="2800" dirty="0" smtClean="0">
                <a:solidFill>
                  <a:schemeClr val="bg1"/>
                </a:solidFill>
              </a:rPr>
              <a:t> assembly for all concentration distributions using O(</a:t>
            </a:r>
            <a:r>
              <a:rPr lang="en-US" sz="2800" dirty="0" err="1" smtClean="0">
                <a:solidFill>
                  <a:schemeClr val="bg1"/>
                </a:solidFill>
              </a:rPr>
              <a:t>log</a:t>
            </a:r>
            <a:r>
              <a:rPr lang="en-US" sz="2800" i="1" dirty="0" err="1" smtClean="0">
                <a:solidFill>
                  <a:schemeClr val="bg1"/>
                </a:solidFill>
              </a:rPr>
              <a:t>N</a:t>
            </a:r>
            <a:r>
              <a:rPr lang="en-US" sz="2800" dirty="0" smtClean="0">
                <a:solidFill>
                  <a:schemeClr val="bg1"/>
                </a:solidFill>
              </a:rPr>
              <a:t>) tile types.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68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9242</TotalTime>
  <Words>3073</Words>
  <Application>Microsoft Office PowerPoint</Application>
  <PresentationFormat>Widescreen</PresentationFormat>
  <Paragraphs>1202</Paragraphs>
  <Slides>109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3" baseType="lpstr">
      <vt:lpstr>Arial</vt:lpstr>
      <vt:lpstr>Calibri</vt:lpstr>
      <vt:lpstr>Calibri Light</vt:lpstr>
      <vt:lpstr>Office Theme</vt:lpstr>
      <vt:lpstr>Flipping Tiles: Concentration Independent Coin Flips in Tile Self-Assembly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Flipping Tiles: Concentration Independent Coin Flips in Tile Self-Assembly</dc:title>
  <dc:creator>ctchalk</dc:creator>
  <cp:lastModifiedBy>Cameron Chalk</cp:lastModifiedBy>
  <cp:revision>86</cp:revision>
  <dcterms:created xsi:type="dcterms:W3CDTF">2015-08-04T15:46:23Z</dcterms:created>
  <dcterms:modified xsi:type="dcterms:W3CDTF">2015-08-21T16:35:28Z</dcterms:modified>
</cp:coreProperties>
</file>