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3" r:id="rId1"/>
  </p:sldMasterIdLst>
  <p:sldIdLst>
    <p:sldId id="285" r:id="rId2"/>
    <p:sldId id="292" r:id="rId3"/>
    <p:sldId id="29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98" r:id="rId12"/>
    <p:sldId id="299" r:id="rId13"/>
    <p:sldId id="301" r:id="rId14"/>
    <p:sldId id="302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8" r:id="rId26"/>
    <p:sldId id="303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 autoAdjust="0"/>
  </p:normalViewPr>
  <p:slideViewPr>
    <p:cSldViewPr>
      <p:cViewPr varScale="1">
        <p:scale>
          <a:sx n="101" d="100"/>
          <a:sy n="101" d="100"/>
        </p:scale>
        <p:origin x="-191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18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9F58EF0-9282-40A9-ABC6-984E0CC268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7CCF7-17FC-47E8-AEE1-5C1E3EF4B5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669D3B-5B57-4DA1-B51A-F0A0765337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7FAFD-4683-44F0-83A4-D22BAC0219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5248CCB-3F5C-46EA-AFEB-0923BB4610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5600BF8-C98D-408C-B5EF-C40E22963E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355BB08-5901-4564-9C42-A7D7648154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AC19224-CF7B-49FB-9A57-F927BBD0AB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E13D8-92A5-4FA2-99CD-0A032957E6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E532816-18AC-4D0E-A9A8-5C1272673E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F863916-DFD9-4867-919B-95D781E0D2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 smtClean="0">
                <a:solidFill>
                  <a:schemeClr val="tx1"/>
                </a:solidFill>
                <a:cs typeface="+mn-cs"/>
              </a:defRPr>
            </a:lvl1pPr>
            <a:extLst/>
          </a:lstStyle>
          <a:p>
            <a:pPr>
              <a:defRPr/>
            </a:pPr>
            <a:fld id="{6D883A8E-DA2D-4CCD-8D3B-EA14C6FA69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1" r:id="rId2"/>
    <p:sldLayoutId id="2147483686" r:id="rId3"/>
    <p:sldLayoutId id="2147483687" r:id="rId4"/>
    <p:sldLayoutId id="2147483688" r:id="rId5"/>
    <p:sldLayoutId id="2147483689" r:id="rId6"/>
    <p:sldLayoutId id="2147483682" r:id="rId7"/>
    <p:sldLayoutId id="2147483690" r:id="rId8"/>
    <p:sldLayoutId id="2147483691" r:id="rId9"/>
    <p:sldLayoutId id="2147483683" r:id="rId10"/>
    <p:sldLayoutId id="214748368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457200"/>
            <a:ext cx="77724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THE </a:t>
            </a:r>
            <a:r>
              <a:rPr lang="en-US" dirty="0" smtClean="0"/>
              <a:t>IEEE MAC SUB-LAYER – chapter 14</a:t>
            </a:r>
            <a:endParaRPr lang="en-US" dirty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>
            <a:normAutofit/>
          </a:bodyPr>
          <a:lstStyle/>
          <a:p>
            <a:pPr marR="0">
              <a:lnSpc>
                <a:spcPct val="80000"/>
              </a:lnSpc>
            </a:pPr>
            <a:r>
              <a:rPr lang="en-US" sz="2500" dirty="0" smtClean="0"/>
              <a:t>Dr. John P. Abraham</a:t>
            </a:r>
          </a:p>
          <a:p>
            <a:pPr marR="0">
              <a:lnSpc>
                <a:spcPct val="80000"/>
              </a:lnSpc>
            </a:pPr>
            <a:r>
              <a:rPr lang="en-US" sz="2500" dirty="0" smtClean="0"/>
              <a:t>Professor</a:t>
            </a:r>
          </a:p>
          <a:p>
            <a:pPr marR="0">
              <a:lnSpc>
                <a:spcPct val="80000"/>
              </a:lnSpc>
            </a:pPr>
            <a:r>
              <a:rPr lang="en-US" sz="2500" dirty="0" smtClean="0"/>
              <a:t>University of Texas</a:t>
            </a:r>
            <a:r>
              <a:rPr lang="en-US" sz="2500" smtClean="0"/>
              <a:t>, </a:t>
            </a:r>
            <a:r>
              <a:rPr lang="en-US" sz="2500" smtClean="0"/>
              <a:t>RGV</a:t>
            </a:r>
            <a:endParaRPr lang="en-US" sz="2500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Time is divided into discrete intervals (slots)</a:t>
            </a:r>
          </a:p>
          <a:p>
            <a:r>
              <a:rPr lang="en-US" smtClean="0"/>
              <a:t>Frame transmission begins at the start of a time slot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Slotted time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FDMA</a:t>
            </a:r>
          </a:p>
          <a:p>
            <a:r>
              <a:rPr lang="en-US" smtClean="0"/>
              <a:t>TDMA</a:t>
            </a:r>
          </a:p>
          <a:p>
            <a:r>
              <a:rPr lang="en-US" smtClean="0"/>
              <a:t>CDMA</a:t>
            </a:r>
          </a:p>
          <a:p>
            <a:r>
              <a:rPr lang="en-US" smtClean="0"/>
              <a:t>Already discussed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Channelization  Protocols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Polling</a:t>
            </a:r>
          </a:p>
          <a:p>
            <a:pPr lvl="1"/>
            <a:r>
              <a:rPr lang="en-US" smtClean="0"/>
              <a:t>Using a centralized controller</a:t>
            </a:r>
          </a:p>
          <a:p>
            <a:pPr lvl="1"/>
            <a:r>
              <a:rPr lang="en-US" smtClean="0"/>
              <a:t>Round Robin or Priority Order</a:t>
            </a:r>
          </a:p>
          <a:p>
            <a:r>
              <a:rPr lang="en-US" smtClean="0"/>
              <a:t>Reservation – as used in satellite system</a:t>
            </a:r>
          </a:p>
          <a:p>
            <a:r>
              <a:rPr lang="en-US" smtClean="0"/>
              <a:t>Token Passing-&gt; See next slides.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Controlled Access Protocols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Each station knows the address of the station to its left and right</a:t>
            </a:r>
          </a:p>
          <a:p>
            <a:r>
              <a:rPr lang="en-US" smtClean="0"/>
              <a:t>The highest numbered station may send the first frame</a:t>
            </a:r>
          </a:p>
          <a:p>
            <a:r>
              <a:rPr lang="en-US" smtClean="0"/>
              <a:t>Then it passes permission to its immediate neighbor by sending a special frame called a token.</a:t>
            </a:r>
          </a:p>
          <a:p>
            <a:r>
              <a:rPr lang="en-US" smtClean="0"/>
              <a:t>The first station passes the token to the highest numbered one.</a:t>
            </a:r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802.4 token bus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Physical Ring</a:t>
            </a:r>
          </a:p>
          <a:p>
            <a:r>
              <a:rPr lang="en-US" smtClean="0"/>
              <a:t>Token circulates</a:t>
            </a: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802.5 token Ring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ALOHA</a:t>
            </a:r>
          </a:p>
          <a:p>
            <a:pPr lvl="1"/>
            <a:r>
              <a:rPr lang="en-US" smtClean="0"/>
              <a:t>PURE ALOHA</a:t>
            </a:r>
          </a:p>
          <a:p>
            <a:pPr lvl="1"/>
            <a:r>
              <a:rPr lang="en-US" smtClean="0"/>
              <a:t>SLOTTED ALOHA</a:t>
            </a:r>
          </a:p>
          <a:p>
            <a:r>
              <a:rPr lang="en-US" smtClean="0"/>
              <a:t>CARRIER SENSE MULTIPLE ACCESS PROTOCOLS (CSMA)</a:t>
            </a:r>
          </a:p>
          <a:p>
            <a:pPr lvl="1"/>
            <a:r>
              <a:rPr lang="en-US" smtClean="0"/>
              <a:t>Persistent and Nonpersistent CSMA</a:t>
            </a:r>
          </a:p>
          <a:p>
            <a:pPr lvl="1"/>
            <a:r>
              <a:rPr lang="en-US" smtClean="0"/>
              <a:t>CSMA with collision detection</a:t>
            </a:r>
          </a:p>
          <a:p>
            <a:r>
              <a:rPr lang="en-US" smtClean="0"/>
              <a:t>Collision-Free Protocols</a:t>
            </a:r>
          </a:p>
          <a:p>
            <a:r>
              <a:rPr lang="en-US" smtClean="0"/>
              <a:t>others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Random access /Multiple </a:t>
            </a:r>
            <a:r>
              <a:rPr lang="en-US" dirty="0"/>
              <a:t>Access Protocols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1970 - Norman Abramson </a:t>
            </a:r>
          </a:p>
          <a:p>
            <a:r>
              <a:rPr lang="en-US" smtClean="0"/>
              <a:t>University of Hawaii</a:t>
            </a:r>
          </a:p>
          <a:p>
            <a:r>
              <a:rPr lang="en-US" smtClean="0"/>
              <a:t>Used ground based radio broadcasting. there are two frequencies: one for inbound and another for outbound.</a:t>
            </a:r>
          </a:p>
          <a:p>
            <a:r>
              <a:rPr lang="en-US" smtClean="0"/>
              <a:t>Two versions of Aloha</a:t>
            </a:r>
          </a:p>
          <a:p>
            <a:pPr lvl="1"/>
            <a:r>
              <a:rPr lang="en-US" smtClean="0"/>
              <a:t>Pure</a:t>
            </a:r>
          </a:p>
          <a:p>
            <a:pPr lvl="1"/>
            <a:r>
              <a:rPr lang="en-US" smtClean="0"/>
              <a:t>Slotted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ALOHA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Users may </a:t>
            </a:r>
            <a:r>
              <a:rPr lang="en-US" dirty="0" smtClean="0"/>
              <a:t>send on the inbound frequency </a:t>
            </a:r>
            <a:r>
              <a:rPr lang="en-US" dirty="0"/>
              <a:t>whenever they have data to </a:t>
            </a:r>
            <a:r>
              <a:rPr lang="en-US" dirty="0" smtClean="0"/>
              <a:t>send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The central transmitter repeats it in on the outbound frequency for all stations to hear</a:t>
            </a:r>
            <a:endParaRPr lang="en-US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If collisions occur, collided data will be destroyed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Sender can determine if the data was destroyed by listening to the channel (the sender can hear too).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If data was destroyed, re-send after waiting random amount of time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Pure ALOHA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Divide time into discrete slots, each time slot is enough for one frame</a:t>
            </a:r>
          </a:p>
          <a:p>
            <a:r>
              <a:rPr lang="en-US" smtClean="0"/>
              <a:t>Users agree on slot boundaries</a:t>
            </a:r>
          </a:p>
          <a:p>
            <a:r>
              <a:rPr lang="en-US" smtClean="0"/>
              <a:t>A special station emits a signal at the start of each time slot to synchronize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Slotted ALOHA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Standard for Ethernet known as DIX (Digital, Intel, Xerox – 1978)</a:t>
            </a:r>
          </a:p>
          <a:p>
            <a:r>
              <a:rPr lang="en-US" smtClean="0"/>
              <a:t>Originally described by Xerox PARC researchers in 1973</a:t>
            </a:r>
          </a:p>
          <a:p>
            <a:r>
              <a:rPr lang="en-US" smtClean="0"/>
              <a:t>Listen for a transmission</a:t>
            </a:r>
          </a:p>
          <a:p>
            <a:r>
              <a:rPr lang="en-US" smtClean="0"/>
              <a:t>If the line is clear then transmit</a:t>
            </a:r>
          </a:p>
          <a:p>
            <a:r>
              <a:rPr lang="en-US" smtClean="0"/>
              <a:t>Implementations:</a:t>
            </a:r>
          </a:p>
          <a:p>
            <a:pPr lvl="1"/>
            <a:r>
              <a:rPr lang="en-US" smtClean="0"/>
              <a:t>Persistent, Non Persistent and p-persistent</a:t>
            </a:r>
          </a:p>
          <a:p>
            <a:pPr lvl="1"/>
            <a:r>
              <a:rPr lang="en-US" smtClean="0"/>
              <a:t>CSMA with collision detection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Carrier Sense Multiple Access Protocols (CSMA)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LLC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dirty="0"/>
              <a:t>Logical Link Control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dirty="0"/>
              <a:t>Refers upward to higher layers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MAC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dirty="0"/>
              <a:t>Media Access Control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dirty="0"/>
              <a:t>refers downward to lower </a:t>
            </a:r>
            <a:r>
              <a:rPr lang="en-US" dirty="0" smtClean="0"/>
              <a:t>layers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Media Access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Determine how to get access  when there is competition for the media.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MAC (Medium Access Control) sub-layer takes care of this problem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MAC is important in LANs where broadcast channels are used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MAC is the lower part of the data link layer (next to physical layer)</a:t>
            </a:r>
          </a:p>
          <a:p>
            <a:pPr marL="621792" lvl="1" fontAlgn="auto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dirty="0" smtClean="0"/>
              <a:t>Mac sub-layer does not guarantee delivery</a:t>
            </a:r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The data link </a:t>
            </a:r>
            <a:r>
              <a:rPr lang="en-US" dirty="0" smtClean="0"/>
              <a:t>layer (Layer 2 OSI)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Listen, if busy wait until line is free</a:t>
            </a:r>
          </a:p>
          <a:p>
            <a:r>
              <a:rPr lang="en-US" smtClean="0"/>
              <a:t>Transmit a frame</a:t>
            </a:r>
          </a:p>
          <a:p>
            <a:r>
              <a:rPr lang="en-US" smtClean="0"/>
              <a:t>If collision occurred, wait for a random amount of time</a:t>
            </a:r>
          </a:p>
          <a:p>
            <a:r>
              <a:rPr lang="en-US" smtClean="0"/>
              <a:t>Transmission time delay between two sending computers will cause the second computer not to hear the transmission.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Persistent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Listen, if busy wait random amount of time and listen again until the line is free</a:t>
            </a:r>
          </a:p>
          <a:p>
            <a:r>
              <a:rPr lang="en-US" smtClean="0"/>
              <a:t>This approach is less greedy than the Persistent one</a:t>
            </a:r>
          </a:p>
          <a:p>
            <a:r>
              <a:rPr lang="en-US" smtClean="0"/>
              <a:t>This prevents two or more wanting to get on the line from doing so at the same time when the channel becomes free.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Non-Persistent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Slotted channels.</a:t>
            </a:r>
          </a:p>
          <a:p>
            <a:r>
              <a:rPr lang="en-US" smtClean="0"/>
              <a:t>Listen, if free send at the beginning of the next slot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P-persistent CSMA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Abort transmission as soon as collision is detected</a:t>
            </a:r>
          </a:p>
          <a:p>
            <a:r>
              <a:rPr lang="en-US" smtClean="0"/>
              <a:t>Collision is detected by comparing received signal power to sent signal</a:t>
            </a:r>
          </a:p>
          <a:p>
            <a:r>
              <a:rPr lang="en-US" smtClean="0"/>
              <a:t>If collision is detected, stop transmission and wait for random amount of time</a:t>
            </a:r>
          </a:p>
          <a:p>
            <a:r>
              <a:rPr lang="en-US" smtClean="0"/>
              <a:t>CSMA/CD is used widely in LAN IEEE 802.3 is an example.</a:t>
            </a:r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CSMA with Collision Detection (CSMA-CD)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Bit-map protocol</a:t>
            </a:r>
          </a:p>
          <a:p>
            <a:pPr lvl="1"/>
            <a:r>
              <a:rPr lang="en-US" smtClean="0"/>
              <a:t>A bit map with enough slots for all stations is passed around</a:t>
            </a:r>
          </a:p>
          <a:p>
            <a:pPr lvl="1"/>
            <a:r>
              <a:rPr lang="en-US" smtClean="0"/>
              <a:t>Each station wanting to send a frame and if the frame is ready in the que,  inserts a 1 bit into  its reserved slot in the bit map.</a:t>
            </a:r>
          </a:p>
          <a:p>
            <a:pPr lvl="1"/>
            <a:r>
              <a:rPr lang="en-US" smtClean="0"/>
              <a:t>Once station numbers of all who want to send is known they take turns in order.</a:t>
            </a:r>
          </a:p>
          <a:p>
            <a:r>
              <a:rPr lang="en-US" smtClean="0"/>
              <a:t>Binary countdown</a:t>
            </a: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Collision free protocols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Each station is given a binary address</a:t>
            </a:r>
          </a:p>
          <a:p>
            <a:r>
              <a:rPr lang="en-US" smtClean="0"/>
              <a:t>If a station wants to transmit a frame it broadcasts its address one bit at a time starting with the high order bit.</a:t>
            </a:r>
          </a:p>
          <a:p>
            <a:r>
              <a:rPr lang="en-US" smtClean="0"/>
              <a:t>Bits from each station are Ored together the station address starting with the resulting 0 or 1 bit is allowed to go on.  If two or more has the same bit then go to the next bit and so on.</a:t>
            </a:r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Binary countdown protocol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Collision Avoidance instead of detection</a:t>
            </a:r>
          </a:p>
          <a:p>
            <a:r>
              <a:rPr lang="en-US" smtClean="0"/>
              <a:t>For Wireless to avoid hidden stations</a:t>
            </a:r>
          </a:p>
          <a:p>
            <a:r>
              <a:rPr lang="en-US" smtClean="0"/>
              <a:t>----A------B------C All can transmit but A may not detect Cs transmission, so if A and C transmit at the same time, there would be collision.</a:t>
            </a:r>
          </a:p>
          <a:p>
            <a:r>
              <a:rPr lang="en-US" smtClean="0"/>
              <a:t>Solution: C says read to send. B says clear to send, which is heard by A and therefore backs off from transmitting. C now can send.</a:t>
            </a:r>
          </a:p>
          <a:p>
            <a:endParaRPr lang="en-US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CSMA/CA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r>
              <a:rPr lang="en-US" smtClean="0"/>
              <a:t>See the textbook for diagram p.242</a:t>
            </a:r>
          </a:p>
          <a:p>
            <a:r>
              <a:rPr lang="en-US" smtClean="0"/>
              <a:t>1. Modified Form of Multiplexing Technique</a:t>
            </a:r>
          </a:p>
          <a:p>
            <a:r>
              <a:rPr lang="en-US" smtClean="0"/>
              <a:t>2. Distributed Allgorithm for Controlled Access</a:t>
            </a:r>
          </a:p>
          <a:p>
            <a:r>
              <a:rPr lang="en-US" smtClean="0"/>
              <a:t>3. Random Access Strategy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 Taxonomy of Mechanisms for Multi-Access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Works well for situations where set of communicating entities known in advance and does not change (not good for cell phones)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Traditional way to allow more than one person to use the medium is to use FDM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In Frequency division multiplexing, the total band width is divided among the total number of users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FDM works well when there is a small number of users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When users grow a fast busy signal is issued</a:t>
            </a:r>
            <a:endParaRPr lang="en-US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Static Channel Allocation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underlying assumptions of dynamic channel allocation</a:t>
            </a:r>
          </a:p>
          <a:p>
            <a:pPr lvl="1"/>
            <a:r>
              <a:rPr lang="en-US" smtClean="0"/>
              <a:t>1. Station Model</a:t>
            </a:r>
          </a:p>
          <a:p>
            <a:pPr lvl="1"/>
            <a:r>
              <a:rPr lang="en-US" smtClean="0"/>
              <a:t>2. Single Channel Assumption</a:t>
            </a:r>
          </a:p>
          <a:p>
            <a:pPr lvl="1"/>
            <a:r>
              <a:rPr lang="en-US" smtClean="0"/>
              <a:t>3. Collision Assumption</a:t>
            </a:r>
          </a:p>
          <a:p>
            <a:pPr lvl="1"/>
            <a:r>
              <a:rPr lang="en-US" smtClean="0"/>
              <a:t>4. Continuous time</a:t>
            </a:r>
          </a:p>
          <a:p>
            <a:pPr lvl="1"/>
            <a:r>
              <a:rPr lang="en-US" smtClean="0"/>
              <a:t>5. Slotted time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Dynamic Channel Allocation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Consists of N independent STATIONS</a:t>
            </a:r>
          </a:p>
          <a:p>
            <a:r>
              <a:rPr lang="en-US" smtClean="0"/>
              <a:t>Each has programs that produce frames for transmission</a:t>
            </a:r>
          </a:p>
          <a:p>
            <a:r>
              <a:rPr lang="en-US" smtClean="0"/>
              <a:t>Frames are generated at intervals</a:t>
            </a:r>
          </a:p>
          <a:p>
            <a:r>
              <a:rPr lang="en-US" smtClean="0"/>
              <a:t>Once a frame is generated the station is locked until the frame is transmitted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Station Model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Only one channel is available for all communication</a:t>
            </a:r>
          </a:p>
          <a:p>
            <a:r>
              <a:rPr lang="en-US" smtClean="0"/>
              <a:t>All stations transmit on it and all stations receive on that channel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Single Channel Assumption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If two frames are transmitted simultaneously, they overlap in time and resulting signal is garbled.</a:t>
            </a:r>
          </a:p>
          <a:p>
            <a:r>
              <a:rPr lang="en-US" smtClean="0"/>
              <a:t>All stations can detect collisions.</a:t>
            </a:r>
          </a:p>
          <a:p>
            <a:r>
              <a:rPr lang="en-US" smtClean="0"/>
              <a:t>A collided frame must be retransmitted.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Collision Assumption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Frame transmission can start any time</a:t>
            </a:r>
          </a:p>
          <a:p>
            <a:r>
              <a:rPr lang="en-US" smtClean="0"/>
              <a:t>There is no master clock controlling transmission (as opposed to slotted time discussed next)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Continuous time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1031</TotalTime>
  <Words>1078</Words>
  <Application>Microsoft Office PowerPoint</Application>
  <PresentationFormat>On-screen Show (4:3)</PresentationFormat>
  <Paragraphs>138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Concourse</vt:lpstr>
      <vt:lpstr>THE IEEE MAC SUB-LAYER – chapter 14</vt:lpstr>
      <vt:lpstr>The data link layer (Layer 2 OSI)</vt:lpstr>
      <vt:lpstr>A Taxonomy of Mechanisms for Multi-Access</vt:lpstr>
      <vt:lpstr>Static Channel Allocation</vt:lpstr>
      <vt:lpstr>Dynamic Channel Allocation </vt:lpstr>
      <vt:lpstr>Station Model</vt:lpstr>
      <vt:lpstr>Single Channel Assumption</vt:lpstr>
      <vt:lpstr>Collision Assumption</vt:lpstr>
      <vt:lpstr>Continuous time</vt:lpstr>
      <vt:lpstr>Slotted time</vt:lpstr>
      <vt:lpstr>Channelization  Protocols</vt:lpstr>
      <vt:lpstr>Controlled Access Protocols</vt:lpstr>
      <vt:lpstr>802.4 token bus</vt:lpstr>
      <vt:lpstr>802.5 token Ring</vt:lpstr>
      <vt:lpstr>Random access /Multiple Access Protocols</vt:lpstr>
      <vt:lpstr>ALOHA</vt:lpstr>
      <vt:lpstr>Pure ALOHA</vt:lpstr>
      <vt:lpstr>Slotted ALOHA</vt:lpstr>
      <vt:lpstr>Carrier Sense Multiple Access Protocols (CSMA)</vt:lpstr>
      <vt:lpstr>Persistent</vt:lpstr>
      <vt:lpstr>Non-Persistent</vt:lpstr>
      <vt:lpstr>P-persistent CSMA</vt:lpstr>
      <vt:lpstr>CSMA with Collision Detection (CSMA-CD)</vt:lpstr>
      <vt:lpstr>Collision free protocols</vt:lpstr>
      <vt:lpstr>Binary countdown protocol</vt:lpstr>
      <vt:lpstr>CSMA/CA</vt:lpstr>
    </vt:vector>
  </TitlesOfParts>
  <Company>ATI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MAC SUB-LAYER</dc:title>
  <dc:creator>jabraham</dc:creator>
  <cp:lastModifiedBy>John Abraham</cp:lastModifiedBy>
  <cp:revision>18</cp:revision>
  <dcterms:created xsi:type="dcterms:W3CDTF">1998-10-20T04:10:14Z</dcterms:created>
  <dcterms:modified xsi:type="dcterms:W3CDTF">2017-04-27T22:39:31Z</dcterms:modified>
</cp:coreProperties>
</file>