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65" r:id="rId5"/>
    <p:sldId id="266" r:id="rId6"/>
    <p:sldId id="267"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5" autoAdjust="0"/>
    <p:restoredTop sz="86358" autoAdjust="0"/>
  </p:normalViewPr>
  <p:slideViewPr>
    <p:cSldViewPr>
      <p:cViewPr varScale="1">
        <p:scale>
          <a:sx n="101" d="100"/>
          <a:sy n="101" d="100"/>
        </p:scale>
        <p:origin x="-792" y="-84"/>
      </p:cViewPr>
      <p:guideLst>
        <p:guide orient="horz" pos="2160"/>
        <p:guide pos="2880"/>
      </p:guideLst>
    </p:cSldViewPr>
  </p:slideViewPr>
  <p:outlineViewPr>
    <p:cViewPr>
      <p:scale>
        <a:sx n="33" d="100"/>
        <a:sy n="33" d="100"/>
      </p:scale>
      <p:origin x="1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F6AD8E4-0B10-43BE-BDB3-BCCAC97BEF9B}"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9D1325-2CE0-4367-9B74-C5D2AE61AE3A}" type="slidenum">
              <a:rPr lang="en-US"/>
              <a:pPr>
                <a:defRPr/>
              </a:pPr>
              <a:t>‹#›</a:t>
            </a:fld>
            <a:endParaRPr lang="en-US"/>
          </a:p>
        </p:txBody>
      </p:sp>
    </p:spTree>
    <p:extLst>
      <p:ext uri="{BB962C8B-B14F-4D97-AF65-F5344CB8AC3E}">
        <p14:creationId xmlns:p14="http://schemas.microsoft.com/office/powerpoint/2010/main" val="3978423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F30A65-C934-4092-B572-0053CD1F193D}"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58F0C7-B866-465C-A26C-022764C1ECD4}" type="slidenum">
              <a:rPr lang="en-US"/>
              <a:pPr>
                <a:defRPr/>
              </a:pPr>
              <a:t>‹#›</a:t>
            </a:fld>
            <a:endParaRPr lang="en-US"/>
          </a:p>
        </p:txBody>
      </p:sp>
    </p:spTree>
    <p:extLst>
      <p:ext uri="{BB962C8B-B14F-4D97-AF65-F5344CB8AC3E}">
        <p14:creationId xmlns:p14="http://schemas.microsoft.com/office/powerpoint/2010/main" val="2713877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719F161-207D-433D-81F7-241E6AE304F9}"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1A89D9-6EA8-4492-B3D8-704F3F80E568}" type="slidenum">
              <a:rPr lang="en-US"/>
              <a:pPr>
                <a:defRPr/>
              </a:pPr>
              <a:t>‹#›</a:t>
            </a:fld>
            <a:endParaRPr lang="en-US"/>
          </a:p>
        </p:txBody>
      </p:sp>
    </p:spTree>
    <p:extLst>
      <p:ext uri="{BB962C8B-B14F-4D97-AF65-F5344CB8AC3E}">
        <p14:creationId xmlns:p14="http://schemas.microsoft.com/office/powerpoint/2010/main" val="4120057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B658C3-8F8E-4849-B724-557ABFE17E33}"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36969E-D856-4643-8AAA-DD251648CF50}" type="slidenum">
              <a:rPr lang="en-US"/>
              <a:pPr>
                <a:defRPr/>
              </a:pPr>
              <a:t>‹#›</a:t>
            </a:fld>
            <a:endParaRPr lang="en-US"/>
          </a:p>
        </p:txBody>
      </p:sp>
    </p:spTree>
    <p:extLst>
      <p:ext uri="{BB962C8B-B14F-4D97-AF65-F5344CB8AC3E}">
        <p14:creationId xmlns:p14="http://schemas.microsoft.com/office/powerpoint/2010/main" val="171373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AC218D1-136B-444E-8E7C-810E4D682BFA}"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2D879F-85D7-4A9C-829D-7B7E537FB84F}" type="slidenum">
              <a:rPr lang="en-US"/>
              <a:pPr>
                <a:defRPr/>
              </a:pPr>
              <a:t>‹#›</a:t>
            </a:fld>
            <a:endParaRPr lang="en-US"/>
          </a:p>
        </p:txBody>
      </p:sp>
    </p:spTree>
    <p:extLst>
      <p:ext uri="{BB962C8B-B14F-4D97-AF65-F5344CB8AC3E}">
        <p14:creationId xmlns:p14="http://schemas.microsoft.com/office/powerpoint/2010/main" val="2327497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A50F2DF-693B-4710-8A6F-700936FD796E}" type="datetimeFigureOut">
              <a:rPr lang="en-US"/>
              <a:pPr>
                <a:defRPr/>
              </a:pPr>
              <a:t>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5741338-F49F-4E1A-AC1E-62C4B545AB1D}" type="slidenum">
              <a:rPr lang="en-US"/>
              <a:pPr>
                <a:defRPr/>
              </a:pPr>
              <a:t>‹#›</a:t>
            </a:fld>
            <a:endParaRPr lang="en-US"/>
          </a:p>
        </p:txBody>
      </p:sp>
    </p:spTree>
    <p:extLst>
      <p:ext uri="{BB962C8B-B14F-4D97-AF65-F5344CB8AC3E}">
        <p14:creationId xmlns:p14="http://schemas.microsoft.com/office/powerpoint/2010/main" val="401216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02295E0-FD82-4645-B8E5-6AA6EAB17CBA}" type="datetimeFigureOut">
              <a:rPr lang="en-US"/>
              <a:pPr>
                <a:defRPr/>
              </a:pPr>
              <a:t>2/4/2014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B65A503-3421-402F-87C9-C68B6A57C50E}" type="slidenum">
              <a:rPr lang="en-US"/>
              <a:pPr>
                <a:defRPr/>
              </a:pPr>
              <a:t>‹#›</a:t>
            </a:fld>
            <a:endParaRPr lang="en-US"/>
          </a:p>
        </p:txBody>
      </p:sp>
    </p:spTree>
    <p:extLst>
      <p:ext uri="{BB962C8B-B14F-4D97-AF65-F5344CB8AC3E}">
        <p14:creationId xmlns:p14="http://schemas.microsoft.com/office/powerpoint/2010/main" val="263887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B0B5491-28D6-4C2D-B9FD-399044E98B1E}" type="datetimeFigureOut">
              <a:rPr lang="en-US"/>
              <a:pPr>
                <a:defRPr/>
              </a:pPr>
              <a:t>2/4/2014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9707737-72C3-41C6-8754-57B93165366E}" type="slidenum">
              <a:rPr lang="en-US"/>
              <a:pPr>
                <a:defRPr/>
              </a:pPr>
              <a:t>‹#›</a:t>
            </a:fld>
            <a:endParaRPr lang="en-US"/>
          </a:p>
        </p:txBody>
      </p:sp>
    </p:spTree>
    <p:extLst>
      <p:ext uri="{BB962C8B-B14F-4D97-AF65-F5344CB8AC3E}">
        <p14:creationId xmlns:p14="http://schemas.microsoft.com/office/powerpoint/2010/main" val="204179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986E404-445C-4A2E-B24E-5055895779A1}" type="datetimeFigureOut">
              <a:rPr lang="en-US"/>
              <a:pPr>
                <a:defRPr/>
              </a:pPr>
              <a:t>2/4/2014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C9A2106-62E2-47EC-8820-23D772A68E0B}" type="slidenum">
              <a:rPr lang="en-US"/>
              <a:pPr>
                <a:defRPr/>
              </a:pPr>
              <a:t>‹#›</a:t>
            </a:fld>
            <a:endParaRPr lang="en-US"/>
          </a:p>
        </p:txBody>
      </p:sp>
    </p:spTree>
    <p:extLst>
      <p:ext uri="{BB962C8B-B14F-4D97-AF65-F5344CB8AC3E}">
        <p14:creationId xmlns:p14="http://schemas.microsoft.com/office/powerpoint/2010/main" val="1126302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668558-69F4-4502-8696-05F2A0B5CE08}" type="datetimeFigureOut">
              <a:rPr lang="en-US"/>
              <a:pPr>
                <a:defRPr/>
              </a:pPr>
              <a:t>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34FB6F-96D4-4264-9932-4223592104ED}" type="slidenum">
              <a:rPr lang="en-US"/>
              <a:pPr>
                <a:defRPr/>
              </a:pPr>
              <a:t>‹#›</a:t>
            </a:fld>
            <a:endParaRPr lang="en-US"/>
          </a:p>
        </p:txBody>
      </p:sp>
    </p:spTree>
    <p:extLst>
      <p:ext uri="{BB962C8B-B14F-4D97-AF65-F5344CB8AC3E}">
        <p14:creationId xmlns:p14="http://schemas.microsoft.com/office/powerpoint/2010/main" val="877005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F8ABA5-07CF-49F8-BC9C-E5E671C93FCA}" type="datetimeFigureOut">
              <a:rPr lang="en-US"/>
              <a:pPr>
                <a:defRPr/>
              </a:pPr>
              <a:t>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6F5DBE0-F78E-4607-B277-9DA9B1A1BB3A}" type="slidenum">
              <a:rPr lang="en-US"/>
              <a:pPr>
                <a:defRPr/>
              </a:pPr>
              <a:t>‹#›</a:t>
            </a:fld>
            <a:endParaRPr lang="en-US"/>
          </a:p>
        </p:txBody>
      </p:sp>
    </p:spTree>
    <p:extLst>
      <p:ext uri="{BB962C8B-B14F-4D97-AF65-F5344CB8AC3E}">
        <p14:creationId xmlns:p14="http://schemas.microsoft.com/office/powerpoint/2010/main" val="2016890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42421A-FA39-49FD-9547-4CCE9CB8E5E8}" type="datetimeFigureOut">
              <a:rPr lang="en-US"/>
              <a:pPr>
                <a:defRPr/>
              </a:pPr>
              <a:t>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AEE46BE-C1C3-498B-A538-CE796DE10F0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altLang="en-US" dirty="0" smtClean="0"/>
              <a:t>REDUNDANCY - Broadband</a:t>
            </a:r>
            <a:endParaRPr lang="en-US" altLang="en-US" dirty="0"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Dr. John P. Abraham</a:t>
            </a:r>
          </a:p>
          <a:p>
            <a:pPr eaLnBrk="1" fontAlgn="auto" hangingPunct="1">
              <a:spcAft>
                <a:spcPts val="0"/>
              </a:spcAft>
              <a:buFont typeface="Arial" pitchFamily="34" charset="0"/>
              <a:buNone/>
              <a:defRPr/>
            </a:pPr>
            <a:r>
              <a:rPr lang="en-US" dirty="0" smtClean="0"/>
              <a:t>Professor</a:t>
            </a:r>
          </a:p>
          <a:p>
            <a:pPr eaLnBrk="1" fontAlgn="auto" hangingPunct="1">
              <a:spcAft>
                <a:spcPts val="0"/>
              </a:spcAft>
              <a:buFont typeface="Arial" pitchFamily="34" charset="0"/>
              <a:buNone/>
              <a:defRPr/>
            </a:pPr>
            <a:r>
              <a:rPr lang="en-US" dirty="0" smtClean="0"/>
              <a:t>UTPA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This slide series is a summary of what we discussed in class.</a:t>
            </a:r>
          </a:p>
        </p:txBody>
      </p:sp>
      <p:sp>
        <p:nvSpPr>
          <p:cNvPr id="3075" name="Content Placeholder 2"/>
          <p:cNvSpPr>
            <a:spLocks noGrp="1"/>
          </p:cNvSpPr>
          <p:nvPr>
            <p:ph idx="1"/>
          </p:nvPr>
        </p:nvSpPr>
        <p:spPr/>
        <p:txBody>
          <a:bodyPr/>
          <a:lstStyle/>
          <a:p>
            <a:pPr eaLnBrk="1" hangingPunct="1"/>
            <a:r>
              <a:rPr lang="en-US" altLang="en-US" smtClean="0"/>
              <a:t>Power</a:t>
            </a:r>
          </a:p>
          <a:p>
            <a:pPr eaLnBrk="1" hangingPunct="1"/>
            <a:r>
              <a:rPr lang="en-US" altLang="en-US" smtClean="0"/>
              <a:t>Broadband</a:t>
            </a:r>
          </a:p>
          <a:p>
            <a:pPr eaLnBrk="1" hangingPunct="1"/>
            <a:r>
              <a:rPr lang="en-US" altLang="en-US" smtClean="0"/>
              <a:t>Hard Drive</a:t>
            </a:r>
          </a:p>
          <a:p>
            <a:pPr eaLnBrk="1" hangingPunct="1"/>
            <a:r>
              <a:rPr lang="en-US" altLang="en-US" smtClean="0"/>
              <a:t>Backup</a:t>
            </a:r>
          </a:p>
          <a:p>
            <a:pPr eaLnBrk="1" hangingPunct="1"/>
            <a:r>
              <a:rPr lang="en-US" altLang="en-US" smtClean="0"/>
              <a:t>Cluster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dirty="0" smtClean="0"/>
              <a:t>Broadband redundancy</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Determine highest speed you would need and that should become your primary broadband.</a:t>
            </a:r>
          </a:p>
          <a:p>
            <a:pPr eaLnBrk="1" fontAlgn="auto" hangingPunct="1">
              <a:spcAft>
                <a:spcPts val="0"/>
              </a:spcAft>
              <a:buFont typeface="Arial" pitchFamily="34" charset="0"/>
              <a:buChar char="•"/>
              <a:defRPr/>
            </a:pPr>
            <a:r>
              <a:rPr lang="en-US" dirty="0" smtClean="0"/>
              <a:t>Determine the lowest speed you can get by without damaging your business much, make that your secondary broadband.</a:t>
            </a:r>
          </a:p>
          <a:p>
            <a:pPr eaLnBrk="1" fontAlgn="auto" hangingPunct="1">
              <a:spcAft>
                <a:spcPts val="0"/>
              </a:spcAft>
              <a:buFont typeface="Arial" pitchFamily="34" charset="0"/>
              <a:buChar char="•"/>
              <a:defRPr/>
            </a:pPr>
            <a:r>
              <a:rPr lang="en-US" dirty="0" smtClean="0"/>
              <a:t>Both services should provided you with pool of public IP addresses.</a:t>
            </a:r>
          </a:p>
          <a:p>
            <a:pPr eaLnBrk="1" fontAlgn="auto" hangingPunct="1">
              <a:spcAft>
                <a:spcPts val="0"/>
              </a:spcAft>
              <a:buFont typeface="Arial" pitchFamily="34" charset="0"/>
              <a:buChar char="•"/>
              <a:defRPr/>
            </a:pPr>
            <a:r>
              <a:rPr lang="en-US" dirty="0" smtClean="0"/>
              <a:t>Assign one of those IP addresses to appropriate router or modem.  In case of a modem the public IP should be passed on or bridged to the load balancer discussed below.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Redundancy and load balancer</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Purchase a router that is capable of load balancing.</a:t>
            </a:r>
          </a:p>
          <a:p>
            <a:pPr eaLnBrk="1" fontAlgn="auto" hangingPunct="1">
              <a:spcAft>
                <a:spcPts val="0"/>
              </a:spcAft>
              <a:buFont typeface="Arial" pitchFamily="34" charset="0"/>
              <a:buChar char="•"/>
              <a:defRPr/>
            </a:pPr>
            <a:r>
              <a:rPr lang="en-US" dirty="0" smtClean="0"/>
              <a:t>All Private LAN traffic should go through this router.</a:t>
            </a:r>
          </a:p>
          <a:p>
            <a:pPr eaLnBrk="1" fontAlgn="auto" hangingPunct="1">
              <a:spcAft>
                <a:spcPts val="0"/>
              </a:spcAft>
              <a:buFont typeface="Arial" pitchFamily="34" charset="0"/>
              <a:buChar char="•"/>
              <a:defRPr/>
            </a:pPr>
            <a:r>
              <a:rPr lang="en-US" dirty="0" smtClean="0"/>
              <a:t>A load balancer will have more than one WAN port.  Assign appropriate public IPs to each of the WAN.  Appropriate means the IP address should come from the appropriate service connected to the WAN port.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Stand by WAN service</a:t>
            </a:r>
          </a:p>
        </p:txBody>
      </p:sp>
      <p:sp>
        <p:nvSpPr>
          <p:cNvPr id="13315" name="Content Placeholder 2"/>
          <p:cNvSpPr>
            <a:spLocks noGrp="1"/>
          </p:cNvSpPr>
          <p:nvPr>
            <p:ph idx="1"/>
          </p:nvPr>
        </p:nvSpPr>
        <p:spPr/>
        <p:txBody>
          <a:bodyPr/>
          <a:lstStyle/>
          <a:p>
            <a:pPr eaLnBrk="1" hangingPunct="1"/>
            <a:r>
              <a:rPr lang="en-US" altLang="en-US" smtClean="0"/>
              <a:t>If the primary fails then the secondary should take over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Load balancing</a:t>
            </a:r>
          </a:p>
        </p:txBody>
      </p:sp>
      <p:sp>
        <p:nvSpPr>
          <p:cNvPr id="14339" name="Content Placeholder 2"/>
          <p:cNvSpPr>
            <a:spLocks noGrp="1"/>
          </p:cNvSpPr>
          <p:nvPr>
            <p:ph idx="1"/>
          </p:nvPr>
        </p:nvSpPr>
        <p:spPr/>
        <p:txBody>
          <a:bodyPr/>
          <a:lstStyle/>
          <a:p>
            <a:pPr eaLnBrk="1" hangingPunct="1"/>
            <a:r>
              <a:rPr lang="en-US" altLang="en-US" dirty="0" smtClean="0"/>
              <a:t>If either the download speed or the upload speed is similar you may want to load balance.  </a:t>
            </a:r>
          </a:p>
          <a:p>
            <a:pPr eaLnBrk="1" hangingPunct="1"/>
            <a:r>
              <a:rPr lang="en-US" altLang="en-US" dirty="0" smtClean="0"/>
              <a:t>Set appropriate policies for load balancing.  For example, you may want to set a policy for secure connections to go through a designated WAN.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17667</TotalTime>
  <Words>234</Words>
  <Application>Microsoft Office PowerPoint</Application>
  <PresentationFormat>On-screen Show (4:3)</PresentationFormat>
  <Paragraphs>24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Arial</vt:lpstr>
      <vt:lpstr>Office Theme</vt:lpstr>
      <vt:lpstr>REDUNDANCY - Broadband</vt:lpstr>
      <vt:lpstr>This slide series is a summary of what we discussed in class.</vt:lpstr>
      <vt:lpstr>Broadband redundancy</vt:lpstr>
      <vt:lpstr>Redundancy and load balancer</vt:lpstr>
      <vt:lpstr>Stand by WAN service</vt:lpstr>
      <vt:lpstr>Load balancing</vt:lpstr>
    </vt:vector>
  </TitlesOfParts>
  <Company>UTPA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REDUNDANCY</dc:title>
  <dc:creator>John Abraham</dc:creator>
  <cp:lastModifiedBy>John Abraham</cp:lastModifiedBy>
  <cp:revision>9</cp:revision>
  <dcterms:created xsi:type="dcterms:W3CDTF">2012-11-01T15:13:37Z</dcterms:created>
  <dcterms:modified xsi:type="dcterms:W3CDTF">2014-02-04T23:16:55Z</dcterms:modified>
</cp:coreProperties>
</file>