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80" r:id="rId4"/>
    <p:sldId id="276" r:id="rId5"/>
    <p:sldId id="260" r:id="rId6"/>
    <p:sldId id="277" r:id="rId7"/>
    <p:sldId id="258" r:id="rId8"/>
    <p:sldId id="278" r:id="rId9"/>
    <p:sldId id="267" r:id="rId10"/>
    <p:sldId id="273" r:id="rId11"/>
    <p:sldId id="274" r:id="rId12"/>
    <p:sldId id="259" r:id="rId13"/>
    <p:sldId id="261" r:id="rId14"/>
    <p:sldId id="262" r:id="rId15"/>
    <p:sldId id="275" r:id="rId16"/>
    <p:sldId id="263" r:id="rId17"/>
    <p:sldId id="264" r:id="rId18"/>
    <p:sldId id="266" r:id="rId19"/>
    <p:sldId id="265" r:id="rId20"/>
    <p:sldId id="270" r:id="rId21"/>
    <p:sldId id="279" r:id="rId22"/>
    <p:sldId id="27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 snapToGrid="0">
      <p:cViewPr varScale="1">
        <p:scale>
          <a:sx n="80" d="100"/>
          <a:sy n="80" d="100"/>
        </p:scale>
        <p:origin x="132" y="456"/>
      </p:cViewPr>
      <p:guideLst/>
    </p:cSldViewPr>
  </p:slideViewPr>
  <p:outlineViewPr>
    <p:cViewPr>
      <p:scale>
        <a:sx n="33" d="100"/>
        <a:sy n="33" d="100"/>
      </p:scale>
      <p:origin x="0" y="-552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2D0613-5490-4487-94FB-552F13A1D39D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6AB533-F0F6-4BAC-AE6C-B0B00E6596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642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6AB533-F0F6-4BAC-AE6C-B0B00E65963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3460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927A3-B555-4B04-BB48-A58F6F0B64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F569189-858E-4A5B-9A75-80E17D6792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5FC71-74CF-4CB0-B06B-C7E815E9E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0FB723-F6FA-4214-B669-5616192401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898E5D-99F9-431E-A04A-23EDAC5BB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564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12BA-B248-43FE-8BCD-CA6D20B1A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F41E53-4E36-4791-9BF4-ACCE3F3D29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20FD1-2AC2-4DF3-8584-F80E10CFD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D6752-7E2E-4B07-BC3B-FAE857374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7728C7-FA9A-4E6C-875C-BA22BCD849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630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5B0D0F-BCF5-46E1-B51F-235A56881F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6D3F63-E051-46C1-AC7F-2465E4ABCD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760471-BE15-4AF8-9DA5-E4B960088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CFAE9-28FC-41FC-955D-27FF31B1F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5FEA41-7849-479A-80D4-DED59A8B44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822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894BFC-AF82-4011-A21E-0B9867F9CB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25530B-3756-4DF5-82E0-F4274F0695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BDAC9-57B6-4029-BED8-2168DF096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A94AA-E37E-4A16-B7BF-999FF40E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505FE4-FB32-4FEA-A81F-CFA0EB8B0E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6348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2EE7C-F9C6-4AA0-816B-B48A6A799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0D09B8-9009-4727-92E4-019F93C582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987B5-2BC5-4613-B750-255AA2E5D0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7C5E92-5194-46BB-8629-F26457FB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E50C59-E8AC-4A53-A5B1-9665F5251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1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70D8F1-E8D1-4D37-A5D4-B93B2B3B6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AF0746-037A-4D14-B2BD-6BA90E58FF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E0644A-1DC6-4F3C-81AB-8B0CD94B9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870D20-40D4-41EB-9C77-4CF36E0A3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93D8D-B411-407E-A8C8-1B1DC5C0C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9FEA56-78E2-49CD-985D-48698CC508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16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D1E9-05AA-453B-9402-B4F4B0041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0A1AD-BF96-4437-B586-1D262C596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332C69-6F0F-4BB3-946D-041A08EC8D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8C1BA7-7187-4F35-B36A-CE47C0F72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02C719-AAF0-4D21-A94F-748E95639D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65A6F1-8296-4958-BB1D-CC0F5F884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23DCB3-D3D2-41A1-A80B-7EED1B543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D005E7-7E06-4FF3-B933-29956CA115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441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962B-3527-490B-B522-FEFDA4CE7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7EDD7C-EAA3-4DE9-9AD7-E435C6E88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C0F987-E9B1-4B72-9675-883D506A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3FFD4A-A128-41E2-ADD3-1CE5C175B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85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F8A86-03C4-4123-AE07-1CB07972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FFF7348-8D59-4296-BEF3-4862998B1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66ABF-8EBD-4158-A86B-81EEFB309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869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1E19B1-4FA0-421C-A31A-8AE36B0C2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12D372-8388-449D-89E6-98973AD65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356E66-F49C-47BA-8201-105736A64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65E11D-AEF3-40D7-B6C2-D2F394D0B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7321F2-2274-43B4-96D4-B6DE87453A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C7C65A-7BF5-4F2E-BD99-7CA40195B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90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94B0AE-B86E-4572-AB18-0CC7C01AB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6D2E2F-0C1E-4331-894E-039210726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F32A53-DC5D-4074-A179-00C07A702D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464316-3AD3-4E35-95AD-D6B612503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DDC63-EFD5-4838-B845-0FB2C3E85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1DA79D-AEC1-4186-9800-94192B17C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96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27E7AB8-8694-4288-9825-2A1521027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82697-4211-48FA-8AE6-3F3F8BDFE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A0204D-7AD7-4EF3-B7DA-1082F64E88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F0D8E-C92C-4627-A936-BCCBE9D3F871}" type="datetimeFigureOut">
              <a:rPr lang="en-US" smtClean="0"/>
              <a:t>2/15/2022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E7C668-0B1F-486A-B1FA-62E04BA364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3F0BFD-0DE6-4275-A2E4-4C532B8173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EE538-D6D1-4C24-8194-EAD4C6F755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89576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indowsondevices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4B423-B564-4140-89C8-8B8F599E68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3647" y="692991"/>
            <a:ext cx="9144000" cy="1161210"/>
          </a:xfrm>
        </p:spPr>
        <p:txBody>
          <a:bodyPr/>
          <a:lstStyle/>
          <a:p>
            <a:r>
              <a:rPr lang="en-US" dirty="0"/>
              <a:t>INTERNET OF THINGS (IoT)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575B4A-AEE8-4755-A4C6-ADDF1D9CE7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John P. Abraham</a:t>
            </a:r>
          </a:p>
          <a:p>
            <a:r>
              <a:rPr lang="en-US" dirty="0"/>
              <a:t>Professor</a:t>
            </a:r>
          </a:p>
          <a:p>
            <a:r>
              <a:rPr lang="en-US" dirty="0"/>
              <a:t>UTRGV</a:t>
            </a:r>
          </a:p>
        </p:txBody>
      </p:sp>
    </p:spTree>
    <p:extLst>
      <p:ext uri="{BB962C8B-B14F-4D97-AF65-F5344CB8AC3E}">
        <p14:creationId xmlns:p14="http://schemas.microsoft.com/office/powerpoint/2010/main" val="272115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91A1D-9A9B-472E-BFAB-7779991EE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RFID PASSIVE TAG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2B4498-71AD-495F-880A-9516C3E1AC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https://www.researchgate.net/publication/292176008/figure/fig2/AS:613862743224339@1523367691581/Schematic-diagram-of-UHF-passive-RFID-tag_W640.jpg">
            <a:extLst>
              <a:ext uri="{FF2B5EF4-FFF2-40B4-BE49-F238E27FC236}">
                <a16:creationId xmlns:a16="http://schemas.microsoft.com/office/drawing/2014/main" id="{19BBF6B0-69EF-477A-A6C1-4A9A1AC9EF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701131"/>
            <a:ext cx="60960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6944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4969F2-2C17-4381-941F-E287E9C79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RFID READER</a:t>
            </a:r>
          </a:p>
        </p:txBody>
      </p:sp>
      <p:pic>
        <p:nvPicPr>
          <p:cNvPr id="2050" name="Picture 2" descr="https://www.researchgate.net/publication/292176008/figure/fig4/AS:613862743212061@1523367691647/Schematic-diagram-of-RFID-reader_W640.jpg">
            <a:extLst>
              <a:ext uri="{FF2B5EF4-FFF2-40B4-BE49-F238E27FC236}">
                <a16:creationId xmlns:a16="http://schemas.microsoft.com/office/drawing/2014/main" id="{54042EBE-B557-4BBB-AF43-A113161EBA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20" y="1329649"/>
            <a:ext cx="5943600" cy="5135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4834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ACC46-49AB-4355-AA71-20A961BFD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Home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01292A-5FAA-42CA-86EF-4E6FB063F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 home technology (</a:t>
            </a:r>
            <a:r>
              <a:rPr lang="en-US" sz="2800" b="0" i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automation</a:t>
            </a:r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or </a:t>
            </a:r>
            <a:r>
              <a:rPr lang="en-US" sz="28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domotics</a:t>
            </a:r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 provides homeowners security, comfort, convenience and energy efficiency.</a:t>
            </a:r>
          </a:p>
          <a:p>
            <a:pPr lvl="1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control smart devices, often by a smart home app on their smartphone </a:t>
            </a:r>
          </a:p>
          <a:p>
            <a:pPr lvl="1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smart home systems and devices often operate together, sharing consumer usage data among themselves and automating actions based on the homeowners' preferences.</a:t>
            </a:r>
          </a:p>
          <a:p>
            <a:pPr lvl="1"/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Locks, Security cameras, thermostat &amp; vent control, TV, Alexa, appliances, lighting, water, gate and garage openers</a:t>
            </a:r>
          </a:p>
        </p:txBody>
      </p:sp>
    </p:spTree>
    <p:extLst>
      <p:ext uri="{BB962C8B-B14F-4D97-AF65-F5344CB8AC3E}">
        <p14:creationId xmlns:p14="http://schemas.microsoft.com/office/powerpoint/2010/main" val="42225991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B5AE2E-4B60-42FF-A319-FF581265E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</a:t>
            </a:r>
            <a:r>
              <a:rPr lang="en-US" baseline="0" dirty="0"/>
              <a:t> city – Automation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E6EDEC-94B0-42F4-B63B-1A777F3CD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Street and traffic lights- road sensors and</a:t>
            </a:r>
            <a:r>
              <a:rPr lang="en-US" sz="28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cameras feed through a centralized computer system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Transportation – Bicycles anyone can use, electric car sharing program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Parking - wireless sensors to detect parking-space occupancy in metered spaces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Infrastructure and maintenance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Waste management (including waste water) -smart waste and recycling system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Air quality – City environmental sensors. Block by block sensing of </a:t>
            </a:r>
            <a:r>
              <a:rPr lang="en-US" dirty="0"/>
              <a:t>temperature, humidity, light, air quality, wind, and precipitation</a:t>
            </a:r>
            <a:endParaRPr lang="en-US" sz="28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Crime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Architecture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Energy usage and distribution - sensors to save electricity by intuitively adjusting the brightness of street lights, based on the presence of automobiles and </a:t>
            </a:r>
            <a:r>
              <a:rPr lang="en-US" sz="2800" b="0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pedestriansTraffic</a:t>
            </a:r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flow</a:t>
            </a:r>
          </a:p>
          <a:p>
            <a:r>
              <a:rPr lang="en-US" sz="28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Pedestrian and bicycle needs</a:t>
            </a:r>
          </a:p>
        </p:txBody>
      </p:sp>
    </p:spTree>
    <p:extLst>
      <p:ext uri="{BB962C8B-B14F-4D97-AF65-F5344CB8AC3E}">
        <p14:creationId xmlns:p14="http://schemas.microsoft.com/office/powerpoint/2010/main" val="1132974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EFF213-8F45-4E89-B18A-B6A1FE889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Specific Architecture (evolving)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15517-6A08-4F7A-975D-91197C7251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/>
            <a:r>
              <a:rPr lang="en-US" dirty="0"/>
              <a:t>No standardized architecture exists as of 2019, but many proposals.</a:t>
            </a:r>
          </a:p>
          <a:p>
            <a:pPr lvl="1"/>
            <a:r>
              <a:rPr lang="en-US" dirty="0"/>
              <a:t>At the minimum we have 4 layers</a:t>
            </a:r>
          </a:p>
          <a:p>
            <a:pPr lvl="2"/>
            <a:r>
              <a:rPr lang="en-US" dirty="0"/>
              <a:t>Network</a:t>
            </a:r>
            <a:r>
              <a:rPr lang="en-US" baseline="0" dirty="0"/>
              <a:t> of Things –Smart devices: sensors, </a:t>
            </a:r>
            <a:r>
              <a:rPr lang="en-US" baseline="0" dirty="0" err="1"/>
              <a:t>gps</a:t>
            </a:r>
            <a:r>
              <a:rPr lang="en-US" baseline="0" dirty="0"/>
              <a:t>, RFID,, smart phones, cameras, cars etc. Devices and</a:t>
            </a:r>
            <a:r>
              <a:rPr lang="en-US" dirty="0"/>
              <a:t> sensors work in</a:t>
            </a:r>
            <a:r>
              <a:rPr lang="en-US" dirty="0">
                <a:solidFill>
                  <a:srgbClr val="FF0000"/>
                </a:solidFill>
              </a:rPr>
              <a:t> Edge</a:t>
            </a:r>
            <a:r>
              <a:rPr lang="en-US" dirty="0"/>
              <a:t>.</a:t>
            </a:r>
            <a:endParaRPr lang="en-US" baseline="0" dirty="0"/>
          </a:p>
          <a:p>
            <a:pPr lvl="3"/>
            <a:r>
              <a:rPr lang="en-US" dirty="0"/>
              <a:t>Gathering physical world (analog) and converting to digital data</a:t>
            </a:r>
          </a:p>
          <a:p>
            <a:pPr lvl="3"/>
            <a:r>
              <a:rPr lang="en-US" baseline="0" dirty="0"/>
              <a:t>These</a:t>
            </a:r>
            <a:r>
              <a:rPr lang="en-US" dirty="0"/>
              <a:t> devices can communicate with each other and to the upper layer</a:t>
            </a:r>
            <a:endParaRPr lang="en-US" baseline="0" dirty="0"/>
          </a:p>
          <a:p>
            <a:pPr lvl="3"/>
            <a:r>
              <a:rPr lang="en-US" dirty="0"/>
              <a:t>Wired or wireless network: Ethernet, </a:t>
            </a:r>
            <a:r>
              <a:rPr lang="en-US" dirty="0" err="1"/>
              <a:t>Wifi</a:t>
            </a:r>
            <a:r>
              <a:rPr lang="en-US" dirty="0"/>
              <a:t>, PAN, etc.</a:t>
            </a:r>
          </a:p>
          <a:p>
            <a:pPr lvl="3"/>
            <a:r>
              <a:rPr lang="en-US" dirty="0"/>
              <a:t>Routers other gateway devices connecting WAN. </a:t>
            </a:r>
            <a:r>
              <a:rPr lang="en-US" dirty="0">
                <a:solidFill>
                  <a:srgbClr val="FF0000"/>
                </a:solidFill>
              </a:rPr>
              <a:t>Edge and CLOUD connected by Gateway</a:t>
            </a:r>
            <a:endParaRPr lang="en-US" baseline="0" dirty="0">
              <a:solidFill>
                <a:srgbClr val="FF0000"/>
              </a:solidFill>
            </a:endParaRPr>
          </a:p>
          <a:p>
            <a:pPr lvl="2"/>
            <a:r>
              <a:rPr lang="en-US" dirty="0"/>
              <a:t>Centralized Data collection service </a:t>
            </a:r>
          </a:p>
          <a:p>
            <a:pPr lvl="3"/>
            <a:r>
              <a:rPr lang="en-US" dirty="0"/>
              <a:t>CLOUD services with many servers, large memory and storage</a:t>
            </a:r>
          </a:p>
          <a:p>
            <a:pPr lvl="2"/>
            <a:r>
              <a:rPr lang="en-US" dirty="0"/>
              <a:t>Decision making and application of specified services  </a:t>
            </a:r>
          </a:p>
          <a:p>
            <a:pPr lvl="3"/>
            <a:r>
              <a:rPr lang="en-US" dirty="0"/>
              <a:t>Management Service layer</a:t>
            </a:r>
          </a:p>
          <a:p>
            <a:pPr lvl="3"/>
            <a:r>
              <a:rPr lang="en-US" dirty="0"/>
              <a:t>Device controllers: lock opening, giving out cash, applying fertilizers, etc.</a:t>
            </a:r>
          </a:p>
          <a:p>
            <a:pPr lvl="2"/>
            <a:r>
              <a:rPr lang="en-US" dirty="0"/>
              <a:t>User layer</a:t>
            </a:r>
          </a:p>
        </p:txBody>
      </p:sp>
    </p:spTree>
    <p:extLst>
      <p:ext uri="{BB962C8B-B14F-4D97-AF65-F5344CB8AC3E}">
        <p14:creationId xmlns:p14="http://schemas.microsoft.com/office/powerpoint/2010/main" val="369573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D8A23C-F27E-4F48-9CAE-33B5EAE47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</a:t>
            </a:r>
            <a:r>
              <a:rPr lang="en-US" baseline="0" dirty="0"/>
              <a:t> layers in the whole network - evolving</a:t>
            </a:r>
            <a:endParaRPr lang="en-US" dirty="0"/>
          </a:p>
        </p:txBody>
      </p:sp>
      <p:pic>
        <p:nvPicPr>
          <p:cNvPr id="1026" name="Picture 2" descr="Image result for IoT protocol stack">
            <a:extLst>
              <a:ext uri="{FF2B5EF4-FFF2-40B4-BE49-F238E27FC236}">
                <a16:creationId xmlns:a16="http://schemas.microsoft.com/office/drawing/2014/main" id="{76D65731-E82C-4F14-A64C-80737F97D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890" y="1825625"/>
            <a:ext cx="7886220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238578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57CCC2-07E8-4B6D-889D-E87D6FCAB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Specific IoT Data protocols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F098C-1EE3-4969-A458-4D9F6228D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Much of the work needs to be done in the Edge rather than the Cloud, because of the latency involved in Cloud. So D2D (device to device, D2C (device </a:t>
            </a:r>
            <a:r>
              <a:rPr lang="en-US"/>
              <a:t>to cloud) </a:t>
            </a:r>
            <a:r>
              <a:rPr lang="en-US" dirty="0"/>
              <a:t>and C2C communication should be possible.</a:t>
            </a:r>
          </a:p>
          <a:p>
            <a:r>
              <a:rPr lang="en-US" dirty="0"/>
              <a:t>MQTT (Message Queuing Telemetry Transport) protocol.  Mostly for Device to Cloud communication</a:t>
            </a:r>
          </a:p>
          <a:p>
            <a:r>
              <a:rPr lang="en-US" dirty="0" err="1"/>
              <a:t>CoAP</a:t>
            </a:r>
            <a:r>
              <a:rPr lang="en-US" dirty="0"/>
              <a:t> (Constrained Application Protocol). Lightweight fast HTTP. There is a Proxy between the HTTP client and </a:t>
            </a:r>
            <a:r>
              <a:rPr lang="en-US" dirty="0" err="1"/>
              <a:t>CoAP</a:t>
            </a:r>
            <a:r>
              <a:rPr lang="en-US" dirty="0"/>
              <a:t> server. Can be installed in very small devices. GET/POST/PUT/DELETE.  Content type: XML, JSON, etc.)</a:t>
            </a:r>
          </a:p>
        </p:txBody>
      </p:sp>
    </p:spTree>
    <p:extLst>
      <p:ext uri="{BB962C8B-B14F-4D97-AF65-F5344CB8AC3E}">
        <p14:creationId xmlns:p14="http://schemas.microsoft.com/office/powerpoint/2010/main" val="37751144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B43D9-E3D3-46EA-855F-4FB31CB63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MQTT</a:t>
            </a:r>
          </a:p>
        </p:txBody>
      </p:sp>
      <p:pic>
        <p:nvPicPr>
          <p:cNvPr id="1026" name="Picture 2" descr="mqtt-broker">
            <a:extLst>
              <a:ext uri="{FF2B5EF4-FFF2-40B4-BE49-F238E27FC236}">
                <a16:creationId xmlns:a16="http://schemas.microsoft.com/office/drawing/2014/main" id="{41FBAF08-5CAA-4C48-AC9A-67240FD438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571" y="2558437"/>
            <a:ext cx="7142857" cy="28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50609F-F9F3-4FE5-9FA6-3E8F42752F4F}"/>
              </a:ext>
            </a:extLst>
          </p:cNvPr>
          <p:cNvSpPr txBox="1"/>
          <p:nvPr/>
        </p:nvSpPr>
        <p:spPr>
          <a:xfrm>
            <a:off x="1244411" y="2935349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Publisher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5937F4C-92A0-4E22-B8ED-31972BC8D723}"/>
              </a:ext>
            </a:extLst>
          </p:cNvPr>
          <p:cNvSpPr txBox="1"/>
          <p:nvPr/>
        </p:nvSpPr>
        <p:spPr>
          <a:xfrm>
            <a:off x="1244410" y="3542269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Publisher 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B49691-1B85-4E34-B155-A15FE1059571}"/>
              </a:ext>
            </a:extLst>
          </p:cNvPr>
          <p:cNvSpPr txBox="1"/>
          <p:nvPr/>
        </p:nvSpPr>
        <p:spPr>
          <a:xfrm>
            <a:off x="1244410" y="4308544"/>
            <a:ext cx="128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Publisher 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D2BC541-520D-4416-AFE3-45EAAB2BE19D}"/>
              </a:ext>
            </a:extLst>
          </p:cNvPr>
          <p:cNvSpPr txBox="1"/>
          <p:nvPr/>
        </p:nvSpPr>
        <p:spPr>
          <a:xfrm>
            <a:off x="5638799" y="32652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Topic 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6656698-29EE-4CC0-80A5-7B1A393771A4}"/>
              </a:ext>
            </a:extLst>
          </p:cNvPr>
          <p:cNvSpPr txBox="1"/>
          <p:nvPr/>
        </p:nvSpPr>
        <p:spPr>
          <a:xfrm>
            <a:off x="5638799" y="3911601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Topic 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3BD030F-A59A-4D38-AEFE-467412D28AA7}"/>
              </a:ext>
            </a:extLst>
          </p:cNvPr>
          <p:cNvSpPr txBox="1"/>
          <p:nvPr/>
        </p:nvSpPr>
        <p:spPr>
          <a:xfrm>
            <a:off x="9667428" y="2630284"/>
            <a:ext cx="1386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Subscriber </a:t>
            </a:r>
            <a:r>
              <a:rPr lang="en-US" dirty="0"/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C952342-AA6C-439B-A391-A51F113D1396}"/>
              </a:ext>
            </a:extLst>
          </p:cNvPr>
          <p:cNvSpPr txBox="1"/>
          <p:nvPr/>
        </p:nvSpPr>
        <p:spPr>
          <a:xfrm>
            <a:off x="9583702" y="3429000"/>
            <a:ext cx="1386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Subscriber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E9B407-CFB9-44BB-BCEC-F5B2C99F74E2}"/>
              </a:ext>
            </a:extLst>
          </p:cNvPr>
          <p:cNvSpPr txBox="1"/>
          <p:nvPr/>
        </p:nvSpPr>
        <p:spPr>
          <a:xfrm>
            <a:off x="9560936" y="4371920"/>
            <a:ext cx="13866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Subscriber 3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2466EC-F5BB-475B-96D0-DA715104C0FF}"/>
              </a:ext>
            </a:extLst>
          </p:cNvPr>
          <p:cNvSpPr txBox="1"/>
          <p:nvPr/>
        </p:nvSpPr>
        <p:spPr>
          <a:xfrm flipH="1">
            <a:off x="1071877" y="1463039"/>
            <a:ext cx="10281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Publish</a:t>
            </a:r>
            <a:r>
              <a:rPr lang="en-US" dirty="0"/>
              <a:t> something to a </a:t>
            </a:r>
            <a:r>
              <a:rPr lang="en-US" dirty="0">
                <a:solidFill>
                  <a:srgbClr val="FF0000"/>
                </a:solidFill>
              </a:rPr>
              <a:t>Topic1 (</a:t>
            </a:r>
            <a:r>
              <a:rPr lang="en-US" dirty="0" err="1">
                <a:solidFill>
                  <a:srgbClr val="FF0000"/>
                </a:solidFill>
              </a:rPr>
              <a:t>eg.</a:t>
            </a:r>
            <a:r>
              <a:rPr lang="en-US" dirty="0">
                <a:solidFill>
                  <a:srgbClr val="FF0000"/>
                </a:solidFill>
              </a:rPr>
              <a:t> Temp) </a:t>
            </a:r>
            <a:r>
              <a:rPr lang="en-US" dirty="0"/>
              <a:t>and Subscriber subscribes to a Topic. </a:t>
            </a:r>
            <a:r>
              <a:rPr lang="en-US" dirty="0">
                <a:solidFill>
                  <a:srgbClr val="C00000"/>
                </a:solidFill>
              </a:rPr>
              <a:t>MOSQUITTO </a:t>
            </a:r>
            <a:r>
              <a:rPr lang="en-US" dirty="0"/>
              <a:t>is an example of a broker that can be installed on Raspberry Pi.   </a:t>
            </a:r>
            <a:r>
              <a:rPr lang="en-US" dirty="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D37FB2-D199-4657-9EC0-93756B53E95C}"/>
              </a:ext>
            </a:extLst>
          </p:cNvPr>
          <p:cNvSpPr txBox="1"/>
          <p:nvPr/>
        </p:nvSpPr>
        <p:spPr>
          <a:xfrm>
            <a:off x="838198" y="5873535"/>
            <a:ext cx="102158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Publisher sends Last Will and Testament: if I die, please notify all subscribers to retain the last value I sent</a:t>
            </a:r>
          </a:p>
        </p:txBody>
      </p:sp>
    </p:spTree>
    <p:extLst>
      <p:ext uri="{BB962C8B-B14F-4D97-AF65-F5344CB8AC3E}">
        <p14:creationId xmlns:p14="http://schemas.microsoft.com/office/powerpoint/2010/main" val="2392407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0C842-D9A6-419C-91D9-E4DC9F57FF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CoAP</a:t>
            </a:r>
            <a:r>
              <a:rPr lang="en-US" dirty="0"/>
              <a:t> – designed for devices with constraints. </a:t>
            </a:r>
            <a:r>
              <a:rPr lang="en-US" sz="1400" dirty="0"/>
              <a:t>HTTP has no constraints or restrictions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815792-7166-43FF-986A-705474B17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Lightweight fast HTTP. </a:t>
            </a:r>
            <a:r>
              <a:rPr lang="en-US" sz="3200" dirty="0"/>
              <a:t>Can be installed in very small devices. 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1-to-1 communication.</a:t>
            </a:r>
          </a:p>
          <a:p>
            <a:pPr lvl="0"/>
            <a:r>
              <a:rPr lang="en-US" sz="3200" dirty="0">
                <a:latin typeface="+mj-lt"/>
                <a:ea typeface="+mj-ea"/>
                <a:cs typeface="+mj-cs"/>
              </a:rPr>
              <a:t>Developed to enable smart devices to connect to Internet</a:t>
            </a:r>
            <a:endParaRPr lang="en-US" sz="32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/>
            <a:r>
              <a:rPr lang="en-US" sz="3200" dirty="0">
                <a:latin typeface="+mj-lt"/>
                <a:ea typeface="+mj-ea"/>
                <a:cs typeface="+mj-cs"/>
              </a:rPr>
              <a:t>Get and Observe – when state changes it can push a message.</a:t>
            </a:r>
          </a:p>
          <a:p>
            <a:pPr lvl="0"/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Discovery – it can discover sensors around.</a:t>
            </a:r>
          </a:p>
          <a:p>
            <a:pPr lvl="0"/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There is a Proxy between the HTTP client and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CoAP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server.</a:t>
            </a:r>
          </a:p>
          <a:p>
            <a:pPr lvl="0"/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GET/POST/PUT/DELETE.  Content type: XML, JSON, etc.). </a:t>
            </a:r>
            <a:r>
              <a:rPr lang="en-US" sz="3200" kern="1200" dirty="0" err="1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CoAP</a:t>
            </a:r>
            <a:r>
              <a:rPr lang="en-US" sz="32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320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runs over UDP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544197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A1F2F-7588-4ED5-8857-8083FA87B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Industry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9806A-2A83-415D-9688-85EF29C79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Fieldbus – mainly used in manufacturing assembly lines, process control, etc.  Connects instruments in shop-floor.  Old days they were connected using serial RS232.  Now Modbus TCP (ethernet).  Programmable Fieldbus Controllers now available.</a:t>
            </a:r>
          </a:p>
          <a:p>
            <a:r>
              <a:rPr lang="en-US" dirty="0"/>
              <a:t>IO-Link device.  For communication with sensors and actuators.</a:t>
            </a:r>
          </a:p>
        </p:txBody>
      </p:sp>
    </p:spTree>
    <p:extLst>
      <p:ext uri="{BB962C8B-B14F-4D97-AF65-F5344CB8AC3E}">
        <p14:creationId xmlns:p14="http://schemas.microsoft.com/office/powerpoint/2010/main" val="421455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FAAE0-52EB-417B-A348-9F624CD09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</a:t>
            </a:r>
            <a:r>
              <a:rPr lang="en-US" baseline="0" dirty="0"/>
              <a:t> is IoT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C2F61-0587-4EB7-A78D-4A7EB3B721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Interconnection of logically and/or</a:t>
            </a:r>
            <a:r>
              <a:rPr lang="en-US" baseline="0" dirty="0"/>
              <a:t> physically related</a:t>
            </a:r>
            <a:r>
              <a:rPr lang="en-US" dirty="0"/>
              <a:t> physical</a:t>
            </a:r>
            <a:r>
              <a:rPr lang="en-US" baseline="0" dirty="0"/>
              <a:t> and virtual things to gather data to analyze, manage and make decisions.</a:t>
            </a:r>
          </a:p>
          <a:p>
            <a:r>
              <a:rPr lang="en-US" dirty="0"/>
              <a:t>IoT devices are growing at the rate of 10% per year</a:t>
            </a:r>
            <a:endParaRPr lang="en-US" baseline="0" dirty="0"/>
          </a:p>
          <a:p>
            <a:r>
              <a:rPr lang="en-US" baseline="0" dirty="0"/>
              <a:t>Businesses already collecting data regarding your browsing behavior for the purpose of targeted sales.  </a:t>
            </a:r>
          </a:p>
          <a:p>
            <a:r>
              <a:rPr lang="en-US" baseline="0" dirty="0"/>
              <a:t>Why not expand the data collection by adding devices in a group that is beneficial to any decision making such as medical, farming, device management, weather, and sports to name a few.</a:t>
            </a:r>
          </a:p>
        </p:txBody>
      </p:sp>
    </p:spTree>
    <p:extLst>
      <p:ext uri="{BB962C8B-B14F-4D97-AF65-F5344CB8AC3E}">
        <p14:creationId xmlns:p14="http://schemas.microsoft.com/office/powerpoint/2010/main" val="20779655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BFFB5-1DD8-4710-B535-0A60C8A9C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Cloud – AWS, Azure, Rackspace 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F0FECF-B30B-4B03-90C9-8B5B7ECEB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Azure – cloud computing: a platform that gives computing resources</a:t>
            </a:r>
          </a:p>
          <a:p>
            <a:pPr lvl="1"/>
            <a:r>
              <a:rPr lang="en-US" dirty="0"/>
              <a:t>Machine learning and data analysis, data storage and backup, streaming media, etc.</a:t>
            </a:r>
          </a:p>
          <a:p>
            <a:pPr lvl="1"/>
            <a:r>
              <a:rPr lang="en-US" dirty="0"/>
              <a:t>Many categories of services, including IoT</a:t>
            </a:r>
          </a:p>
          <a:p>
            <a:pPr lvl="2"/>
            <a:r>
              <a:rPr lang="en-US" dirty="0"/>
              <a:t>Azure IoT hub – establish bi-directional communication with IoT devices. SDKs</a:t>
            </a:r>
          </a:p>
          <a:p>
            <a:pPr lvl="2"/>
            <a:r>
              <a:rPr lang="en-US" dirty="0"/>
              <a:t>You can create a free account and create an IOT hub.</a:t>
            </a:r>
          </a:p>
        </p:txBody>
      </p:sp>
    </p:spTree>
    <p:extLst>
      <p:ext uri="{BB962C8B-B14F-4D97-AF65-F5344CB8AC3E}">
        <p14:creationId xmlns:p14="http://schemas.microsoft.com/office/powerpoint/2010/main" val="26623713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7ACF3-046E-4B7F-A424-5285E1447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Amazon Web Services and Big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49AADD-97E3-413F-BB12-5982FB2B25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Social Media</a:t>
            </a:r>
          </a:p>
          <a:p>
            <a:r>
              <a:rPr lang="en-US" dirty="0"/>
              <a:t>eCommerce</a:t>
            </a:r>
          </a:p>
          <a:p>
            <a:r>
              <a:rPr lang="en-US" dirty="0"/>
              <a:t>Genetics</a:t>
            </a:r>
          </a:p>
          <a:p>
            <a:r>
              <a:rPr lang="en-US" dirty="0"/>
              <a:t>Weather</a:t>
            </a:r>
          </a:p>
          <a:p>
            <a:r>
              <a:rPr lang="en-US" dirty="0"/>
              <a:t>Hadoop.  I have given seminar courses in this topic.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68061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BA5F7-DF94-4039-8416-C0006FA53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Practical stuff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E595E-49E0-4182-BB4D-E7F63E0E9C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Windows 10 core for IoT and Raspberry Pi</a:t>
            </a:r>
          </a:p>
          <a:p>
            <a:pPr lvl="2"/>
            <a:r>
              <a:rPr lang="en-US" dirty="0">
                <a:hlinkClick r:id="rId2"/>
              </a:rPr>
              <a:t>http://windowsondevices.com</a:t>
            </a:r>
            <a:endParaRPr lang="en-US" dirty="0"/>
          </a:p>
          <a:p>
            <a:pPr lvl="2"/>
            <a:r>
              <a:rPr lang="en-US" dirty="0"/>
              <a:t>We can install several operating systems on Pi, mostly Linux flavors</a:t>
            </a:r>
          </a:p>
          <a:p>
            <a:pPr lvl="2"/>
            <a:r>
              <a:rPr lang="en-US" dirty="0"/>
              <a:t>Windows 10 core is a small version of Windows 10 and is free</a:t>
            </a:r>
          </a:p>
          <a:p>
            <a:pPr lvl="2"/>
            <a:r>
              <a:rPr lang="en-US" dirty="0"/>
              <a:t>You can find all of them on raspberrypi.org downloads section.</a:t>
            </a:r>
          </a:p>
          <a:p>
            <a:pPr lvl="2"/>
            <a:r>
              <a:rPr lang="en-US" dirty="0"/>
              <a:t>You can also purchase Raspberry Pi Sense HAT (or other third party hats) to interact with the world around us. </a:t>
            </a:r>
          </a:p>
          <a:p>
            <a:pPr lvl="3"/>
            <a:r>
              <a:rPr lang="en-US" dirty="0"/>
              <a:t>This hat will enable you to read: Orientation via an accelerometer</a:t>
            </a:r>
          </a:p>
          <a:p>
            <a:pPr lvl="3"/>
            <a:r>
              <a:rPr lang="en-US" dirty="0"/>
              <a:t>Pressure, Humidity and temperature</a:t>
            </a:r>
          </a:p>
          <a:p>
            <a:pPr lvl="3"/>
            <a:r>
              <a:rPr lang="en-US" dirty="0"/>
              <a:t>You can write programs in Python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53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348355D0-9B60-4CBD-8DC5-7B812B332D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1775"/>
            <a:ext cx="12192000" cy="6392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696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2EFA05-628C-4DAE-B11E-EB657134C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makes life easier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CB826-0CD4-4CB2-80AD-408102B84D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Connect electronics, software, sensors, </a:t>
            </a:r>
            <a:r>
              <a:rPr lang="en-US" dirty="0" err="1"/>
              <a:t>etc</a:t>
            </a:r>
            <a:r>
              <a:rPr lang="en-US" dirty="0"/>
              <a:t> and allow them to communicate with each other to produce a better experience.</a:t>
            </a:r>
          </a:p>
          <a:p>
            <a:r>
              <a:rPr lang="en-US" dirty="0"/>
              <a:t>Example an </a:t>
            </a:r>
            <a:r>
              <a:rPr lang="en-US" dirty="0" err="1"/>
              <a:t>iphone</a:t>
            </a:r>
            <a:r>
              <a:rPr lang="en-US" dirty="0"/>
              <a:t> has gyroscope, compass, </a:t>
            </a:r>
            <a:r>
              <a:rPr lang="en-US" dirty="0" err="1"/>
              <a:t>gps</a:t>
            </a:r>
            <a:r>
              <a:rPr lang="en-US" dirty="0"/>
              <a:t>, contact list, addresses, search engines, cameras, locks, parking, face identification, etc.  Things that took hours now are on your fingertip saving great deal of time.</a:t>
            </a:r>
          </a:p>
          <a:p>
            <a:r>
              <a:rPr lang="en-US" dirty="0"/>
              <a:t>Remote medicine, prescriptions,  automated driving, drone fighters, etc. iWatch has saved lives.</a:t>
            </a:r>
          </a:p>
          <a:p>
            <a:r>
              <a:rPr lang="en-US" dirty="0"/>
              <a:t>We are dependent more on more on things.</a:t>
            </a:r>
          </a:p>
          <a:p>
            <a:r>
              <a:rPr lang="en-US" dirty="0"/>
              <a:t>IOT interconnects, analyzes, and integrates things.</a:t>
            </a:r>
          </a:p>
        </p:txBody>
      </p:sp>
    </p:spTree>
    <p:extLst>
      <p:ext uri="{BB962C8B-B14F-4D97-AF65-F5344CB8AC3E}">
        <p14:creationId xmlns:p14="http://schemas.microsoft.com/office/powerpoint/2010/main" val="4083765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72537-72F2-4F37-9AF8-D9811C1AE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Goal of</a:t>
            </a:r>
            <a:r>
              <a:rPr lang="en-US" baseline="0" dirty="0"/>
              <a:t> IoT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E80F5C-C088-424B-BCC9-9895F75D5E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smart homes, smart cities, smart hospitals, Manufacturing,</a:t>
            </a:r>
            <a:r>
              <a:rPr lang="en-US" baseline="0" dirty="0"/>
              <a:t> Retail, Security, etc.</a:t>
            </a:r>
            <a:endParaRPr lang="en-US" dirty="0"/>
          </a:p>
          <a:p>
            <a:pPr lvl="0"/>
            <a:r>
              <a:rPr lang="en-US" dirty="0"/>
              <a:t>unification of technologies:</a:t>
            </a:r>
            <a:r>
              <a:rPr lang="en-US" baseline="0" dirty="0"/>
              <a:t> cloud computing, big-data, machine learning</a:t>
            </a:r>
          </a:p>
          <a:p>
            <a:pPr lvl="1"/>
            <a:r>
              <a:rPr lang="en-US" baseline="0" dirty="0"/>
              <a:t>Applications: smart parking and traffic, smart lighting and air flow, smart grid, smart roads, health industry, safety,</a:t>
            </a:r>
            <a:r>
              <a:rPr lang="en-US" dirty="0"/>
              <a:t> smart manufacturing, distribution and </a:t>
            </a:r>
            <a:r>
              <a:rPr lang="en-US"/>
              <a:t>sales, etc</a:t>
            </a:r>
            <a:r>
              <a:rPr lang="en-US" dirty="0"/>
              <a:t>.</a:t>
            </a:r>
            <a:endParaRPr lang="en-US" baseline="0" dirty="0"/>
          </a:p>
          <a:p>
            <a:pPr lvl="0"/>
            <a:r>
              <a:rPr lang="en-US" dirty="0"/>
              <a:t>Two examples next slides</a:t>
            </a:r>
          </a:p>
        </p:txBody>
      </p:sp>
    </p:spTree>
    <p:extLst>
      <p:ext uri="{BB962C8B-B14F-4D97-AF65-F5344CB8AC3E}">
        <p14:creationId xmlns:p14="http://schemas.microsoft.com/office/powerpoint/2010/main" val="1619522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55E652-AD26-4C80-94E0-9BC15BE1C4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IOT standardizes connectivity, analysis and integration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8D6540-8562-4D2D-A656-8EBA2BBA1D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Adds virtual layers to connection to the cloud is standardized.</a:t>
            </a:r>
          </a:p>
          <a:p>
            <a:r>
              <a:rPr lang="en-US" dirty="0"/>
              <a:t>High speed stream processing, storage of intermediate data points.</a:t>
            </a:r>
          </a:p>
          <a:p>
            <a:r>
              <a:rPr lang="en-US" dirty="0"/>
              <a:t>Analysis of data points real time. </a:t>
            </a:r>
          </a:p>
          <a:p>
            <a:r>
              <a:rPr lang="en-US" dirty="0"/>
              <a:t>Commands (signals) can be sent to integrated devices.</a:t>
            </a:r>
          </a:p>
        </p:txBody>
      </p:sp>
    </p:spTree>
    <p:extLst>
      <p:ext uri="{BB962C8B-B14F-4D97-AF65-F5344CB8AC3E}">
        <p14:creationId xmlns:p14="http://schemas.microsoft.com/office/powerpoint/2010/main" val="35302966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E0A5C-A723-452D-B618-C89C1E7A0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Functional Blocks of IoT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A33AA-6B56-4008-80B0-B8553DEEDC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Devices: Sensing, Actuation, Control, Monitoring</a:t>
            </a:r>
          </a:p>
          <a:p>
            <a:pPr lvl="1"/>
            <a:r>
              <a:rPr lang="en-US" dirty="0"/>
              <a:t>Wearable,</a:t>
            </a:r>
            <a:r>
              <a:rPr lang="en-US" baseline="0" dirty="0"/>
              <a:t> smart watches, phones, automobiles, Industrial machines</a:t>
            </a:r>
          </a:p>
          <a:p>
            <a:pPr lvl="1"/>
            <a:r>
              <a:rPr lang="en-US" dirty="0"/>
              <a:t>Devices equipped with embedded systems, processor, communication,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Low powered RFID, Nanodevices, Sensors, smart networks</a:t>
            </a:r>
            <a:r>
              <a:rPr lang="en-US" baseline="0" dirty="0"/>
              <a:t> </a:t>
            </a:r>
            <a:endParaRPr lang="en-US" dirty="0"/>
          </a:p>
          <a:p>
            <a:pPr lvl="0"/>
            <a:r>
              <a:rPr lang="en-US" dirty="0"/>
              <a:t>Exchange information: wired</a:t>
            </a:r>
            <a:r>
              <a:rPr lang="en-US" baseline="0" dirty="0"/>
              <a:t> and wireless communication using data link, network, transport and application layers</a:t>
            </a:r>
            <a:endParaRPr lang="en-US" dirty="0"/>
          </a:p>
          <a:p>
            <a:pPr lvl="0"/>
            <a:r>
              <a:rPr lang="en-US" dirty="0"/>
              <a:t>Local or cloud storage</a:t>
            </a:r>
          </a:p>
          <a:p>
            <a:pPr lvl="0"/>
            <a:r>
              <a:rPr lang="en-US" dirty="0"/>
              <a:t>Process: locally or in the IoT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287859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6DDDA5-2D1F-43F4-B8C0-B24A45BE3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Architecture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76862-CE50-45F0-9717-D5EA6C5E1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Application Layer</a:t>
            </a:r>
          </a:p>
          <a:p>
            <a:pPr lvl="1"/>
            <a:r>
              <a:rPr lang="en-US" dirty="0"/>
              <a:t>Where we can develop IOT applications</a:t>
            </a:r>
          </a:p>
          <a:p>
            <a:r>
              <a:rPr lang="en-US" dirty="0"/>
              <a:t>Network Layer</a:t>
            </a:r>
          </a:p>
          <a:p>
            <a:pPr lvl="1"/>
            <a:r>
              <a:rPr lang="en-US" dirty="0"/>
              <a:t>Connecting things together using some sort of virtualization</a:t>
            </a:r>
          </a:p>
          <a:p>
            <a:r>
              <a:rPr lang="en-US" dirty="0"/>
              <a:t>Perception Layer</a:t>
            </a:r>
          </a:p>
          <a:p>
            <a:pPr lvl="1"/>
            <a:r>
              <a:rPr lang="en-US" dirty="0"/>
              <a:t>Sensors, actuators, environment</a:t>
            </a:r>
          </a:p>
        </p:txBody>
      </p:sp>
    </p:spTree>
    <p:extLst>
      <p:ext uri="{BB962C8B-B14F-4D97-AF65-F5344CB8AC3E}">
        <p14:creationId xmlns:p14="http://schemas.microsoft.com/office/powerpoint/2010/main" val="42720892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7B1BD-92AC-46CE-BA10-947BE3053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RFID – Radio Frequency Identification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AE727-0FE0-4873-B69E-B8E4A1C837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Identify and track objects</a:t>
            </a:r>
          </a:p>
          <a:p>
            <a:r>
              <a:rPr lang="en-US" dirty="0"/>
              <a:t>Object sends signal when the reader is in range</a:t>
            </a:r>
          </a:p>
          <a:p>
            <a:r>
              <a:rPr lang="en-US" dirty="0"/>
              <a:t>2 parts</a:t>
            </a:r>
            <a:r>
              <a:rPr lang="en-US" baseline="0" dirty="0"/>
              <a:t> to RFID system – RFID reader and RFID tag</a:t>
            </a:r>
          </a:p>
          <a:p>
            <a:r>
              <a:rPr lang="en-US" dirty="0"/>
              <a:t>RFID tag</a:t>
            </a:r>
          </a:p>
          <a:p>
            <a:pPr lvl="1"/>
            <a:r>
              <a:rPr lang="en-US" baseline="0" dirty="0"/>
              <a:t>Passive</a:t>
            </a:r>
            <a:r>
              <a:rPr lang="en-US" dirty="0"/>
              <a:t> tag. Uses power from the radio waves of the reader. Short range (20’. ) cheaper.  Most prevalent.</a:t>
            </a:r>
          </a:p>
          <a:p>
            <a:pPr lvl="1"/>
            <a:r>
              <a:rPr lang="en-US" baseline="0" dirty="0"/>
              <a:t>Active tag – own power supply for powering</a:t>
            </a:r>
            <a:r>
              <a:rPr lang="en-US" dirty="0"/>
              <a:t> its circuits and transmit radio waves to the transmitter. Longer range (100’)</a:t>
            </a:r>
          </a:p>
          <a:p>
            <a:pPr lvl="1"/>
            <a:r>
              <a:rPr lang="en-US" baseline="0" dirty="0"/>
              <a:t>Semi-active</a:t>
            </a:r>
            <a:r>
              <a:rPr lang="en-US" dirty="0"/>
              <a:t> – own power to supply powering its circuits, but for radio transmission uses power from transmitter radio waves</a:t>
            </a:r>
          </a:p>
        </p:txBody>
      </p:sp>
    </p:spTree>
    <p:extLst>
      <p:ext uri="{BB962C8B-B14F-4D97-AF65-F5344CB8AC3E}">
        <p14:creationId xmlns:p14="http://schemas.microsoft.com/office/powerpoint/2010/main" val="22144921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13271</TotalTime>
  <Words>1391</Words>
  <Application>Microsoft Office PowerPoint</Application>
  <PresentationFormat>Widescreen</PresentationFormat>
  <Paragraphs>133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INTERNET OF THINGS (IoT)</vt:lpstr>
      <vt:lpstr>What is IoT</vt:lpstr>
      <vt:lpstr>PowerPoint Presentation</vt:lpstr>
      <vt:lpstr>IOT makes life easier</vt:lpstr>
      <vt:lpstr>Goal of IoT</vt:lpstr>
      <vt:lpstr>IOT standardizes connectivity, analysis and integration</vt:lpstr>
      <vt:lpstr>Functional Blocks of IoT</vt:lpstr>
      <vt:lpstr>Basic Architecture</vt:lpstr>
      <vt:lpstr>RFID – Radio Frequency Identification</vt:lpstr>
      <vt:lpstr>RFID PASSIVE TAG</vt:lpstr>
      <vt:lpstr>RFID READER</vt:lpstr>
      <vt:lpstr>Smart Home</vt:lpstr>
      <vt:lpstr>Smart city – Automation</vt:lpstr>
      <vt:lpstr>IoT Specific Architecture (evolving)</vt:lpstr>
      <vt:lpstr>IoT layers in the whole network - evolving</vt:lpstr>
      <vt:lpstr>Specific IoT Data protocols</vt:lpstr>
      <vt:lpstr>MQTT</vt:lpstr>
      <vt:lpstr>CoAP – designed for devices with constraints. HTTP has no constraints or restrictions</vt:lpstr>
      <vt:lpstr>Industry applications</vt:lpstr>
      <vt:lpstr>Cloud – AWS, Azure, Rackspace ..</vt:lpstr>
      <vt:lpstr>Amazon Web Services and Big Data</vt:lpstr>
      <vt:lpstr>Practical stuff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 (IoT)</dc:title>
  <dc:creator>john abraham</dc:creator>
  <cp:lastModifiedBy>John Abraham</cp:lastModifiedBy>
  <cp:revision>49</cp:revision>
  <dcterms:created xsi:type="dcterms:W3CDTF">2019-03-11T00:57:06Z</dcterms:created>
  <dcterms:modified xsi:type="dcterms:W3CDTF">2022-02-15T15:29:10Z</dcterms:modified>
</cp:coreProperties>
</file>