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9" r:id="rId4"/>
    <p:sldId id="258" r:id="rId5"/>
    <p:sldId id="261" r:id="rId6"/>
    <p:sldId id="262" r:id="rId7"/>
    <p:sldId id="257"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86" d="100"/>
          <a:sy n="86" d="100"/>
        </p:scale>
        <p:origin x="120" y="6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7F987-9738-4D00-BEF3-CB742A45A6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04DC73-6BA4-42FD-84B0-BC46E7886B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34E663-9E33-4F2C-9DF9-0B023DC064A1}"/>
              </a:ext>
            </a:extLst>
          </p:cNvPr>
          <p:cNvSpPr>
            <a:spLocks noGrp="1"/>
          </p:cNvSpPr>
          <p:nvPr>
            <p:ph type="dt" sz="half" idx="10"/>
          </p:nvPr>
        </p:nvSpPr>
        <p:spPr/>
        <p:txBody>
          <a:bodyPr/>
          <a:lstStyle/>
          <a:p>
            <a:fld id="{E17FF7E9-721C-478F-A43E-9CE522CFD434}" type="datetimeFigureOut">
              <a:rPr lang="en-US" smtClean="0"/>
              <a:t>1/30/2020</a:t>
            </a:fld>
            <a:endParaRPr lang="en-US"/>
          </a:p>
        </p:txBody>
      </p:sp>
      <p:sp>
        <p:nvSpPr>
          <p:cNvPr id="5" name="Footer Placeholder 4">
            <a:extLst>
              <a:ext uri="{FF2B5EF4-FFF2-40B4-BE49-F238E27FC236}">
                <a16:creationId xmlns:a16="http://schemas.microsoft.com/office/drawing/2014/main" id="{477853B0-9F3C-4597-B27D-EAFDE5CCE2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95F3B8-79CF-4E3D-85D2-2A86F54FB657}"/>
              </a:ext>
            </a:extLst>
          </p:cNvPr>
          <p:cNvSpPr>
            <a:spLocks noGrp="1"/>
          </p:cNvSpPr>
          <p:nvPr>
            <p:ph type="sldNum" sz="quarter" idx="12"/>
          </p:nvPr>
        </p:nvSpPr>
        <p:spPr/>
        <p:txBody>
          <a:bodyPr/>
          <a:lstStyle/>
          <a:p>
            <a:fld id="{5A745F1C-B5FB-40E7-8413-D4ED31EAA8ED}" type="slidenum">
              <a:rPr lang="en-US" smtClean="0"/>
              <a:t>‹#›</a:t>
            </a:fld>
            <a:endParaRPr lang="en-US"/>
          </a:p>
        </p:txBody>
      </p:sp>
    </p:spTree>
    <p:extLst>
      <p:ext uri="{BB962C8B-B14F-4D97-AF65-F5344CB8AC3E}">
        <p14:creationId xmlns:p14="http://schemas.microsoft.com/office/powerpoint/2010/main" val="684381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4317C-B4AA-47DB-B278-A6A3F86C66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9BE535-9D1B-4E14-AD70-308B515CE4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E59CC0-2FDE-4364-8F26-11FB03CC1046}"/>
              </a:ext>
            </a:extLst>
          </p:cNvPr>
          <p:cNvSpPr>
            <a:spLocks noGrp="1"/>
          </p:cNvSpPr>
          <p:nvPr>
            <p:ph type="dt" sz="half" idx="10"/>
          </p:nvPr>
        </p:nvSpPr>
        <p:spPr/>
        <p:txBody>
          <a:bodyPr/>
          <a:lstStyle/>
          <a:p>
            <a:fld id="{E17FF7E9-721C-478F-A43E-9CE522CFD434}" type="datetimeFigureOut">
              <a:rPr lang="en-US" smtClean="0"/>
              <a:t>1/30/2020</a:t>
            </a:fld>
            <a:endParaRPr lang="en-US"/>
          </a:p>
        </p:txBody>
      </p:sp>
      <p:sp>
        <p:nvSpPr>
          <p:cNvPr id="5" name="Footer Placeholder 4">
            <a:extLst>
              <a:ext uri="{FF2B5EF4-FFF2-40B4-BE49-F238E27FC236}">
                <a16:creationId xmlns:a16="http://schemas.microsoft.com/office/drawing/2014/main" id="{D6F575A0-AC8C-4040-9D08-716987AC82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EB0759-37B5-4E22-AC5D-6084AD9FA197}"/>
              </a:ext>
            </a:extLst>
          </p:cNvPr>
          <p:cNvSpPr>
            <a:spLocks noGrp="1"/>
          </p:cNvSpPr>
          <p:nvPr>
            <p:ph type="sldNum" sz="quarter" idx="12"/>
          </p:nvPr>
        </p:nvSpPr>
        <p:spPr/>
        <p:txBody>
          <a:bodyPr/>
          <a:lstStyle/>
          <a:p>
            <a:fld id="{5A745F1C-B5FB-40E7-8413-D4ED31EAA8ED}" type="slidenum">
              <a:rPr lang="en-US" smtClean="0"/>
              <a:t>‹#›</a:t>
            </a:fld>
            <a:endParaRPr lang="en-US"/>
          </a:p>
        </p:txBody>
      </p:sp>
    </p:spTree>
    <p:extLst>
      <p:ext uri="{BB962C8B-B14F-4D97-AF65-F5344CB8AC3E}">
        <p14:creationId xmlns:p14="http://schemas.microsoft.com/office/powerpoint/2010/main" val="921341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1A68DD-EA08-4FDD-9EDD-56E3FA28B5F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06CF7B-9278-4731-90D8-1DD02C0218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04E00E-5430-4927-AA9D-B92B861496B3}"/>
              </a:ext>
            </a:extLst>
          </p:cNvPr>
          <p:cNvSpPr>
            <a:spLocks noGrp="1"/>
          </p:cNvSpPr>
          <p:nvPr>
            <p:ph type="dt" sz="half" idx="10"/>
          </p:nvPr>
        </p:nvSpPr>
        <p:spPr/>
        <p:txBody>
          <a:bodyPr/>
          <a:lstStyle/>
          <a:p>
            <a:fld id="{E17FF7E9-721C-478F-A43E-9CE522CFD434}" type="datetimeFigureOut">
              <a:rPr lang="en-US" smtClean="0"/>
              <a:t>1/30/2020</a:t>
            </a:fld>
            <a:endParaRPr lang="en-US"/>
          </a:p>
        </p:txBody>
      </p:sp>
      <p:sp>
        <p:nvSpPr>
          <p:cNvPr id="5" name="Footer Placeholder 4">
            <a:extLst>
              <a:ext uri="{FF2B5EF4-FFF2-40B4-BE49-F238E27FC236}">
                <a16:creationId xmlns:a16="http://schemas.microsoft.com/office/drawing/2014/main" id="{A66D1D87-C4DB-4FEB-95EA-986F351B3F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5CB2C0-2D38-4389-AD8F-2766C1506299}"/>
              </a:ext>
            </a:extLst>
          </p:cNvPr>
          <p:cNvSpPr>
            <a:spLocks noGrp="1"/>
          </p:cNvSpPr>
          <p:nvPr>
            <p:ph type="sldNum" sz="quarter" idx="12"/>
          </p:nvPr>
        </p:nvSpPr>
        <p:spPr/>
        <p:txBody>
          <a:bodyPr/>
          <a:lstStyle/>
          <a:p>
            <a:fld id="{5A745F1C-B5FB-40E7-8413-D4ED31EAA8ED}" type="slidenum">
              <a:rPr lang="en-US" smtClean="0"/>
              <a:t>‹#›</a:t>
            </a:fld>
            <a:endParaRPr lang="en-US"/>
          </a:p>
        </p:txBody>
      </p:sp>
    </p:spTree>
    <p:extLst>
      <p:ext uri="{BB962C8B-B14F-4D97-AF65-F5344CB8AC3E}">
        <p14:creationId xmlns:p14="http://schemas.microsoft.com/office/powerpoint/2010/main" val="1105018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CED39-7125-45DC-8033-73B4C2191A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840F05-1A0B-4B28-940D-990D5A048F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CCDB54-B691-4133-BE2E-0876AEFA441E}"/>
              </a:ext>
            </a:extLst>
          </p:cNvPr>
          <p:cNvSpPr>
            <a:spLocks noGrp="1"/>
          </p:cNvSpPr>
          <p:nvPr>
            <p:ph type="dt" sz="half" idx="10"/>
          </p:nvPr>
        </p:nvSpPr>
        <p:spPr/>
        <p:txBody>
          <a:bodyPr/>
          <a:lstStyle/>
          <a:p>
            <a:fld id="{E17FF7E9-721C-478F-A43E-9CE522CFD434}" type="datetimeFigureOut">
              <a:rPr lang="en-US" smtClean="0"/>
              <a:t>1/30/2020</a:t>
            </a:fld>
            <a:endParaRPr lang="en-US"/>
          </a:p>
        </p:txBody>
      </p:sp>
      <p:sp>
        <p:nvSpPr>
          <p:cNvPr id="5" name="Footer Placeholder 4">
            <a:extLst>
              <a:ext uri="{FF2B5EF4-FFF2-40B4-BE49-F238E27FC236}">
                <a16:creationId xmlns:a16="http://schemas.microsoft.com/office/drawing/2014/main" id="{FB62C4B0-56D8-45CE-89A1-4096967F21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E74320-1127-410B-9820-E86DA3663C54}"/>
              </a:ext>
            </a:extLst>
          </p:cNvPr>
          <p:cNvSpPr>
            <a:spLocks noGrp="1"/>
          </p:cNvSpPr>
          <p:nvPr>
            <p:ph type="sldNum" sz="quarter" idx="12"/>
          </p:nvPr>
        </p:nvSpPr>
        <p:spPr/>
        <p:txBody>
          <a:bodyPr/>
          <a:lstStyle/>
          <a:p>
            <a:fld id="{5A745F1C-B5FB-40E7-8413-D4ED31EAA8ED}" type="slidenum">
              <a:rPr lang="en-US" smtClean="0"/>
              <a:t>‹#›</a:t>
            </a:fld>
            <a:endParaRPr lang="en-US"/>
          </a:p>
        </p:txBody>
      </p:sp>
    </p:spTree>
    <p:extLst>
      <p:ext uri="{BB962C8B-B14F-4D97-AF65-F5344CB8AC3E}">
        <p14:creationId xmlns:p14="http://schemas.microsoft.com/office/powerpoint/2010/main" val="3462845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DA467-79A8-4010-8028-27F1114ED6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316D794-B1A4-464A-B6E4-8DF1CCBF3F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2D1A66-966E-4757-8C0F-425770AAD3E5}"/>
              </a:ext>
            </a:extLst>
          </p:cNvPr>
          <p:cNvSpPr>
            <a:spLocks noGrp="1"/>
          </p:cNvSpPr>
          <p:nvPr>
            <p:ph type="dt" sz="half" idx="10"/>
          </p:nvPr>
        </p:nvSpPr>
        <p:spPr/>
        <p:txBody>
          <a:bodyPr/>
          <a:lstStyle/>
          <a:p>
            <a:fld id="{E17FF7E9-721C-478F-A43E-9CE522CFD434}" type="datetimeFigureOut">
              <a:rPr lang="en-US" smtClean="0"/>
              <a:t>1/30/2020</a:t>
            </a:fld>
            <a:endParaRPr lang="en-US"/>
          </a:p>
        </p:txBody>
      </p:sp>
      <p:sp>
        <p:nvSpPr>
          <p:cNvPr id="5" name="Footer Placeholder 4">
            <a:extLst>
              <a:ext uri="{FF2B5EF4-FFF2-40B4-BE49-F238E27FC236}">
                <a16:creationId xmlns:a16="http://schemas.microsoft.com/office/drawing/2014/main" id="{0A54070A-FBD7-477E-958A-906EB06245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7505E0-B3A5-4565-9864-D023B587E384}"/>
              </a:ext>
            </a:extLst>
          </p:cNvPr>
          <p:cNvSpPr>
            <a:spLocks noGrp="1"/>
          </p:cNvSpPr>
          <p:nvPr>
            <p:ph type="sldNum" sz="quarter" idx="12"/>
          </p:nvPr>
        </p:nvSpPr>
        <p:spPr/>
        <p:txBody>
          <a:bodyPr/>
          <a:lstStyle/>
          <a:p>
            <a:fld id="{5A745F1C-B5FB-40E7-8413-D4ED31EAA8ED}" type="slidenum">
              <a:rPr lang="en-US" smtClean="0"/>
              <a:t>‹#›</a:t>
            </a:fld>
            <a:endParaRPr lang="en-US"/>
          </a:p>
        </p:txBody>
      </p:sp>
    </p:spTree>
    <p:extLst>
      <p:ext uri="{BB962C8B-B14F-4D97-AF65-F5344CB8AC3E}">
        <p14:creationId xmlns:p14="http://schemas.microsoft.com/office/powerpoint/2010/main" val="3173749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F0591-A0DF-4608-A67A-E011BFC14C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AA5882-389E-4D32-800C-FB52DAEE3E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ED7F3F-7E47-4763-B816-A1060A403F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04B98D7-50F5-4767-99EB-9780D929430D}"/>
              </a:ext>
            </a:extLst>
          </p:cNvPr>
          <p:cNvSpPr>
            <a:spLocks noGrp="1"/>
          </p:cNvSpPr>
          <p:nvPr>
            <p:ph type="dt" sz="half" idx="10"/>
          </p:nvPr>
        </p:nvSpPr>
        <p:spPr/>
        <p:txBody>
          <a:bodyPr/>
          <a:lstStyle/>
          <a:p>
            <a:fld id="{E17FF7E9-721C-478F-A43E-9CE522CFD434}" type="datetimeFigureOut">
              <a:rPr lang="en-US" smtClean="0"/>
              <a:t>1/30/2020</a:t>
            </a:fld>
            <a:endParaRPr lang="en-US"/>
          </a:p>
        </p:txBody>
      </p:sp>
      <p:sp>
        <p:nvSpPr>
          <p:cNvPr id="6" name="Footer Placeholder 5">
            <a:extLst>
              <a:ext uri="{FF2B5EF4-FFF2-40B4-BE49-F238E27FC236}">
                <a16:creationId xmlns:a16="http://schemas.microsoft.com/office/drawing/2014/main" id="{56B8002D-F185-46C7-88F8-0DAEE010EC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C29B26-0194-438C-8F41-862EA6E735B4}"/>
              </a:ext>
            </a:extLst>
          </p:cNvPr>
          <p:cNvSpPr>
            <a:spLocks noGrp="1"/>
          </p:cNvSpPr>
          <p:nvPr>
            <p:ph type="sldNum" sz="quarter" idx="12"/>
          </p:nvPr>
        </p:nvSpPr>
        <p:spPr/>
        <p:txBody>
          <a:bodyPr/>
          <a:lstStyle/>
          <a:p>
            <a:fld id="{5A745F1C-B5FB-40E7-8413-D4ED31EAA8ED}" type="slidenum">
              <a:rPr lang="en-US" smtClean="0"/>
              <a:t>‹#›</a:t>
            </a:fld>
            <a:endParaRPr lang="en-US"/>
          </a:p>
        </p:txBody>
      </p:sp>
    </p:spTree>
    <p:extLst>
      <p:ext uri="{BB962C8B-B14F-4D97-AF65-F5344CB8AC3E}">
        <p14:creationId xmlns:p14="http://schemas.microsoft.com/office/powerpoint/2010/main" val="940488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23DD4-469D-47AC-8F84-2155E2856AF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A34BEBA-E586-46B2-907B-94C2F92A87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B1DCD7-3F44-474F-A242-91F05F3988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8922BE-6EA3-40AE-910F-3DFB31912F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F723AD-00B8-42B6-91B9-8B22388B4A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F2B53B-53A5-4200-8282-05AE1BED5348}"/>
              </a:ext>
            </a:extLst>
          </p:cNvPr>
          <p:cNvSpPr>
            <a:spLocks noGrp="1"/>
          </p:cNvSpPr>
          <p:nvPr>
            <p:ph type="dt" sz="half" idx="10"/>
          </p:nvPr>
        </p:nvSpPr>
        <p:spPr/>
        <p:txBody>
          <a:bodyPr/>
          <a:lstStyle/>
          <a:p>
            <a:fld id="{E17FF7E9-721C-478F-A43E-9CE522CFD434}" type="datetimeFigureOut">
              <a:rPr lang="en-US" smtClean="0"/>
              <a:t>1/30/2020</a:t>
            </a:fld>
            <a:endParaRPr lang="en-US"/>
          </a:p>
        </p:txBody>
      </p:sp>
      <p:sp>
        <p:nvSpPr>
          <p:cNvPr id="8" name="Footer Placeholder 7">
            <a:extLst>
              <a:ext uri="{FF2B5EF4-FFF2-40B4-BE49-F238E27FC236}">
                <a16:creationId xmlns:a16="http://schemas.microsoft.com/office/drawing/2014/main" id="{86F852CD-3072-4EF7-863E-C16DAF6BE1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202F483-AE80-4DB8-9FD1-78CFB03CBF9F}"/>
              </a:ext>
            </a:extLst>
          </p:cNvPr>
          <p:cNvSpPr>
            <a:spLocks noGrp="1"/>
          </p:cNvSpPr>
          <p:nvPr>
            <p:ph type="sldNum" sz="quarter" idx="12"/>
          </p:nvPr>
        </p:nvSpPr>
        <p:spPr/>
        <p:txBody>
          <a:bodyPr/>
          <a:lstStyle/>
          <a:p>
            <a:fld id="{5A745F1C-B5FB-40E7-8413-D4ED31EAA8ED}" type="slidenum">
              <a:rPr lang="en-US" smtClean="0"/>
              <a:t>‹#›</a:t>
            </a:fld>
            <a:endParaRPr lang="en-US"/>
          </a:p>
        </p:txBody>
      </p:sp>
    </p:spTree>
    <p:extLst>
      <p:ext uri="{BB962C8B-B14F-4D97-AF65-F5344CB8AC3E}">
        <p14:creationId xmlns:p14="http://schemas.microsoft.com/office/powerpoint/2010/main" val="1815785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5FE7-62B1-444E-A2DC-EAE3C109A0B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FB87CE-78B5-4EF3-9C54-5749F76ACF8D}"/>
              </a:ext>
            </a:extLst>
          </p:cNvPr>
          <p:cNvSpPr>
            <a:spLocks noGrp="1"/>
          </p:cNvSpPr>
          <p:nvPr>
            <p:ph type="dt" sz="half" idx="10"/>
          </p:nvPr>
        </p:nvSpPr>
        <p:spPr/>
        <p:txBody>
          <a:bodyPr/>
          <a:lstStyle/>
          <a:p>
            <a:fld id="{E17FF7E9-721C-478F-A43E-9CE522CFD434}" type="datetimeFigureOut">
              <a:rPr lang="en-US" smtClean="0"/>
              <a:t>1/30/2020</a:t>
            </a:fld>
            <a:endParaRPr lang="en-US"/>
          </a:p>
        </p:txBody>
      </p:sp>
      <p:sp>
        <p:nvSpPr>
          <p:cNvPr id="4" name="Footer Placeholder 3">
            <a:extLst>
              <a:ext uri="{FF2B5EF4-FFF2-40B4-BE49-F238E27FC236}">
                <a16:creationId xmlns:a16="http://schemas.microsoft.com/office/drawing/2014/main" id="{BFBCC71A-A0AA-4D34-9C3F-93E8B32152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0C1F6DF-DCE0-4E9B-9D93-2A394657E7D1}"/>
              </a:ext>
            </a:extLst>
          </p:cNvPr>
          <p:cNvSpPr>
            <a:spLocks noGrp="1"/>
          </p:cNvSpPr>
          <p:nvPr>
            <p:ph type="sldNum" sz="quarter" idx="12"/>
          </p:nvPr>
        </p:nvSpPr>
        <p:spPr/>
        <p:txBody>
          <a:bodyPr/>
          <a:lstStyle/>
          <a:p>
            <a:fld id="{5A745F1C-B5FB-40E7-8413-D4ED31EAA8ED}" type="slidenum">
              <a:rPr lang="en-US" smtClean="0"/>
              <a:t>‹#›</a:t>
            </a:fld>
            <a:endParaRPr lang="en-US"/>
          </a:p>
        </p:txBody>
      </p:sp>
    </p:spTree>
    <p:extLst>
      <p:ext uri="{BB962C8B-B14F-4D97-AF65-F5344CB8AC3E}">
        <p14:creationId xmlns:p14="http://schemas.microsoft.com/office/powerpoint/2010/main" val="2363275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BBBA94-5CCB-43A8-AF52-FC0FFD5F9D44}"/>
              </a:ext>
            </a:extLst>
          </p:cNvPr>
          <p:cNvSpPr>
            <a:spLocks noGrp="1"/>
          </p:cNvSpPr>
          <p:nvPr>
            <p:ph type="dt" sz="half" idx="10"/>
          </p:nvPr>
        </p:nvSpPr>
        <p:spPr/>
        <p:txBody>
          <a:bodyPr/>
          <a:lstStyle/>
          <a:p>
            <a:fld id="{E17FF7E9-721C-478F-A43E-9CE522CFD434}" type="datetimeFigureOut">
              <a:rPr lang="en-US" smtClean="0"/>
              <a:t>1/30/2020</a:t>
            </a:fld>
            <a:endParaRPr lang="en-US"/>
          </a:p>
        </p:txBody>
      </p:sp>
      <p:sp>
        <p:nvSpPr>
          <p:cNvPr id="3" name="Footer Placeholder 2">
            <a:extLst>
              <a:ext uri="{FF2B5EF4-FFF2-40B4-BE49-F238E27FC236}">
                <a16:creationId xmlns:a16="http://schemas.microsoft.com/office/drawing/2014/main" id="{85B89538-542A-4A45-829C-7D104BF4A2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1DCCCFB-7205-4D66-ADD2-93B03B724722}"/>
              </a:ext>
            </a:extLst>
          </p:cNvPr>
          <p:cNvSpPr>
            <a:spLocks noGrp="1"/>
          </p:cNvSpPr>
          <p:nvPr>
            <p:ph type="sldNum" sz="quarter" idx="12"/>
          </p:nvPr>
        </p:nvSpPr>
        <p:spPr/>
        <p:txBody>
          <a:bodyPr/>
          <a:lstStyle/>
          <a:p>
            <a:fld id="{5A745F1C-B5FB-40E7-8413-D4ED31EAA8ED}" type="slidenum">
              <a:rPr lang="en-US" smtClean="0"/>
              <a:t>‹#›</a:t>
            </a:fld>
            <a:endParaRPr lang="en-US"/>
          </a:p>
        </p:txBody>
      </p:sp>
    </p:spTree>
    <p:extLst>
      <p:ext uri="{BB962C8B-B14F-4D97-AF65-F5344CB8AC3E}">
        <p14:creationId xmlns:p14="http://schemas.microsoft.com/office/powerpoint/2010/main" val="465302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602E7-712C-46CF-94BC-C2D9D4D97B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565D65-66A6-4977-A22E-33CC793D4F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D40FD9-7226-4C18-B42D-677A9DD086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48A560-06FA-4A54-8A0C-2D83DF811EF3}"/>
              </a:ext>
            </a:extLst>
          </p:cNvPr>
          <p:cNvSpPr>
            <a:spLocks noGrp="1"/>
          </p:cNvSpPr>
          <p:nvPr>
            <p:ph type="dt" sz="half" idx="10"/>
          </p:nvPr>
        </p:nvSpPr>
        <p:spPr/>
        <p:txBody>
          <a:bodyPr/>
          <a:lstStyle/>
          <a:p>
            <a:fld id="{E17FF7E9-721C-478F-A43E-9CE522CFD434}" type="datetimeFigureOut">
              <a:rPr lang="en-US" smtClean="0"/>
              <a:t>1/30/2020</a:t>
            </a:fld>
            <a:endParaRPr lang="en-US"/>
          </a:p>
        </p:txBody>
      </p:sp>
      <p:sp>
        <p:nvSpPr>
          <p:cNvPr id="6" name="Footer Placeholder 5">
            <a:extLst>
              <a:ext uri="{FF2B5EF4-FFF2-40B4-BE49-F238E27FC236}">
                <a16:creationId xmlns:a16="http://schemas.microsoft.com/office/drawing/2014/main" id="{5E91CDF0-87E2-47FA-9E97-83F24A7266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B5B054-9E57-4E00-9AD9-1704347A03C5}"/>
              </a:ext>
            </a:extLst>
          </p:cNvPr>
          <p:cNvSpPr>
            <a:spLocks noGrp="1"/>
          </p:cNvSpPr>
          <p:nvPr>
            <p:ph type="sldNum" sz="quarter" idx="12"/>
          </p:nvPr>
        </p:nvSpPr>
        <p:spPr/>
        <p:txBody>
          <a:bodyPr/>
          <a:lstStyle/>
          <a:p>
            <a:fld id="{5A745F1C-B5FB-40E7-8413-D4ED31EAA8ED}" type="slidenum">
              <a:rPr lang="en-US" smtClean="0"/>
              <a:t>‹#›</a:t>
            </a:fld>
            <a:endParaRPr lang="en-US"/>
          </a:p>
        </p:txBody>
      </p:sp>
    </p:spTree>
    <p:extLst>
      <p:ext uri="{BB962C8B-B14F-4D97-AF65-F5344CB8AC3E}">
        <p14:creationId xmlns:p14="http://schemas.microsoft.com/office/powerpoint/2010/main" val="2502574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4F709-F392-4732-889D-3307D5FCBA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D3CCB8-5622-4D68-AD76-C55BCA9EA8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401768-E7B6-415E-A18D-81397F3C8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B61CCE-5C77-45AC-87CC-BA5AD616C02C}"/>
              </a:ext>
            </a:extLst>
          </p:cNvPr>
          <p:cNvSpPr>
            <a:spLocks noGrp="1"/>
          </p:cNvSpPr>
          <p:nvPr>
            <p:ph type="dt" sz="half" idx="10"/>
          </p:nvPr>
        </p:nvSpPr>
        <p:spPr/>
        <p:txBody>
          <a:bodyPr/>
          <a:lstStyle/>
          <a:p>
            <a:fld id="{E17FF7E9-721C-478F-A43E-9CE522CFD434}" type="datetimeFigureOut">
              <a:rPr lang="en-US" smtClean="0"/>
              <a:t>1/30/2020</a:t>
            </a:fld>
            <a:endParaRPr lang="en-US"/>
          </a:p>
        </p:txBody>
      </p:sp>
      <p:sp>
        <p:nvSpPr>
          <p:cNvPr id="6" name="Footer Placeholder 5">
            <a:extLst>
              <a:ext uri="{FF2B5EF4-FFF2-40B4-BE49-F238E27FC236}">
                <a16:creationId xmlns:a16="http://schemas.microsoft.com/office/drawing/2014/main" id="{A17DD0D7-6059-4333-AB7E-4684062DAE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04C423-828D-4CDF-84DC-2C4333922098}"/>
              </a:ext>
            </a:extLst>
          </p:cNvPr>
          <p:cNvSpPr>
            <a:spLocks noGrp="1"/>
          </p:cNvSpPr>
          <p:nvPr>
            <p:ph type="sldNum" sz="quarter" idx="12"/>
          </p:nvPr>
        </p:nvSpPr>
        <p:spPr/>
        <p:txBody>
          <a:bodyPr/>
          <a:lstStyle/>
          <a:p>
            <a:fld id="{5A745F1C-B5FB-40E7-8413-D4ED31EAA8ED}" type="slidenum">
              <a:rPr lang="en-US" smtClean="0"/>
              <a:t>‹#›</a:t>
            </a:fld>
            <a:endParaRPr lang="en-US"/>
          </a:p>
        </p:txBody>
      </p:sp>
    </p:spTree>
    <p:extLst>
      <p:ext uri="{BB962C8B-B14F-4D97-AF65-F5344CB8AC3E}">
        <p14:creationId xmlns:p14="http://schemas.microsoft.com/office/powerpoint/2010/main" val="1183817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4EF486-C654-4747-A5B9-B436BD8E0E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21A7D9B-CE70-4FA2-8157-7BD5099217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3229A5-0408-471D-AD5C-03CEF09459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7FF7E9-721C-478F-A43E-9CE522CFD434}" type="datetimeFigureOut">
              <a:rPr lang="en-US" smtClean="0"/>
              <a:t>1/30/2020</a:t>
            </a:fld>
            <a:endParaRPr lang="en-US"/>
          </a:p>
        </p:txBody>
      </p:sp>
      <p:sp>
        <p:nvSpPr>
          <p:cNvPr id="5" name="Footer Placeholder 4">
            <a:extLst>
              <a:ext uri="{FF2B5EF4-FFF2-40B4-BE49-F238E27FC236}">
                <a16:creationId xmlns:a16="http://schemas.microsoft.com/office/drawing/2014/main" id="{CB78819E-AD4E-494A-B53C-ABC6ECB91C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AA1F74-6D13-41A4-891F-EE5EFB4F06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745F1C-B5FB-40E7-8413-D4ED31EAA8ED}" type="slidenum">
              <a:rPr lang="en-US" smtClean="0"/>
              <a:t>‹#›</a:t>
            </a:fld>
            <a:endParaRPr lang="en-US"/>
          </a:p>
        </p:txBody>
      </p:sp>
    </p:spTree>
    <p:extLst>
      <p:ext uri="{BB962C8B-B14F-4D97-AF65-F5344CB8AC3E}">
        <p14:creationId xmlns:p14="http://schemas.microsoft.com/office/powerpoint/2010/main" val="837507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computerhope.com/jargon/w/workstat.htm"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94676-F0F4-4593-8239-ECDA87DFFB15}"/>
              </a:ext>
            </a:extLst>
          </p:cNvPr>
          <p:cNvSpPr>
            <a:spLocks noGrp="1"/>
          </p:cNvSpPr>
          <p:nvPr>
            <p:ph type="ctrTitle"/>
          </p:nvPr>
        </p:nvSpPr>
        <p:spPr/>
        <p:txBody>
          <a:bodyPr/>
          <a:lstStyle/>
          <a:p>
            <a:r>
              <a:rPr lang="en-US" dirty="0"/>
              <a:t>Console commands helpful for networking</a:t>
            </a:r>
          </a:p>
        </p:txBody>
      </p:sp>
      <p:sp>
        <p:nvSpPr>
          <p:cNvPr id="3" name="Subtitle 2">
            <a:extLst>
              <a:ext uri="{FF2B5EF4-FFF2-40B4-BE49-F238E27FC236}">
                <a16:creationId xmlns:a16="http://schemas.microsoft.com/office/drawing/2014/main" id="{03630CDF-C4C3-4F40-A6DC-4EB1A9182205}"/>
              </a:ext>
            </a:extLst>
          </p:cNvPr>
          <p:cNvSpPr>
            <a:spLocks noGrp="1"/>
          </p:cNvSpPr>
          <p:nvPr>
            <p:ph type="subTitle" idx="1"/>
          </p:nvPr>
        </p:nvSpPr>
        <p:spPr/>
        <p:txBody>
          <a:bodyPr/>
          <a:lstStyle/>
          <a:p>
            <a:r>
              <a:rPr lang="en-US" dirty="0"/>
              <a:t>Dr. John Abraham</a:t>
            </a:r>
          </a:p>
          <a:p>
            <a:r>
              <a:rPr lang="en-US" dirty="0"/>
              <a:t>Professor</a:t>
            </a:r>
          </a:p>
          <a:p>
            <a:r>
              <a:rPr lang="en-US" dirty="0" err="1"/>
              <a:t>Utrgv</a:t>
            </a:r>
            <a:endParaRPr lang="en-US" dirty="0"/>
          </a:p>
        </p:txBody>
      </p:sp>
    </p:spTree>
    <p:extLst>
      <p:ext uri="{BB962C8B-B14F-4D97-AF65-F5344CB8AC3E}">
        <p14:creationId xmlns:p14="http://schemas.microsoft.com/office/powerpoint/2010/main" val="1531976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9DFAD0A-FD92-4048-97C4-65F0E162DF56}"/>
              </a:ext>
            </a:extLst>
          </p:cNvPr>
          <p:cNvGraphicFramePr>
            <a:graphicFrameLocks noGrp="1"/>
          </p:cNvGraphicFramePr>
          <p:nvPr>
            <p:extLst>
              <p:ext uri="{D42A27DB-BD31-4B8C-83A1-F6EECF244321}">
                <p14:modId xmlns:p14="http://schemas.microsoft.com/office/powerpoint/2010/main" val="3854617651"/>
              </p:ext>
            </p:extLst>
          </p:nvPr>
        </p:nvGraphicFramePr>
        <p:xfrm>
          <a:off x="802887" y="401444"/>
          <a:ext cx="9099396" cy="6122018"/>
        </p:xfrm>
        <a:graphic>
          <a:graphicData uri="http://schemas.openxmlformats.org/drawingml/2006/table">
            <a:tbl>
              <a:tblPr/>
              <a:tblGrid>
                <a:gridCol w="4549698">
                  <a:extLst>
                    <a:ext uri="{9D8B030D-6E8A-4147-A177-3AD203B41FA5}">
                      <a16:colId xmlns:a16="http://schemas.microsoft.com/office/drawing/2014/main" val="3911228409"/>
                    </a:ext>
                  </a:extLst>
                </a:gridCol>
                <a:gridCol w="4549698">
                  <a:extLst>
                    <a:ext uri="{9D8B030D-6E8A-4147-A177-3AD203B41FA5}">
                      <a16:colId xmlns:a16="http://schemas.microsoft.com/office/drawing/2014/main" val="2069239860"/>
                    </a:ext>
                  </a:extLst>
                </a:gridCol>
              </a:tblGrid>
              <a:tr h="2327082">
                <a:tc>
                  <a:txBody>
                    <a:bodyPr/>
                    <a:lstStyle/>
                    <a:p>
                      <a:pPr fontAlgn="t"/>
                      <a:r>
                        <a:rPr lang="en-US" sz="1000" b="1" i="0">
                          <a:effectLst/>
                          <a:latin typeface="inherit"/>
                        </a:rPr>
                        <a:t>NET SEND</a:t>
                      </a:r>
                      <a:endParaRPr lang="en-US" sz="1000" b="0" i="0">
                        <a:effectLst/>
                        <a:latin typeface="inherit"/>
                      </a:endParaRPr>
                    </a:p>
                  </a:txBody>
                  <a:tcPr marL="63616" marR="63616" marT="63616" marB="63616">
                    <a:lnL>
                      <a:noFill/>
                    </a:lnL>
                    <a:lnR>
                      <a:noFill/>
                    </a:lnR>
                    <a:lnT>
                      <a:noFill/>
                    </a:lnT>
                    <a:lnB>
                      <a:noFill/>
                    </a:lnB>
                    <a:solidFill>
                      <a:srgbClr val="FFFFFF"/>
                    </a:solidFill>
                  </a:tcPr>
                </a:tc>
                <a:tc>
                  <a:txBody>
                    <a:bodyPr/>
                    <a:lstStyle/>
                    <a:p>
                      <a:pPr fontAlgn="t"/>
                      <a:r>
                        <a:rPr lang="en-US" sz="1000" b="0" i="0">
                          <a:effectLst/>
                          <a:latin typeface="inherit"/>
                        </a:rPr>
                        <a:t>Sends messages to other users, computers, or messaging names on the network. The messenger service must be running to receive messages.You can send a message only to a name that is active on the network. If the message is sent to a username, that user must be logged on and running the Messenger service to receive the message.</a:t>
                      </a:r>
                    </a:p>
                    <a:p>
                      <a:pPr fontAlgn="t"/>
                      <a:r>
                        <a:rPr lang="en-US" sz="1000" b="1" i="0">
                          <a:effectLst/>
                          <a:latin typeface="inherit"/>
                        </a:rPr>
                        <a:t>{name | * | /DOMAIN[:name] | /USERS} message</a:t>
                      </a:r>
                      <a:endParaRPr lang="en-US" sz="1000" b="0" i="0">
                        <a:effectLst/>
                        <a:latin typeface="inherit"/>
                      </a:endParaRPr>
                    </a:p>
                  </a:txBody>
                  <a:tcPr marL="63616" marR="63616" marT="63616" marB="63616">
                    <a:lnL>
                      <a:noFill/>
                    </a:lnL>
                    <a:lnR>
                      <a:noFill/>
                    </a:lnR>
                    <a:lnT>
                      <a:noFill/>
                    </a:lnT>
                    <a:lnB>
                      <a:noFill/>
                    </a:lnB>
                    <a:solidFill>
                      <a:srgbClr val="FFFFFF"/>
                    </a:solidFill>
                  </a:tcPr>
                </a:tc>
                <a:extLst>
                  <a:ext uri="{0D108BD9-81ED-4DB2-BD59-A6C34878D82A}">
                    <a16:rowId xmlns:a16="http://schemas.microsoft.com/office/drawing/2014/main" val="3440906714"/>
                  </a:ext>
                </a:extLst>
              </a:tr>
              <a:tr h="823430">
                <a:tc>
                  <a:txBody>
                    <a:bodyPr/>
                    <a:lstStyle/>
                    <a:p>
                      <a:pPr fontAlgn="t"/>
                      <a:r>
                        <a:rPr lang="en-US" sz="1000" b="1" i="0">
                          <a:effectLst/>
                          <a:latin typeface="inherit"/>
                        </a:rPr>
                        <a:t>NET SESSION</a:t>
                      </a:r>
                      <a:endParaRPr lang="en-US" sz="1000" b="0" i="0">
                        <a:effectLst/>
                        <a:latin typeface="inherit"/>
                      </a:endParaRPr>
                    </a:p>
                  </a:txBody>
                  <a:tcPr marL="63616" marR="63616" marT="63616" marB="63616">
                    <a:lnL>
                      <a:noFill/>
                    </a:lnL>
                    <a:lnR>
                      <a:noFill/>
                    </a:lnR>
                    <a:lnT>
                      <a:noFill/>
                    </a:lnT>
                    <a:lnB>
                      <a:noFill/>
                    </a:lnB>
                    <a:solidFill>
                      <a:srgbClr val="FFFFFF"/>
                    </a:solidFill>
                  </a:tcPr>
                </a:tc>
                <a:tc>
                  <a:txBody>
                    <a:bodyPr/>
                    <a:lstStyle/>
                    <a:p>
                      <a:pPr fontAlgn="t"/>
                      <a:r>
                        <a:rPr lang="en-US" sz="1000" b="0" i="0">
                          <a:effectLst/>
                          <a:latin typeface="inherit"/>
                        </a:rPr>
                        <a:t>Display all sessions connected to the computer and deletes them if specified.</a:t>
                      </a:r>
                      <a:r>
                        <a:rPr lang="en-US" sz="1000" b="1" i="0">
                          <a:effectLst/>
                          <a:latin typeface="inherit"/>
                        </a:rPr>
                        <a:t>[\\computername] [/DELETE]</a:t>
                      </a:r>
                      <a:endParaRPr lang="en-US" sz="1000" b="0" i="0">
                        <a:effectLst/>
                        <a:latin typeface="inherit"/>
                      </a:endParaRPr>
                    </a:p>
                  </a:txBody>
                  <a:tcPr marL="63616" marR="63616" marT="63616" marB="63616">
                    <a:lnL>
                      <a:noFill/>
                    </a:lnL>
                    <a:lnR>
                      <a:noFill/>
                    </a:lnR>
                    <a:lnT>
                      <a:noFill/>
                    </a:lnT>
                    <a:lnB>
                      <a:noFill/>
                    </a:lnB>
                    <a:solidFill>
                      <a:srgbClr val="FFFFFF"/>
                    </a:solidFill>
                  </a:tcPr>
                </a:tc>
                <a:extLst>
                  <a:ext uri="{0D108BD9-81ED-4DB2-BD59-A6C34878D82A}">
                    <a16:rowId xmlns:a16="http://schemas.microsoft.com/office/drawing/2014/main" val="3217502083"/>
                  </a:ext>
                </a:extLst>
              </a:tr>
              <a:tr h="2971506">
                <a:tc>
                  <a:txBody>
                    <a:bodyPr/>
                    <a:lstStyle/>
                    <a:p>
                      <a:pPr fontAlgn="t"/>
                      <a:r>
                        <a:rPr lang="en-US" sz="1000" b="1" i="0">
                          <a:effectLst/>
                          <a:latin typeface="inherit"/>
                        </a:rPr>
                        <a:t>NET SHARE</a:t>
                      </a:r>
                      <a:endParaRPr lang="en-US" sz="1000" b="0" i="0">
                        <a:effectLst/>
                        <a:latin typeface="inherit"/>
                      </a:endParaRPr>
                    </a:p>
                  </a:txBody>
                  <a:tcPr marL="63616" marR="63616" marT="63616" marB="63616">
                    <a:lnL>
                      <a:noFill/>
                    </a:lnL>
                    <a:lnR>
                      <a:noFill/>
                    </a:lnR>
                    <a:lnT>
                      <a:noFill/>
                    </a:lnT>
                    <a:lnB>
                      <a:noFill/>
                    </a:lnB>
                    <a:solidFill>
                      <a:srgbClr val="EEEEEE"/>
                    </a:solidFill>
                  </a:tcPr>
                </a:tc>
                <a:tc>
                  <a:txBody>
                    <a:bodyPr/>
                    <a:lstStyle/>
                    <a:p>
                      <a:pPr fontAlgn="t"/>
                      <a:r>
                        <a:rPr lang="en-US" sz="1000" b="0" i="0" dirty="0">
                          <a:effectLst/>
                          <a:latin typeface="inherit"/>
                        </a:rPr>
                        <a:t>Create and manage a local network </a:t>
                      </a:r>
                      <a:r>
                        <a:rPr lang="en-US" sz="1000" b="0" i="0" dirty="0" err="1">
                          <a:effectLst/>
                          <a:latin typeface="inherit"/>
                        </a:rPr>
                        <a:t>share.</a:t>
                      </a:r>
                      <a:r>
                        <a:rPr lang="en-US" sz="1000" b="1" i="0" dirty="0" err="1">
                          <a:effectLst/>
                          <a:latin typeface="inherit"/>
                        </a:rPr>
                        <a:t>sharename</a:t>
                      </a:r>
                      <a:br>
                        <a:rPr lang="en-US" sz="1000" b="0" i="0" dirty="0">
                          <a:effectLst/>
                          <a:latin typeface="inherit"/>
                        </a:rPr>
                      </a:br>
                      <a:r>
                        <a:rPr lang="en-US" sz="1000" b="1" i="0" dirty="0" err="1">
                          <a:effectLst/>
                          <a:latin typeface="inherit"/>
                        </a:rPr>
                        <a:t>sharename</a:t>
                      </a:r>
                      <a:r>
                        <a:rPr lang="en-US" sz="1000" b="1" i="0" dirty="0">
                          <a:effectLst/>
                          <a:latin typeface="inherit"/>
                        </a:rPr>
                        <a:t>=</a:t>
                      </a:r>
                      <a:r>
                        <a:rPr lang="en-US" sz="1000" b="1" i="0" dirty="0" err="1">
                          <a:effectLst/>
                          <a:latin typeface="inherit"/>
                        </a:rPr>
                        <a:t>drive:path</a:t>
                      </a:r>
                      <a:r>
                        <a:rPr lang="en-US" sz="1000" b="1" i="0" dirty="0">
                          <a:effectLst/>
                          <a:latin typeface="inherit"/>
                        </a:rPr>
                        <a:t> [/</a:t>
                      </a:r>
                      <a:r>
                        <a:rPr lang="en-US" sz="1000" b="1" i="0" dirty="0" err="1">
                          <a:effectLst/>
                          <a:latin typeface="inherit"/>
                        </a:rPr>
                        <a:t>USERS:number</a:t>
                      </a:r>
                      <a:r>
                        <a:rPr lang="en-US" sz="1000" b="1" i="0" dirty="0">
                          <a:effectLst/>
                          <a:latin typeface="inherit"/>
                        </a:rPr>
                        <a:t> | /UNLIMITED]</a:t>
                      </a:r>
                      <a:br>
                        <a:rPr lang="en-US" sz="1000" b="1" i="0" dirty="0">
                          <a:effectLst/>
                          <a:latin typeface="inherit"/>
                        </a:rPr>
                      </a:br>
                      <a:r>
                        <a:rPr lang="en-US" sz="1000" b="1" i="0" dirty="0">
                          <a:effectLst/>
                          <a:latin typeface="inherit"/>
                        </a:rPr>
                        <a:t>[/</a:t>
                      </a:r>
                      <a:r>
                        <a:rPr lang="en-US" sz="1000" b="1" i="0" dirty="0" err="1">
                          <a:effectLst/>
                          <a:latin typeface="inherit"/>
                        </a:rPr>
                        <a:t>REMARK:"text</a:t>
                      </a:r>
                      <a:r>
                        <a:rPr lang="en-US" sz="1000" b="1" i="0" dirty="0">
                          <a:effectLst/>
                          <a:latin typeface="inherit"/>
                        </a:rPr>
                        <a:t>"]</a:t>
                      </a:r>
                      <a:br>
                        <a:rPr lang="en-US" sz="1000" b="1" i="0" dirty="0">
                          <a:effectLst/>
                          <a:latin typeface="inherit"/>
                        </a:rPr>
                      </a:br>
                      <a:r>
                        <a:rPr lang="en-US" sz="1000" b="1" i="0" dirty="0">
                          <a:effectLst/>
                          <a:latin typeface="inherit"/>
                        </a:rPr>
                        <a:t>[/</a:t>
                      </a:r>
                      <a:r>
                        <a:rPr lang="en-US" sz="1000" b="1" i="0" dirty="0" err="1">
                          <a:effectLst/>
                          <a:latin typeface="inherit"/>
                        </a:rPr>
                        <a:t>CACHE:Manual</a:t>
                      </a:r>
                      <a:r>
                        <a:rPr lang="en-US" sz="1000" b="1" i="0" dirty="0">
                          <a:effectLst/>
                          <a:latin typeface="inherit"/>
                        </a:rPr>
                        <a:t> | Documents| Programs | None ]</a:t>
                      </a:r>
                      <a:br>
                        <a:rPr lang="en-US" sz="1000" b="1" i="0" dirty="0">
                          <a:effectLst/>
                          <a:latin typeface="inherit"/>
                        </a:rPr>
                      </a:br>
                      <a:r>
                        <a:rPr lang="en-US" sz="1000" b="1" i="0" dirty="0" err="1">
                          <a:effectLst/>
                          <a:latin typeface="inherit"/>
                        </a:rPr>
                        <a:t>sharename</a:t>
                      </a:r>
                      <a:r>
                        <a:rPr lang="en-US" sz="1000" b="1" i="0" dirty="0">
                          <a:effectLst/>
                          <a:latin typeface="inherit"/>
                        </a:rPr>
                        <a:t> [/</a:t>
                      </a:r>
                      <a:r>
                        <a:rPr lang="en-US" sz="1000" b="1" i="0" dirty="0" err="1">
                          <a:effectLst/>
                          <a:latin typeface="inherit"/>
                        </a:rPr>
                        <a:t>USERS:number</a:t>
                      </a:r>
                      <a:r>
                        <a:rPr lang="en-US" sz="1000" b="1" i="0" dirty="0">
                          <a:effectLst/>
                          <a:latin typeface="inherit"/>
                        </a:rPr>
                        <a:t> | /UNLIMITED]</a:t>
                      </a:r>
                      <a:br>
                        <a:rPr lang="en-US" sz="1000" b="1" i="0" dirty="0">
                          <a:effectLst/>
                          <a:latin typeface="inherit"/>
                        </a:rPr>
                      </a:br>
                      <a:r>
                        <a:rPr lang="en-US" sz="1000" b="1" i="0" dirty="0">
                          <a:effectLst/>
                          <a:latin typeface="inherit"/>
                        </a:rPr>
                        <a:t>[/</a:t>
                      </a:r>
                      <a:r>
                        <a:rPr lang="en-US" sz="1000" b="1" i="0" dirty="0" err="1">
                          <a:effectLst/>
                          <a:latin typeface="inherit"/>
                        </a:rPr>
                        <a:t>REMARK:"text</a:t>
                      </a:r>
                      <a:r>
                        <a:rPr lang="en-US" sz="1000" b="1" i="0" dirty="0">
                          <a:effectLst/>
                          <a:latin typeface="inherit"/>
                        </a:rPr>
                        <a:t>"]</a:t>
                      </a:r>
                      <a:br>
                        <a:rPr lang="en-US" sz="1000" b="1" i="0" dirty="0">
                          <a:effectLst/>
                          <a:latin typeface="inherit"/>
                        </a:rPr>
                      </a:br>
                      <a:r>
                        <a:rPr lang="en-US" sz="1000" b="1" i="0" dirty="0">
                          <a:effectLst/>
                          <a:latin typeface="inherit"/>
                        </a:rPr>
                        <a:t>[/</a:t>
                      </a:r>
                      <a:r>
                        <a:rPr lang="en-US" sz="1000" b="1" i="0" dirty="0" err="1">
                          <a:effectLst/>
                          <a:latin typeface="inherit"/>
                        </a:rPr>
                        <a:t>CACHE:Manual</a:t>
                      </a:r>
                      <a:r>
                        <a:rPr lang="en-US" sz="1000" b="1" i="0" dirty="0">
                          <a:effectLst/>
                          <a:latin typeface="inherit"/>
                        </a:rPr>
                        <a:t> | Documents | Programs | None]</a:t>
                      </a:r>
                      <a:br>
                        <a:rPr lang="en-US" sz="1000" b="1" i="0" dirty="0">
                          <a:effectLst/>
                          <a:latin typeface="inherit"/>
                        </a:rPr>
                      </a:br>
                      <a:r>
                        <a:rPr lang="en-US" sz="1000" b="1" i="0" dirty="0">
                          <a:effectLst/>
                          <a:latin typeface="inherit"/>
                        </a:rPr>
                        <a:t>{</a:t>
                      </a:r>
                      <a:r>
                        <a:rPr lang="en-US" sz="1000" b="1" i="0" dirty="0" err="1">
                          <a:effectLst/>
                          <a:latin typeface="inherit"/>
                        </a:rPr>
                        <a:t>sharename</a:t>
                      </a:r>
                      <a:r>
                        <a:rPr lang="en-US" sz="1000" b="1" i="0" dirty="0">
                          <a:effectLst/>
                          <a:latin typeface="inherit"/>
                        </a:rPr>
                        <a:t> | </a:t>
                      </a:r>
                      <a:r>
                        <a:rPr lang="en-US" sz="1000" b="1" i="0" dirty="0" err="1">
                          <a:effectLst/>
                          <a:latin typeface="inherit"/>
                        </a:rPr>
                        <a:t>devicename</a:t>
                      </a:r>
                      <a:r>
                        <a:rPr lang="en-US" sz="1000" b="1" i="0" dirty="0">
                          <a:effectLst/>
                          <a:latin typeface="inherit"/>
                        </a:rPr>
                        <a:t> | </a:t>
                      </a:r>
                      <a:r>
                        <a:rPr lang="en-US" sz="1000" b="1" i="0" dirty="0" err="1">
                          <a:effectLst/>
                          <a:latin typeface="inherit"/>
                        </a:rPr>
                        <a:t>drive:path</a:t>
                      </a:r>
                      <a:r>
                        <a:rPr lang="en-US" sz="1000" b="1" i="0" dirty="0">
                          <a:effectLst/>
                          <a:latin typeface="inherit"/>
                        </a:rPr>
                        <a:t>} /DELETE</a:t>
                      </a:r>
                      <a:endParaRPr lang="en-US" sz="1000" b="0" i="0" dirty="0">
                        <a:effectLst/>
                        <a:latin typeface="inherit"/>
                      </a:endParaRPr>
                    </a:p>
                  </a:txBody>
                  <a:tcPr marL="63616" marR="63616" marT="63616" marB="63616">
                    <a:lnL>
                      <a:noFill/>
                    </a:lnL>
                    <a:lnR>
                      <a:noFill/>
                    </a:lnR>
                    <a:lnT>
                      <a:noFill/>
                    </a:lnT>
                    <a:lnB>
                      <a:noFill/>
                    </a:lnB>
                    <a:solidFill>
                      <a:srgbClr val="EEEEEE"/>
                    </a:solidFill>
                  </a:tcPr>
                </a:tc>
                <a:extLst>
                  <a:ext uri="{0D108BD9-81ED-4DB2-BD59-A6C34878D82A}">
                    <a16:rowId xmlns:a16="http://schemas.microsoft.com/office/drawing/2014/main" val="1255353209"/>
                  </a:ext>
                </a:extLst>
              </a:tr>
            </a:tbl>
          </a:graphicData>
        </a:graphic>
      </p:graphicFrame>
    </p:spTree>
    <p:extLst>
      <p:ext uri="{BB962C8B-B14F-4D97-AF65-F5344CB8AC3E}">
        <p14:creationId xmlns:p14="http://schemas.microsoft.com/office/powerpoint/2010/main" val="2182670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449A0A7-D3F7-4433-AEAC-6592BB0DA97F}"/>
              </a:ext>
            </a:extLst>
          </p:cNvPr>
          <p:cNvGraphicFramePr>
            <a:graphicFrameLocks noGrp="1"/>
          </p:cNvGraphicFramePr>
          <p:nvPr>
            <p:extLst>
              <p:ext uri="{D42A27DB-BD31-4B8C-83A1-F6EECF244321}">
                <p14:modId xmlns:p14="http://schemas.microsoft.com/office/powerpoint/2010/main" val="2874806809"/>
              </p:ext>
            </p:extLst>
          </p:nvPr>
        </p:nvGraphicFramePr>
        <p:xfrm>
          <a:off x="1215483" y="791737"/>
          <a:ext cx="9290592" cy="5312676"/>
        </p:xfrm>
        <a:graphic>
          <a:graphicData uri="http://schemas.openxmlformats.org/drawingml/2006/table">
            <a:tbl>
              <a:tblPr/>
              <a:tblGrid>
                <a:gridCol w="4645296">
                  <a:extLst>
                    <a:ext uri="{9D8B030D-6E8A-4147-A177-3AD203B41FA5}">
                      <a16:colId xmlns:a16="http://schemas.microsoft.com/office/drawing/2014/main" val="2141309489"/>
                    </a:ext>
                  </a:extLst>
                </a:gridCol>
                <a:gridCol w="4645296">
                  <a:extLst>
                    <a:ext uri="{9D8B030D-6E8A-4147-A177-3AD203B41FA5}">
                      <a16:colId xmlns:a16="http://schemas.microsoft.com/office/drawing/2014/main" val="3982208413"/>
                    </a:ext>
                  </a:extLst>
                </a:gridCol>
              </a:tblGrid>
              <a:tr h="635211">
                <a:tc>
                  <a:txBody>
                    <a:bodyPr/>
                    <a:lstStyle/>
                    <a:p>
                      <a:pPr fontAlgn="t"/>
                      <a:r>
                        <a:rPr lang="en-US" b="1" i="0">
                          <a:effectLst/>
                          <a:latin typeface="inherit"/>
                        </a:rPr>
                        <a:t>NET START</a:t>
                      </a:r>
                      <a:endParaRPr lang="en-US" b="0" i="0">
                        <a:effectLst/>
                        <a:latin typeface="inherit"/>
                      </a:endParaRPr>
                    </a:p>
                  </a:txBody>
                  <a:tcPr marL="114300" marR="114300" marT="114300" marB="114300">
                    <a:lnL>
                      <a:noFill/>
                    </a:lnL>
                    <a:lnR>
                      <a:noFill/>
                    </a:lnR>
                    <a:lnT>
                      <a:noFill/>
                    </a:lnT>
                    <a:lnB>
                      <a:noFill/>
                    </a:lnB>
                    <a:solidFill>
                      <a:srgbClr val="FFFFFF"/>
                    </a:solidFill>
                  </a:tcPr>
                </a:tc>
                <a:tc>
                  <a:txBody>
                    <a:bodyPr/>
                    <a:lstStyle/>
                    <a:p>
                      <a:pPr fontAlgn="t"/>
                      <a:r>
                        <a:rPr lang="en-US" b="0" i="0">
                          <a:effectLst/>
                          <a:latin typeface="inherit"/>
                        </a:rPr>
                        <a:t>Start the specified network service.</a:t>
                      </a:r>
                      <a:r>
                        <a:rPr lang="en-US" b="1" i="0">
                          <a:effectLst/>
                          <a:latin typeface="inherit"/>
                        </a:rPr>
                        <a:t>[service]</a:t>
                      </a:r>
                      <a:endParaRPr lang="en-US" b="0" i="0">
                        <a:effectLst/>
                        <a:latin typeface="inherit"/>
                      </a:endParaRPr>
                    </a:p>
                  </a:txBody>
                  <a:tcPr marL="114300" marR="114300" marT="114300" marB="114300">
                    <a:lnL>
                      <a:noFill/>
                    </a:lnL>
                    <a:lnR>
                      <a:noFill/>
                    </a:lnR>
                    <a:lnT>
                      <a:noFill/>
                    </a:lnT>
                    <a:lnB>
                      <a:noFill/>
                    </a:lnB>
                    <a:solidFill>
                      <a:srgbClr val="FFFFFF"/>
                    </a:solidFill>
                  </a:tcPr>
                </a:tc>
                <a:extLst>
                  <a:ext uri="{0D108BD9-81ED-4DB2-BD59-A6C34878D82A}">
                    <a16:rowId xmlns:a16="http://schemas.microsoft.com/office/drawing/2014/main" val="2930741898"/>
                  </a:ext>
                </a:extLst>
              </a:tr>
              <a:tr h="1328169">
                <a:tc>
                  <a:txBody>
                    <a:bodyPr/>
                    <a:lstStyle/>
                    <a:p>
                      <a:pPr fontAlgn="t"/>
                      <a:r>
                        <a:rPr lang="en-US" b="1" i="0">
                          <a:effectLst/>
                          <a:latin typeface="inherit"/>
                        </a:rPr>
                        <a:t>NET STATISTICS</a:t>
                      </a:r>
                      <a:endParaRPr lang="en-US" b="0" i="0">
                        <a:effectLst/>
                        <a:latin typeface="inherit"/>
                      </a:endParaRPr>
                    </a:p>
                  </a:txBody>
                  <a:tcPr marL="114300" marR="114300" marT="114300" marB="114300">
                    <a:lnL>
                      <a:noFill/>
                    </a:lnL>
                    <a:lnR>
                      <a:noFill/>
                    </a:lnR>
                    <a:lnT>
                      <a:noFill/>
                    </a:lnT>
                    <a:lnB>
                      <a:noFill/>
                    </a:lnB>
                    <a:solidFill>
                      <a:srgbClr val="FFFFFF"/>
                    </a:solidFill>
                  </a:tcPr>
                </a:tc>
                <a:tc>
                  <a:txBody>
                    <a:bodyPr/>
                    <a:lstStyle/>
                    <a:p>
                      <a:pPr fontAlgn="t"/>
                      <a:r>
                        <a:rPr lang="en-US" b="0" i="0">
                          <a:effectLst/>
                          <a:latin typeface="inherit"/>
                        </a:rPr>
                        <a:t>Display network statistics of the </a:t>
                      </a:r>
                      <a:r>
                        <a:rPr lang="en-US" b="0" i="0" u="none" strike="noStrike">
                          <a:solidFill>
                            <a:srgbClr val="663366"/>
                          </a:solidFill>
                          <a:effectLst/>
                          <a:latin typeface="inherit"/>
                          <a:hlinkClick r:id="rId2"/>
                        </a:rPr>
                        <a:t>workstation</a:t>
                      </a:r>
                      <a:r>
                        <a:rPr lang="en-US" b="0" i="0">
                          <a:effectLst/>
                          <a:latin typeface="inherit"/>
                        </a:rPr>
                        <a:t> or server.</a:t>
                      </a:r>
                      <a:r>
                        <a:rPr lang="en-US" b="1" i="0">
                          <a:effectLst/>
                          <a:latin typeface="inherit"/>
                        </a:rPr>
                        <a:t>[WORKSTATION | SERVER]</a:t>
                      </a:r>
                      <a:endParaRPr lang="en-US" b="0" i="0">
                        <a:effectLst/>
                        <a:latin typeface="inherit"/>
                      </a:endParaRPr>
                    </a:p>
                  </a:txBody>
                  <a:tcPr marL="114300" marR="114300" marT="114300" marB="114300">
                    <a:lnL>
                      <a:noFill/>
                    </a:lnL>
                    <a:lnR>
                      <a:noFill/>
                    </a:lnR>
                    <a:lnT>
                      <a:noFill/>
                    </a:lnT>
                    <a:lnB>
                      <a:noFill/>
                    </a:lnB>
                    <a:solidFill>
                      <a:srgbClr val="FFFFFF"/>
                    </a:solidFill>
                  </a:tcPr>
                </a:tc>
                <a:extLst>
                  <a:ext uri="{0D108BD9-81ED-4DB2-BD59-A6C34878D82A}">
                    <a16:rowId xmlns:a16="http://schemas.microsoft.com/office/drawing/2014/main" val="751483541"/>
                  </a:ext>
                </a:extLst>
              </a:tr>
              <a:tr h="635211">
                <a:tc>
                  <a:txBody>
                    <a:bodyPr/>
                    <a:lstStyle/>
                    <a:p>
                      <a:pPr fontAlgn="t"/>
                      <a:r>
                        <a:rPr lang="en-US" b="1" i="0">
                          <a:effectLst/>
                          <a:latin typeface="inherit"/>
                        </a:rPr>
                        <a:t>NET STOP</a:t>
                      </a:r>
                      <a:endParaRPr lang="en-US" b="0" i="0">
                        <a:effectLst/>
                        <a:latin typeface="inherit"/>
                      </a:endParaRPr>
                    </a:p>
                  </a:txBody>
                  <a:tcPr marL="114300" marR="114300" marT="114300" marB="114300">
                    <a:lnL>
                      <a:noFill/>
                    </a:lnL>
                    <a:lnR>
                      <a:noFill/>
                    </a:lnR>
                    <a:lnT>
                      <a:noFill/>
                    </a:lnT>
                    <a:lnB>
                      <a:noFill/>
                    </a:lnB>
                    <a:solidFill>
                      <a:srgbClr val="FFFFFF"/>
                    </a:solidFill>
                  </a:tcPr>
                </a:tc>
                <a:tc>
                  <a:txBody>
                    <a:bodyPr/>
                    <a:lstStyle/>
                    <a:p>
                      <a:pPr fontAlgn="t"/>
                      <a:r>
                        <a:rPr lang="en-US" b="0" i="0">
                          <a:effectLst/>
                          <a:latin typeface="inherit"/>
                        </a:rPr>
                        <a:t>Stop the specified network service.</a:t>
                      </a:r>
                      <a:r>
                        <a:rPr lang="en-US" b="1" i="0">
                          <a:effectLst/>
                          <a:latin typeface="inherit"/>
                        </a:rPr>
                        <a:t>service</a:t>
                      </a:r>
                      <a:endParaRPr lang="en-US" b="0" i="0">
                        <a:effectLst/>
                        <a:latin typeface="inherit"/>
                      </a:endParaRPr>
                    </a:p>
                  </a:txBody>
                  <a:tcPr marL="114300" marR="114300" marT="114300" marB="114300">
                    <a:lnL>
                      <a:noFill/>
                    </a:lnL>
                    <a:lnR>
                      <a:noFill/>
                    </a:lnR>
                    <a:lnT>
                      <a:noFill/>
                    </a:lnT>
                    <a:lnB>
                      <a:noFill/>
                    </a:lnB>
                    <a:solidFill>
                      <a:srgbClr val="FFFFFF"/>
                    </a:solidFill>
                  </a:tcPr>
                </a:tc>
                <a:extLst>
                  <a:ext uri="{0D108BD9-81ED-4DB2-BD59-A6C34878D82A}">
                    <a16:rowId xmlns:a16="http://schemas.microsoft.com/office/drawing/2014/main" val="1749749665"/>
                  </a:ext>
                </a:extLst>
              </a:tr>
              <a:tr h="2714085">
                <a:tc>
                  <a:txBody>
                    <a:bodyPr/>
                    <a:lstStyle/>
                    <a:p>
                      <a:pPr fontAlgn="t"/>
                      <a:r>
                        <a:rPr lang="en-US" b="1" i="0">
                          <a:effectLst/>
                          <a:latin typeface="inherit"/>
                        </a:rPr>
                        <a:t>NET TIME</a:t>
                      </a:r>
                      <a:endParaRPr lang="en-US" b="0" i="0">
                        <a:effectLst/>
                        <a:latin typeface="inherit"/>
                      </a:endParaRPr>
                    </a:p>
                  </a:txBody>
                  <a:tcPr marL="114300" marR="114300" marT="114300" marB="114300">
                    <a:lnL>
                      <a:noFill/>
                    </a:lnL>
                    <a:lnR>
                      <a:noFill/>
                    </a:lnR>
                    <a:lnT>
                      <a:noFill/>
                    </a:lnT>
                    <a:lnB>
                      <a:noFill/>
                    </a:lnB>
                    <a:solidFill>
                      <a:srgbClr val="EEEEEE"/>
                    </a:solidFill>
                  </a:tcPr>
                </a:tc>
                <a:tc>
                  <a:txBody>
                    <a:bodyPr/>
                    <a:lstStyle/>
                    <a:p>
                      <a:pPr fontAlgn="t"/>
                      <a:r>
                        <a:rPr lang="en-US" b="0" i="0" dirty="0">
                          <a:effectLst/>
                          <a:latin typeface="inherit"/>
                        </a:rPr>
                        <a:t>Display the time and date of another network computer.</a:t>
                      </a:r>
                      <a:r>
                        <a:rPr lang="en-US" b="1" i="0" dirty="0">
                          <a:effectLst/>
                          <a:latin typeface="inherit"/>
                        </a:rPr>
                        <a:t>[\\</a:t>
                      </a:r>
                      <a:r>
                        <a:rPr lang="en-US" b="1" i="0" dirty="0" err="1">
                          <a:effectLst/>
                          <a:latin typeface="inherit"/>
                        </a:rPr>
                        <a:t>computername</a:t>
                      </a:r>
                      <a:r>
                        <a:rPr lang="en-US" b="1" i="0" dirty="0">
                          <a:effectLst/>
                          <a:latin typeface="inherit"/>
                        </a:rPr>
                        <a:t> | /DOMAIN[:</a:t>
                      </a:r>
                      <a:r>
                        <a:rPr lang="en-US" b="1" i="0" dirty="0" err="1">
                          <a:effectLst/>
                          <a:latin typeface="inherit"/>
                        </a:rPr>
                        <a:t>domainname</a:t>
                      </a:r>
                      <a:r>
                        <a:rPr lang="en-US" b="1" i="0" dirty="0">
                          <a:effectLst/>
                          <a:latin typeface="inherit"/>
                        </a:rPr>
                        <a:t>] | /RTSDOMAIN[:</a:t>
                      </a:r>
                      <a:r>
                        <a:rPr lang="en-US" b="1" i="0" dirty="0" err="1">
                          <a:effectLst/>
                          <a:latin typeface="inherit"/>
                        </a:rPr>
                        <a:t>domainname</a:t>
                      </a:r>
                      <a:r>
                        <a:rPr lang="en-US" b="1" i="0" dirty="0">
                          <a:effectLst/>
                          <a:latin typeface="inherit"/>
                        </a:rPr>
                        <a:t>]] [/SET]</a:t>
                      </a:r>
                      <a:br>
                        <a:rPr lang="en-US" b="1" i="0" dirty="0">
                          <a:effectLst/>
                          <a:latin typeface="inherit"/>
                        </a:rPr>
                      </a:br>
                      <a:r>
                        <a:rPr lang="en-US" b="1" i="0" dirty="0">
                          <a:effectLst/>
                          <a:latin typeface="inherit"/>
                        </a:rPr>
                        <a:t>[\\</a:t>
                      </a:r>
                      <a:r>
                        <a:rPr lang="en-US" b="1" i="0" dirty="0" err="1">
                          <a:effectLst/>
                          <a:latin typeface="inherit"/>
                        </a:rPr>
                        <a:t>computername</a:t>
                      </a:r>
                      <a:r>
                        <a:rPr lang="en-US" b="1" i="0" dirty="0">
                          <a:effectLst/>
                          <a:latin typeface="inherit"/>
                        </a:rPr>
                        <a:t>] /QUERYSNTP</a:t>
                      </a:r>
                      <a:br>
                        <a:rPr lang="en-US" b="1" i="0" dirty="0">
                          <a:effectLst/>
                          <a:latin typeface="inherit"/>
                        </a:rPr>
                      </a:br>
                      <a:r>
                        <a:rPr lang="en-US" b="1" i="0" dirty="0">
                          <a:effectLst/>
                          <a:latin typeface="inherit"/>
                        </a:rPr>
                        <a:t>[\\</a:t>
                      </a:r>
                      <a:r>
                        <a:rPr lang="en-US" b="1" i="0" dirty="0" err="1">
                          <a:effectLst/>
                          <a:latin typeface="inherit"/>
                        </a:rPr>
                        <a:t>computername</a:t>
                      </a:r>
                      <a:r>
                        <a:rPr lang="en-US" b="1" i="0" dirty="0">
                          <a:effectLst/>
                          <a:latin typeface="inherit"/>
                        </a:rPr>
                        <a:t>] /SETSNTP[:</a:t>
                      </a:r>
                      <a:r>
                        <a:rPr lang="en-US" b="1" i="0" dirty="0" err="1">
                          <a:effectLst/>
                          <a:latin typeface="inherit"/>
                        </a:rPr>
                        <a:t>ntp</a:t>
                      </a:r>
                      <a:r>
                        <a:rPr lang="en-US" b="1" i="0" dirty="0">
                          <a:effectLst/>
                          <a:latin typeface="inherit"/>
                        </a:rPr>
                        <a:t> server list]</a:t>
                      </a:r>
                      <a:endParaRPr lang="en-US" b="0" i="0" dirty="0">
                        <a:effectLst/>
                        <a:latin typeface="inherit"/>
                      </a:endParaRPr>
                    </a:p>
                  </a:txBody>
                  <a:tcPr marL="114300" marR="114300" marT="114300" marB="114300">
                    <a:lnL>
                      <a:noFill/>
                    </a:lnL>
                    <a:lnR>
                      <a:noFill/>
                    </a:lnR>
                    <a:lnT>
                      <a:noFill/>
                    </a:lnT>
                    <a:lnB>
                      <a:noFill/>
                    </a:lnB>
                    <a:solidFill>
                      <a:srgbClr val="EEEEEE"/>
                    </a:solidFill>
                  </a:tcPr>
                </a:tc>
                <a:extLst>
                  <a:ext uri="{0D108BD9-81ED-4DB2-BD59-A6C34878D82A}">
                    <a16:rowId xmlns:a16="http://schemas.microsoft.com/office/drawing/2014/main" val="1999380484"/>
                  </a:ext>
                </a:extLst>
              </a:tr>
            </a:tbl>
          </a:graphicData>
        </a:graphic>
      </p:graphicFrame>
    </p:spTree>
    <p:extLst>
      <p:ext uri="{BB962C8B-B14F-4D97-AF65-F5344CB8AC3E}">
        <p14:creationId xmlns:p14="http://schemas.microsoft.com/office/powerpoint/2010/main" val="1503501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2491637-5FED-45D4-83F7-27C9B9B85A15}"/>
              </a:ext>
            </a:extLst>
          </p:cNvPr>
          <p:cNvSpPr/>
          <p:nvPr/>
        </p:nvSpPr>
        <p:spPr>
          <a:xfrm>
            <a:off x="1471961" y="1166843"/>
            <a:ext cx="8976731" cy="3693319"/>
          </a:xfrm>
          <a:prstGeom prst="rect">
            <a:avLst/>
          </a:prstGeom>
        </p:spPr>
        <p:txBody>
          <a:bodyPr wrap="square">
            <a:spAutoFit/>
          </a:bodyPr>
          <a:lstStyle/>
          <a:p>
            <a:r>
              <a:rPr lang="en-US" b="0" i="0" dirty="0">
                <a:solidFill>
                  <a:srgbClr val="454545"/>
                </a:solidFill>
                <a:effectLst/>
                <a:latin typeface="Verdana" panose="020B0604030504040204" pitchFamily="34" charset="0"/>
              </a:rPr>
              <a:t>Connects or disconnects your computer from a shared resource or displays information about your connections.</a:t>
            </a:r>
            <a:r>
              <a:rPr lang="en-US" b="1" i="0" dirty="0">
                <a:solidFill>
                  <a:srgbClr val="454545"/>
                </a:solidFill>
                <a:effectLst/>
                <a:latin typeface="Verdana" panose="020B0604030504040204" pitchFamily="34" charset="0"/>
              </a:rPr>
              <a:t>[</a:t>
            </a:r>
            <a:r>
              <a:rPr lang="en-US" b="1" i="0" dirty="0" err="1">
                <a:solidFill>
                  <a:srgbClr val="454545"/>
                </a:solidFill>
                <a:effectLst/>
                <a:latin typeface="Verdana" panose="020B0604030504040204" pitchFamily="34" charset="0"/>
              </a:rPr>
              <a:t>devicename</a:t>
            </a:r>
            <a:r>
              <a:rPr lang="en-US" b="1" i="0" dirty="0">
                <a:solidFill>
                  <a:srgbClr val="454545"/>
                </a:solidFill>
                <a:effectLst/>
                <a:latin typeface="Verdana" panose="020B0604030504040204" pitchFamily="34" charset="0"/>
              </a:rPr>
              <a:t> | *] [\\</a:t>
            </a:r>
            <a:r>
              <a:rPr lang="en-US" b="1" i="0" dirty="0" err="1">
                <a:solidFill>
                  <a:srgbClr val="454545"/>
                </a:solidFill>
                <a:effectLst/>
                <a:latin typeface="Verdana" panose="020B0604030504040204" pitchFamily="34" charset="0"/>
              </a:rPr>
              <a:t>computername</a:t>
            </a:r>
            <a:r>
              <a:rPr lang="en-US" b="1" i="0" dirty="0">
                <a:solidFill>
                  <a:srgbClr val="454545"/>
                </a:solidFill>
                <a:effectLst/>
                <a:latin typeface="Verdana" panose="020B0604030504040204" pitchFamily="34" charset="0"/>
              </a:rPr>
              <a:t>\</a:t>
            </a:r>
            <a:r>
              <a:rPr lang="en-US" b="1" i="0" dirty="0" err="1">
                <a:solidFill>
                  <a:srgbClr val="454545"/>
                </a:solidFill>
                <a:effectLst/>
                <a:latin typeface="Verdana" panose="020B0604030504040204" pitchFamily="34" charset="0"/>
              </a:rPr>
              <a:t>sharename</a:t>
            </a:r>
            <a:r>
              <a:rPr lang="en-US" b="1" i="0" dirty="0">
                <a:solidFill>
                  <a:srgbClr val="454545"/>
                </a:solidFill>
                <a:effectLst/>
                <a:latin typeface="Verdana" panose="020B0604030504040204" pitchFamily="34" charset="0"/>
              </a:rPr>
              <a:t>[\volume] [password | *]]</a:t>
            </a:r>
            <a:br>
              <a:rPr lang="en-US" b="1" i="0" dirty="0">
                <a:solidFill>
                  <a:srgbClr val="454545"/>
                </a:solidFill>
                <a:effectLst/>
                <a:latin typeface="Verdana" panose="020B0604030504040204" pitchFamily="34" charset="0"/>
              </a:rPr>
            </a:br>
            <a:r>
              <a:rPr lang="en-US" b="1" i="0" dirty="0">
                <a:solidFill>
                  <a:srgbClr val="454545"/>
                </a:solidFill>
                <a:effectLst/>
                <a:latin typeface="Verdana" panose="020B0604030504040204" pitchFamily="34" charset="0"/>
              </a:rPr>
              <a:t>[/USER:[</a:t>
            </a:r>
            <a:r>
              <a:rPr lang="en-US" b="1" i="0" dirty="0" err="1">
                <a:solidFill>
                  <a:srgbClr val="454545"/>
                </a:solidFill>
                <a:effectLst/>
                <a:latin typeface="Verdana" panose="020B0604030504040204" pitchFamily="34" charset="0"/>
              </a:rPr>
              <a:t>domainname</a:t>
            </a:r>
            <a:r>
              <a:rPr lang="en-US" b="1" i="0" dirty="0">
                <a:solidFill>
                  <a:srgbClr val="454545"/>
                </a:solidFill>
                <a:effectLst/>
                <a:latin typeface="Verdana" panose="020B0604030504040204" pitchFamily="34" charset="0"/>
              </a:rPr>
              <a:t>\]username]</a:t>
            </a:r>
            <a:br>
              <a:rPr lang="en-US" b="1" i="0" dirty="0">
                <a:solidFill>
                  <a:srgbClr val="454545"/>
                </a:solidFill>
                <a:effectLst/>
                <a:latin typeface="Verdana" panose="020B0604030504040204" pitchFamily="34" charset="0"/>
              </a:rPr>
            </a:br>
            <a:r>
              <a:rPr lang="en-US" b="1" i="0" dirty="0">
                <a:solidFill>
                  <a:srgbClr val="454545"/>
                </a:solidFill>
                <a:effectLst/>
                <a:latin typeface="Verdana" panose="020B0604030504040204" pitchFamily="34" charset="0"/>
              </a:rPr>
              <a:t>[/USER:[dotted domain name\]username]</a:t>
            </a:r>
            <a:br>
              <a:rPr lang="en-US" b="1" i="0" dirty="0">
                <a:solidFill>
                  <a:srgbClr val="454545"/>
                </a:solidFill>
                <a:effectLst/>
                <a:latin typeface="Verdana" panose="020B0604030504040204" pitchFamily="34" charset="0"/>
              </a:rPr>
            </a:br>
            <a:r>
              <a:rPr lang="en-US" b="1" i="0" dirty="0">
                <a:solidFill>
                  <a:srgbClr val="454545"/>
                </a:solidFill>
                <a:effectLst/>
                <a:latin typeface="Verdana" panose="020B0604030504040204" pitchFamily="34" charset="0"/>
              </a:rPr>
              <a:t>[/USER:[</a:t>
            </a:r>
            <a:r>
              <a:rPr lang="en-US" b="1" i="0" dirty="0" err="1">
                <a:solidFill>
                  <a:srgbClr val="454545"/>
                </a:solidFill>
                <a:effectLst/>
                <a:latin typeface="Verdana" panose="020B0604030504040204" pitchFamily="34" charset="0"/>
              </a:rPr>
              <a:t>username@dotted</a:t>
            </a:r>
            <a:r>
              <a:rPr lang="en-US" b="1" i="0" dirty="0">
                <a:solidFill>
                  <a:srgbClr val="454545"/>
                </a:solidFill>
                <a:effectLst/>
                <a:latin typeface="Verdana" panose="020B0604030504040204" pitchFamily="34" charset="0"/>
              </a:rPr>
              <a:t> domain name]</a:t>
            </a:r>
            <a:br>
              <a:rPr lang="en-US" b="1" i="0" dirty="0">
                <a:solidFill>
                  <a:srgbClr val="454545"/>
                </a:solidFill>
                <a:effectLst/>
                <a:latin typeface="Verdana" panose="020B0604030504040204" pitchFamily="34" charset="0"/>
              </a:rPr>
            </a:br>
            <a:r>
              <a:rPr lang="en-US" b="1" i="0" dirty="0">
                <a:solidFill>
                  <a:srgbClr val="454545"/>
                </a:solidFill>
                <a:effectLst/>
                <a:latin typeface="Verdana" panose="020B0604030504040204" pitchFamily="34" charset="0"/>
              </a:rPr>
              <a:t>[/SMARTCARD]</a:t>
            </a:r>
            <a:br>
              <a:rPr lang="en-US" b="1" i="0" dirty="0">
                <a:solidFill>
                  <a:srgbClr val="454545"/>
                </a:solidFill>
                <a:effectLst/>
                <a:latin typeface="Verdana" panose="020B0604030504040204" pitchFamily="34" charset="0"/>
              </a:rPr>
            </a:br>
            <a:r>
              <a:rPr lang="en-US" b="1" i="0" dirty="0">
                <a:solidFill>
                  <a:srgbClr val="454545"/>
                </a:solidFill>
                <a:effectLst/>
                <a:latin typeface="Verdana" panose="020B0604030504040204" pitchFamily="34" charset="0"/>
              </a:rPr>
              <a:t>[/SAVECRED]</a:t>
            </a:r>
            <a:br>
              <a:rPr lang="en-US" b="1" i="0" dirty="0">
                <a:solidFill>
                  <a:srgbClr val="454545"/>
                </a:solidFill>
                <a:effectLst/>
                <a:latin typeface="Verdana" panose="020B0604030504040204" pitchFamily="34" charset="0"/>
              </a:rPr>
            </a:br>
            <a:r>
              <a:rPr lang="en-US" b="1" i="0" dirty="0">
                <a:solidFill>
                  <a:srgbClr val="454545"/>
                </a:solidFill>
                <a:effectLst/>
                <a:latin typeface="Verdana" panose="020B0604030504040204" pitchFamily="34" charset="0"/>
              </a:rPr>
              <a:t>[[/DELETE] | [/PERSISTENT:{YES | NO}]]</a:t>
            </a:r>
            <a:br>
              <a:rPr lang="en-US" b="1" i="0" dirty="0">
                <a:solidFill>
                  <a:srgbClr val="454545"/>
                </a:solidFill>
                <a:effectLst/>
                <a:latin typeface="Verdana" panose="020B0604030504040204" pitchFamily="34" charset="0"/>
              </a:rPr>
            </a:br>
            <a:br>
              <a:rPr lang="en-US" b="1" i="0" dirty="0">
                <a:solidFill>
                  <a:srgbClr val="454545"/>
                </a:solidFill>
                <a:effectLst/>
                <a:latin typeface="Verdana" panose="020B0604030504040204" pitchFamily="34" charset="0"/>
              </a:rPr>
            </a:br>
            <a:r>
              <a:rPr lang="en-US" b="1" i="0" dirty="0">
                <a:solidFill>
                  <a:srgbClr val="454545"/>
                </a:solidFill>
                <a:effectLst/>
                <a:latin typeface="Verdana" panose="020B0604030504040204" pitchFamily="34" charset="0"/>
              </a:rPr>
              <a:t>NET USE {</a:t>
            </a:r>
            <a:r>
              <a:rPr lang="en-US" b="1" i="0" dirty="0" err="1">
                <a:solidFill>
                  <a:srgbClr val="454545"/>
                </a:solidFill>
                <a:effectLst/>
                <a:latin typeface="Verdana" panose="020B0604030504040204" pitchFamily="34" charset="0"/>
              </a:rPr>
              <a:t>devicename</a:t>
            </a:r>
            <a:r>
              <a:rPr lang="en-US" b="1" i="0" dirty="0">
                <a:solidFill>
                  <a:srgbClr val="454545"/>
                </a:solidFill>
                <a:effectLst/>
                <a:latin typeface="Verdana" panose="020B0604030504040204" pitchFamily="34" charset="0"/>
              </a:rPr>
              <a:t> | *} [password | *] /HOME</a:t>
            </a:r>
            <a:br>
              <a:rPr lang="en-US" b="1" i="0" dirty="0">
                <a:solidFill>
                  <a:srgbClr val="454545"/>
                </a:solidFill>
                <a:effectLst/>
                <a:latin typeface="Verdana" panose="020B0604030504040204" pitchFamily="34" charset="0"/>
              </a:rPr>
            </a:br>
            <a:br>
              <a:rPr lang="en-US" b="1" i="0" dirty="0">
                <a:solidFill>
                  <a:srgbClr val="454545"/>
                </a:solidFill>
                <a:effectLst/>
                <a:latin typeface="Verdana" panose="020B0604030504040204" pitchFamily="34" charset="0"/>
              </a:rPr>
            </a:br>
            <a:r>
              <a:rPr lang="en-US" b="1" i="0" dirty="0">
                <a:solidFill>
                  <a:srgbClr val="454545"/>
                </a:solidFill>
                <a:effectLst/>
                <a:latin typeface="Verdana" panose="020B0604030504040204" pitchFamily="34" charset="0"/>
              </a:rPr>
              <a:t>NET USE [/PERSISTENT:{YES | NO}]</a:t>
            </a:r>
            <a:endParaRPr lang="en-US" b="0" i="0" dirty="0">
              <a:solidFill>
                <a:srgbClr val="454545"/>
              </a:solidFill>
              <a:effectLst/>
              <a:latin typeface="Verdana" panose="020B0604030504040204" pitchFamily="34" charset="0"/>
            </a:endParaRPr>
          </a:p>
        </p:txBody>
      </p:sp>
    </p:spTree>
    <p:extLst>
      <p:ext uri="{BB962C8B-B14F-4D97-AF65-F5344CB8AC3E}">
        <p14:creationId xmlns:p14="http://schemas.microsoft.com/office/powerpoint/2010/main" val="194292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6413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CFD2DD-5CBA-4AD8-84A7-FD6DABA184A2}"/>
              </a:ext>
            </a:extLst>
          </p:cNvPr>
          <p:cNvSpPr/>
          <p:nvPr/>
        </p:nvSpPr>
        <p:spPr>
          <a:xfrm>
            <a:off x="374904" y="246889"/>
            <a:ext cx="8769096" cy="3139321"/>
          </a:xfrm>
          <a:prstGeom prst="rect">
            <a:avLst/>
          </a:prstGeom>
        </p:spPr>
        <p:txBody>
          <a:bodyPr wrap="square">
            <a:spAutoFit/>
          </a:bodyPr>
          <a:lstStyle/>
          <a:p>
            <a:pPr>
              <a:buFont typeface="Arial" panose="020B0604020202020204" pitchFamily="34" charset="0"/>
              <a:buChar char="•"/>
            </a:pPr>
            <a:r>
              <a:rPr lang="en-US" b="0" i="0" dirty="0">
                <a:solidFill>
                  <a:srgbClr val="212529"/>
                </a:solidFill>
                <a:effectLst/>
                <a:latin typeface="Segoe UI" panose="020B0502040204020203" pitchFamily="34" charset="0"/>
              </a:rPr>
              <a:t>At the command prompt, ping the loopback address by typing </a:t>
            </a:r>
            <a:r>
              <a:rPr lang="en-US" b="1" i="0" dirty="0">
                <a:solidFill>
                  <a:srgbClr val="42444E"/>
                </a:solidFill>
                <a:effectLst/>
                <a:latin typeface="Segoe UI" panose="020B0502040204020203" pitchFamily="34" charset="0"/>
              </a:rPr>
              <a:t>ping 127.0.0.1</a:t>
            </a:r>
            <a:endParaRPr lang="en-US" b="0" i="0" dirty="0">
              <a:solidFill>
                <a:srgbClr val="212529"/>
              </a:solidFill>
              <a:effectLst/>
              <a:latin typeface="Segoe UI" panose="020B0502040204020203" pitchFamily="34" charset="0"/>
            </a:endParaRPr>
          </a:p>
          <a:p>
            <a:pPr>
              <a:buFont typeface="Arial" panose="020B0604020202020204" pitchFamily="34" charset="0"/>
              <a:buChar char="•"/>
            </a:pPr>
            <a:r>
              <a:rPr lang="en-US" b="0" i="0" dirty="0">
                <a:solidFill>
                  <a:srgbClr val="212529"/>
                </a:solidFill>
                <a:effectLst/>
                <a:latin typeface="Segoe UI" panose="020B0502040204020203" pitchFamily="34" charset="0"/>
              </a:rPr>
              <a:t>Ping the IP address of the computer.</a:t>
            </a:r>
          </a:p>
          <a:p>
            <a:pPr>
              <a:buFont typeface="Arial" panose="020B0604020202020204" pitchFamily="34" charset="0"/>
              <a:buChar char="•"/>
            </a:pPr>
            <a:r>
              <a:rPr lang="en-US" b="0" i="0" dirty="0">
                <a:solidFill>
                  <a:srgbClr val="212529"/>
                </a:solidFill>
                <a:effectLst/>
                <a:latin typeface="Segoe UI" panose="020B0502040204020203" pitchFamily="34" charset="0"/>
              </a:rPr>
              <a:t>Ping the IP address of the default gateway. If the ping command fails, verify that the default gateway IP address is correct and that the gateway (router) is operational.</a:t>
            </a:r>
          </a:p>
          <a:p>
            <a:pPr>
              <a:buFont typeface="Arial" panose="020B0604020202020204" pitchFamily="34" charset="0"/>
              <a:buChar char="•"/>
            </a:pPr>
            <a:r>
              <a:rPr lang="en-US" b="0" i="0" dirty="0">
                <a:solidFill>
                  <a:srgbClr val="212529"/>
                </a:solidFill>
                <a:effectLst/>
                <a:latin typeface="Segoe UI" panose="020B0502040204020203" pitchFamily="34" charset="0"/>
              </a:rPr>
              <a:t>Ping the IP address of a remote host (a host that is on a different subnet). If the ping command fails, verify that the remote host IP address is correct, that the remote host is operational, and that all of the gateways (routers) between this computer and the remote host are operational.</a:t>
            </a:r>
          </a:p>
          <a:p>
            <a:pPr>
              <a:buFont typeface="Arial" panose="020B0604020202020204" pitchFamily="34" charset="0"/>
              <a:buChar char="•"/>
            </a:pPr>
            <a:r>
              <a:rPr lang="en-US" b="0" i="0" dirty="0">
                <a:solidFill>
                  <a:srgbClr val="212529"/>
                </a:solidFill>
                <a:effectLst/>
                <a:latin typeface="Segoe UI" panose="020B0502040204020203" pitchFamily="34" charset="0"/>
              </a:rPr>
              <a:t>Ping the IP address of the DNS server. If the ping command fails, verify that the DNS server IP address is correct, that the DNS server is operational, and that all of the gateways (routers) between this computer and the DNS server are operational.</a:t>
            </a:r>
          </a:p>
        </p:txBody>
      </p:sp>
      <p:sp>
        <p:nvSpPr>
          <p:cNvPr id="3" name="Rectangle 2">
            <a:extLst>
              <a:ext uri="{FF2B5EF4-FFF2-40B4-BE49-F238E27FC236}">
                <a16:creationId xmlns:a16="http://schemas.microsoft.com/office/drawing/2014/main" id="{F518161D-B254-4531-8027-20CE04B4956C}"/>
              </a:ext>
            </a:extLst>
          </p:cNvPr>
          <p:cNvSpPr/>
          <p:nvPr/>
        </p:nvSpPr>
        <p:spPr>
          <a:xfrm>
            <a:off x="3986784" y="3386210"/>
            <a:ext cx="5157216" cy="2677656"/>
          </a:xfrm>
          <a:prstGeom prst="rect">
            <a:avLst/>
          </a:prstGeom>
        </p:spPr>
        <p:txBody>
          <a:bodyPr wrap="square">
            <a:spAutoFit/>
          </a:bodyPr>
          <a:lstStyle/>
          <a:p>
            <a:r>
              <a:rPr lang="en-US" sz="1200" dirty="0"/>
              <a:t>C:\Users\nef512&gt;ping google.com</a:t>
            </a:r>
          </a:p>
          <a:p>
            <a:endParaRPr lang="en-US" sz="1200" dirty="0"/>
          </a:p>
          <a:p>
            <a:r>
              <a:rPr lang="en-US" sz="1200" dirty="0"/>
              <a:t>Pinging google.com [172.217.9.142] with 32 bytes of data:</a:t>
            </a:r>
          </a:p>
          <a:p>
            <a:r>
              <a:rPr lang="en-US" sz="1200" dirty="0"/>
              <a:t>Reply from 172.217.9.142: bytes=32 time=17ms TTL=54</a:t>
            </a:r>
          </a:p>
          <a:p>
            <a:r>
              <a:rPr lang="en-US" sz="1200" dirty="0"/>
              <a:t>Reply from 172.217.9.142: bytes=32 time=16ms TTL=54</a:t>
            </a:r>
          </a:p>
          <a:p>
            <a:r>
              <a:rPr lang="en-US" sz="1200" dirty="0"/>
              <a:t>Reply from 172.217.9.142: bytes=32 time=16ms TTL=54</a:t>
            </a:r>
          </a:p>
          <a:p>
            <a:r>
              <a:rPr lang="en-US" sz="1200" dirty="0"/>
              <a:t>Reply from 172.217.9.142: bytes=32 time=16ms TTL=54</a:t>
            </a:r>
          </a:p>
          <a:p>
            <a:endParaRPr lang="en-US" sz="1200" dirty="0"/>
          </a:p>
          <a:p>
            <a:r>
              <a:rPr lang="en-US" sz="1200" dirty="0"/>
              <a:t>Ping statistics for 172.217.9.142:</a:t>
            </a:r>
          </a:p>
          <a:p>
            <a:r>
              <a:rPr lang="en-US" sz="1200" dirty="0"/>
              <a:t>    Packets: Sent = 4, Received = 4, Lost = 0 (0% loss),</a:t>
            </a:r>
          </a:p>
          <a:p>
            <a:r>
              <a:rPr lang="en-US" sz="1200" dirty="0"/>
              <a:t>Approximate round trip times in milli-seconds:</a:t>
            </a:r>
          </a:p>
          <a:p>
            <a:r>
              <a:rPr lang="en-US" dirty="0"/>
              <a:t>    Minimum = 16ms, Maximum = 17ms, Average = 16ms</a:t>
            </a:r>
          </a:p>
        </p:txBody>
      </p:sp>
    </p:spTree>
    <p:extLst>
      <p:ext uri="{BB962C8B-B14F-4D97-AF65-F5344CB8AC3E}">
        <p14:creationId xmlns:p14="http://schemas.microsoft.com/office/powerpoint/2010/main" val="3914621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58C7B213-6A7D-4D71-9944-C326AD9D8B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34" y="841248"/>
            <a:ext cx="11405727" cy="5754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981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D480134-5B0F-455D-9DAE-EEEAE7F5D5C4}"/>
              </a:ext>
            </a:extLst>
          </p:cNvPr>
          <p:cNvSpPr/>
          <p:nvPr/>
        </p:nvSpPr>
        <p:spPr>
          <a:xfrm>
            <a:off x="3048000" y="224969"/>
            <a:ext cx="6096000" cy="6678751"/>
          </a:xfrm>
          <a:prstGeom prst="rect">
            <a:avLst/>
          </a:prstGeom>
        </p:spPr>
        <p:txBody>
          <a:bodyPr>
            <a:spAutoFit/>
          </a:bodyPr>
          <a:lstStyle/>
          <a:p>
            <a:r>
              <a:rPr lang="en-US" dirty="0"/>
              <a:t>Microsoft Windows [Version 10.0.17763.973]</a:t>
            </a:r>
          </a:p>
          <a:p>
            <a:r>
              <a:rPr lang="en-US" dirty="0"/>
              <a:t>(c) 2018 Microsoft Corporation. All rights reserved.</a:t>
            </a:r>
          </a:p>
          <a:p>
            <a:endParaRPr lang="en-US" dirty="0"/>
          </a:p>
          <a:p>
            <a:r>
              <a:rPr lang="en-US" sz="1100" dirty="0"/>
              <a:t>C:\Users\nef512&gt;arp -a</a:t>
            </a:r>
          </a:p>
          <a:p>
            <a:endParaRPr lang="en-US" sz="1100" dirty="0"/>
          </a:p>
          <a:p>
            <a:r>
              <a:rPr lang="en-US" sz="1100" dirty="0"/>
              <a:t>Interface: 129.113.116.153 --- 0x3</a:t>
            </a:r>
          </a:p>
          <a:p>
            <a:r>
              <a:rPr lang="en-US" sz="1100" dirty="0"/>
              <a:t>  Internet Address      Physical Address      Type</a:t>
            </a:r>
          </a:p>
          <a:p>
            <a:r>
              <a:rPr lang="en-US" sz="1100" dirty="0"/>
              <a:t>  129.113.116.1         1c-98-ec-be-63-00     dynamic</a:t>
            </a:r>
          </a:p>
          <a:p>
            <a:r>
              <a:rPr lang="en-US" sz="1100" dirty="0"/>
              <a:t>  129.113.116.26        54-bf-64-96-f4-be     dynamic</a:t>
            </a:r>
          </a:p>
          <a:p>
            <a:r>
              <a:rPr lang="en-US" sz="1100" dirty="0"/>
              <a:t>  129.113.116.31        44-39-c4-35-34-70     dynamic</a:t>
            </a:r>
          </a:p>
          <a:p>
            <a:r>
              <a:rPr lang="en-US" sz="1100" dirty="0"/>
              <a:t>  129.113.116.32        e4-54-e8-aa-6f-db     dynamic</a:t>
            </a:r>
          </a:p>
          <a:p>
            <a:r>
              <a:rPr lang="en-US" sz="1100" dirty="0"/>
              <a:t>  129.113.116.33        54-bf-64-9c-be-ef     dynamic</a:t>
            </a:r>
          </a:p>
          <a:p>
            <a:r>
              <a:rPr lang="en-US" sz="1100" dirty="0"/>
              <a:t>  129.113.116.43        54-bf-64-99-6a-4d     dynamic</a:t>
            </a:r>
          </a:p>
          <a:p>
            <a:r>
              <a:rPr lang="en-US" sz="1100" dirty="0"/>
              <a:t>  129.113.116.61        54-bf-64-9c-bd-84     dynamic</a:t>
            </a:r>
          </a:p>
          <a:p>
            <a:r>
              <a:rPr lang="en-US" sz="1100" dirty="0"/>
              <a:t>  129.113.116.64        54-bf-64-96-9d-00     dynamic</a:t>
            </a:r>
          </a:p>
          <a:p>
            <a:r>
              <a:rPr lang="en-US" sz="1100" dirty="0"/>
              <a:t>  129.113.116.70        54-bf-64-9c-ff-4c     dynamic</a:t>
            </a:r>
          </a:p>
          <a:p>
            <a:r>
              <a:rPr lang="en-US" sz="1100" dirty="0"/>
              <a:t>  129.113.116.71        54-bf-64-9c-ec-08     dynamic</a:t>
            </a:r>
          </a:p>
          <a:p>
            <a:r>
              <a:rPr lang="en-US" sz="1100" dirty="0"/>
              <a:t>  129.113.116.75        54-bf-64-96-f8-c6     dynamic</a:t>
            </a:r>
          </a:p>
          <a:p>
            <a:r>
              <a:rPr lang="en-US" sz="1100" dirty="0"/>
              <a:t>  129.113.116.81        44-39-c4-35-34-78     dynamic</a:t>
            </a:r>
          </a:p>
          <a:p>
            <a:r>
              <a:rPr lang="en-US" sz="1100" dirty="0"/>
              <a:t>  129.113.116.92        d4-3d-7e-7d-6c-e6     dynamic</a:t>
            </a:r>
          </a:p>
          <a:p>
            <a:r>
              <a:rPr lang="en-US" sz="1100" dirty="0"/>
              <a:t>  129.113.116.95        54-bf-64-96-79-d1     dynamic</a:t>
            </a:r>
          </a:p>
          <a:p>
            <a:r>
              <a:rPr lang="en-US" sz="1100" dirty="0"/>
              <a:t>  129.113.116.109       54-bf-64-9c-be-fb     dynamic</a:t>
            </a:r>
          </a:p>
          <a:p>
            <a:r>
              <a:rPr lang="en-US" sz="1100" dirty="0"/>
              <a:t>  129.113.116.121       d4-3d-7e-7d-6c-d5     dynamic</a:t>
            </a:r>
          </a:p>
          <a:p>
            <a:r>
              <a:rPr lang="en-US" sz="1100" dirty="0"/>
              <a:t>  129.113.116.127       54-bf-64-96-42-f8     dynamic</a:t>
            </a:r>
          </a:p>
          <a:p>
            <a:r>
              <a:rPr lang="en-US" sz="1100" dirty="0"/>
              <a:t>  129.113.116.130       d4-3d-7e-7d-6c-87     dynamic</a:t>
            </a:r>
          </a:p>
          <a:p>
            <a:r>
              <a:rPr lang="en-US" sz="1100" dirty="0"/>
              <a:t>  129.113.116.135       d4-3d-7e-7d-6c-f3     dynamic</a:t>
            </a:r>
          </a:p>
          <a:p>
            <a:r>
              <a:rPr lang="en-US" sz="1100" dirty="0"/>
              <a:t>  129.113.116.139       48-4d-7e-b0-07-a6     dynamic</a:t>
            </a:r>
          </a:p>
          <a:p>
            <a:r>
              <a:rPr lang="en-US" sz="1100" dirty="0"/>
              <a:t>  129.113.116.140       54-bf-64-96-f8-c1     dynamic</a:t>
            </a:r>
          </a:p>
          <a:p>
            <a:r>
              <a:rPr lang="en-US" sz="1100" dirty="0"/>
              <a:t>  129.113.116.141       d4-3d-7e-7d-71-a6     dynamic</a:t>
            </a:r>
          </a:p>
          <a:p>
            <a:r>
              <a:rPr lang="en-US" sz="1100" dirty="0"/>
              <a:t>  </a:t>
            </a:r>
          </a:p>
          <a:p>
            <a:r>
              <a:rPr lang="en-US" sz="1100" dirty="0"/>
              <a:t>Interface: 192.168.56.1 --- 0xe</a:t>
            </a:r>
          </a:p>
          <a:p>
            <a:r>
              <a:rPr lang="en-US" sz="1100" dirty="0"/>
              <a:t>  Internet Address      Physical Address      Type</a:t>
            </a:r>
          </a:p>
          <a:p>
            <a:r>
              <a:rPr lang="en-US" sz="1100" dirty="0"/>
              <a:t>  192.168.56.255        ff-ff-ff-ff-ff-ff     static</a:t>
            </a:r>
          </a:p>
          <a:p>
            <a:r>
              <a:rPr lang="en-US" sz="1100" dirty="0"/>
              <a:t>  224.0.0.22            01-00-5e-00-00-16     static</a:t>
            </a:r>
          </a:p>
          <a:p>
            <a:r>
              <a:rPr lang="en-US" sz="1100" dirty="0"/>
              <a:t>  224.0.0.251           01-00-5e-00-00-fb     static</a:t>
            </a:r>
          </a:p>
          <a:p>
            <a:r>
              <a:rPr lang="en-US" sz="1100" dirty="0"/>
              <a:t>  224.0.0.252           01-00-5e-00-00-fc     static</a:t>
            </a:r>
          </a:p>
          <a:p>
            <a:r>
              <a:rPr lang="en-US" sz="1100" dirty="0"/>
              <a:t>  239.255.255.250       01-00-5e-7f-ff-fa     static</a:t>
            </a:r>
          </a:p>
        </p:txBody>
      </p:sp>
    </p:spTree>
    <p:extLst>
      <p:ext uri="{BB962C8B-B14F-4D97-AF65-F5344CB8AC3E}">
        <p14:creationId xmlns:p14="http://schemas.microsoft.com/office/powerpoint/2010/main" val="2200072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44E8EE-DF38-4532-B624-B59CA7713683}"/>
              </a:ext>
            </a:extLst>
          </p:cNvPr>
          <p:cNvSpPr/>
          <p:nvPr/>
        </p:nvSpPr>
        <p:spPr>
          <a:xfrm>
            <a:off x="365760" y="265176"/>
            <a:ext cx="8778240" cy="3693319"/>
          </a:xfrm>
          <a:prstGeom prst="rect">
            <a:avLst/>
          </a:prstGeom>
        </p:spPr>
        <p:txBody>
          <a:bodyPr wrap="square">
            <a:spAutoFit/>
          </a:bodyPr>
          <a:lstStyle/>
          <a:p>
            <a:r>
              <a:rPr lang="en-US" dirty="0"/>
              <a:t>C:\Users\nef512&gt;netstat</a:t>
            </a:r>
          </a:p>
          <a:p>
            <a:endParaRPr lang="en-US" dirty="0"/>
          </a:p>
          <a:p>
            <a:r>
              <a:rPr lang="en-US" dirty="0"/>
              <a:t>Active Connections</a:t>
            </a:r>
          </a:p>
          <a:p>
            <a:endParaRPr lang="en-US" dirty="0"/>
          </a:p>
          <a:p>
            <a:r>
              <a:rPr lang="en-US" dirty="0"/>
              <a:t>  Proto  Local Address          Foreign Address        State</a:t>
            </a:r>
          </a:p>
          <a:p>
            <a:r>
              <a:rPr lang="en-US" dirty="0"/>
              <a:t>  TCP    129.113.116.153:17472  AADW11713:55710        ESTABLISHED</a:t>
            </a:r>
          </a:p>
          <a:p>
            <a:r>
              <a:rPr lang="en-US" dirty="0"/>
              <a:t>  TCP    129.113.116.153:17472  129.113.116.151:38756  ESTABLISHED</a:t>
            </a:r>
          </a:p>
          <a:p>
            <a:r>
              <a:rPr lang="en-US" dirty="0"/>
              <a:t>  TCP    129.113.116.153:17472  AADW69370:55570        ESTABLISHED</a:t>
            </a:r>
          </a:p>
          <a:p>
            <a:r>
              <a:rPr lang="en-US" dirty="0"/>
              <a:t>  TCP    129.113.116.153:49748  pe-inffs1:microsoft-ds  ESTABLISHED</a:t>
            </a:r>
          </a:p>
          <a:p>
            <a:r>
              <a:rPr lang="en-US" dirty="0"/>
              <a:t>  TCP    129.113.116.153:49750  </a:t>
            </a:r>
            <a:r>
              <a:rPr lang="en-US" dirty="0" err="1"/>
              <a:t>faculty:microsoft-ds</a:t>
            </a:r>
            <a:r>
              <a:rPr lang="en-US" dirty="0"/>
              <a:t>   ESTABLISHED</a:t>
            </a:r>
          </a:p>
          <a:p>
            <a:r>
              <a:rPr lang="en-US" dirty="0"/>
              <a:t>  TCP    129.113.116.153:51090  52.96.79.210:https     ESTABLISHED</a:t>
            </a:r>
          </a:p>
          <a:p>
            <a:r>
              <a:rPr lang="en-US" dirty="0"/>
              <a:t>^C</a:t>
            </a:r>
          </a:p>
          <a:p>
            <a:r>
              <a:rPr lang="en-US" dirty="0"/>
              <a:t>C:\Users\nef512&gt;</a:t>
            </a:r>
          </a:p>
        </p:txBody>
      </p:sp>
      <p:sp>
        <p:nvSpPr>
          <p:cNvPr id="3" name="Rectangle 2">
            <a:extLst>
              <a:ext uri="{FF2B5EF4-FFF2-40B4-BE49-F238E27FC236}">
                <a16:creationId xmlns:a16="http://schemas.microsoft.com/office/drawing/2014/main" id="{1D111263-70AC-44AE-8786-CE39B9397A70}"/>
              </a:ext>
            </a:extLst>
          </p:cNvPr>
          <p:cNvSpPr/>
          <p:nvPr/>
        </p:nvSpPr>
        <p:spPr>
          <a:xfrm>
            <a:off x="3139440" y="3217777"/>
            <a:ext cx="6096000" cy="3970318"/>
          </a:xfrm>
          <a:prstGeom prst="rect">
            <a:avLst/>
          </a:prstGeom>
        </p:spPr>
        <p:txBody>
          <a:bodyPr>
            <a:spAutoFit/>
          </a:bodyPr>
          <a:lstStyle/>
          <a:p>
            <a:pPr algn="just"/>
            <a:r>
              <a:rPr lang="en-US" b="1" i="0" dirty="0">
                <a:solidFill>
                  <a:srgbClr val="42444E"/>
                </a:solidFill>
                <a:effectLst/>
                <a:latin typeface="Segoe UI" panose="020B0502040204020203" pitchFamily="34" charset="0"/>
              </a:rPr>
              <a:t>Netstat provides statistics for the following:</a:t>
            </a:r>
            <a:endParaRPr lang="en-US" b="0" i="0" dirty="0">
              <a:solidFill>
                <a:srgbClr val="212529"/>
              </a:solidFill>
              <a:effectLst/>
              <a:latin typeface="Segoe UI" panose="020B0502040204020203" pitchFamily="34" charset="0"/>
            </a:endParaRPr>
          </a:p>
          <a:p>
            <a:pPr>
              <a:buFont typeface="Arial" panose="020B0604020202020204" pitchFamily="34" charset="0"/>
              <a:buChar char="•"/>
            </a:pPr>
            <a:r>
              <a:rPr lang="en-US" b="0" i="0" dirty="0">
                <a:solidFill>
                  <a:srgbClr val="212529"/>
                </a:solidFill>
                <a:effectLst/>
                <a:latin typeface="Segoe UI" panose="020B0502040204020203" pitchFamily="34" charset="0"/>
              </a:rPr>
              <a:t>Proto - The name of the protocol (TCP or UDP).</a:t>
            </a:r>
          </a:p>
          <a:p>
            <a:pPr>
              <a:buFont typeface="Arial" panose="020B0604020202020204" pitchFamily="34" charset="0"/>
              <a:buChar char="•"/>
            </a:pPr>
            <a:r>
              <a:rPr lang="en-US" b="0" i="0" dirty="0">
                <a:solidFill>
                  <a:srgbClr val="212529"/>
                </a:solidFill>
                <a:effectLst/>
                <a:latin typeface="Segoe UI" panose="020B0502040204020203" pitchFamily="34" charset="0"/>
              </a:rPr>
              <a:t>Local Address - The IP address of the local computer and the port number being used. The name of the local computer that corresponds to the IP address and the name of the port is shown unless the -n parameter is specified. If the port is not yet established, the port number is shown as an asterisk (*).</a:t>
            </a:r>
          </a:p>
          <a:p>
            <a:pPr>
              <a:buFont typeface="Arial" panose="020B0604020202020204" pitchFamily="34" charset="0"/>
              <a:buChar char="•"/>
            </a:pPr>
            <a:r>
              <a:rPr lang="en-US" b="0" i="0" dirty="0">
                <a:solidFill>
                  <a:srgbClr val="212529"/>
                </a:solidFill>
                <a:effectLst/>
                <a:latin typeface="Segoe UI" panose="020B0502040204020203" pitchFamily="34" charset="0"/>
              </a:rPr>
              <a:t>Foreign Address - The IP address and port number of the remote computer to which the socket is connected. The names that corresponds to the IP address and the port are shown unless the -n parameter is specified. If the port is not yet established, the port number is shown as an asterisk (*).</a:t>
            </a:r>
          </a:p>
        </p:txBody>
      </p:sp>
    </p:spTree>
    <p:extLst>
      <p:ext uri="{BB962C8B-B14F-4D97-AF65-F5344CB8AC3E}">
        <p14:creationId xmlns:p14="http://schemas.microsoft.com/office/powerpoint/2010/main" val="3427728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5B80AE1-B45B-4EC8-89A0-A14D4FA45359}"/>
              </a:ext>
            </a:extLst>
          </p:cNvPr>
          <p:cNvSpPr/>
          <p:nvPr/>
        </p:nvSpPr>
        <p:spPr>
          <a:xfrm>
            <a:off x="822960" y="751344"/>
            <a:ext cx="8138160" cy="5078313"/>
          </a:xfrm>
          <a:prstGeom prst="rect">
            <a:avLst/>
          </a:prstGeom>
        </p:spPr>
        <p:txBody>
          <a:bodyPr wrap="square">
            <a:spAutoFit/>
          </a:bodyPr>
          <a:lstStyle/>
          <a:p>
            <a:endParaRPr lang="en-US"/>
          </a:p>
          <a:p>
            <a:r>
              <a:rPr lang="en-US"/>
              <a:t>C:\Users\nef512&gt;ipconfig /?</a:t>
            </a:r>
          </a:p>
          <a:p>
            <a:endParaRPr lang="en-US"/>
          </a:p>
          <a:p>
            <a:r>
              <a:rPr lang="en-US"/>
              <a:t>USAGE:</a:t>
            </a:r>
          </a:p>
          <a:p>
            <a:r>
              <a:rPr lang="en-US"/>
              <a:t>    ipconfig [/allcompartments] [/? | /all |</a:t>
            </a:r>
          </a:p>
          <a:p>
            <a:r>
              <a:rPr lang="en-US"/>
              <a:t>                                 /renew [adapter] | /release [adapter] |</a:t>
            </a:r>
          </a:p>
          <a:p>
            <a:r>
              <a:rPr lang="en-US"/>
              <a:t>                                 /renew6 [adapter] | /release6 [adapter] |</a:t>
            </a:r>
          </a:p>
          <a:p>
            <a:r>
              <a:rPr lang="en-US"/>
              <a:t>                                 /flushdns | /displaydns | /registerdns |</a:t>
            </a:r>
          </a:p>
          <a:p>
            <a:r>
              <a:rPr lang="en-US"/>
              <a:t>                                 /showclassid adapter |</a:t>
            </a:r>
          </a:p>
          <a:p>
            <a:r>
              <a:rPr lang="en-US"/>
              <a:t>                                 /setclassid adapter [classid] |</a:t>
            </a:r>
          </a:p>
          <a:p>
            <a:r>
              <a:rPr lang="en-US"/>
              <a:t>                                 /showclassid6 adapter |</a:t>
            </a:r>
          </a:p>
          <a:p>
            <a:r>
              <a:rPr lang="en-US"/>
              <a:t>                                 /setclassid6 adapter [classid] ]</a:t>
            </a:r>
          </a:p>
          <a:p>
            <a:endParaRPr lang="en-US"/>
          </a:p>
          <a:p>
            <a:r>
              <a:rPr lang="en-US"/>
              <a:t>where</a:t>
            </a:r>
          </a:p>
          <a:p>
            <a:r>
              <a:rPr lang="en-US"/>
              <a:t>    adapter             Connection name</a:t>
            </a:r>
          </a:p>
          <a:p>
            <a:r>
              <a:rPr lang="en-US"/>
              <a:t>                       (wildcard characters * and ? allowed, see examples)</a:t>
            </a:r>
          </a:p>
          <a:p>
            <a:endParaRPr lang="en-US"/>
          </a:p>
          <a:p>
            <a:r>
              <a:rPr lang="en-US"/>
              <a:t>    </a:t>
            </a:r>
            <a:endParaRPr lang="en-US" dirty="0"/>
          </a:p>
        </p:txBody>
      </p:sp>
      <p:sp>
        <p:nvSpPr>
          <p:cNvPr id="3" name="Rectangle 2">
            <a:extLst>
              <a:ext uri="{FF2B5EF4-FFF2-40B4-BE49-F238E27FC236}">
                <a16:creationId xmlns:a16="http://schemas.microsoft.com/office/drawing/2014/main" id="{80ED97D4-49A9-4088-A5EF-FEBB481B4D8F}"/>
              </a:ext>
            </a:extLst>
          </p:cNvPr>
          <p:cNvSpPr/>
          <p:nvPr/>
        </p:nvSpPr>
        <p:spPr>
          <a:xfrm>
            <a:off x="652272" y="5671280"/>
            <a:ext cx="6096000" cy="1477328"/>
          </a:xfrm>
          <a:prstGeom prst="rect">
            <a:avLst/>
          </a:prstGeom>
        </p:spPr>
        <p:txBody>
          <a:bodyPr>
            <a:spAutoFit/>
          </a:bodyPr>
          <a:lstStyle/>
          <a:p>
            <a:r>
              <a:rPr lang="en-US" dirty="0"/>
              <a:t>C:\Users\nef512&gt;nslookup</a:t>
            </a:r>
          </a:p>
          <a:p>
            <a:r>
              <a:rPr lang="en-US" dirty="0"/>
              <a:t>Default Server:  pe-infns3.ad.utrgv.edu</a:t>
            </a:r>
          </a:p>
          <a:p>
            <a:r>
              <a:rPr lang="en-US" dirty="0"/>
              <a:t>Address:  129.113.38.34</a:t>
            </a:r>
          </a:p>
          <a:p>
            <a:endParaRPr lang="en-US" dirty="0"/>
          </a:p>
          <a:p>
            <a:r>
              <a:rPr lang="en-US" dirty="0"/>
              <a:t>&gt;</a:t>
            </a:r>
          </a:p>
        </p:txBody>
      </p:sp>
    </p:spTree>
    <p:extLst>
      <p:ext uri="{BB962C8B-B14F-4D97-AF65-F5344CB8AC3E}">
        <p14:creationId xmlns:p14="http://schemas.microsoft.com/office/powerpoint/2010/main" val="4239458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C2C11F6-B0C8-4445-86CF-BD52BD0F6A71}"/>
              </a:ext>
            </a:extLst>
          </p:cNvPr>
          <p:cNvSpPr/>
          <p:nvPr/>
        </p:nvSpPr>
        <p:spPr>
          <a:xfrm>
            <a:off x="223024" y="375116"/>
            <a:ext cx="8742556" cy="1200329"/>
          </a:xfrm>
          <a:prstGeom prst="rect">
            <a:avLst/>
          </a:prstGeom>
        </p:spPr>
        <p:txBody>
          <a:bodyPr wrap="square">
            <a:spAutoFit/>
          </a:bodyPr>
          <a:lstStyle/>
          <a:p>
            <a:r>
              <a:rPr lang="en-US" b="1" dirty="0"/>
              <a:t>NET</a:t>
            </a:r>
          </a:p>
          <a:p>
            <a:r>
              <a:rPr lang="en-US" b="1" dirty="0"/>
              <a:t>    [ ACCOUNTS | COMPUTER | CONFIG | CONTINUE | FILE | GROUP | HELP |</a:t>
            </a:r>
          </a:p>
          <a:p>
            <a:r>
              <a:rPr lang="en-US" b="1" dirty="0"/>
              <a:t>      HELPMSG | LOCALGROUP | PAUSE | SESSION | SHARE | START |</a:t>
            </a:r>
          </a:p>
          <a:p>
            <a:r>
              <a:rPr lang="en-US" b="1" dirty="0"/>
              <a:t>      STATISTICS | STOP | TIME | USE | USER | VIEW ]</a:t>
            </a:r>
          </a:p>
        </p:txBody>
      </p:sp>
      <p:sp>
        <p:nvSpPr>
          <p:cNvPr id="3" name="Rectangle 2">
            <a:extLst>
              <a:ext uri="{FF2B5EF4-FFF2-40B4-BE49-F238E27FC236}">
                <a16:creationId xmlns:a16="http://schemas.microsoft.com/office/drawing/2014/main" id="{1EADAFCC-52D4-4E60-8209-79FD38F11D73}"/>
              </a:ext>
            </a:extLst>
          </p:cNvPr>
          <p:cNvSpPr/>
          <p:nvPr/>
        </p:nvSpPr>
        <p:spPr>
          <a:xfrm>
            <a:off x="401444" y="2070553"/>
            <a:ext cx="6096000" cy="1200329"/>
          </a:xfrm>
          <a:prstGeom prst="rect">
            <a:avLst/>
          </a:prstGeom>
        </p:spPr>
        <p:txBody>
          <a:bodyPr>
            <a:spAutoFit/>
          </a:bodyPr>
          <a:lstStyle/>
          <a:p>
            <a:r>
              <a:rPr lang="en-US" dirty="0"/>
              <a:t>[/FORCELOGOFF:{minutes | NO}] [/</a:t>
            </a:r>
            <a:r>
              <a:rPr lang="en-US" dirty="0" err="1"/>
              <a:t>MINPWLEN:length</a:t>
            </a:r>
            <a:r>
              <a:rPr lang="en-US" dirty="0"/>
              <a:t>]</a:t>
            </a:r>
          </a:p>
          <a:p>
            <a:r>
              <a:rPr lang="en-US" dirty="0"/>
              <a:t>              [/MAXPWAGE:{days | UNLIMITED}] [/</a:t>
            </a:r>
            <a:r>
              <a:rPr lang="en-US" dirty="0" err="1"/>
              <a:t>MINPWAGE:days</a:t>
            </a:r>
            <a:r>
              <a:rPr lang="en-US" dirty="0"/>
              <a:t>]</a:t>
            </a:r>
          </a:p>
          <a:p>
            <a:r>
              <a:rPr lang="en-US" dirty="0"/>
              <a:t>              [/</a:t>
            </a:r>
            <a:r>
              <a:rPr lang="en-US" dirty="0" err="1"/>
              <a:t>UNIQUEPW:number</a:t>
            </a:r>
            <a:r>
              <a:rPr lang="en-US" dirty="0"/>
              <a:t>] [/DOMAIN]</a:t>
            </a:r>
          </a:p>
          <a:p>
            <a:endParaRPr lang="en-US" dirty="0"/>
          </a:p>
        </p:txBody>
      </p:sp>
      <p:sp>
        <p:nvSpPr>
          <p:cNvPr id="4" name="Rectangle 3">
            <a:extLst>
              <a:ext uri="{FF2B5EF4-FFF2-40B4-BE49-F238E27FC236}">
                <a16:creationId xmlns:a16="http://schemas.microsoft.com/office/drawing/2014/main" id="{D9ED8653-0F13-411D-AC8E-2FC5608E128B}"/>
              </a:ext>
            </a:extLst>
          </p:cNvPr>
          <p:cNvSpPr/>
          <p:nvPr/>
        </p:nvSpPr>
        <p:spPr>
          <a:xfrm>
            <a:off x="401444" y="3060768"/>
            <a:ext cx="6096000" cy="3970318"/>
          </a:xfrm>
          <a:prstGeom prst="rect">
            <a:avLst/>
          </a:prstGeom>
        </p:spPr>
        <p:txBody>
          <a:bodyPr>
            <a:spAutoFit/>
          </a:bodyPr>
          <a:lstStyle/>
          <a:p>
            <a:r>
              <a:rPr lang="en-US" b="1" dirty="0"/>
              <a:t>NET SHARE</a:t>
            </a:r>
          </a:p>
          <a:p>
            <a:r>
              <a:rPr lang="en-US" b="1" dirty="0" err="1"/>
              <a:t>sharename</a:t>
            </a:r>
            <a:endParaRPr lang="en-US" b="1" dirty="0"/>
          </a:p>
          <a:p>
            <a:r>
              <a:rPr lang="en-US" b="1" dirty="0"/>
              <a:t>          </a:t>
            </a:r>
            <a:r>
              <a:rPr lang="en-US" b="1" dirty="0" err="1"/>
              <a:t>sharename</a:t>
            </a:r>
            <a:r>
              <a:rPr lang="en-US" b="1" dirty="0"/>
              <a:t>=</a:t>
            </a:r>
            <a:r>
              <a:rPr lang="en-US" b="1" dirty="0" err="1"/>
              <a:t>drive:path</a:t>
            </a:r>
            <a:r>
              <a:rPr lang="en-US" b="1" dirty="0"/>
              <a:t> [/</a:t>
            </a:r>
            <a:r>
              <a:rPr lang="en-US" b="1" dirty="0" err="1"/>
              <a:t>GRANT:user</a:t>
            </a:r>
            <a:r>
              <a:rPr lang="en-US" b="1" dirty="0"/>
              <a:t>,[READ | CHANGE | FULL]]</a:t>
            </a:r>
          </a:p>
          <a:p>
            <a:r>
              <a:rPr lang="en-US" b="1" dirty="0"/>
              <a:t>                               [/</a:t>
            </a:r>
            <a:r>
              <a:rPr lang="en-US" b="1" dirty="0" err="1"/>
              <a:t>USERS:number</a:t>
            </a:r>
            <a:r>
              <a:rPr lang="en-US" b="1" dirty="0"/>
              <a:t> | /UNLIMITED]</a:t>
            </a:r>
          </a:p>
          <a:p>
            <a:r>
              <a:rPr lang="en-US" b="1" dirty="0"/>
              <a:t>                               [/</a:t>
            </a:r>
            <a:r>
              <a:rPr lang="en-US" b="1" dirty="0" err="1"/>
              <a:t>REMARK:"text</a:t>
            </a:r>
            <a:r>
              <a:rPr lang="en-US" b="1" dirty="0"/>
              <a:t>"]</a:t>
            </a:r>
          </a:p>
          <a:p>
            <a:r>
              <a:rPr lang="en-US" b="1" dirty="0"/>
              <a:t>                               [/</a:t>
            </a:r>
            <a:r>
              <a:rPr lang="en-US" b="1" dirty="0" err="1"/>
              <a:t>CACHE:Manual</a:t>
            </a:r>
            <a:r>
              <a:rPr lang="en-US" b="1" dirty="0"/>
              <a:t> | Documents| Programs | BranchCache | None]</a:t>
            </a:r>
          </a:p>
          <a:p>
            <a:r>
              <a:rPr lang="en-US" b="1" dirty="0"/>
              <a:t>          </a:t>
            </a:r>
            <a:r>
              <a:rPr lang="en-US" b="1" dirty="0" err="1"/>
              <a:t>sharename</a:t>
            </a:r>
            <a:r>
              <a:rPr lang="en-US" b="1" dirty="0"/>
              <a:t> [/</a:t>
            </a:r>
            <a:r>
              <a:rPr lang="en-US" b="1" dirty="0" err="1"/>
              <a:t>USERS:number</a:t>
            </a:r>
            <a:r>
              <a:rPr lang="en-US" b="1" dirty="0"/>
              <a:t> | /UNLIMITED]</a:t>
            </a:r>
          </a:p>
          <a:p>
            <a:r>
              <a:rPr lang="en-US" b="1" dirty="0"/>
              <a:t>                    [/</a:t>
            </a:r>
            <a:r>
              <a:rPr lang="en-US" b="1" dirty="0" err="1"/>
              <a:t>REMARK:"text</a:t>
            </a:r>
            <a:r>
              <a:rPr lang="en-US" b="1" dirty="0"/>
              <a:t>"]</a:t>
            </a:r>
          </a:p>
          <a:p>
            <a:r>
              <a:rPr lang="en-US" b="1" dirty="0"/>
              <a:t>                    [/</a:t>
            </a:r>
            <a:r>
              <a:rPr lang="en-US" b="1" dirty="0" err="1"/>
              <a:t>CACHE:Manual</a:t>
            </a:r>
            <a:r>
              <a:rPr lang="en-US" b="1" dirty="0"/>
              <a:t> | Documents | Programs | BranchCache | None]</a:t>
            </a:r>
          </a:p>
          <a:p>
            <a:r>
              <a:rPr lang="en-US" b="1" dirty="0"/>
              <a:t>          {</a:t>
            </a:r>
            <a:r>
              <a:rPr lang="en-US" b="1" dirty="0" err="1"/>
              <a:t>sharename</a:t>
            </a:r>
            <a:r>
              <a:rPr lang="en-US" b="1" dirty="0"/>
              <a:t> | </a:t>
            </a:r>
            <a:r>
              <a:rPr lang="en-US" b="1" dirty="0" err="1"/>
              <a:t>devicename</a:t>
            </a:r>
            <a:r>
              <a:rPr lang="en-US" b="1" dirty="0"/>
              <a:t> | </a:t>
            </a:r>
            <a:r>
              <a:rPr lang="en-US" b="1" dirty="0" err="1"/>
              <a:t>drive:path</a:t>
            </a:r>
            <a:r>
              <a:rPr lang="en-US" b="1" dirty="0"/>
              <a:t>} /DELETE</a:t>
            </a:r>
          </a:p>
          <a:p>
            <a:r>
              <a:rPr lang="en-US" b="1" dirty="0"/>
              <a:t>          </a:t>
            </a:r>
            <a:r>
              <a:rPr lang="en-US" b="1" dirty="0" err="1"/>
              <a:t>sharename</a:t>
            </a:r>
            <a:r>
              <a:rPr lang="en-US" b="1" dirty="0"/>
              <a:t> \\computername /DELETE</a:t>
            </a:r>
          </a:p>
        </p:txBody>
      </p:sp>
    </p:spTree>
    <p:extLst>
      <p:ext uri="{BB962C8B-B14F-4D97-AF65-F5344CB8AC3E}">
        <p14:creationId xmlns:p14="http://schemas.microsoft.com/office/powerpoint/2010/main" val="1343608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A5D9CAF-40F4-4C01-BC3F-04AAF794DD62}"/>
              </a:ext>
            </a:extLst>
          </p:cNvPr>
          <p:cNvGraphicFramePr>
            <a:graphicFrameLocks noGrp="1"/>
          </p:cNvGraphicFramePr>
          <p:nvPr/>
        </p:nvGraphicFramePr>
        <p:xfrm>
          <a:off x="2245332" y="1795409"/>
          <a:ext cx="7701336" cy="4411770"/>
        </p:xfrm>
        <a:graphic>
          <a:graphicData uri="http://schemas.openxmlformats.org/drawingml/2006/table">
            <a:tbl>
              <a:tblPr/>
              <a:tblGrid>
                <a:gridCol w="3850668">
                  <a:extLst>
                    <a:ext uri="{9D8B030D-6E8A-4147-A177-3AD203B41FA5}">
                      <a16:colId xmlns:a16="http://schemas.microsoft.com/office/drawing/2014/main" val="2002691414"/>
                    </a:ext>
                  </a:extLst>
                </a:gridCol>
                <a:gridCol w="3850668">
                  <a:extLst>
                    <a:ext uri="{9D8B030D-6E8A-4147-A177-3AD203B41FA5}">
                      <a16:colId xmlns:a16="http://schemas.microsoft.com/office/drawing/2014/main" val="586768171"/>
                    </a:ext>
                  </a:extLst>
                </a:gridCol>
              </a:tblGrid>
              <a:tr h="1636742">
                <a:tc>
                  <a:txBody>
                    <a:bodyPr/>
                    <a:lstStyle/>
                    <a:p>
                      <a:pPr fontAlgn="t"/>
                      <a:r>
                        <a:rPr lang="en-US" sz="1600" b="1" i="0">
                          <a:effectLst/>
                          <a:latin typeface="inherit"/>
                        </a:rPr>
                        <a:t>NET ACCOUNTS</a:t>
                      </a:r>
                      <a:endParaRPr lang="en-US" sz="1600" b="0" i="0">
                        <a:effectLst/>
                        <a:latin typeface="inherit"/>
                      </a:endParaRPr>
                    </a:p>
                  </a:txBody>
                  <a:tcPr marL="99801" marR="99801" marT="99801" marB="99801">
                    <a:lnL>
                      <a:noFill/>
                    </a:lnL>
                    <a:lnR>
                      <a:noFill/>
                    </a:lnR>
                    <a:lnT>
                      <a:noFill/>
                    </a:lnT>
                    <a:lnB>
                      <a:noFill/>
                    </a:lnB>
                    <a:solidFill>
                      <a:srgbClr val="EEEEEE"/>
                    </a:solidFill>
                  </a:tcPr>
                </a:tc>
                <a:tc>
                  <a:txBody>
                    <a:bodyPr/>
                    <a:lstStyle/>
                    <a:p>
                      <a:pPr fontAlgn="t"/>
                      <a:r>
                        <a:rPr lang="en-US" sz="1600" b="0" i="0">
                          <a:effectLst/>
                          <a:latin typeface="inherit"/>
                        </a:rPr>
                        <a:t>Adjust account settings.</a:t>
                      </a:r>
                      <a:r>
                        <a:rPr lang="en-US" sz="1600" b="1" i="0">
                          <a:effectLst/>
                          <a:latin typeface="inherit"/>
                        </a:rPr>
                        <a:t>[/FORCELOGOFF:{minutes | NO}] [/MINPWLEN:length]</a:t>
                      </a:r>
                      <a:br>
                        <a:rPr lang="en-US" sz="1600" b="1" i="0">
                          <a:effectLst/>
                          <a:latin typeface="inherit"/>
                        </a:rPr>
                      </a:br>
                      <a:r>
                        <a:rPr lang="en-US" sz="1600" b="1" i="0">
                          <a:effectLst/>
                          <a:latin typeface="inherit"/>
                        </a:rPr>
                        <a:t>[/MAXPWAGE:{days | UNLIMITED}] [/MINPWAGE:days]</a:t>
                      </a:r>
                      <a:br>
                        <a:rPr lang="en-US" sz="1600" b="1" i="0">
                          <a:effectLst/>
                          <a:latin typeface="inherit"/>
                        </a:rPr>
                      </a:br>
                      <a:r>
                        <a:rPr lang="en-US" sz="1600" b="1" i="0">
                          <a:effectLst/>
                          <a:latin typeface="inherit"/>
                        </a:rPr>
                        <a:t>[/UNIQUEPW:number] [/DOMAIN]</a:t>
                      </a:r>
                      <a:endParaRPr lang="en-US" sz="1600" b="0" i="0">
                        <a:effectLst/>
                        <a:latin typeface="inherit"/>
                      </a:endParaRPr>
                    </a:p>
                  </a:txBody>
                  <a:tcPr marL="99801" marR="99801" marT="99801" marB="99801">
                    <a:lnL>
                      <a:noFill/>
                    </a:lnL>
                    <a:lnR>
                      <a:noFill/>
                    </a:lnR>
                    <a:lnT>
                      <a:noFill/>
                    </a:lnT>
                    <a:lnB>
                      <a:noFill/>
                    </a:lnB>
                    <a:solidFill>
                      <a:srgbClr val="EEEEEE"/>
                    </a:solidFill>
                  </a:tcPr>
                </a:tc>
                <a:extLst>
                  <a:ext uri="{0D108BD9-81ED-4DB2-BD59-A6C34878D82A}">
                    <a16:rowId xmlns:a16="http://schemas.microsoft.com/office/drawing/2014/main" val="2895934755"/>
                  </a:ext>
                </a:extLst>
              </a:tr>
              <a:tr h="918172">
                <a:tc>
                  <a:txBody>
                    <a:bodyPr/>
                    <a:lstStyle/>
                    <a:p>
                      <a:pPr fontAlgn="t"/>
                      <a:r>
                        <a:rPr lang="en-US" sz="1600" b="1" i="0">
                          <a:effectLst/>
                          <a:latin typeface="inherit"/>
                        </a:rPr>
                        <a:t>NET COMPUTER</a:t>
                      </a:r>
                      <a:endParaRPr lang="en-US" sz="1600" b="0" i="0">
                        <a:effectLst/>
                        <a:latin typeface="inherit"/>
                      </a:endParaRPr>
                    </a:p>
                  </a:txBody>
                  <a:tcPr marL="99801" marR="99801" marT="99801" marB="99801">
                    <a:lnL>
                      <a:noFill/>
                    </a:lnL>
                    <a:lnR>
                      <a:noFill/>
                    </a:lnR>
                    <a:lnT>
                      <a:noFill/>
                    </a:lnT>
                    <a:lnB>
                      <a:noFill/>
                    </a:lnB>
                    <a:solidFill>
                      <a:srgbClr val="FFFFFF"/>
                    </a:solidFill>
                  </a:tcPr>
                </a:tc>
                <a:tc>
                  <a:txBody>
                    <a:bodyPr/>
                    <a:lstStyle/>
                    <a:p>
                      <a:pPr fontAlgn="t"/>
                      <a:r>
                        <a:rPr lang="en-US" sz="1600" b="0" i="0">
                          <a:effectLst/>
                          <a:latin typeface="inherit"/>
                        </a:rPr>
                        <a:t>Add other networked computers with Windows Domain Controller.</a:t>
                      </a:r>
                      <a:r>
                        <a:rPr lang="en-US" sz="1600" b="1" i="0">
                          <a:effectLst/>
                          <a:latin typeface="inherit"/>
                        </a:rPr>
                        <a:t>\\computername {/ADD | /DEL}</a:t>
                      </a:r>
                      <a:endParaRPr lang="en-US" sz="1600" b="0" i="0">
                        <a:effectLst/>
                        <a:latin typeface="inherit"/>
                      </a:endParaRPr>
                    </a:p>
                  </a:txBody>
                  <a:tcPr marL="99801" marR="99801" marT="99801" marB="99801">
                    <a:lnL>
                      <a:noFill/>
                    </a:lnL>
                    <a:lnR>
                      <a:noFill/>
                    </a:lnR>
                    <a:lnT>
                      <a:noFill/>
                    </a:lnT>
                    <a:lnB>
                      <a:noFill/>
                    </a:lnB>
                    <a:solidFill>
                      <a:srgbClr val="FFFFFF"/>
                    </a:solidFill>
                  </a:tcPr>
                </a:tc>
                <a:extLst>
                  <a:ext uri="{0D108BD9-81ED-4DB2-BD59-A6C34878D82A}">
                    <a16:rowId xmlns:a16="http://schemas.microsoft.com/office/drawing/2014/main" val="1753099182"/>
                  </a:ext>
                </a:extLst>
              </a:tr>
              <a:tr h="678649">
                <a:tc>
                  <a:txBody>
                    <a:bodyPr/>
                    <a:lstStyle/>
                    <a:p>
                      <a:pPr fontAlgn="t"/>
                      <a:r>
                        <a:rPr lang="en-US" sz="1600" b="1" i="0">
                          <a:effectLst/>
                          <a:latin typeface="inherit"/>
                        </a:rPr>
                        <a:t>NET CONFIG</a:t>
                      </a:r>
                      <a:endParaRPr lang="en-US" sz="1600" b="0" i="0">
                        <a:effectLst/>
                        <a:latin typeface="inherit"/>
                      </a:endParaRPr>
                    </a:p>
                  </a:txBody>
                  <a:tcPr marL="99801" marR="99801" marT="99801" marB="99801">
                    <a:lnL>
                      <a:noFill/>
                    </a:lnL>
                    <a:lnR>
                      <a:noFill/>
                    </a:lnR>
                    <a:lnT>
                      <a:noFill/>
                    </a:lnT>
                    <a:lnB>
                      <a:noFill/>
                    </a:lnB>
                    <a:solidFill>
                      <a:srgbClr val="FFFFFF"/>
                    </a:solidFill>
                  </a:tcPr>
                </a:tc>
                <a:tc>
                  <a:txBody>
                    <a:bodyPr/>
                    <a:lstStyle/>
                    <a:p>
                      <a:pPr fontAlgn="t"/>
                      <a:r>
                        <a:rPr lang="en-US" sz="1600" b="0" i="0">
                          <a:effectLst/>
                          <a:latin typeface="inherit"/>
                        </a:rPr>
                        <a:t>Displays your current server or workgroup settings.</a:t>
                      </a:r>
                      <a:r>
                        <a:rPr lang="en-US" sz="1600" b="1" i="0">
                          <a:effectLst/>
                          <a:latin typeface="inherit"/>
                        </a:rPr>
                        <a:t>[SERVER | WORKSTATION]</a:t>
                      </a:r>
                      <a:endParaRPr lang="en-US" sz="1600" b="0" i="0">
                        <a:effectLst/>
                        <a:latin typeface="inherit"/>
                      </a:endParaRPr>
                    </a:p>
                  </a:txBody>
                  <a:tcPr marL="99801" marR="99801" marT="99801" marB="99801">
                    <a:lnL>
                      <a:noFill/>
                    </a:lnL>
                    <a:lnR>
                      <a:noFill/>
                    </a:lnR>
                    <a:lnT>
                      <a:noFill/>
                    </a:lnT>
                    <a:lnB>
                      <a:noFill/>
                    </a:lnB>
                    <a:solidFill>
                      <a:srgbClr val="FFFFFF"/>
                    </a:solidFill>
                  </a:tcPr>
                </a:tc>
                <a:extLst>
                  <a:ext uri="{0D108BD9-81ED-4DB2-BD59-A6C34878D82A}">
                    <a16:rowId xmlns:a16="http://schemas.microsoft.com/office/drawing/2014/main" val="3241005751"/>
                  </a:ext>
                </a:extLst>
              </a:tr>
              <a:tr h="439126">
                <a:tc>
                  <a:txBody>
                    <a:bodyPr/>
                    <a:lstStyle/>
                    <a:p>
                      <a:pPr fontAlgn="t"/>
                      <a:r>
                        <a:rPr lang="en-US" sz="1600" b="1" i="0">
                          <a:effectLst/>
                          <a:latin typeface="inherit"/>
                        </a:rPr>
                        <a:t>NET CONTINUE</a:t>
                      </a:r>
                      <a:endParaRPr lang="en-US" sz="1600" b="0" i="0">
                        <a:effectLst/>
                        <a:latin typeface="inherit"/>
                      </a:endParaRPr>
                    </a:p>
                  </a:txBody>
                  <a:tcPr marL="99801" marR="99801" marT="99801" marB="99801">
                    <a:lnL>
                      <a:noFill/>
                    </a:lnL>
                    <a:lnR>
                      <a:noFill/>
                    </a:lnR>
                    <a:lnT>
                      <a:noFill/>
                    </a:lnT>
                    <a:lnB>
                      <a:noFill/>
                    </a:lnB>
                    <a:solidFill>
                      <a:srgbClr val="FFFFFF"/>
                    </a:solidFill>
                  </a:tcPr>
                </a:tc>
                <a:tc>
                  <a:txBody>
                    <a:bodyPr/>
                    <a:lstStyle/>
                    <a:p>
                      <a:pPr fontAlgn="t"/>
                      <a:r>
                        <a:rPr lang="en-US" sz="1600" b="0" i="0">
                          <a:effectLst/>
                          <a:latin typeface="inherit"/>
                        </a:rPr>
                        <a:t>Continues the use of service.</a:t>
                      </a:r>
                      <a:r>
                        <a:rPr lang="en-US" sz="1600" b="1" i="0">
                          <a:effectLst/>
                          <a:latin typeface="inherit"/>
                        </a:rPr>
                        <a:t>[service]</a:t>
                      </a:r>
                      <a:endParaRPr lang="en-US" sz="1600" b="0" i="0">
                        <a:effectLst/>
                        <a:latin typeface="inherit"/>
                      </a:endParaRPr>
                    </a:p>
                  </a:txBody>
                  <a:tcPr marL="99801" marR="99801" marT="99801" marB="99801">
                    <a:lnL>
                      <a:noFill/>
                    </a:lnL>
                    <a:lnR>
                      <a:noFill/>
                    </a:lnR>
                    <a:lnT>
                      <a:noFill/>
                    </a:lnT>
                    <a:lnB>
                      <a:noFill/>
                    </a:lnB>
                    <a:solidFill>
                      <a:srgbClr val="FFFFFF"/>
                    </a:solidFill>
                  </a:tcPr>
                </a:tc>
                <a:extLst>
                  <a:ext uri="{0D108BD9-81ED-4DB2-BD59-A6C34878D82A}">
                    <a16:rowId xmlns:a16="http://schemas.microsoft.com/office/drawing/2014/main" val="375754996"/>
                  </a:ext>
                </a:extLst>
              </a:tr>
              <a:tr h="678649">
                <a:tc>
                  <a:txBody>
                    <a:bodyPr/>
                    <a:lstStyle/>
                    <a:p>
                      <a:pPr fontAlgn="t"/>
                      <a:r>
                        <a:rPr lang="en-US" sz="1600" b="1" i="0">
                          <a:effectLst/>
                          <a:latin typeface="inherit"/>
                        </a:rPr>
                        <a:t>NET FILE</a:t>
                      </a:r>
                      <a:endParaRPr lang="en-US" sz="1600" b="0" i="0">
                        <a:effectLst/>
                        <a:latin typeface="inherit"/>
                      </a:endParaRPr>
                    </a:p>
                  </a:txBody>
                  <a:tcPr marL="99801" marR="99801" marT="99801" marB="99801">
                    <a:lnL>
                      <a:noFill/>
                    </a:lnL>
                    <a:lnR>
                      <a:noFill/>
                    </a:lnR>
                    <a:lnT>
                      <a:noFill/>
                    </a:lnT>
                    <a:lnB>
                      <a:noFill/>
                    </a:lnB>
                    <a:solidFill>
                      <a:srgbClr val="FFFFFF"/>
                    </a:solidFill>
                  </a:tcPr>
                </a:tc>
                <a:tc>
                  <a:txBody>
                    <a:bodyPr/>
                    <a:lstStyle/>
                    <a:p>
                      <a:pPr fontAlgn="t"/>
                      <a:r>
                        <a:rPr lang="en-US" sz="1600" b="0" i="0" dirty="0">
                          <a:effectLst/>
                          <a:latin typeface="inherit"/>
                        </a:rPr>
                        <a:t>Display opened shared files on the server.</a:t>
                      </a:r>
                      <a:r>
                        <a:rPr lang="en-US" sz="1600" b="1" i="0" dirty="0">
                          <a:effectLst/>
                          <a:latin typeface="inherit"/>
                        </a:rPr>
                        <a:t>[id [/CLOSE]]</a:t>
                      </a:r>
                      <a:endParaRPr lang="en-US" sz="1600" b="0" i="0" dirty="0">
                        <a:effectLst/>
                        <a:latin typeface="inherit"/>
                      </a:endParaRPr>
                    </a:p>
                  </a:txBody>
                  <a:tcPr marL="99801" marR="99801" marT="99801" marB="99801">
                    <a:lnL>
                      <a:noFill/>
                    </a:lnL>
                    <a:lnR>
                      <a:noFill/>
                    </a:lnR>
                    <a:lnT>
                      <a:noFill/>
                    </a:lnT>
                    <a:lnB>
                      <a:noFill/>
                    </a:lnB>
                    <a:solidFill>
                      <a:srgbClr val="FFFFFF"/>
                    </a:solidFill>
                  </a:tcPr>
                </a:tc>
                <a:extLst>
                  <a:ext uri="{0D108BD9-81ED-4DB2-BD59-A6C34878D82A}">
                    <a16:rowId xmlns:a16="http://schemas.microsoft.com/office/drawing/2014/main" val="3766954013"/>
                  </a:ext>
                </a:extLst>
              </a:tr>
            </a:tbl>
          </a:graphicData>
        </a:graphic>
      </p:graphicFrame>
    </p:spTree>
    <p:extLst>
      <p:ext uri="{BB962C8B-B14F-4D97-AF65-F5344CB8AC3E}">
        <p14:creationId xmlns:p14="http://schemas.microsoft.com/office/powerpoint/2010/main" val="2206776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36A6A41-AE0E-4C97-9D27-CCC4BA50AE1B}"/>
              </a:ext>
            </a:extLst>
          </p:cNvPr>
          <p:cNvGraphicFramePr>
            <a:graphicFrameLocks noGrp="1"/>
          </p:cNvGraphicFramePr>
          <p:nvPr>
            <p:extLst>
              <p:ext uri="{D42A27DB-BD31-4B8C-83A1-F6EECF244321}">
                <p14:modId xmlns:p14="http://schemas.microsoft.com/office/powerpoint/2010/main" val="3375989852"/>
              </p:ext>
            </p:extLst>
          </p:nvPr>
        </p:nvGraphicFramePr>
        <p:xfrm>
          <a:off x="959005" y="546410"/>
          <a:ext cx="7810388" cy="5645369"/>
        </p:xfrm>
        <a:graphic>
          <a:graphicData uri="http://schemas.openxmlformats.org/drawingml/2006/table">
            <a:tbl>
              <a:tblPr/>
              <a:tblGrid>
                <a:gridCol w="3905194">
                  <a:extLst>
                    <a:ext uri="{9D8B030D-6E8A-4147-A177-3AD203B41FA5}">
                      <a16:colId xmlns:a16="http://schemas.microsoft.com/office/drawing/2014/main" val="1745766667"/>
                    </a:ext>
                  </a:extLst>
                </a:gridCol>
                <a:gridCol w="3905194">
                  <a:extLst>
                    <a:ext uri="{9D8B030D-6E8A-4147-A177-3AD203B41FA5}">
                      <a16:colId xmlns:a16="http://schemas.microsoft.com/office/drawing/2014/main" val="3130474912"/>
                    </a:ext>
                  </a:extLst>
                </a:gridCol>
              </a:tblGrid>
              <a:tr h="1690733">
                <a:tc>
                  <a:txBody>
                    <a:bodyPr/>
                    <a:lstStyle/>
                    <a:p>
                      <a:pPr fontAlgn="t"/>
                      <a:r>
                        <a:rPr lang="en-US" sz="1100" b="1" i="0">
                          <a:effectLst/>
                          <a:latin typeface="inherit"/>
                        </a:rPr>
                        <a:t>NET GROUP</a:t>
                      </a:r>
                      <a:endParaRPr lang="en-US" sz="1100" b="0" i="0">
                        <a:effectLst/>
                        <a:latin typeface="inherit"/>
                      </a:endParaRPr>
                    </a:p>
                  </a:txBody>
                  <a:tcPr marL="69289" marR="69289" marT="69289" marB="69289">
                    <a:lnL>
                      <a:noFill/>
                    </a:lnL>
                    <a:lnR>
                      <a:noFill/>
                    </a:lnR>
                    <a:lnT>
                      <a:noFill/>
                    </a:lnT>
                    <a:lnB>
                      <a:noFill/>
                    </a:lnB>
                    <a:solidFill>
                      <a:srgbClr val="FFFFFF"/>
                    </a:solidFill>
                  </a:tcPr>
                </a:tc>
                <a:tc>
                  <a:txBody>
                    <a:bodyPr/>
                    <a:lstStyle/>
                    <a:p>
                      <a:pPr fontAlgn="t"/>
                      <a:r>
                        <a:rPr lang="en-US" sz="1100" b="0" i="0">
                          <a:effectLst/>
                          <a:latin typeface="inherit"/>
                        </a:rPr>
                        <a:t>Add, delete, view, and otherwise manage network workgroups.</a:t>
                      </a:r>
                      <a:r>
                        <a:rPr lang="en-US" sz="1100" b="1" i="0">
                          <a:effectLst/>
                          <a:latin typeface="inherit"/>
                        </a:rPr>
                        <a:t>[groupname [/COMMENT:"text"]] [/DOMAIN]</a:t>
                      </a:r>
                      <a:br>
                        <a:rPr lang="en-US" sz="1100" b="1" i="0">
                          <a:effectLst/>
                          <a:latin typeface="inherit"/>
                        </a:rPr>
                      </a:br>
                      <a:r>
                        <a:rPr lang="en-US" sz="1100" b="1" i="0">
                          <a:effectLst/>
                          <a:latin typeface="inherit"/>
                        </a:rPr>
                        <a:t>groupname {/ADD [/COMMENT:"text"] | /DELETE} [/DOMAIN]</a:t>
                      </a:r>
                      <a:br>
                        <a:rPr lang="en-US" sz="1100" b="1" i="0">
                          <a:effectLst/>
                          <a:latin typeface="inherit"/>
                        </a:rPr>
                      </a:br>
                      <a:r>
                        <a:rPr lang="en-US" sz="1100" b="1" i="0">
                          <a:effectLst/>
                          <a:latin typeface="inherit"/>
                        </a:rPr>
                        <a:t>groupname username [...] {/ADD | /DELETE} [/DOMAIN]</a:t>
                      </a:r>
                      <a:endParaRPr lang="en-US" sz="1100" b="0" i="0">
                        <a:effectLst/>
                        <a:latin typeface="inherit"/>
                      </a:endParaRPr>
                    </a:p>
                  </a:txBody>
                  <a:tcPr marL="69289" marR="69289" marT="69289" marB="69289">
                    <a:lnL>
                      <a:noFill/>
                    </a:lnL>
                    <a:lnR>
                      <a:noFill/>
                    </a:lnR>
                    <a:lnT>
                      <a:noFill/>
                    </a:lnT>
                    <a:lnB>
                      <a:noFill/>
                    </a:lnB>
                    <a:solidFill>
                      <a:srgbClr val="FFFFFF"/>
                    </a:solidFill>
                  </a:tcPr>
                </a:tc>
                <a:extLst>
                  <a:ext uri="{0D108BD9-81ED-4DB2-BD59-A6C34878D82A}">
                    <a16:rowId xmlns:a16="http://schemas.microsoft.com/office/drawing/2014/main" val="3983823136"/>
                  </a:ext>
                </a:extLst>
              </a:tr>
              <a:tr h="1690733">
                <a:tc>
                  <a:txBody>
                    <a:bodyPr/>
                    <a:lstStyle/>
                    <a:p>
                      <a:pPr fontAlgn="t"/>
                      <a:r>
                        <a:rPr lang="en-US" sz="1100" b="1" i="0">
                          <a:effectLst/>
                          <a:latin typeface="inherit"/>
                        </a:rPr>
                        <a:t>NET LOCALGROUP</a:t>
                      </a:r>
                      <a:endParaRPr lang="en-US" sz="1100" b="0" i="0">
                        <a:effectLst/>
                        <a:latin typeface="inherit"/>
                      </a:endParaRPr>
                    </a:p>
                  </a:txBody>
                  <a:tcPr marL="69289" marR="69289" marT="69289" marB="69289">
                    <a:lnL>
                      <a:noFill/>
                    </a:lnL>
                    <a:lnR>
                      <a:noFill/>
                    </a:lnR>
                    <a:lnT>
                      <a:noFill/>
                    </a:lnT>
                    <a:lnB>
                      <a:noFill/>
                    </a:lnB>
                    <a:solidFill>
                      <a:srgbClr val="EEEEEE"/>
                    </a:solidFill>
                  </a:tcPr>
                </a:tc>
                <a:tc>
                  <a:txBody>
                    <a:bodyPr/>
                    <a:lstStyle/>
                    <a:p>
                      <a:pPr fontAlgn="t"/>
                      <a:r>
                        <a:rPr lang="en-US" sz="1100" b="0" i="0">
                          <a:effectLst/>
                          <a:latin typeface="inherit"/>
                        </a:rPr>
                        <a:t>Add, delete, view, and otherwise manage network groups.</a:t>
                      </a:r>
                      <a:r>
                        <a:rPr lang="en-US" sz="1100" b="1" i="0">
                          <a:effectLst/>
                          <a:latin typeface="inherit"/>
                        </a:rPr>
                        <a:t>[groupname [/COMMENT:"text"]] [/DOMAIN]</a:t>
                      </a:r>
                      <a:br>
                        <a:rPr lang="en-US" sz="1100" b="1" i="0">
                          <a:effectLst/>
                          <a:latin typeface="inherit"/>
                        </a:rPr>
                      </a:br>
                      <a:r>
                        <a:rPr lang="en-US" sz="1100" b="1" i="0">
                          <a:effectLst/>
                          <a:latin typeface="inherit"/>
                        </a:rPr>
                        <a:t>groupname {/ADD [/COMMENT:"text"] | /DELETE} [/DOMAIN]</a:t>
                      </a:r>
                      <a:br>
                        <a:rPr lang="en-US" sz="1100" b="1" i="0">
                          <a:effectLst/>
                          <a:latin typeface="inherit"/>
                        </a:rPr>
                      </a:br>
                      <a:r>
                        <a:rPr lang="en-US" sz="1100" b="1" i="0">
                          <a:effectLst/>
                          <a:latin typeface="inherit"/>
                        </a:rPr>
                        <a:t>groupname name [...] {/ADD | /DELETE} [/DOMAIN]</a:t>
                      </a:r>
                      <a:endParaRPr lang="en-US" sz="1100" b="0" i="0">
                        <a:effectLst/>
                        <a:latin typeface="inherit"/>
                      </a:endParaRPr>
                    </a:p>
                  </a:txBody>
                  <a:tcPr marL="69289" marR="69289" marT="69289" marB="69289">
                    <a:lnL>
                      <a:noFill/>
                    </a:lnL>
                    <a:lnR>
                      <a:noFill/>
                    </a:lnR>
                    <a:lnT>
                      <a:noFill/>
                    </a:lnT>
                    <a:lnB>
                      <a:noFill/>
                    </a:lnB>
                    <a:solidFill>
                      <a:srgbClr val="EEEEEE"/>
                    </a:solidFill>
                  </a:tcPr>
                </a:tc>
                <a:extLst>
                  <a:ext uri="{0D108BD9-81ED-4DB2-BD59-A6C34878D82A}">
                    <a16:rowId xmlns:a16="http://schemas.microsoft.com/office/drawing/2014/main" val="3343539207"/>
                  </a:ext>
                </a:extLst>
              </a:tr>
              <a:tr h="610619">
                <a:tc>
                  <a:txBody>
                    <a:bodyPr/>
                    <a:lstStyle/>
                    <a:p>
                      <a:pPr fontAlgn="t"/>
                      <a:r>
                        <a:rPr lang="en-US" sz="1100" b="1" i="0">
                          <a:effectLst/>
                          <a:latin typeface="inherit"/>
                        </a:rPr>
                        <a:t>NET NAME</a:t>
                      </a:r>
                      <a:endParaRPr lang="en-US" sz="1100" b="0" i="0">
                        <a:effectLst/>
                        <a:latin typeface="inherit"/>
                      </a:endParaRPr>
                    </a:p>
                  </a:txBody>
                  <a:tcPr marL="69289" marR="69289" marT="69289" marB="69289">
                    <a:lnL>
                      <a:noFill/>
                    </a:lnL>
                    <a:lnR>
                      <a:noFill/>
                    </a:lnR>
                    <a:lnT>
                      <a:noFill/>
                    </a:lnT>
                    <a:lnB>
                      <a:noFill/>
                    </a:lnB>
                    <a:solidFill>
                      <a:srgbClr val="FFFFFF"/>
                    </a:solidFill>
                  </a:tcPr>
                </a:tc>
                <a:tc>
                  <a:txBody>
                    <a:bodyPr/>
                    <a:lstStyle/>
                    <a:p>
                      <a:pPr fontAlgn="t"/>
                      <a:r>
                        <a:rPr lang="en-US" sz="1100" b="0" i="0">
                          <a:effectLst/>
                          <a:latin typeface="inherit"/>
                        </a:rPr>
                        <a:t>Create or delete name used for messaging.</a:t>
                      </a:r>
                      <a:r>
                        <a:rPr lang="en-US" sz="1100" b="1" i="0">
                          <a:effectLst/>
                          <a:latin typeface="inherit"/>
                        </a:rPr>
                        <a:t>[name [/ADD | /DELETE]]</a:t>
                      </a:r>
                      <a:endParaRPr lang="en-US" sz="1100" b="0" i="0">
                        <a:effectLst/>
                        <a:latin typeface="inherit"/>
                      </a:endParaRPr>
                    </a:p>
                  </a:txBody>
                  <a:tcPr marL="69289" marR="69289" marT="69289" marB="69289">
                    <a:lnL>
                      <a:noFill/>
                    </a:lnL>
                    <a:lnR>
                      <a:noFill/>
                    </a:lnR>
                    <a:lnT>
                      <a:noFill/>
                    </a:lnT>
                    <a:lnB>
                      <a:noFill/>
                    </a:lnB>
                    <a:solidFill>
                      <a:srgbClr val="FFFFFF"/>
                    </a:solidFill>
                  </a:tcPr>
                </a:tc>
                <a:extLst>
                  <a:ext uri="{0D108BD9-81ED-4DB2-BD59-A6C34878D82A}">
                    <a16:rowId xmlns:a16="http://schemas.microsoft.com/office/drawing/2014/main" val="1693583053"/>
                  </a:ext>
                </a:extLst>
              </a:tr>
              <a:tr h="610619">
                <a:tc>
                  <a:txBody>
                    <a:bodyPr/>
                    <a:lstStyle/>
                    <a:p>
                      <a:pPr fontAlgn="t"/>
                      <a:r>
                        <a:rPr lang="en-US" sz="1100" b="1" i="0">
                          <a:effectLst/>
                          <a:latin typeface="inherit"/>
                        </a:rPr>
                        <a:t>NET PAUSE</a:t>
                      </a:r>
                      <a:endParaRPr lang="en-US" sz="1100" b="0" i="0">
                        <a:effectLst/>
                        <a:latin typeface="inherit"/>
                      </a:endParaRPr>
                    </a:p>
                  </a:txBody>
                  <a:tcPr marL="69289" marR="69289" marT="69289" marB="69289">
                    <a:lnL>
                      <a:noFill/>
                    </a:lnL>
                    <a:lnR>
                      <a:noFill/>
                    </a:lnR>
                    <a:lnT>
                      <a:noFill/>
                    </a:lnT>
                    <a:lnB>
                      <a:noFill/>
                    </a:lnB>
                    <a:solidFill>
                      <a:srgbClr val="FFFFFF"/>
                    </a:solidFill>
                  </a:tcPr>
                </a:tc>
                <a:tc>
                  <a:txBody>
                    <a:bodyPr/>
                    <a:lstStyle/>
                    <a:p>
                      <a:pPr fontAlgn="t"/>
                      <a:r>
                        <a:rPr lang="en-US" sz="1100" b="0" i="0">
                          <a:effectLst/>
                          <a:latin typeface="inherit"/>
                        </a:rPr>
                        <a:t>Pause the specified network service.</a:t>
                      </a:r>
                      <a:r>
                        <a:rPr lang="en-US" sz="1100" b="1" i="0">
                          <a:effectLst/>
                          <a:latin typeface="inherit"/>
                        </a:rPr>
                        <a:t>[service]</a:t>
                      </a:r>
                      <a:endParaRPr lang="en-US" sz="1100" b="0" i="0">
                        <a:effectLst/>
                        <a:latin typeface="inherit"/>
                      </a:endParaRPr>
                    </a:p>
                  </a:txBody>
                  <a:tcPr marL="69289" marR="69289" marT="69289" marB="69289">
                    <a:lnL>
                      <a:noFill/>
                    </a:lnL>
                    <a:lnR>
                      <a:noFill/>
                    </a:lnR>
                    <a:lnT>
                      <a:noFill/>
                    </a:lnT>
                    <a:lnB>
                      <a:noFill/>
                    </a:lnB>
                    <a:solidFill>
                      <a:srgbClr val="FFFFFF"/>
                    </a:solidFill>
                  </a:tcPr>
                </a:tc>
                <a:extLst>
                  <a:ext uri="{0D108BD9-81ED-4DB2-BD59-A6C34878D82A}">
                    <a16:rowId xmlns:a16="http://schemas.microsoft.com/office/drawing/2014/main" val="2836967477"/>
                  </a:ext>
                </a:extLst>
              </a:tr>
              <a:tr h="1042665">
                <a:tc>
                  <a:txBody>
                    <a:bodyPr/>
                    <a:lstStyle/>
                    <a:p>
                      <a:pPr fontAlgn="t"/>
                      <a:r>
                        <a:rPr lang="en-US" sz="1100" b="1" i="0">
                          <a:effectLst/>
                          <a:latin typeface="inherit"/>
                        </a:rPr>
                        <a:t>NET PRINT</a:t>
                      </a:r>
                      <a:endParaRPr lang="en-US" sz="1100" b="0" i="0">
                        <a:effectLst/>
                        <a:latin typeface="inherit"/>
                      </a:endParaRPr>
                    </a:p>
                  </a:txBody>
                  <a:tcPr marL="69289" marR="69289" marT="69289" marB="69289">
                    <a:lnL>
                      <a:noFill/>
                    </a:lnL>
                    <a:lnR>
                      <a:noFill/>
                    </a:lnR>
                    <a:lnT>
                      <a:noFill/>
                    </a:lnT>
                    <a:lnB>
                      <a:noFill/>
                    </a:lnB>
                    <a:solidFill>
                      <a:srgbClr val="FFFFFF"/>
                    </a:solidFill>
                  </a:tcPr>
                </a:tc>
                <a:tc>
                  <a:txBody>
                    <a:bodyPr/>
                    <a:lstStyle/>
                    <a:p>
                      <a:pPr fontAlgn="t"/>
                      <a:r>
                        <a:rPr lang="en-US" sz="1100" b="0" i="0" dirty="0">
                          <a:effectLst/>
                          <a:latin typeface="inherit"/>
                        </a:rPr>
                        <a:t>Manage network print jobs.</a:t>
                      </a:r>
                      <a:r>
                        <a:rPr lang="en-US" sz="1100" b="1" i="0" dirty="0">
                          <a:effectLst/>
                          <a:latin typeface="inherit"/>
                        </a:rPr>
                        <a:t>\\</a:t>
                      </a:r>
                      <a:r>
                        <a:rPr lang="en-US" sz="1100" b="1" i="0" dirty="0" err="1">
                          <a:effectLst/>
                          <a:latin typeface="inherit"/>
                        </a:rPr>
                        <a:t>computername</a:t>
                      </a:r>
                      <a:r>
                        <a:rPr lang="en-US" sz="1100" b="1" i="0" dirty="0">
                          <a:effectLst/>
                          <a:latin typeface="inherit"/>
                        </a:rPr>
                        <a:t>\</a:t>
                      </a:r>
                      <a:r>
                        <a:rPr lang="en-US" sz="1100" b="1" i="0" dirty="0" err="1">
                          <a:effectLst/>
                          <a:latin typeface="inherit"/>
                        </a:rPr>
                        <a:t>sharename</a:t>
                      </a:r>
                      <a:br>
                        <a:rPr lang="en-US" sz="1100" b="1" i="0" dirty="0">
                          <a:effectLst/>
                          <a:latin typeface="inherit"/>
                        </a:rPr>
                      </a:br>
                      <a:r>
                        <a:rPr lang="en-US" sz="1100" b="1" i="0" dirty="0">
                          <a:effectLst/>
                          <a:latin typeface="inherit"/>
                        </a:rPr>
                        <a:t>[\\</a:t>
                      </a:r>
                      <a:r>
                        <a:rPr lang="en-US" sz="1100" b="1" i="0" dirty="0" err="1">
                          <a:effectLst/>
                          <a:latin typeface="inherit"/>
                        </a:rPr>
                        <a:t>computername</a:t>
                      </a:r>
                      <a:r>
                        <a:rPr lang="en-US" sz="1100" b="1" i="0" dirty="0">
                          <a:effectLst/>
                          <a:latin typeface="inherit"/>
                        </a:rPr>
                        <a:t>] job# [/HOLD | /RELEASE | /DELETE]</a:t>
                      </a:r>
                      <a:endParaRPr lang="en-US" sz="1100" b="0" i="0" dirty="0">
                        <a:effectLst/>
                        <a:latin typeface="inherit"/>
                      </a:endParaRPr>
                    </a:p>
                  </a:txBody>
                  <a:tcPr marL="69289" marR="69289" marT="69289" marB="69289">
                    <a:lnL>
                      <a:noFill/>
                    </a:lnL>
                    <a:lnR>
                      <a:noFill/>
                    </a:lnR>
                    <a:lnT>
                      <a:noFill/>
                    </a:lnT>
                    <a:lnB>
                      <a:noFill/>
                    </a:lnB>
                    <a:solidFill>
                      <a:srgbClr val="FFFFFF"/>
                    </a:solidFill>
                  </a:tcPr>
                </a:tc>
                <a:extLst>
                  <a:ext uri="{0D108BD9-81ED-4DB2-BD59-A6C34878D82A}">
                    <a16:rowId xmlns:a16="http://schemas.microsoft.com/office/drawing/2014/main" val="3730736617"/>
                  </a:ext>
                </a:extLst>
              </a:tr>
            </a:tbl>
          </a:graphicData>
        </a:graphic>
      </p:graphicFrame>
    </p:spTree>
    <p:extLst>
      <p:ext uri="{BB962C8B-B14F-4D97-AF65-F5344CB8AC3E}">
        <p14:creationId xmlns:p14="http://schemas.microsoft.com/office/powerpoint/2010/main" val="22788940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1565</Words>
  <Application>Microsoft Office PowerPoint</Application>
  <PresentationFormat>Widescreen</PresentationFormat>
  <Paragraphs>152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inherit</vt:lpstr>
      <vt:lpstr>Segoe UI</vt:lpstr>
      <vt:lpstr>Verdana</vt:lpstr>
      <vt:lpstr>Office Theme</vt:lpstr>
      <vt:lpstr>Console commands helpful for networking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Console Net commands</dc:title>
  <dc:creator>John Abraham</dc:creator>
  <cp:lastModifiedBy>John Abraham</cp:lastModifiedBy>
  <cp:revision>6</cp:revision>
  <dcterms:created xsi:type="dcterms:W3CDTF">2020-01-30T23:08:18Z</dcterms:created>
  <dcterms:modified xsi:type="dcterms:W3CDTF">2020-01-30T23:58:49Z</dcterms:modified>
</cp:coreProperties>
</file>