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4"/>
  </p:handoutMasterIdLst>
  <p:sldIdLst>
    <p:sldId id="256" r:id="rId2"/>
    <p:sldId id="258" r:id="rId3"/>
    <p:sldId id="259" r:id="rId4"/>
    <p:sldId id="261" r:id="rId5"/>
    <p:sldId id="262" r:id="rId6"/>
    <p:sldId id="264" r:id="rId7"/>
    <p:sldId id="273" r:id="rId8"/>
    <p:sldId id="266" r:id="rId9"/>
    <p:sldId id="267" r:id="rId10"/>
    <p:sldId id="268" r:id="rId11"/>
    <p:sldId id="269" r:id="rId12"/>
    <p:sldId id="271" r:id="rId13"/>
    <p:sldId id="274" r:id="rId14"/>
    <p:sldId id="276" r:id="rId15"/>
    <p:sldId id="279" r:id="rId16"/>
    <p:sldId id="278" r:id="rId17"/>
    <p:sldId id="280" r:id="rId18"/>
    <p:sldId id="281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4" r:id="rId28"/>
    <p:sldId id="295" r:id="rId29"/>
    <p:sldId id="296" r:id="rId30"/>
    <p:sldId id="291" r:id="rId31"/>
    <p:sldId id="292" r:id="rId32"/>
    <p:sldId id="293" r:id="rId3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36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19E31-1A56-4DF5-A4B7-2840B0D6254D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4FA56-8F36-436A-B05C-2BC6A9CBA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61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2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7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5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8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3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4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1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0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D87E6-546C-4A99-A445-874E52046CE9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8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6-Information Sources and Signals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P. Abraham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2802236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/>
              <a:t>Analog and Digital signals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Analog is characterized by continuous mathematical function.  When input changes from one value to the next it does so by moving through all possible intermediate values.</a:t>
            </a:r>
          </a:p>
          <a:p>
            <a:r>
              <a:rPr lang="en-US" altLang="en-US" dirty="0"/>
              <a:t>Digital has a fixed set of valid levels, and each change consists of an instantaneous move from one level to another.</a:t>
            </a:r>
          </a:p>
        </p:txBody>
      </p:sp>
    </p:spTree>
    <p:extLst>
      <p:ext uri="{BB962C8B-B14F-4D97-AF65-F5344CB8AC3E}">
        <p14:creationId xmlns:p14="http://schemas.microsoft.com/office/powerpoint/2010/main" val="29958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Periodic and Aperiodic Signals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dirty="0"/>
              <a:t>A periodic signal repeats the pattern.</a:t>
            </a:r>
          </a:p>
          <a:p>
            <a:r>
              <a:rPr lang="en-US" altLang="en-US" sz="3600" dirty="0"/>
              <a:t>Aperiodic does not repeat the pattern</a:t>
            </a:r>
          </a:p>
        </p:txBody>
      </p:sp>
    </p:spTree>
    <p:extLst>
      <p:ext uri="{BB962C8B-B14F-4D97-AF65-F5344CB8AC3E}">
        <p14:creationId xmlns:p14="http://schemas.microsoft.com/office/powerpoint/2010/main" val="3387271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-76200"/>
            <a:ext cx="8382000" cy="647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290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THEORETICAL BASIS FOR DATA COMMUNICATION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TRANSMIT ON WIRES BY VARYING PHYSICAL PROPERTY</a:t>
            </a:r>
          </a:p>
          <a:p>
            <a:pPr lvl="1"/>
            <a:r>
              <a:rPr lang="en-US" altLang="en-US" dirty="0"/>
              <a:t>VOLTAGE</a:t>
            </a:r>
          </a:p>
          <a:p>
            <a:pPr lvl="1"/>
            <a:r>
              <a:rPr lang="en-US" altLang="en-US" dirty="0"/>
              <a:t>CURRENT</a:t>
            </a:r>
          </a:p>
          <a:p>
            <a:pPr lvl="1"/>
            <a:r>
              <a:rPr lang="en-US" altLang="en-US" dirty="0"/>
              <a:t>FREQUENCY</a:t>
            </a:r>
          </a:p>
          <a:p>
            <a:pPr lvl="1"/>
            <a:r>
              <a:rPr lang="en-US" altLang="en-US" dirty="0"/>
              <a:t>PHASE</a:t>
            </a:r>
          </a:p>
          <a:p>
            <a:r>
              <a:rPr lang="en-US" altLang="en-US" dirty="0"/>
              <a:t>TRANSMIT ON GLASS FIBER BY SENDING LIGHT PULSES</a:t>
            </a:r>
          </a:p>
        </p:txBody>
      </p:sp>
    </p:spTree>
    <p:extLst>
      <p:ext uri="{BB962C8B-B14F-4D97-AF65-F5344CB8AC3E}">
        <p14:creationId xmlns:p14="http://schemas.microsoft.com/office/powerpoint/2010/main" val="632652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25"/>
            <a:ext cx="8229600" cy="60801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Data Rate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How much data can be sent in a given time? Depends on number of signal levels and time it remains in each signal level before going to the next. </a:t>
            </a:r>
          </a:p>
          <a:p>
            <a:r>
              <a:rPr lang="en-US" altLang="en-US" sz="2400" dirty="0"/>
              <a:t>If we reduce the time at each signal level, more data can be sent.  But there is minimum to time required to detect the signal.  Engineers measure the inverse: how many times the signal can change per second which is measured as baud.  If signal remains for .001 sec, it is 1000 baud. If the system has 2 signal levels, then 1000 bits can be transmitted with 1000 baud.  If it has 4 signal levels, 2000 bits can be transmitted.</a:t>
            </a:r>
          </a:p>
        </p:txBody>
      </p:sp>
    </p:spTree>
    <p:extLst>
      <p:ext uri="{BB962C8B-B14F-4D97-AF65-F5344CB8AC3E}">
        <p14:creationId xmlns:p14="http://schemas.microsoft.com/office/powerpoint/2010/main" val="2486299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Bandwidth of analog and digital signals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Difference between the highest and lowest frequencies of constituent parts as yielded by Fourier analysis.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Digital signals: some systems use voltage to represent digital values.  Only two levels of voltage indicate 0 or 1.  Multiple levels of voltage may be used to indicate multiple bits.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-5 volt = 00, -2 volt = 01, +2 volt = 10, +5 volts = 11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If multiple levels are used electronics must be sensitive enough to distinguish between voltage levels.</a:t>
            </a:r>
          </a:p>
        </p:txBody>
      </p:sp>
    </p:spTree>
    <p:extLst>
      <p:ext uri="{BB962C8B-B14F-4D97-AF65-F5344CB8AC3E}">
        <p14:creationId xmlns:p14="http://schemas.microsoft.com/office/powerpoint/2010/main" val="1398031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Bandwidth of a Digital signal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Applying Fourier analysis we find a digital signal has infinite bandwidth because a digital signal produce an infinite set of sine waves.</a:t>
            </a:r>
          </a:p>
        </p:txBody>
      </p:sp>
    </p:spTree>
    <p:extLst>
      <p:ext uri="{BB962C8B-B14F-4D97-AF65-F5344CB8AC3E}">
        <p14:creationId xmlns:p14="http://schemas.microsoft.com/office/powerpoint/2010/main" val="274411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82752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997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228600"/>
            <a:ext cx="9296400" cy="717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624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25"/>
            <a:ext cx="8229600" cy="60801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Analog/Digital data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Digital Data to Digital Signals</a:t>
            </a:r>
          </a:p>
          <a:p>
            <a:pPr>
              <a:buFontTx/>
              <a:buNone/>
            </a:pPr>
            <a:r>
              <a:rPr lang="en-US" altLang="en-US" dirty="0"/>
              <a:t>Digital Data to Analog Signals</a:t>
            </a:r>
          </a:p>
          <a:p>
            <a:pPr>
              <a:buFontTx/>
              <a:buNone/>
            </a:pPr>
            <a:r>
              <a:rPr lang="en-US" altLang="en-US" dirty="0"/>
              <a:t>Analog Data to Digital Signals</a:t>
            </a:r>
          </a:p>
          <a:p>
            <a:pPr>
              <a:buFontTx/>
              <a:buNone/>
            </a:pPr>
            <a:r>
              <a:rPr lang="en-US" altLang="en-US" dirty="0"/>
              <a:t>Analog Data to Analog Signals</a:t>
            </a:r>
          </a:p>
        </p:txBody>
      </p:sp>
    </p:spTree>
    <p:extLst>
      <p:ext uri="{BB962C8B-B14F-4D97-AF65-F5344CB8AC3E}">
        <p14:creationId xmlns:p14="http://schemas.microsoft.com/office/powerpoint/2010/main" val="323872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The Essence of Data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Intersection of Physics, Mathematics and Electrical Engineering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Current, light, other electro-magnetic radiation, digitization, </a:t>
            </a:r>
            <a:r>
              <a:rPr lang="en-US" altLang="en-US" b="1" dirty="0"/>
              <a:t>Fourier transform</a:t>
            </a:r>
            <a:r>
              <a:rPr lang="en-US" altLang="en-US" dirty="0"/>
              <a:t>, etc.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source of information can vary, all using a single physical medium.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Sender – medium – receiver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Effective communication requires feedback</a:t>
            </a:r>
          </a:p>
        </p:txBody>
      </p:sp>
    </p:spTree>
    <p:extLst>
      <p:ext uri="{BB962C8B-B14F-4D97-AF65-F5344CB8AC3E}">
        <p14:creationId xmlns:p14="http://schemas.microsoft.com/office/powerpoint/2010/main" val="4157374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Converting digital to analog.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Why do that?  To transmit digital data over analog lines. Serial communication using modems.  Basis of analog signaling is a continuous constant frequency known as the carrier signal.</a:t>
            </a:r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7373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Digital Data to Analog Signals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ASK</a:t>
            </a:r>
          </a:p>
          <a:p>
            <a:pPr>
              <a:buFontTx/>
              <a:buNone/>
            </a:pPr>
            <a:r>
              <a:rPr lang="en-US" altLang="en-US" dirty="0"/>
              <a:t>FSK</a:t>
            </a:r>
          </a:p>
          <a:p>
            <a:pPr>
              <a:buFontTx/>
              <a:buNone/>
            </a:pPr>
            <a:r>
              <a:rPr lang="en-US" altLang="en-US" dirty="0"/>
              <a:t>PSK</a:t>
            </a:r>
          </a:p>
          <a:p>
            <a:pPr>
              <a:buFontTx/>
              <a:buNone/>
            </a:pPr>
            <a:r>
              <a:rPr lang="en-US" altLang="en-US" dirty="0"/>
              <a:t>Go to notes here to talk about modem, null modem, </a:t>
            </a:r>
            <a:r>
              <a:rPr lang="en-US" altLang="en-US" dirty="0" err="1"/>
              <a:t>dce</a:t>
            </a:r>
            <a:r>
              <a:rPr lang="en-US" altLang="en-US" dirty="0"/>
              <a:t> (data communication equipment), </a:t>
            </a:r>
            <a:r>
              <a:rPr lang="en-US" altLang="en-US" dirty="0" err="1"/>
              <a:t>dte</a:t>
            </a:r>
            <a:r>
              <a:rPr lang="en-US" altLang="en-US" dirty="0"/>
              <a:t> (data terminal equipment).  Students must know these concepts.</a:t>
            </a:r>
          </a:p>
        </p:txBody>
      </p:sp>
    </p:spTree>
    <p:extLst>
      <p:ext uri="{BB962C8B-B14F-4D97-AF65-F5344CB8AC3E}">
        <p14:creationId xmlns:p14="http://schemas.microsoft.com/office/powerpoint/2010/main" val="4005235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Digital Data to Digital Signals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2296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Digital signal is a sequence of discrete discontinuous voltage pulses. Each pulse is a signal element. Unipolar </a:t>
            </a:r>
            <a:r>
              <a:rPr lang="en-US" altLang="en-US" dirty="0">
                <a:sym typeface="Wingdings" pitchFamily="2" charset="2"/>
              </a:rPr>
              <a:t> only positive voltage.  Polar both positive and negative.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/>
              <a:t>NRZ</a:t>
            </a:r>
          </a:p>
          <a:p>
            <a:pPr lvl="1">
              <a:buFontTx/>
              <a:buNone/>
            </a:pPr>
            <a:r>
              <a:rPr lang="en-US" altLang="en-US" dirty="0"/>
              <a:t>Multilevel Binary</a:t>
            </a:r>
          </a:p>
          <a:p>
            <a:pPr lvl="2">
              <a:buFontTx/>
              <a:buNone/>
            </a:pPr>
            <a:r>
              <a:rPr lang="en-US" altLang="en-US" dirty="0"/>
              <a:t>Bipolar-AMI</a:t>
            </a:r>
          </a:p>
          <a:p>
            <a:pPr lvl="2">
              <a:buFontTx/>
              <a:buNone/>
            </a:pPr>
            <a:r>
              <a:rPr lang="en-US" altLang="en-US" dirty="0" err="1"/>
              <a:t>Pseudoternary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 err="1"/>
              <a:t>Biphase</a:t>
            </a:r>
            <a:endParaRPr lang="en-US" altLang="en-US" dirty="0"/>
          </a:p>
          <a:p>
            <a:pPr lvl="2">
              <a:buFontTx/>
              <a:buNone/>
            </a:pPr>
            <a:r>
              <a:rPr lang="en-US" altLang="en-US" dirty="0"/>
              <a:t>Manchester and differential Manchester</a:t>
            </a:r>
          </a:p>
        </p:txBody>
      </p:sp>
    </p:spTree>
    <p:extLst>
      <p:ext uri="{BB962C8B-B14F-4D97-AF65-F5344CB8AC3E}">
        <p14:creationId xmlns:p14="http://schemas.microsoft.com/office/powerpoint/2010/main" val="1864590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Non return to zero (NRZ) and </a:t>
            </a:r>
            <a:r>
              <a:rPr lang="en-US" altLang="en-US" sz="4000" dirty="0" err="1"/>
              <a:t>NRZi</a:t>
            </a:r>
            <a:endParaRPr lang="en-US" altLang="en-US" sz="40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Easiest way to encode.  Use 2 diff voltage levels. During a bit transmission the voltage does not return to zero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 err="1"/>
              <a:t>NRZi</a:t>
            </a:r>
            <a:r>
              <a:rPr lang="en-US" altLang="en-US" sz="2800" dirty="0"/>
              <a:t> – non return to zero, invert on ones.  No transition </a:t>
            </a:r>
            <a:r>
              <a:rPr lang="en-US" altLang="en-US" sz="2800" dirty="0">
                <a:sym typeface="Wingdings" pitchFamily="2" charset="2"/>
              </a:rPr>
              <a:t> zero.  Transition one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sym typeface="Wingdings" pitchFamily="2" charset="2"/>
              </a:rPr>
              <a:t>In a twisted pair, if sending and receiving wires are improperly connected, </a:t>
            </a:r>
            <a:r>
              <a:rPr lang="en-US" altLang="en-US" sz="2800" dirty="0" err="1">
                <a:sym typeface="Wingdings" pitchFamily="2" charset="2"/>
              </a:rPr>
              <a:t>nrzi</a:t>
            </a:r>
            <a:r>
              <a:rPr lang="en-US" altLang="en-US" sz="2800" dirty="0">
                <a:sym typeface="Wingdings" pitchFamily="2" charset="2"/>
              </a:rPr>
              <a:t> is not affected. NRZ-I is an example of differential encoding.  In decoding adjacent elements are compared for polarity changes.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Draw it on the board.</a:t>
            </a:r>
          </a:p>
        </p:txBody>
      </p:sp>
    </p:spTree>
    <p:extLst>
      <p:ext uri="{BB962C8B-B14F-4D97-AF65-F5344CB8AC3E}">
        <p14:creationId xmlns:p14="http://schemas.microsoft.com/office/powerpoint/2010/main" val="4143131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Multilevel Binary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This technique uses more than two signal levels.</a:t>
            </a:r>
          </a:p>
          <a:p>
            <a:pPr>
              <a:buFontTx/>
              <a:buNone/>
            </a:pPr>
            <a:r>
              <a:rPr lang="en-US" altLang="en-US" sz="2800" dirty="0"/>
              <a:t>Bipolar AMI (alternate mark inversion)</a:t>
            </a:r>
          </a:p>
          <a:p>
            <a:pPr>
              <a:buFontTx/>
              <a:buNone/>
            </a:pPr>
            <a:r>
              <a:rPr lang="en-US" altLang="en-US" sz="2800" dirty="0"/>
              <a:t>A binary 0 is represented by no line signal. Binary 1 is represented by a positive or negative voltage.  The binary ones must alternate in polarity.  Draw it.</a:t>
            </a:r>
          </a:p>
          <a:p>
            <a:pPr>
              <a:buFontTx/>
              <a:buNone/>
            </a:pPr>
            <a:r>
              <a:rPr lang="en-US" altLang="en-US" sz="2800" dirty="0"/>
              <a:t>Advantage: no loss of synchronization in case of continuous one’s transmitted.  Receiver can synchronize with each transmission.</a:t>
            </a:r>
          </a:p>
        </p:txBody>
      </p:sp>
    </p:spTree>
    <p:extLst>
      <p:ext uri="{BB962C8B-B14F-4D97-AF65-F5344CB8AC3E}">
        <p14:creationId xmlns:p14="http://schemas.microsoft.com/office/powerpoint/2010/main" val="759833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Biphase</a:t>
            </a:r>
            <a:r>
              <a:rPr lang="en-US" altLang="en-US" dirty="0"/>
              <a:t> Manchester code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There is a transition at the middle of each bit period</a:t>
            </a:r>
          </a:p>
          <a:p>
            <a:pPr>
              <a:buFontTx/>
              <a:buNone/>
            </a:pPr>
            <a:r>
              <a:rPr lang="en-US" altLang="en-US" dirty="0"/>
              <a:t>This transition serves as a clocking mechanism.  Low to </a:t>
            </a:r>
            <a:r>
              <a:rPr lang="en-US" altLang="en-US" dirty="0" err="1"/>
              <a:t>hight</a:t>
            </a:r>
            <a:r>
              <a:rPr lang="en-US" altLang="en-US" dirty="0"/>
              <a:t> represents 1 and high to low represents a 0.</a:t>
            </a:r>
          </a:p>
        </p:txBody>
      </p:sp>
    </p:spTree>
    <p:extLst>
      <p:ext uri="{BB962C8B-B14F-4D97-AF65-F5344CB8AC3E}">
        <p14:creationId xmlns:p14="http://schemas.microsoft.com/office/powerpoint/2010/main" val="2638692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Ethernet Encoding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For 10 Mb/s Manchester Encoding. Idea is to detect a transition rather than voltage levels to define bits.</a:t>
            </a:r>
          </a:p>
          <a:p>
            <a:pPr>
              <a:buFontTx/>
              <a:buNone/>
            </a:pPr>
            <a:r>
              <a:rPr lang="en-US" altLang="en-US" dirty="0"/>
              <a:t>For 100 Mb/s NRZ-I and </a:t>
            </a:r>
            <a:r>
              <a:rPr lang="en-US" dirty="0"/>
              <a:t>MLT-3.</a:t>
            </a:r>
          </a:p>
          <a:p>
            <a:pPr>
              <a:buFontTx/>
              <a:buNone/>
            </a:pPr>
            <a:r>
              <a:rPr lang="en-US" dirty="0"/>
              <a:t>For 1000 Mb/s - copper cable based Gigabit Ethernet (1000BASE-T), a pair of encoding methods was chosen, 8B1Q4 and 4D-PAM5. For fiber optic based Gigabit Ethernet (1000BASE-X), a different pair of encoding methods was chosen, 8B10B and NRZ.</a:t>
            </a:r>
          </a:p>
          <a:p>
            <a:pPr>
              <a:buFontTx/>
              <a:buNone/>
            </a:pPr>
            <a:r>
              <a:rPr lang="en-US" dirty="0"/>
              <a:t>	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63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AC9F-BEEF-4875-BFEF-381679082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NRZ-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2D383-52F8-44B0-A053-18FF13A75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7EB5BF7-D265-48C9-A7A9-2E0DFCD1C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1852613"/>
            <a:ext cx="45339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640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A9CD-6355-469C-8DE3-720E5FA93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MLT-3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30012-61F2-4676-9AF4-10A827891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MLT-3 is an encoding method used on Fast Ethernet 100BASE-TX networks. It is similar to Manchester encoding in that a logic '1' is represented by a </a:t>
            </a:r>
            <a:r>
              <a:rPr lang="en-US" i="1" dirty="0"/>
              <a:t>voltage transition</a:t>
            </a:r>
            <a:r>
              <a:rPr lang="en-US" dirty="0"/>
              <a:t>. However, whereas a Manchester encoded signal uses a two-state waveform (0V or +V), an MLT-3 encoded signal uses a three-state waveform (-V or 0V or +V.)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3141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D15B-27B1-4F43-B738-331E87848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8B1Q4 and 4D-PAM5 Encoding 0n 1000BASE-T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D2A6A-31C7-4022-8DC1-CCC261319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four wire pairs must be used simultaneously in parallel when transmitting or receiving. </a:t>
            </a:r>
          </a:p>
          <a:p>
            <a:r>
              <a:rPr lang="en-US" dirty="0"/>
              <a:t>To achieve the 1000Mbps data rate, each wire pair must be able to transmit or receive at a data rate of 250Mbps.</a:t>
            </a:r>
          </a:p>
          <a:p>
            <a:r>
              <a:rPr lang="en-US" dirty="0"/>
              <a:t> the signal is first encoded using 8B1Q4 and then the 4D-PAM5 encoding method is applied after.</a:t>
            </a:r>
          </a:p>
        </p:txBody>
      </p:sp>
    </p:spTree>
    <p:extLst>
      <p:ext uri="{BB962C8B-B14F-4D97-AF65-F5344CB8AC3E}">
        <p14:creationId xmlns:p14="http://schemas.microsoft.com/office/powerpoint/2010/main" val="3511625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8" y="0"/>
            <a:ext cx="8991600" cy="694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1937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Analog Data to Digital Signals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PCM – pulse code modulation DM-delta modulation .</a:t>
            </a:r>
          </a:p>
        </p:txBody>
      </p:sp>
    </p:spTree>
    <p:extLst>
      <p:ext uri="{BB962C8B-B14F-4D97-AF65-F5344CB8AC3E}">
        <p14:creationId xmlns:p14="http://schemas.microsoft.com/office/powerpoint/2010/main" val="328785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Encoding and Data compression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err="1"/>
              <a:t>Lossy</a:t>
            </a:r>
            <a:r>
              <a:rPr lang="en-US" altLang="en-US" dirty="0"/>
              <a:t> – some information is lost during compression JPEG MPEG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Lossless – all information is retained in the compressed version Repeated strings are compressed and a dictionary is created.  Compressed data along with dictionary is sent to recreate the original data </a:t>
            </a:r>
          </a:p>
        </p:txBody>
      </p:sp>
    </p:spTree>
    <p:extLst>
      <p:ext uri="{BB962C8B-B14F-4D97-AF65-F5344CB8AC3E}">
        <p14:creationId xmlns:p14="http://schemas.microsoft.com/office/powerpoint/2010/main" val="40229758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Analog Data to Analog Signals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AM</a:t>
            </a:r>
          </a:p>
          <a:p>
            <a:pPr>
              <a:buFontTx/>
              <a:buNone/>
            </a:pPr>
            <a:r>
              <a:rPr lang="en-US" altLang="en-US" dirty="0"/>
              <a:t>FM</a:t>
            </a:r>
          </a:p>
          <a:p>
            <a:pPr>
              <a:buFontTx/>
              <a:buNone/>
            </a:pPr>
            <a:r>
              <a:rPr lang="en-US" altLang="en-US" dirty="0"/>
              <a:t>PM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993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Information Sources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Computer peripherals, microphones, sensors, measuring devices, etc.</a:t>
            </a:r>
          </a:p>
          <a:p>
            <a:r>
              <a:rPr lang="en-US" altLang="en-US" dirty="0"/>
              <a:t>Analog or Digital Signals</a:t>
            </a:r>
          </a:p>
          <a:p>
            <a:pPr lvl="1"/>
            <a:r>
              <a:rPr lang="en-US" altLang="en-US" dirty="0"/>
              <a:t>Analog is continuous change</a:t>
            </a:r>
          </a:p>
          <a:p>
            <a:pPr lvl="1"/>
            <a:r>
              <a:rPr lang="en-US" altLang="en-US" dirty="0"/>
              <a:t>Digital </a:t>
            </a:r>
            <a:r>
              <a:rPr lang="en-US" altLang="en-US"/>
              <a:t>is discrete </a:t>
            </a:r>
            <a:r>
              <a:rPr lang="en-US" altLang="en-US" dirty="0"/>
              <a:t>change at fixed intervals</a:t>
            </a:r>
          </a:p>
          <a:p>
            <a:r>
              <a:rPr lang="en-US" altLang="en-US" dirty="0"/>
              <a:t>Periodic and Aperiodic Signals</a:t>
            </a:r>
          </a:p>
          <a:p>
            <a:pPr lvl="1"/>
            <a:r>
              <a:rPr lang="en-US" altLang="en-US" dirty="0"/>
              <a:t>Periodic repeats itself</a:t>
            </a:r>
          </a:p>
        </p:txBody>
      </p:sp>
    </p:spTree>
    <p:extLst>
      <p:ext uri="{BB962C8B-B14F-4D97-AF65-F5344CB8AC3E}">
        <p14:creationId xmlns:p14="http://schemas.microsoft.com/office/powerpoint/2010/main" val="61632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641437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45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Sine waves and signal characteristics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Many natural phenomena occur in sine waves</a:t>
            </a:r>
          </a:p>
          <a:p>
            <a:pPr lvl="1"/>
            <a:r>
              <a:rPr lang="en-US" altLang="en-US" sz="2400" dirty="0"/>
              <a:t>Electromagnetic radiation, sound, water waves, etc.</a:t>
            </a:r>
          </a:p>
          <a:p>
            <a:pPr lvl="1"/>
            <a:r>
              <a:rPr lang="en-US" altLang="en-US" sz="2400" dirty="0"/>
              <a:t>There are 4 important characteristics of sine wave signals</a:t>
            </a:r>
          </a:p>
          <a:p>
            <a:pPr lvl="2"/>
            <a:r>
              <a:rPr lang="en-US" altLang="en-US" sz="2000" dirty="0"/>
              <a:t>Frequency – the number of  oscillations per second</a:t>
            </a:r>
          </a:p>
          <a:p>
            <a:pPr lvl="2"/>
            <a:r>
              <a:rPr lang="en-US" altLang="en-US" sz="2000" dirty="0"/>
              <a:t>Amplitude - the difference between maximum and minimum signal heights</a:t>
            </a:r>
          </a:p>
          <a:p>
            <a:pPr lvl="2"/>
            <a:r>
              <a:rPr lang="en-US" altLang="en-US" sz="2000" dirty="0"/>
              <a:t>Phase - How far start of the </a:t>
            </a:r>
            <a:r>
              <a:rPr lang="en-US" altLang="en-US" sz="2000" dirty="0" err="1"/>
              <a:t>sinwave</a:t>
            </a:r>
            <a:r>
              <a:rPr lang="en-US" altLang="en-US" sz="2000" dirty="0"/>
              <a:t> is shifted from a reference time</a:t>
            </a:r>
          </a:p>
          <a:p>
            <a:pPr lvl="2"/>
            <a:r>
              <a:rPr lang="en-US" altLang="en-US" sz="2000" dirty="0"/>
              <a:t>Wavelength – length of a cycle (speed with which the signal propagates)</a:t>
            </a:r>
          </a:p>
        </p:txBody>
      </p:sp>
    </p:spTree>
    <p:extLst>
      <p:ext uri="{BB962C8B-B14F-4D97-AF65-F5344CB8AC3E}">
        <p14:creationId xmlns:p14="http://schemas.microsoft.com/office/powerpoint/2010/main" val="373706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381000"/>
            <a:ext cx="9473531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560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Sine Wave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The </a:t>
            </a:r>
            <a:r>
              <a:rPr lang="en-US" altLang="en-US" sz="2000" b="1"/>
              <a:t>sine wave</a:t>
            </a:r>
            <a:r>
              <a:rPr lang="en-US" altLang="en-US" sz="2000"/>
              <a:t> or </a:t>
            </a:r>
            <a:r>
              <a:rPr lang="en-US" altLang="en-US" sz="2000" b="1"/>
              <a:t>sinusoid</a:t>
            </a:r>
            <a:r>
              <a:rPr lang="en-US" altLang="en-US" sz="2000"/>
              <a:t> is a mathematical function that describes a smooth repetitive oscillation. It occurs often in pure mathematics, as well as physics, signal processing, electrical engineering and many other fields. Its most basic form as a function of time (</a:t>
            </a:r>
            <a:r>
              <a:rPr lang="en-US" altLang="en-US" sz="2000" i="1"/>
              <a:t>t</a:t>
            </a:r>
            <a:r>
              <a:rPr lang="en-US" altLang="en-US" sz="2000"/>
              <a:t>) is</a:t>
            </a:r>
            <a:r>
              <a:rPr lang="en-US" altLang="en-US" sz="2000" b="1"/>
              <a:t>:</a:t>
            </a:r>
            <a:r>
              <a:rPr lang="en-US" altLang="en-US" sz="360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where:</a:t>
            </a:r>
          </a:p>
          <a:p>
            <a:pPr>
              <a:lnSpc>
                <a:spcPct val="80000"/>
              </a:lnSpc>
            </a:pPr>
            <a:r>
              <a:rPr lang="en-US" altLang="en-US" sz="1800" b="1" i="1"/>
              <a:t>A</a:t>
            </a:r>
            <a:r>
              <a:rPr lang="en-US" altLang="en-US" sz="1800" b="1"/>
              <a:t>, the </a:t>
            </a:r>
            <a:r>
              <a:rPr lang="en-US" altLang="en-US" sz="1800" b="1" i="1"/>
              <a:t>amplitude</a:t>
            </a:r>
            <a:r>
              <a:rPr lang="en-US" altLang="en-US" sz="1800" b="1"/>
              <a:t>, is the peak deviation of the function from its center position. </a:t>
            </a:r>
          </a:p>
          <a:p>
            <a:pPr>
              <a:lnSpc>
                <a:spcPct val="80000"/>
              </a:lnSpc>
            </a:pPr>
            <a:r>
              <a:rPr lang="en-US" altLang="en-US" sz="1800" b="1" i="1"/>
              <a:t>ω</a:t>
            </a:r>
            <a:r>
              <a:rPr lang="en-US" altLang="en-US" sz="1800" b="1"/>
              <a:t>, the </a:t>
            </a:r>
            <a:r>
              <a:rPr lang="en-US" altLang="en-US" sz="1800" b="1" i="1"/>
              <a:t>angular frequency</a:t>
            </a:r>
            <a:r>
              <a:rPr lang="en-US" altLang="en-US" sz="1800" b="1"/>
              <a:t>, specifies how many oscillations occur in a unit time interval, in radians per second </a:t>
            </a:r>
          </a:p>
          <a:p>
            <a:pPr>
              <a:lnSpc>
                <a:spcPct val="80000"/>
              </a:lnSpc>
            </a:pPr>
            <a:r>
              <a:rPr lang="en-US" altLang="en-US" sz="1800" b="1" i="1"/>
              <a:t>φ</a:t>
            </a:r>
            <a:r>
              <a:rPr lang="en-US" altLang="en-US" sz="1800" b="1"/>
              <a:t>, the </a:t>
            </a:r>
            <a:r>
              <a:rPr lang="en-US" altLang="en-US" sz="1800" b="1" i="1"/>
              <a:t>phase</a:t>
            </a:r>
            <a:r>
              <a:rPr lang="en-US" altLang="en-US" sz="1800" b="1"/>
              <a:t>, specifies where in its cycle the oscillation begins at </a:t>
            </a:r>
            <a:r>
              <a:rPr lang="en-US" altLang="en-US" sz="1800" b="1" i="1"/>
              <a:t>t</a:t>
            </a:r>
            <a:r>
              <a:rPr lang="en-US" altLang="en-US" sz="1800" b="1"/>
              <a:t> = 0.</a:t>
            </a:r>
            <a:r>
              <a:rPr lang="en-US" altLang="en-US" sz="3600" b="1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/>
              <a:t>When the phase is non-zero, the entire waveform appears to be shifted in time by the amount </a:t>
            </a:r>
            <a:r>
              <a:rPr lang="en-US" altLang="en-US" sz="1800" b="1" i="1"/>
              <a:t>φ</a:t>
            </a:r>
            <a:r>
              <a:rPr lang="en-US" altLang="en-US" sz="1800" b="1"/>
              <a:t>/</a:t>
            </a:r>
            <a:r>
              <a:rPr lang="en-US" altLang="en-US" sz="1800" b="1" i="1"/>
              <a:t>ω</a:t>
            </a:r>
            <a:r>
              <a:rPr lang="en-US" altLang="en-US" sz="1800" b="1"/>
              <a:t> seconds. A negative value represents a delay, and a positive value represents a "head-start</a:t>
            </a:r>
            <a:r>
              <a:rPr lang="en-US" altLang="en-US" sz="1800"/>
              <a:t>".</a:t>
            </a:r>
            <a:r>
              <a:rPr lang="en-US" altLang="en-US" sz="320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00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dirty="0"/>
              <a:t>Composite signals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lnSpc>
                <a:spcPct val="90000"/>
              </a:lnSpc>
            </a:pPr>
            <a:r>
              <a:rPr lang="en-US" altLang="en-US" sz="2800" dirty="0"/>
              <a:t>Most signals are classified as composite because the signals can be decomposed into several simple waves.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Signals generated by modulation are usually composite.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A mathematician named Fourier discovered that it is possible to decompose a composite signal into its constituent parts.  Fourier transform is used to solve many problems in science and engineering</a:t>
            </a:r>
          </a:p>
        </p:txBody>
      </p:sp>
    </p:spTree>
    <p:extLst>
      <p:ext uri="{BB962C8B-B14F-4D97-AF65-F5344CB8AC3E}">
        <p14:creationId xmlns:p14="http://schemas.microsoft.com/office/powerpoint/2010/main" val="2292841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2963</TotalTime>
  <Words>1350</Words>
  <Application>Microsoft Office PowerPoint</Application>
  <PresentationFormat>On-screen Show (4:3)</PresentationFormat>
  <Paragraphs>114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6-Information Sources and Signals</vt:lpstr>
      <vt:lpstr>The Essence of Data Communication</vt:lpstr>
      <vt:lpstr>PowerPoint Presentation</vt:lpstr>
      <vt:lpstr>Information Sources</vt:lpstr>
      <vt:lpstr>PowerPoint Presentation</vt:lpstr>
      <vt:lpstr>Sine waves and signal characteristics</vt:lpstr>
      <vt:lpstr>PowerPoint Presentation</vt:lpstr>
      <vt:lpstr>Sine Wave</vt:lpstr>
      <vt:lpstr>Composite signals</vt:lpstr>
      <vt:lpstr>Analog and Digital signals</vt:lpstr>
      <vt:lpstr>Periodic and Aperiodic Signals</vt:lpstr>
      <vt:lpstr>PowerPoint Presentation</vt:lpstr>
      <vt:lpstr>THEORETICAL BASIS FOR DATA COMMUNICATION</vt:lpstr>
      <vt:lpstr>Data Rate</vt:lpstr>
      <vt:lpstr>Bandwidth of analog and digital signals</vt:lpstr>
      <vt:lpstr>Bandwidth of a Digital signal</vt:lpstr>
      <vt:lpstr>PowerPoint Presentation</vt:lpstr>
      <vt:lpstr>PowerPoint Presentation</vt:lpstr>
      <vt:lpstr>Analog/Digital data</vt:lpstr>
      <vt:lpstr>Converting digital to analog.</vt:lpstr>
      <vt:lpstr>Digital Data to Analog Signals</vt:lpstr>
      <vt:lpstr>Digital Data to Digital Signals</vt:lpstr>
      <vt:lpstr>Non return to zero (NRZ) and NRZi</vt:lpstr>
      <vt:lpstr>Multilevel Binary</vt:lpstr>
      <vt:lpstr>Biphase Manchester code</vt:lpstr>
      <vt:lpstr>Ethernet Encoding</vt:lpstr>
      <vt:lpstr>NRZ-i</vt:lpstr>
      <vt:lpstr>MLT-3</vt:lpstr>
      <vt:lpstr>8B1Q4 and 4D-PAM5 Encoding 0n 1000BASE-T</vt:lpstr>
      <vt:lpstr>Analog Data to Digital Signals</vt:lpstr>
      <vt:lpstr>Encoding and Data compression</vt:lpstr>
      <vt:lpstr>Analog Data to Analog Signals</vt:lpstr>
    </vt:vector>
  </TitlesOfParts>
  <Company>UTPA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6-Information Sources and Signals</dc:title>
  <dc:creator>John Abraham</dc:creator>
  <cp:lastModifiedBy>John Abraham</cp:lastModifiedBy>
  <cp:revision>10</cp:revision>
  <cp:lastPrinted>2015-09-29T17:13:09Z</cp:lastPrinted>
  <dcterms:created xsi:type="dcterms:W3CDTF">2015-09-28T17:08:14Z</dcterms:created>
  <dcterms:modified xsi:type="dcterms:W3CDTF">2020-02-14T00:00:47Z</dcterms:modified>
</cp:coreProperties>
</file>