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63" r:id="rId3"/>
    <p:sldId id="257" r:id="rId4"/>
    <p:sldId id="258" r:id="rId5"/>
    <p:sldId id="259" r:id="rId6"/>
    <p:sldId id="260" r:id="rId7"/>
    <p:sldId id="264" r:id="rId8"/>
    <p:sldId id="265" r:id="rId9"/>
    <p:sldId id="267" r:id="rId10"/>
    <p:sldId id="271" r:id="rId11"/>
    <p:sldId id="269" r:id="rId12"/>
    <p:sldId id="272" r:id="rId13"/>
    <p:sldId id="273" r:id="rId14"/>
    <p:sldId id="274" r:id="rId15"/>
    <p:sldId id="278" r:id="rId16"/>
    <p:sldId id="275" r:id="rId17"/>
    <p:sldId id="276" r:id="rId18"/>
    <p:sldId id="310" r:id="rId19"/>
    <p:sldId id="280" r:id="rId20"/>
    <p:sldId id="281" r:id="rId21"/>
    <p:sldId id="283" r:id="rId22"/>
    <p:sldId id="285" r:id="rId23"/>
    <p:sldId id="286" r:id="rId24"/>
    <p:sldId id="290" r:id="rId25"/>
    <p:sldId id="287" r:id="rId26"/>
    <p:sldId id="288" r:id="rId27"/>
    <p:sldId id="289"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48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BB379E4A-BC76-4706-AA7F-97AA452CBEF9}" type="datetimeFigureOut">
              <a:rPr lang="en-US" smtClean="0"/>
              <a:t>2/28/2018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3C99841C-AFDE-4160-9A4E-EFD9D2B41EBA}" type="slidenum">
              <a:rPr lang="en-US" smtClean="0"/>
              <a:t>‹#›</a:t>
            </a:fld>
            <a:endParaRPr lang="en-US"/>
          </a:p>
        </p:txBody>
      </p:sp>
    </p:spTree>
    <p:extLst>
      <p:ext uri="{BB962C8B-B14F-4D97-AF65-F5344CB8AC3E}">
        <p14:creationId xmlns:p14="http://schemas.microsoft.com/office/powerpoint/2010/main" val="1824785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793263AB-F7CE-4A04-ABBF-E1FCFDFC8A9F}" type="datetimeFigureOut">
              <a:rPr lang="en-US" smtClean="0"/>
              <a:t>2/28/2018</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7975"/>
            <a:ext cx="402907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lIns="91440" tIns="45720" rIns="91440" bIns="45720" rtlCol="0" anchor="b"/>
          <a:lstStyle>
            <a:lvl1pPr algn="r">
              <a:defRPr sz="1200"/>
            </a:lvl1pPr>
          </a:lstStyle>
          <a:p>
            <a:fld id="{6215A28B-27D3-41A2-B96A-4B994B42E89D}" type="slidenum">
              <a:rPr lang="en-US" smtClean="0"/>
              <a:t>‹#›</a:t>
            </a:fld>
            <a:endParaRPr lang="en-US"/>
          </a:p>
        </p:txBody>
      </p:sp>
    </p:spTree>
    <p:extLst>
      <p:ext uri="{BB962C8B-B14F-4D97-AF65-F5344CB8AC3E}">
        <p14:creationId xmlns:p14="http://schemas.microsoft.com/office/powerpoint/2010/main" val="159492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IMAP uses port </a:t>
            </a:r>
            <a:r>
              <a:rPr lang="en-US" sz="1200" b="1" i="0" kern="1200" dirty="0" smtClean="0">
                <a:solidFill>
                  <a:schemeClr val="tx1"/>
                </a:solidFill>
                <a:effectLst/>
                <a:latin typeface="+mn-lt"/>
                <a:ea typeface="+mn-ea"/>
                <a:cs typeface="+mn-cs"/>
              </a:rPr>
              <a:t>143</a:t>
            </a:r>
            <a:r>
              <a:rPr lang="en-US" sz="1200" b="0" i="0" kern="1200" dirty="0" smtClean="0">
                <a:solidFill>
                  <a:schemeClr val="tx1"/>
                </a:solidFill>
                <a:effectLst/>
                <a:latin typeface="+mn-lt"/>
                <a:ea typeface="+mn-ea"/>
                <a:cs typeface="+mn-cs"/>
              </a:rPr>
              <a:t> , but SSL/TLS encrypted IMAP uses port </a:t>
            </a:r>
            <a:r>
              <a:rPr lang="en-US" sz="1200" b="1" i="0" kern="1200" dirty="0" smtClean="0">
                <a:solidFill>
                  <a:schemeClr val="tx1"/>
                </a:solidFill>
                <a:effectLst/>
                <a:latin typeface="+mn-lt"/>
                <a:ea typeface="+mn-ea"/>
                <a:cs typeface="+mn-cs"/>
              </a:rPr>
              <a:t>993</a:t>
            </a:r>
            <a:r>
              <a:rPr lang="en-US" sz="1200" b="0" i="0" kern="1200" dirty="0" smtClean="0">
                <a:solidFill>
                  <a:schemeClr val="tx1"/>
                </a:solidFill>
                <a:effectLst/>
                <a:latin typeface="+mn-lt"/>
                <a:ea typeface="+mn-ea"/>
                <a:cs typeface="+mn-cs"/>
              </a:rPr>
              <a:t> . POP uses port</a:t>
            </a:r>
            <a:r>
              <a:rPr lang="en-US" sz="1200" b="1" i="0" kern="1200" dirty="0" smtClean="0">
                <a:solidFill>
                  <a:schemeClr val="tx1"/>
                </a:solidFill>
                <a:effectLst/>
                <a:latin typeface="+mn-lt"/>
                <a:ea typeface="+mn-ea"/>
                <a:cs typeface="+mn-cs"/>
              </a:rPr>
              <a:t>110</a:t>
            </a:r>
            <a:r>
              <a:rPr lang="en-US" sz="1200" b="0" i="0" kern="1200" dirty="0" smtClean="0">
                <a:solidFill>
                  <a:schemeClr val="tx1"/>
                </a:solidFill>
                <a:effectLst/>
                <a:latin typeface="+mn-lt"/>
                <a:ea typeface="+mn-ea"/>
                <a:cs typeface="+mn-cs"/>
              </a:rPr>
              <a:t> , but SSL/TLS encrypted POP uses port </a:t>
            </a:r>
            <a:r>
              <a:rPr lang="en-US" sz="1200" b="1" i="0" kern="1200" dirty="0" smtClean="0">
                <a:solidFill>
                  <a:schemeClr val="tx1"/>
                </a:solidFill>
                <a:effectLst/>
                <a:latin typeface="+mn-lt"/>
                <a:ea typeface="+mn-ea"/>
                <a:cs typeface="+mn-cs"/>
              </a:rPr>
              <a:t>995</a:t>
            </a:r>
            <a:r>
              <a:rPr lang="en-US" sz="1200" b="0" i="0" kern="1200" dirty="0" smtClean="0">
                <a:solidFill>
                  <a:schemeClr val="tx1"/>
                </a:solidFill>
                <a:effectLst/>
                <a:latin typeface="+mn-lt"/>
                <a:ea typeface="+mn-ea"/>
                <a:cs typeface="+mn-cs"/>
              </a:rPr>
              <a:t> . </a:t>
            </a:r>
            <a:r>
              <a:rPr lang="en-US" sz="1200" b="0" i="0" kern="1200" smtClean="0">
                <a:solidFill>
                  <a:schemeClr val="tx1"/>
                </a:solidFill>
                <a:effectLst/>
                <a:latin typeface="+mn-lt"/>
                <a:ea typeface="+mn-ea"/>
                <a:cs typeface="+mn-cs"/>
              </a:rPr>
              <a:t>SMTP uses port </a:t>
            </a:r>
            <a:r>
              <a:rPr lang="en-US" sz="1200" b="1" i="0" kern="1200" smtClean="0">
                <a:solidFill>
                  <a:schemeClr val="tx1"/>
                </a:solidFill>
                <a:effectLst/>
                <a:latin typeface="+mn-lt"/>
                <a:ea typeface="+mn-ea"/>
                <a:cs typeface="+mn-cs"/>
              </a:rPr>
              <a:t>25</a:t>
            </a:r>
            <a:r>
              <a:rPr lang="en-US" sz="1200" b="0" i="0" kern="1200" smtClean="0">
                <a:solidFill>
                  <a:schemeClr val="tx1"/>
                </a:solidFill>
                <a:effectLst/>
                <a:latin typeface="+mn-lt"/>
                <a:ea typeface="+mn-ea"/>
                <a:cs typeface="+mn-cs"/>
              </a:rPr>
              <a:t> , but SSL/TLS encrypted SMTP uses port </a:t>
            </a:r>
            <a:r>
              <a:rPr lang="en-US" sz="1200" b="1" i="0" kern="1200" smtClean="0">
                <a:solidFill>
                  <a:schemeClr val="tx1"/>
                </a:solidFill>
                <a:effectLst/>
                <a:latin typeface="+mn-lt"/>
                <a:ea typeface="+mn-ea"/>
                <a:cs typeface="+mn-cs"/>
              </a:rPr>
              <a:t>465</a:t>
            </a:r>
            <a:r>
              <a:rPr lang="en-US" sz="1200" b="0" i="0" kern="1200" smtClean="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6215A28B-27D3-41A2-B96A-4B994B42E89D}" type="slidenum">
              <a:rPr lang="en-US" smtClean="0"/>
              <a:t>21</a:t>
            </a:fld>
            <a:endParaRPr lang="en-US"/>
          </a:p>
        </p:txBody>
      </p:sp>
    </p:spTree>
    <p:extLst>
      <p:ext uri="{BB962C8B-B14F-4D97-AF65-F5344CB8AC3E}">
        <p14:creationId xmlns:p14="http://schemas.microsoft.com/office/powerpoint/2010/main" val="199530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976A4-EC9B-4669-B67A-B49FD26212C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66493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76A4-EC9B-4669-B67A-B49FD26212C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5323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76A4-EC9B-4669-B67A-B49FD26212C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372583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76A4-EC9B-4669-B67A-B49FD26212C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17079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976A4-EC9B-4669-B67A-B49FD26212CA}"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313268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976A4-EC9B-4669-B67A-B49FD26212C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360909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976A4-EC9B-4669-B67A-B49FD26212CA}"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193261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976A4-EC9B-4669-B67A-B49FD26212CA}"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103916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976A4-EC9B-4669-B67A-B49FD26212CA}"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312605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976A4-EC9B-4669-B67A-B49FD26212C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211866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976A4-EC9B-4669-B67A-B49FD26212CA}"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28221-B5B0-48D5-AD7B-A0E69FC67B5B}" type="slidenum">
              <a:rPr lang="en-US" smtClean="0"/>
              <a:t>‹#›</a:t>
            </a:fld>
            <a:endParaRPr lang="en-US"/>
          </a:p>
        </p:txBody>
      </p:sp>
    </p:spTree>
    <p:extLst>
      <p:ext uri="{BB962C8B-B14F-4D97-AF65-F5344CB8AC3E}">
        <p14:creationId xmlns:p14="http://schemas.microsoft.com/office/powerpoint/2010/main" val="21602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976A4-EC9B-4669-B67A-B49FD26212CA}" type="datetimeFigureOut">
              <a:rPr lang="en-US" smtClean="0"/>
              <a:t>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28221-B5B0-48D5-AD7B-A0E69FC67B5B}" type="slidenum">
              <a:rPr lang="en-US" smtClean="0"/>
              <a:t>‹#›</a:t>
            </a:fld>
            <a:endParaRPr lang="en-US"/>
          </a:p>
        </p:txBody>
      </p:sp>
    </p:spTree>
    <p:extLst>
      <p:ext uri="{BB962C8B-B14F-4D97-AF65-F5344CB8AC3E}">
        <p14:creationId xmlns:p14="http://schemas.microsoft.com/office/powerpoint/2010/main" val="1880125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Traditional Internet Applications</a:t>
            </a:r>
            <a:endParaRPr lang="en-US" dirty="0"/>
          </a:p>
        </p:txBody>
      </p:sp>
      <p:sp>
        <p:nvSpPr>
          <p:cNvPr id="3" name="Subtitle 2"/>
          <p:cNvSpPr>
            <a:spLocks noGrp="1"/>
          </p:cNvSpPr>
          <p:nvPr>
            <p:ph type="subTitle" idx="1"/>
          </p:nvPr>
        </p:nvSpPr>
        <p:spPr/>
        <p:txBody>
          <a:bodyPr>
            <a:normAutofit/>
          </a:bodyPr>
          <a:lstStyle/>
          <a:p>
            <a:r>
              <a:rPr lang="en-US" dirty="0" smtClean="0"/>
              <a:t>Dr. John P. Abraham</a:t>
            </a:r>
          </a:p>
          <a:p>
            <a:r>
              <a:rPr lang="en-US" dirty="0" smtClean="0"/>
              <a:t>Professor</a:t>
            </a:r>
          </a:p>
          <a:p>
            <a:r>
              <a:rPr lang="en-US" dirty="0" smtClean="0"/>
              <a:t>UTRGV</a:t>
            </a:r>
          </a:p>
          <a:p>
            <a:pPr lvl="2"/>
            <a:endParaRPr lang="en-US" dirty="0" smtClean="0"/>
          </a:p>
        </p:txBody>
      </p:sp>
    </p:spTree>
    <p:extLst>
      <p:ext uri="{BB962C8B-B14F-4D97-AF65-F5344CB8AC3E}">
        <p14:creationId xmlns:p14="http://schemas.microsoft.com/office/powerpoint/2010/main" val="913375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924800" cy="6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815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Caching In Browsers</a:t>
            </a:r>
          </a:p>
        </p:txBody>
      </p:sp>
      <p:sp>
        <p:nvSpPr>
          <p:cNvPr id="9219" name="Rectangle 3"/>
          <p:cNvSpPr>
            <a:spLocks noGrp="1" noChangeArrowheads="1"/>
          </p:cNvSpPr>
          <p:nvPr>
            <p:ph type="body" idx="1"/>
          </p:nvPr>
        </p:nvSpPr>
        <p:spPr/>
        <p:txBody>
          <a:bodyPr>
            <a:normAutofit fontScale="85000" lnSpcReduction="20000"/>
          </a:bodyPr>
          <a:lstStyle/>
          <a:p>
            <a:pPr eaLnBrk="1" hangingPunct="1"/>
            <a:r>
              <a:rPr lang="en-US" altLang="en-US" dirty="0" smtClean="0"/>
              <a:t>Important optimization technique to reduce download times by saving a copy of each image in a cache on the user’s disk.</a:t>
            </a:r>
          </a:p>
          <a:p>
            <a:pPr eaLnBrk="1" hangingPunct="1"/>
            <a:r>
              <a:rPr lang="en-US" altLang="en-US" dirty="0" smtClean="0"/>
              <a:t>If the document changes the ‘Head request to server’ will sent last modified date and time which is compared with the cached copy.  If the local copy is stale a new one is downloaded</a:t>
            </a:r>
            <a:r>
              <a:rPr lang="en-US" altLang="en-US" dirty="0" smtClean="0"/>
              <a:t>.</a:t>
            </a:r>
          </a:p>
          <a:p>
            <a:r>
              <a:rPr lang="en-US" altLang="en-US" dirty="0" smtClean="0"/>
              <a:t>Proxy server: </a:t>
            </a:r>
            <a:r>
              <a:rPr lang="en-US" dirty="0"/>
              <a:t>A proxy server is a computer that </a:t>
            </a:r>
            <a:r>
              <a:rPr lang="en-US" b="1" dirty="0"/>
              <a:t>acts</a:t>
            </a:r>
            <a:r>
              <a:rPr lang="en-US" dirty="0"/>
              <a:t> as an </a:t>
            </a:r>
            <a:r>
              <a:rPr lang="en-US" b="1" dirty="0"/>
              <a:t>intermediary</a:t>
            </a:r>
            <a:r>
              <a:rPr lang="en-US" dirty="0"/>
              <a:t> between the user's computer and the Internet. It allows client computers to make </a:t>
            </a:r>
            <a:r>
              <a:rPr lang="en-US" b="1" dirty="0"/>
              <a:t>indirect</a:t>
            </a:r>
            <a:r>
              <a:rPr lang="en-US" dirty="0"/>
              <a:t> network connections to other network services</a:t>
            </a:r>
            <a:r>
              <a:rPr lang="en-US" dirty="0" smtClean="0"/>
              <a:t>.  It can cache web contents for reuse.</a:t>
            </a:r>
            <a:endParaRPr lang="en-US" altLang="en-US" dirty="0" smtClean="0"/>
          </a:p>
        </p:txBody>
      </p:sp>
    </p:spTree>
    <p:extLst>
      <p:ext uri="{BB962C8B-B14F-4D97-AF65-F5344CB8AC3E}">
        <p14:creationId xmlns:p14="http://schemas.microsoft.com/office/powerpoint/2010/main" val="4287380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t>Email</a:t>
            </a:r>
          </a:p>
        </p:txBody>
      </p:sp>
      <p:sp>
        <p:nvSpPr>
          <p:cNvPr id="41987" name="Rectangle 3"/>
          <p:cNvSpPr>
            <a:spLocks noGrp="1" noChangeArrowheads="1"/>
          </p:cNvSpPr>
          <p:nvPr>
            <p:ph type="body" idx="1"/>
          </p:nvPr>
        </p:nvSpPr>
        <p:spPr/>
        <p:txBody>
          <a:bodyPr/>
          <a:lstStyle/>
          <a:p>
            <a:pPr marL="0" indent="0" eaLnBrk="1" hangingPunct="1">
              <a:buNone/>
            </a:pPr>
            <a:r>
              <a:rPr lang="en-US" altLang="en-US" dirty="0" smtClean="0"/>
              <a:t>Terms</a:t>
            </a:r>
            <a:r>
              <a:rPr lang="en-US" altLang="en-US" baseline="0" dirty="0" smtClean="0"/>
              <a:t> you need to familiar with</a:t>
            </a:r>
            <a:endParaRPr lang="en-US" altLang="en-US" dirty="0" smtClean="0"/>
          </a:p>
          <a:p>
            <a:pPr eaLnBrk="1" hangingPunct="1"/>
            <a:r>
              <a:rPr lang="en-US" altLang="en-US" dirty="0" smtClean="0"/>
              <a:t>MIME</a:t>
            </a:r>
          </a:p>
          <a:p>
            <a:pPr eaLnBrk="1" hangingPunct="1"/>
            <a:r>
              <a:rPr lang="en-US" altLang="en-US" dirty="0" smtClean="0"/>
              <a:t>SMTP</a:t>
            </a:r>
          </a:p>
          <a:p>
            <a:pPr eaLnBrk="1" hangingPunct="1"/>
            <a:r>
              <a:rPr lang="en-US" altLang="en-US" dirty="0" smtClean="0"/>
              <a:t>POP</a:t>
            </a:r>
          </a:p>
          <a:p>
            <a:pPr eaLnBrk="1" hangingPunct="1"/>
            <a:r>
              <a:rPr lang="en-US" altLang="en-US" dirty="0" smtClean="0"/>
              <a:t>IMAP</a:t>
            </a:r>
          </a:p>
          <a:p>
            <a:pPr eaLnBrk="1" hangingPunct="1">
              <a:buFontTx/>
              <a:buNone/>
            </a:pPr>
            <a:r>
              <a:rPr lang="en-US" altLang="en-US" dirty="0" smtClean="0"/>
              <a:t>Main components: User agents, message access agent, and transfer agents</a:t>
            </a:r>
          </a:p>
        </p:txBody>
      </p:sp>
    </p:spTree>
    <p:extLst>
      <p:ext uri="{BB962C8B-B14F-4D97-AF65-F5344CB8AC3E}">
        <p14:creationId xmlns:p14="http://schemas.microsoft.com/office/powerpoint/2010/main" val="410982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t>Components of email</a:t>
            </a:r>
          </a:p>
        </p:txBody>
      </p:sp>
      <p:sp>
        <p:nvSpPr>
          <p:cNvPr id="43011" name="Rectangle 3"/>
          <p:cNvSpPr>
            <a:spLocks noGrp="1" noChangeArrowheads="1"/>
          </p:cNvSpPr>
          <p:nvPr>
            <p:ph type="body" idx="1"/>
          </p:nvPr>
        </p:nvSpPr>
        <p:spPr/>
        <p:txBody>
          <a:bodyPr/>
          <a:lstStyle/>
          <a:p>
            <a:pPr eaLnBrk="1" hangingPunct="1">
              <a:lnSpc>
                <a:spcPct val="90000"/>
              </a:lnSpc>
              <a:buFontTx/>
              <a:buNone/>
            </a:pPr>
            <a:r>
              <a:rPr lang="en-US" altLang="en-US" sz="2800" dirty="0" smtClean="0"/>
              <a:t>User agent: used to compose mail, read mail, store in local computer (if two users are on the same LAN, we only need two user </a:t>
            </a:r>
            <a:r>
              <a:rPr lang="en-US" altLang="en-US" sz="2800" dirty="0" smtClean="0"/>
              <a:t>agents, remind about win95 mail).  </a:t>
            </a:r>
            <a:r>
              <a:rPr lang="en-US" altLang="en-US" sz="2800" dirty="0" err="1" smtClean="0"/>
              <a:t>Eg</a:t>
            </a:r>
            <a:r>
              <a:rPr lang="en-US" altLang="en-US" sz="2800" dirty="0" smtClean="0"/>
              <a:t>. Eudora, Outlook, Netscape.</a:t>
            </a:r>
          </a:p>
          <a:p>
            <a:pPr eaLnBrk="1" hangingPunct="1">
              <a:lnSpc>
                <a:spcPct val="90000"/>
              </a:lnSpc>
              <a:buFontTx/>
              <a:buNone/>
            </a:pPr>
            <a:r>
              <a:rPr lang="en-US" altLang="en-US" sz="2800" dirty="0" smtClean="0"/>
              <a:t>MTAs (message transfer agents) to transfer from local machine to a server, server to another server and so on. SMTP</a:t>
            </a:r>
          </a:p>
          <a:p>
            <a:pPr eaLnBrk="1" hangingPunct="1">
              <a:lnSpc>
                <a:spcPct val="90000"/>
              </a:lnSpc>
              <a:buFontTx/>
              <a:buNone/>
            </a:pPr>
            <a:r>
              <a:rPr lang="en-US" altLang="en-US" sz="2800" dirty="0" smtClean="0"/>
              <a:t>Message Access agent – to retrieve from the local server to the local recipient computer. Pop and IMAP, MIME</a:t>
            </a:r>
          </a:p>
        </p:txBody>
      </p:sp>
    </p:spTree>
    <p:extLst>
      <p:ext uri="{BB962C8B-B14F-4D97-AF65-F5344CB8AC3E}">
        <p14:creationId xmlns:p14="http://schemas.microsoft.com/office/powerpoint/2010/main" val="2622591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altLang="en-US" sz="4000" dirty="0" smtClean="0"/>
              <a:t>Mime (multipurpose internet mail </a:t>
            </a:r>
            <a:r>
              <a:rPr lang="en-US" altLang="en-US" sz="4000" dirty="0" err="1" smtClean="0"/>
              <a:t>extenstion</a:t>
            </a:r>
            <a:r>
              <a:rPr lang="en-US" altLang="en-US" sz="4000" dirty="0" smtClean="0"/>
              <a:t>)</a:t>
            </a:r>
          </a:p>
        </p:txBody>
      </p:sp>
      <p:sp>
        <p:nvSpPr>
          <p:cNvPr id="44035" name="Rectangle 3"/>
          <p:cNvSpPr>
            <a:spLocks noGrp="1" noChangeArrowheads="1"/>
          </p:cNvSpPr>
          <p:nvPr>
            <p:ph type="body" idx="1"/>
          </p:nvPr>
        </p:nvSpPr>
        <p:spPr>
          <a:xfrm>
            <a:off x="457200" y="1600201"/>
            <a:ext cx="8229600" cy="1066800"/>
          </a:xfrm>
        </p:spPr>
        <p:txBody>
          <a:bodyPr/>
          <a:lstStyle/>
          <a:p>
            <a:pPr eaLnBrk="1" hangingPunct="1"/>
            <a:r>
              <a:rPr lang="en-US" altLang="en-US" dirty="0" smtClean="0"/>
              <a:t>Allows non-ASCII characters.  Used for all languages, video, and audio.</a:t>
            </a:r>
          </a:p>
          <a:p>
            <a:pPr eaLnBrk="1" hangingPunct="1"/>
            <a:endParaRPr lang="en-US" altLang="en-US" dirty="0" smtClean="0"/>
          </a:p>
        </p:txBody>
      </p:sp>
    </p:spTree>
    <p:extLst>
      <p:ext uri="{BB962C8B-B14F-4D97-AF65-F5344CB8AC3E}">
        <p14:creationId xmlns:p14="http://schemas.microsoft.com/office/powerpoint/2010/main" val="1519865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20.9</a:t>
            </a:r>
            <a:r>
              <a:rPr lang="en-US" altLang="en-US" b="1">
                <a:solidFill>
                  <a:schemeClr val="accent2"/>
                </a:solidFill>
                <a:latin typeface="Times New Roman" pitchFamily="18" charset="0"/>
              </a:rPr>
              <a:t>    </a:t>
            </a:r>
            <a:r>
              <a:rPr lang="en-US" altLang="en-US" b="1" i="1">
                <a:latin typeface="Times New Roman" pitchFamily="18" charset="0"/>
              </a:rPr>
              <a:t>MIME</a:t>
            </a:r>
          </a:p>
        </p:txBody>
      </p:sp>
      <p:sp>
        <p:nvSpPr>
          <p:cNvPr id="45059"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1"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4"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4506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4506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703388"/>
            <a:ext cx="7029450" cy="37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7" name="Rectangle 11"/>
          <p:cNvSpPr>
            <a:spLocks noGrp="1" noChangeArrowheads="1"/>
          </p:cNvSpPr>
          <p:nvPr>
            <p:ph type="title" idx="4294967295"/>
          </p:nvPr>
        </p:nvSpPr>
        <p:spPr/>
        <p:txBody>
          <a:bodyPr/>
          <a:lstStyle/>
          <a:p>
            <a:pPr eaLnBrk="1" hangingPunct="1"/>
            <a:endParaRPr lang="en-US" altLang="en-US" dirty="0" smtClean="0"/>
          </a:p>
        </p:txBody>
      </p:sp>
    </p:spTree>
    <p:extLst>
      <p:ext uri="{BB962C8B-B14F-4D97-AF65-F5344CB8AC3E}">
        <p14:creationId xmlns:p14="http://schemas.microsoft.com/office/powerpoint/2010/main" val="4294079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33867"/>
            <a:ext cx="8763000" cy="676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332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229600" cy="635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05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 </a:t>
            </a:r>
            <a:r>
              <a:rPr lang="en-US" dirty="0" smtClean="0"/>
              <a:t>used for SMTP</a:t>
            </a:r>
            <a:endParaRPr lang="en-US" dirty="0"/>
          </a:p>
        </p:txBody>
      </p:sp>
      <p:sp>
        <p:nvSpPr>
          <p:cNvPr id="3" name="Content Placeholder 2"/>
          <p:cNvSpPr>
            <a:spLocks noGrp="1"/>
          </p:cNvSpPr>
          <p:nvPr>
            <p:ph idx="1"/>
          </p:nvPr>
        </p:nvSpPr>
        <p:spPr/>
        <p:txBody>
          <a:bodyPr/>
          <a:lstStyle/>
          <a:p>
            <a:r>
              <a:rPr lang="en-US" dirty="0" smtClean="0"/>
              <a:t>25 standard – no authentication</a:t>
            </a:r>
          </a:p>
          <a:p>
            <a:r>
              <a:rPr lang="en-US" dirty="0" smtClean="0"/>
              <a:t>587</a:t>
            </a:r>
            <a:r>
              <a:rPr lang="en-US" baseline="0" dirty="0" smtClean="0"/>
              <a:t> authentication required</a:t>
            </a:r>
          </a:p>
          <a:p>
            <a:r>
              <a:rPr lang="en-US" baseline="0" dirty="0" smtClean="0"/>
              <a:t>465 – used by some – authentication</a:t>
            </a:r>
          </a:p>
          <a:p>
            <a:r>
              <a:rPr lang="en-US" baseline="0" dirty="0" smtClean="0"/>
              <a:t>2525 – not accepted by IANA, but can be used with authentication</a:t>
            </a:r>
            <a:endParaRPr lang="en-US" dirty="0"/>
          </a:p>
        </p:txBody>
      </p:sp>
    </p:spTree>
    <p:extLst>
      <p:ext uri="{BB962C8B-B14F-4D97-AF65-F5344CB8AC3E}">
        <p14:creationId xmlns:p14="http://schemas.microsoft.com/office/powerpoint/2010/main" val="1383220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20.13</a:t>
            </a:r>
            <a:r>
              <a:rPr lang="en-US" altLang="en-US" b="1">
                <a:solidFill>
                  <a:schemeClr val="accent2"/>
                </a:solidFill>
                <a:latin typeface="Times New Roman" pitchFamily="18" charset="0"/>
              </a:rPr>
              <a:t>    </a:t>
            </a:r>
            <a:r>
              <a:rPr lang="en-US" altLang="en-US" b="1" i="1">
                <a:latin typeface="Times New Roman" pitchFamily="18" charset="0"/>
              </a:rPr>
              <a:t>SMTP range</a:t>
            </a:r>
          </a:p>
        </p:txBody>
      </p:sp>
      <p:sp>
        <p:nvSpPr>
          <p:cNvPr id="5222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2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2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3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3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3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5223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522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2057400"/>
            <a:ext cx="7997825"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43405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Application Layer Protocols</a:t>
            </a:r>
          </a:p>
        </p:txBody>
      </p:sp>
      <p:sp>
        <p:nvSpPr>
          <p:cNvPr id="4099" name="Rectangle 3"/>
          <p:cNvSpPr>
            <a:spLocks noGrp="1" noChangeArrowheads="1"/>
          </p:cNvSpPr>
          <p:nvPr>
            <p:ph type="body" idx="1"/>
          </p:nvPr>
        </p:nvSpPr>
        <p:spPr/>
        <p:txBody>
          <a:bodyPr/>
          <a:lstStyle/>
          <a:p>
            <a:pPr eaLnBrk="1" hangingPunct="1"/>
            <a:r>
              <a:rPr lang="en-US" altLang="en-US" dirty="0" smtClean="0"/>
              <a:t>Two broad types of protocols for this layer:</a:t>
            </a:r>
          </a:p>
          <a:p>
            <a:pPr lvl="1" eaLnBrk="1" hangingPunct="1"/>
            <a:r>
              <a:rPr lang="en-US" altLang="en-US" dirty="0" smtClean="0"/>
              <a:t>Private communication: programmer creates a pair of applications that communicate over the internet with intention it is for private use.</a:t>
            </a:r>
          </a:p>
          <a:p>
            <a:pPr lvl="1" eaLnBrk="1" hangingPunct="1"/>
            <a:r>
              <a:rPr lang="en-US" altLang="en-US" dirty="0" smtClean="0"/>
              <a:t>Standardized service.  Example is a server service.  All types of users will use it.  The specification must be precise and unambiguous so that all can interoperate correctly.</a:t>
            </a:r>
            <a:r>
              <a:rPr lang="en-US" dirty="0" smtClean="0"/>
              <a:t>	</a:t>
            </a:r>
            <a:endParaRPr lang="en-US" altLang="en-US" dirty="0" smtClean="0"/>
          </a:p>
        </p:txBody>
      </p:sp>
    </p:spTree>
    <p:extLst>
      <p:ext uri="{BB962C8B-B14F-4D97-AF65-F5344CB8AC3E}">
        <p14:creationId xmlns:p14="http://schemas.microsoft.com/office/powerpoint/2010/main" val="398016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239000" cy="558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142016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dirty="0" smtClean="0"/>
              <a:t>POP3 and IMAP4</a:t>
            </a:r>
          </a:p>
        </p:txBody>
      </p:sp>
      <p:sp>
        <p:nvSpPr>
          <p:cNvPr id="64515" name="Rectangle 3"/>
          <p:cNvSpPr>
            <a:spLocks noGrp="1" noChangeArrowheads="1"/>
          </p:cNvSpPr>
          <p:nvPr>
            <p:ph type="body" idx="1"/>
          </p:nvPr>
        </p:nvSpPr>
        <p:spPr/>
        <p:txBody>
          <a:bodyPr/>
          <a:lstStyle/>
          <a:p>
            <a:pPr eaLnBrk="1" hangingPunct="1"/>
            <a:r>
              <a:rPr lang="en-US" altLang="en-US" dirty="0" smtClean="0"/>
              <a:t>Message access protocols. (pull)</a:t>
            </a:r>
          </a:p>
          <a:p>
            <a:pPr eaLnBrk="1" hangingPunct="1"/>
            <a:r>
              <a:rPr lang="en-US" altLang="en-US" dirty="0" smtClean="0"/>
              <a:t>Post Office protocol.  Simple with limited functionality.  </a:t>
            </a:r>
            <a:r>
              <a:rPr lang="en-US" altLang="en-US" b="1" dirty="0" smtClean="0"/>
              <a:t>Uses port 110 (non secure).  995 Secure.</a:t>
            </a:r>
          </a:p>
          <a:p>
            <a:pPr eaLnBrk="1" hangingPunct="1"/>
            <a:r>
              <a:rPr lang="en-US" altLang="en-US" dirty="0" smtClean="0"/>
              <a:t>Has two modes: delete or keep.</a:t>
            </a:r>
          </a:p>
          <a:p>
            <a:pPr eaLnBrk="1" hangingPunct="1"/>
            <a:r>
              <a:rPr lang="en-US" altLang="en-US" dirty="0" smtClean="0"/>
              <a:t>Internet Mail Access Protocol is used to check mail directly from the web. </a:t>
            </a:r>
            <a:r>
              <a:rPr lang="en-US" altLang="en-US" b="1" dirty="0" smtClean="0"/>
              <a:t>Port 143 default. 993 secure connection</a:t>
            </a:r>
          </a:p>
        </p:txBody>
      </p:sp>
    </p:spTree>
    <p:extLst>
      <p:ext uri="{BB962C8B-B14F-4D97-AF65-F5344CB8AC3E}">
        <p14:creationId xmlns:p14="http://schemas.microsoft.com/office/powerpoint/2010/main" val="1870235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FTP</a:t>
            </a:r>
          </a:p>
        </p:txBody>
      </p:sp>
      <p:sp>
        <p:nvSpPr>
          <p:cNvPr id="11267" name="Rectangle 3"/>
          <p:cNvSpPr>
            <a:spLocks noGrp="1" noChangeArrowheads="1"/>
          </p:cNvSpPr>
          <p:nvPr>
            <p:ph type="body" idx="1"/>
          </p:nvPr>
        </p:nvSpPr>
        <p:spPr/>
        <p:txBody>
          <a:bodyPr/>
          <a:lstStyle/>
          <a:p>
            <a:pPr eaLnBrk="1" hangingPunct="1"/>
            <a:r>
              <a:rPr lang="en-US" altLang="en-US" sz="2800" dirty="0" smtClean="0"/>
              <a:t>Can transfer any type of data</a:t>
            </a:r>
          </a:p>
          <a:p>
            <a:pPr eaLnBrk="1" hangingPunct="1"/>
            <a:r>
              <a:rPr lang="en-US" altLang="en-US" sz="2800" dirty="0" smtClean="0"/>
              <a:t>Bidirectional transfer</a:t>
            </a:r>
          </a:p>
          <a:p>
            <a:pPr eaLnBrk="1" hangingPunct="1"/>
            <a:r>
              <a:rPr lang="en-US" altLang="en-US" sz="2800" dirty="0" smtClean="0"/>
              <a:t>Supports access restrictions</a:t>
            </a:r>
          </a:p>
          <a:p>
            <a:pPr eaLnBrk="1" hangingPunct="1"/>
            <a:r>
              <a:rPr lang="en-US" altLang="en-US" sz="2800" dirty="0" smtClean="0"/>
              <a:t>Ability to browse folders</a:t>
            </a:r>
          </a:p>
          <a:p>
            <a:pPr eaLnBrk="1" hangingPunct="1"/>
            <a:r>
              <a:rPr lang="en-US" altLang="en-US" sz="2800" dirty="0" smtClean="0"/>
              <a:t>Control messages are exchanged in ASCII</a:t>
            </a:r>
          </a:p>
          <a:p>
            <a:pPr eaLnBrk="1" hangingPunct="1"/>
            <a:r>
              <a:rPr lang="en-US" altLang="en-US" sz="2800" dirty="0" smtClean="0"/>
              <a:t>Supports heterogeneity</a:t>
            </a:r>
          </a:p>
          <a:p>
            <a:pPr eaLnBrk="1" hangingPunct="1">
              <a:buFontTx/>
              <a:buNone/>
            </a:pPr>
            <a:endParaRPr lang="en-US" altLang="en-US" sz="2800" dirty="0" smtClean="0"/>
          </a:p>
        </p:txBody>
      </p:sp>
    </p:spTree>
    <p:extLst>
      <p:ext uri="{BB962C8B-B14F-4D97-AF65-F5344CB8AC3E}">
        <p14:creationId xmlns:p14="http://schemas.microsoft.com/office/powerpoint/2010/main" val="1113444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FTP connections</a:t>
            </a:r>
          </a:p>
        </p:txBody>
      </p:sp>
      <p:sp>
        <p:nvSpPr>
          <p:cNvPr id="12291" name="Rectangle 3"/>
          <p:cNvSpPr>
            <a:spLocks noGrp="1" noChangeArrowheads="1"/>
          </p:cNvSpPr>
          <p:nvPr>
            <p:ph type="body" idx="1"/>
          </p:nvPr>
        </p:nvSpPr>
        <p:spPr/>
        <p:txBody>
          <a:bodyPr/>
          <a:lstStyle/>
          <a:p>
            <a:pPr eaLnBrk="1" hangingPunct="1"/>
            <a:r>
              <a:rPr lang="en-US" altLang="en-US" sz="2800" dirty="0" smtClean="0"/>
              <a:t>Two connections</a:t>
            </a:r>
          </a:p>
          <a:p>
            <a:pPr lvl="1" eaLnBrk="1" hangingPunct="1"/>
            <a:r>
              <a:rPr lang="en-US" altLang="en-US" sz="2400" dirty="0" smtClean="0"/>
              <a:t>Control</a:t>
            </a:r>
          </a:p>
          <a:p>
            <a:pPr lvl="1" eaLnBrk="1" hangingPunct="1"/>
            <a:r>
              <a:rPr lang="en-US" altLang="en-US" sz="2400" dirty="0" smtClean="0"/>
              <a:t>Data</a:t>
            </a:r>
          </a:p>
          <a:p>
            <a:pPr lvl="1" eaLnBrk="1" hangingPunct="1"/>
            <a:r>
              <a:rPr lang="en-US" altLang="en-US" sz="2400" dirty="0" smtClean="0"/>
              <a:t>Use different port numbers: Server uses port 21 and waits for the client (Passive open).  Client uses ephemeral port and issues an active open.  The server then issues an active open (client takes and active role by sending a TCP message to start the connection – SYN) using port 20 and the received port from the client and data transfer begins.</a:t>
            </a:r>
          </a:p>
          <a:p>
            <a:pPr lvl="1" eaLnBrk="1" hangingPunct="1"/>
            <a:r>
              <a:rPr lang="en-US" altLang="en-US" sz="2400" dirty="0" smtClean="0"/>
              <a:t>Transmission modes: stream, block and compressed.</a:t>
            </a:r>
          </a:p>
        </p:txBody>
      </p:sp>
    </p:spTree>
    <p:extLst>
      <p:ext uri="{BB962C8B-B14F-4D97-AF65-F5344CB8AC3E}">
        <p14:creationId xmlns:p14="http://schemas.microsoft.com/office/powerpoint/2010/main" val="1238744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28600"/>
            <a:ext cx="7598561"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849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19.1</a:t>
            </a:r>
            <a:r>
              <a:rPr lang="en-US" altLang="en-US" b="1">
                <a:solidFill>
                  <a:schemeClr val="accent2"/>
                </a:solidFill>
                <a:latin typeface="Times New Roman" pitchFamily="18" charset="0"/>
              </a:rPr>
              <a:t>    </a:t>
            </a:r>
            <a:r>
              <a:rPr lang="en-US" altLang="en-US" b="1" i="1">
                <a:latin typeface="Times New Roman" pitchFamily="18" charset="0"/>
              </a:rPr>
              <a:t>FTP</a:t>
            </a:r>
          </a:p>
        </p:txBody>
      </p:sp>
      <p:sp>
        <p:nvSpPr>
          <p:cNvPr id="13315" name="Rectangle 3"/>
          <p:cNvSpPr>
            <a:spLocks noChangeArrowheads="1"/>
          </p:cNvSpPr>
          <p:nvPr/>
        </p:nvSpPr>
        <p:spPr bwMode="ltGray">
          <a:xfrm>
            <a:off x="304800" y="30480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16"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17"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18"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19"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20"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13321"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1332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85800"/>
            <a:ext cx="8775700" cy="39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3" name="Rectangle 11"/>
          <p:cNvSpPr>
            <a:spLocks noGrp="1" noChangeArrowheads="1"/>
          </p:cNvSpPr>
          <p:nvPr>
            <p:ph type="title" idx="4294967295"/>
          </p:nvPr>
        </p:nvSpPr>
        <p:spPr>
          <a:xfrm>
            <a:off x="457200" y="381000"/>
            <a:ext cx="8229600" cy="258763"/>
          </a:xfrm>
        </p:spPr>
        <p:txBody>
          <a:bodyPr>
            <a:normAutofit fontScale="90000"/>
          </a:bodyPr>
          <a:lstStyle/>
          <a:p>
            <a:pPr eaLnBrk="1" hangingPunct="1"/>
            <a:endParaRPr lang="en-US" altLang="en-US" sz="4000" dirty="0" smtClean="0"/>
          </a:p>
        </p:txBody>
      </p:sp>
      <p:sp>
        <p:nvSpPr>
          <p:cNvPr id="13324" name="Rectangle 12"/>
          <p:cNvSpPr>
            <a:spLocks noGrp="1" noChangeArrowheads="1"/>
          </p:cNvSpPr>
          <p:nvPr>
            <p:ph type="body" idx="4294967295"/>
          </p:nvPr>
        </p:nvSpPr>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The following two slides are very important.  Please know the contents.</a:t>
            </a:r>
          </a:p>
        </p:txBody>
      </p:sp>
    </p:spTree>
    <p:extLst>
      <p:ext uri="{BB962C8B-B14F-4D97-AF65-F5344CB8AC3E}">
        <p14:creationId xmlns:p14="http://schemas.microsoft.com/office/powerpoint/2010/main" val="1295770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FTP Active Passive Opens</a:t>
            </a:r>
          </a:p>
        </p:txBody>
      </p:sp>
      <p:sp>
        <p:nvSpPr>
          <p:cNvPr id="14339" name="Rectangle 3"/>
          <p:cNvSpPr>
            <a:spLocks noGrp="1" noChangeArrowheads="1"/>
          </p:cNvSpPr>
          <p:nvPr>
            <p:ph type="body" idx="1"/>
          </p:nvPr>
        </p:nvSpPr>
        <p:spPr/>
        <p:txBody>
          <a:bodyPr/>
          <a:lstStyle/>
          <a:p>
            <a:pPr eaLnBrk="1" hangingPunct="1">
              <a:lnSpc>
                <a:spcPct val="80000"/>
              </a:lnSpc>
            </a:pPr>
            <a:r>
              <a:rPr lang="en-US" altLang="en-US" sz="2800" dirty="0" smtClean="0"/>
              <a:t>FTP can be run in </a:t>
            </a:r>
            <a:r>
              <a:rPr lang="en-US" altLang="en-US" sz="2800" i="1" dirty="0" smtClean="0"/>
              <a:t>active</a:t>
            </a:r>
            <a:r>
              <a:rPr lang="en-US" altLang="en-US" sz="2800" dirty="0" smtClean="0"/>
              <a:t> or </a:t>
            </a:r>
            <a:r>
              <a:rPr lang="en-US" altLang="en-US" sz="2800" i="1" dirty="0" smtClean="0"/>
              <a:t>passive</a:t>
            </a:r>
            <a:r>
              <a:rPr lang="en-US" altLang="en-US" sz="2800" dirty="0" smtClean="0"/>
              <a:t> mode, which determine how the data connection is established. In active mode, the client sends the server the IP address and port number on which the client will listen, and the server initiates the TCP connection. In situations where the client is behind a firewall and unable to accept incoming TCP connections, </a:t>
            </a:r>
            <a:r>
              <a:rPr lang="en-US" altLang="en-US" sz="2800" i="1" dirty="0" smtClean="0"/>
              <a:t>passive mode</a:t>
            </a:r>
            <a:r>
              <a:rPr lang="en-US" altLang="en-US" sz="2800" dirty="0" smtClean="0"/>
              <a:t> may be used. In this mode the client sends a PASV command to the server and receives an IP address and port number in return. The client uses these to open the data connection to the server. </a:t>
            </a:r>
          </a:p>
        </p:txBody>
      </p:sp>
    </p:spTree>
    <p:extLst>
      <p:ext uri="{BB962C8B-B14F-4D97-AF65-F5344CB8AC3E}">
        <p14:creationId xmlns:p14="http://schemas.microsoft.com/office/powerpoint/2010/main" val="2834639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FTP active passive contd.</a:t>
            </a:r>
          </a:p>
        </p:txBody>
      </p:sp>
      <p:sp>
        <p:nvSpPr>
          <p:cNvPr id="15363" name="Rectangle 3"/>
          <p:cNvSpPr>
            <a:spLocks noGrp="1" noChangeArrowheads="1"/>
          </p:cNvSpPr>
          <p:nvPr>
            <p:ph type="body" idx="1"/>
          </p:nvPr>
        </p:nvSpPr>
        <p:spPr/>
        <p:txBody>
          <a:bodyPr/>
          <a:lstStyle/>
          <a:p>
            <a:pPr eaLnBrk="1" hangingPunct="1">
              <a:lnSpc>
                <a:spcPct val="80000"/>
              </a:lnSpc>
            </a:pPr>
            <a:endParaRPr lang="en-US" altLang="en-US" sz="2400" dirty="0" smtClean="0"/>
          </a:p>
          <a:p>
            <a:pPr eaLnBrk="1" hangingPunct="1">
              <a:lnSpc>
                <a:spcPct val="80000"/>
              </a:lnSpc>
            </a:pPr>
            <a:r>
              <a:rPr lang="en-US" altLang="en-US" sz="2400" dirty="0" smtClean="0"/>
              <a:t>A client makes a TCP connection to the server's port 21. This connection, called the </a:t>
            </a:r>
            <a:r>
              <a:rPr lang="en-US" altLang="en-US" sz="2400" i="1" dirty="0" smtClean="0"/>
              <a:t>control connection</a:t>
            </a:r>
            <a:r>
              <a:rPr lang="en-US" altLang="en-US" sz="2400" dirty="0" smtClean="0"/>
              <a:t>, remains open for the duration of the session, with a second connection, called the </a:t>
            </a:r>
            <a:r>
              <a:rPr lang="en-US" altLang="en-US" sz="2400" i="1" dirty="0" smtClean="0"/>
              <a:t>data connection</a:t>
            </a:r>
            <a:r>
              <a:rPr lang="en-US" altLang="en-US" sz="2400" dirty="0" smtClean="0"/>
              <a:t>, either opened by the server </a:t>
            </a:r>
            <a:r>
              <a:rPr lang="en-US" altLang="en-US" sz="2400" b="1" dirty="0" smtClean="0"/>
              <a:t>from</a:t>
            </a:r>
            <a:r>
              <a:rPr lang="en-US" altLang="en-US" sz="2400" dirty="0" smtClean="0"/>
              <a:t> its port 20 to a negotiated client port (</a:t>
            </a:r>
            <a:r>
              <a:rPr lang="en-US" altLang="en-US" sz="2400" i="1" dirty="0" smtClean="0"/>
              <a:t>active</a:t>
            </a:r>
            <a:r>
              <a:rPr lang="en-US" altLang="en-US" sz="2400" dirty="0" smtClean="0"/>
              <a:t> mode) or opened by the client from an arbitrary port to a negotiated server port (</a:t>
            </a:r>
            <a:r>
              <a:rPr lang="en-US" altLang="en-US" sz="2400" i="1" dirty="0" smtClean="0"/>
              <a:t>passive</a:t>
            </a:r>
            <a:r>
              <a:rPr lang="en-US" altLang="en-US" sz="2400" dirty="0" smtClean="0"/>
              <a:t> mode) as required to transfer file data. The control connection is used for session administration (i.e., commands, identification, passwords) exchanged between the client and server using a telnet-like protocol. Due to this two-port structure, FTP is considered an </a:t>
            </a:r>
            <a:r>
              <a:rPr lang="en-US" altLang="en-US" sz="2400" i="1" dirty="0" smtClean="0"/>
              <a:t>out-of-band</a:t>
            </a:r>
            <a:r>
              <a:rPr lang="en-US" altLang="en-US" sz="2400" dirty="0" smtClean="0"/>
              <a:t>, as opposed to an </a:t>
            </a:r>
            <a:r>
              <a:rPr lang="en-US" altLang="en-US" sz="2400" i="1" dirty="0" smtClean="0"/>
              <a:t>in-band</a:t>
            </a:r>
            <a:r>
              <a:rPr lang="en-US" altLang="en-US" sz="2400" dirty="0" smtClean="0"/>
              <a:t> protocol such as HTTP.</a:t>
            </a:r>
          </a:p>
        </p:txBody>
      </p:sp>
    </p:spTree>
    <p:extLst>
      <p:ext uri="{BB962C8B-B14F-4D97-AF65-F5344CB8AC3E}">
        <p14:creationId xmlns:p14="http://schemas.microsoft.com/office/powerpoint/2010/main" val="22599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vs. Passive Open</a:t>
            </a:r>
            <a:endParaRPr lang="en-US" dirty="0"/>
          </a:p>
        </p:txBody>
      </p:sp>
      <p:sp>
        <p:nvSpPr>
          <p:cNvPr id="3" name="Content Placeholder 2"/>
          <p:cNvSpPr>
            <a:spLocks noGrp="1"/>
          </p:cNvSpPr>
          <p:nvPr>
            <p:ph idx="1"/>
          </p:nvPr>
        </p:nvSpPr>
        <p:spPr/>
        <p:txBody>
          <a:bodyPr/>
          <a:lstStyle/>
          <a:p>
            <a:r>
              <a:rPr lang="en-US" dirty="0" smtClean="0"/>
              <a:t>Active</a:t>
            </a:r>
          </a:p>
          <a:p>
            <a:endParaRPr lang="en-US" dirty="0" smtClean="0"/>
          </a:p>
          <a:p>
            <a:pPr marL="0" indent="0">
              <a:buNone/>
            </a:pPr>
            <a:endParaRPr lang="en-US" dirty="0" smtClean="0"/>
          </a:p>
          <a:p>
            <a:endParaRPr lang="en-US" dirty="0" smtClean="0"/>
          </a:p>
          <a:p>
            <a:r>
              <a:rPr lang="en-US" dirty="0" smtClean="0"/>
              <a:t>Passive</a:t>
            </a:r>
            <a:endParaRPr lang="en-US" dirty="0"/>
          </a:p>
        </p:txBody>
      </p:sp>
      <p:pic>
        <p:nvPicPr>
          <p:cNvPr id="1026" name="Picture 2" descr="ftp active mode resized 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33026"/>
            <a:ext cx="5400675"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tp passive mode resized 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14800"/>
            <a:ext cx="539115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7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dirty="0" smtClean="0"/>
              <a:t>DNS (Domain Name Server)</a:t>
            </a:r>
          </a:p>
        </p:txBody>
      </p:sp>
      <p:sp>
        <p:nvSpPr>
          <p:cNvPr id="69635" name="Rectangle 3"/>
          <p:cNvSpPr>
            <a:spLocks noGrp="1" noChangeArrowheads="1"/>
          </p:cNvSpPr>
          <p:nvPr>
            <p:ph type="body" idx="1"/>
          </p:nvPr>
        </p:nvSpPr>
        <p:spPr>
          <a:xfrm>
            <a:off x="533400" y="914400"/>
            <a:ext cx="8229600" cy="4525963"/>
          </a:xfrm>
        </p:spPr>
        <p:txBody>
          <a:bodyPr/>
          <a:lstStyle/>
          <a:p>
            <a:pPr eaLnBrk="1" hangingPunct="1"/>
            <a:r>
              <a:rPr lang="en-US" altLang="en-US" sz="2400" dirty="0" smtClean="0"/>
              <a:t>Maps human readable symbolic names to computer addresses</a:t>
            </a:r>
          </a:p>
          <a:p>
            <a:pPr eaLnBrk="1" hangingPunct="1"/>
            <a:r>
              <a:rPr lang="en-US" altLang="en-US" sz="2400" dirty="0" smtClean="0"/>
              <a:t>Domain names are hierarchical with most significant part of the name on the right.  Root is a dot.</a:t>
            </a:r>
          </a:p>
          <a:p>
            <a:pPr eaLnBrk="1" hangingPunct="1"/>
            <a:r>
              <a:rPr lang="en-US" altLang="en-US" sz="2400" dirty="0" smtClean="0"/>
              <a:t>Software that performs the address resolution is known as the resolver.  The resolver holds one or more DNS addresses.</a:t>
            </a:r>
          </a:p>
          <a:p>
            <a:pPr eaLnBrk="1" hangingPunct="1"/>
            <a:r>
              <a:rPr lang="en-US" altLang="en-US" sz="2400" dirty="0" smtClean="0"/>
              <a:t>The Domain Name System distributes the responsibility of assigning domain names and mapping those names to IP addresses by designating authoritative name server for each domain.</a:t>
            </a:r>
          </a:p>
        </p:txBody>
      </p:sp>
    </p:spTree>
    <p:extLst>
      <p:ext uri="{BB962C8B-B14F-4D97-AF65-F5344CB8AC3E}">
        <p14:creationId xmlns:p14="http://schemas.microsoft.com/office/powerpoint/2010/main" val="423609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a:t>
            </a:r>
            <a:r>
              <a:rPr lang="en-US" baseline="0" dirty="0" smtClean="0"/>
              <a:t> layer protocols</a:t>
            </a:r>
            <a:endParaRPr lang="en-US" dirty="0"/>
          </a:p>
        </p:txBody>
      </p:sp>
      <p:sp>
        <p:nvSpPr>
          <p:cNvPr id="3" name="Content Placeholder 2"/>
          <p:cNvSpPr>
            <a:spLocks noGrp="1"/>
          </p:cNvSpPr>
          <p:nvPr>
            <p:ph idx="1"/>
          </p:nvPr>
        </p:nvSpPr>
        <p:spPr/>
        <p:txBody>
          <a:bodyPr>
            <a:normAutofit fontScale="77500" lnSpcReduction="20000"/>
          </a:bodyPr>
          <a:lstStyle/>
          <a:p>
            <a:r>
              <a:rPr lang="en-US" sz="3200" b="1" i="0" u="none" strike="noStrike" kern="1200" baseline="0" dirty="0" smtClean="0">
                <a:solidFill>
                  <a:schemeClr val="tx1"/>
                </a:solidFill>
                <a:latin typeface="+mn-lt"/>
                <a:ea typeface="+mn-ea"/>
                <a:cs typeface="+mn-cs"/>
              </a:rPr>
              <a:t>State In An Application Protocol</a:t>
            </a:r>
          </a:p>
          <a:p>
            <a:r>
              <a:rPr lang="en-US" sz="3200" b="0" i="0" u="none" strike="noStrike" kern="1200" baseline="0" dirty="0" smtClean="0">
                <a:solidFill>
                  <a:schemeClr val="tx1"/>
                </a:solidFill>
                <a:latin typeface="+mn-lt"/>
                <a:ea typeface="+mn-ea"/>
                <a:cs typeface="+mn-cs"/>
              </a:rPr>
              <a:t>Big decision: should state information be kept?</a:t>
            </a:r>
          </a:p>
          <a:p>
            <a:r>
              <a:rPr lang="en-US" sz="3200" b="0" i="0" u="none" strike="noStrike" kern="1200" baseline="0" dirty="0" err="1" smtClean="0">
                <a:solidFill>
                  <a:schemeClr val="tx1"/>
                </a:solidFill>
                <a:latin typeface="+mn-lt"/>
                <a:ea typeface="+mn-ea"/>
                <a:cs typeface="+mn-cs"/>
              </a:rPr>
              <a:t>Stateful</a:t>
            </a:r>
            <a:r>
              <a:rPr lang="en-US" sz="3200" b="0" i="0" u="none" strike="noStrike" kern="1200" baseline="0" dirty="0" smtClean="0">
                <a:solidFill>
                  <a:schemeClr val="tx1"/>
                </a:solidFill>
                <a:latin typeface="+mn-lt"/>
                <a:ea typeface="+mn-ea"/>
                <a:cs typeface="+mn-cs"/>
              </a:rPr>
              <a:t> protocol assumes previous requests have been honored</a:t>
            </a:r>
          </a:p>
          <a:p>
            <a:r>
              <a:rPr lang="en-US" sz="3200" b="0" i="0" u="none" strike="noStrike" kern="1200" baseline="0" dirty="0" smtClean="0">
                <a:solidFill>
                  <a:schemeClr val="tx1"/>
                </a:solidFill>
                <a:latin typeface="+mn-lt"/>
                <a:ea typeface="+mn-ea"/>
                <a:cs typeface="+mn-cs"/>
              </a:rPr>
              <a:t>Stateless protocol assumes each request is independent</a:t>
            </a:r>
          </a:p>
          <a:p>
            <a:r>
              <a:rPr lang="en-US" sz="3200" b="0" i="0" u="none" strike="noStrike" kern="1200" baseline="0" dirty="0" smtClean="0">
                <a:solidFill>
                  <a:schemeClr val="tx1"/>
                </a:solidFill>
                <a:latin typeface="+mn-lt"/>
                <a:ea typeface="+mn-ea"/>
                <a:cs typeface="+mn-cs"/>
              </a:rPr>
              <a:t>Example of </a:t>
            </a:r>
            <a:r>
              <a:rPr lang="en-US" sz="3200" b="0" i="0" u="none" strike="noStrike" kern="1200" baseline="0" dirty="0" err="1" smtClean="0">
                <a:solidFill>
                  <a:schemeClr val="tx1"/>
                </a:solidFill>
                <a:latin typeface="+mn-lt"/>
                <a:ea typeface="+mn-ea"/>
                <a:cs typeface="+mn-cs"/>
              </a:rPr>
              <a:t>stateful</a:t>
            </a:r>
            <a:r>
              <a:rPr lang="en-US" sz="3200" b="0" i="0" u="none" strike="noStrike" kern="1200" baseline="0" dirty="0" smtClean="0">
                <a:solidFill>
                  <a:schemeClr val="tx1"/>
                </a:solidFill>
                <a:latin typeface="+mn-lt"/>
                <a:ea typeface="+mn-ea"/>
                <a:cs typeface="+mn-cs"/>
              </a:rPr>
              <a:t> interaction</a:t>
            </a:r>
          </a:p>
          <a:p>
            <a:r>
              <a:rPr lang="en-US" sz="3200" b="0" i="0" u="none" strike="noStrike" kern="1200" baseline="0" dirty="0" smtClean="0">
                <a:solidFill>
                  <a:schemeClr val="tx1"/>
                </a:solidFill>
                <a:latin typeface="+mn-lt"/>
                <a:ea typeface="+mn-ea"/>
                <a:cs typeface="+mn-cs"/>
              </a:rPr>
              <a:t>– Request 1 specifies “read from file X”</a:t>
            </a:r>
          </a:p>
          <a:p>
            <a:r>
              <a:rPr lang="en-US" sz="3200" b="0" i="0" u="none" strike="noStrike" kern="1200" baseline="0" dirty="0" smtClean="0">
                <a:solidFill>
                  <a:schemeClr val="tx1"/>
                </a:solidFill>
                <a:latin typeface="+mn-lt"/>
                <a:ea typeface="+mn-ea"/>
                <a:cs typeface="+mn-cs"/>
              </a:rPr>
              <a:t>– Request 2 specifies “read next 128 bytes”</a:t>
            </a:r>
          </a:p>
          <a:p>
            <a:r>
              <a:rPr lang="en-US" sz="3200" b="0" i="0" u="none" strike="noStrike" kern="1200" baseline="0" dirty="0" smtClean="0">
                <a:solidFill>
                  <a:schemeClr val="tx1"/>
                </a:solidFill>
                <a:latin typeface="+mn-lt"/>
                <a:ea typeface="+mn-ea"/>
                <a:cs typeface="+mn-cs"/>
              </a:rPr>
              <a:t>Example of stateless interaction</a:t>
            </a:r>
          </a:p>
          <a:p>
            <a:r>
              <a:rPr lang="en-US" sz="3200" b="0" i="0" u="none" strike="noStrike" kern="1200" baseline="0" dirty="0" smtClean="0">
                <a:solidFill>
                  <a:schemeClr val="tx1"/>
                </a:solidFill>
                <a:latin typeface="+mn-lt"/>
                <a:ea typeface="+mn-ea"/>
                <a:cs typeface="+mn-cs"/>
              </a:rPr>
              <a:t>– Request 1 specifies “read bytes 0-127 from file X”</a:t>
            </a:r>
          </a:p>
          <a:p>
            <a:r>
              <a:rPr lang="en-US" sz="3200" b="0" i="0" u="none" strike="noStrike" kern="1200" baseline="0" dirty="0" smtClean="0">
                <a:solidFill>
                  <a:schemeClr val="tx1"/>
                </a:solidFill>
                <a:latin typeface="+mn-lt"/>
                <a:ea typeface="+mn-ea"/>
                <a:cs typeface="+mn-cs"/>
              </a:rPr>
              <a:t>– Request 2 specifies “read bytes 128-255 from file X”</a:t>
            </a:r>
          </a:p>
        </p:txBody>
      </p:sp>
    </p:spTree>
    <p:extLst>
      <p:ext uri="{BB962C8B-B14F-4D97-AF65-F5344CB8AC3E}">
        <p14:creationId xmlns:p14="http://schemas.microsoft.com/office/powerpoint/2010/main" val="1145448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dirty="0" smtClean="0"/>
              <a:t>Authoritative Name Server</a:t>
            </a:r>
          </a:p>
        </p:txBody>
      </p:sp>
      <p:sp>
        <p:nvSpPr>
          <p:cNvPr id="70659" name="Content Placeholder 2"/>
          <p:cNvSpPr>
            <a:spLocks noGrp="1"/>
          </p:cNvSpPr>
          <p:nvPr>
            <p:ph idx="1"/>
          </p:nvPr>
        </p:nvSpPr>
        <p:spPr/>
        <p:txBody>
          <a:bodyPr/>
          <a:lstStyle/>
          <a:p>
            <a:pPr eaLnBrk="1" hangingPunct="1"/>
            <a:r>
              <a:rPr lang="en-US" altLang="en-US" sz="2400" dirty="0" smtClean="0"/>
              <a:t>gives original, first-hand, definitive answers (authoritative answers) to DNS queries and not just cached answers that were obtained from another name server. Therefore it only returns answers to queries about domain names that are installed in its configuration system.</a:t>
            </a:r>
          </a:p>
          <a:p>
            <a:pPr eaLnBrk="1" hangingPunct="1"/>
            <a:r>
              <a:rPr lang="en-US" altLang="en-US" sz="2400" dirty="0" smtClean="0"/>
              <a:t>An authoritative name server can either be a master server or a slave server. A master server is a server that stores the original (master) copies of all zone records. A slave server uses an automatic updating mechanism of the DNS protocol in communication with its master to maintain an identical copy of the master records.</a:t>
            </a:r>
          </a:p>
        </p:txBody>
      </p:sp>
    </p:spTree>
    <p:extLst>
      <p:ext uri="{BB962C8B-B14F-4D97-AF65-F5344CB8AC3E}">
        <p14:creationId xmlns:p14="http://schemas.microsoft.com/office/powerpoint/2010/main" val="3760515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dirty="0" smtClean="0"/>
              <a:t>How DNS works</a:t>
            </a:r>
          </a:p>
        </p:txBody>
      </p:sp>
      <p:sp>
        <p:nvSpPr>
          <p:cNvPr id="71683" name="Content Placeholder 2"/>
          <p:cNvSpPr>
            <a:spLocks noGrp="1"/>
          </p:cNvSpPr>
          <p:nvPr>
            <p:ph idx="1"/>
          </p:nvPr>
        </p:nvSpPr>
        <p:spPr/>
        <p:txBody>
          <a:bodyPr/>
          <a:lstStyle/>
          <a:p>
            <a:pPr eaLnBrk="1" hangingPunct="1"/>
            <a:r>
              <a:rPr lang="en-US" altLang="en-US" sz="2400" dirty="0" smtClean="0"/>
              <a:t>When you type a domain into your browser (or "client") the client needs to find the IP address where this site is located. The first place it will check is the operating system. The operating system routes the search (or "query") to the Resolving Name Server. </a:t>
            </a:r>
          </a:p>
          <a:p>
            <a:pPr eaLnBrk="1" hangingPunct="1"/>
            <a:r>
              <a:rPr lang="en-US" altLang="en-US" sz="2400" dirty="0" smtClean="0"/>
              <a:t>The resolving name server serves two purposes: 1. To direct queries out to the root, TLD, and authoritative name servers, and 2. To cache DNS information once it is located.</a:t>
            </a:r>
          </a:p>
        </p:txBody>
      </p:sp>
    </p:spTree>
    <p:extLst>
      <p:ext uri="{BB962C8B-B14F-4D97-AF65-F5344CB8AC3E}">
        <p14:creationId xmlns:p14="http://schemas.microsoft.com/office/powerpoint/2010/main" val="450095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dirty="0" smtClean="0"/>
              <a:t>Types of DNS entries</a:t>
            </a:r>
          </a:p>
        </p:txBody>
      </p:sp>
      <p:sp>
        <p:nvSpPr>
          <p:cNvPr id="72707" name="Rectangle 3"/>
          <p:cNvSpPr>
            <a:spLocks noGrp="1" noChangeArrowheads="1"/>
          </p:cNvSpPr>
          <p:nvPr>
            <p:ph type="body" idx="1"/>
          </p:nvPr>
        </p:nvSpPr>
        <p:spPr/>
        <p:txBody>
          <a:bodyPr/>
          <a:lstStyle/>
          <a:p>
            <a:pPr eaLnBrk="1" hangingPunct="1"/>
            <a:r>
              <a:rPr lang="en-US" altLang="en-US" dirty="0" smtClean="0"/>
              <a:t>Each DNS entry consists of three items: a domain name, a record type and a value.</a:t>
            </a:r>
          </a:p>
          <a:p>
            <a:pPr eaLnBrk="1" hangingPunct="1"/>
            <a:r>
              <a:rPr lang="en-US" altLang="en-US" dirty="0" smtClean="0"/>
              <a:t>The record type: IP address ( A type, to be used with FTP, ping, browser </a:t>
            </a:r>
            <a:r>
              <a:rPr lang="en-US" altLang="en-US" dirty="0" err="1" smtClean="0"/>
              <a:t>etc</a:t>
            </a:r>
            <a:r>
              <a:rPr lang="en-US" altLang="en-US" dirty="0" smtClean="0"/>
              <a:t>), MX (for mail exchanger), NS (main machine </a:t>
            </a:r>
            <a:r>
              <a:rPr lang="en-US" altLang="en-US" dirty="0" err="1" smtClean="0"/>
              <a:t>incharge</a:t>
            </a:r>
            <a:r>
              <a:rPr lang="en-US" altLang="en-US" dirty="0" smtClean="0"/>
              <a:t> of the domain zone), etc.</a:t>
            </a:r>
          </a:p>
        </p:txBody>
      </p:sp>
    </p:spTree>
    <p:extLst>
      <p:ext uri="{BB962C8B-B14F-4D97-AF65-F5344CB8AC3E}">
        <p14:creationId xmlns:p14="http://schemas.microsoft.com/office/powerpoint/2010/main" val="2202450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dirty="0" smtClean="0"/>
              <a:t>NS Record</a:t>
            </a:r>
          </a:p>
        </p:txBody>
      </p:sp>
      <p:sp>
        <p:nvSpPr>
          <p:cNvPr id="73731" name="Content Placeholder 2"/>
          <p:cNvSpPr>
            <a:spLocks noGrp="1"/>
          </p:cNvSpPr>
          <p:nvPr>
            <p:ph idx="1"/>
          </p:nvPr>
        </p:nvSpPr>
        <p:spPr/>
        <p:txBody>
          <a:bodyPr/>
          <a:lstStyle/>
          <a:p>
            <a:pPr eaLnBrk="1" hangingPunct="1"/>
            <a:r>
              <a:rPr lang="en-US" altLang="en-US" sz="2000" b="1" dirty="0" smtClean="0"/>
              <a:t>NS Record </a:t>
            </a:r>
            <a:r>
              <a:rPr lang="en-US" altLang="en-US" sz="2000" dirty="0" smtClean="0"/>
              <a:t/>
            </a:r>
            <a:br>
              <a:rPr lang="en-US" altLang="en-US" sz="2000" dirty="0" smtClean="0"/>
            </a:br>
            <a:r>
              <a:rPr lang="en-US" altLang="en-US" sz="2000" dirty="0" smtClean="0"/>
              <a:t>A Name Server Record, or NS Record, indicates which name servers are authoritative for the zone. This will either be set to a default by the DNS provider for the domain or be customized to use Vanity NS. NS Records can also be used to assign authoritative name servers for a subdomain.</a:t>
            </a:r>
          </a:p>
          <a:p>
            <a:pPr eaLnBrk="1" hangingPunct="1"/>
            <a:r>
              <a:rPr lang="en-US" altLang="en-US" sz="2000" dirty="0" smtClean="0"/>
              <a:t>Vanity </a:t>
            </a:r>
            <a:r>
              <a:rPr lang="en-US" altLang="en-US" sz="2000" dirty="0" err="1" smtClean="0"/>
              <a:t>nameservers</a:t>
            </a:r>
            <a:r>
              <a:rPr lang="en-US" altLang="en-US" sz="2000" dirty="0" smtClean="0"/>
              <a:t>, sometimes called custom </a:t>
            </a:r>
            <a:r>
              <a:rPr lang="en-US" altLang="en-US" sz="2000" dirty="0" err="1" smtClean="0"/>
              <a:t>nameservers</a:t>
            </a:r>
            <a:r>
              <a:rPr lang="en-US" altLang="en-US" sz="2000" dirty="0" smtClean="0"/>
              <a:t>, are a way to assign your own vanity names to our </a:t>
            </a:r>
            <a:r>
              <a:rPr lang="en-US" altLang="en-US" sz="2000" dirty="0" err="1" smtClean="0"/>
              <a:t>nameservers</a:t>
            </a:r>
            <a:r>
              <a:rPr lang="en-US" altLang="en-US" sz="2000" dirty="0" smtClean="0"/>
              <a:t>. This offers several potential benefits:</a:t>
            </a:r>
          </a:p>
        </p:txBody>
      </p:sp>
    </p:spTree>
    <p:extLst>
      <p:ext uri="{BB962C8B-B14F-4D97-AF65-F5344CB8AC3E}">
        <p14:creationId xmlns:p14="http://schemas.microsoft.com/office/powerpoint/2010/main" val="3880483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b="1" dirty="0" smtClean="0"/>
              <a:t>A Record </a:t>
            </a:r>
            <a:endParaRPr lang="en-US" altLang="en-US" dirty="0" smtClean="0"/>
          </a:p>
        </p:txBody>
      </p:sp>
      <p:sp>
        <p:nvSpPr>
          <p:cNvPr id="74755" name="Content Placeholder 2"/>
          <p:cNvSpPr>
            <a:spLocks noGrp="1"/>
          </p:cNvSpPr>
          <p:nvPr>
            <p:ph idx="1"/>
          </p:nvPr>
        </p:nvSpPr>
        <p:spPr/>
        <p:txBody>
          <a:bodyPr/>
          <a:lstStyle/>
          <a:p>
            <a:pPr eaLnBrk="1" hangingPunct="1"/>
            <a:r>
              <a:rPr lang="en-US" altLang="en-US" sz="2000" dirty="0" smtClean="0"/>
              <a:t>An A record maps a domain name to an IP address. This is the most basic function of DNS. There are three values that must be specified for an A record:</a:t>
            </a:r>
          </a:p>
          <a:p>
            <a:pPr eaLnBrk="1" hangingPunct="1"/>
            <a:r>
              <a:rPr lang="en-US" altLang="en-US" sz="2000" dirty="0" smtClean="0"/>
              <a:t>Name - The domain name. For example, dnsuniversity.com is the name of an A record. It is also the host of the domain </a:t>
            </a:r>
          </a:p>
          <a:p>
            <a:pPr eaLnBrk="1" hangingPunct="1"/>
            <a:r>
              <a:rPr lang="en-US" altLang="en-US" sz="2000" dirty="0" smtClean="0"/>
              <a:t>TTL - The time of live, or amount of time, in seconds, the record will be stored in the cache of a resolving name server. For example, 1800 is a standard TTL.</a:t>
            </a:r>
          </a:p>
          <a:p>
            <a:pPr eaLnBrk="1" hangingPunct="1"/>
            <a:r>
              <a:rPr lang="en-US" altLang="en-US" sz="2000" dirty="0" smtClean="0"/>
              <a:t>IP - Indicates the IP which this domain is mapped to. For example, 192.168.1.2.</a:t>
            </a:r>
          </a:p>
          <a:p>
            <a:pPr eaLnBrk="1" hangingPunct="1"/>
            <a:r>
              <a:rPr lang="en-US" altLang="en-US" sz="2000" dirty="0" smtClean="0"/>
              <a:t>Some DNS providers allow multiple IPs per host for routing, which is called Round Robin.</a:t>
            </a:r>
          </a:p>
          <a:p>
            <a:pPr eaLnBrk="1" hangingPunct="1"/>
            <a:r>
              <a:rPr lang="en-US" altLang="en-US" sz="2000" dirty="0" smtClean="0"/>
              <a:t>A records are used for IPv4 addresses. IPv6 addresses use AAAA Records. </a:t>
            </a:r>
          </a:p>
        </p:txBody>
      </p:sp>
    </p:spTree>
    <p:extLst>
      <p:ext uri="{BB962C8B-B14F-4D97-AF65-F5344CB8AC3E}">
        <p14:creationId xmlns:p14="http://schemas.microsoft.com/office/powerpoint/2010/main" val="2143325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b="1" dirty="0" smtClean="0"/>
              <a:t>MX Record </a:t>
            </a:r>
            <a:endParaRPr lang="en-US" altLang="en-US" dirty="0" smtClean="0"/>
          </a:p>
        </p:txBody>
      </p:sp>
      <p:sp>
        <p:nvSpPr>
          <p:cNvPr id="75779" name="Content Placeholder 2"/>
          <p:cNvSpPr>
            <a:spLocks noGrp="1"/>
          </p:cNvSpPr>
          <p:nvPr>
            <p:ph idx="1"/>
          </p:nvPr>
        </p:nvSpPr>
        <p:spPr/>
        <p:txBody>
          <a:bodyPr/>
          <a:lstStyle/>
          <a:p>
            <a:pPr eaLnBrk="1" hangingPunct="1"/>
            <a:r>
              <a:rPr lang="en-US" altLang="en-US" sz="2000" dirty="0" smtClean="0"/>
              <a:t>Mail Exchange Records, or MX Records, tell mail servers where to deliver mail. Tee name field of an MX record contains the host name which appears in the email address, and the data field contains the host name of the server to which the mail should be delivered. For example:</a:t>
            </a:r>
          </a:p>
          <a:p>
            <a:pPr eaLnBrk="1" hangingPunct="1"/>
            <a:r>
              <a:rPr lang="en-US" altLang="en-US" sz="2000" dirty="0" smtClean="0"/>
              <a:t>Name - dnsuniversity.com</a:t>
            </a:r>
            <a:br>
              <a:rPr lang="en-US" altLang="en-US" sz="2000" dirty="0" smtClean="0"/>
            </a:br>
            <a:r>
              <a:rPr lang="en-US" altLang="en-US" sz="2000" dirty="0" smtClean="0"/>
              <a:t>This means that mail sent to user@dnsuniversity.com is directed to the mail exchangers defined by these records.</a:t>
            </a:r>
          </a:p>
          <a:p>
            <a:pPr eaLnBrk="1" hangingPunct="1"/>
            <a:r>
              <a:rPr lang="en-US" altLang="en-US" sz="2000" dirty="0" smtClean="0"/>
              <a:t>MX Level - 10</a:t>
            </a:r>
            <a:br>
              <a:rPr lang="en-US" altLang="en-US" sz="2000" dirty="0" smtClean="0"/>
            </a:br>
            <a:r>
              <a:rPr lang="en-US" altLang="en-US" sz="2000" dirty="0" smtClean="0"/>
              <a:t>This sets the preference for the MX record. The lower the number, the higher the preference. If the mail server with the highest preference is inaccessible, the mail will be delivered to the mail server next in preference. </a:t>
            </a:r>
          </a:p>
          <a:p>
            <a:pPr eaLnBrk="1" hangingPunct="1"/>
            <a:endParaRPr lang="en-US" altLang="en-US" dirty="0" smtClean="0"/>
          </a:p>
        </p:txBody>
      </p:sp>
    </p:spTree>
    <p:extLst>
      <p:ext uri="{BB962C8B-B14F-4D97-AF65-F5344CB8AC3E}">
        <p14:creationId xmlns:p14="http://schemas.microsoft.com/office/powerpoint/2010/main" val="707499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dirty="0" smtClean="0"/>
              <a:t>DNS autonomy</a:t>
            </a:r>
          </a:p>
        </p:txBody>
      </p:sp>
      <p:sp>
        <p:nvSpPr>
          <p:cNvPr id="76803" name="Rectangle 3"/>
          <p:cNvSpPr>
            <a:spLocks noGrp="1" noChangeArrowheads="1"/>
          </p:cNvSpPr>
          <p:nvPr>
            <p:ph type="body" idx="1"/>
          </p:nvPr>
        </p:nvSpPr>
        <p:spPr/>
        <p:txBody>
          <a:bodyPr/>
          <a:lstStyle/>
          <a:p>
            <a:pPr eaLnBrk="1" hangingPunct="1"/>
            <a:r>
              <a:rPr lang="en-US" altLang="en-US" dirty="0" smtClean="0"/>
              <a:t>Each organization is allowed to assign names to computers or change those names without informing a central authority.</a:t>
            </a:r>
          </a:p>
          <a:p>
            <a:pPr eaLnBrk="1" hangingPunct="1"/>
            <a:r>
              <a:rPr lang="en-US" altLang="en-US" dirty="0" smtClean="0"/>
              <a:t>Each organization is permitted to operate DNS servers for its parts of the hierarchy.</a:t>
            </a:r>
          </a:p>
          <a:p>
            <a:pPr eaLnBrk="1" hangingPunct="1"/>
            <a:r>
              <a:rPr lang="en-US" altLang="en-US" dirty="0" smtClean="0"/>
              <a:t>A given DNS can be replicated.</a:t>
            </a:r>
          </a:p>
        </p:txBody>
      </p:sp>
    </p:spTree>
    <p:extLst>
      <p:ext uri="{BB962C8B-B14F-4D97-AF65-F5344CB8AC3E}">
        <p14:creationId xmlns:p14="http://schemas.microsoft.com/office/powerpoint/2010/main" val="2578233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17.7</a:t>
            </a:r>
            <a:r>
              <a:rPr lang="en-US" altLang="en-US" b="1">
                <a:solidFill>
                  <a:schemeClr val="accent2"/>
                </a:solidFill>
                <a:latin typeface="Times New Roman" pitchFamily="18" charset="0"/>
              </a:rPr>
              <a:t>    </a:t>
            </a:r>
            <a:r>
              <a:rPr lang="en-US" altLang="en-US" b="1" i="1">
                <a:latin typeface="Times New Roman" pitchFamily="18" charset="0"/>
              </a:rPr>
              <a:t>DNS used in the Internet</a:t>
            </a:r>
          </a:p>
        </p:txBody>
      </p:sp>
      <p:sp>
        <p:nvSpPr>
          <p:cNvPr id="7782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2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2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3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3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3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783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778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93838"/>
            <a:ext cx="8172450"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89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17.8</a:t>
            </a:r>
            <a:r>
              <a:rPr lang="en-US" altLang="en-US" b="1">
                <a:solidFill>
                  <a:schemeClr val="accent2"/>
                </a:solidFill>
                <a:latin typeface="Times New Roman" pitchFamily="18" charset="0"/>
              </a:rPr>
              <a:t>    </a:t>
            </a:r>
            <a:r>
              <a:rPr lang="en-US" altLang="en-US" b="1" i="1">
                <a:latin typeface="Times New Roman" pitchFamily="18" charset="0"/>
              </a:rPr>
              <a:t>Generic domains</a:t>
            </a:r>
          </a:p>
        </p:txBody>
      </p:sp>
      <p:sp>
        <p:nvSpPr>
          <p:cNvPr id="78851"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3"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6"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7885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788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782638"/>
            <a:ext cx="8026400" cy="546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602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157288" y="990600"/>
            <a:ext cx="4481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b="1" i="1">
                <a:solidFill>
                  <a:srgbClr val="FF0066"/>
                </a:solidFill>
                <a:effectLst>
                  <a:outerShdw blurRad="38100" dist="38100" dir="2700000" algn="tl">
                    <a:srgbClr val="000000"/>
                  </a:outerShdw>
                </a:effectLst>
                <a:latin typeface="Times New Roman" pitchFamily="18" charset="0"/>
              </a:rPr>
              <a:t>Table 17.1  </a:t>
            </a:r>
            <a:r>
              <a:rPr lang="en-US" sz="2400" b="1" i="1">
                <a:effectLst>
                  <a:outerShdw blurRad="38100" dist="38100" dir="2700000" algn="tl">
                    <a:srgbClr val="FFFFFF"/>
                  </a:outerShdw>
                </a:effectLst>
                <a:latin typeface="Times New Roman" pitchFamily="18" charset="0"/>
              </a:rPr>
              <a:t>Generic domain labels</a:t>
            </a: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1573213"/>
            <a:ext cx="6880225"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596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7237" y="3858419"/>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077200" cy="623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784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157288" y="990600"/>
            <a:ext cx="6081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400" b="1" i="1">
                <a:solidFill>
                  <a:srgbClr val="FF0066"/>
                </a:solidFill>
                <a:effectLst>
                  <a:outerShdw blurRad="38100" dist="38100" dir="2700000" algn="tl">
                    <a:srgbClr val="000000"/>
                  </a:outerShdw>
                </a:effectLst>
                <a:latin typeface="Times New Roman" pitchFamily="18" charset="0"/>
              </a:rPr>
              <a:t>Table 17.1  </a:t>
            </a:r>
            <a:r>
              <a:rPr lang="en-US" sz="2400" b="1" i="1">
                <a:effectLst>
                  <a:outerShdw blurRad="38100" dist="38100" dir="2700000" algn="tl">
                    <a:srgbClr val="FFFFFF"/>
                  </a:outerShdw>
                </a:effectLst>
                <a:latin typeface="Times New Roman" pitchFamily="18" charset="0"/>
              </a:rPr>
              <a:t>Generic domain labels (Continued)</a:t>
            </a: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1570038"/>
            <a:ext cx="6918325"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831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17.9</a:t>
            </a:r>
            <a:r>
              <a:rPr lang="en-US" altLang="en-US" b="1">
                <a:solidFill>
                  <a:schemeClr val="accent2"/>
                </a:solidFill>
                <a:latin typeface="Times New Roman" pitchFamily="18" charset="0"/>
              </a:rPr>
              <a:t>    </a:t>
            </a:r>
            <a:r>
              <a:rPr lang="en-US" altLang="en-US" b="1" i="1">
                <a:latin typeface="Times New Roman" pitchFamily="18" charset="0"/>
              </a:rPr>
              <a:t>Country domains</a:t>
            </a:r>
          </a:p>
        </p:txBody>
      </p:sp>
      <p:sp>
        <p:nvSpPr>
          <p:cNvPr id="81923"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4"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5"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6"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7"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8"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192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819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990600"/>
            <a:ext cx="477202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917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17.10</a:t>
            </a:r>
            <a:r>
              <a:rPr lang="en-US" altLang="en-US" b="1">
                <a:solidFill>
                  <a:schemeClr val="accent2"/>
                </a:solidFill>
                <a:latin typeface="Times New Roman" pitchFamily="18" charset="0"/>
              </a:rPr>
              <a:t>    </a:t>
            </a:r>
            <a:r>
              <a:rPr lang="en-US" altLang="en-US" b="1" i="1">
                <a:latin typeface="Times New Roman" pitchFamily="18" charset="0"/>
              </a:rPr>
              <a:t>Inverse domain</a:t>
            </a:r>
          </a:p>
        </p:txBody>
      </p:sp>
      <p:sp>
        <p:nvSpPr>
          <p:cNvPr id="8294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4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4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5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5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5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295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829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555625"/>
            <a:ext cx="4414837" cy="576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552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0"/>
            <a:ext cx="8686800" cy="6400800"/>
            <a:chOff x="0" y="96"/>
            <a:chExt cx="5472" cy="3840"/>
          </a:xfrm>
        </p:grpSpPr>
        <p:sp>
          <p:nvSpPr>
            <p:cNvPr id="83975"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b="1">
                <a:latin typeface="Times New Roman" pitchFamily="18" charset="0"/>
              </a:endParaRPr>
            </a:p>
          </p:txBody>
        </p:sp>
        <p:sp>
          <p:nvSpPr>
            <p:cNvPr id="83976" name="AutoShape 4"/>
            <p:cNvSpPr>
              <a:spLocks noChangeArrowheads="1"/>
            </p:cNvSpPr>
            <p:nvPr/>
          </p:nvSpPr>
          <p:spPr bwMode="blackWhite">
            <a:xfrm>
              <a:off x="0" y="96"/>
              <a:ext cx="5376" cy="768"/>
            </a:xfrm>
            <a:custGeom>
              <a:avLst/>
              <a:gdLst>
                <a:gd name="T0" fmla="*/ 0 w 7000"/>
                <a:gd name="T1" fmla="*/ 0 h 1000"/>
                <a:gd name="T2" fmla="*/ 25471 w 7000"/>
                <a:gd name="T3" fmla="*/ 0 h 1000"/>
                <a:gd name="T4" fmla="*/ 27539 w 7000"/>
                <a:gd name="T5" fmla="*/ 295 h 1000"/>
                <a:gd name="T6" fmla="*/ 25475 w 7000"/>
                <a:gd name="T7" fmla="*/ 590 h 1000"/>
                <a:gd name="T8" fmla="*/ 0 w 7000"/>
                <a:gd name="T9" fmla="*/ 590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169" y="0"/>
                  </a:lnTo>
                  <a:cubicBezTo>
                    <a:pt x="6446" y="0"/>
                    <a:pt x="6670" y="223"/>
                    <a:pt x="6670" y="500"/>
                  </a:cubicBezTo>
                  <a:cubicBezTo>
                    <a:pt x="6670" y="776"/>
                    <a:pt x="6446" y="999"/>
                    <a:pt x="617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977"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971" name="Text Box 6"/>
          <p:cNvSpPr txBox="1">
            <a:spLocks noChangeArrowheads="1"/>
          </p:cNvSpPr>
          <p:nvPr/>
        </p:nvSpPr>
        <p:spPr bwMode="auto">
          <a:xfrm>
            <a:off x="228600" y="354013"/>
            <a:ext cx="445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600" b="1">
                <a:solidFill>
                  <a:schemeClr val="bg1"/>
                </a:solidFill>
              </a:rPr>
              <a:t>17.5   RESOLUTION</a:t>
            </a:r>
          </a:p>
        </p:txBody>
      </p:sp>
      <p:sp>
        <p:nvSpPr>
          <p:cNvPr id="101383" name="Rectangle 7"/>
          <p:cNvSpPr>
            <a:spLocks noChangeArrowheads="1"/>
          </p:cNvSpPr>
          <p:nvPr/>
        </p:nvSpPr>
        <p:spPr bwMode="auto">
          <a:xfrm>
            <a:off x="533400" y="13716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defRPr/>
            </a:pPr>
            <a:r>
              <a:rPr lang="en-US" sz="2000" b="1" i="1">
                <a:effectLst>
                  <a:outerShdw blurRad="38100" dist="38100" dir="2700000" algn="tl">
                    <a:srgbClr val="FFFFFF"/>
                  </a:outerShdw>
                </a:effectLst>
                <a:latin typeface="Times New Roman" pitchFamily="18" charset="0"/>
              </a:rPr>
              <a:t>Mapping a name to an address or an address to a name is called name-address resolution.</a:t>
            </a:r>
          </a:p>
        </p:txBody>
      </p:sp>
      <p:sp>
        <p:nvSpPr>
          <p:cNvPr id="101384" name="Rectangle 8"/>
          <p:cNvSpPr>
            <a:spLocks noChangeArrowheads="1"/>
          </p:cNvSpPr>
          <p:nvPr/>
        </p:nvSpPr>
        <p:spPr bwMode="auto">
          <a:xfrm>
            <a:off x="685800" y="31242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2000" b="1" i="1">
                <a:solidFill>
                  <a:schemeClr val="hlink"/>
                </a:solidFill>
                <a:effectLst>
                  <a:outerShdw blurRad="38100" dist="38100" dir="2700000" algn="tl">
                    <a:srgbClr val="000000"/>
                  </a:outerShdw>
                </a:effectLst>
                <a:latin typeface="Times New Roman" pitchFamily="18" charset="0"/>
              </a:rPr>
              <a:t>The topics discussed in this section include:</a:t>
            </a:r>
          </a:p>
        </p:txBody>
      </p:sp>
      <p:sp>
        <p:nvSpPr>
          <p:cNvPr id="101385" name="Rectangle 9"/>
          <p:cNvSpPr>
            <a:spLocks noChangeArrowheads="1"/>
          </p:cNvSpPr>
          <p:nvPr/>
        </p:nvSpPr>
        <p:spPr bwMode="auto">
          <a:xfrm>
            <a:off x="685800" y="3641725"/>
            <a:ext cx="7315200" cy="1920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762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2000" b="1" i="1">
                <a:effectLst>
                  <a:outerShdw blurRad="38100" dist="38100" dir="2700000" algn="tl">
                    <a:srgbClr val="FFFFFF"/>
                  </a:outerShdw>
                </a:effectLst>
                <a:latin typeface="Times New Roman" pitchFamily="18" charset="0"/>
              </a:rPr>
              <a:t>Resolver </a:t>
            </a:r>
          </a:p>
          <a:p>
            <a:pPr eaLnBrk="0" hangingPunct="0">
              <a:defRPr/>
            </a:pPr>
            <a:r>
              <a:rPr lang="en-US" sz="2000" b="1" i="1">
                <a:effectLst>
                  <a:outerShdw blurRad="38100" dist="38100" dir="2700000" algn="tl">
                    <a:srgbClr val="FFFFFF"/>
                  </a:outerShdw>
                </a:effectLst>
                <a:latin typeface="Times New Roman" pitchFamily="18" charset="0"/>
              </a:rPr>
              <a:t>Mapping Names to Addresses </a:t>
            </a:r>
          </a:p>
          <a:p>
            <a:pPr eaLnBrk="0" hangingPunct="0">
              <a:defRPr/>
            </a:pPr>
            <a:r>
              <a:rPr lang="en-US" sz="2000" b="1" i="1">
                <a:effectLst>
                  <a:outerShdw blurRad="38100" dist="38100" dir="2700000" algn="tl">
                    <a:srgbClr val="FFFFFF"/>
                  </a:outerShdw>
                </a:effectLst>
                <a:latin typeface="Times New Roman" pitchFamily="18" charset="0"/>
              </a:rPr>
              <a:t>Mapping Addresses to Names </a:t>
            </a:r>
          </a:p>
          <a:p>
            <a:pPr eaLnBrk="0" hangingPunct="0">
              <a:defRPr/>
            </a:pPr>
            <a:r>
              <a:rPr lang="en-US" sz="2000" b="1" i="1">
                <a:effectLst>
                  <a:outerShdw blurRad="38100" dist="38100" dir="2700000" algn="tl">
                    <a:srgbClr val="FFFFFF"/>
                  </a:outerShdw>
                </a:effectLst>
                <a:latin typeface="Times New Roman" pitchFamily="18" charset="0"/>
              </a:rPr>
              <a:t>Recursive Resolution </a:t>
            </a:r>
          </a:p>
          <a:p>
            <a:pPr eaLnBrk="0" hangingPunct="0">
              <a:defRPr/>
            </a:pPr>
            <a:r>
              <a:rPr lang="en-US" sz="2000" b="1" i="1">
                <a:effectLst>
                  <a:outerShdw blurRad="38100" dist="38100" dir="2700000" algn="tl">
                    <a:srgbClr val="FFFFFF"/>
                  </a:outerShdw>
                </a:effectLst>
                <a:latin typeface="Times New Roman" pitchFamily="18" charset="0"/>
              </a:rPr>
              <a:t>Iterative Resolution </a:t>
            </a:r>
          </a:p>
          <a:p>
            <a:pPr eaLnBrk="0" hangingPunct="0">
              <a:defRPr/>
            </a:pPr>
            <a:r>
              <a:rPr lang="en-US" sz="2000" b="1" i="1">
                <a:effectLst>
                  <a:outerShdw blurRad="38100" dist="38100" dir="2700000" algn="tl">
                    <a:srgbClr val="FFFFFF"/>
                  </a:outerShdw>
                </a:effectLst>
                <a:latin typeface="Times New Roman" pitchFamily="18" charset="0"/>
              </a:rPr>
              <a:t>Caching </a:t>
            </a:r>
          </a:p>
        </p:txBody>
      </p:sp>
    </p:spTree>
    <p:extLst>
      <p:ext uri="{BB962C8B-B14F-4D97-AF65-F5344CB8AC3E}">
        <p14:creationId xmlns:p14="http://schemas.microsoft.com/office/powerpoint/2010/main" val="2784662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17.11</a:t>
            </a:r>
            <a:r>
              <a:rPr lang="en-US" altLang="en-US" b="1">
                <a:solidFill>
                  <a:schemeClr val="accent2"/>
                </a:solidFill>
                <a:latin typeface="Times New Roman" pitchFamily="18" charset="0"/>
              </a:rPr>
              <a:t>    </a:t>
            </a:r>
            <a:r>
              <a:rPr lang="en-US" altLang="en-US" b="1" i="1">
                <a:latin typeface="Times New Roman" pitchFamily="18" charset="0"/>
              </a:rPr>
              <a:t>Recursive resolution</a:t>
            </a:r>
          </a:p>
        </p:txBody>
      </p:sp>
      <p:sp>
        <p:nvSpPr>
          <p:cNvPr id="84995"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4996"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4997"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4998"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4999"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5000"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5001"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8500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85950"/>
            <a:ext cx="67373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640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FF"/>
                </a:solidFill>
                <a:latin typeface="Times New Roman" pitchFamily="18" charset="0"/>
              </a:rPr>
              <a:t>Figure 17.12</a:t>
            </a:r>
            <a:r>
              <a:rPr lang="en-US" altLang="en-US" b="1">
                <a:solidFill>
                  <a:schemeClr val="accent2"/>
                </a:solidFill>
                <a:latin typeface="Times New Roman" pitchFamily="18" charset="0"/>
              </a:rPr>
              <a:t>    </a:t>
            </a:r>
            <a:r>
              <a:rPr lang="en-US" altLang="en-US" b="1" i="1">
                <a:latin typeface="Times New Roman" pitchFamily="18" charset="0"/>
              </a:rPr>
              <a:t>Iterative resolution</a:t>
            </a:r>
          </a:p>
        </p:txBody>
      </p:sp>
      <p:sp>
        <p:nvSpPr>
          <p:cNvPr id="86019"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1"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4"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sp>
        <p:nvSpPr>
          <p:cNvPr id="8602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kumimoji="1" lang="en-US" altLang="en-US" sz="2400">
              <a:latin typeface="Tahoma" pitchFamily="34" charset="0"/>
            </a:endParaRPr>
          </a:p>
        </p:txBody>
      </p:sp>
      <p:pic>
        <p:nvPicPr>
          <p:cNvPr id="860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295400"/>
            <a:ext cx="7724775"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7" name="Rectangle 11"/>
          <p:cNvSpPr>
            <a:spLocks noGrp="1" noChangeArrowheads="1"/>
          </p:cNvSpPr>
          <p:nvPr>
            <p:ph type="title" idx="4294967295"/>
          </p:nvPr>
        </p:nvSpPr>
        <p:spPr/>
        <p:txBody>
          <a:bodyPr/>
          <a:lstStyle/>
          <a:p>
            <a:pPr eaLnBrk="1" hangingPunct="1"/>
            <a:endParaRPr lang="en-US" altLang="en-US" dirty="0" smtClean="0"/>
          </a:p>
        </p:txBody>
      </p:sp>
    </p:spTree>
    <p:extLst>
      <p:ext uri="{BB962C8B-B14F-4D97-AF65-F5344CB8AC3E}">
        <p14:creationId xmlns:p14="http://schemas.microsoft.com/office/powerpoint/2010/main" val="3716431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dirty="0" smtClean="0"/>
              <a:t>DNS Caching</a:t>
            </a:r>
          </a:p>
        </p:txBody>
      </p:sp>
      <p:sp>
        <p:nvSpPr>
          <p:cNvPr id="87043" name="Rectangle 3"/>
          <p:cNvSpPr>
            <a:spLocks noGrp="1" noChangeArrowheads="1"/>
          </p:cNvSpPr>
          <p:nvPr>
            <p:ph type="body" idx="1"/>
          </p:nvPr>
        </p:nvSpPr>
        <p:spPr/>
        <p:txBody>
          <a:bodyPr/>
          <a:lstStyle/>
          <a:p>
            <a:pPr eaLnBrk="1" hangingPunct="1"/>
            <a:r>
              <a:rPr lang="en-US" altLang="en-US" dirty="0" smtClean="0"/>
              <a:t>To exploit temporal locality (repeated requests) DNS server caches all lookups.  Cache timeouts cleans the items.</a:t>
            </a:r>
          </a:p>
          <a:p>
            <a:pPr eaLnBrk="1" hangingPunct="1">
              <a:buFontTx/>
              <a:buNone/>
            </a:pPr>
            <a:endParaRPr lang="en-US" altLang="en-US" dirty="0" smtClean="0"/>
          </a:p>
        </p:txBody>
      </p:sp>
    </p:spTree>
    <p:extLst>
      <p:ext uri="{BB962C8B-B14F-4D97-AF65-F5344CB8AC3E}">
        <p14:creationId xmlns:p14="http://schemas.microsoft.com/office/powerpoint/2010/main" val="1039225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467600" cy="576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789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96"/>
            <a:ext cx="868407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31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HTTP Requests</a:t>
            </a:r>
          </a:p>
        </p:txBody>
      </p:sp>
      <p:sp>
        <p:nvSpPr>
          <p:cNvPr id="7171" name="Rectangle 3"/>
          <p:cNvSpPr>
            <a:spLocks noGrp="1" noChangeArrowheads="1"/>
          </p:cNvSpPr>
          <p:nvPr>
            <p:ph type="body" idx="1"/>
          </p:nvPr>
        </p:nvSpPr>
        <p:spPr/>
        <p:txBody>
          <a:bodyPr/>
          <a:lstStyle/>
          <a:p>
            <a:pPr eaLnBrk="1" hangingPunct="1"/>
            <a:r>
              <a:rPr lang="en-US" altLang="en-US" sz="2800" dirty="0" smtClean="0"/>
              <a:t>GET: requests a document. Server send status information and the document.</a:t>
            </a:r>
          </a:p>
          <a:p>
            <a:pPr eaLnBrk="1" hangingPunct="1"/>
            <a:r>
              <a:rPr lang="en-US" altLang="en-US" sz="2800" dirty="0" smtClean="0"/>
              <a:t>HEAD: Requests status information. Server sends just the status not the document.</a:t>
            </a:r>
          </a:p>
          <a:p>
            <a:pPr eaLnBrk="1" hangingPunct="1"/>
            <a:r>
              <a:rPr lang="en-US" altLang="en-US" sz="2800" dirty="0" smtClean="0"/>
              <a:t>POST: Sends data to the server.  The server appends the data to a specified item.</a:t>
            </a:r>
          </a:p>
          <a:p>
            <a:pPr eaLnBrk="1" hangingPunct="1"/>
            <a:r>
              <a:rPr lang="en-US" altLang="en-US" sz="2800" dirty="0" smtClean="0"/>
              <a:t>PUT: Same as above, except, instead of appending it replaces previous data.</a:t>
            </a:r>
          </a:p>
        </p:txBody>
      </p:sp>
    </p:spTree>
    <p:extLst>
      <p:ext uri="{BB962C8B-B14F-4D97-AF65-F5344CB8AC3E}">
        <p14:creationId xmlns:p14="http://schemas.microsoft.com/office/powerpoint/2010/main" val="980305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534400" cy="659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122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Response Header</a:t>
            </a:r>
          </a:p>
        </p:txBody>
      </p:sp>
      <p:sp>
        <p:nvSpPr>
          <p:cNvPr id="8195" name="Rectangle 3"/>
          <p:cNvSpPr>
            <a:spLocks noGrp="1" noChangeArrowheads="1"/>
          </p:cNvSpPr>
          <p:nvPr>
            <p:ph type="body" idx="1"/>
          </p:nvPr>
        </p:nvSpPr>
        <p:spPr/>
        <p:txBody>
          <a:bodyPr/>
          <a:lstStyle/>
          <a:p>
            <a:pPr eaLnBrk="1" hangingPunct="1"/>
            <a:r>
              <a:rPr lang="en-US" altLang="en-US" dirty="0" smtClean="0"/>
              <a:t>Version of the HTTP protocol.</a:t>
            </a:r>
          </a:p>
          <a:p>
            <a:pPr eaLnBrk="1" hangingPunct="1"/>
            <a:r>
              <a:rPr lang="en-US" altLang="en-US" dirty="0" smtClean="0"/>
              <a:t>Status code (whether the server handled the request – code 200). Code 404 means item can’t be found, 400 means bad request.</a:t>
            </a:r>
          </a:p>
          <a:p>
            <a:pPr eaLnBrk="1" hangingPunct="1"/>
            <a:r>
              <a:rPr lang="en-US" altLang="en-US" dirty="0" smtClean="0"/>
              <a:t>Other information. Server identification. Last Modified. Content length and Content Type.  All followed by CRLF.</a:t>
            </a:r>
          </a:p>
        </p:txBody>
      </p:sp>
    </p:spTree>
    <p:extLst>
      <p:ext uri="{BB962C8B-B14F-4D97-AF65-F5344CB8AC3E}">
        <p14:creationId xmlns:p14="http://schemas.microsoft.com/office/powerpoint/2010/main" val="229247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8725</TotalTime>
  <Words>1677</Words>
  <Application>Microsoft Office PowerPoint</Application>
  <PresentationFormat>On-screen Show (4:3)</PresentationFormat>
  <Paragraphs>142</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Traditional Internet Applications</vt:lpstr>
      <vt:lpstr>Application Layer Protocols</vt:lpstr>
      <vt:lpstr>Application layer protocols</vt:lpstr>
      <vt:lpstr>PowerPoint Presentation</vt:lpstr>
      <vt:lpstr>PowerPoint Presentation</vt:lpstr>
      <vt:lpstr>PowerPoint Presentation</vt:lpstr>
      <vt:lpstr>HTTP Requests</vt:lpstr>
      <vt:lpstr>PowerPoint Presentation</vt:lpstr>
      <vt:lpstr>Response Header</vt:lpstr>
      <vt:lpstr>PowerPoint Presentation</vt:lpstr>
      <vt:lpstr>Caching In Browsers</vt:lpstr>
      <vt:lpstr>Email</vt:lpstr>
      <vt:lpstr>Components of email</vt:lpstr>
      <vt:lpstr>Mime (multipurpose internet mail extenstion)</vt:lpstr>
      <vt:lpstr>PowerPoint Presentation</vt:lpstr>
      <vt:lpstr>PowerPoint Presentation</vt:lpstr>
      <vt:lpstr> </vt:lpstr>
      <vt:lpstr>Ports used for SMTP</vt:lpstr>
      <vt:lpstr>PowerPoint Presentation</vt:lpstr>
      <vt:lpstr>PowerPoint Presentation</vt:lpstr>
      <vt:lpstr>POP3 and IMAP4</vt:lpstr>
      <vt:lpstr>FTP</vt:lpstr>
      <vt:lpstr>FTP connections</vt:lpstr>
      <vt:lpstr>PowerPoint Presentation</vt:lpstr>
      <vt:lpstr>PowerPoint Presentation</vt:lpstr>
      <vt:lpstr>FTP Active Passive Opens</vt:lpstr>
      <vt:lpstr>FTP active passive contd.</vt:lpstr>
      <vt:lpstr>Active vs. Passive Open</vt:lpstr>
      <vt:lpstr>DNS (Domain Name Server)</vt:lpstr>
      <vt:lpstr>Authoritative Name Server</vt:lpstr>
      <vt:lpstr>How DNS works</vt:lpstr>
      <vt:lpstr>Types of DNS entries</vt:lpstr>
      <vt:lpstr>NS Record</vt:lpstr>
      <vt:lpstr>A Record </vt:lpstr>
      <vt:lpstr>MX Record </vt:lpstr>
      <vt:lpstr>DNS autonomy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DNS Caching</vt:lpstr>
    </vt:vector>
  </TitlesOfParts>
  <Company>UTPA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Internet Applications</dc:title>
  <dc:creator>John Abraham</dc:creator>
  <cp:lastModifiedBy>John Abraham</cp:lastModifiedBy>
  <cp:revision>17</cp:revision>
  <cp:lastPrinted>2015-09-22T18:41:53Z</cp:lastPrinted>
  <dcterms:created xsi:type="dcterms:W3CDTF">2015-09-21T18:19:36Z</dcterms:created>
  <dcterms:modified xsi:type="dcterms:W3CDTF">2018-02-28T17:35:48Z</dcterms:modified>
</cp:coreProperties>
</file>