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93" r:id="rId3"/>
    <p:sldId id="294" r:id="rId4"/>
    <p:sldId id="295" r:id="rId5"/>
    <p:sldId id="257" r:id="rId6"/>
    <p:sldId id="258" r:id="rId7"/>
    <p:sldId id="263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9" r:id="rId22"/>
    <p:sldId id="285" r:id="rId23"/>
    <p:sldId id="273" r:id="rId24"/>
    <p:sldId id="274" r:id="rId25"/>
    <p:sldId id="275" r:id="rId26"/>
    <p:sldId id="281" r:id="rId27"/>
    <p:sldId id="283" r:id="rId28"/>
    <p:sldId id="298" r:id="rId29"/>
    <p:sldId id="276" r:id="rId30"/>
    <p:sldId id="277" r:id="rId31"/>
    <p:sldId id="299" r:id="rId32"/>
    <p:sldId id="286" r:id="rId33"/>
    <p:sldId id="287" r:id="rId34"/>
    <p:sldId id="288" r:id="rId35"/>
    <p:sldId id="289" r:id="rId36"/>
    <p:sldId id="290" r:id="rId37"/>
    <p:sldId id="291" r:id="rId38"/>
    <p:sldId id="296" r:id="rId39"/>
    <p:sldId id="297" r:id="rId4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0" autoAdjust="0"/>
    <p:restoredTop sz="86410" autoAdjust="0"/>
  </p:normalViewPr>
  <p:slideViewPr>
    <p:cSldViewPr>
      <p:cViewPr varScale="1">
        <p:scale>
          <a:sx n="95" d="100"/>
          <a:sy n="95" d="100"/>
        </p:scale>
        <p:origin x="50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E4078-2F3E-42B9-9D9D-16E45835420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FBEFF-9E58-4A17-898A-4563ED01B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6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615A5-EBC4-479F-8CB3-7A8B7034635B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8D6BE-D967-46EA-909D-5478410FD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282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AF2C66-6897-4E38-B185-81738EA60C61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D8D6BE-D967-46EA-909D-5478410FD82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831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21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9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34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74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2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61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780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2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04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F7A0D-BAEF-4CC7-89BB-45AC9A67B9DA}" type="datetimeFigureOut">
              <a:rPr lang="en-US" smtClean="0"/>
              <a:t>2/6/2019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D1C3-440D-485D-939D-B9AE38B45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6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Internet Applications and Network Programming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Abraham</a:t>
            </a:r>
          </a:p>
          <a:p>
            <a:r>
              <a:rPr lang="en-US" dirty="0"/>
              <a:t>Professor</a:t>
            </a:r>
          </a:p>
          <a:p>
            <a:r>
              <a:rPr lang="en-US" dirty="0"/>
              <a:t>UTPA</a:t>
            </a:r>
          </a:p>
        </p:txBody>
      </p:sp>
    </p:spTree>
    <p:extLst>
      <p:ext uri="{BB962C8B-B14F-4D97-AF65-F5344CB8AC3E}">
        <p14:creationId xmlns:p14="http://schemas.microsoft.com/office/powerpoint/2010/main" val="1934045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76200"/>
            <a:ext cx="8527103" cy="6584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077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Connection of Oriented Communication (TCP)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Stream service</a:t>
            </a:r>
          </a:p>
          <a:p>
            <a:r>
              <a:rPr lang="en-US" dirty="0"/>
              <a:t>First connection must be established</a:t>
            </a:r>
          </a:p>
          <a:p>
            <a:r>
              <a:rPr lang="en-US" dirty="0"/>
              <a:t>Data may be send in either direction</a:t>
            </a:r>
          </a:p>
          <a:p>
            <a:r>
              <a:rPr lang="en-US" dirty="0"/>
              <a:t>Finish communication</a:t>
            </a:r>
          </a:p>
          <a:p>
            <a:r>
              <a:rPr lang="en-US" dirty="0"/>
              <a:t>Applications request connection terminated.</a:t>
            </a:r>
          </a:p>
        </p:txBody>
      </p:sp>
    </p:spTree>
    <p:extLst>
      <p:ext uri="{BB962C8B-B14F-4D97-AF65-F5344CB8AC3E}">
        <p14:creationId xmlns:p14="http://schemas.microsoft.com/office/powerpoint/2010/main" val="3079764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Client-server model of interaction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server application starts first and waits for client to connect</a:t>
            </a:r>
          </a:p>
          <a:p>
            <a:r>
              <a:rPr lang="en-US" dirty="0"/>
              <a:t>Client starts next and initiates</a:t>
            </a:r>
            <a:r>
              <a:rPr lang="en-US" baseline="0" dirty="0"/>
              <a:t> connection</a:t>
            </a:r>
          </a:p>
        </p:txBody>
      </p:sp>
    </p:spTree>
    <p:extLst>
      <p:ext uri="{BB962C8B-B14F-4D97-AF65-F5344CB8AC3E}">
        <p14:creationId xmlns:p14="http://schemas.microsoft.com/office/powerpoint/2010/main" val="106599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first</a:t>
            </a:r>
          </a:p>
          <a:p>
            <a:r>
              <a:rPr lang="en-US" dirty="0"/>
              <a:t>Does not need</a:t>
            </a:r>
            <a:r>
              <a:rPr lang="en-US" baseline="0" dirty="0"/>
              <a:t> to know which client will contact it (so need to know client IP)</a:t>
            </a:r>
          </a:p>
          <a:p>
            <a:r>
              <a:rPr lang="en-US" baseline="0" dirty="0"/>
              <a:t>Waits passively</a:t>
            </a:r>
          </a:p>
          <a:p>
            <a:r>
              <a:rPr lang="en-US" baseline="0" dirty="0"/>
              <a:t>Communicates with a client by sending and receiving data</a:t>
            </a:r>
          </a:p>
          <a:p>
            <a:r>
              <a:rPr lang="en-US" baseline="0" dirty="0"/>
              <a:t>When one client finished, waits for another.</a:t>
            </a:r>
          </a:p>
        </p:txBody>
      </p:sp>
    </p:spTree>
    <p:extLst>
      <p:ext uri="{BB962C8B-B14F-4D97-AF65-F5344CB8AC3E}">
        <p14:creationId xmlns:p14="http://schemas.microsoft.com/office/powerpoint/2010/main" val="2913849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Starts second</a:t>
            </a:r>
          </a:p>
          <a:p>
            <a:r>
              <a:rPr lang="en-US" dirty="0"/>
              <a:t>Must know the IP of the</a:t>
            </a:r>
            <a:r>
              <a:rPr lang="en-US" baseline="0" dirty="0"/>
              <a:t> intended server. </a:t>
            </a:r>
          </a:p>
          <a:p>
            <a:r>
              <a:rPr lang="en-US" baseline="0" dirty="0"/>
              <a:t>Initiates contact with the server when communication is  needed.</a:t>
            </a:r>
          </a:p>
          <a:p>
            <a:r>
              <a:rPr lang="en-US" baseline="0" dirty="0"/>
              <a:t>Sends and receives data between server and the client</a:t>
            </a:r>
          </a:p>
          <a:p>
            <a:r>
              <a:rPr lang="en-US" baseline="0" dirty="0"/>
              <a:t>May terminate after interacting with the server or contact another server</a:t>
            </a:r>
          </a:p>
        </p:txBody>
      </p:sp>
    </p:spTree>
    <p:extLst>
      <p:ext uri="{BB962C8B-B14F-4D97-AF65-F5344CB8AC3E}">
        <p14:creationId xmlns:p14="http://schemas.microsoft.com/office/powerpoint/2010/main" val="879723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3338"/>
            <a:ext cx="8505825" cy="656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88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6200"/>
            <a:ext cx="8886825" cy="68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664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8068"/>
            <a:ext cx="8886825" cy="68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03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8810625" cy="680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73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200"/>
            <a:ext cx="8745747" cy="675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453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of socket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Server program</a:t>
            </a:r>
          </a:p>
          <a:p>
            <a:r>
              <a:rPr lang="en-US" dirty="0"/>
              <a:t>Client Program</a:t>
            </a:r>
          </a:p>
        </p:txBody>
      </p:sp>
    </p:spTree>
    <p:extLst>
      <p:ext uri="{BB962C8B-B14F-4D97-AF65-F5344CB8AC3E}">
        <p14:creationId xmlns:p14="http://schemas.microsoft.com/office/powerpoint/2010/main" val="21617276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1077"/>
            <a:ext cx="9648825" cy="745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6053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</a:t>
            </a:r>
            <a:r>
              <a:rPr lang="en-US" baseline="0" dirty="0"/>
              <a:t> Computer</a:t>
            </a:r>
          </a:p>
          <a:p>
            <a:pPr lvl="1"/>
            <a:r>
              <a:rPr lang="en-US" dirty="0"/>
              <a:t>IP address, or use DNS to obtain</a:t>
            </a:r>
            <a:r>
              <a:rPr lang="en-US" baseline="0" dirty="0"/>
              <a:t> IP</a:t>
            </a:r>
          </a:p>
          <a:p>
            <a:pPr lvl="0"/>
            <a:r>
              <a:rPr lang="en-US" dirty="0"/>
              <a:t>Identify Process</a:t>
            </a:r>
          </a:p>
          <a:p>
            <a:pPr lvl="1"/>
            <a:r>
              <a:rPr lang="en-US" dirty="0"/>
              <a:t>16 bit protocol port number.</a:t>
            </a:r>
          </a:p>
          <a:p>
            <a:pPr lvl="1"/>
            <a:r>
              <a:rPr lang="en-US" dirty="0"/>
              <a:t>Well</a:t>
            </a:r>
            <a:r>
              <a:rPr lang="en-US" baseline="0" dirty="0"/>
              <a:t> known or ephemeral</a:t>
            </a:r>
          </a:p>
        </p:txBody>
      </p:sp>
    </p:spTree>
    <p:extLst>
      <p:ext uri="{BB962C8B-B14F-4D97-AF65-F5344CB8AC3E}">
        <p14:creationId xmlns:p14="http://schemas.microsoft.com/office/powerpoint/2010/main" val="1243144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r>
              <a:rPr lang="en-US" altLang="en-US" dirty="0"/>
              <a:t>SOME WELL KNOWN PORTS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1299" name="Group 35"/>
          <p:cNvGraphicFramePr>
            <a:graphicFrameLocks noGrp="1"/>
          </p:cNvGraphicFramePr>
          <p:nvPr/>
        </p:nvGraphicFramePr>
        <p:xfrm>
          <a:off x="1524000" y="1981200"/>
          <a:ext cx="6096000" cy="4064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HTTP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POP3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SMTP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TELNET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FTP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21,20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FINGER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LOCAL LOOPS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4pPr>
                      <a:lvl5pPr marL="2057400" indent="-22860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5pPr>
                      <a:lvl6pPr marL="25146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6pPr>
                      <a:lvl7pPr marL="29718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7pPr>
                      <a:lvl8pPr marL="34290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8pPr>
                      <a:lvl9pPr marL="3886200" indent="-22860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1310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28600"/>
            <a:ext cx="8048625" cy="621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75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91625" cy="709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420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52400"/>
            <a:ext cx="9191625" cy="709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925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4675" y="304800"/>
            <a:ext cx="8001000" cy="508000"/>
          </a:xfrm>
        </p:spPr>
        <p:txBody>
          <a:bodyPr lIns="92075" tIns="46038" rIns="92075" bIns="46038" anchor="ctr">
            <a:normAutofit fontScale="90000"/>
          </a:bodyPr>
          <a:lstStyle/>
          <a:p>
            <a:r>
              <a:rPr lang="en-US" altLang="en-US" dirty="0"/>
              <a:t>SOCKET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4938" y="1371600"/>
            <a:ext cx="8896350" cy="5486400"/>
          </a:xfrm>
        </p:spPr>
        <p:txBody>
          <a:bodyPr lIns="92075" tIns="46038" rIns="92075" bIns="46038"/>
          <a:lstStyle/>
          <a:p>
            <a:pPr>
              <a:buFont typeface="Wingdings" pitchFamily="2" charset="2"/>
              <a:buNone/>
            </a:pPr>
            <a:r>
              <a:rPr lang="en-US" altLang="en-US" dirty="0"/>
              <a:t>APPLICATION PROGRAMMER’S INTERFACE (API) TO  THE NETWORK (TRANSPORT LAYER)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The socket API is integrated with I/O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When an application creates a socket to use for Internet communication, the OS returns a small integer descriptor that identifies the socket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The application then passes the descriptor as an argument when it calls functions to perform an operation on the socket</a:t>
            </a:r>
          </a:p>
        </p:txBody>
      </p:sp>
    </p:spTree>
    <p:extLst>
      <p:ext uri="{BB962C8B-B14F-4D97-AF65-F5344CB8AC3E}">
        <p14:creationId xmlns:p14="http://schemas.microsoft.com/office/powerpoint/2010/main" val="2686092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r>
              <a:rPr lang="en-US" altLang="en-US" dirty="0"/>
              <a:t>TCP or UDP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r>
              <a:rPr lang="en-US" altLang="en-US" dirty="0"/>
              <a:t>THE TRANSPORT PROTOCOL CAN  USE EITHER TCP OR UDP</a:t>
            </a:r>
          </a:p>
          <a:p>
            <a:r>
              <a:rPr lang="en-US" altLang="en-US" dirty="0"/>
              <a:t>PROGRAMMER NEEDS TO SPECIFY WHICH IS BEING USED</a:t>
            </a:r>
          </a:p>
        </p:txBody>
      </p:sp>
    </p:spTree>
    <p:extLst>
      <p:ext uri="{BB962C8B-B14F-4D97-AF65-F5344CB8AC3E}">
        <p14:creationId xmlns:p14="http://schemas.microsoft.com/office/powerpoint/2010/main" val="4072056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E597148-6B08-49B7-82F4-4FF24663F350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Sockets are endpoints of bidirectional communication channel</a:t>
            </a:r>
            <a:r>
              <a:rPr lang="en-US" baseline="0" dirty="0"/>
              <a:t> between processes.</a:t>
            </a:r>
          </a:p>
          <a:p>
            <a:r>
              <a:rPr lang="en-US" baseline="0" dirty="0"/>
              <a:t>SOCK-STREAM is used for connection oriented protocols and SOCK-DGRAM for connectionless protocols</a:t>
            </a:r>
          </a:p>
          <a:p>
            <a:r>
              <a:rPr lang="en-US" baseline="0" dirty="0" err="1"/>
              <a:t>Socket_family</a:t>
            </a:r>
            <a:r>
              <a:rPr lang="en-US" baseline="0" dirty="0"/>
              <a:t> (SF) is either IP version 4 or IP version 6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CB126F-7061-464E-A1A1-C562E3EB94B6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More on Socket</a:t>
            </a:r>
          </a:p>
        </p:txBody>
      </p:sp>
    </p:spTree>
    <p:extLst>
      <p:ext uri="{BB962C8B-B14F-4D97-AF65-F5344CB8AC3E}">
        <p14:creationId xmlns:p14="http://schemas.microsoft.com/office/powerpoint/2010/main" val="1176731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8658225" cy="6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271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socket with the socket()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Bind the socket to an address using the bind() system call. For a server socket on the Internet, an address consists of a port number on the host machine. Each application</a:t>
            </a:r>
            <a:r>
              <a:rPr lang="en-US" sz="3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should use a unique port.</a:t>
            </a:r>
            <a:endParaRPr lang="en-US" sz="3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for connections with the listen()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Accept a connection with the accept() system call. This call typically blocks until a client connects with the server.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and receive data</a:t>
            </a:r>
          </a:p>
        </p:txBody>
      </p:sp>
    </p:spTree>
    <p:extLst>
      <p:ext uri="{BB962C8B-B14F-4D97-AF65-F5344CB8AC3E}">
        <p14:creationId xmlns:p14="http://schemas.microsoft.com/office/powerpoint/2010/main" val="15929901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52400"/>
            <a:ext cx="8658225" cy="6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1179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675BF-F5B1-4181-AE65-15CB8B2B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D3FF1-E2A4-46DF-A622-EF551D884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Server.bind</a:t>
            </a:r>
            <a:r>
              <a:rPr lang="en-US" dirty="0"/>
              <a:t>() binds IP</a:t>
            </a:r>
            <a:r>
              <a:rPr lang="en-US" baseline="0" dirty="0"/>
              <a:t> and </a:t>
            </a:r>
            <a:r>
              <a:rPr lang="en-US" baseline="0" dirty="0" err="1"/>
              <a:t>portnumber</a:t>
            </a:r>
            <a:r>
              <a:rPr lang="en-US" baseline="0" dirty="0"/>
              <a:t> to socket.</a:t>
            </a:r>
          </a:p>
          <a:p>
            <a:r>
              <a:rPr lang="en-US" baseline="0" dirty="0" err="1"/>
              <a:t>Server.listen</a:t>
            </a:r>
            <a:r>
              <a:rPr lang="en-US" baseline="0" dirty="0"/>
              <a:t>() setup TCP</a:t>
            </a:r>
            <a:r>
              <a:rPr lang="en-US" dirty="0"/>
              <a:t> </a:t>
            </a:r>
            <a:r>
              <a:rPr lang="en-US" dirty="0" err="1"/>
              <a:t>listner</a:t>
            </a:r>
            <a:endParaRPr lang="en-US" baseline="0" dirty="0"/>
          </a:p>
          <a:p>
            <a:r>
              <a:rPr lang="en-US" dirty="0" err="1"/>
              <a:t>Server.accept</a:t>
            </a:r>
            <a:r>
              <a:rPr lang="en-US" dirty="0"/>
              <a:t>()</a:t>
            </a:r>
            <a:r>
              <a:rPr lang="en-US" baseline="0" dirty="0"/>
              <a:t> accepts incoming connection</a:t>
            </a:r>
          </a:p>
          <a:p>
            <a:r>
              <a:rPr lang="en-US" dirty="0" err="1"/>
              <a:t>client.connect</a:t>
            </a:r>
            <a:r>
              <a:rPr lang="en-US" dirty="0"/>
              <a:t>() initiates a TCP server connection</a:t>
            </a:r>
          </a:p>
          <a:p>
            <a:r>
              <a:rPr lang="en-US" dirty="0" err="1"/>
              <a:t>Sc.recv</a:t>
            </a:r>
            <a:r>
              <a:rPr lang="en-US" dirty="0"/>
              <a:t>() receives TCP message</a:t>
            </a:r>
          </a:p>
          <a:p>
            <a:r>
              <a:rPr lang="en-US" dirty="0" err="1"/>
              <a:t>Sc.send</a:t>
            </a:r>
            <a:r>
              <a:rPr lang="en-US" dirty="0"/>
              <a:t>() transmits TCP </a:t>
            </a:r>
            <a:r>
              <a:rPr lang="en-US" dirty="0" err="1"/>
              <a:t>messate</a:t>
            </a:r>
            <a:endParaRPr lang="en-US" dirty="0"/>
          </a:p>
          <a:p>
            <a:r>
              <a:rPr lang="en-US" dirty="0" err="1"/>
              <a:t>Socket.gethostname</a:t>
            </a:r>
            <a:r>
              <a:rPr lang="en-US" dirty="0"/>
              <a:t>() returns hostname</a:t>
            </a:r>
          </a:p>
          <a:p>
            <a:r>
              <a:rPr lang="en-US" dirty="0" err="1"/>
              <a:t>Sendto</a:t>
            </a:r>
            <a:r>
              <a:rPr lang="en-US" dirty="0"/>
              <a:t> and </a:t>
            </a:r>
            <a:r>
              <a:rPr lang="en-US" dirty="0" err="1"/>
              <a:t>recvfrom</a:t>
            </a:r>
            <a:r>
              <a:rPr lang="en-US" dirty="0"/>
              <a:t> are UDP methods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84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C# (.NET)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/>
              <a:t>The .NET framework provides two namespaces, </a:t>
            </a:r>
            <a:r>
              <a:rPr lang="en-US" altLang="en-US" sz="2600" dirty="0" err="1"/>
              <a:t>System.Net</a:t>
            </a:r>
            <a:r>
              <a:rPr lang="en-US" altLang="en-US" sz="2600" dirty="0"/>
              <a:t> and </a:t>
            </a:r>
            <a:r>
              <a:rPr lang="en-US" altLang="en-US" sz="2600" dirty="0" err="1"/>
              <a:t>System.Net.Sockets</a:t>
            </a:r>
            <a:r>
              <a:rPr lang="en-US" altLang="en-US" sz="2600" dirty="0"/>
              <a:t> for socket programming. 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The communication can be either connection oriented or connectionless. They can also be either stream oriented or data-gram based. </a:t>
            </a:r>
          </a:p>
          <a:p>
            <a:pPr>
              <a:lnSpc>
                <a:spcPct val="80000"/>
              </a:lnSpc>
            </a:pPr>
            <a:r>
              <a:rPr lang="en-US" altLang="en-US" sz="2600" dirty="0"/>
              <a:t>The most widely used protocol TCP is used for stream-based communication and UDP is used for data-grams based applications. 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6454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Discovering IP address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err="1"/>
              <a:t>System.Net</a:t>
            </a:r>
            <a:r>
              <a:rPr lang="en-US" altLang="en-US" dirty="0"/>
              <a:t> contains the </a:t>
            </a:r>
            <a:r>
              <a:rPr lang="en-US" altLang="en-US" dirty="0" err="1"/>
              <a:t>Dns</a:t>
            </a:r>
            <a:r>
              <a:rPr lang="en-US" altLang="en-US" dirty="0"/>
              <a:t> class.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Dns</a:t>
            </a:r>
            <a:r>
              <a:rPr lang="en-US" altLang="en-US" dirty="0"/>
              <a:t> class can be used to query information about various things including the IP addresses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Dns.GetHostByName</a:t>
            </a:r>
            <a:r>
              <a:rPr lang="en-US" altLang="en-US" dirty="0"/>
              <a:t> can be used to return DNS host name of the local machine.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Here is an example of this program.  You will have to write this program yourself, so I am only showing the executable program.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3124200" y="3124200"/>
          <a:ext cx="29495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Package" showAsIcon="1" r:id="rId3" imgW="2949480" imgH="685440" progId="Package">
                  <p:embed/>
                </p:oleObj>
              </mc:Choice>
              <mc:Fallback>
                <p:oleObj name="Package" showAsIcon="1" r:id="rId3" imgW="2949480" imgH="6854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24200"/>
                        <a:ext cx="29495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4675188" y="5929313"/>
          <a:ext cx="9144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Package" showAsIcon="1" r:id="rId5" imgW="914400" imgH="714240" progId="Package">
                  <p:embed/>
                </p:oleObj>
              </mc:Choice>
              <mc:Fallback>
                <p:oleObj name="Package" showAsIcon="1" r:id="rId5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188" y="5929313"/>
                        <a:ext cx="9144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sq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952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4938" y="533400"/>
            <a:ext cx="8885237" cy="1066800"/>
          </a:xfrm>
        </p:spPr>
        <p:txBody>
          <a:bodyPr>
            <a:normAutofit fontScale="90000"/>
          </a:bodyPr>
          <a:lstStyle/>
          <a:p>
            <a:r>
              <a:rPr lang="en-US" altLang="en-US" sz="3400" dirty="0"/>
              <a:t>Sample program in </a:t>
            </a:r>
            <a:r>
              <a:rPr lang="en-US" altLang="en-US" sz="3400" dirty="0" err="1"/>
              <a:t>c#</a:t>
            </a:r>
            <a:r>
              <a:rPr lang="en-US" altLang="en-US" sz="3400" dirty="0"/>
              <a:t> to resolve address given a host name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38" y="1600200"/>
            <a:ext cx="8896350" cy="5257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using System;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using </a:t>
            </a:r>
            <a:r>
              <a:rPr lang="en-US" altLang="en-US" sz="1700" dirty="0" err="1"/>
              <a:t>System.Net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using </a:t>
            </a:r>
            <a:r>
              <a:rPr lang="en-US" altLang="en-US" sz="1700" dirty="0" err="1"/>
              <a:t>System.Net.Sockets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class </a:t>
            </a:r>
            <a:r>
              <a:rPr lang="en-US" altLang="en-US" sz="1700" dirty="0" err="1"/>
              <a:t>SocketAddress</a:t>
            </a:r>
            <a:endParaRPr lang="en-US" altLang="en-US" sz="1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7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public static void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IPHostEntry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IPHost</a:t>
            </a:r>
            <a:r>
              <a:rPr lang="en-US" altLang="en-US" sz="1700" dirty="0"/>
              <a:t> = </a:t>
            </a:r>
            <a:r>
              <a:rPr lang="en-US" altLang="en-US" sz="1700" dirty="0" err="1"/>
              <a:t>Dns.Resolve</a:t>
            </a:r>
            <a:r>
              <a:rPr lang="en-US" altLang="en-US" sz="1700" dirty="0"/>
              <a:t>("www.utpa.edu");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Console.WriteLine</a:t>
            </a:r>
            <a:r>
              <a:rPr lang="en-US" altLang="en-US" sz="1700" dirty="0"/>
              <a:t>(</a:t>
            </a:r>
            <a:r>
              <a:rPr lang="en-US" altLang="en-US" sz="1700" dirty="0" err="1"/>
              <a:t>IPHost.HostName</a:t>
            </a:r>
            <a:r>
              <a:rPr lang="en-US" altLang="en-US" sz="17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string []aliases = </a:t>
            </a:r>
            <a:r>
              <a:rPr lang="en-US" altLang="en-US" sz="1700" dirty="0" err="1"/>
              <a:t>IPHost.Aliases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IPAddress</a:t>
            </a:r>
            <a:r>
              <a:rPr lang="en-US" altLang="en-US" sz="1700" dirty="0"/>
              <a:t>[] </a:t>
            </a:r>
            <a:r>
              <a:rPr lang="en-US" altLang="en-US" sz="1700" dirty="0" err="1"/>
              <a:t>addr</a:t>
            </a:r>
            <a:r>
              <a:rPr lang="en-US" altLang="en-US" sz="1700" dirty="0"/>
              <a:t> = </a:t>
            </a:r>
            <a:r>
              <a:rPr lang="en-US" altLang="en-US" sz="1700" dirty="0" err="1"/>
              <a:t>IPHost.AddressList</a:t>
            </a:r>
            <a:r>
              <a:rPr lang="en-US" altLang="en-US" sz="17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for(</a:t>
            </a:r>
            <a:r>
              <a:rPr lang="en-US" altLang="en-US" sz="1700" dirty="0" err="1"/>
              <a:t>int</a:t>
            </a:r>
            <a:r>
              <a:rPr lang="en-US" altLang="en-US" sz="1700" dirty="0"/>
              <a:t>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= 0;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 &lt; </a:t>
            </a:r>
            <a:r>
              <a:rPr lang="en-US" altLang="en-US" sz="1700" dirty="0" err="1"/>
              <a:t>addr.Length</a:t>
            </a:r>
            <a:r>
              <a:rPr lang="en-US" altLang="en-US" sz="1700" dirty="0"/>
              <a:t> ; </a:t>
            </a:r>
            <a:r>
              <a:rPr lang="en-US" altLang="en-US" sz="1700" dirty="0" err="1"/>
              <a:t>i</a:t>
            </a:r>
            <a:r>
              <a:rPr lang="en-US" altLang="en-US" sz="1700" dirty="0"/>
              <a:t>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            </a:t>
            </a:r>
            <a:r>
              <a:rPr lang="en-US" altLang="en-US" sz="1700" dirty="0" err="1"/>
              <a:t>Console.WriteLine</a:t>
            </a:r>
            <a:r>
              <a:rPr lang="en-US" altLang="en-US" sz="1700" dirty="0"/>
              <a:t>(</a:t>
            </a:r>
            <a:r>
              <a:rPr lang="en-US" altLang="en-US" sz="1700" dirty="0" err="1"/>
              <a:t>addr</a:t>
            </a:r>
            <a:r>
              <a:rPr lang="en-US" altLang="en-US" sz="1700" dirty="0"/>
              <a:t>[</a:t>
            </a:r>
            <a:r>
              <a:rPr lang="en-US" altLang="en-US" sz="1700" dirty="0" err="1"/>
              <a:t>i</a:t>
            </a:r>
            <a:r>
              <a:rPr lang="en-US" altLang="en-US" sz="1700" dirty="0"/>
              <a:t>]);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            </a:t>
            </a:r>
            <a:r>
              <a:rPr lang="en-US" altLang="en-US" sz="1700" dirty="0" err="1"/>
              <a:t>Console.ReadKey</a:t>
            </a:r>
            <a:r>
              <a:rPr lang="en-US" altLang="en-US" sz="1700" dirty="0"/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      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7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97007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Explanation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752600"/>
            <a:ext cx="8001000" cy="4267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dirty="0" err="1"/>
              <a:t>IPHostEntry</a:t>
            </a:r>
            <a:r>
              <a:rPr lang="en-US" altLang="en-US" dirty="0"/>
              <a:t> </a:t>
            </a:r>
            <a:r>
              <a:rPr lang="en-US" altLang="en-US" dirty="0" err="1"/>
              <a:t>IPHost</a:t>
            </a:r>
            <a:r>
              <a:rPr lang="en-US" altLang="en-US" dirty="0"/>
              <a:t> = </a:t>
            </a:r>
            <a:r>
              <a:rPr lang="en-US" altLang="en-US" dirty="0" err="1"/>
              <a:t>Dns.Resolve</a:t>
            </a:r>
            <a:r>
              <a:rPr lang="en-US" altLang="en-US" dirty="0"/>
              <a:t>("www.utpa.edu");</a:t>
            </a:r>
          </a:p>
          <a:p>
            <a:pPr>
              <a:buFont typeface="Wingdings" pitchFamily="2" charset="2"/>
              <a:buNone/>
            </a:pPr>
            <a:r>
              <a:rPr lang="en-US" altLang="en-US" sz="2200" dirty="0"/>
              <a:t>The </a:t>
            </a:r>
            <a:r>
              <a:rPr lang="en-US" altLang="en-US" sz="2200" b="1" dirty="0"/>
              <a:t>Resolve</a:t>
            </a:r>
            <a:r>
              <a:rPr lang="en-US" altLang="en-US" sz="2200" dirty="0"/>
              <a:t> method queries a DNS server for the IP address associated with a host name or IP address.</a:t>
            </a:r>
          </a:p>
          <a:p>
            <a:pPr>
              <a:buFont typeface="Wingdings" pitchFamily="2" charset="2"/>
              <a:buNone/>
            </a:pPr>
            <a:r>
              <a:rPr lang="en-US" altLang="en-US" sz="2200" dirty="0" err="1"/>
              <a:t>IPHost.Aliases</a:t>
            </a:r>
            <a:r>
              <a:rPr lang="en-US" altLang="en-US" sz="2200" dirty="0"/>
              <a:t> gives any aliases associated with that host name.  This can be stored in an array.</a:t>
            </a:r>
          </a:p>
          <a:p>
            <a:pPr>
              <a:buFont typeface="Wingdings" pitchFamily="2" charset="2"/>
              <a:buNone/>
            </a:pPr>
            <a:r>
              <a:rPr lang="en-US" altLang="en-US" sz="2200" dirty="0" err="1"/>
              <a:t>IPHost.AddressList</a:t>
            </a:r>
            <a:r>
              <a:rPr lang="en-US" altLang="en-US" sz="2200" dirty="0"/>
              <a:t> will provide addresses associated with the hostname.  They can be stored in an array.</a:t>
            </a:r>
          </a:p>
        </p:txBody>
      </p:sp>
    </p:spTree>
    <p:extLst>
      <p:ext uri="{BB962C8B-B14F-4D97-AF65-F5344CB8AC3E}">
        <p14:creationId xmlns:p14="http://schemas.microsoft.com/office/powerpoint/2010/main" val="24990746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000" dirty="0"/>
              <a:t>Another Program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using System;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using </a:t>
            </a:r>
            <a:r>
              <a:rPr lang="en-US" altLang="en-US" sz="1300" dirty="0" err="1"/>
              <a:t>System.Net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using </a:t>
            </a:r>
            <a:r>
              <a:rPr lang="en-US" altLang="en-US" sz="1300" dirty="0" err="1"/>
              <a:t>System.Net.Sockets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class </a:t>
            </a:r>
            <a:r>
              <a:rPr lang="en-US" altLang="en-US" sz="1300" dirty="0" err="1"/>
              <a:t>MyClient</a:t>
            </a:r>
            <a:endParaRPr lang="en-US" altLang="en-US" sz="13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public static void Main()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IPHostEntry</a:t>
            </a:r>
            <a:r>
              <a:rPr lang="en-US" altLang="en-US" sz="1300" dirty="0"/>
              <a:t> </a:t>
            </a:r>
            <a:r>
              <a:rPr lang="en-US" altLang="en-US" sz="1300" dirty="0" err="1"/>
              <a:t>IPHost</a:t>
            </a:r>
            <a:r>
              <a:rPr lang="en-US" altLang="en-US" sz="1300" dirty="0"/>
              <a:t> = </a:t>
            </a:r>
            <a:r>
              <a:rPr lang="en-US" altLang="en-US" sz="1300" dirty="0" err="1"/>
              <a:t>Dns.Resolve</a:t>
            </a:r>
            <a:r>
              <a:rPr lang="en-US" altLang="en-US" sz="1300" dirty="0"/>
              <a:t>("www.ebay.com");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IPHost.HostName</a:t>
            </a:r>
            <a:r>
              <a:rPr lang="en-US" altLang="en-US" sz="13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string[] aliases = </a:t>
            </a:r>
            <a:r>
              <a:rPr lang="en-US" altLang="en-US" sz="1300" dirty="0" err="1"/>
              <a:t>IPHost.Aliases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aliases.Length</a:t>
            </a:r>
            <a:r>
              <a:rPr lang="en-US" altLang="en-US" sz="13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IPAddress</a:t>
            </a:r>
            <a:r>
              <a:rPr lang="en-US" altLang="en-US" sz="1300" dirty="0"/>
              <a:t>[] </a:t>
            </a:r>
            <a:r>
              <a:rPr lang="en-US" altLang="en-US" sz="1300" dirty="0" err="1"/>
              <a:t>addr</a:t>
            </a:r>
            <a:r>
              <a:rPr lang="en-US" altLang="en-US" sz="1300" dirty="0"/>
              <a:t> = </a:t>
            </a:r>
            <a:r>
              <a:rPr lang="en-US" altLang="en-US" sz="1300" dirty="0" err="1"/>
              <a:t>IPHost.AddressList</a:t>
            </a:r>
            <a:r>
              <a:rPr lang="en-US" altLang="en-US" sz="1300" dirty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addr.Length</a:t>
            </a:r>
            <a:r>
              <a:rPr lang="en-US" altLang="en-US" sz="1300" dirty="0"/>
              <a:t>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for (</a:t>
            </a:r>
            <a:r>
              <a:rPr lang="en-US" altLang="en-US" sz="1300" dirty="0" err="1"/>
              <a:t>int</a:t>
            </a:r>
            <a:r>
              <a:rPr lang="en-US" altLang="en-US" sz="1300" dirty="0"/>
              <a:t> </a:t>
            </a:r>
            <a:r>
              <a:rPr lang="en-US" altLang="en-US" sz="1300" dirty="0" err="1"/>
              <a:t>i</a:t>
            </a:r>
            <a:r>
              <a:rPr lang="en-US" altLang="en-US" sz="1300" dirty="0"/>
              <a:t> = 0; </a:t>
            </a:r>
            <a:r>
              <a:rPr lang="en-US" altLang="en-US" sz="1300" dirty="0" err="1"/>
              <a:t>i</a:t>
            </a:r>
            <a:r>
              <a:rPr lang="en-US" altLang="en-US" sz="1300" dirty="0"/>
              <a:t> &lt; </a:t>
            </a:r>
            <a:r>
              <a:rPr lang="en-US" altLang="en-US" sz="1300" dirty="0" err="1"/>
              <a:t>addr.Length</a:t>
            </a:r>
            <a:r>
              <a:rPr lang="en-US" altLang="en-US" sz="1300" dirty="0"/>
              <a:t>; </a:t>
            </a:r>
            <a:r>
              <a:rPr lang="en-US" altLang="en-US" sz="1300" dirty="0" err="1"/>
              <a:t>i</a:t>
            </a:r>
            <a:r>
              <a:rPr lang="en-US" altLang="en-US" sz="1300" dirty="0"/>
              <a:t>++)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{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    </a:t>
            </a:r>
            <a:r>
              <a:rPr lang="en-US" altLang="en-US" sz="1300" dirty="0" err="1"/>
              <a:t>Console.WriteLine</a:t>
            </a:r>
            <a:r>
              <a:rPr lang="en-US" altLang="en-US" sz="1300" dirty="0"/>
              <a:t>(</a:t>
            </a:r>
            <a:r>
              <a:rPr lang="en-US" altLang="en-US" sz="1300" dirty="0" err="1"/>
              <a:t>addr</a:t>
            </a:r>
            <a:r>
              <a:rPr lang="en-US" altLang="en-US" sz="1300" dirty="0"/>
              <a:t>[</a:t>
            </a:r>
            <a:r>
              <a:rPr lang="en-US" altLang="en-US" sz="1300" dirty="0" err="1"/>
              <a:t>i</a:t>
            </a:r>
            <a:r>
              <a:rPr lang="en-US" altLang="en-US" sz="1300" dirty="0"/>
              <a:t>]);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    </a:t>
            </a:r>
            <a:r>
              <a:rPr lang="en-US" altLang="en-US" sz="1300" dirty="0" err="1"/>
              <a:t>Console.ReadKey</a:t>
            </a:r>
            <a:r>
              <a:rPr lang="en-US" altLang="en-US" sz="1300" dirty="0"/>
              <a:t>();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}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300" dirty="0"/>
              <a:t>}</a:t>
            </a:r>
          </a:p>
          <a:p>
            <a:pPr>
              <a:lnSpc>
                <a:spcPct val="80000"/>
              </a:lnSpc>
            </a:pPr>
            <a:endParaRPr lang="en-US" altLang="en-US" sz="13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956191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ctr"/>
          <a:lstStyle/>
          <a:p>
            <a:r>
              <a:rPr lang="en-US" altLang="en-US" dirty="0"/>
              <a:t>Sample program (in VB)</a:t>
            </a:r>
            <a:endParaRPr lang="en-US" altLang="en-US" sz="1300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>
            <a:norm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Private Sub </a:t>
            </a:r>
            <a:r>
              <a:rPr lang="en-US" altLang="en-US" sz="1100" dirty="0" err="1">
                <a:latin typeface="Arial Unicode MS" pitchFamily="34" charset="-128"/>
              </a:rPr>
              <a:t>Form_Load</a:t>
            </a:r>
            <a:r>
              <a:rPr lang="en-US" altLang="en-US" sz="1100" dirty="0">
                <a:latin typeface="Arial Unicode MS" pitchFamily="34" charset="-128"/>
              </a:rPr>
              <a:t>()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' Set the </a:t>
            </a:r>
            <a:r>
              <a:rPr lang="en-US" altLang="en-US" sz="1100" dirty="0" err="1">
                <a:latin typeface="Arial Unicode MS" pitchFamily="34" charset="-128"/>
              </a:rPr>
              <a:t>LocalPort</a:t>
            </a:r>
            <a:r>
              <a:rPr lang="en-US" altLang="en-US" sz="1100" dirty="0">
                <a:latin typeface="Arial Unicode MS" pitchFamily="34" charset="-128"/>
              </a:rPr>
              <a:t> property to an integer. ‘ Then invoke the Listen method.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</a:t>
            </a:r>
            <a:r>
              <a:rPr lang="en-US" altLang="en-US" sz="1100" dirty="0" err="1">
                <a:latin typeface="Arial Unicode MS" pitchFamily="34" charset="-128"/>
              </a:rPr>
              <a:t>tcpServer.LocalPort</a:t>
            </a:r>
            <a:r>
              <a:rPr lang="en-US" altLang="en-US" sz="1100" dirty="0">
                <a:latin typeface="Arial Unicode MS" pitchFamily="34" charset="-128"/>
              </a:rPr>
              <a:t> = 1001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</a:t>
            </a:r>
            <a:r>
              <a:rPr lang="en-US" altLang="en-US" sz="1100" dirty="0" err="1">
                <a:latin typeface="Arial Unicode MS" pitchFamily="34" charset="-128"/>
              </a:rPr>
              <a:t>tcpServer.Listen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frmClient.Show</a:t>
            </a:r>
            <a:r>
              <a:rPr lang="en-US" altLang="en-US" sz="1100" dirty="0">
                <a:latin typeface="Arial Unicode MS" pitchFamily="34" charset="-128"/>
              </a:rPr>
              <a:t> ' Show the client form.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End Sub Private Sub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 err="1">
                <a:latin typeface="Arial Unicode MS" pitchFamily="34" charset="-128"/>
              </a:rPr>
              <a:t>tcpServer_ConnectionRequest</a:t>
            </a:r>
            <a:r>
              <a:rPr lang="en-US" altLang="en-US" sz="1100" dirty="0">
                <a:latin typeface="Arial Unicode MS" pitchFamily="34" charset="-128"/>
              </a:rPr>
              <a:t> _ (</a:t>
            </a:r>
            <a:r>
              <a:rPr lang="en-US" altLang="en-US" sz="1100" dirty="0" err="1">
                <a:latin typeface="Arial Unicode MS" pitchFamily="34" charset="-128"/>
              </a:rPr>
              <a:t>ByVal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requestID</a:t>
            </a:r>
            <a:r>
              <a:rPr lang="en-US" altLang="en-US" sz="1100" dirty="0">
                <a:latin typeface="Arial Unicode MS" pitchFamily="34" charset="-128"/>
              </a:rPr>
              <a:t> As Long)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' Check if the control's State is closed. If not, ' close the connection before accepting the new ' connection.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If </a:t>
            </a:r>
            <a:r>
              <a:rPr lang="en-US" altLang="en-US" sz="1100" dirty="0" err="1">
                <a:latin typeface="Arial Unicode MS" pitchFamily="34" charset="-128"/>
              </a:rPr>
              <a:t>tcpServer.State</a:t>
            </a:r>
            <a:r>
              <a:rPr lang="en-US" altLang="en-US" sz="1100" dirty="0">
                <a:latin typeface="Arial Unicode MS" pitchFamily="34" charset="-128"/>
              </a:rPr>
              <a:t> &lt;&gt; </a:t>
            </a:r>
            <a:r>
              <a:rPr lang="en-US" altLang="en-US" sz="1100" dirty="0" err="1">
                <a:latin typeface="Arial Unicode MS" pitchFamily="34" charset="-128"/>
              </a:rPr>
              <a:t>sckClosed</a:t>
            </a:r>
            <a:r>
              <a:rPr lang="en-US" altLang="en-US" sz="1100" dirty="0">
                <a:latin typeface="Arial Unicode MS" pitchFamily="34" charset="-128"/>
              </a:rPr>
              <a:t> Then _ </a:t>
            </a:r>
            <a:r>
              <a:rPr lang="en-US" altLang="en-US" sz="1100" dirty="0" err="1">
                <a:latin typeface="Arial Unicode MS" pitchFamily="34" charset="-128"/>
              </a:rPr>
              <a:t>tcpServer.Close</a:t>
            </a:r>
            <a:r>
              <a:rPr lang="en-US" altLang="en-US" sz="1100" dirty="0">
                <a:latin typeface="Arial Unicode MS" pitchFamily="34" charset="-128"/>
              </a:rPr>
              <a:t> ' Accept the request with the </a:t>
            </a:r>
            <a:r>
              <a:rPr lang="en-US" altLang="en-US" sz="1100" dirty="0" err="1">
                <a:latin typeface="Arial Unicode MS" pitchFamily="34" charset="-128"/>
              </a:rPr>
              <a:t>requestID</a:t>
            </a:r>
            <a:r>
              <a:rPr lang="en-US" altLang="en-US" sz="1100" dirty="0">
                <a:latin typeface="Arial Unicode MS" pitchFamily="34" charset="-128"/>
              </a:rPr>
              <a:t> '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parameter. </a:t>
            </a:r>
            <a:r>
              <a:rPr lang="en-US" altLang="en-US" sz="1100" dirty="0" err="1">
                <a:latin typeface="Arial Unicode MS" pitchFamily="34" charset="-128"/>
              </a:rPr>
              <a:t>tcpServer.Accept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requestID</a:t>
            </a:r>
            <a:r>
              <a:rPr lang="en-US" altLang="en-US" sz="1100" dirty="0">
                <a:latin typeface="Arial Unicode MS" pitchFamily="34" charset="-128"/>
              </a:rPr>
              <a:t> End Sub Private Sub </a:t>
            </a:r>
            <a:r>
              <a:rPr lang="en-US" altLang="en-US" sz="1100" dirty="0" err="1">
                <a:latin typeface="Arial Unicode MS" pitchFamily="34" charset="-128"/>
              </a:rPr>
              <a:t>txtSendData_Change</a:t>
            </a:r>
            <a:r>
              <a:rPr lang="en-US" altLang="en-US" sz="1100" dirty="0">
                <a:latin typeface="Arial Unicode MS" pitchFamily="34" charset="-128"/>
              </a:rPr>
              <a:t>()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' The </a:t>
            </a:r>
            <a:r>
              <a:rPr lang="en-US" altLang="en-US" sz="1100" dirty="0" err="1">
                <a:latin typeface="Arial Unicode MS" pitchFamily="34" charset="-128"/>
              </a:rPr>
              <a:t>TextBox</a:t>
            </a:r>
            <a:r>
              <a:rPr lang="en-US" altLang="en-US" sz="1100" dirty="0">
                <a:latin typeface="Arial Unicode MS" pitchFamily="34" charset="-128"/>
              </a:rPr>
              <a:t> control named </a:t>
            </a:r>
            <a:r>
              <a:rPr lang="en-US" altLang="en-US" sz="1100" dirty="0" err="1">
                <a:latin typeface="Arial Unicode MS" pitchFamily="34" charset="-128"/>
              </a:rPr>
              <a:t>txtSendData</a:t>
            </a:r>
            <a:r>
              <a:rPr lang="en-US" altLang="en-US" sz="1100" dirty="0">
                <a:latin typeface="Arial Unicode MS" pitchFamily="34" charset="-128"/>
              </a:rPr>
              <a:t> ' contains the data to be sent. Whenever the user ' types into the  textbox, the  string is    sent ' using the </a:t>
            </a:r>
            <a:r>
              <a:rPr lang="en-US" altLang="en-US" sz="1100" dirty="0" err="1">
                <a:latin typeface="Arial Unicode MS" pitchFamily="34" charset="-128"/>
              </a:rPr>
              <a:t>SendData</a:t>
            </a:r>
            <a:r>
              <a:rPr lang="en-US" altLang="en-US" sz="1100" dirty="0">
                <a:latin typeface="Arial Unicode MS" pitchFamily="34" charset="-128"/>
              </a:rPr>
              <a:t> method.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tcpServer.SendData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txtSendData.Text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End Sub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Private Sub </a:t>
            </a:r>
            <a:r>
              <a:rPr lang="en-US" altLang="en-US" sz="1100" dirty="0" err="1">
                <a:latin typeface="Arial Unicode MS" pitchFamily="34" charset="-128"/>
              </a:rPr>
              <a:t>tcpServer_DataArrival</a:t>
            </a:r>
            <a:r>
              <a:rPr lang="en-US" altLang="en-US" sz="1100" dirty="0">
                <a:latin typeface="Arial Unicode MS" pitchFamily="34" charset="-128"/>
              </a:rPr>
              <a:t> _ (</a:t>
            </a:r>
            <a:r>
              <a:rPr lang="en-US" altLang="en-US" sz="1100" dirty="0" err="1">
                <a:latin typeface="Arial Unicode MS" pitchFamily="34" charset="-128"/>
              </a:rPr>
              <a:t>ByVal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bytesTotal</a:t>
            </a:r>
            <a:r>
              <a:rPr lang="en-US" altLang="en-US" sz="1100" dirty="0">
                <a:latin typeface="Arial Unicode MS" pitchFamily="34" charset="-128"/>
              </a:rPr>
              <a:t> As Long)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       ' Declare a variable for the incoming data. ' Invoke the </a:t>
            </a:r>
            <a:r>
              <a:rPr lang="en-US" altLang="en-US" sz="1100" dirty="0" err="1">
                <a:latin typeface="Arial Unicode MS" pitchFamily="34" charset="-128"/>
              </a:rPr>
              <a:t>GetData</a:t>
            </a:r>
            <a:r>
              <a:rPr lang="en-US" altLang="en-US" sz="1100" dirty="0">
                <a:latin typeface="Arial Unicode MS" pitchFamily="34" charset="-128"/>
              </a:rPr>
              <a:t> method and set the Text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       ' property of a </a:t>
            </a:r>
            <a:r>
              <a:rPr lang="en-US" altLang="en-US" sz="1100" dirty="0" err="1">
                <a:latin typeface="Arial Unicode MS" pitchFamily="34" charset="-128"/>
              </a:rPr>
              <a:t>TextBox</a:t>
            </a:r>
            <a:r>
              <a:rPr lang="en-US" altLang="en-US" sz="1100" dirty="0">
                <a:latin typeface="Arial Unicode MS" pitchFamily="34" charset="-128"/>
              </a:rPr>
              <a:t> named </a:t>
            </a:r>
            <a:r>
              <a:rPr lang="en-US" altLang="en-US" sz="1100" dirty="0" err="1">
                <a:latin typeface="Arial Unicode MS" pitchFamily="34" charset="-128"/>
              </a:rPr>
              <a:t>txtOutput</a:t>
            </a:r>
            <a:r>
              <a:rPr lang="en-US" altLang="en-US" sz="1100" dirty="0">
                <a:latin typeface="Arial Unicode MS" pitchFamily="34" charset="-128"/>
              </a:rPr>
              <a:t> to ' the data.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        Dim </a:t>
            </a:r>
            <a:r>
              <a:rPr lang="en-US" altLang="en-US" sz="1100" dirty="0" err="1">
                <a:latin typeface="Arial Unicode MS" pitchFamily="34" charset="-128"/>
              </a:rPr>
              <a:t>strData</a:t>
            </a:r>
            <a:r>
              <a:rPr lang="en-US" altLang="en-US" sz="1100" dirty="0">
                <a:latin typeface="Arial Unicode MS" pitchFamily="34" charset="-128"/>
              </a:rPr>
              <a:t> As String </a:t>
            </a:r>
            <a:r>
              <a:rPr lang="en-US" altLang="en-US" sz="1100" dirty="0" err="1">
                <a:latin typeface="Arial Unicode MS" pitchFamily="34" charset="-128"/>
              </a:rPr>
              <a:t>tcpServer.GetData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strData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  <a:r>
              <a:rPr lang="en-US" altLang="en-US" sz="1100" dirty="0" err="1">
                <a:latin typeface="Arial Unicode MS" pitchFamily="34" charset="-128"/>
              </a:rPr>
              <a:t>txtOutput.Text</a:t>
            </a:r>
            <a:r>
              <a:rPr lang="en-US" altLang="en-US" sz="1100" dirty="0">
                <a:latin typeface="Arial Unicode MS" pitchFamily="34" charset="-128"/>
              </a:rPr>
              <a:t> = </a:t>
            </a:r>
            <a:r>
              <a:rPr lang="en-US" altLang="en-US" sz="1100" dirty="0" err="1">
                <a:latin typeface="Arial Unicode MS" pitchFamily="34" charset="-128"/>
              </a:rPr>
              <a:t>strData</a:t>
            </a:r>
            <a:r>
              <a:rPr lang="en-US" altLang="en-US" sz="1100" dirty="0">
                <a:latin typeface="Arial Unicode MS" pitchFamily="34" charset="-128"/>
              </a:rPr>
              <a:t>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altLang="en-US" sz="1100" dirty="0">
                <a:latin typeface="Arial Unicode MS" pitchFamily="34" charset="-128"/>
              </a:rPr>
              <a:t>End Sub </a:t>
            </a:r>
          </a:p>
        </p:txBody>
      </p:sp>
    </p:spTree>
    <p:extLst>
      <p:ext uri="{BB962C8B-B14F-4D97-AF65-F5344CB8AC3E}">
        <p14:creationId xmlns:p14="http://schemas.microsoft.com/office/powerpoint/2010/main" val="1530922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35193-8E41-4E8F-89F2-8F86D080E8A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Python</a:t>
            </a:r>
            <a:r>
              <a:rPr lang="en-US" baseline="0" dirty="0"/>
              <a:t> program to contact Yahoo.com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43E83-FBF7-4F10-9B9B-41811076E1DC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 </a:t>
            </a:r>
            <a:r>
              <a:rPr lang="en-US" dirty="0"/>
              <a:t>socket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TCP_PORT = 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80</a:t>
            </a:r>
            <a:b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/>
              <a:t>BUFFER_SIZE = 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1024</a:t>
            </a:r>
            <a:b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dirty="0"/>
              <a:t>client = </a:t>
            </a:r>
            <a:r>
              <a:rPr lang="en-US" dirty="0" err="1"/>
              <a:t>socket.socket</a:t>
            </a:r>
            <a:r>
              <a:rPr lang="en-US" dirty="0"/>
              <a:t>(</a:t>
            </a:r>
            <a:r>
              <a:rPr lang="en-US" dirty="0" err="1"/>
              <a:t>socket.AF_INET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dirty="0" err="1"/>
              <a:t>socket.SOCK_STREAM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TCP_IP = </a:t>
            </a:r>
            <a:r>
              <a:rPr lang="en-US" dirty="0" err="1"/>
              <a:t>socket.gethostbyname</a:t>
            </a:r>
            <a:r>
              <a:rPr lang="en-US" dirty="0"/>
              <a:t>(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"WWW.yahoo.com"</a:t>
            </a:r>
            <a:r>
              <a:rPr lang="en-US" dirty="0"/>
              <a:t>)</a:t>
            </a:r>
            <a:br>
              <a:rPr lang="en-US" dirty="0"/>
            </a:b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 </a:t>
            </a:r>
            <a:r>
              <a:rPr lang="en-US" dirty="0"/>
              <a:t>(TCP_IP)</a:t>
            </a:r>
            <a:br>
              <a:rPr lang="en-US" dirty="0"/>
            </a:br>
            <a:br>
              <a:rPr lang="en-US" dirty="0"/>
            </a:br>
            <a:r>
              <a:rPr lang="en-US" dirty="0" err="1"/>
              <a:t>client.connect</a:t>
            </a:r>
            <a:r>
              <a:rPr lang="en-US" dirty="0"/>
              <a:t>((TCP_IP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dirty="0"/>
              <a:t>TCP_PORT))</a:t>
            </a:r>
            <a:br>
              <a:rPr lang="en-US" dirty="0"/>
            </a:br>
            <a:r>
              <a:rPr lang="en-US" dirty="0" err="1"/>
              <a:t>client.sendall</a:t>
            </a:r>
            <a:r>
              <a:rPr lang="en-US" dirty="0"/>
              <a:t>(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b"GET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/ HTTP/1.1\r\</a:t>
            </a:r>
            <a:r>
              <a:rPr lang="en-US" sz="3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nHost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yahoo.com\r\n\r\n"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data = </a:t>
            </a:r>
            <a:r>
              <a:rPr lang="en-US" dirty="0" err="1"/>
              <a:t>client.recv</a:t>
            </a:r>
            <a:r>
              <a:rPr lang="en-US" dirty="0"/>
              <a:t>(BUFFER_SIZE)</a:t>
            </a:r>
            <a:br>
              <a:rPr lang="en-US" dirty="0"/>
            </a:br>
            <a:r>
              <a:rPr lang="en-US" dirty="0" err="1"/>
              <a:t>client.close</a:t>
            </a:r>
            <a:r>
              <a:rPr lang="en-US" dirty="0"/>
              <a:t>()</a:t>
            </a:r>
            <a:br>
              <a:rPr lang="en-US" dirty="0"/>
            </a:br>
            <a:br>
              <a:rPr lang="en-US" dirty="0"/>
            </a:b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print </a:t>
            </a:r>
            <a:r>
              <a:rPr lang="en-US" dirty="0"/>
              <a:t>(</a:t>
            </a:r>
            <a:r>
              <a:rPr lang="en-US" sz="3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"RECEIVED FROM YAHOO:", </a:t>
            </a:r>
            <a:r>
              <a:rPr lang="en-US" dirty="0"/>
              <a:t>data)</a:t>
            </a:r>
          </a:p>
        </p:txBody>
      </p:sp>
    </p:spTree>
    <p:extLst>
      <p:ext uri="{BB962C8B-B14F-4D97-AF65-F5344CB8AC3E}">
        <p14:creationId xmlns:p14="http://schemas.microsoft.com/office/powerpoint/2010/main" val="1661515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119D1-59F0-46F7-A0E1-D5F335E2BFAE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from Python program above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B125E1-1BE7-4158-83EE-DBA96E1ECC97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C:\Users\nef512\PycharmProjects\test\venv\Scripts\python.exe C:/Users/nef512/PycharmProjects/test/venv/client.py</a:t>
            </a:r>
          </a:p>
          <a:p>
            <a:r>
              <a:rPr lang="en-US" dirty="0"/>
              <a:t>98.137.246.7</a:t>
            </a:r>
          </a:p>
          <a:p>
            <a:r>
              <a:rPr lang="en-US" dirty="0"/>
              <a:t>RECEIVED FROM YAHOO: </a:t>
            </a:r>
            <a:r>
              <a:rPr lang="en-US" dirty="0" err="1"/>
              <a:t>b'HTTP</a:t>
            </a:r>
            <a:r>
              <a:rPr lang="en-US" dirty="0"/>
              <a:t>/1.1 301 Moved Permanently\r\</a:t>
            </a:r>
            <a:r>
              <a:rPr lang="en-US" dirty="0" err="1"/>
              <a:t>nDate</a:t>
            </a:r>
            <a:r>
              <a:rPr lang="en-US" dirty="0"/>
              <a:t>: Wed, 06 Feb 2019 23:08:18 GMT\r\</a:t>
            </a:r>
            <a:r>
              <a:rPr lang="en-US" dirty="0" err="1"/>
              <a:t>nConnection</a:t>
            </a:r>
            <a:r>
              <a:rPr lang="en-US" dirty="0"/>
              <a:t>: keep-alive\r\</a:t>
            </a:r>
            <a:r>
              <a:rPr lang="en-US" dirty="0" err="1"/>
              <a:t>nVia</a:t>
            </a:r>
            <a:r>
              <a:rPr lang="en-US" dirty="0"/>
              <a:t>: http/1.1 media-router-fp1008.prod.media.gq1.yahoo.com (</a:t>
            </a:r>
            <a:r>
              <a:rPr lang="en-US" dirty="0" err="1"/>
              <a:t>ApacheTrafficServer</a:t>
            </a:r>
            <a:r>
              <a:rPr lang="en-US" dirty="0"/>
              <a:t> [c s f ])\r\</a:t>
            </a:r>
            <a:r>
              <a:rPr lang="en-US" dirty="0" err="1"/>
              <a:t>nServer</a:t>
            </a:r>
            <a:r>
              <a:rPr lang="en-US" dirty="0"/>
              <a:t>: ATS\r\</a:t>
            </a:r>
            <a:r>
              <a:rPr lang="en-US" dirty="0" err="1"/>
              <a:t>nCache</a:t>
            </a:r>
            <a:r>
              <a:rPr lang="en-US" dirty="0"/>
              <a:t>-Control: no-store, no-cache\r\</a:t>
            </a:r>
            <a:r>
              <a:rPr lang="en-US" dirty="0" err="1"/>
              <a:t>nContent</a:t>
            </a:r>
            <a:r>
              <a:rPr lang="en-US" dirty="0"/>
              <a:t>-Type: text/html\r\</a:t>
            </a:r>
            <a:r>
              <a:rPr lang="en-US" dirty="0" err="1"/>
              <a:t>nContent</a:t>
            </a:r>
            <a:r>
              <a:rPr lang="en-US" dirty="0"/>
              <a:t>-Language: </a:t>
            </a:r>
            <a:r>
              <a:rPr lang="en-US" dirty="0" err="1"/>
              <a:t>en</a:t>
            </a:r>
            <a:r>
              <a:rPr lang="en-US" dirty="0"/>
              <a:t>\r\</a:t>
            </a:r>
            <a:r>
              <a:rPr lang="en-US" dirty="0" err="1"/>
              <a:t>nX</a:t>
            </a:r>
            <a:r>
              <a:rPr lang="en-US" dirty="0"/>
              <a:t>-Frame-Options: SAMEORIGIN\r\</a:t>
            </a:r>
            <a:r>
              <a:rPr lang="en-US" dirty="0" err="1"/>
              <a:t>nLocation</a:t>
            </a:r>
            <a:r>
              <a:rPr lang="en-US" dirty="0"/>
              <a:t>: https://yahoo.com/\r\nContent-Length: 8\r\n\r\</a:t>
            </a:r>
            <a:r>
              <a:rPr lang="en-US" dirty="0" err="1"/>
              <a:t>nredirect</a:t>
            </a:r>
            <a:r>
              <a:rPr lang="en-US" dirty="0"/>
              <a:t>'</a:t>
            </a:r>
          </a:p>
          <a:p>
            <a:endParaRPr lang="en-US" dirty="0"/>
          </a:p>
          <a:p>
            <a:r>
              <a:rPr lang="en-US" dirty="0"/>
              <a:t>Process finished with exit code 0</a:t>
            </a:r>
          </a:p>
          <a:p>
            <a:pPr marL="990600" lvl="1" indent="-533400">
              <a:lnSpc>
                <a:spcPct val="90000"/>
              </a:lnSpc>
            </a:pPr>
            <a:endParaRPr lang="en-US" altLang="en-US" sz="2200" dirty="0"/>
          </a:p>
          <a:p>
            <a:pPr marL="1371600" lvl="2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1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86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a socket with the socket()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 the socket to the address of the server using the connect() system call</a:t>
            </a:r>
          </a:p>
          <a:p>
            <a:r>
              <a:rPr lang="en-US" sz="3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Send and receive data. There are a number of ways to do this, but the simplest is to use the read() and write() system calls.</a:t>
            </a:r>
          </a:p>
          <a:p>
            <a:pPr marL="0" indent="0">
              <a:buNone/>
            </a:pPr>
            <a:endParaRPr lang="en-US" sz="3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3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Communication Paradigms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4800"/>
            <a:ext cx="7924800" cy="588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3260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7" y="76200"/>
            <a:ext cx="8783164" cy="606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21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424238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113" y="3576638"/>
            <a:ext cx="2857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4400" y="-5499"/>
            <a:ext cx="9466863" cy="7310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63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304800"/>
            <a:ext cx="8563316" cy="66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0759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8658225" cy="668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5336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1975</TotalTime>
  <Words>1162</Words>
  <Application>Microsoft Office PowerPoint</Application>
  <PresentationFormat>On-screen Show (4:3)</PresentationFormat>
  <Paragraphs>173</Paragraphs>
  <Slides>39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Unicode MS</vt:lpstr>
      <vt:lpstr>Calibri</vt:lpstr>
      <vt:lpstr>Verdana</vt:lpstr>
      <vt:lpstr>Wingdings</vt:lpstr>
      <vt:lpstr>Office Theme</vt:lpstr>
      <vt:lpstr>Package</vt:lpstr>
      <vt:lpstr>Internet Applications and Network Programming</vt:lpstr>
      <vt:lpstr>Basics of socket programming</vt:lpstr>
      <vt:lpstr>Server Program</vt:lpstr>
      <vt:lpstr>Client Program</vt:lpstr>
      <vt:lpstr>Communication Paradigms</vt:lpstr>
      <vt:lpstr>Stream</vt:lpstr>
      <vt:lpstr>PowerPoint Presentation</vt:lpstr>
      <vt:lpstr>PowerPoint Presentation</vt:lpstr>
      <vt:lpstr>PowerPoint Presentation</vt:lpstr>
      <vt:lpstr>PowerPoint Presentation</vt:lpstr>
      <vt:lpstr>Connection of Oriented Communication (TCP)</vt:lpstr>
      <vt:lpstr>Client-server model of interaction</vt:lpstr>
      <vt:lpstr>Server application</vt:lpstr>
      <vt:lpstr>Client application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Server Identification</vt:lpstr>
      <vt:lpstr>SOME WELL KNOWN PORTS</vt:lpstr>
      <vt:lpstr>PowerPoint Presentation</vt:lpstr>
      <vt:lpstr>PowerPoint Presentation</vt:lpstr>
      <vt:lpstr>PowerPoint Presentation</vt:lpstr>
      <vt:lpstr>SOCKET</vt:lpstr>
      <vt:lpstr>TCP or UDP</vt:lpstr>
      <vt:lpstr>More on Socket</vt:lpstr>
      <vt:lpstr>PowerPoint Presentation</vt:lpstr>
      <vt:lpstr>PowerPoint Presentation</vt:lpstr>
      <vt:lpstr>Methods</vt:lpstr>
      <vt:lpstr>C# (.NET)</vt:lpstr>
      <vt:lpstr>Discovering IP address</vt:lpstr>
      <vt:lpstr>Sample program in c# to resolve address given a host name</vt:lpstr>
      <vt:lpstr>Explanation</vt:lpstr>
      <vt:lpstr>Another Program</vt:lpstr>
      <vt:lpstr>Sample program (in VB)</vt:lpstr>
      <vt:lpstr>Python program to contact Yahoo.com</vt:lpstr>
      <vt:lpstr>Output from Python program above</vt:lpstr>
    </vt:vector>
  </TitlesOfParts>
  <Company>UTPA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Applications and Network Programming</dc:title>
  <dc:creator>John Abraham</dc:creator>
  <cp:lastModifiedBy>John Abraham</cp:lastModifiedBy>
  <cp:revision>19</cp:revision>
  <dcterms:created xsi:type="dcterms:W3CDTF">2015-09-14T17:45:09Z</dcterms:created>
  <dcterms:modified xsi:type="dcterms:W3CDTF">2019-02-07T01:27:40Z</dcterms:modified>
</cp:coreProperties>
</file>