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0"/>
  </p:notesMasterIdLst>
  <p:handoutMasterIdLst>
    <p:handoutMasterId r:id="rId81"/>
  </p:handoutMasterIdLst>
  <p:sldIdLst>
    <p:sldId id="256" r:id="rId2"/>
    <p:sldId id="257" r:id="rId3"/>
    <p:sldId id="258" r:id="rId4"/>
    <p:sldId id="259" r:id="rId5"/>
    <p:sldId id="260" r:id="rId6"/>
    <p:sldId id="261" r:id="rId7"/>
    <p:sldId id="262" r:id="rId8"/>
    <p:sldId id="264" r:id="rId9"/>
    <p:sldId id="265" r:id="rId10"/>
    <p:sldId id="266" r:id="rId11"/>
    <p:sldId id="270" r:id="rId12"/>
    <p:sldId id="271" r:id="rId13"/>
    <p:sldId id="272" r:id="rId14"/>
    <p:sldId id="286" r:id="rId15"/>
    <p:sldId id="273" r:id="rId16"/>
    <p:sldId id="287" r:id="rId17"/>
    <p:sldId id="274" r:id="rId18"/>
    <p:sldId id="275" r:id="rId19"/>
    <p:sldId id="280" r:id="rId20"/>
    <p:sldId id="281" r:id="rId21"/>
    <p:sldId id="282" r:id="rId22"/>
    <p:sldId id="283" r:id="rId23"/>
    <p:sldId id="284" r:id="rId24"/>
    <p:sldId id="285" r:id="rId25"/>
    <p:sldId id="288" r:id="rId26"/>
    <p:sldId id="290" r:id="rId27"/>
    <p:sldId id="291" r:id="rId28"/>
    <p:sldId id="292" r:id="rId29"/>
    <p:sldId id="342" r:id="rId30"/>
    <p:sldId id="297" r:id="rId31"/>
    <p:sldId id="299" r:id="rId32"/>
    <p:sldId id="293" r:id="rId33"/>
    <p:sldId id="294" r:id="rId34"/>
    <p:sldId id="308" r:id="rId35"/>
    <p:sldId id="340" r:id="rId36"/>
    <p:sldId id="309" r:id="rId37"/>
    <p:sldId id="311" r:id="rId38"/>
    <p:sldId id="312" r:id="rId39"/>
    <p:sldId id="313" r:id="rId40"/>
    <p:sldId id="314" r:id="rId41"/>
    <p:sldId id="315" r:id="rId42"/>
    <p:sldId id="316" r:id="rId43"/>
    <p:sldId id="317" r:id="rId44"/>
    <p:sldId id="318" r:id="rId45"/>
    <p:sldId id="319" r:id="rId46"/>
    <p:sldId id="320" r:id="rId47"/>
    <p:sldId id="321" r:id="rId48"/>
    <p:sldId id="323" r:id="rId49"/>
    <p:sldId id="324" r:id="rId50"/>
    <p:sldId id="325" r:id="rId51"/>
    <p:sldId id="326" r:id="rId52"/>
    <p:sldId id="327" r:id="rId53"/>
    <p:sldId id="328" r:id="rId54"/>
    <p:sldId id="295" r:id="rId55"/>
    <p:sldId id="329" r:id="rId56"/>
    <p:sldId id="330" r:id="rId57"/>
    <p:sldId id="331" r:id="rId58"/>
    <p:sldId id="343" r:id="rId59"/>
    <p:sldId id="777" r:id="rId60"/>
    <p:sldId id="778" r:id="rId61"/>
    <p:sldId id="779" r:id="rId62"/>
    <p:sldId id="776" r:id="rId63"/>
    <p:sldId id="780" r:id="rId64"/>
    <p:sldId id="332" r:id="rId65"/>
    <p:sldId id="301" r:id="rId66"/>
    <p:sldId id="302" r:id="rId67"/>
    <p:sldId id="303" r:id="rId68"/>
    <p:sldId id="304" r:id="rId69"/>
    <p:sldId id="305" r:id="rId70"/>
    <p:sldId id="306" r:id="rId71"/>
    <p:sldId id="782" r:id="rId72"/>
    <p:sldId id="307" r:id="rId73"/>
    <p:sldId id="341" r:id="rId74"/>
    <p:sldId id="335" r:id="rId75"/>
    <p:sldId id="336" r:id="rId76"/>
    <p:sldId id="337" r:id="rId77"/>
    <p:sldId id="338" r:id="rId78"/>
    <p:sldId id="339" r:id="rId79"/>
  </p:sldIdLst>
  <p:sldSz cx="9144000" cy="6858000" type="screen4x3"/>
  <p:notesSz cx="9236075" cy="6950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2" autoAdjust="0"/>
  </p:normalViewPr>
  <p:slideViewPr>
    <p:cSldViewPr>
      <p:cViewPr varScale="1">
        <p:scale>
          <a:sx n="75" d="100"/>
          <a:sy n="75" d="100"/>
        </p:scale>
        <p:origin x="1272" y="78"/>
      </p:cViewPr>
      <p:guideLst>
        <p:guide orient="horz" pos="2160"/>
        <p:guide pos="2880"/>
      </p:guideLst>
    </p:cSldViewPr>
  </p:slideViewPr>
  <p:outlineViewPr>
    <p:cViewPr>
      <p:scale>
        <a:sx n="33" d="100"/>
        <a:sy n="33" d="100"/>
      </p:scale>
      <p:origin x="0" y="-4112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03136" cy="347742"/>
          </a:xfrm>
          <a:prstGeom prst="rect">
            <a:avLst/>
          </a:prstGeom>
        </p:spPr>
        <p:txBody>
          <a:bodyPr vert="horz" lIns="90763" tIns="45382" rIns="90763" bIns="45382" rtlCol="0"/>
          <a:lstStyle>
            <a:lvl1pPr algn="l">
              <a:defRPr sz="1200"/>
            </a:lvl1pPr>
          </a:lstStyle>
          <a:p>
            <a:endParaRPr lang="en-US"/>
          </a:p>
        </p:txBody>
      </p:sp>
      <p:sp>
        <p:nvSpPr>
          <p:cNvPr id="3" name="Date Placeholder 2"/>
          <p:cNvSpPr>
            <a:spLocks noGrp="1"/>
          </p:cNvSpPr>
          <p:nvPr>
            <p:ph type="dt" sz="quarter" idx="1"/>
          </p:nvPr>
        </p:nvSpPr>
        <p:spPr>
          <a:xfrm>
            <a:off x="5230849" y="0"/>
            <a:ext cx="4003136" cy="347742"/>
          </a:xfrm>
          <a:prstGeom prst="rect">
            <a:avLst/>
          </a:prstGeom>
        </p:spPr>
        <p:txBody>
          <a:bodyPr vert="horz" lIns="90763" tIns="45382" rIns="90763" bIns="45382" rtlCol="0"/>
          <a:lstStyle>
            <a:lvl1pPr algn="r">
              <a:defRPr sz="1200"/>
            </a:lvl1pPr>
          </a:lstStyle>
          <a:p>
            <a:fld id="{0138679E-D3A5-417C-A59D-0DEF4205DA05}" type="datetimeFigureOut">
              <a:rPr lang="en-US" smtClean="0"/>
              <a:t>1/24/2022</a:t>
            </a:fld>
            <a:endParaRPr lang="en-US"/>
          </a:p>
        </p:txBody>
      </p:sp>
      <p:sp>
        <p:nvSpPr>
          <p:cNvPr id="4" name="Footer Placeholder 3"/>
          <p:cNvSpPr>
            <a:spLocks noGrp="1"/>
          </p:cNvSpPr>
          <p:nvPr>
            <p:ph type="ftr" sz="quarter" idx="2"/>
          </p:nvPr>
        </p:nvSpPr>
        <p:spPr>
          <a:xfrm>
            <a:off x="1" y="6601146"/>
            <a:ext cx="4003136" cy="347742"/>
          </a:xfrm>
          <a:prstGeom prst="rect">
            <a:avLst/>
          </a:prstGeom>
        </p:spPr>
        <p:txBody>
          <a:bodyPr vert="horz" lIns="90763" tIns="45382" rIns="90763" bIns="45382" rtlCol="0" anchor="b"/>
          <a:lstStyle>
            <a:lvl1pPr algn="l">
              <a:defRPr sz="1200"/>
            </a:lvl1pPr>
          </a:lstStyle>
          <a:p>
            <a:endParaRPr lang="en-US"/>
          </a:p>
        </p:txBody>
      </p:sp>
      <p:sp>
        <p:nvSpPr>
          <p:cNvPr id="5" name="Slide Number Placeholder 4"/>
          <p:cNvSpPr>
            <a:spLocks noGrp="1"/>
          </p:cNvSpPr>
          <p:nvPr>
            <p:ph type="sldNum" sz="quarter" idx="3"/>
          </p:nvPr>
        </p:nvSpPr>
        <p:spPr>
          <a:xfrm>
            <a:off x="5230849" y="6601146"/>
            <a:ext cx="4003136" cy="347742"/>
          </a:xfrm>
          <a:prstGeom prst="rect">
            <a:avLst/>
          </a:prstGeom>
        </p:spPr>
        <p:txBody>
          <a:bodyPr vert="horz" lIns="90763" tIns="45382" rIns="90763" bIns="45382" rtlCol="0" anchor="b"/>
          <a:lstStyle>
            <a:lvl1pPr algn="r">
              <a:defRPr sz="1200"/>
            </a:lvl1pPr>
          </a:lstStyle>
          <a:p>
            <a:fld id="{7BE6B01B-3270-42BF-8B04-8FD11B046F82}" type="slidenum">
              <a:rPr lang="en-US" smtClean="0"/>
              <a:t>‹#›</a:t>
            </a:fld>
            <a:endParaRPr lang="en-US"/>
          </a:p>
        </p:txBody>
      </p:sp>
    </p:spTree>
    <p:extLst>
      <p:ext uri="{BB962C8B-B14F-4D97-AF65-F5344CB8AC3E}">
        <p14:creationId xmlns:p14="http://schemas.microsoft.com/office/powerpoint/2010/main" val="34265029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299" cy="347504"/>
          </a:xfrm>
          <a:prstGeom prst="rect">
            <a:avLst/>
          </a:prstGeom>
        </p:spPr>
        <p:txBody>
          <a:bodyPr vert="horz" lIns="92487" tIns="46244" rIns="92487" bIns="46244" rtlCol="0"/>
          <a:lstStyle>
            <a:lvl1pPr algn="l">
              <a:defRPr sz="1200"/>
            </a:lvl1pPr>
          </a:lstStyle>
          <a:p>
            <a:endParaRPr lang="en-US"/>
          </a:p>
        </p:txBody>
      </p:sp>
      <p:sp>
        <p:nvSpPr>
          <p:cNvPr id="3" name="Date Placeholder 2"/>
          <p:cNvSpPr>
            <a:spLocks noGrp="1"/>
          </p:cNvSpPr>
          <p:nvPr>
            <p:ph type="dt" idx="1"/>
          </p:nvPr>
        </p:nvSpPr>
        <p:spPr>
          <a:xfrm>
            <a:off x="5231639" y="0"/>
            <a:ext cx="4002299" cy="347504"/>
          </a:xfrm>
          <a:prstGeom prst="rect">
            <a:avLst/>
          </a:prstGeom>
        </p:spPr>
        <p:txBody>
          <a:bodyPr vert="horz" lIns="92487" tIns="46244" rIns="92487" bIns="46244" rtlCol="0"/>
          <a:lstStyle>
            <a:lvl1pPr algn="r">
              <a:defRPr sz="1200"/>
            </a:lvl1pPr>
          </a:lstStyle>
          <a:p>
            <a:fld id="{428B105E-9375-49FB-B942-9559A3F6179D}" type="datetimeFigureOut">
              <a:rPr lang="en-US" smtClean="0"/>
              <a:t>1/24/2022</a:t>
            </a:fld>
            <a:endParaRPr lang="en-US"/>
          </a:p>
        </p:txBody>
      </p:sp>
      <p:sp>
        <p:nvSpPr>
          <p:cNvPr id="4" name="Slide Image Placeholder 3"/>
          <p:cNvSpPr>
            <a:spLocks noGrp="1" noRot="1" noChangeAspect="1"/>
          </p:cNvSpPr>
          <p:nvPr>
            <p:ph type="sldImg" idx="2"/>
          </p:nvPr>
        </p:nvSpPr>
        <p:spPr>
          <a:xfrm>
            <a:off x="2879725" y="520700"/>
            <a:ext cx="3476625" cy="2606675"/>
          </a:xfrm>
          <a:prstGeom prst="rect">
            <a:avLst/>
          </a:prstGeom>
          <a:noFill/>
          <a:ln w="12700">
            <a:solidFill>
              <a:prstClr val="black"/>
            </a:solidFill>
          </a:ln>
        </p:spPr>
        <p:txBody>
          <a:bodyPr vert="horz" lIns="92487" tIns="46244" rIns="92487" bIns="46244" rtlCol="0" anchor="ctr"/>
          <a:lstStyle/>
          <a:p>
            <a:endParaRPr lang="en-US"/>
          </a:p>
        </p:txBody>
      </p:sp>
      <p:sp>
        <p:nvSpPr>
          <p:cNvPr id="5" name="Notes Placeholder 4"/>
          <p:cNvSpPr>
            <a:spLocks noGrp="1"/>
          </p:cNvSpPr>
          <p:nvPr>
            <p:ph type="body" sz="quarter" idx="3"/>
          </p:nvPr>
        </p:nvSpPr>
        <p:spPr>
          <a:xfrm>
            <a:off x="923608" y="3301286"/>
            <a:ext cx="7388860" cy="3127534"/>
          </a:xfrm>
          <a:prstGeom prst="rect">
            <a:avLst/>
          </a:prstGeom>
        </p:spPr>
        <p:txBody>
          <a:bodyPr vert="horz" lIns="92487" tIns="46244" rIns="92487" bIns="462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01366"/>
            <a:ext cx="4002299" cy="347504"/>
          </a:xfrm>
          <a:prstGeom prst="rect">
            <a:avLst/>
          </a:prstGeom>
        </p:spPr>
        <p:txBody>
          <a:bodyPr vert="horz" lIns="92487" tIns="46244" rIns="92487" bIns="46244" rtlCol="0" anchor="b"/>
          <a:lstStyle>
            <a:lvl1pPr algn="l">
              <a:defRPr sz="1200"/>
            </a:lvl1pPr>
          </a:lstStyle>
          <a:p>
            <a:endParaRPr lang="en-US"/>
          </a:p>
        </p:txBody>
      </p:sp>
      <p:sp>
        <p:nvSpPr>
          <p:cNvPr id="7" name="Slide Number Placeholder 6"/>
          <p:cNvSpPr>
            <a:spLocks noGrp="1"/>
          </p:cNvSpPr>
          <p:nvPr>
            <p:ph type="sldNum" sz="quarter" idx="5"/>
          </p:nvPr>
        </p:nvSpPr>
        <p:spPr>
          <a:xfrm>
            <a:off x="5231639" y="6601366"/>
            <a:ext cx="4002299" cy="347504"/>
          </a:xfrm>
          <a:prstGeom prst="rect">
            <a:avLst/>
          </a:prstGeom>
        </p:spPr>
        <p:txBody>
          <a:bodyPr vert="horz" lIns="92487" tIns="46244" rIns="92487" bIns="46244" rtlCol="0" anchor="b"/>
          <a:lstStyle>
            <a:lvl1pPr algn="r">
              <a:defRPr sz="1200"/>
            </a:lvl1pPr>
          </a:lstStyle>
          <a:p>
            <a:fld id="{B5C26EB2-A50F-49DF-A63C-4BCA1200474D}" type="slidenum">
              <a:rPr lang="en-US" smtClean="0"/>
              <a:t>‹#›</a:t>
            </a:fld>
            <a:endParaRPr lang="en-US"/>
          </a:p>
        </p:txBody>
      </p:sp>
    </p:spTree>
    <p:extLst>
      <p:ext uri="{BB962C8B-B14F-4D97-AF65-F5344CB8AC3E}">
        <p14:creationId xmlns:p14="http://schemas.microsoft.com/office/powerpoint/2010/main" val="1572139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5C26EB2-A50F-49DF-A63C-4BCA1200474D}" type="slidenum">
              <a:rPr lang="en-US" smtClean="0"/>
              <a:t>27</a:t>
            </a:fld>
            <a:endParaRPr lang="en-US"/>
          </a:p>
        </p:txBody>
      </p:sp>
    </p:spTree>
    <p:extLst>
      <p:ext uri="{BB962C8B-B14F-4D97-AF65-F5344CB8AC3E}">
        <p14:creationId xmlns:p14="http://schemas.microsoft.com/office/powerpoint/2010/main" val="11954274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5C26EB2-A50F-49DF-A63C-4BCA1200474D}" type="slidenum">
              <a:rPr lang="en-US" smtClean="0"/>
              <a:t>29</a:t>
            </a:fld>
            <a:endParaRPr lang="en-US"/>
          </a:p>
        </p:txBody>
      </p:sp>
    </p:spTree>
    <p:extLst>
      <p:ext uri="{BB962C8B-B14F-4D97-AF65-F5344CB8AC3E}">
        <p14:creationId xmlns:p14="http://schemas.microsoft.com/office/powerpoint/2010/main" val="1997203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994E3A6-731F-48BA-A416-7C12043ADF40}"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408255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94E3A6-731F-48BA-A416-7C12043ADF40}"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2905826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94E3A6-731F-48BA-A416-7C12043ADF40}"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4002775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94E3A6-731F-48BA-A416-7C12043ADF40}"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2012102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94E3A6-731F-48BA-A416-7C12043ADF40}" type="datetimeFigureOut">
              <a:rPr lang="en-US" smtClean="0"/>
              <a:t>1/24/2022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2398215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994E3A6-731F-48BA-A416-7C12043ADF40}" type="datetimeFigureOut">
              <a:rPr lang="en-US" smtClean="0"/>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794261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994E3A6-731F-48BA-A416-7C12043ADF40}" type="datetimeFigureOut">
              <a:rPr lang="en-US" smtClean="0"/>
              <a:t>1/24/2022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528588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994E3A6-731F-48BA-A416-7C12043ADF40}" type="datetimeFigureOut">
              <a:rPr lang="en-US" smtClean="0"/>
              <a:t>1/24/2022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709513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4E3A6-731F-48BA-A416-7C12043ADF40}" type="datetimeFigureOut">
              <a:rPr lang="en-US" smtClean="0"/>
              <a:t>1/24/2022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2283776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94E3A6-731F-48BA-A416-7C12043ADF40}" type="datetimeFigureOut">
              <a:rPr lang="en-US" smtClean="0"/>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2887885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94E3A6-731F-48BA-A416-7C12043ADF40}" type="datetimeFigureOut">
              <a:rPr lang="en-US" smtClean="0"/>
              <a:t>1/24/2022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2064527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94E3A6-731F-48BA-A416-7C12043ADF40}" type="datetimeFigureOut">
              <a:rPr lang="en-US" smtClean="0"/>
              <a:t>1/24/2022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CCF642-E1DF-4385-9EFB-DB191612BB1A}" type="slidenum">
              <a:rPr lang="en-US" smtClean="0"/>
              <a:t>‹#›</a:t>
            </a:fld>
            <a:endParaRPr lang="en-US"/>
          </a:p>
        </p:txBody>
      </p:sp>
    </p:spTree>
    <p:extLst>
      <p:ext uri="{BB962C8B-B14F-4D97-AF65-F5344CB8AC3E}">
        <p14:creationId xmlns:p14="http://schemas.microsoft.com/office/powerpoint/2010/main" val="3382814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www.youtube.com/watch?v=DelO8tZFMrc" TargetMode="External"/><Relationship Id="rId2" Type="http://schemas.openxmlformats.org/officeDocument/2006/relationships/hyperlink" Target="https://www.youtube.com/watch?v=OjaAToVkoTw"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www.youtube.com/watch?v=Fyxi0qlyTaQ&amp;list=PLAwxTw4SYaPkXJ6LAV96gH8yxIfGaN3H-&amp;index=2"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file:///\\192.168.1.28\sharedfolde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Virtual Computer</a:t>
            </a:r>
            <a:r>
              <a:rPr lang="en-US" baseline="0" dirty="0"/>
              <a:t> Introduction and Background Information</a:t>
            </a:r>
            <a:endParaRPr lang="en-US" dirty="0"/>
          </a:p>
        </p:txBody>
      </p:sp>
      <p:sp>
        <p:nvSpPr>
          <p:cNvPr id="3" name="Subtitle 2"/>
          <p:cNvSpPr>
            <a:spLocks noGrp="1"/>
          </p:cNvSpPr>
          <p:nvPr>
            <p:ph type="subTitle" idx="1"/>
          </p:nvPr>
        </p:nvSpPr>
        <p:spPr/>
        <p:txBody>
          <a:bodyPr/>
          <a:lstStyle/>
          <a:p>
            <a:r>
              <a:rPr lang="en-US" dirty="0"/>
              <a:t>Dr. John P. Abraham</a:t>
            </a:r>
          </a:p>
          <a:p>
            <a:r>
              <a:rPr lang="en-US" dirty="0"/>
              <a:t>UTRGV</a:t>
            </a:r>
          </a:p>
        </p:txBody>
      </p:sp>
    </p:spTree>
    <p:extLst>
      <p:ext uri="{BB962C8B-B14F-4D97-AF65-F5344CB8AC3E}">
        <p14:creationId xmlns:p14="http://schemas.microsoft.com/office/powerpoint/2010/main" val="1746017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fontScale="90000"/>
          </a:bodyPr>
          <a:lstStyle/>
          <a:p>
            <a:r>
              <a:rPr lang="en-US" altLang="en-US" dirty="0"/>
              <a:t>Program relocation and Memory Protection</a:t>
            </a:r>
          </a:p>
        </p:txBody>
      </p:sp>
      <p:sp>
        <p:nvSpPr>
          <p:cNvPr id="18435" name="Rectangle 3"/>
          <p:cNvSpPr>
            <a:spLocks noGrp="1" noChangeArrowheads="1"/>
          </p:cNvSpPr>
          <p:nvPr>
            <p:ph type="body" idx="1"/>
          </p:nvPr>
        </p:nvSpPr>
        <p:spPr/>
        <p:txBody>
          <a:bodyPr/>
          <a:lstStyle/>
          <a:p>
            <a:pPr lvl="1"/>
            <a:r>
              <a:rPr lang="en-US" altLang="en-US" dirty="0"/>
              <a:t>Crucial features needed for multiprogramming:</a:t>
            </a:r>
          </a:p>
          <a:p>
            <a:pPr lvl="2"/>
            <a:r>
              <a:rPr lang="en-US" altLang="en-US" dirty="0"/>
              <a:t>program relocation</a:t>
            </a:r>
          </a:p>
          <a:p>
            <a:pPr lvl="2"/>
            <a:r>
              <a:rPr lang="en-US" altLang="en-US" dirty="0"/>
              <a:t>memory protection</a:t>
            </a:r>
          </a:p>
          <a:p>
            <a:pPr lvl="2"/>
            <a:r>
              <a:rPr lang="en-US" altLang="en-US" dirty="0"/>
              <a:t>privileged modes of operation</a:t>
            </a:r>
          </a:p>
          <a:p>
            <a:pPr lvl="2"/>
            <a:r>
              <a:rPr lang="en-US" altLang="en-US" dirty="0"/>
              <a:t>timer interrupts</a:t>
            </a:r>
          </a:p>
        </p:txBody>
      </p:sp>
    </p:spTree>
    <p:extLst>
      <p:ext uri="{BB962C8B-B14F-4D97-AF65-F5344CB8AC3E}">
        <p14:creationId xmlns:p14="http://schemas.microsoft.com/office/powerpoint/2010/main" val="92852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en-US" dirty="0"/>
              <a:t>Cache Memory</a:t>
            </a:r>
          </a:p>
        </p:txBody>
      </p:sp>
      <p:sp>
        <p:nvSpPr>
          <p:cNvPr id="26627" name="Rectangle 3"/>
          <p:cNvSpPr>
            <a:spLocks noGrp="1" noChangeArrowheads="1"/>
          </p:cNvSpPr>
          <p:nvPr>
            <p:ph type="body" idx="1"/>
          </p:nvPr>
        </p:nvSpPr>
        <p:spPr/>
        <p:txBody>
          <a:bodyPr/>
          <a:lstStyle/>
          <a:p>
            <a:pPr lvl="1"/>
            <a:r>
              <a:rPr lang="en-US" altLang="en-US" dirty="0"/>
              <a:t>When CPU access a piece of information from memory , there is a high possibility that this data or adjacent data will be accessed again.</a:t>
            </a:r>
          </a:p>
          <a:p>
            <a:pPr lvl="1"/>
            <a:r>
              <a:rPr lang="en-US" altLang="en-US" dirty="0"/>
              <a:t>during a memory read, it also reads adjacent memory locations and places the data in the cache</a:t>
            </a:r>
          </a:p>
          <a:p>
            <a:pPr lvl="1"/>
            <a:r>
              <a:rPr lang="en-US" altLang="en-US" dirty="0"/>
              <a:t>cache entries include address tags where the data came from.</a:t>
            </a:r>
          </a:p>
          <a:p>
            <a:pPr lvl="1"/>
            <a:r>
              <a:rPr lang="en-US" altLang="en-US" dirty="0"/>
              <a:t>So each cache consists of data and data tag.</a:t>
            </a:r>
          </a:p>
        </p:txBody>
      </p:sp>
    </p:spTree>
    <p:extLst>
      <p:ext uri="{BB962C8B-B14F-4D97-AF65-F5344CB8AC3E}">
        <p14:creationId xmlns:p14="http://schemas.microsoft.com/office/powerpoint/2010/main" val="3121865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990600" y="304800"/>
            <a:ext cx="7772400" cy="914400"/>
          </a:xfrm>
        </p:spPr>
        <p:txBody>
          <a:bodyPr/>
          <a:lstStyle/>
          <a:p>
            <a:r>
              <a:rPr lang="en-US" altLang="en-US" dirty="0"/>
              <a:t>Cache contd.</a:t>
            </a:r>
          </a:p>
        </p:txBody>
      </p:sp>
      <p:sp>
        <p:nvSpPr>
          <p:cNvPr id="29699" name="Rectangle 3"/>
          <p:cNvSpPr>
            <a:spLocks noGrp="1" noChangeArrowheads="1"/>
          </p:cNvSpPr>
          <p:nvPr>
            <p:ph type="body" idx="1"/>
          </p:nvPr>
        </p:nvSpPr>
        <p:spPr>
          <a:xfrm>
            <a:off x="990600" y="990600"/>
            <a:ext cx="7772400" cy="5867400"/>
          </a:xfrm>
        </p:spPr>
        <p:txBody>
          <a:bodyPr>
            <a:normAutofit lnSpcReduction="10000"/>
          </a:bodyPr>
          <a:lstStyle/>
          <a:p>
            <a:pPr lvl="1"/>
            <a:r>
              <a:rPr lang="en-US" altLang="en-US" dirty="0"/>
              <a:t>When CPU finds what it is looking for in the cache it is called a hit</a:t>
            </a:r>
          </a:p>
          <a:p>
            <a:pPr lvl="1"/>
            <a:r>
              <a:rPr lang="en-US" altLang="en-US" dirty="0"/>
              <a:t>when it does not find the data it is called a miss.</a:t>
            </a:r>
          </a:p>
          <a:p>
            <a:pPr lvl="1"/>
            <a:r>
              <a:rPr lang="en-US" altLang="en-US" dirty="0"/>
              <a:t>Most cache memory has a 90% hit rate</a:t>
            </a:r>
          </a:p>
          <a:p>
            <a:pPr lvl="1"/>
            <a:r>
              <a:rPr lang="en-US" altLang="en-US" dirty="0"/>
              <a:t>when a write is done, cache is updated, and if memory is updated immediately it is called write-through cache.</a:t>
            </a:r>
          </a:p>
          <a:p>
            <a:pPr lvl="1"/>
            <a:r>
              <a:rPr lang="en-US" altLang="en-US" dirty="0"/>
              <a:t>If memory update is delayed it is called write-back cache. The cache may wait until entire block needs to be written.</a:t>
            </a:r>
          </a:p>
          <a:p>
            <a:pPr lvl="1"/>
            <a:r>
              <a:rPr lang="en-US" altLang="en-US" dirty="0"/>
              <a:t>A dirty cell is the main memory that has not been updated yet, but the cache has.</a:t>
            </a:r>
          </a:p>
        </p:txBody>
      </p:sp>
    </p:spTree>
    <p:extLst>
      <p:ext uri="{BB962C8B-B14F-4D97-AF65-F5344CB8AC3E}">
        <p14:creationId xmlns:p14="http://schemas.microsoft.com/office/powerpoint/2010/main" val="4226115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dirty="0"/>
              <a:t>Cache structure and organization</a:t>
            </a:r>
          </a:p>
        </p:txBody>
      </p:sp>
      <p:sp>
        <p:nvSpPr>
          <p:cNvPr id="31747" name="Rectangle 3"/>
          <p:cNvSpPr>
            <a:spLocks noGrp="1" noChangeArrowheads="1"/>
          </p:cNvSpPr>
          <p:nvPr>
            <p:ph type="body" idx="1"/>
          </p:nvPr>
        </p:nvSpPr>
        <p:spPr/>
        <p:txBody>
          <a:bodyPr>
            <a:normAutofit fontScale="92500" lnSpcReduction="10000"/>
          </a:bodyPr>
          <a:lstStyle/>
          <a:p>
            <a:pPr lvl="1"/>
            <a:r>
              <a:rPr lang="en-US" altLang="en-US" dirty="0"/>
              <a:t>cache has two sub-systems. Tag and memory subsystem.</a:t>
            </a:r>
          </a:p>
          <a:p>
            <a:pPr lvl="1"/>
            <a:r>
              <a:rPr lang="en-US" altLang="en-US" dirty="0"/>
              <a:t>Memory and cache are divided into refill lines.</a:t>
            </a:r>
          </a:p>
          <a:p>
            <a:pPr lvl="1"/>
            <a:r>
              <a:rPr lang="en-US" altLang="en-US" dirty="0"/>
              <a:t>Refill lines are unit of data transfer. (several words, up to 64 bytes)</a:t>
            </a:r>
          </a:p>
          <a:p>
            <a:pPr lvl="1"/>
            <a:r>
              <a:rPr lang="en-US" altLang="en-US" dirty="0"/>
              <a:t>Cache has to map main memory to its own, techniques</a:t>
            </a:r>
          </a:p>
          <a:p>
            <a:pPr lvl="2"/>
            <a:r>
              <a:rPr lang="en-US" altLang="en-US" dirty="0"/>
              <a:t>associative</a:t>
            </a:r>
          </a:p>
          <a:p>
            <a:pPr lvl="2"/>
            <a:r>
              <a:rPr lang="en-US" altLang="en-US" dirty="0"/>
              <a:t>direct mapped</a:t>
            </a:r>
          </a:p>
          <a:p>
            <a:pPr lvl="2"/>
            <a:r>
              <a:rPr lang="en-US" altLang="en-US" dirty="0"/>
              <a:t>set associate</a:t>
            </a:r>
          </a:p>
          <a:p>
            <a:pPr lvl="2"/>
            <a:r>
              <a:rPr lang="en-US" altLang="en-US" dirty="0"/>
              <a:t>sector-mapped</a:t>
            </a:r>
          </a:p>
        </p:txBody>
      </p:sp>
    </p:spTree>
    <p:extLst>
      <p:ext uri="{BB962C8B-B14F-4D97-AF65-F5344CB8AC3E}">
        <p14:creationId xmlns:p14="http://schemas.microsoft.com/office/powerpoint/2010/main" val="1256602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lstStyle/>
          <a:p>
            <a:r>
              <a:rPr lang="en-US" dirty="0"/>
              <a:t>Next few slides will</a:t>
            </a:r>
            <a:r>
              <a:rPr lang="en-US" baseline="0" dirty="0"/>
              <a:t> give you some background information</a:t>
            </a:r>
          </a:p>
          <a:p>
            <a:r>
              <a:rPr lang="en-US" baseline="0" dirty="0"/>
              <a:t>You may have had this in other courses</a:t>
            </a:r>
          </a:p>
          <a:p>
            <a:r>
              <a:rPr lang="en-US" baseline="0" dirty="0"/>
              <a:t>So it will be brief</a:t>
            </a:r>
            <a:endParaRPr lang="en-US" dirty="0"/>
          </a:p>
        </p:txBody>
      </p:sp>
    </p:spTree>
    <p:extLst>
      <p:ext uri="{BB962C8B-B14F-4D97-AF65-F5344CB8AC3E}">
        <p14:creationId xmlns:p14="http://schemas.microsoft.com/office/powerpoint/2010/main" val="952729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dirty="0"/>
              <a:t>Virtual Memory</a:t>
            </a:r>
          </a:p>
        </p:txBody>
      </p:sp>
      <p:sp>
        <p:nvSpPr>
          <p:cNvPr id="33795" name="Rectangle 3"/>
          <p:cNvSpPr>
            <a:spLocks noGrp="1" noChangeArrowheads="1"/>
          </p:cNvSpPr>
          <p:nvPr>
            <p:ph type="body" idx="1"/>
          </p:nvPr>
        </p:nvSpPr>
        <p:spPr/>
        <p:txBody>
          <a:bodyPr>
            <a:normAutofit fontScale="92500"/>
          </a:bodyPr>
          <a:lstStyle/>
          <a:p>
            <a:pPr lvl="1"/>
            <a:r>
              <a:rPr lang="en-US" altLang="en-US" dirty="0"/>
              <a:t>Logical address space is larger than physical address space.</a:t>
            </a:r>
          </a:p>
          <a:p>
            <a:pPr lvl="1"/>
            <a:r>
              <a:rPr lang="en-US" altLang="en-US" dirty="0"/>
              <a:t>For example if computer is designed with 32 bit address bus it can have 4GB of memory; 64 bit can have more than 16 </a:t>
            </a:r>
            <a:r>
              <a:rPr lang="en-US" altLang="en-US" dirty="0" err="1"/>
              <a:t>exabytes</a:t>
            </a:r>
            <a:r>
              <a:rPr lang="en-US" altLang="en-US" dirty="0"/>
              <a:t> of addressable memory.</a:t>
            </a:r>
          </a:p>
          <a:p>
            <a:pPr lvl="1"/>
            <a:r>
              <a:rPr lang="en-US" altLang="en-US" dirty="0"/>
              <a:t>Practically most computers have far less physical memory.</a:t>
            </a:r>
          </a:p>
          <a:p>
            <a:pPr lvl="1"/>
            <a:r>
              <a:rPr lang="en-US" altLang="en-US" dirty="0"/>
              <a:t>virtual memory makes it appear that the physical memory is as much as the logical memory</a:t>
            </a:r>
          </a:p>
          <a:p>
            <a:pPr lvl="1"/>
            <a:r>
              <a:rPr lang="en-US" altLang="en-US" dirty="0"/>
              <a:t>Programmer, therefore, do not have to use overlays.</a:t>
            </a:r>
          </a:p>
        </p:txBody>
      </p:sp>
    </p:spTree>
    <p:extLst>
      <p:ext uri="{BB962C8B-B14F-4D97-AF65-F5344CB8AC3E}">
        <p14:creationId xmlns:p14="http://schemas.microsoft.com/office/powerpoint/2010/main" val="967847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 memory</a:t>
            </a:r>
          </a:p>
        </p:txBody>
      </p:sp>
      <p:sp>
        <p:nvSpPr>
          <p:cNvPr id="3" name="Content Placeholder 2"/>
          <p:cNvSpPr>
            <a:spLocks noGrp="1"/>
          </p:cNvSpPr>
          <p:nvPr>
            <p:ph idx="1"/>
          </p:nvPr>
        </p:nvSpPr>
        <p:spPr/>
        <p:txBody>
          <a:bodyPr/>
          <a:lstStyle/>
          <a:p>
            <a:r>
              <a:rPr lang="en-US" dirty="0"/>
              <a:t>CPU</a:t>
            </a:r>
            <a:r>
              <a:rPr lang="en-US" baseline="0" dirty="0"/>
              <a:t> uses MMU (memory management unit) to locate Page in RAM</a:t>
            </a:r>
          </a:p>
          <a:p>
            <a:r>
              <a:rPr lang="en-US" baseline="0" dirty="0"/>
              <a:t>MMU provides mapping to Physical memory</a:t>
            </a:r>
          </a:p>
          <a:p>
            <a:r>
              <a:rPr lang="en-US" baseline="0" dirty="0"/>
              <a:t>Table with </a:t>
            </a:r>
            <a:r>
              <a:rPr lang="en-US" baseline="0" dirty="0" err="1"/>
              <a:t>DirtyBit</a:t>
            </a:r>
            <a:r>
              <a:rPr lang="en-US" baseline="0" dirty="0"/>
              <a:t>, Resident Bit, and Physical Page number is used to determine if page available in Virtual memory pages.</a:t>
            </a:r>
          </a:p>
          <a:p>
            <a:r>
              <a:rPr lang="en-US" baseline="0" dirty="0"/>
              <a:t>Virtual memory should have  more than 90% hit rate.</a:t>
            </a:r>
            <a:endParaRPr lang="en-US" dirty="0"/>
          </a:p>
        </p:txBody>
      </p:sp>
    </p:spTree>
    <p:extLst>
      <p:ext uri="{BB962C8B-B14F-4D97-AF65-F5344CB8AC3E}">
        <p14:creationId xmlns:p14="http://schemas.microsoft.com/office/powerpoint/2010/main" val="16540273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tLang="en-US" dirty="0"/>
              <a:t>Virtual memory</a:t>
            </a:r>
          </a:p>
        </p:txBody>
      </p:sp>
      <p:sp>
        <p:nvSpPr>
          <p:cNvPr id="35843" name="Rectangle 3"/>
          <p:cNvSpPr>
            <a:spLocks noGrp="1" noChangeArrowheads="1"/>
          </p:cNvSpPr>
          <p:nvPr>
            <p:ph type="body" idx="1"/>
          </p:nvPr>
        </p:nvSpPr>
        <p:spPr/>
        <p:txBody>
          <a:bodyPr>
            <a:normAutofit lnSpcReduction="10000"/>
          </a:bodyPr>
          <a:lstStyle/>
          <a:p>
            <a:pPr lvl="1"/>
            <a:r>
              <a:rPr lang="en-US" altLang="en-US" dirty="0"/>
              <a:t>When a memory is needed the effective address is calculated.</a:t>
            </a:r>
          </a:p>
          <a:p>
            <a:pPr lvl="1"/>
            <a:r>
              <a:rPr lang="en-US" altLang="en-US" dirty="0"/>
              <a:t>The effective address is sent to a memory map (which is part of the virtual memory hardware)</a:t>
            </a:r>
          </a:p>
          <a:p>
            <a:pPr lvl="1"/>
            <a:r>
              <a:rPr lang="en-US" altLang="en-US" dirty="0"/>
              <a:t>The memory map checks to if the effective address is active, if it is</a:t>
            </a:r>
          </a:p>
          <a:p>
            <a:pPr lvl="2"/>
            <a:r>
              <a:rPr lang="en-US" altLang="en-US" dirty="0"/>
              <a:t>This memory map translate the effective address to the physical address.</a:t>
            </a:r>
          </a:p>
          <a:p>
            <a:pPr lvl="1"/>
            <a:r>
              <a:rPr lang="en-US" altLang="en-US" dirty="0"/>
              <a:t>If it is not, the memory map interrupts the CPU to load it.</a:t>
            </a:r>
          </a:p>
        </p:txBody>
      </p:sp>
    </p:spTree>
    <p:extLst>
      <p:ext uri="{BB962C8B-B14F-4D97-AF65-F5344CB8AC3E}">
        <p14:creationId xmlns:p14="http://schemas.microsoft.com/office/powerpoint/2010/main" val="1624050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en-US" dirty="0"/>
              <a:t>Paging</a:t>
            </a:r>
          </a:p>
        </p:txBody>
      </p:sp>
      <p:sp>
        <p:nvSpPr>
          <p:cNvPr id="37891" name="Rectangle 3"/>
          <p:cNvSpPr>
            <a:spLocks noGrp="1" noChangeArrowheads="1"/>
          </p:cNvSpPr>
          <p:nvPr>
            <p:ph type="body" idx="1"/>
          </p:nvPr>
        </p:nvSpPr>
        <p:spPr/>
        <p:txBody>
          <a:bodyPr/>
          <a:lstStyle/>
          <a:p>
            <a:pPr lvl="1"/>
            <a:r>
              <a:rPr lang="en-US" altLang="en-US" dirty="0"/>
              <a:t>Hardware technique for managing physical memory.</a:t>
            </a:r>
          </a:p>
          <a:p>
            <a:pPr lvl="1"/>
            <a:r>
              <a:rPr lang="en-US" altLang="en-US" dirty="0"/>
              <a:t>Only what is currently needed is loaded into memory.</a:t>
            </a:r>
          </a:p>
          <a:p>
            <a:pPr lvl="1"/>
            <a:r>
              <a:rPr lang="en-US" altLang="en-US" dirty="0"/>
              <a:t>In a paging system, the virtual memory hardware divides logical address into two parts.</a:t>
            </a:r>
          </a:p>
          <a:p>
            <a:pPr lvl="2"/>
            <a:r>
              <a:rPr lang="en-US" altLang="en-US" dirty="0"/>
              <a:t>A virtual page number and word offset</a:t>
            </a:r>
          </a:p>
          <a:p>
            <a:pPr lvl="2"/>
            <a:r>
              <a:rPr lang="en-US" altLang="en-US" dirty="0"/>
              <a:t>the high order bits are the page number</a:t>
            </a:r>
          </a:p>
          <a:p>
            <a:pPr lvl="2"/>
            <a:r>
              <a:rPr lang="en-US" altLang="en-US" dirty="0"/>
              <a:t>the low order bits are the offset </a:t>
            </a:r>
          </a:p>
        </p:txBody>
      </p:sp>
    </p:spTree>
    <p:extLst>
      <p:ext uri="{BB962C8B-B14F-4D97-AF65-F5344CB8AC3E}">
        <p14:creationId xmlns:p14="http://schemas.microsoft.com/office/powerpoint/2010/main" val="23774827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en-US" dirty="0"/>
              <a:t>Paging </a:t>
            </a:r>
          </a:p>
        </p:txBody>
      </p:sp>
      <p:sp>
        <p:nvSpPr>
          <p:cNvPr id="45059" name="Rectangle 3"/>
          <p:cNvSpPr>
            <a:spLocks noGrp="1" noChangeArrowheads="1"/>
          </p:cNvSpPr>
          <p:nvPr>
            <p:ph type="body" idx="1"/>
          </p:nvPr>
        </p:nvSpPr>
        <p:spPr/>
        <p:txBody>
          <a:bodyPr/>
          <a:lstStyle/>
          <a:p>
            <a:pPr lvl="1"/>
            <a:r>
              <a:rPr lang="en-US" altLang="en-US" dirty="0"/>
              <a:t>The application program uses logical addresses.</a:t>
            </a:r>
          </a:p>
          <a:p>
            <a:pPr lvl="1"/>
            <a:r>
              <a:rPr lang="en-US" altLang="en-US" dirty="0"/>
              <a:t>The OS convert the logical to physical address during execution.</a:t>
            </a:r>
          </a:p>
          <a:p>
            <a:pPr lvl="1"/>
            <a:r>
              <a:rPr lang="en-US" altLang="en-US" dirty="0"/>
              <a:t>The last page may not be enough to fill a frame.  So still some fragmentation will exist.</a:t>
            </a:r>
          </a:p>
        </p:txBody>
      </p:sp>
    </p:spTree>
    <p:extLst>
      <p:ext uri="{BB962C8B-B14F-4D97-AF65-F5344CB8AC3E}">
        <p14:creationId xmlns:p14="http://schemas.microsoft.com/office/powerpoint/2010/main" val="1424193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a:t>University of Texas Pan Am</a:t>
            </a:r>
          </a:p>
        </p:txBody>
      </p:sp>
      <p:sp>
        <p:nvSpPr>
          <p:cNvPr id="5" name="Footer Placeholder 4"/>
          <p:cNvSpPr>
            <a:spLocks noGrp="1"/>
          </p:cNvSpPr>
          <p:nvPr>
            <p:ph type="ftr" sz="quarter" idx="11"/>
          </p:nvPr>
        </p:nvSpPr>
        <p:spPr/>
        <p:txBody>
          <a:bodyPr/>
          <a:lstStyle/>
          <a:p>
            <a:r>
              <a:rPr lang="en-US" altLang="en-US" dirty="0"/>
              <a:t>Dr. John P. Abraham</a:t>
            </a:r>
          </a:p>
        </p:txBody>
      </p:sp>
      <p:sp>
        <p:nvSpPr>
          <p:cNvPr id="89090" name="Rectangle 2"/>
          <p:cNvSpPr>
            <a:spLocks noGrp="1" noChangeArrowheads="1"/>
          </p:cNvSpPr>
          <p:nvPr>
            <p:ph type="title"/>
          </p:nvPr>
        </p:nvSpPr>
        <p:spPr/>
        <p:txBody>
          <a:bodyPr/>
          <a:lstStyle/>
          <a:p>
            <a:r>
              <a:rPr lang="en-US" altLang="en-US" dirty="0"/>
              <a:t>Major microprocessor components</a:t>
            </a:r>
          </a:p>
        </p:txBody>
      </p:sp>
      <p:sp>
        <p:nvSpPr>
          <p:cNvPr id="89091" name="Rectangle 3"/>
          <p:cNvSpPr>
            <a:spLocks noGrp="1" noChangeArrowheads="1"/>
          </p:cNvSpPr>
          <p:nvPr>
            <p:ph type="body" idx="1"/>
          </p:nvPr>
        </p:nvSpPr>
        <p:spPr/>
        <p:txBody>
          <a:bodyPr/>
          <a:lstStyle/>
          <a:p>
            <a:pPr>
              <a:lnSpc>
                <a:spcPct val="90000"/>
              </a:lnSpc>
            </a:pPr>
            <a:r>
              <a:rPr lang="en-US" altLang="en-US" dirty="0">
                <a:latin typeface="TimesNewRoman" charset="0"/>
              </a:rPr>
              <a:t>PC- Program Counter</a:t>
            </a:r>
          </a:p>
          <a:p>
            <a:pPr>
              <a:lnSpc>
                <a:spcPct val="90000"/>
              </a:lnSpc>
            </a:pPr>
            <a:r>
              <a:rPr lang="en-US" altLang="en-US" dirty="0">
                <a:latin typeface="TimesNewRoman" charset="0"/>
              </a:rPr>
              <a:t>MBR- Memory Buffer Register</a:t>
            </a:r>
          </a:p>
          <a:p>
            <a:pPr>
              <a:lnSpc>
                <a:spcPct val="90000"/>
              </a:lnSpc>
            </a:pPr>
            <a:r>
              <a:rPr lang="en-US" altLang="en-US" dirty="0">
                <a:latin typeface="TimesNewRoman" charset="0"/>
              </a:rPr>
              <a:t>MAR- Memory Address Register</a:t>
            </a:r>
          </a:p>
          <a:p>
            <a:pPr>
              <a:lnSpc>
                <a:spcPct val="90000"/>
              </a:lnSpc>
            </a:pPr>
            <a:r>
              <a:rPr lang="en-US" altLang="en-US" dirty="0">
                <a:latin typeface="TimesNewRoman" charset="0"/>
              </a:rPr>
              <a:t>ALU- Arithmetic Logic Unit</a:t>
            </a:r>
          </a:p>
          <a:p>
            <a:pPr>
              <a:lnSpc>
                <a:spcPct val="90000"/>
              </a:lnSpc>
            </a:pPr>
            <a:r>
              <a:rPr lang="en-US" altLang="en-US" dirty="0">
                <a:latin typeface="TimesNewRoman" charset="0"/>
              </a:rPr>
              <a:t>IR- Instruction Register</a:t>
            </a:r>
          </a:p>
          <a:p>
            <a:pPr>
              <a:lnSpc>
                <a:spcPct val="90000"/>
              </a:lnSpc>
            </a:pPr>
            <a:r>
              <a:rPr lang="en-US" altLang="en-US" dirty="0">
                <a:latin typeface="TimesNewRoman" charset="0"/>
              </a:rPr>
              <a:t>General Purpose Registers.</a:t>
            </a:r>
            <a:br>
              <a:rPr lang="en-US" altLang="en-US" dirty="0">
                <a:latin typeface="TimesNewRoman" charset="0"/>
              </a:rPr>
            </a:br>
            <a:endParaRPr lang="en-US" altLang="en-US" dirty="0"/>
          </a:p>
        </p:txBody>
      </p:sp>
    </p:spTree>
    <p:extLst>
      <p:ext uri="{BB962C8B-B14F-4D97-AF65-F5344CB8AC3E}">
        <p14:creationId xmlns:p14="http://schemas.microsoft.com/office/powerpoint/2010/main" val="10327952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ltLang="en-US" dirty="0"/>
              <a:t>Virtual memory</a:t>
            </a:r>
          </a:p>
        </p:txBody>
      </p:sp>
      <p:sp>
        <p:nvSpPr>
          <p:cNvPr id="46083" name="Rectangle 3"/>
          <p:cNvSpPr>
            <a:spLocks noGrp="1" noChangeArrowheads="1"/>
          </p:cNvSpPr>
          <p:nvPr>
            <p:ph type="body" idx="1"/>
          </p:nvPr>
        </p:nvSpPr>
        <p:spPr/>
        <p:txBody>
          <a:bodyPr>
            <a:normAutofit lnSpcReduction="10000"/>
          </a:bodyPr>
          <a:lstStyle/>
          <a:p>
            <a:pPr lvl="1"/>
            <a:r>
              <a:rPr lang="en-US" altLang="en-US" dirty="0"/>
              <a:t>A program may have many subroutines, some may never be used.</a:t>
            </a:r>
          </a:p>
          <a:p>
            <a:pPr lvl="1"/>
            <a:r>
              <a:rPr lang="en-US" altLang="en-US" dirty="0"/>
              <a:t>Some subroutines may only be executed once then not needed afterwards.</a:t>
            </a:r>
          </a:p>
          <a:p>
            <a:pPr lvl="1"/>
            <a:r>
              <a:rPr lang="en-US" altLang="en-US" dirty="0"/>
              <a:t>While a program is executing a loop, those programs outside the loop is not needed for a while.</a:t>
            </a:r>
          </a:p>
          <a:p>
            <a:pPr lvl="1"/>
            <a:r>
              <a:rPr lang="en-US" altLang="en-US" dirty="0"/>
              <a:t>Many array elements will never be filled.</a:t>
            </a:r>
          </a:p>
          <a:p>
            <a:pPr lvl="1"/>
            <a:r>
              <a:rPr lang="en-US" altLang="en-US" dirty="0"/>
              <a:t>All these are reasons why only needed portions be loaded into memory.</a:t>
            </a:r>
          </a:p>
        </p:txBody>
      </p:sp>
    </p:spTree>
    <p:extLst>
      <p:ext uri="{BB962C8B-B14F-4D97-AF65-F5344CB8AC3E}">
        <p14:creationId xmlns:p14="http://schemas.microsoft.com/office/powerpoint/2010/main" val="1659346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Virtual memory</a:t>
            </a:r>
          </a:p>
        </p:txBody>
      </p:sp>
      <p:sp>
        <p:nvSpPr>
          <p:cNvPr id="47107" name="Rectangle 3"/>
          <p:cNvSpPr>
            <a:spLocks noGrp="1" noChangeArrowheads="1"/>
          </p:cNvSpPr>
          <p:nvPr>
            <p:ph type="body" idx="1"/>
          </p:nvPr>
        </p:nvSpPr>
        <p:spPr/>
        <p:txBody>
          <a:bodyPr/>
          <a:lstStyle/>
          <a:p>
            <a:pPr lvl="1"/>
            <a:r>
              <a:rPr lang="en-US" altLang="en-US" dirty="0"/>
              <a:t>The set of active pages is called the working set.</a:t>
            </a:r>
          </a:p>
          <a:p>
            <a:pPr lvl="1"/>
            <a:r>
              <a:rPr lang="en-US" altLang="en-US" dirty="0"/>
              <a:t>As the program progresses, new pages enter working set and old ones leave.</a:t>
            </a:r>
          </a:p>
          <a:p>
            <a:pPr lvl="1"/>
            <a:r>
              <a:rPr lang="en-US" altLang="en-US" dirty="0"/>
              <a:t>Demand paging: when needed portion is not in memory the OS simply loads it.</a:t>
            </a:r>
          </a:p>
          <a:p>
            <a:pPr lvl="1"/>
            <a:r>
              <a:rPr lang="en-US" altLang="en-US" dirty="0"/>
              <a:t>When needed page is not in memory it is called page fault.</a:t>
            </a:r>
          </a:p>
          <a:p>
            <a:pPr lvl="1"/>
            <a:r>
              <a:rPr lang="en-US" altLang="en-US" dirty="0"/>
              <a:t>When lots of page faults occur, it is called page thrashing.</a:t>
            </a:r>
          </a:p>
        </p:txBody>
      </p:sp>
    </p:spTree>
    <p:extLst>
      <p:ext uri="{BB962C8B-B14F-4D97-AF65-F5344CB8AC3E}">
        <p14:creationId xmlns:p14="http://schemas.microsoft.com/office/powerpoint/2010/main" val="2755768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ltLang="en-US" dirty="0"/>
              <a:t>Virtual memory</a:t>
            </a:r>
          </a:p>
        </p:txBody>
      </p:sp>
      <p:sp>
        <p:nvSpPr>
          <p:cNvPr id="48131" name="Rectangle 3"/>
          <p:cNvSpPr>
            <a:spLocks noGrp="1" noChangeArrowheads="1"/>
          </p:cNvSpPr>
          <p:nvPr>
            <p:ph type="body" idx="1"/>
          </p:nvPr>
        </p:nvSpPr>
        <p:spPr/>
        <p:txBody>
          <a:bodyPr>
            <a:normAutofit lnSpcReduction="10000"/>
          </a:bodyPr>
          <a:lstStyle/>
          <a:p>
            <a:pPr lvl="1"/>
            <a:r>
              <a:rPr lang="en-US" altLang="en-US" dirty="0"/>
              <a:t>If the allocated memory is full, but still needs to load a new page,  the operating system replaces a new page with one that is no longer needed.</a:t>
            </a:r>
          </a:p>
          <a:p>
            <a:pPr lvl="1"/>
            <a:r>
              <a:rPr lang="en-US" altLang="en-US" dirty="0"/>
              <a:t>Before OS can release a page and replace with a new one, it must decide the contents were changed.  If it was changed the changes must be written to disk drive.</a:t>
            </a:r>
          </a:p>
          <a:p>
            <a:pPr lvl="1"/>
            <a:r>
              <a:rPr lang="en-US" altLang="en-US" dirty="0"/>
              <a:t>To keep track if it was changed, the OS keeps a dirty bit.  The page is loaded into memory the dirty bit is set to zero. If the STORE instruction was issued, then the dirty bit is set to one.</a:t>
            </a:r>
          </a:p>
          <a:p>
            <a:pPr lvl="1"/>
            <a:endParaRPr lang="en-US" altLang="en-US" dirty="0"/>
          </a:p>
        </p:txBody>
      </p:sp>
    </p:spTree>
    <p:extLst>
      <p:ext uri="{BB962C8B-B14F-4D97-AF65-F5344CB8AC3E}">
        <p14:creationId xmlns:p14="http://schemas.microsoft.com/office/powerpoint/2010/main" val="5133309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en-US" dirty="0"/>
              <a:t>Cache memory vs. virtual memory</a:t>
            </a:r>
          </a:p>
        </p:txBody>
      </p:sp>
      <p:sp>
        <p:nvSpPr>
          <p:cNvPr id="49155" name="Rectangle 3"/>
          <p:cNvSpPr>
            <a:spLocks noGrp="1" noChangeArrowheads="1"/>
          </p:cNvSpPr>
          <p:nvPr>
            <p:ph type="body" idx="1"/>
          </p:nvPr>
        </p:nvSpPr>
        <p:spPr/>
        <p:txBody>
          <a:bodyPr/>
          <a:lstStyle/>
          <a:p>
            <a:pPr lvl="1"/>
            <a:r>
              <a:rPr lang="en-US" altLang="en-US" dirty="0"/>
              <a:t>Both share several features.</a:t>
            </a:r>
          </a:p>
          <a:p>
            <a:pPr lvl="1"/>
            <a:r>
              <a:rPr lang="en-US" altLang="en-US" dirty="0"/>
              <a:t>Both systems use hardware that maps one set of address to another.</a:t>
            </a:r>
          </a:p>
          <a:p>
            <a:pPr lvl="1"/>
            <a:r>
              <a:rPr lang="en-US" altLang="en-US" dirty="0"/>
              <a:t>Both hold data for the CPU.</a:t>
            </a:r>
          </a:p>
          <a:p>
            <a:pPr lvl="1"/>
            <a:r>
              <a:rPr lang="en-US" altLang="en-US" dirty="0"/>
              <a:t>Both operate on demand basis, replacing older data with newer data as the CPU requests it.</a:t>
            </a:r>
          </a:p>
        </p:txBody>
      </p:sp>
    </p:spTree>
    <p:extLst>
      <p:ext uri="{BB962C8B-B14F-4D97-AF65-F5344CB8AC3E}">
        <p14:creationId xmlns:p14="http://schemas.microsoft.com/office/powerpoint/2010/main" val="6138346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ltLang="en-US" dirty="0"/>
              <a:t>Differences</a:t>
            </a:r>
          </a:p>
        </p:txBody>
      </p:sp>
      <p:sp>
        <p:nvSpPr>
          <p:cNvPr id="50179" name="Rectangle 3"/>
          <p:cNvSpPr>
            <a:spLocks noGrp="1" noChangeArrowheads="1"/>
          </p:cNvSpPr>
          <p:nvPr>
            <p:ph type="body" idx="1"/>
          </p:nvPr>
        </p:nvSpPr>
        <p:spPr/>
        <p:txBody>
          <a:bodyPr/>
          <a:lstStyle/>
          <a:p>
            <a:pPr lvl="1"/>
            <a:r>
              <a:rPr lang="en-US" altLang="en-US" dirty="0"/>
              <a:t>They are different in their purpose</a:t>
            </a:r>
          </a:p>
          <a:p>
            <a:pPr lvl="1"/>
            <a:r>
              <a:rPr lang="en-US" altLang="en-US" dirty="0"/>
              <a:t>Cache to speed up</a:t>
            </a:r>
          </a:p>
          <a:p>
            <a:pPr lvl="1"/>
            <a:r>
              <a:rPr lang="en-US" altLang="en-US" dirty="0"/>
              <a:t>Virtual to run large programs on smaller machines</a:t>
            </a:r>
          </a:p>
          <a:p>
            <a:pPr lvl="1"/>
            <a:r>
              <a:rPr lang="en-US" altLang="en-US" dirty="0"/>
              <a:t>Cache misses occur more frequently</a:t>
            </a:r>
          </a:p>
          <a:p>
            <a:pPr lvl="1"/>
            <a:r>
              <a:rPr lang="en-US" altLang="en-US" dirty="0"/>
              <a:t>refill lines of cache are much smaller than pages.</a:t>
            </a:r>
          </a:p>
        </p:txBody>
      </p:sp>
    </p:spTree>
    <p:extLst>
      <p:ext uri="{BB962C8B-B14F-4D97-AF65-F5344CB8AC3E}">
        <p14:creationId xmlns:p14="http://schemas.microsoft.com/office/powerpoint/2010/main" val="30485767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Single</a:t>
            </a:r>
            <a:r>
              <a:rPr lang="en-US" baseline="0" dirty="0"/>
              <a:t> machine, single OS</a:t>
            </a:r>
            <a:endParaRPr lang="en-US" dirty="0"/>
          </a:p>
        </p:txBody>
      </p:sp>
      <p:sp>
        <p:nvSpPr>
          <p:cNvPr id="3" name="Content Placeholder 2"/>
          <p:cNvSpPr>
            <a:spLocks noGrp="1"/>
          </p:cNvSpPr>
          <p:nvPr>
            <p:ph idx="1"/>
          </p:nvPr>
        </p:nvSpPr>
        <p:spPr/>
        <p:txBody>
          <a:bodyPr/>
          <a:lstStyle/>
          <a:p>
            <a:r>
              <a:rPr lang="en-US" dirty="0"/>
              <a:t>Each OS is bound to the underlying hardware</a:t>
            </a:r>
          </a:p>
          <a:p>
            <a:r>
              <a:rPr lang="en-US" dirty="0"/>
              <a:t>Each application program is bound to the OS</a:t>
            </a:r>
          </a:p>
          <a:p>
            <a:r>
              <a:rPr lang="en-US" dirty="0"/>
              <a:t>If the hardware</a:t>
            </a:r>
            <a:r>
              <a:rPr lang="en-US" baseline="0" dirty="0"/>
              <a:t> fails in order to restore the backup, same hardware and OS are needed.</a:t>
            </a:r>
          </a:p>
        </p:txBody>
      </p:sp>
    </p:spTree>
    <p:extLst>
      <p:ext uri="{BB962C8B-B14F-4D97-AF65-F5344CB8AC3E}">
        <p14:creationId xmlns:p14="http://schemas.microsoft.com/office/powerpoint/2010/main" val="405570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Single</a:t>
            </a:r>
            <a:r>
              <a:rPr lang="en-US" baseline="0" dirty="0"/>
              <a:t> machine, single OS</a:t>
            </a:r>
            <a:endParaRPr lang="en-US" dirty="0"/>
          </a:p>
        </p:txBody>
      </p:sp>
      <p:sp>
        <p:nvSpPr>
          <p:cNvPr id="3" name="Content Placeholder 2"/>
          <p:cNvSpPr>
            <a:spLocks noGrp="1"/>
          </p:cNvSpPr>
          <p:nvPr>
            <p:ph idx="1"/>
          </p:nvPr>
        </p:nvSpPr>
        <p:spPr/>
        <p:txBody>
          <a:bodyPr>
            <a:normAutofit lnSpcReduction="10000"/>
          </a:bodyPr>
          <a:lstStyle/>
          <a:p>
            <a:r>
              <a:rPr lang="en-US" dirty="0"/>
              <a:t>Only one OS may run at a time.  If more than one OS is installed, you will need to choose the OS at boot up.</a:t>
            </a:r>
          </a:p>
          <a:p>
            <a:r>
              <a:rPr lang="en-US" dirty="0"/>
              <a:t>CPU use of a stand alone server or computer is only</a:t>
            </a:r>
            <a:r>
              <a:rPr lang="en-US" baseline="0" dirty="0"/>
              <a:t> about 10%</a:t>
            </a:r>
          </a:p>
          <a:p>
            <a:r>
              <a:rPr lang="en-US" baseline="0" dirty="0"/>
              <a:t>90% of the time it is idle.  Implied waste of money is 90% of investment plus manpower needed to keep up the hardware and software.</a:t>
            </a:r>
          </a:p>
        </p:txBody>
      </p:sp>
    </p:spTree>
    <p:extLst>
      <p:ext uri="{BB962C8B-B14F-4D97-AF65-F5344CB8AC3E}">
        <p14:creationId xmlns:p14="http://schemas.microsoft.com/office/powerpoint/2010/main" val="6195920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 Machine</a:t>
            </a:r>
          </a:p>
        </p:txBody>
      </p:sp>
      <p:sp>
        <p:nvSpPr>
          <p:cNvPr id="3" name="Content Placeholder 2"/>
          <p:cNvSpPr>
            <a:spLocks noGrp="1"/>
          </p:cNvSpPr>
          <p:nvPr>
            <p:ph idx="1"/>
          </p:nvPr>
        </p:nvSpPr>
        <p:spPr/>
        <p:txBody>
          <a:bodyPr>
            <a:normAutofit fontScale="92500" lnSpcReduction="20000"/>
          </a:bodyPr>
          <a:lstStyle/>
          <a:p>
            <a:r>
              <a:rPr lang="en-US" dirty="0"/>
              <a:t>Each virtual machine is treated as a process</a:t>
            </a:r>
            <a:r>
              <a:rPr lang="en-US" baseline="0" dirty="0"/>
              <a:t> and a file</a:t>
            </a:r>
          </a:p>
          <a:p>
            <a:r>
              <a:rPr lang="en-US" baseline="0" dirty="0"/>
              <a:t>So virtual memory table can be modified to include a VM number and virtual page number.</a:t>
            </a:r>
          </a:p>
          <a:p>
            <a:r>
              <a:rPr lang="en-US" baseline="0" dirty="0"/>
              <a:t>Each virtual machine can now have a virtual page 0.</a:t>
            </a:r>
          </a:p>
          <a:p>
            <a:r>
              <a:rPr lang="en-US" baseline="0" dirty="0"/>
              <a:t>CPU gives a time slice to each virtual machine</a:t>
            </a:r>
          </a:p>
          <a:p>
            <a:r>
              <a:rPr lang="en-US" baseline="0" dirty="0"/>
              <a:t>Virtual machines take away dependence on the hardware.  Virtual drivers are generic drivers that can be used by any operating system or version</a:t>
            </a:r>
          </a:p>
        </p:txBody>
      </p:sp>
    </p:spTree>
    <p:extLst>
      <p:ext uri="{BB962C8B-B14F-4D97-AF65-F5344CB8AC3E}">
        <p14:creationId xmlns:p14="http://schemas.microsoft.com/office/powerpoint/2010/main" val="25349924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 Machine</a:t>
            </a:r>
          </a:p>
        </p:txBody>
      </p:sp>
      <p:sp>
        <p:nvSpPr>
          <p:cNvPr id="3" name="Content Placeholder 2"/>
          <p:cNvSpPr>
            <a:spLocks noGrp="1"/>
          </p:cNvSpPr>
          <p:nvPr>
            <p:ph idx="1"/>
          </p:nvPr>
        </p:nvSpPr>
        <p:spPr/>
        <p:txBody>
          <a:bodyPr/>
          <a:lstStyle/>
          <a:p>
            <a:r>
              <a:rPr lang="en-US" dirty="0"/>
              <a:t>Creates pools</a:t>
            </a:r>
          </a:p>
          <a:p>
            <a:pPr lvl="1"/>
            <a:r>
              <a:rPr lang="en-US" dirty="0"/>
              <a:t>CPU pool</a:t>
            </a:r>
          </a:p>
          <a:p>
            <a:pPr lvl="1"/>
            <a:r>
              <a:rPr lang="en-US" dirty="0"/>
              <a:t>Memory Pool</a:t>
            </a:r>
          </a:p>
          <a:p>
            <a:pPr lvl="1"/>
            <a:r>
              <a:rPr lang="en-US" dirty="0"/>
              <a:t>Storage</a:t>
            </a:r>
            <a:r>
              <a:rPr lang="en-US" baseline="0" dirty="0"/>
              <a:t> Pool</a:t>
            </a:r>
          </a:p>
          <a:p>
            <a:pPr lvl="1"/>
            <a:r>
              <a:rPr lang="en-US" baseline="0" dirty="0"/>
              <a:t>Interconnection Pool</a:t>
            </a:r>
          </a:p>
          <a:p>
            <a:pPr lvl="0"/>
            <a:r>
              <a:rPr lang="en-US" dirty="0"/>
              <a:t>Hypervisor manages</a:t>
            </a:r>
            <a:r>
              <a:rPr lang="en-US" baseline="0" dirty="0"/>
              <a:t> allocation of these pools to Virtual Machines</a:t>
            </a:r>
          </a:p>
        </p:txBody>
      </p:sp>
    </p:spTree>
    <p:extLst>
      <p:ext uri="{BB962C8B-B14F-4D97-AF65-F5344CB8AC3E}">
        <p14:creationId xmlns:p14="http://schemas.microsoft.com/office/powerpoint/2010/main" val="5563600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E92F4-7D91-485C-8757-DE35969380F2}"/>
              </a:ext>
            </a:extLst>
          </p:cNvPr>
          <p:cNvSpPr>
            <a:spLocks noGrp="1"/>
          </p:cNvSpPr>
          <p:nvPr>
            <p:ph type="title"/>
          </p:nvPr>
        </p:nvSpPr>
        <p:spPr/>
        <p:txBody>
          <a:bodyPr/>
          <a:lstStyle/>
          <a:p>
            <a:r>
              <a:rPr lang="en-US" dirty="0"/>
              <a:t>From Microsoft</a:t>
            </a:r>
          </a:p>
        </p:txBody>
      </p:sp>
      <p:pic>
        <p:nvPicPr>
          <p:cNvPr id="1026" name="Picture 2">
            <a:extLst>
              <a:ext uri="{FF2B5EF4-FFF2-40B4-BE49-F238E27FC236}">
                <a16:creationId xmlns:a16="http://schemas.microsoft.com/office/drawing/2014/main" id="{DF45DDCE-96D4-4423-B2F7-B44A3E6F94C3}"/>
              </a:ext>
            </a:extLst>
          </p:cNvPr>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227892" y="1981200"/>
            <a:ext cx="8941508" cy="37687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6201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a:t>University of Texas Pan Am</a:t>
            </a:r>
          </a:p>
        </p:txBody>
      </p:sp>
      <p:sp>
        <p:nvSpPr>
          <p:cNvPr id="5" name="Footer Placeholder 2"/>
          <p:cNvSpPr>
            <a:spLocks noGrp="1"/>
          </p:cNvSpPr>
          <p:nvPr>
            <p:ph type="ftr" sz="quarter" idx="11"/>
          </p:nvPr>
        </p:nvSpPr>
        <p:spPr/>
        <p:txBody>
          <a:bodyPr/>
          <a:lstStyle/>
          <a:p>
            <a:r>
              <a:rPr lang="en-US" altLang="en-US" dirty="0"/>
              <a:t>Dr. John P. Abraham</a:t>
            </a:r>
          </a:p>
        </p:txBody>
      </p:sp>
      <p:pic>
        <p:nvPicPr>
          <p:cNvPr id="901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763827"/>
            <a:ext cx="9447116" cy="3806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0115" name="Rectangle 3"/>
          <p:cNvSpPr>
            <a:spLocks noGrp="1" noChangeArrowheads="1"/>
          </p:cNvSpPr>
          <p:nvPr>
            <p:ph type="title" idx="4294967295"/>
          </p:nvPr>
        </p:nvSpPr>
        <p:spPr/>
        <p:txBody>
          <a:bodyPr/>
          <a:lstStyle/>
          <a:p>
            <a:endParaRPr lang="en-US" altLang="en-US" dirty="0"/>
          </a:p>
        </p:txBody>
      </p:sp>
    </p:spTree>
    <p:extLst>
      <p:ext uri="{BB962C8B-B14F-4D97-AF65-F5344CB8AC3E}">
        <p14:creationId xmlns:p14="http://schemas.microsoft.com/office/powerpoint/2010/main" val="24971966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dirty="0"/>
              <a:t>Virtual machine lifecycle</a:t>
            </a:r>
          </a:p>
        </p:txBody>
      </p:sp>
      <p:sp>
        <p:nvSpPr>
          <p:cNvPr id="6147" name="Rectangle 3"/>
          <p:cNvSpPr>
            <a:spLocks noGrp="1" noChangeArrowheads="1"/>
          </p:cNvSpPr>
          <p:nvPr>
            <p:ph type="body" idx="1"/>
          </p:nvPr>
        </p:nvSpPr>
        <p:spPr/>
        <p:txBody>
          <a:bodyPr/>
          <a:lstStyle/>
          <a:p>
            <a:pPr eaLnBrk="1" hangingPunct="1"/>
            <a:r>
              <a:rPr lang="en-US" altLang="en-US" dirty="0"/>
              <a:t>Create, Suspend, Resume,  Save, migrate, and destroy</a:t>
            </a:r>
          </a:p>
          <a:p>
            <a:pPr eaLnBrk="1" hangingPunct="1"/>
            <a:r>
              <a:rPr lang="en-US" altLang="en-US" dirty="0"/>
              <a:t>Each VM can have an OS and a VM Monitor (hypervisor).</a:t>
            </a:r>
          </a:p>
          <a:p>
            <a:pPr eaLnBrk="1" hangingPunct="1"/>
            <a:r>
              <a:rPr lang="en-US" altLang="en-US" dirty="0"/>
              <a:t>Virtual Infrastructure Managers (VIM) are used to manage, deploy and monitor Virtual Machines.</a:t>
            </a:r>
          </a:p>
        </p:txBody>
      </p:sp>
    </p:spTree>
    <p:extLst>
      <p:ext uri="{BB962C8B-B14F-4D97-AF65-F5344CB8AC3E}">
        <p14:creationId xmlns:p14="http://schemas.microsoft.com/office/powerpoint/2010/main" val="42694444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dirty="0"/>
              <a:t>Two approaches to virtualization</a:t>
            </a:r>
          </a:p>
        </p:txBody>
      </p:sp>
      <p:sp>
        <p:nvSpPr>
          <p:cNvPr id="7171" name="Rectangle 3"/>
          <p:cNvSpPr>
            <a:spLocks noGrp="1" noChangeArrowheads="1"/>
          </p:cNvSpPr>
          <p:nvPr>
            <p:ph type="body" idx="1"/>
          </p:nvPr>
        </p:nvSpPr>
        <p:spPr/>
        <p:txBody>
          <a:bodyPr>
            <a:normAutofit fontScale="92500" lnSpcReduction="10000"/>
          </a:bodyPr>
          <a:lstStyle/>
          <a:p>
            <a:pPr eaLnBrk="1" hangingPunct="1">
              <a:lnSpc>
                <a:spcPct val="90000"/>
              </a:lnSpc>
            </a:pPr>
            <a:r>
              <a:rPr lang="en-US" altLang="en-US" dirty="0"/>
              <a:t>"hosted" (paravirtualization) and "bare-metal“ (full virtualization). </a:t>
            </a:r>
          </a:p>
          <a:p>
            <a:pPr eaLnBrk="1" hangingPunct="1">
              <a:lnSpc>
                <a:spcPct val="90000"/>
              </a:lnSpc>
            </a:pPr>
            <a:r>
              <a:rPr lang="en-US" altLang="en-US" dirty="0"/>
              <a:t>Hosted virtualization software runs as an application or "guest" on top of a general-purpose operating system.  Host treats each Virtual OS as a process.  Guest works as if it is on an actual hardware.</a:t>
            </a:r>
          </a:p>
          <a:p>
            <a:pPr eaLnBrk="1" hangingPunct="1">
              <a:lnSpc>
                <a:spcPct val="90000"/>
              </a:lnSpc>
            </a:pPr>
            <a:r>
              <a:rPr lang="en-US" altLang="en-US" dirty="0"/>
              <a:t>Bare-metal virtualization interfaces directly with computer hardware, without the need for a host operating system. Even BIOS is virtualized (emulated). </a:t>
            </a:r>
          </a:p>
        </p:txBody>
      </p:sp>
    </p:spTree>
    <p:extLst>
      <p:ext uri="{BB962C8B-B14F-4D97-AF65-F5344CB8AC3E}">
        <p14:creationId xmlns:p14="http://schemas.microsoft.com/office/powerpoint/2010/main" val="9140568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 Machine Software</a:t>
            </a:r>
            <a:r>
              <a:rPr lang="en-US" baseline="0" dirty="0"/>
              <a:t> functions</a:t>
            </a:r>
            <a:endParaRPr lang="en-US" dirty="0"/>
          </a:p>
        </p:txBody>
      </p:sp>
      <p:sp>
        <p:nvSpPr>
          <p:cNvPr id="3" name="Content Placeholder 2"/>
          <p:cNvSpPr>
            <a:spLocks noGrp="1"/>
          </p:cNvSpPr>
          <p:nvPr>
            <p:ph idx="1"/>
          </p:nvPr>
        </p:nvSpPr>
        <p:spPr/>
        <p:txBody>
          <a:bodyPr/>
          <a:lstStyle/>
          <a:p>
            <a:r>
              <a:rPr lang="en-US" dirty="0"/>
              <a:t>Partitioning – Multiple VM on a single</a:t>
            </a:r>
            <a:r>
              <a:rPr lang="en-US" baseline="0" dirty="0"/>
              <a:t> hardware pool</a:t>
            </a:r>
            <a:endParaRPr lang="en-US" dirty="0"/>
          </a:p>
          <a:p>
            <a:r>
              <a:rPr lang="en-US" dirty="0"/>
              <a:t>Isolation -  Each</a:t>
            </a:r>
            <a:r>
              <a:rPr lang="en-US" baseline="0" dirty="0"/>
              <a:t> VM is isolated from others</a:t>
            </a:r>
            <a:endParaRPr lang="en-US" dirty="0"/>
          </a:p>
          <a:p>
            <a:r>
              <a:rPr lang="en-US" dirty="0"/>
              <a:t>Encapsulation – VM encapsulates hardware, OS and application</a:t>
            </a:r>
          </a:p>
          <a:p>
            <a:r>
              <a:rPr lang="en-US" dirty="0"/>
              <a:t>Hardware independence – RUN VM on any machine</a:t>
            </a:r>
            <a:r>
              <a:rPr lang="en-US" baseline="0" dirty="0"/>
              <a:t> without modification</a:t>
            </a:r>
          </a:p>
        </p:txBody>
      </p:sp>
    </p:spTree>
    <p:extLst>
      <p:ext uri="{BB962C8B-B14F-4D97-AF65-F5344CB8AC3E}">
        <p14:creationId xmlns:p14="http://schemas.microsoft.com/office/powerpoint/2010/main" val="15399579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VM</a:t>
            </a:r>
            <a:r>
              <a:rPr lang="en-US" baseline="0" dirty="0"/>
              <a:t> software</a:t>
            </a:r>
            <a:endParaRPr lang="en-US" dirty="0"/>
          </a:p>
        </p:txBody>
      </p:sp>
      <p:sp>
        <p:nvSpPr>
          <p:cNvPr id="3" name="Content Placeholder 2"/>
          <p:cNvSpPr>
            <a:spLocks noGrp="1"/>
          </p:cNvSpPr>
          <p:nvPr>
            <p:ph idx="1"/>
          </p:nvPr>
        </p:nvSpPr>
        <p:spPr/>
        <p:txBody>
          <a:bodyPr>
            <a:normAutofit lnSpcReduction="10000"/>
          </a:bodyPr>
          <a:lstStyle/>
          <a:p>
            <a:r>
              <a:rPr lang="en-US" dirty="0" err="1"/>
              <a:t>Vmware</a:t>
            </a:r>
            <a:endParaRPr lang="en-US" dirty="0"/>
          </a:p>
          <a:p>
            <a:r>
              <a:rPr lang="en-US" dirty="0" err="1"/>
              <a:t>Virtual</a:t>
            </a:r>
            <a:r>
              <a:rPr lang="en-US" baseline="0" dirty="0" err="1"/>
              <a:t>Box</a:t>
            </a:r>
            <a:endParaRPr lang="en-US" baseline="0" dirty="0"/>
          </a:p>
          <a:p>
            <a:r>
              <a:rPr lang="en-US" baseline="0" dirty="0"/>
              <a:t>Microsoft </a:t>
            </a:r>
            <a:r>
              <a:rPr lang="en-US" baseline="0" dirty="0" err="1"/>
              <a:t>HyperV</a:t>
            </a:r>
            <a:r>
              <a:rPr lang="en-US" baseline="0" dirty="0"/>
              <a:t> for windows 10 Pro</a:t>
            </a:r>
          </a:p>
          <a:p>
            <a:r>
              <a:rPr lang="en-US" baseline="0" dirty="0"/>
              <a:t>Citrix </a:t>
            </a:r>
            <a:r>
              <a:rPr lang="en-US" baseline="0" dirty="0" err="1"/>
              <a:t>XenServer</a:t>
            </a:r>
            <a:r>
              <a:rPr lang="en-US" baseline="0" dirty="0"/>
              <a:t> Hypervisor</a:t>
            </a:r>
          </a:p>
          <a:p>
            <a:r>
              <a:rPr lang="en-US" dirty="0"/>
              <a:t>Xen – open source</a:t>
            </a:r>
          </a:p>
          <a:p>
            <a:r>
              <a:rPr lang="en-US" baseline="0" dirty="0"/>
              <a:t>Others: 5G core Labs, Azure Virtual Machine</a:t>
            </a:r>
          </a:p>
          <a:p>
            <a:r>
              <a:rPr lang="en-US" dirty="0"/>
              <a:t>Some are free, others have paid and free releases.</a:t>
            </a:r>
            <a:endParaRPr lang="en-US" baseline="0" dirty="0"/>
          </a:p>
        </p:txBody>
      </p:sp>
    </p:spTree>
    <p:extLst>
      <p:ext uri="{BB962C8B-B14F-4D97-AF65-F5344CB8AC3E}">
        <p14:creationId xmlns:p14="http://schemas.microsoft.com/office/powerpoint/2010/main" val="16020727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Core Mechanism behind a VM software</a:t>
            </a:r>
          </a:p>
        </p:txBody>
      </p:sp>
      <p:sp>
        <p:nvSpPr>
          <p:cNvPr id="3" name="Content Placeholder 2"/>
          <p:cNvSpPr>
            <a:spLocks noGrp="1"/>
          </p:cNvSpPr>
          <p:nvPr>
            <p:ph idx="1"/>
          </p:nvPr>
        </p:nvSpPr>
        <p:spPr/>
        <p:txBody>
          <a:bodyPr>
            <a:normAutofit/>
          </a:bodyPr>
          <a:lstStyle/>
          <a:p>
            <a:r>
              <a:rPr lang="en-US" dirty="0"/>
              <a:t>None of the high level languages can</a:t>
            </a:r>
            <a:r>
              <a:rPr lang="en-US" baseline="0" dirty="0"/>
              <a:t> use the hardware directly.</a:t>
            </a:r>
          </a:p>
          <a:p>
            <a:r>
              <a:rPr lang="en-US" baseline="0" dirty="0"/>
              <a:t>HL programs need to be compiled.  Compiler creates Machine executable Code</a:t>
            </a:r>
            <a:endParaRPr lang="en-US" dirty="0"/>
          </a:p>
          <a:p>
            <a:r>
              <a:rPr lang="en-US" dirty="0"/>
              <a:t>High level languages such as Python, JAVA, and Ruby have their own Virtual Machines</a:t>
            </a:r>
          </a:p>
          <a:p>
            <a:r>
              <a:rPr lang="en-US" dirty="0"/>
              <a:t>For </a:t>
            </a:r>
            <a:r>
              <a:rPr lang="en-US" baseline="0" dirty="0"/>
              <a:t>VMs, create bytecodes. Bytecodes can be compiled (runtime) to machine codes.</a:t>
            </a:r>
          </a:p>
        </p:txBody>
      </p:sp>
    </p:spTree>
    <p:extLst>
      <p:ext uri="{BB962C8B-B14F-4D97-AF65-F5344CB8AC3E}">
        <p14:creationId xmlns:p14="http://schemas.microsoft.com/office/powerpoint/2010/main" val="13001507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F2EDF-F2BB-4055-BA07-57C501243513}"/>
              </a:ext>
            </a:extLst>
          </p:cNvPr>
          <p:cNvSpPr>
            <a:spLocks noGrp="1"/>
          </p:cNvSpPr>
          <p:nvPr>
            <p:ph type="title"/>
          </p:nvPr>
        </p:nvSpPr>
        <p:spPr/>
        <p:txBody>
          <a:bodyPr/>
          <a:lstStyle/>
          <a:p>
            <a:r>
              <a:rPr lang="en-US" dirty="0"/>
              <a:t>Advantages of VM</a:t>
            </a:r>
          </a:p>
        </p:txBody>
      </p:sp>
      <p:sp>
        <p:nvSpPr>
          <p:cNvPr id="3" name="Content Placeholder 2">
            <a:extLst>
              <a:ext uri="{FF2B5EF4-FFF2-40B4-BE49-F238E27FC236}">
                <a16:creationId xmlns:a16="http://schemas.microsoft.com/office/drawing/2014/main" id="{4D17E08E-0B3E-4181-999E-24E6D9DB9F99}"/>
              </a:ext>
            </a:extLst>
          </p:cNvPr>
          <p:cNvSpPr>
            <a:spLocks noGrp="1"/>
          </p:cNvSpPr>
          <p:nvPr>
            <p:ph idx="1"/>
          </p:nvPr>
        </p:nvSpPr>
        <p:spPr/>
        <p:txBody>
          <a:bodyPr>
            <a:normAutofit lnSpcReduction="10000"/>
          </a:bodyPr>
          <a:lstStyle/>
          <a:p>
            <a:r>
              <a:rPr lang="en-US" dirty="0"/>
              <a:t>Host machine is not affected by misbehaving software.</a:t>
            </a:r>
          </a:p>
          <a:p>
            <a:r>
              <a:rPr lang="en-US" dirty="0"/>
              <a:t>VMs can be networked – thus, we use this feature for this networking class</a:t>
            </a:r>
          </a:p>
          <a:p>
            <a:r>
              <a:rPr lang="en-US" dirty="0"/>
              <a:t>Can access Internet</a:t>
            </a:r>
          </a:p>
          <a:p>
            <a:r>
              <a:rPr lang="en-US" dirty="0"/>
              <a:t>Some</a:t>
            </a:r>
            <a:r>
              <a:rPr lang="en-US" baseline="0" dirty="0"/>
              <a:t> older software requiring specific older hardware software configurations can be virtualized.  For example a software that runs on windows 98 or XP.</a:t>
            </a:r>
            <a:endParaRPr lang="en-US" dirty="0"/>
          </a:p>
        </p:txBody>
      </p:sp>
    </p:spTree>
    <p:extLst>
      <p:ext uri="{BB962C8B-B14F-4D97-AF65-F5344CB8AC3E}">
        <p14:creationId xmlns:p14="http://schemas.microsoft.com/office/powerpoint/2010/main" val="11726668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aseline="0" dirty="0"/>
              <a:t>How to create a VM software</a:t>
            </a:r>
            <a:endParaRPr lang="en-US" dirty="0"/>
          </a:p>
        </p:txBody>
      </p:sp>
      <p:sp>
        <p:nvSpPr>
          <p:cNvPr id="3" name="Content Placeholder 2"/>
          <p:cNvSpPr>
            <a:spLocks noGrp="1"/>
          </p:cNvSpPr>
          <p:nvPr>
            <p:ph idx="1"/>
          </p:nvPr>
        </p:nvSpPr>
        <p:spPr/>
        <p:txBody>
          <a:bodyPr/>
          <a:lstStyle/>
          <a:p>
            <a:pPr lvl="0"/>
            <a:r>
              <a:rPr lang="en-US" baseline="0" dirty="0"/>
              <a:t>CPUs work by fetching, decoding and executing. </a:t>
            </a:r>
          </a:p>
        </p:txBody>
      </p:sp>
    </p:spTree>
    <p:extLst>
      <p:ext uri="{BB962C8B-B14F-4D97-AF65-F5344CB8AC3E}">
        <p14:creationId xmlns:p14="http://schemas.microsoft.com/office/powerpoint/2010/main" val="15478061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ltLang="en-US"/>
              <a:t>University of Texas Pan Am</a:t>
            </a:r>
          </a:p>
        </p:txBody>
      </p:sp>
      <p:sp>
        <p:nvSpPr>
          <p:cNvPr id="6" name="Footer Placeholder 4"/>
          <p:cNvSpPr>
            <a:spLocks noGrp="1"/>
          </p:cNvSpPr>
          <p:nvPr>
            <p:ph type="ftr" sz="quarter" idx="11"/>
          </p:nvPr>
        </p:nvSpPr>
        <p:spPr/>
        <p:txBody>
          <a:bodyPr/>
          <a:lstStyle/>
          <a:p>
            <a:r>
              <a:rPr lang="en-US" altLang="en-US"/>
              <a:t>Dr. John P. Abraham</a:t>
            </a:r>
          </a:p>
        </p:txBody>
      </p:sp>
      <p:sp>
        <p:nvSpPr>
          <p:cNvPr id="99330" name="Rectangle 2"/>
          <p:cNvSpPr>
            <a:spLocks noGrp="1" noChangeArrowheads="1"/>
          </p:cNvSpPr>
          <p:nvPr>
            <p:ph type="title"/>
          </p:nvPr>
        </p:nvSpPr>
        <p:spPr>
          <a:xfrm>
            <a:off x="685621" y="303887"/>
            <a:ext cx="7772761" cy="989689"/>
          </a:xfrm>
        </p:spPr>
        <p:txBody>
          <a:bodyPr>
            <a:normAutofit fontScale="90000"/>
          </a:bodyPr>
          <a:lstStyle/>
          <a:p>
            <a:r>
              <a:rPr lang="en-US" altLang="en-US" dirty="0">
                <a:latin typeface="TimesNewRoman" charset="0"/>
              </a:rPr>
              <a:t>Instruction set of an imaginary computer</a:t>
            </a:r>
          </a:p>
        </p:txBody>
      </p:sp>
      <p:sp>
        <p:nvSpPr>
          <p:cNvPr id="99331" name="Rectangle 3"/>
          <p:cNvSpPr>
            <a:spLocks noGrp="1" noChangeArrowheads="1"/>
          </p:cNvSpPr>
          <p:nvPr>
            <p:ph type="body" idx="1"/>
          </p:nvPr>
        </p:nvSpPr>
        <p:spPr>
          <a:xfrm>
            <a:off x="1" y="1827434"/>
            <a:ext cx="9144000" cy="5030568"/>
          </a:xfrm>
        </p:spPr>
        <p:txBody>
          <a:bodyPr/>
          <a:lstStyle/>
          <a:p>
            <a:endParaRPr lang="en-US" altLang="en-US" dirty="0">
              <a:latin typeface="TimesNewRoman" charset="0"/>
            </a:endParaRPr>
          </a:p>
          <a:p>
            <a:endParaRPr lang="en-US" altLang="en-US" dirty="0">
              <a:latin typeface="TimesNewRoman" charset="0"/>
            </a:endParaRPr>
          </a:p>
          <a:p>
            <a:endParaRPr lang="en-US" altLang="en-US" dirty="0">
              <a:latin typeface="TimesNewRoman" charset="0"/>
            </a:endParaRPr>
          </a:p>
          <a:p>
            <a:endParaRPr lang="en-US" altLang="en-US" dirty="0">
              <a:latin typeface="TimesNewRoman" charset="0"/>
            </a:endParaRPr>
          </a:p>
          <a:p>
            <a:endParaRPr lang="en-US" altLang="en-US" dirty="0">
              <a:latin typeface="TimesNewRoman" charset="0"/>
            </a:endParaRPr>
          </a:p>
        </p:txBody>
      </p:sp>
      <p:pic>
        <p:nvPicPr>
          <p:cNvPr id="9933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2797" y="1827432"/>
            <a:ext cx="7393867" cy="44802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67053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University of Texas Pan Am</a:t>
            </a:r>
          </a:p>
        </p:txBody>
      </p:sp>
      <p:sp>
        <p:nvSpPr>
          <p:cNvPr id="5" name="Footer Placeholder 4"/>
          <p:cNvSpPr>
            <a:spLocks noGrp="1"/>
          </p:cNvSpPr>
          <p:nvPr>
            <p:ph type="ftr" sz="quarter" idx="11"/>
          </p:nvPr>
        </p:nvSpPr>
        <p:spPr/>
        <p:txBody>
          <a:bodyPr/>
          <a:lstStyle/>
          <a:p>
            <a:r>
              <a:rPr lang="en-US" altLang="en-US"/>
              <a:t>Dr. John P. Abraham</a:t>
            </a:r>
          </a:p>
        </p:txBody>
      </p:sp>
      <p:sp>
        <p:nvSpPr>
          <p:cNvPr id="61442" name="Rectangle 2"/>
          <p:cNvSpPr>
            <a:spLocks noGrp="1" noChangeArrowheads="1"/>
          </p:cNvSpPr>
          <p:nvPr>
            <p:ph type="title"/>
          </p:nvPr>
        </p:nvSpPr>
        <p:spPr/>
        <p:txBody>
          <a:bodyPr/>
          <a:lstStyle/>
          <a:p>
            <a:r>
              <a:rPr lang="en-US" altLang="en-US" dirty="0">
                <a:latin typeface="TimesNewRoman" charset="0"/>
              </a:rPr>
              <a:t>Operations of a Microprocessor</a:t>
            </a:r>
          </a:p>
        </p:txBody>
      </p:sp>
      <p:sp>
        <p:nvSpPr>
          <p:cNvPr id="61443" name="Rectangle 3"/>
          <p:cNvSpPr>
            <a:spLocks noGrp="1" noChangeArrowheads="1"/>
          </p:cNvSpPr>
          <p:nvPr>
            <p:ph type="body" idx="1"/>
          </p:nvPr>
        </p:nvSpPr>
        <p:spPr/>
        <p:txBody>
          <a:bodyPr/>
          <a:lstStyle/>
          <a:p>
            <a:pPr>
              <a:spcBef>
                <a:spcPct val="0"/>
              </a:spcBef>
            </a:pPr>
            <a:r>
              <a:rPr lang="en-US" altLang="en-US" dirty="0">
                <a:latin typeface="TimesNewRoman" charset="0"/>
              </a:rPr>
              <a:t>This hypothetical computer has only one user addressable register, which is the accumulator (AC).</a:t>
            </a:r>
          </a:p>
          <a:p>
            <a:pPr>
              <a:spcBef>
                <a:spcPct val="0"/>
              </a:spcBef>
            </a:pPr>
            <a:r>
              <a:rPr lang="en-US" altLang="en-US" dirty="0">
                <a:latin typeface="TimesNewRoman" charset="0"/>
              </a:rPr>
              <a:t>When a load (LD) is executed, the contents of the location as indicated by the operand is brought into the AC</a:t>
            </a:r>
          </a:p>
          <a:p>
            <a:pPr>
              <a:spcBef>
                <a:spcPct val="0"/>
              </a:spcBef>
            </a:pPr>
            <a:r>
              <a:rPr lang="en-US" altLang="en-US" dirty="0">
                <a:latin typeface="TimesNewRoman" charset="0"/>
              </a:rPr>
              <a:t>The reverse happens in a store (ST). </a:t>
            </a:r>
          </a:p>
        </p:txBody>
      </p:sp>
    </p:spTree>
    <p:extLst>
      <p:ext uri="{BB962C8B-B14F-4D97-AF65-F5344CB8AC3E}">
        <p14:creationId xmlns:p14="http://schemas.microsoft.com/office/powerpoint/2010/main" val="21250433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University of Texas Pan Am</a:t>
            </a:r>
          </a:p>
        </p:txBody>
      </p:sp>
      <p:sp>
        <p:nvSpPr>
          <p:cNvPr id="5" name="Footer Placeholder 4"/>
          <p:cNvSpPr>
            <a:spLocks noGrp="1"/>
          </p:cNvSpPr>
          <p:nvPr>
            <p:ph type="ftr" sz="quarter" idx="11"/>
          </p:nvPr>
        </p:nvSpPr>
        <p:spPr/>
        <p:txBody>
          <a:bodyPr/>
          <a:lstStyle/>
          <a:p>
            <a:r>
              <a:rPr lang="en-US" altLang="en-US"/>
              <a:t>Dr. John P. Abraham</a:t>
            </a:r>
          </a:p>
        </p:txBody>
      </p:sp>
      <p:sp>
        <p:nvSpPr>
          <p:cNvPr id="63490" name="Rectangle 2"/>
          <p:cNvSpPr>
            <a:spLocks noGrp="1" noChangeArrowheads="1"/>
          </p:cNvSpPr>
          <p:nvPr>
            <p:ph type="title"/>
          </p:nvPr>
        </p:nvSpPr>
        <p:spPr/>
        <p:txBody>
          <a:bodyPr>
            <a:normAutofit/>
          </a:bodyPr>
          <a:lstStyle/>
          <a:p>
            <a:r>
              <a:rPr lang="en-US" altLang="en-US" dirty="0">
                <a:latin typeface="TimesNewRoman" charset="0"/>
              </a:rPr>
              <a:t>Operations of a Microprocessor(2)</a:t>
            </a:r>
          </a:p>
        </p:txBody>
      </p:sp>
      <p:sp>
        <p:nvSpPr>
          <p:cNvPr id="63491" name="Rectangle 3"/>
          <p:cNvSpPr>
            <a:spLocks noGrp="1" noChangeArrowheads="1"/>
          </p:cNvSpPr>
          <p:nvPr>
            <p:ph type="body" idx="1"/>
          </p:nvPr>
        </p:nvSpPr>
        <p:spPr/>
        <p:txBody>
          <a:bodyPr/>
          <a:lstStyle/>
          <a:p>
            <a:pPr>
              <a:spcBef>
                <a:spcPct val="0"/>
              </a:spcBef>
            </a:pPr>
            <a:r>
              <a:rPr lang="en-US" altLang="en-US" dirty="0">
                <a:latin typeface="TimesNewRoman" charset="0"/>
              </a:rPr>
              <a:t>When an add (A) is executed, the value contained in the memory location as indicated by the operand is added to the contents of the AC, and the result is placed back in the AC. </a:t>
            </a:r>
          </a:p>
          <a:p>
            <a:pPr>
              <a:spcBef>
                <a:spcPct val="0"/>
              </a:spcBef>
            </a:pPr>
            <a:r>
              <a:rPr lang="en-US" altLang="en-US" dirty="0">
                <a:latin typeface="TimesNewRoman" charset="0"/>
              </a:rPr>
              <a:t>The add immediate (AI) differs from the add (A) in that the operand is what is added, not the content of the memory pointed by the operand. </a:t>
            </a:r>
          </a:p>
        </p:txBody>
      </p:sp>
    </p:spTree>
    <p:extLst>
      <p:ext uri="{BB962C8B-B14F-4D97-AF65-F5344CB8AC3E}">
        <p14:creationId xmlns:p14="http://schemas.microsoft.com/office/powerpoint/2010/main" val="3520293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a:t>University of Texas Pan Am</a:t>
            </a:r>
          </a:p>
        </p:txBody>
      </p:sp>
      <p:sp>
        <p:nvSpPr>
          <p:cNvPr id="5" name="Footer Placeholder 4"/>
          <p:cNvSpPr>
            <a:spLocks noGrp="1"/>
          </p:cNvSpPr>
          <p:nvPr>
            <p:ph type="ftr" sz="quarter" idx="11"/>
          </p:nvPr>
        </p:nvSpPr>
        <p:spPr/>
        <p:txBody>
          <a:bodyPr/>
          <a:lstStyle/>
          <a:p>
            <a:r>
              <a:rPr lang="en-US" altLang="en-US" dirty="0"/>
              <a:t>Dr. John P. Abraham</a:t>
            </a:r>
          </a:p>
        </p:txBody>
      </p:sp>
      <p:sp>
        <p:nvSpPr>
          <p:cNvPr id="91138" name="Rectangle 2"/>
          <p:cNvSpPr>
            <a:spLocks noGrp="1" noChangeArrowheads="1"/>
          </p:cNvSpPr>
          <p:nvPr>
            <p:ph type="title"/>
          </p:nvPr>
        </p:nvSpPr>
        <p:spPr/>
        <p:txBody>
          <a:bodyPr/>
          <a:lstStyle/>
          <a:p>
            <a:r>
              <a:rPr lang="en-US" altLang="en-US" dirty="0"/>
              <a:t>operation</a:t>
            </a:r>
          </a:p>
        </p:txBody>
      </p:sp>
      <p:sp>
        <p:nvSpPr>
          <p:cNvPr id="91139" name="Rectangle 3"/>
          <p:cNvSpPr>
            <a:spLocks noGrp="1" noChangeArrowheads="1"/>
          </p:cNvSpPr>
          <p:nvPr>
            <p:ph type="body" idx="1"/>
          </p:nvPr>
        </p:nvSpPr>
        <p:spPr/>
        <p:txBody>
          <a:bodyPr/>
          <a:lstStyle/>
          <a:p>
            <a:pPr marL="822171" indent="-822171" defTabSz="2192457">
              <a:lnSpc>
                <a:spcPct val="90000"/>
              </a:lnSpc>
            </a:pPr>
            <a:r>
              <a:rPr lang="en-US" altLang="en-US" sz="2600" dirty="0">
                <a:latin typeface="TimesNewRoman" charset="0"/>
              </a:rPr>
              <a:t>When a program begins execution, the program counter (PC, a register inside the CPU) has the address of the next instruction to fetch.</a:t>
            </a:r>
          </a:p>
          <a:p>
            <a:pPr marL="822171" indent="-822171" defTabSz="2192457">
              <a:lnSpc>
                <a:spcPct val="90000"/>
              </a:lnSpc>
            </a:pPr>
            <a:r>
              <a:rPr lang="en-US" altLang="en-US" sz="2600" dirty="0">
                <a:latin typeface="TimesNewRoman" charset="0"/>
              </a:rPr>
              <a:t>this address is placed there initially by the operating system and updated automatically by the CPU. </a:t>
            </a:r>
          </a:p>
          <a:p>
            <a:pPr marL="822171" indent="-822171" defTabSz="2192457">
              <a:lnSpc>
                <a:spcPct val="90000"/>
              </a:lnSpc>
            </a:pPr>
            <a:r>
              <a:rPr lang="en-US" altLang="en-US" sz="2600" dirty="0">
                <a:latin typeface="TimesNewRoman" charset="0"/>
              </a:rPr>
              <a:t>There are three additional registers, the instruction register (IR), memory address register (MAR) and the memory buffer register (MBR) that work together to fetch the instruction.</a:t>
            </a:r>
          </a:p>
        </p:txBody>
      </p:sp>
    </p:spTree>
    <p:extLst>
      <p:ext uri="{BB962C8B-B14F-4D97-AF65-F5344CB8AC3E}">
        <p14:creationId xmlns:p14="http://schemas.microsoft.com/office/powerpoint/2010/main" val="20165781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University of Texas Pan Am</a:t>
            </a:r>
          </a:p>
        </p:txBody>
      </p:sp>
      <p:sp>
        <p:nvSpPr>
          <p:cNvPr id="5" name="Footer Placeholder 4"/>
          <p:cNvSpPr>
            <a:spLocks noGrp="1"/>
          </p:cNvSpPr>
          <p:nvPr>
            <p:ph type="ftr" sz="quarter" idx="11"/>
          </p:nvPr>
        </p:nvSpPr>
        <p:spPr/>
        <p:txBody>
          <a:bodyPr/>
          <a:lstStyle/>
          <a:p>
            <a:r>
              <a:rPr lang="en-US" altLang="en-US"/>
              <a:t>Dr. John P. Abraham</a:t>
            </a:r>
          </a:p>
        </p:txBody>
      </p:sp>
      <p:sp>
        <p:nvSpPr>
          <p:cNvPr id="64514" name="Rectangle 2"/>
          <p:cNvSpPr>
            <a:spLocks noGrp="1" noChangeArrowheads="1"/>
          </p:cNvSpPr>
          <p:nvPr>
            <p:ph type="title"/>
          </p:nvPr>
        </p:nvSpPr>
        <p:spPr/>
        <p:txBody>
          <a:bodyPr/>
          <a:lstStyle/>
          <a:p>
            <a:r>
              <a:rPr lang="en-US" altLang="en-US" dirty="0">
                <a:latin typeface="TimesNewRoman" charset="0"/>
              </a:rPr>
              <a:t>Program Example</a:t>
            </a:r>
          </a:p>
        </p:txBody>
      </p:sp>
      <p:sp>
        <p:nvSpPr>
          <p:cNvPr id="64515" name="Rectangle 3"/>
          <p:cNvSpPr>
            <a:spLocks noGrp="1" noChangeArrowheads="1"/>
          </p:cNvSpPr>
          <p:nvPr>
            <p:ph type="body" idx="1"/>
          </p:nvPr>
        </p:nvSpPr>
        <p:spPr/>
        <p:txBody>
          <a:bodyPr/>
          <a:lstStyle/>
          <a:p>
            <a:pPr>
              <a:spcBef>
                <a:spcPct val="0"/>
              </a:spcBef>
            </a:pPr>
            <a:r>
              <a:rPr lang="en-US" altLang="en-US" dirty="0">
                <a:latin typeface="TimesNewRoman" charset="0"/>
              </a:rPr>
              <a:t>B = B + A </a:t>
            </a:r>
          </a:p>
          <a:p>
            <a:pPr>
              <a:spcBef>
                <a:spcPct val="0"/>
              </a:spcBef>
            </a:pPr>
            <a:r>
              <a:rPr lang="en-US" altLang="en-US" dirty="0">
                <a:latin typeface="TimesNewRoman" charset="0"/>
              </a:rPr>
              <a:t>C = B + 2</a:t>
            </a:r>
          </a:p>
          <a:p>
            <a:pPr>
              <a:spcBef>
                <a:spcPct val="0"/>
              </a:spcBef>
            </a:pPr>
            <a:r>
              <a:rPr lang="en-US" altLang="en-US" dirty="0">
                <a:latin typeface="TimesNewRoman" charset="0"/>
              </a:rPr>
              <a:t>The variable A is kept in memory location 200h</a:t>
            </a:r>
          </a:p>
          <a:p>
            <a:pPr>
              <a:spcBef>
                <a:spcPct val="0"/>
              </a:spcBef>
            </a:pPr>
            <a:r>
              <a:rPr lang="en-US" altLang="en-US" dirty="0">
                <a:latin typeface="TimesNewRoman" charset="0"/>
              </a:rPr>
              <a:t>Variable B in 201h</a:t>
            </a:r>
          </a:p>
          <a:p>
            <a:pPr>
              <a:spcBef>
                <a:spcPct val="0"/>
              </a:spcBef>
            </a:pPr>
            <a:r>
              <a:rPr lang="en-US" altLang="en-US" dirty="0">
                <a:latin typeface="TimesNewRoman" charset="0"/>
              </a:rPr>
              <a:t>Variable C in 202h. </a:t>
            </a:r>
          </a:p>
          <a:p>
            <a:pPr>
              <a:spcBef>
                <a:spcPct val="0"/>
              </a:spcBef>
            </a:pPr>
            <a:r>
              <a:rPr lang="en-US" altLang="en-US" dirty="0">
                <a:latin typeface="TimesNewRoman" charset="0"/>
              </a:rPr>
              <a:t>The values in each are 5, 3 and 0 respectively. </a:t>
            </a:r>
          </a:p>
          <a:p>
            <a:pPr>
              <a:spcBef>
                <a:spcPct val="0"/>
              </a:spcBef>
            </a:pPr>
            <a:endParaRPr lang="en-US" altLang="en-US" dirty="0">
              <a:latin typeface="TimesNewRoman" charset="0"/>
            </a:endParaRPr>
          </a:p>
        </p:txBody>
      </p:sp>
    </p:spTree>
    <p:extLst>
      <p:ext uri="{BB962C8B-B14F-4D97-AF65-F5344CB8AC3E}">
        <p14:creationId xmlns:p14="http://schemas.microsoft.com/office/powerpoint/2010/main" val="28433184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University of Texas Pan Am</a:t>
            </a:r>
          </a:p>
        </p:txBody>
      </p:sp>
      <p:sp>
        <p:nvSpPr>
          <p:cNvPr id="5" name="Footer Placeholder 4"/>
          <p:cNvSpPr>
            <a:spLocks noGrp="1"/>
          </p:cNvSpPr>
          <p:nvPr>
            <p:ph type="ftr" sz="quarter" idx="11"/>
          </p:nvPr>
        </p:nvSpPr>
        <p:spPr/>
        <p:txBody>
          <a:bodyPr/>
          <a:lstStyle/>
          <a:p>
            <a:r>
              <a:rPr lang="en-US" altLang="en-US"/>
              <a:t>Dr. John P. Abraham</a:t>
            </a:r>
          </a:p>
        </p:txBody>
      </p:sp>
      <p:sp>
        <p:nvSpPr>
          <p:cNvPr id="66562" name="Rectangle 2"/>
          <p:cNvSpPr>
            <a:spLocks noGrp="1" noChangeArrowheads="1"/>
          </p:cNvSpPr>
          <p:nvPr>
            <p:ph type="title"/>
          </p:nvPr>
        </p:nvSpPr>
        <p:spPr/>
        <p:txBody>
          <a:bodyPr/>
          <a:lstStyle/>
          <a:p>
            <a:r>
              <a:rPr lang="en-US" altLang="en-US" dirty="0">
                <a:latin typeface="TimesNewRoman" charset="0"/>
              </a:rPr>
              <a:t>Program Example (2)</a:t>
            </a:r>
          </a:p>
        </p:txBody>
      </p:sp>
      <p:sp>
        <p:nvSpPr>
          <p:cNvPr id="66563" name="Rectangle 3"/>
          <p:cNvSpPr>
            <a:spLocks noGrp="1" noChangeArrowheads="1"/>
          </p:cNvSpPr>
          <p:nvPr>
            <p:ph type="body" idx="1"/>
          </p:nvPr>
        </p:nvSpPr>
        <p:spPr/>
        <p:txBody>
          <a:bodyPr/>
          <a:lstStyle/>
          <a:p>
            <a:pPr>
              <a:spcBef>
                <a:spcPct val="0"/>
              </a:spcBef>
            </a:pPr>
            <a:r>
              <a:rPr lang="en-US" altLang="en-US" dirty="0">
                <a:latin typeface="TimesNewRoman" charset="0"/>
              </a:rPr>
              <a:t>There are three registers that need watching, the Accumulator (AC), Program Counter (PC), and the Instruction Register (IR). </a:t>
            </a:r>
          </a:p>
          <a:p>
            <a:pPr>
              <a:spcBef>
                <a:spcPct val="0"/>
              </a:spcBef>
            </a:pPr>
            <a:r>
              <a:rPr lang="en-US" altLang="en-US" dirty="0">
                <a:latin typeface="TimesNewRoman" charset="0"/>
              </a:rPr>
              <a:t>The PC contains 100h, which means that the next instruction should be fetched from memory location 100 hexadecimal. </a:t>
            </a:r>
          </a:p>
        </p:txBody>
      </p:sp>
    </p:spTree>
    <p:extLst>
      <p:ext uri="{BB962C8B-B14F-4D97-AF65-F5344CB8AC3E}">
        <p14:creationId xmlns:p14="http://schemas.microsoft.com/office/powerpoint/2010/main" val="9350353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ltLang="en-US"/>
              <a:t>University of Texas Pan Am</a:t>
            </a:r>
          </a:p>
        </p:txBody>
      </p:sp>
      <p:sp>
        <p:nvSpPr>
          <p:cNvPr id="6" name="Footer Placeholder 4"/>
          <p:cNvSpPr>
            <a:spLocks noGrp="1"/>
          </p:cNvSpPr>
          <p:nvPr>
            <p:ph type="ftr" sz="quarter" idx="11"/>
          </p:nvPr>
        </p:nvSpPr>
        <p:spPr/>
        <p:txBody>
          <a:bodyPr/>
          <a:lstStyle/>
          <a:p>
            <a:r>
              <a:rPr lang="en-US" altLang="en-US"/>
              <a:t>Dr. John P. Abraham</a:t>
            </a:r>
          </a:p>
        </p:txBody>
      </p:sp>
      <p:sp>
        <p:nvSpPr>
          <p:cNvPr id="69634" name="Rectangle 2"/>
          <p:cNvSpPr>
            <a:spLocks noGrp="1" noChangeArrowheads="1"/>
          </p:cNvSpPr>
          <p:nvPr>
            <p:ph type="title"/>
          </p:nvPr>
        </p:nvSpPr>
        <p:spPr/>
        <p:txBody>
          <a:bodyPr/>
          <a:lstStyle/>
          <a:p>
            <a:r>
              <a:rPr lang="en-US" altLang="en-US" dirty="0">
                <a:latin typeface="TimesNewRoman" charset="0"/>
              </a:rPr>
              <a:t>Program Example (3) – The code </a:t>
            </a:r>
          </a:p>
        </p:txBody>
      </p:sp>
      <p:sp>
        <p:nvSpPr>
          <p:cNvPr id="69635" name="Rectangle 3"/>
          <p:cNvSpPr>
            <a:spLocks noGrp="1" noChangeArrowheads="1"/>
          </p:cNvSpPr>
          <p:nvPr>
            <p:ph type="body" idx="1"/>
          </p:nvPr>
        </p:nvSpPr>
        <p:spPr/>
        <p:txBody>
          <a:bodyPr/>
          <a:lstStyle/>
          <a:p>
            <a:endParaRPr lang="en-US" altLang="en-US"/>
          </a:p>
        </p:txBody>
      </p:sp>
      <p:pic>
        <p:nvPicPr>
          <p:cNvPr id="6963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971163"/>
            <a:ext cx="9937875" cy="4164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98531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University of Texas Pan Am</a:t>
            </a:r>
          </a:p>
        </p:txBody>
      </p:sp>
      <p:sp>
        <p:nvSpPr>
          <p:cNvPr id="5" name="Footer Placeholder 4"/>
          <p:cNvSpPr>
            <a:spLocks noGrp="1"/>
          </p:cNvSpPr>
          <p:nvPr>
            <p:ph type="ftr" sz="quarter" idx="11"/>
          </p:nvPr>
        </p:nvSpPr>
        <p:spPr/>
        <p:txBody>
          <a:bodyPr/>
          <a:lstStyle/>
          <a:p>
            <a:r>
              <a:rPr lang="en-US" altLang="en-US"/>
              <a:t>Dr. John P. Abraham</a:t>
            </a:r>
          </a:p>
        </p:txBody>
      </p:sp>
      <p:sp>
        <p:nvSpPr>
          <p:cNvPr id="72706" name="Rectangle 2"/>
          <p:cNvSpPr>
            <a:spLocks noGrp="1" noChangeArrowheads="1"/>
          </p:cNvSpPr>
          <p:nvPr>
            <p:ph type="title"/>
          </p:nvPr>
        </p:nvSpPr>
        <p:spPr/>
        <p:txBody>
          <a:bodyPr/>
          <a:lstStyle/>
          <a:p>
            <a:r>
              <a:rPr lang="en-US" altLang="en-US" dirty="0">
                <a:latin typeface="TimesNewRoman" charset="0"/>
              </a:rPr>
              <a:t>Program Example (4)</a:t>
            </a:r>
          </a:p>
        </p:txBody>
      </p:sp>
      <p:sp>
        <p:nvSpPr>
          <p:cNvPr id="72707" name="Rectangle 3"/>
          <p:cNvSpPr>
            <a:spLocks noGrp="1" noChangeArrowheads="1"/>
          </p:cNvSpPr>
          <p:nvPr>
            <p:ph type="body" idx="1"/>
          </p:nvPr>
        </p:nvSpPr>
        <p:spPr/>
        <p:txBody>
          <a:bodyPr/>
          <a:lstStyle/>
          <a:p>
            <a:pPr>
              <a:spcBef>
                <a:spcPct val="0"/>
              </a:spcBef>
            </a:pPr>
            <a:r>
              <a:rPr lang="en-US" altLang="en-US" sz="2600" dirty="0">
                <a:latin typeface="TimesNewRoman" charset="0"/>
              </a:rPr>
              <a:t>The control unit fetches the instruction contained in the address indicated by the PC, which is 100h.</a:t>
            </a:r>
          </a:p>
          <a:p>
            <a:pPr>
              <a:spcBef>
                <a:spcPct val="0"/>
              </a:spcBef>
            </a:pPr>
            <a:r>
              <a:rPr lang="en-US" altLang="en-US" sz="2600" dirty="0">
                <a:latin typeface="TimesNewRoman" charset="0"/>
              </a:rPr>
              <a:t>The instruction 0200 is brought into the IR.</a:t>
            </a:r>
          </a:p>
          <a:p>
            <a:pPr>
              <a:spcBef>
                <a:spcPct val="0"/>
              </a:spcBef>
            </a:pPr>
            <a:r>
              <a:rPr lang="en-US" altLang="en-US" sz="2600" dirty="0">
                <a:latin typeface="TimesNewRoman" charset="0"/>
              </a:rPr>
              <a:t>The IR now contains 0200. The instruction is decoded and separated in opcode of 0 and operand of 200. This is based on the assumption that 4 bits (one hexadecimal digit) are used for the opcode and 12 bits (three hexadecimal digits) are used for the operand.</a:t>
            </a:r>
          </a:p>
        </p:txBody>
      </p:sp>
    </p:spTree>
    <p:extLst>
      <p:ext uri="{BB962C8B-B14F-4D97-AF65-F5344CB8AC3E}">
        <p14:creationId xmlns:p14="http://schemas.microsoft.com/office/powerpoint/2010/main" val="26983128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altLang="en-US"/>
              <a:t>University of Texas Pan Am</a:t>
            </a:r>
          </a:p>
        </p:txBody>
      </p:sp>
      <p:sp>
        <p:nvSpPr>
          <p:cNvPr id="4" name="Footer Placeholder 2"/>
          <p:cNvSpPr>
            <a:spLocks noGrp="1"/>
          </p:cNvSpPr>
          <p:nvPr>
            <p:ph type="ftr" sz="quarter" idx="11"/>
          </p:nvPr>
        </p:nvSpPr>
        <p:spPr/>
        <p:txBody>
          <a:bodyPr/>
          <a:lstStyle/>
          <a:p>
            <a:r>
              <a:rPr lang="en-US" altLang="en-US"/>
              <a:t>Dr. John P. Abraham</a:t>
            </a:r>
          </a:p>
        </p:txBody>
      </p:sp>
      <p:pic>
        <p:nvPicPr>
          <p:cNvPr id="101832" name="Picture 45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063" y="718654"/>
            <a:ext cx="8075877" cy="54206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17590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University of Texas Pan Am</a:t>
            </a:r>
          </a:p>
        </p:txBody>
      </p:sp>
      <p:sp>
        <p:nvSpPr>
          <p:cNvPr id="5" name="Footer Placeholder 4"/>
          <p:cNvSpPr>
            <a:spLocks noGrp="1"/>
          </p:cNvSpPr>
          <p:nvPr>
            <p:ph type="ftr" sz="quarter" idx="11"/>
          </p:nvPr>
        </p:nvSpPr>
        <p:spPr/>
        <p:txBody>
          <a:bodyPr/>
          <a:lstStyle/>
          <a:p>
            <a:r>
              <a:rPr lang="en-US" altLang="en-US"/>
              <a:t>Dr. John P. Abraham</a:t>
            </a:r>
          </a:p>
        </p:txBody>
      </p:sp>
      <p:sp>
        <p:nvSpPr>
          <p:cNvPr id="74754" name="Rectangle 2"/>
          <p:cNvSpPr>
            <a:spLocks noGrp="1" noChangeArrowheads="1"/>
          </p:cNvSpPr>
          <p:nvPr>
            <p:ph type="title"/>
          </p:nvPr>
        </p:nvSpPr>
        <p:spPr/>
        <p:txBody>
          <a:bodyPr/>
          <a:lstStyle/>
          <a:p>
            <a:r>
              <a:rPr lang="en-US" altLang="en-US" dirty="0">
                <a:latin typeface="TimesNewRoman" charset="0"/>
              </a:rPr>
              <a:t>Program Example (5)</a:t>
            </a:r>
          </a:p>
        </p:txBody>
      </p:sp>
      <p:sp>
        <p:nvSpPr>
          <p:cNvPr id="74755" name="Rectangle 3"/>
          <p:cNvSpPr>
            <a:spLocks noGrp="1" noChangeArrowheads="1"/>
          </p:cNvSpPr>
          <p:nvPr>
            <p:ph type="body" idx="1"/>
          </p:nvPr>
        </p:nvSpPr>
        <p:spPr/>
        <p:txBody>
          <a:bodyPr/>
          <a:lstStyle/>
          <a:p>
            <a:pPr>
              <a:spcBef>
                <a:spcPct val="0"/>
              </a:spcBef>
            </a:pPr>
            <a:r>
              <a:rPr lang="en-US" altLang="en-US" dirty="0">
                <a:latin typeface="TimesNewRoman" charset="0"/>
              </a:rPr>
              <a:t> Once the instruction is fetched the PC is automatically incremented, and now contains 101h. </a:t>
            </a:r>
          </a:p>
          <a:p>
            <a:pPr>
              <a:spcBef>
                <a:spcPct val="0"/>
              </a:spcBef>
            </a:pPr>
            <a:r>
              <a:rPr lang="en-US" altLang="en-US" dirty="0">
                <a:latin typeface="TimesNewRoman" charset="0"/>
              </a:rPr>
              <a:t>The opcode 0 indicates a load, and the operand is fetched from memory location 200h and loaded into the accumulator (AC). </a:t>
            </a:r>
          </a:p>
          <a:p>
            <a:pPr>
              <a:spcBef>
                <a:spcPct val="0"/>
              </a:spcBef>
            </a:pPr>
            <a:r>
              <a:rPr lang="en-US" altLang="en-US" dirty="0">
                <a:latin typeface="TimesNewRoman" charset="0"/>
              </a:rPr>
              <a:t>Now the accumulator contains 5. </a:t>
            </a:r>
          </a:p>
        </p:txBody>
      </p:sp>
    </p:spTree>
    <p:extLst>
      <p:ext uri="{BB962C8B-B14F-4D97-AF65-F5344CB8AC3E}">
        <p14:creationId xmlns:p14="http://schemas.microsoft.com/office/powerpoint/2010/main" val="3924502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altLang="en-US"/>
              <a:t>University of Texas Pan Am</a:t>
            </a:r>
          </a:p>
        </p:txBody>
      </p:sp>
      <p:sp>
        <p:nvSpPr>
          <p:cNvPr id="4" name="Footer Placeholder 2"/>
          <p:cNvSpPr>
            <a:spLocks noGrp="1"/>
          </p:cNvSpPr>
          <p:nvPr>
            <p:ph type="ftr" sz="quarter" idx="11"/>
          </p:nvPr>
        </p:nvSpPr>
        <p:spPr/>
        <p:txBody>
          <a:bodyPr/>
          <a:lstStyle/>
          <a:p>
            <a:r>
              <a:rPr lang="en-US" altLang="en-US"/>
              <a:t>Dr. John P. Abraham</a:t>
            </a:r>
          </a:p>
        </p:txBody>
      </p:sp>
      <p:pic>
        <p:nvPicPr>
          <p:cNvPr id="11059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458" y="706334"/>
            <a:ext cx="8249086" cy="54453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71469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University of Texas Pan Am</a:t>
            </a:r>
          </a:p>
        </p:txBody>
      </p:sp>
      <p:sp>
        <p:nvSpPr>
          <p:cNvPr id="5" name="Footer Placeholder 4"/>
          <p:cNvSpPr>
            <a:spLocks noGrp="1"/>
          </p:cNvSpPr>
          <p:nvPr>
            <p:ph type="ftr" sz="quarter" idx="11"/>
          </p:nvPr>
        </p:nvSpPr>
        <p:spPr/>
        <p:txBody>
          <a:bodyPr/>
          <a:lstStyle/>
          <a:p>
            <a:r>
              <a:rPr lang="en-US" altLang="en-US"/>
              <a:t>Dr. John P. Abraham</a:t>
            </a:r>
          </a:p>
        </p:txBody>
      </p:sp>
      <p:sp>
        <p:nvSpPr>
          <p:cNvPr id="75778" name="Rectangle 2"/>
          <p:cNvSpPr>
            <a:spLocks noGrp="1" noChangeArrowheads="1"/>
          </p:cNvSpPr>
          <p:nvPr>
            <p:ph type="title"/>
          </p:nvPr>
        </p:nvSpPr>
        <p:spPr/>
        <p:txBody>
          <a:bodyPr/>
          <a:lstStyle/>
          <a:p>
            <a:r>
              <a:rPr lang="en-US" altLang="en-US" dirty="0">
                <a:latin typeface="TimesNewRoman" charset="0"/>
              </a:rPr>
              <a:t>Program Example (6)</a:t>
            </a:r>
          </a:p>
        </p:txBody>
      </p:sp>
      <p:sp>
        <p:nvSpPr>
          <p:cNvPr id="75779" name="Rectangle 3"/>
          <p:cNvSpPr>
            <a:spLocks noGrp="1" noChangeArrowheads="1"/>
          </p:cNvSpPr>
          <p:nvPr>
            <p:ph type="body" idx="1"/>
          </p:nvPr>
        </p:nvSpPr>
        <p:spPr/>
        <p:txBody>
          <a:bodyPr/>
          <a:lstStyle/>
          <a:p>
            <a:pPr>
              <a:spcBef>
                <a:spcPct val="0"/>
              </a:spcBef>
            </a:pPr>
            <a:r>
              <a:rPr lang="en-US" altLang="en-US" dirty="0">
                <a:latin typeface="TimesNewRoman" charset="0"/>
              </a:rPr>
              <a:t>The instruction from 101h is fetched and placed in the IR. </a:t>
            </a:r>
          </a:p>
          <a:p>
            <a:pPr>
              <a:spcBef>
                <a:spcPct val="0"/>
              </a:spcBef>
            </a:pPr>
            <a:r>
              <a:rPr lang="en-US" altLang="en-US" dirty="0">
                <a:latin typeface="TimesNewRoman" charset="0"/>
              </a:rPr>
              <a:t>The PC is incremented to 102h. </a:t>
            </a:r>
          </a:p>
          <a:p>
            <a:pPr>
              <a:spcBef>
                <a:spcPct val="0"/>
              </a:spcBef>
            </a:pPr>
            <a:r>
              <a:rPr lang="en-US" altLang="en-US" dirty="0">
                <a:latin typeface="TimesNewRoman" charset="0"/>
              </a:rPr>
              <a:t>The content of IR is decoded and based on the opcode of 2, the operand located in address 201h is added to the AC. </a:t>
            </a:r>
          </a:p>
          <a:p>
            <a:pPr>
              <a:spcBef>
                <a:spcPct val="0"/>
              </a:spcBef>
            </a:pPr>
            <a:r>
              <a:rPr lang="en-US" altLang="en-US" dirty="0">
                <a:latin typeface="TimesNewRoman" charset="0"/>
              </a:rPr>
              <a:t>The AC now has a value of 8. </a:t>
            </a:r>
          </a:p>
        </p:txBody>
      </p:sp>
    </p:spTree>
    <p:extLst>
      <p:ext uri="{BB962C8B-B14F-4D97-AF65-F5344CB8AC3E}">
        <p14:creationId xmlns:p14="http://schemas.microsoft.com/office/powerpoint/2010/main" val="11558354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University of Texas Pan Am</a:t>
            </a:r>
          </a:p>
        </p:txBody>
      </p:sp>
      <p:sp>
        <p:nvSpPr>
          <p:cNvPr id="5" name="Footer Placeholder 4"/>
          <p:cNvSpPr>
            <a:spLocks noGrp="1"/>
          </p:cNvSpPr>
          <p:nvPr>
            <p:ph type="ftr" sz="quarter" idx="11"/>
          </p:nvPr>
        </p:nvSpPr>
        <p:spPr/>
        <p:txBody>
          <a:bodyPr/>
          <a:lstStyle/>
          <a:p>
            <a:r>
              <a:rPr lang="en-US" altLang="en-US"/>
              <a:t>Dr. John P. Abraham</a:t>
            </a:r>
          </a:p>
        </p:txBody>
      </p:sp>
      <p:sp>
        <p:nvSpPr>
          <p:cNvPr id="77826" name="Rectangle 2"/>
          <p:cNvSpPr>
            <a:spLocks noGrp="1" noChangeArrowheads="1"/>
          </p:cNvSpPr>
          <p:nvPr>
            <p:ph type="title"/>
          </p:nvPr>
        </p:nvSpPr>
        <p:spPr/>
        <p:txBody>
          <a:bodyPr/>
          <a:lstStyle/>
          <a:p>
            <a:r>
              <a:rPr lang="en-US" altLang="en-US" dirty="0">
                <a:latin typeface="TimesNewRoman" charset="0"/>
              </a:rPr>
              <a:t>Program Example (7)</a:t>
            </a:r>
          </a:p>
        </p:txBody>
      </p:sp>
      <p:sp>
        <p:nvSpPr>
          <p:cNvPr id="77827" name="Rectangle 3"/>
          <p:cNvSpPr>
            <a:spLocks noGrp="1" noChangeArrowheads="1"/>
          </p:cNvSpPr>
          <p:nvPr>
            <p:ph type="body" idx="1"/>
          </p:nvPr>
        </p:nvSpPr>
        <p:spPr/>
        <p:txBody>
          <a:bodyPr/>
          <a:lstStyle/>
          <a:p>
            <a:pPr>
              <a:spcBef>
                <a:spcPct val="0"/>
              </a:spcBef>
            </a:pPr>
            <a:r>
              <a:rPr lang="en-US" altLang="en-US" sz="2600" dirty="0">
                <a:latin typeface="TimesNewRoman" charset="0"/>
              </a:rPr>
              <a:t>The next instruction whose address is contained in the PC is fetched and placed in the IR giving it a value of 1201. </a:t>
            </a:r>
          </a:p>
          <a:p>
            <a:pPr>
              <a:spcBef>
                <a:spcPct val="0"/>
              </a:spcBef>
            </a:pPr>
            <a:r>
              <a:rPr lang="en-US" altLang="en-US" sz="2600" dirty="0">
                <a:latin typeface="TimesNewRoman" charset="0"/>
              </a:rPr>
              <a:t>The PC is incremented to 103h. </a:t>
            </a:r>
          </a:p>
          <a:p>
            <a:pPr>
              <a:spcBef>
                <a:spcPct val="0"/>
              </a:spcBef>
            </a:pPr>
            <a:r>
              <a:rPr lang="en-US" altLang="en-US" sz="2600" dirty="0">
                <a:latin typeface="TimesNewRoman" charset="0"/>
              </a:rPr>
              <a:t>The contents of IR (1201) is decoded and based on the opcode of 1, the contents of the AC is saved in the address indicated by the operand, which is 201h. </a:t>
            </a:r>
          </a:p>
          <a:p>
            <a:pPr>
              <a:spcBef>
                <a:spcPct val="0"/>
              </a:spcBef>
            </a:pPr>
            <a:r>
              <a:rPr lang="en-US" altLang="en-US" sz="2600" dirty="0">
                <a:latin typeface="TimesNewRoman" charset="0"/>
              </a:rPr>
              <a:t>Address 201 (variable B) now has a value of 8. </a:t>
            </a:r>
          </a:p>
        </p:txBody>
      </p:sp>
    </p:spTree>
    <p:extLst>
      <p:ext uri="{BB962C8B-B14F-4D97-AF65-F5344CB8AC3E}">
        <p14:creationId xmlns:p14="http://schemas.microsoft.com/office/powerpoint/2010/main" val="36481767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altLang="en-US"/>
              <a:t>University of Texas Pan Am</a:t>
            </a:r>
          </a:p>
        </p:txBody>
      </p:sp>
      <p:sp>
        <p:nvSpPr>
          <p:cNvPr id="4" name="Footer Placeholder 2"/>
          <p:cNvSpPr>
            <a:spLocks noGrp="1"/>
          </p:cNvSpPr>
          <p:nvPr>
            <p:ph type="ftr" sz="quarter" idx="11"/>
          </p:nvPr>
        </p:nvSpPr>
        <p:spPr/>
        <p:txBody>
          <a:bodyPr/>
          <a:lstStyle/>
          <a:p>
            <a:r>
              <a:rPr lang="en-US" altLang="en-US"/>
              <a:t>Dr. John P. Abraham</a:t>
            </a:r>
          </a:p>
        </p:txBody>
      </p:sp>
      <p:pic>
        <p:nvPicPr>
          <p:cNvPr id="11264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900" y="755613"/>
            <a:ext cx="8552202" cy="53467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7393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a:t>University of Texas Pan Am</a:t>
            </a:r>
          </a:p>
        </p:txBody>
      </p:sp>
      <p:sp>
        <p:nvSpPr>
          <p:cNvPr id="5" name="Footer Placeholder 4"/>
          <p:cNvSpPr>
            <a:spLocks noGrp="1"/>
          </p:cNvSpPr>
          <p:nvPr>
            <p:ph type="ftr" sz="quarter" idx="11"/>
          </p:nvPr>
        </p:nvSpPr>
        <p:spPr/>
        <p:txBody>
          <a:bodyPr/>
          <a:lstStyle/>
          <a:p>
            <a:r>
              <a:rPr lang="en-US" altLang="en-US" dirty="0"/>
              <a:t>Dr. John P. Abraham</a:t>
            </a:r>
          </a:p>
        </p:txBody>
      </p:sp>
      <p:sp>
        <p:nvSpPr>
          <p:cNvPr id="92162" name="Rectangle 2"/>
          <p:cNvSpPr>
            <a:spLocks noGrp="1" noChangeArrowheads="1"/>
          </p:cNvSpPr>
          <p:nvPr>
            <p:ph type="title"/>
          </p:nvPr>
        </p:nvSpPr>
        <p:spPr/>
        <p:txBody>
          <a:bodyPr/>
          <a:lstStyle/>
          <a:p>
            <a:r>
              <a:rPr lang="en-US" altLang="en-US" dirty="0">
                <a:latin typeface="TimesNewRoman" charset="0"/>
              </a:rPr>
              <a:t>Operation (2)</a:t>
            </a:r>
          </a:p>
        </p:txBody>
      </p:sp>
      <p:sp>
        <p:nvSpPr>
          <p:cNvPr id="92163" name="Rectangle 3"/>
          <p:cNvSpPr>
            <a:spLocks noGrp="1" noChangeArrowheads="1"/>
          </p:cNvSpPr>
          <p:nvPr>
            <p:ph type="body" idx="1"/>
          </p:nvPr>
        </p:nvSpPr>
        <p:spPr/>
        <p:txBody>
          <a:bodyPr/>
          <a:lstStyle/>
          <a:p>
            <a:r>
              <a:rPr lang="en-US" altLang="en-US" dirty="0">
                <a:latin typeface="TimesNewRoman" charset="0"/>
              </a:rPr>
              <a:t> The address from the PC is moved to the MAR.</a:t>
            </a:r>
          </a:p>
          <a:p>
            <a:pPr lvl="1"/>
            <a:r>
              <a:rPr lang="en-US" altLang="en-US" dirty="0">
                <a:latin typeface="TimesNewRoman" charset="0"/>
              </a:rPr>
              <a:t>The reason for this is that the address bus is connected to the MAR and all addresses issued must go through this register. </a:t>
            </a:r>
          </a:p>
          <a:p>
            <a:r>
              <a:rPr lang="en-US" altLang="en-US" dirty="0">
                <a:latin typeface="TimesNewRoman" charset="0"/>
              </a:rPr>
              <a:t>Then the address contained in the MAR is placed on the address bus and the READ line is asserted on the control bus.</a:t>
            </a:r>
          </a:p>
        </p:txBody>
      </p:sp>
    </p:spTree>
    <p:extLst>
      <p:ext uri="{BB962C8B-B14F-4D97-AF65-F5344CB8AC3E}">
        <p14:creationId xmlns:p14="http://schemas.microsoft.com/office/powerpoint/2010/main" val="419062995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University of Texas Pan Am</a:t>
            </a:r>
          </a:p>
        </p:txBody>
      </p:sp>
      <p:sp>
        <p:nvSpPr>
          <p:cNvPr id="5" name="Footer Placeholder 4"/>
          <p:cNvSpPr>
            <a:spLocks noGrp="1"/>
          </p:cNvSpPr>
          <p:nvPr>
            <p:ph type="ftr" sz="quarter" idx="11"/>
          </p:nvPr>
        </p:nvSpPr>
        <p:spPr/>
        <p:txBody>
          <a:bodyPr/>
          <a:lstStyle/>
          <a:p>
            <a:r>
              <a:rPr lang="en-US" altLang="en-US"/>
              <a:t>Dr. John P. Abraham</a:t>
            </a:r>
          </a:p>
        </p:txBody>
      </p:sp>
      <p:sp>
        <p:nvSpPr>
          <p:cNvPr id="79874" name="Rectangle 2"/>
          <p:cNvSpPr>
            <a:spLocks noGrp="1" noChangeArrowheads="1"/>
          </p:cNvSpPr>
          <p:nvPr>
            <p:ph type="title"/>
          </p:nvPr>
        </p:nvSpPr>
        <p:spPr/>
        <p:txBody>
          <a:bodyPr/>
          <a:lstStyle/>
          <a:p>
            <a:r>
              <a:rPr lang="en-US" altLang="en-US" dirty="0">
                <a:latin typeface="TimesNewRoman" charset="0"/>
              </a:rPr>
              <a:t>Program Example (8)</a:t>
            </a:r>
          </a:p>
        </p:txBody>
      </p:sp>
      <p:sp>
        <p:nvSpPr>
          <p:cNvPr id="79875" name="Rectangle 3"/>
          <p:cNvSpPr>
            <a:spLocks noGrp="1" noChangeArrowheads="1"/>
          </p:cNvSpPr>
          <p:nvPr>
            <p:ph type="body" idx="1"/>
          </p:nvPr>
        </p:nvSpPr>
        <p:spPr/>
        <p:txBody>
          <a:bodyPr/>
          <a:lstStyle/>
          <a:p>
            <a:pPr>
              <a:spcBef>
                <a:spcPct val="0"/>
              </a:spcBef>
            </a:pPr>
            <a:r>
              <a:rPr lang="en-US" altLang="en-US" sz="2600" dirty="0">
                <a:latin typeface="TimesNewRoman" charset="0"/>
              </a:rPr>
              <a:t>The instruction contained in 103h (PC content) is fetched next and placed in the IR giving it a value of 3002.</a:t>
            </a:r>
          </a:p>
          <a:p>
            <a:pPr>
              <a:spcBef>
                <a:spcPct val="0"/>
              </a:spcBef>
            </a:pPr>
            <a:r>
              <a:rPr lang="en-US" altLang="en-US" sz="2600" dirty="0">
                <a:latin typeface="TimesNewRoman" charset="0"/>
              </a:rPr>
              <a:t>The PC is incremented to 104h The contents of IR is decoded, and based on the opcode of 3 it is an add immediate. </a:t>
            </a:r>
          </a:p>
          <a:p>
            <a:pPr>
              <a:spcBef>
                <a:spcPct val="0"/>
              </a:spcBef>
            </a:pPr>
            <a:r>
              <a:rPr lang="en-US" altLang="en-US" sz="2600" dirty="0">
                <a:latin typeface="TimesNewRoman" charset="0"/>
              </a:rPr>
              <a:t>No data fetching is necessary and the 2 is added to the AC. </a:t>
            </a:r>
          </a:p>
          <a:p>
            <a:pPr>
              <a:spcBef>
                <a:spcPct val="0"/>
              </a:spcBef>
            </a:pPr>
            <a:r>
              <a:rPr lang="en-US" altLang="en-US" sz="2600" dirty="0">
                <a:latin typeface="TimesNewRoman" charset="0"/>
              </a:rPr>
              <a:t>The new value of the accumulator is now 10. </a:t>
            </a:r>
          </a:p>
        </p:txBody>
      </p:sp>
    </p:spTree>
    <p:extLst>
      <p:ext uri="{BB962C8B-B14F-4D97-AF65-F5344CB8AC3E}">
        <p14:creationId xmlns:p14="http://schemas.microsoft.com/office/powerpoint/2010/main" val="2237659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altLang="en-US"/>
              <a:t>University of Texas Pan Am</a:t>
            </a:r>
          </a:p>
        </p:txBody>
      </p:sp>
      <p:sp>
        <p:nvSpPr>
          <p:cNvPr id="4" name="Footer Placeholder 2"/>
          <p:cNvSpPr>
            <a:spLocks noGrp="1"/>
          </p:cNvSpPr>
          <p:nvPr>
            <p:ph type="ftr" sz="quarter" idx="11"/>
          </p:nvPr>
        </p:nvSpPr>
        <p:spPr/>
        <p:txBody>
          <a:bodyPr/>
          <a:lstStyle/>
          <a:p>
            <a:r>
              <a:rPr lang="en-US" altLang="en-US"/>
              <a:t>Dr. John P. Abraham</a:t>
            </a:r>
          </a:p>
        </p:txBody>
      </p:sp>
      <p:pic>
        <p:nvPicPr>
          <p:cNvPr id="11366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982" y="546177"/>
            <a:ext cx="8314039" cy="5765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74514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University of Texas Pan Am</a:t>
            </a:r>
          </a:p>
        </p:txBody>
      </p:sp>
      <p:sp>
        <p:nvSpPr>
          <p:cNvPr id="5" name="Footer Placeholder 4"/>
          <p:cNvSpPr>
            <a:spLocks noGrp="1"/>
          </p:cNvSpPr>
          <p:nvPr>
            <p:ph type="ftr" sz="quarter" idx="11"/>
          </p:nvPr>
        </p:nvSpPr>
        <p:spPr/>
        <p:txBody>
          <a:bodyPr/>
          <a:lstStyle/>
          <a:p>
            <a:r>
              <a:rPr lang="en-US" altLang="en-US"/>
              <a:t>Dr. John P. Abraham</a:t>
            </a:r>
          </a:p>
        </p:txBody>
      </p:sp>
      <p:sp>
        <p:nvSpPr>
          <p:cNvPr id="81922" name="Rectangle 2"/>
          <p:cNvSpPr>
            <a:spLocks noGrp="1" noChangeArrowheads="1"/>
          </p:cNvSpPr>
          <p:nvPr>
            <p:ph type="title"/>
          </p:nvPr>
        </p:nvSpPr>
        <p:spPr/>
        <p:txBody>
          <a:bodyPr/>
          <a:lstStyle/>
          <a:p>
            <a:r>
              <a:rPr lang="en-US" altLang="en-US" dirty="0">
                <a:latin typeface="TimesNewRoman" charset="0"/>
              </a:rPr>
              <a:t>Program Example (9)</a:t>
            </a:r>
          </a:p>
        </p:txBody>
      </p:sp>
      <p:sp>
        <p:nvSpPr>
          <p:cNvPr id="81923" name="Rectangle 3"/>
          <p:cNvSpPr>
            <a:spLocks noGrp="1" noChangeArrowheads="1"/>
          </p:cNvSpPr>
          <p:nvPr>
            <p:ph type="body" idx="1"/>
          </p:nvPr>
        </p:nvSpPr>
        <p:spPr/>
        <p:txBody>
          <a:bodyPr/>
          <a:lstStyle/>
          <a:p>
            <a:pPr>
              <a:spcBef>
                <a:spcPct val="0"/>
              </a:spcBef>
            </a:pPr>
            <a:r>
              <a:rPr lang="en-US" altLang="en-US" sz="2600" dirty="0">
                <a:latin typeface="TimesNewRoman" charset="0"/>
              </a:rPr>
              <a:t>The last instruction is now fetched and placed in IR.</a:t>
            </a:r>
          </a:p>
          <a:p>
            <a:pPr>
              <a:spcBef>
                <a:spcPct val="0"/>
              </a:spcBef>
            </a:pPr>
            <a:r>
              <a:rPr lang="en-US" altLang="en-US" sz="2600" dirty="0">
                <a:latin typeface="TimesNewRoman" charset="0"/>
              </a:rPr>
              <a:t>The PC is incremented to 105h. </a:t>
            </a:r>
          </a:p>
          <a:p>
            <a:pPr>
              <a:spcBef>
                <a:spcPct val="0"/>
              </a:spcBef>
            </a:pPr>
            <a:r>
              <a:rPr lang="en-US" altLang="en-US" sz="2600" dirty="0">
                <a:latin typeface="TimesNewRoman" charset="0"/>
              </a:rPr>
              <a:t>The PC now contains 1202, and it is decoded to give the opcode of 1 and operand of 202. </a:t>
            </a:r>
          </a:p>
          <a:p>
            <a:pPr>
              <a:spcBef>
                <a:spcPct val="0"/>
              </a:spcBef>
            </a:pPr>
            <a:r>
              <a:rPr lang="en-US" altLang="en-US" sz="2600" dirty="0">
                <a:latin typeface="TimesNewRoman" charset="0"/>
              </a:rPr>
              <a:t>Since hex 1 is a store, the value of AC (the value is 10) is stored in memory location 202h.</a:t>
            </a:r>
          </a:p>
          <a:p>
            <a:pPr>
              <a:spcBef>
                <a:spcPct val="0"/>
              </a:spcBef>
            </a:pPr>
            <a:r>
              <a:rPr lang="en-US" altLang="en-US" sz="2600" dirty="0">
                <a:latin typeface="TimesNewRoman" charset="0"/>
              </a:rPr>
              <a:t> It was already mentioned that 202h is the memory location assigned to C. </a:t>
            </a:r>
          </a:p>
        </p:txBody>
      </p:sp>
    </p:spTree>
    <p:extLst>
      <p:ext uri="{BB962C8B-B14F-4D97-AF65-F5344CB8AC3E}">
        <p14:creationId xmlns:p14="http://schemas.microsoft.com/office/powerpoint/2010/main" val="44908725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More information on actual building</a:t>
            </a:r>
            <a:r>
              <a:rPr lang="en-US" baseline="0" dirty="0"/>
              <a:t> of VM</a:t>
            </a:r>
            <a:endParaRPr lang="en-US" dirty="0"/>
          </a:p>
        </p:txBody>
      </p:sp>
      <p:sp>
        <p:nvSpPr>
          <p:cNvPr id="3" name="Content Placeholder 2"/>
          <p:cNvSpPr>
            <a:spLocks noGrp="1"/>
          </p:cNvSpPr>
          <p:nvPr>
            <p:ph idx="1"/>
          </p:nvPr>
        </p:nvSpPr>
        <p:spPr/>
        <p:txBody>
          <a:bodyPr/>
          <a:lstStyle/>
          <a:p>
            <a:r>
              <a:rPr lang="en-US" dirty="0"/>
              <a:t>University of San Francisco, Terence Parr</a:t>
            </a:r>
          </a:p>
          <a:p>
            <a:pPr lvl="1"/>
            <a:r>
              <a:rPr lang="en-US" dirty="0">
                <a:hlinkClick r:id="rId2"/>
              </a:rPr>
              <a:t>https://www.youtube.com/watch?v=OjaAToVkoTw</a:t>
            </a:r>
            <a:r>
              <a:rPr lang="en-US" dirty="0"/>
              <a:t> </a:t>
            </a:r>
          </a:p>
          <a:p>
            <a:pPr lvl="1"/>
            <a:r>
              <a:rPr lang="en-US" dirty="0">
                <a:hlinkClick r:id="rId3"/>
              </a:rPr>
              <a:t>https://www.youtube.com/watch?v=DelO8tZFMrc</a:t>
            </a:r>
            <a:r>
              <a:rPr lang="en-US" dirty="0"/>
              <a:t> </a:t>
            </a:r>
          </a:p>
        </p:txBody>
      </p:sp>
    </p:spTree>
    <p:extLst>
      <p:ext uri="{BB962C8B-B14F-4D97-AF65-F5344CB8AC3E}">
        <p14:creationId xmlns:p14="http://schemas.microsoft.com/office/powerpoint/2010/main" val="25512077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Installing</a:t>
            </a:r>
            <a:r>
              <a:rPr lang="en-US" baseline="0" dirty="0"/>
              <a:t> </a:t>
            </a:r>
            <a:r>
              <a:rPr lang="en-US" dirty="0" err="1"/>
              <a:t>virtualBox</a:t>
            </a:r>
            <a:endParaRPr lang="en-US" dirty="0"/>
          </a:p>
        </p:txBody>
      </p:sp>
      <p:sp>
        <p:nvSpPr>
          <p:cNvPr id="3" name="Content Placeholder 2"/>
          <p:cNvSpPr>
            <a:spLocks noGrp="1"/>
          </p:cNvSpPr>
          <p:nvPr>
            <p:ph idx="1"/>
          </p:nvPr>
        </p:nvSpPr>
        <p:spPr/>
        <p:txBody>
          <a:bodyPr>
            <a:normAutofit fontScale="77500" lnSpcReduction="20000"/>
          </a:bodyPr>
          <a:lstStyle/>
          <a:p>
            <a:r>
              <a:rPr lang="en-US" dirty="0"/>
              <a:t>Download</a:t>
            </a:r>
            <a:r>
              <a:rPr lang="en-US" baseline="0" dirty="0"/>
              <a:t> and install </a:t>
            </a:r>
            <a:r>
              <a:rPr lang="en-US" baseline="0" dirty="0" err="1"/>
              <a:t>virtualBox</a:t>
            </a:r>
            <a:endParaRPr lang="en-US" baseline="0" dirty="0"/>
          </a:p>
          <a:p>
            <a:r>
              <a:rPr lang="en-US" baseline="0" dirty="0"/>
              <a:t>Extensions can be download as VMDK file</a:t>
            </a:r>
          </a:p>
          <a:p>
            <a:pPr lvl="1"/>
            <a:r>
              <a:rPr lang="en-US" dirty="0"/>
              <a:t>For example Kali Linux can be downloaded as a VMDK file</a:t>
            </a:r>
          </a:p>
          <a:p>
            <a:pPr lvl="0"/>
            <a:r>
              <a:rPr lang="en-US" dirty="0"/>
              <a:t>Allocating memory space and hardware space: be</a:t>
            </a:r>
            <a:r>
              <a:rPr lang="en-US" baseline="0" dirty="0"/>
              <a:t> careful to leave enough memory for the host computer</a:t>
            </a:r>
          </a:p>
          <a:p>
            <a:pPr lvl="0"/>
            <a:r>
              <a:rPr lang="en-US" baseline="0" dirty="0"/>
              <a:t>You should allow cut and paste between host and VM</a:t>
            </a:r>
          </a:p>
          <a:p>
            <a:pPr lvl="0"/>
            <a:r>
              <a:rPr lang="en-US" baseline="0" dirty="0"/>
              <a:t>Should have shared file (read only) that is mounted on boot by VM</a:t>
            </a:r>
          </a:p>
          <a:p>
            <a:pPr lvl="0"/>
            <a:r>
              <a:rPr lang="en-US" baseline="0" dirty="0"/>
              <a:t>Most network assignments work in bridged mode of the network rather than NAT.  May not work at UTRGV WIFI</a:t>
            </a:r>
          </a:p>
          <a:p>
            <a:pPr lvl="0"/>
            <a:r>
              <a:rPr lang="en-US" baseline="0" dirty="0"/>
              <a:t>Special attention must be paid to assign IP addresses (covered shortly)</a:t>
            </a:r>
          </a:p>
        </p:txBody>
      </p:sp>
    </p:spTree>
    <p:extLst>
      <p:ext uri="{BB962C8B-B14F-4D97-AF65-F5344CB8AC3E}">
        <p14:creationId xmlns:p14="http://schemas.microsoft.com/office/powerpoint/2010/main" val="277518129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7578C-379E-480B-A4FC-556620D3B986}"/>
              </a:ext>
            </a:extLst>
          </p:cNvPr>
          <p:cNvSpPr>
            <a:spLocks noGrp="1"/>
          </p:cNvSpPr>
          <p:nvPr>
            <p:ph type="title"/>
          </p:nvPr>
        </p:nvSpPr>
        <p:spPr/>
        <p:txBody>
          <a:bodyPr/>
          <a:lstStyle/>
          <a:p>
            <a:r>
              <a:rPr lang="en-US" dirty="0"/>
              <a:t>Network</a:t>
            </a:r>
            <a:r>
              <a:rPr lang="en-US" baseline="0" dirty="0"/>
              <a:t> setting on VirtualBox</a:t>
            </a:r>
            <a:endParaRPr lang="en-US" dirty="0"/>
          </a:p>
        </p:txBody>
      </p:sp>
      <p:sp>
        <p:nvSpPr>
          <p:cNvPr id="3" name="Content Placeholder 2">
            <a:extLst>
              <a:ext uri="{FF2B5EF4-FFF2-40B4-BE49-F238E27FC236}">
                <a16:creationId xmlns:a16="http://schemas.microsoft.com/office/drawing/2014/main" id="{62A99134-D02D-4F49-AC57-81B9E665C704}"/>
              </a:ext>
            </a:extLst>
          </p:cNvPr>
          <p:cNvSpPr>
            <a:spLocks noGrp="1"/>
          </p:cNvSpPr>
          <p:nvPr>
            <p:ph idx="1"/>
          </p:nvPr>
        </p:nvSpPr>
        <p:spPr/>
        <p:txBody>
          <a:bodyPr/>
          <a:lstStyle/>
          <a:p>
            <a:r>
              <a:rPr lang="en-US" sz="3200" b="0" i="0" u="sng" strike="noStrike" kern="1200" dirty="0">
                <a:solidFill>
                  <a:schemeClr val="tx1"/>
                </a:solidFill>
                <a:effectLst/>
                <a:latin typeface="+mn-lt"/>
                <a:ea typeface="+mn-ea"/>
                <a:cs typeface="+mn-cs"/>
              </a:rPr>
              <a:t>Network Address Translation (NAT)</a:t>
            </a:r>
            <a:endParaRPr lang="en-US" sz="3200" b="0" i="0" u="none" strike="noStrike" kern="1200" dirty="0">
              <a:solidFill>
                <a:schemeClr val="tx1"/>
              </a:solidFill>
              <a:effectLst/>
              <a:latin typeface="+mn-lt"/>
              <a:ea typeface="+mn-ea"/>
              <a:cs typeface="+mn-cs"/>
            </a:endParaRPr>
          </a:p>
          <a:p>
            <a:r>
              <a:rPr lang="en-US" sz="3200" b="0" i="0" u="none" strike="noStrike" kern="1200" dirty="0">
                <a:solidFill>
                  <a:schemeClr val="tx1"/>
                </a:solidFill>
                <a:effectLst/>
                <a:latin typeface="+mn-lt"/>
                <a:ea typeface="+mn-ea"/>
                <a:cs typeface="+mn-cs"/>
              </a:rPr>
              <a:t>Bridged networking</a:t>
            </a:r>
          </a:p>
          <a:p>
            <a:r>
              <a:rPr lang="en-US" sz="3200" b="0" i="0" u="none" strike="noStrike" kern="1200" dirty="0">
                <a:solidFill>
                  <a:schemeClr val="tx1"/>
                </a:solidFill>
                <a:effectLst/>
                <a:latin typeface="+mn-lt"/>
                <a:ea typeface="+mn-ea"/>
                <a:cs typeface="+mn-cs"/>
              </a:rPr>
              <a:t>Internal networking</a:t>
            </a:r>
          </a:p>
          <a:p>
            <a:r>
              <a:rPr lang="en-US" sz="3200" b="0" i="0" u="none" strike="noStrike" kern="1200" dirty="0">
                <a:solidFill>
                  <a:schemeClr val="tx1"/>
                </a:solidFill>
                <a:effectLst/>
                <a:latin typeface="+mn-lt"/>
                <a:ea typeface="+mn-ea"/>
                <a:cs typeface="+mn-cs"/>
              </a:rPr>
              <a:t>Host-only networking</a:t>
            </a:r>
          </a:p>
          <a:p>
            <a:r>
              <a:rPr lang="en-US" sz="3200" b="0" i="0" u="none" strike="noStrike" kern="1200" dirty="0">
                <a:solidFill>
                  <a:schemeClr val="tx1"/>
                </a:solidFill>
                <a:effectLst/>
                <a:latin typeface="+mn-lt"/>
                <a:ea typeface="+mn-ea"/>
                <a:cs typeface="+mn-cs"/>
              </a:rPr>
              <a:t>NAT with Port-forwarding</a:t>
            </a:r>
          </a:p>
        </p:txBody>
      </p:sp>
    </p:spTree>
    <p:extLst>
      <p:ext uri="{BB962C8B-B14F-4D97-AF65-F5344CB8AC3E}">
        <p14:creationId xmlns:p14="http://schemas.microsoft.com/office/powerpoint/2010/main" val="5719658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6C9E7-89B3-41AF-992B-465F30484139}"/>
              </a:ext>
            </a:extLst>
          </p:cNvPr>
          <p:cNvSpPr>
            <a:spLocks noGrp="1"/>
          </p:cNvSpPr>
          <p:nvPr>
            <p:ph type="title"/>
          </p:nvPr>
        </p:nvSpPr>
        <p:spPr/>
        <p:txBody>
          <a:bodyPr/>
          <a:lstStyle/>
          <a:p>
            <a:r>
              <a:rPr lang="en-US" dirty="0"/>
              <a:t>NAT</a:t>
            </a:r>
          </a:p>
        </p:txBody>
      </p:sp>
      <p:sp>
        <p:nvSpPr>
          <p:cNvPr id="3" name="Content Placeholder 2">
            <a:extLst>
              <a:ext uri="{FF2B5EF4-FFF2-40B4-BE49-F238E27FC236}">
                <a16:creationId xmlns:a16="http://schemas.microsoft.com/office/drawing/2014/main" id="{EE23F18C-F454-4931-8146-41D22F534041}"/>
              </a:ext>
            </a:extLst>
          </p:cNvPr>
          <p:cNvSpPr>
            <a:spLocks noGrp="1"/>
          </p:cNvSpPr>
          <p:nvPr>
            <p:ph idx="1"/>
          </p:nvPr>
        </p:nvSpPr>
        <p:spPr/>
        <p:txBody>
          <a:bodyPr>
            <a:normAutofit fontScale="92500" lnSpcReduction="20000"/>
          </a:bodyPr>
          <a:lstStyle/>
          <a:p>
            <a:r>
              <a:rPr lang="en-US" dirty="0"/>
              <a:t>Virtual box will create a separate IP pool for virtual machines</a:t>
            </a:r>
          </a:p>
          <a:p>
            <a:r>
              <a:rPr lang="en-US" dirty="0"/>
              <a:t>All traffic in out will be done using a NAT table</a:t>
            </a:r>
          </a:p>
          <a:p>
            <a:r>
              <a:rPr lang="en-US" dirty="0"/>
              <a:t>Users</a:t>
            </a:r>
            <a:r>
              <a:rPr lang="en-US" baseline="0" dirty="0"/>
              <a:t> can’t see the host machine from a virtual machine</a:t>
            </a:r>
          </a:p>
          <a:p>
            <a:r>
              <a:rPr lang="en-US" baseline="0" dirty="0"/>
              <a:t>Initially when you setup a virtual machine use NAT and make sure that you can connect to the Internet using NAT.</a:t>
            </a:r>
          </a:p>
          <a:p>
            <a:r>
              <a:rPr lang="en-US" baseline="0" dirty="0"/>
              <a:t>Once you can connect to Internet, it is time to change from NAT to Bridged</a:t>
            </a:r>
          </a:p>
        </p:txBody>
      </p:sp>
    </p:spTree>
    <p:extLst>
      <p:ext uri="{BB962C8B-B14F-4D97-AF65-F5344CB8AC3E}">
        <p14:creationId xmlns:p14="http://schemas.microsoft.com/office/powerpoint/2010/main" val="38521750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5FFA4-1495-4B9F-BB48-E1197CA56C67}"/>
              </a:ext>
            </a:extLst>
          </p:cNvPr>
          <p:cNvSpPr>
            <a:spLocks noGrp="1"/>
          </p:cNvSpPr>
          <p:nvPr>
            <p:ph type="title"/>
          </p:nvPr>
        </p:nvSpPr>
        <p:spPr/>
        <p:txBody>
          <a:bodyPr/>
          <a:lstStyle/>
          <a:p>
            <a:r>
              <a:rPr lang="en-US" dirty="0"/>
              <a:t>Bridged</a:t>
            </a:r>
          </a:p>
        </p:txBody>
      </p:sp>
      <p:sp>
        <p:nvSpPr>
          <p:cNvPr id="3" name="Content Placeholder 2">
            <a:extLst>
              <a:ext uri="{FF2B5EF4-FFF2-40B4-BE49-F238E27FC236}">
                <a16:creationId xmlns:a16="http://schemas.microsoft.com/office/drawing/2014/main" id="{924798E0-6537-4298-AB9F-2EC9C0EEDB34}"/>
              </a:ext>
            </a:extLst>
          </p:cNvPr>
          <p:cNvSpPr>
            <a:spLocks noGrp="1"/>
          </p:cNvSpPr>
          <p:nvPr>
            <p:ph idx="1"/>
          </p:nvPr>
        </p:nvSpPr>
        <p:spPr/>
        <p:txBody>
          <a:bodyPr>
            <a:normAutofit lnSpcReduction="10000"/>
          </a:bodyPr>
          <a:lstStyle/>
          <a:p>
            <a:r>
              <a:rPr lang="en-US" dirty="0"/>
              <a:t>Bridged will automatically</a:t>
            </a:r>
            <a:r>
              <a:rPr lang="en-US" baseline="0" dirty="0"/>
              <a:t> assign you IP address through DHCP within your host-machine IP range</a:t>
            </a:r>
          </a:p>
          <a:p>
            <a:r>
              <a:rPr lang="en-US" baseline="0" dirty="0"/>
              <a:t>You can also assign a static IP within your host-machine IP range</a:t>
            </a:r>
          </a:p>
          <a:p>
            <a:r>
              <a:rPr lang="en-US" baseline="0" dirty="0"/>
              <a:t>In Bridged mode the host-machine and virtual machines act as independent machines for the purpose of a LAN</a:t>
            </a:r>
          </a:p>
          <a:p>
            <a:r>
              <a:rPr lang="en-US" baseline="0" dirty="0"/>
              <a:t>Most of our assignments require a LAN setup</a:t>
            </a:r>
          </a:p>
        </p:txBody>
      </p:sp>
    </p:spTree>
    <p:extLst>
      <p:ext uri="{BB962C8B-B14F-4D97-AF65-F5344CB8AC3E}">
        <p14:creationId xmlns:p14="http://schemas.microsoft.com/office/powerpoint/2010/main" val="208380646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6C9E7-89B3-41AF-992B-465F30484139}"/>
              </a:ext>
            </a:extLst>
          </p:cNvPr>
          <p:cNvSpPr>
            <a:spLocks noGrp="1"/>
          </p:cNvSpPr>
          <p:nvPr>
            <p:ph type="title"/>
          </p:nvPr>
        </p:nvSpPr>
        <p:spPr/>
        <p:txBody>
          <a:bodyPr/>
          <a:lstStyle/>
          <a:p>
            <a:r>
              <a:rPr lang="en-US" dirty="0"/>
              <a:t>NAT- default mode</a:t>
            </a:r>
          </a:p>
        </p:txBody>
      </p:sp>
      <p:sp>
        <p:nvSpPr>
          <p:cNvPr id="3" name="Content Placeholder 2">
            <a:extLst>
              <a:ext uri="{FF2B5EF4-FFF2-40B4-BE49-F238E27FC236}">
                <a16:creationId xmlns:a16="http://schemas.microsoft.com/office/drawing/2014/main" id="{EE23F18C-F454-4931-8146-41D22F534041}"/>
              </a:ext>
            </a:extLst>
          </p:cNvPr>
          <p:cNvSpPr>
            <a:spLocks noGrp="1"/>
          </p:cNvSpPr>
          <p:nvPr>
            <p:ph idx="1"/>
          </p:nvPr>
        </p:nvSpPr>
        <p:spPr>
          <a:xfrm>
            <a:off x="304800" y="1066800"/>
            <a:ext cx="8382000" cy="5064125"/>
          </a:xfrm>
        </p:spPr>
        <p:txBody>
          <a:bodyPr>
            <a:normAutofit fontScale="92500" lnSpcReduction="20000"/>
          </a:bodyPr>
          <a:lstStyle/>
          <a:p>
            <a:r>
              <a:rPr lang="en-US" dirty="0"/>
              <a:t>Virtual box will create a separate IP pool for virtual machines thus creating a private network. VirtualBox acts as a DHCP server, does not use host DHCP server.</a:t>
            </a:r>
          </a:p>
          <a:p>
            <a:r>
              <a:rPr lang="en-US" dirty="0"/>
              <a:t>All traffic in out will be done using a NAT table</a:t>
            </a:r>
          </a:p>
          <a:p>
            <a:r>
              <a:rPr lang="en-US" dirty="0"/>
              <a:t>Can’t run servers on this mode and reach the servers from outside, unless port forwarded.</a:t>
            </a:r>
            <a:endParaRPr lang="en-US" baseline="0" dirty="0"/>
          </a:p>
          <a:p>
            <a:r>
              <a:rPr lang="en-US" baseline="0" dirty="0"/>
              <a:t>Initially when you setup a virtual machine use NAT and make sure that you can connect to the Internet using NAT.</a:t>
            </a:r>
          </a:p>
          <a:p>
            <a:r>
              <a:rPr lang="en-US" baseline="0" dirty="0"/>
              <a:t>Once you can connect to Internet, it is time to change from NAT to Bridged</a:t>
            </a:r>
          </a:p>
        </p:txBody>
      </p:sp>
    </p:spTree>
    <p:extLst>
      <p:ext uri="{BB962C8B-B14F-4D97-AF65-F5344CB8AC3E}">
        <p14:creationId xmlns:p14="http://schemas.microsoft.com/office/powerpoint/2010/main" val="191225988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77017-F675-42D5-B3CC-2F37B2774C90}"/>
              </a:ext>
            </a:extLst>
          </p:cNvPr>
          <p:cNvSpPr>
            <a:spLocks noGrp="1"/>
          </p:cNvSpPr>
          <p:nvPr>
            <p:ph type="title"/>
          </p:nvPr>
        </p:nvSpPr>
        <p:spPr/>
        <p:txBody>
          <a:bodyPr/>
          <a:lstStyle/>
          <a:p>
            <a:r>
              <a:rPr lang="en-US" dirty="0"/>
              <a:t>NAT diagram</a:t>
            </a:r>
          </a:p>
        </p:txBody>
      </p:sp>
      <p:pic>
        <p:nvPicPr>
          <p:cNvPr id="1026" name="Picture 2" descr="NAT Networking">
            <a:extLst>
              <a:ext uri="{FF2B5EF4-FFF2-40B4-BE49-F238E27FC236}">
                <a16:creationId xmlns:a16="http://schemas.microsoft.com/office/drawing/2014/main" id="{ECBD3764-0608-465E-BE08-545949ACD32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845298"/>
            <a:ext cx="7696200" cy="56490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4131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a:t>University of Texas Pan Am</a:t>
            </a:r>
          </a:p>
        </p:txBody>
      </p:sp>
      <p:sp>
        <p:nvSpPr>
          <p:cNvPr id="5" name="Footer Placeholder 4"/>
          <p:cNvSpPr>
            <a:spLocks noGrp="1"/>
          </p:cNvSpPr>
          <p:nvPr>
            <p:ph type="ftr" sz="quarter" idx="11"/>
          </p:nvPr>
        </p:nvSpPr>
        <p:spPr/>
        <p:txBody>
          <a:bodyPr/>
          <a:lstStyle/>
          <a:p>
            <a:r>
              <a:rPr lang="en-US" altLang="en-US" dirty="0"/>
              <a:t>Dr. John P. Abraham</a:t>
            </a:r>
          </a:p>
        </p:txBody>
      </p:sp>
      <p:sp>
        <p:nvSpPr>
          <p:cNvPr id="93186" name="Rectangle 2"/>
          <p:cNvSpPr>
            <a:spLocks noGrp="1" noChangeArrowheads="1"/>
          </p:cNvSpPr>
          <p:nvPr>
            <p:ph type="title"/>
          </p:nvPr>
        </p:nvSpPr>
        <p:spPr/>
        <p:txBody>
          <a:bodyPr/>
          <a:lstStyle/>
          <a:p>
            <a:r>
              <a:rPr lang="en-US" altLang="en-US" dirty="0">
                <a:latin typeface="TimesNewRoman" charset="0"/>
              </a:rPr>
              <a:t>Operation(3)</a:t>
            </a:r>
          </a:p>
        </p:txBody>
      </p:sp>
      <p:sp>
        <p:nvSpPr>
          <p:cNvPr id="93187" name="Rectangle 3"/>
          <p:cNvSpPr>
            <a:spLocks noGrp="1" noChangeArrowheads="1"/>
          </p:cNvSpPr>
          <p:nvPr>
            <p:ph type="body" idx="1"/>
          </p:nvPr>
        </p:nvSpPr>
        <p:spPr/>
        <p:txBody>
          <a:bodyPr/>
          <a:lstStyle/>
          <a:p>
            <a:pPr marL="822171" indent="-822171" defTabSz="2192457"/>
            <a:r>
              <a:rPr lang="en-US" altLang="en-US" sz="2600" dirty="0">
                <a:latin typeface="TimesNewRoman" charset="0"/>
              </a:rPr>
              <a:t>The memory whose address is found on the address bus places its contents on the data bus. </a:t>
            </a:r>
          </a:p>
          <a:p>
            <a:pPr marL="822171" indent="-822171" defTabSz="2192457"/>
            <a:r>
              <a:rPr lang="en-US" altLang="en-US" sz="2600" dirty="0">
                <a:latin typeface="TimesNewRoman" charset="0"/>
              </a:rPr>
              <a:t>The only register that is connected to the data bus is the MBR, and all data should go in an out through this register.</a:t>
            </a:r>
          </a:p>
          <a:p>
            <a:pPr marL="822171" indent="-822171" defTabSz="2192457"/>
            <a:r>
              <a:rPr lang="en-US" altLang="en-US" sz="2600" dirty="0">
                <a:latin typeface="TimesNewRoman" charset="0"/>
              </a:rPr>
              <a:t>Thus the data on the data bus is copied into the MBR. The instruction is now copied on to the IR to free up the MBR to handle another transfer. </a:t>
            </a:r>
          </a:p>
        </p:txBody>
      </p:sp>
    </p:spTree>
    <p:extLst>
      <p:ext uri="{BB962C8B-B14F-4D97-AF65-F5344CB8AC3E}">
        <p14:creationId xmlns:p14="http://schemas.microsoft.com/office/powerpoint/2010/main" val="13673440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5FFA4-1495-4B9F-BB48-E1197CA56C67}"/>
              </a:ext>
            </a:extLst>
          </p:cNvPr>
          <p:cNvSpPr>
            <a:spLocks noGrp="1"/>
          </p:cNvSpPr>
          <p:nvPr>
            <p:ph type="title"/>
          </p:nvPr>
        </p:nvSpPr>
        <p:spPr/>
        <p:txBody>
          <a:bodyPr/>
          <a:lstStyle/>
          <a:p>
            <a:r>
              <a:rPr lang="en-US" dirty="0"/>
              <a:t>Bridged</a:t>
            </a:r>
          </a:p>
        </p:txBody>
      </p:sp>
      <p:sp>
        <p:nvSpPr>
          <p:cNvPr id="3" name="Content Placeholder 2">
            <a:extLst>
              <a:ext uri="{FF2B5EF4-FFF2-40B4-BE49-F238E27FC236}">
                <a16:creationId xmlns:a16="http://schemas.microsoft.com/office/drawing/2014/main" id="{924798E0-6537-4298-AB9F-2EC9C0EEDB34}"/>
              </a:ext>
            </a:extLst>
          </p:cNvPr>
          <p:cNvSpPr>
            <a:spLocks noGrp="1"/>
          </p:cNvSpPr>
          <p:nvPr>
            <p:ph idx="1"/>
          </p:nvPr>
        </p:nvSpPr>
        <p:spPr>
          <a:xfrm>
            <a:off x="381000" y="762000"/>
            <a:ext cx="8305800" cy="5368925"/>
          </a:xfrm>
        </p:spPr>
        <p:txBody>
          <a:bodyPr>
            <a:normAutofit/>
          </a:bodyPr>
          <a:lstStyle/>
          <a:p>
            <a:r>
              <a:rPr lang="en-US" dirty="0"/>
              <a:t>Bridged will automatically</a:t>
            </a:r>
            <a:r>
              <a:rPr lang="en-US" baseline="0" dirty="0"/>
              <a:t> assign you IP address through DHCP within your host-machine IP range</a:t>
            </a:r>
          </a:p>
          <a:p>
            <a:r>
              <a:rPr lang="en-US" baseline="0" dirty="0"/>
              <a:t>You can also assign a static IP within your host-machine IP range</a:t>
            </a:r>
          </a:p>
          <a:p>
            <a:r>
              <a:rPr lang="en-US" baseline="0" dirty="0"/>
              <a:t>In Bridged mode the host-machine and virtual machines act as independent machines for the purpose of a LAN (virtual machine having same status</a:t>
            </a:r>
            <a:r>
              <a:rPr lang="en-US" dirty="0"/>
              <a:t> as host for networking purposes)</a:t>
            </a:r>
            <a:endParaRPr lang="en-US" baseline="0" dirty="0"/>
          </a:p>
          <a:p>
            <a:r>
              <a:rPr lang="en-US" baseline="0" dirty="0"/>
              <a:t>Most of our assignments require a LAN setup</a:t>
            </a:r>
          </a:p>
          <a:p>
            <a:endParaRPr lang="en-US" baseline="0" dirty="0"/>
          </a:p>
        </p:txBody>
      </p:sp>
    </p:spTree>
    <p:extLst>
      <p:ext uri="{BB962C8B-B14F-4D97-AF65-F5344CB8AC3E}">
        <p14:creationId xmlns:p14="http://schemas.microsoft.com/office/powerpoint/2010/main" val="288645624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2AED4-D466-4EA3-8AA8-8F4A84283D6B}"/>
              </a:ext>
            </a:extLst>
          </p:cNvPr>
          <p:cNvSpPr>
            <a:spLocks noGrp="1"/>
          </p:cNvSpPr>
          <p:nvPr>
            <p:ph type="title"/>
          </p:nvPr>
        </p:nvSpPr>
        <p:spPr/>
        <p:txBody>
          <a:bodyPr/>
          <a:lstStyle/>
          <a:p>
            <a:r>
              <a:rPr lang="en-US" dirty="0"/>
              <a:t>Bridged Diagram</a:t>
            </a:r>
          </a:p>
        </p:txBody>
      </p:sp>
      <p:pic>
        <p:nvPicPr>
          <p:cNvPr id="2050" name="Picture 2" descr="Bridging to wired LAN">
            <a:extLst>
              <a:ext uri="{FF2B5EF4-FFF2-40B4-BE49-F238E27FC236}">
                <a16:creationId xmlns:a16="http://schemas.microsoft.com/office/drawing/2014/main" id="{E904BCA9-048E-44AF-9C86-55473667DA6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4676" y="2057400"/>
            <a:ext cx="9106828" cy="3733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524761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B50BE-4E3F-417A-8607-C49527470773}"/>
              </a:ext>
            </a:extLst>
          </p:cNvPr>
          <p:cNvSpPr>
            <a:spLocks noGrp="1"/>
          </p:cNvSpPr>
          <p:nvPr>
            <p:ph type="title"/>
          </p:nvPr>
        </p:nvSpPr>
        <p:spPr/>
        <p:txBody>
          <a:bodyPr/>
          <a:lstStyle/>
          <a:p>
            <a:r>
              <a:rPr lang="en-US" dirty="0"/>
              <a:t>Internal networking</a:t>
            </a:r>
          </a:p>
        </p:txBody>
      </p:sp>
      <p:pic>
        <p:nvPicPr>
          <p:cNvPr id="3074" name="Picture 2" descr="Configuring Internal Networks">
            <a:extLst>
              <a:ext uri="{FF2B5EF4-FFF2-40B4-BE49-F238E27FC236}">
                <a16:creationId xmlns:a16="http://schemas.microsoft.com/office/drawing/2014/main" id="{D2EC243D-BE5A-43E7-A4FE-6D87530A9A5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2057400"/>
            <a:ext cx="5768257" cy="408392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B17B74C-657E-4C0E-883A-48FE5DE1FCF4}"/>
              </a:ext>
            </a:extLst>
          </p:cNvPr>
          <p:cNvSpPr txBox="1"/>
          <p:nvPr/>
        </p:nvSpPr>
        <p:spPr>
          <a:xfrm>
            <a:off x="609600" y="1143000"/>
            <a:ext cx="8382000" cy="369332"/>
          </a:xfrm>
          <a:prstGeom prst="rect">
            <a:avLst/>
          </a:prstGeom>
          <a:noFill/>
        </p:spPr>
        <p:txBody>
          <a:bodyPr wrap="square" rtlCol="0">
            <a:spAutoFit/>
          </a:bodyPr>
          <a:lstStyle/>
          <a:p>
            <a:r>
              <a:rPr lang="en-US" dirty="0"/>
              <a:t>All traffic stays within the virtual machines.  Good for testing hacking, etc.</a:t>
            </a:r>
          </a:p>
        </p:txBody>
      </p:sp>
    </p:spTree>
    <p:extLst>
      <p:ext uri="{BB962C8B-B14F-4D97-AF65-F5344CB8AC3E}">
        <p14:creationId xmlns:p14="http://schemas.microsoft.com/office/powerpoint/2010/main" val="122559962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E00B4-F2B7-4095-A5FB-4A49FA027F44}"/>
              </a:ext>
            </a:extLst>
          </p:cNvPr>
          <p:cNvSpPr>
            <a:spLocks noGrp="1"/>
          </p:cNvSpPr>
          <p:nvPr>
            <p:ph type="title"/>
          </p:nvPr>
        </p:nvSpPr>
        <p:spPr/>
        <p:txBody>
          <a:bodyPr/>
          <a:lstStyle/>
          <a:p>
            <a:r>
              <a:rPr lang="en-US" dirty="0"/>
              <a:t>Host only</a:t>
            </a:r>
          </a:p>
        </p:txBody>
      </p:sp>
      <p:pic>
        <p:nvPicPr>
          <p:cNvPr id="4098" name="Picture 2" descr="Host-only networking">
            <a:extLst>
              <a:ext uri="{FF2B5EF4-FFF2-40B4-BE49-F238E27FC236}">
                <a16:creationId xmlns:a16="http://schemas.microsoft.com/office/drawing/2014/main" id="{4FC971BB-7C7C-488C-BB3B-B12C264C63F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24200" y="2840519"/>
            <a:ext cx="5257800" cy="372252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B60BFC0-D137-457B-85DA-E704E31F2ED9}"/>
              </a:ext>
            </a:extLst>
          </p:cNvPr>
          <p:cNvSpPr txBox="1"/>
          <p:nvPr/>
        </p:nvSpPr>
        <p:spPr>
          <a:xfrm>
            <a:off x="457200" y="1295400"/>
            <a:ext cx="8229600" cy="646331"/>
          </a:xfrm>
          <a:prstGeom prst="rect">
            <a:avLst/>
          </a:prstGeom>
          <a:noFill/>
        </p:spPr>
        <p:txBody>
          <a:bodyPr wrap="square" rtlCol="0">
            <a:spAutoFit/>
          </a:bodyPr>
          <a:lstStyle/>
          <a:p>
            <a:r>
              <a:rPr lang="en-US" dirty="0"/>
              <a:t>VirtualBox creates a private internal network for gusts and host and provides a virtual DHCP.  Guest cannot see outside world.</a:t>
            </a:r>
          </a:p>
        </p:txBody>
      </p:sp>
    </p:spTree>
    <p:extLst>
      <p:ext uri="{BB962C8B-B14F-4D97-AF65-F5344CB8AC3E}">
        <p14:creationId xmlns:p14="http://schemas.microsoft.com/office/powerpoint/2010/main" val="137987684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05009-F53D-47B7-9A98-889FFF095B7F}"/>
              </a:ext>
            </a:extLst>
          </p:cNvPr>
          <p:cNvSpPr>
            <a:spLocks noGrp="1"/>
          </p:cNvSpPr>
          <p:nvPr>
            <p:ph type="title"/>
          </p:nvPr>
        </p:nvSpPr>
        <p:spPr/>
        <p:txBody>
          <a:bodyPr/>
          <a:lstStyle/>
          <a:p>
            <a:r>
              <a:rPr lang="en-US" dirty="0"/>
              <a:t>Other </a:t>
            </a:r>
            <a:r>
              <a:rPr lang="en-US" dirty="0" err="1"/>
              <a:t>virtualBox</a:t>
            </a:r>
            <a:r>
              <a:rPr lang="en-US" dirty="0"/>
              <a:t> Network settings</a:t>
            </a:r>
          </a:p>
        </p:txBody>
      </p:sp>
      <p:sp>
        <p:nvSpPr>
          <p:cNvPr id="3" name="Content Placeholder 2">
            <a:extLst>
              <a:ext uri="{FF2B5EF4-FFF2-40B4-BE49-F238E27FC236}">
                <a16:creationId xmlns:a16="http://schemas.microsoft.com/office/drawing/2014/main" id="{4AB3A5D8-DCED-4E26-9137-0D4156047DFC}"/>
              </a:ext>
            </a:extLst>
          </p:cNvPr>
          <p:cNvSpPr>
            <a:spLocks noGrp="1"/>
          </p:cNvSpPr>
          <p:nvPr>
            <p:ph idx="1"/>
          </p:nvPr>
        </p:nvSpPr>
        <p:spPr/>
        <p:txBody>
          <a:bodyPr>
            <a:normAutofit lnSpcReduction="10000"/>
          </a:bodyPr>
          <a:lstStyle/>
          <a:p>
            <a:r>
              <a:rPr lang="en-US" dirty="0"/>
              <a:t>You can network</a:t>
            </a:r>
            <a:r>
              <a:rPr lang="en-US" baseline="0" dirty="0"/>
              <a:t> within the virtual machines and even with the host using other network settings, but would not have control over the IPs.  </a:t>
            </a:r>
          </a:p>
          <a:p>
            <a:r>
              <a:rPr lang="en-US" baseline="0" dirty="0"/>
              <a:t>For our labs, you are going to be the network administrator and need to have control over the IP.</a:t>
            </a:r>
          </a:p>
          <a:p>
            <a:r>
              <a:rPr lang="en-US" dirty="0"/>
              <a:t>https://www.youtube.com/watch?v=cDF4X7RmV4Q</a:t>
            </a:r>
          </a:p>
        </p:txBody>
      </p:sp>
    </p:spTree>
    <p:extLst>
      <p:ext uri="{BB962C8B-B14F-4D97-AF65-F5344CB8AC3E}">
        <p14:creationId xmlns:p14="http://schemas.microsoft.com/office/powerpoint/2010/main" val="423817094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dirty="0"/>
              <a:t>What is Cloud Computing</a:t>
            </a:r>
          </a:p>
        </p:txBody>
      </p:sp>
      <p:sp>
        <p:nvSpPr>
          <p:cNvPr id="9219" name="Rectangle 3"/>
          <p:cNvSpPr>
            <a:spLocks noGrp="1" noChangeArrowheads="1"/>
          </p:cNvSpPr>
          <p:nvPr>
            <p:ph type="body" idx="1"/>
          </p:nvPr>
        </p:nvSpPr>
        <p:spPr/>
        <p:txBody>
          <a:bodyPr/>
          <a:lstStyle/>
          <a:p>
            <a:pPr eaLnBrk="1" hangingPunct="1"/>
            <a:r>
              <a:rPr lang="en-US" altLang="en-US" sz="2800" dirty="0"/>
              <a:t>a model for enabling convenient, on-demand network access to a shared pool of configurable computing resources (e.g., networks, servers, storage, applications, and services) that can be rapidly provisioned and released with minimal management effort or service provider interaction. </a:t>
            </a:r>
          </a:p>
          <a:p>
            <a:pPr eaLnBrk="1" hangingPunct="1"/>
            <a:r>
              <a:rPr lang="en-US" altLang="en-US" sz="2800" dirty="0"/>
              <a:t>Cloud Computing makes computer infrastructure and services available "on-need" basis. </a:t>
            </a:r>
          </a:p>
        </p:txBody>
      </p:sp>
    </p:spTree>
    <p:extLst>
      <p:ext uri="{BB962C8B-B14F-4D97-AF65-F5344CB8AC3E}">
        <p14:creationId xmlns:p14="http://schemas.microsoft.com/office/powerpoint/2010/main" val="382584504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Pros and Cons</a:t>
            </a:r>
          </a:p>
        </p:txBody>
      </p:sp>
      <p:sp>
        <p:nvSpPr>
          <p:cNvPr id="10243" name="Rectangle 3"/>
          <p:cNvSpPr>
            <a:spLocks noGrp="1" noChangeArrowheads="1"/>
          </p:cNvSpPr>
          <p:nvPr>
            <p:ph type="body" idx="1"/>
          </p:nvPr>
        </p:nvSpPr>
        <p:spPr/>
        <p:txBody>
          <a:bodyPr/>
          <a:lstStyle/>
          <a:p>
            <a:pPr eaLnBrk="1" hangingPunct="1">
              <a:lnSpc>
                <a:spcPct val="80000"/>
              </a:lnSpc>
            </a:pPr>
            <a:r>
              <a:rPr lang="en-US" altLang="en-US" sz="2800" dirty="0"/>
              <a:t>Users do not pay for hardware infrastructure or software.  Less hardware means less noise and electricity</a:t>
            </a:r>
          </a:p>
          <a:p>
            <a:pPr eaLnBrk="1" hangingPunct="1">
              <a:lnSpc>
                <a:spcPct val="80000"/>
              </a:lnSpc>
            </a:pPr>
            <a:r>
              <a:rPr lang="en-US" altLang="en-US" sz="2800" dirty="0"/>
              <a:t>Pay for usage as you would for electricity usage.  Lower IT cost. </a:t>
            </a:r>
          </a:p>
          <a:p>
            <a:pPr eaLnBrk="1" hangingPunct="1">
              <a:lnSpc>
                <a:spcPct val="80000"/>
              </a:lnSpc>
            </a:pPr>
            <a:r>
              <a:rPr lang="en-US" altLang="en-US" sz="2800" dirty="0"/>
              <a:t>You need much wider bandwidth. Latency concern.</a:t>
            </a:r>
          </a:p>
          <a:p>
            <a:pPr eaLnBrk="1" hangingPunct="1">
              <a:lnSpc>
                <a:spcPct val="80000"/>
              </a:lnSpc>
            </a:pPr>
            <a:r>
              <a:rPr lang="en-US" altLang="en-US" sz="2800" dirty="0"/>
              <a:t>If Internet service goes down at either end</a:t>
            </a:r>
          </a:p>
          <a:p>
            <a:pPr eaLnBrk="1" hangingPunct="1">
              <a:lnSpc>
                <a:spcPct val="80000"/>
              </a:lnSpc>
            </a:pPr>
            <a:r>
              <a:rPr lang="en-US" altLang="en-US" sz="2800" dirty="0"/>
              <a:t>If the provider goes down</a:t>
            </a:r>
          </a:p>
          <a:p>
            <a:pPr eaLnBrk="1" hangingPunct="1">
              <a:lnSpc>
                <a:spcPct val="80000"/>
              </a:lnSpc>
            </a:pPr>
            <a:r>
              <a:rPr lang="en-US" altLang="en-US" sz="2800" dirty="0"/>
              <a:t>Security of data – gov. regulations</a:t>
            </a:r>
          </a:p>
          <a:p>
            <a:pPr eaLnBrk="1" hangingPunct="1">
              <a:lnSpc>
                <a:spcPct val="80000"/>
              </a:lnSpc>
            </a:pPr>
            <a:r>
              <a:rPr lang="en-US" altLang="en-US" sz="2800" dirty="0"/>
              <a:t>Hardware dependent software may not run</a:t>
            </a:r>
          </a:p>
        </p:txBody>
      </p:sp>
    </p:spTree>
    <p:extLst>
      <p:ext uri="{BB962C8B-B14F-4D97-AF65-F5344CB8AC3E}">
        <p14:creationId xmlns:p14="http://schemas.microsoft.com/office/powerpoint/2010/main" val="148277211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z="4000" dirty="0"/>
              <a:t>Components of Cloud computing</a:t>
            </a:r>
          </a:p>
        </p:txBody>
      </p:sp>
      <p:sp>
        <p:nvSpPr>
          <p:cNvPr id="11267" name="Rectangle 3"/>
          <p:cNvSpPr>
            <a:spLocks noGrp="1" noChangeArrowheads="1"/>
          </p:cNvSpPr>
          <p:nvPr>
            <p:ph type="body" idx="1"/>
          </p:nvPr>
        </p:nvSpPr>
        <p:spPr/>
        <p:txBody>
          <a:bodyPr/>
          <a:lstStyle/>
          <a:p>
            <a:pPr eaLnBrk="1" hangingPunct="1"/>
            <a:r>
              <a:rPr lang="en-US" altLang="en-US" dirty="0"/>
              <a:t>Client computers – mobile, thin/thick computers</a:t>
            </a:r>
          </a:p>
          <a:p>
            <a:pPr eaLnBrk="1" hangingPunct="1"/>
            <a:r>
              <a:rPr lang="en-US" altLang="en-US" dirty="0"/>
              <a:t>Provider site</a:t>
            </a:r>
          </a:p>
          <a:p>
            <a:pPr lvl="1" eaLnBrk="1" hangingPunct="1"/>
            <a:r>
              <a:rPr lang="en-US" altLang="en-US" dirty="0"/>
              <a:t>Server farm (distributed servers)</a:t>
            </a:r>
          </a:p>
          <a:p>
            <a:pPr lvl="1" eaLnBrk="1" hangingPunct="1"/>
            <a:r>
              <a:rPr lang="en-US" altLang="en-US" dirty="0"/>
              <a:t>Storage farm (distributed storage)</a:t>
            </a:r>
          </a:p>
          <a:p>
            <a:pPr lvl="1" eaLnBrk="1" hangingPunct="1"/>
            <a:r>
              <a:rPr lang="en-US" altLang="en-US" dirty="0"/>
              <a:t>Data farm (distributed datacenter)</a:t>
            </a:r>
          </a:p>
        </p:txBody>
      </p:sp>
    </p:spTree>
    <p:extLst>
      <p:ext uri="{BB962C8B-B14F-4D97-AF65-F5344CB8AC3E}">
        <p14:creationId xmlns:p14="http://schemas.microsoft.com/office/powerpoint/2010/main" val="151652094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sz="4000" dirty="0"/>
              <a:t>Cloud Computing Characteristics</a:t>
            </a:r>
          </a:p>
        </p:txBody>
      </p:sp>
      <p:sp>
        <p:nvSpPr>
          <p:cNvPr id="12291" name="Rectangle 3"/>
          <p:cNvSpPr>
            <a:spLocks noGrp="1" noChangeArrowheads="1"/>
          </p:cNvSpPr>
          <p:nvPr>
            <p:ph type="body" idx="1"/>
          </p:nvPr>
        </p:nvSpPr>
        <p:spPr/>
        <p:txBody>
          <a:bodyPr/>
          <a:lstStyle/>
          <a:p>
            <a:pPr marL="533400" indent="-533400" eaLnBrk="1" hangingPunct="1">
              <a:lnSpc>
                <a:spcPct val="90000"/>
              </a:lnSpc>
            </a:pPr>
            <a:r>
              <a:rPr lang="en-US" altLang="en-US" sz="2400" dirty="0"/>
              <a:t>This cloud model promotes availability and is composed of five essential characteristics</a:t>
            </a:r>
          </a:p>
          <a:p>
            <a:pPr marL="914400" lvl="1" indent="-457200" eaLnBrk="1" hangingPunct="1">
              <a:lnSpc>
                <a:spcPct val="90000"/>
              </a:lnSpc>
              <a:buFontTx/>
              <a:buAutoNum type="arabicPeriod"/>
            </a:pPr>
            <a:r>
              <a:rPr lang="en-US" altLang="en-US" sz="2000" dirty="0"/>
              <a:t>On-Demand Self-Service: User can essentially set up a server on the cloud. Availability of large computing infrastructure on need basis </a:t>
            </a:r>
          </a:p>
          <a:p>
            <a:pPr marL="914400" lvl="1" indent="-457200" eaLnBrk="1" hangingPunct="1">
              <a:lnSpc>
                <a:spcPct val="90000"/>
              </a:lnSpc>
              <a:buFontTx/>
              <a:buAutoNum type="arabicPeriod"/>
            </a:pPr>
            <a:r>
              <a:rPr lang="en-US" altLang="en-US" sz="2000" dirty="0"/>
              <a:t>Resource Pooling: Users of the cloud can provision computing resources based on their needs, and then destroy those resources, giving them back to the shared pool once their needs are met. Additionally, users can share resources amongst themselves. For example, if an institution has developed a new piece of software and would like to share it with other institutions, they can create a template for that system in the cloud and allow other institutions to use that template as they see fit. </a:t>
            </a:r>
          </a:p>
          <a:p>
            <a:pPr marL="914400" lvl="1" indent="-457200" eaLnBrk="1" hangingPunct="1">
              <a:lnSpc>
                <a:spcPct val="90000"/>
              </a:lnSpc>
            </a:pPr>
            <a:endParaRPr lang="en-US" altLang="en-US" sz="2000" dirty="0"/>
          </a:p>
        </p:txBody>
      </p:sp>
    </p:spTree>
    <p:extLst>
      <p:ext uri="{BB962C8B-B14F-4D97-AF65-F5344CB8AC3E}">
        <p14:creationId xmlns:p14="http://schemas.microsoft.com/office/powerpoint/2010/main" val="47297291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dirty="0"/>
              <a:t>Cloud Computer Characteristics</a:t>
            </a:r>
          </a:p>
        </p:txBody>
      </p:sp>
      <p:sp>
        <p:nvSpPr>
          <p:cNvPr id="13315" name="Rectangle 3"/>
          <p:cNvSpPr>
            <a:spLocks noGrp="1" noChangeArrowheads="1"/>
          </p:cNvSpPr>
          <p:nvPr>
            <p:ph type="body" idx="1"/>
          </p:nvPr>
        </p:nvSpPr>
        <p:spPr/>
        <p:txBody>
          <a:bodyPr/>
          <a:lstStyle/>
          <a:p>
            <a:pPr marL="609600" indent="-609600" eaLnBrk="1" hangingPunct="1">
              <a:lnSpc>
                <a:spcPct val="90000"/>
              </a:lnSpc>
              <a:buFontTx/>
              <a:buNone/>
            </a:pPr>
            <a:r>
              <a:rPr lang="en-US" altLang="en-US" sz="2800" dirty="0"/>
              <a:t>3. Rapid Elasticity: If a system requires more computing resources, an IT department can easily scale the technology to meet those demands </a:t>
            </a:r>
          </a:p>
          <a:p>
            <a:pPr marL="609600" indent="-609600" eaLnBrk="1" hangingPunct="1">
              <a:lnSpc>
                <a:spcPct val="90000"/>
              </a:lnSpc>
              <a:buFontTx/>
              <a:buNone/>
            </a:pPr>
            <a:r>
              <a:rPr lang="en-US" altLang="en-US" sz="2800" dirty="0"/>
              <a:t>4. Broad Network Access: The whole computer and programs available from anywhere (like google docs).</a:t>
            </a:r>
          </a:p>
          <a:p>
            <a:pPr marL="609600" indent="-609600" eaLnBrk="1" hangingPunct="1">
              <a:lnSpc>
                <a:spcPct val="90000"/>
              </a:lnSpc>
              <a:buFontTx/>
              <a:buNone/>
            </a:pPr>
            <a:r>
              <a:rPr lang="en-US" altLang="en-US" sz="2800" dirty="0"/>
              <a:t>5. Measured Service: both cloud providers and IT departments to monitor usage. “pay-per-use" billing model </a:t>
            </a:r>
          </a:p>
        </p:txBody>
      </p:sp>
    </p:spTree>
    <p:extLst>
      <p:ext uri="{BB962C8B-B14F-4D97-AF65-F5344CB8AC3E}">
        <p14:creationId xmlns:p14="http://schemas.microsoft.com/office/powerpoint/2010/main" val="588573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a:t>University of Texas Pan Am</a:t>
            </a:r>
          </a:p>
        </p:txBody>
      </p:sp>
      <p:sp>
        <p:nvSpPr>
          <p:cNvPr id="5" name="Footer Placeholder 4"/>
          <p:cNvSpPr>
            <a:spLocks noGrp="1"/>
          </p:cNvSpPr>
          <p:nvPr>
            <p:ph type="ftr" sz="quarter" idx="11"/>
          </p:nvPr>
        </p:nvSpPr>
        <p:spPr/>
        <p:txBody>
          <a:bodyPr/>
          <a:lstStyle/>
          <a:p>
            <a:r>
              <a:rPr lang="en-US" altLang="en-US" dirty="0"/>
              <a:t>Dr. John P. Abraham</a:t>
            </a:r>
          </a:p>
        </p:txBody>
      </p:sp>
      <p:sp>
        <p:nvSpPr>
          <p:cNvPr id="94210" name="Rectangle 2"/>
          <p:cNvSpPr>
            <a:spLocks noGrp="1" noChangeArrowheads="1"/>
          </p:cNvSpPr>
          <p:nvPr>
            <p:ph type="title"/>
          </p:nvPr>
        </p:nvSpPr>
        <p:spPr/>
        <p:txBody>
          <a:bodyPr/>
          <a:lstStyle/>
          <a:p>
            <a:r>
              <a:rPr lang="en-US" altLang="en-US" dirty="0">
                <a:latin typeface="TimesNewRoman" charset="0"/>
              </a:rPr>
              <a:t>Operation(4)</a:t>
            </a:r>
          </a:p>
        </p:txBody>
      </p:sp>
      <p:sp>
        <p:nvSpPr>
          <p:cNvPr id="94211" name="Rectangle 3"/>
          <p:cNvSpPr>
            <a:spLocks noGrp="1" noChangeArrowheads="1"/>
          </p:cNvSpPr>
          <p:nvPr>
            <p:ph type="body" idx="1"/>
          </p:nvPr>
        </p:nvSpPr>
        <p:spPr/>
        <p:txBody>
          <a:bodyPr/>
          <a:lstStyle/>
          <a:p>
            <a:pPr marL="822171" indent="-822171" defTabSz="2192457"/>
            <a:r>
              <a:rPr lang="en-US" altLang="en-US" sz="2600" dirty="0">
                <a:latin typeface="TimesNewRoman" charset="0"/>
              </a:rPr>
              <a:t>The contents of the PC will be now incremented by one instruction. </a:t>
            </a:r>
          </a:p>
          <a:p>
            <a:pPr marL="822171" indent="-822171" defTabSz="2192457"/>
            <a:r>
              <a:rPr lang="en-US" altLang="en-US" sz="2600" dirty="0">
                <a:latin typeface="TimesNewRoman" charset="0"/>
              </a:rPr>
              <a:t>The instruction is then decoded and executed. </a:t>
            </a:r>
          </a:p>
          <a:p>
            <a:pPr marL="822171" indent="-822171" defTabSz="2192457"/>
            <a:r>
              <a:rPr lang="en-US" altLang="en-US" sz="2600" dirty="0">
                <a:latin typeface="TimesNewRoman" charset="0"/>
              </a:rPr>
              <a:t>In practice, more than one instruction is read during an instruction cycle. Additional instructions are kept in temporary storage registers such as the Instruction Buffer Register (IBR).</a:t>
            </a:r>
          </a:p>
        </p:txBody>
      </p:sp>
    </p:spTree>
    <p:extLst>
      <p:ext uri="{BB962C8B-B14F-4D97-AF65-F5344CB8AC3E}">
        <p14:creationId xmlns:p14="http://schemas.microsoft.com/office/powerpoint/2010/main" val="372256810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4638"/>
            <a:ext cx="8229600" cy="563562"/>
          </a:xfrm>
        </p:spPr>
        <p:txBody>
          <a:bodyPr>
            <a:normAutofit fontScale="90000"/>
          </a:bodyPr>
          <a:lstStyle/>
          <a:p>
            <a:pPr eaLnBrk="1" hangingPunct="1"/>
            <a:r>
              <a:rPr lang="en-US" altLang="en-US" dirty="0"/>
              <a:t>Hadoop</a:t>
            </a:r>
          </a:p>
        </p:txBody>
      </p:sp>
      <p:sp>
        <p:nvSpPr>
          <p:cNvPr id="14339" name="Rectangle 3"/>
          <p:cNvSpPr>
            <a:spLocks noGrp="1" noChangeArrowheads="1"/>
          </p:cNvSpPr>
          <p:nvPr>
            <p:ph type="body" idx="1"/>
          </p:nvPr>
        </p:nvSpPr>
        <p:spPr>
          <a:xfrm>
            <a:off x="457200" y="990600"/>
            <a:ext cx="8229600" cy="5135563"/>
          </a:xfrm>
        </p:spPr>
        <p:txBody>
          <a:bodyPr>
            <a:normAutofit lnSpcReduction="10000"/>
          </a:bodyPr>
          <a:lstStyle/>
          <a:p>
            <a:pPr eaLnBrk="1" hangingPunct="1">
              <a:buFontTx/>
              <a:buNone/>
            </a:pPr>
            <a:r>
              <a:rPr lang="en-US" altLang="en-US" dirty="0">
                <a:hlinkClick r:id="rId2"/>
              </a:rPr>
              <a:t>https://www.youtube.com/watch?v=Fyxi0qlyTaQ&amp;list=PLAwxTw4SYaPkXJ6LAV96gH8yxIfGaN3H-&amp;index=2</a:t>
            </a:r>
            <a:r>
              <a:rPr lang="en-US" altLang="en-US" dirty="0"/>
              <a:t> </a:t>
            </a:r>
          </a:p>
          <a:p>
            <a:pPr eaLnBrk="1" hangingPunct="1">
              <a:buFontTx/>
              <a:buNone/>
            </a:pPr>
            <a:r>
              <a:rPr lang="en-US" altLang="en-US" dirty="0"/>
              <a:t>Hadoop is a fault-tolerant distributed system for data storage which is highly scalable. </a:t>
            </a:r>
          </a:p>
          <a:p>
            <a:pPr eaLnBrk="1" hangingPunct="1">
              <a:buFontTx/>
              <a:buNone/>
            </a:pPr>
            <a:r>
              <a:rPr lang="en-US" altLang="en-US" dirty="0"/>
              <a:t>The scalability is the result of a Self-Healing High Bandwidth Clustered Storage, known by the acronym of HDFS (Hadoop Distributed File System) and a specific fault-tolerant Distributed Processing, known as MapReduce. </a:t>
            </a:r>
          </a:p>
        </p:txBody>
      </p:sp>
    </p:spTree>
    <p:extLst>
      <p:ext uri="{BB962C8B-B14F-4D97-AF65-F5344CB8AC3E}">
        <p14:creationId xmlns:p14="http://schemas.microsoft.com/office/powerpoint/2010/main" val="206062614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0538D-8266-4741-A06B-30D232FA0EAF}"/>
              </a:ext>
            </a:extLst>
          </p:cNvPr>
          <p:cNvSpPr>
            <a:spLocks noGrp="1"/>
          </p:cNvSpPr>
          <p:nvPr>
            <p:ph type="title"/>
          </p:nvPr>
        </p:nvSpPr>
        <p:spPr/>
        <p:txBody>
          <a:bodyPr/>
          <a:lstStyle/>
          <a:p>
            <a:r>
              <a:rPr lang="en-US" dirty="0"/>
              <a:t>Map Reduce</a:t>
            </a:r>
          </a:p>
        </p:txBody>
      </p:sp>
      <p:sp>
        <p:nvSpPr>
          <p:cNvPr id="3" name="Content Placeholder 2">
            <a:extLst>
              <a:ext uri="{FF2B5EF4-FFF2-40B4-BE49-F238E27FC236}">
                <a16:creationId xmlns:a16="http://schemas.microsoft.com/office/drawing/2014/main" id="{66D99F00-05EC-4684-98DF-081A1F805F12}"/>
              </a:ext>
            </a:extLst>
          </p:cNvPr>
          <p:cNvSpPr>
            <a:spLocks noGrp="1"/>
          </p:cNvSpPr>
          <p:nvPr>
            <p:ph idx="1"/>
          </p:nvPr>
        </p:nvSpPr>
        <p:spPr>
          <a:xfrm>
            <a:off x="228600" y="914400"/>
            <a:ext cx="8458200" cy="5216525"/>
          </a:xfrm>
        </p:spPr>
        <p:txBody>
          <a:bodyPr>
            <a:normAutofit lnSpcReduction="10000"/>
          </a:bodyPr>
          <a:lstStyle/>
          <a:p>
            <a:r>
              <a:rPr lang="en-US" dirty="0"/>
              <a:t>Map Reduce can be programmed with standard programming languages like C++, Java, or Python.</a:t>
            </a:r>
          </a:p>
          <a:p>
            <a:r>
              <a:rPr lang="en-US" dirty="0"/>
              <a:t>There are utilities such as PIG or HIVE. We can write statements similar to SQL and these utilities will translate them into Map Reduce.</a:t>
            </a:r>
          </a:p>
          <a:p>
            <a:r>
              <a:rPr lang="en-US" dirty="0"/>
              <a:t>Instead of Map Reduce one could use Impala to manipulate HDFS</a:t>
            </a:r>
          </a:p>
          <a:p>
            <a:r>
              <a:rPr lang="en-US" dirty="0"/>
              <a:t>Sqoop can be used to input data from a relational database into HDFS (Hadoop Distributed </a:t>
            </a:r>
            <a:r>
              <a:rPr lang="en-US"/>
              <a:t>File System)</a:t>
            </a:r>
            <a:endParaRPr lang="en-US" dirty="0"/>
          </a:p>
        </p:txBody>
      </p:sp>
    </p:spTree>
    <p:extLst>
      <p:ext uri="{BB962C8B-B14F-4D97-AF65-F5344CB8AC3E}">
        <p14:creationId xmlns:p14="http://schemas.microsoft.com/office/powerpoint/2010/main" val="22853028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dirty="0"/>
              <a:t>Use of Hadoop</a:t>
            </a:r>
          </a:p>
        </p:txBody>
      </p:sp>
      <p:sp>
        <p:nvSpPr>
          <p:cNvPr id="15363" name="Rectangle 3"/>
          <p:cNvSpPr>
            <a:spLocks noGrp="1" noChangeArrowheads="1"/>
          </p:cNvSpPr>
          <p:nvPr>
            <p:ph type="body" idx="1"/>
          </p:nvPr>
        </p:nvSpPr>
        <p:spPr/>
        <p:txBody>
          <a:bodyPr/>
          <a:lstStyle/>
          <a:p>
            <a:pPr eaLnBrk="1" hangingPunct="1">
              <a:lnSpc>
                <a:spcPct val="90000"/>
              </a:lnSpc>
            </a:pPr>
            <a:r>
              <a:rPr lang="en-US" altLang="en-US" sz="2400" dirty="0"/>
              <a:t>Traditionally data moves to the computation node. In Hadoop, data is processed where the data resides . The types of data Hadoop helps to manipulate are those unstoppable streams created by human and machines:</a:t>
            </a:r>
          </a:p>
          <a:p>
            <a:pPr lvl="1" eaLnBrk="1" hangingPunct="1">
              <a:lnSpc>
                <a:spcPct val="90000"/>
              </a:lnSpc>
            </a:pPr>
            <a:r>
              <a:rPr lang="en-US" altLang="en-US" sz="2000" dirty="0"/>
              <a:t>Computer logs </a:t>
            </a:r>
          </a:p>
          <a:p>
            <a:pPr lvl="1" eaLnBrk="1" hangingPunct="1">
              <a:lnSpc>
                <a:spcPct val="90000"/>
              </a:lnSpc>
            </a:pPr>
            <a:r>
              <a:rPr lang="en-US" altLang="en-US" sz="2000" dirty="0"/>
              <a:t>Satellite telemetry (espionage or science) </a:t>
            </a:r>
          </a:p>
          <a:p>
            <a:pPr lvl="1" eaLnBrk="1" hangingPunct="1">
              <a:lnSpc>
                <a:spcPct val="90000"/>
              </a:lnSpc>
            </a:pPr>
            <a:r>
              <a:rPr lang="en-US" altLang="en-US" sz="2000" dirty="0"/>
              <a:t>GPS outputs </a:t>
            </a:r>
          </a:p>
          <a:p>
            <a:pPr lvl="1" eaLnBrk="1" hangingPunct="1">
              <a:lnSpc>
                <a:spcPct val="90000"/>
              </a:lnSpc>
            </a:pPr>
            <a:r>
              <a:rPr lang="en-US" altLang="en-US" sz="2000" dirty="0"/>
              <a:t>Temperature and environmental sensors </a:t>
            </a:r>
          </a:p>
          <a:p>
            <a:pPr lvl="1" eaLnBrk="1" hangingPunct="1">
              <a:lnSpc>
                <a:spcPct val="90000"/>
              </a:lnSpc>
            </a:pPr>
            <a:r>
              <a:rPr lang="en-US" altLang="en-US" sz="2000" dirty="0"/>
              <a:t>Industrial sensors </a:t>
            </a:r>
          </a:p>
          <a:p>
            <a:pPr lvl="1" eaLnBrk="1" hangingPunct="1">
              <a:lnSpc>
                <a:spcPct val="90000"/>
              </a:lnSpc>
            </a:pPr>
            <a:r>
              <a:rPr lang="en-US" altLang="en-US" sz="2000" dirty="0"/>
              <a:t>Video from security cameras </a:t>
            </a:r>
          </a:p>
          <a:p>
            <a:pPr lvl="1" eaLnBrk="1" hangingPunct="1">
              <a:lnSpc>
                <a:spcPct val="90000"/>
              </a:lnSpc>
            </a:pPr>
            <a:r>
              <a:rPr lang="en-US" altLang="en-US" sz="2000" dirty="0"/>
              <a:t>Outputs from medical devises </a:t>
            </a:r>
          </a:p>
          <a:p>
            <a:pPr lvl="1" eaLnBrk="1" hangingPunct="1">
              <a:lnSpc>
                <a:spcPct val="90000"/>
              </a:lnSpc>
            </a:pPr>
            <a:r>
              <a:rPr lang="en-US" altLang="en-US" sz="2000" dirty="0"/>
              <a:t>Seismic and Geo-physical sensors </a:t>
            </a:r>
          </a:p>
        </p:txBody>
      </p:sp>
    </p:spTree>
    <p:extLst>
      <p:ext uri="{BB962C8B-B14F-4D97-AF65-F5344CB8AC3E}">
        <p14:creationId xmlns:p14="http://schemas.microsoft.com/office/powerpoint/2010/main" val="21691007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796BC-67AD-47D2-A14E-0656B6581F76}"/>
              </a:ext>
            </a:extLst>
          </p:cNvPr>
          <p:cNvSpPr>
            <a:spLocks noGrp="1"/>
          </p:cNvSpPr>
          <p:nvPr>
            <p:ph type="title"/>
          </p:nvPr>
        </p:nvSpPr>
        <p:spPr/>
        <p:txBody>
          <a:bodyPr>
            <a:normAutofit fontScale="90000"/>
          </a:bodyPr>
          <a:lstStyle/>
          <a:p>
            <a:r>
              <a:rPr lang="en-US" dirty="0"/>
              <a:t>Host and Virtual Machine IP configuration</a:t>
            </a:r>
          </a:p>
        </p:txBody>
      </p:sp>
      <p:sp>
        <p:nvSpPr>
          <p:cNvPr id="3" name="Content Placeholder 2">
            <a:extLst>
              <a:ext uri="{FF2B5EF4-FFF2-40B4-BE49-F238E27FC236}">
                <a16:creationId xmlns:a16="http://schemas.microsoft.com/office/drawing/2014/main" id="{07F7CD4C-192C-4DAC-84D1-844B32F232AE}"/>
              </a:ext>
            </a:extLst>
          </p:cNvPr>
          <p:cNvSpPr>
            <a:spLocks noGrp="1"/>
          </p:cNvSpPr>
          <p:nvPr>
            <p:ph idx="1"/>
          </p:nvPr>
        </p:nvSpPr>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sz="3200" kern="1200" dirty="0">
                <a:solidFill>
                  <a:schemeClr val="tx1"/>
                </a:solidFill>
                <a:effectLst/>
                <a:latin typeface="+mn-lt"/>
                <a:ea typeface="+mn-ea"/>
                <a:cs typeface="+mn-cs"/>
              </a:rPr>
              <a:t>Please note that the networks may not work on campus.  It should work at home.</a:t>
            </a:r>
            <a:endParaRPr lang="en-US" dirty="0">
              <a:effectLst/>
            </a:endParaRPr>
          </a:p>
          <a:p>
            <a:endParaRPr lang="en-US" dirty="0"/>
          </a:p>
        </p:txBody>
      </p:sp>
    </p:spTree>
    <p:extLst>
      <p:ext uri="{BB962C8B-B14F-4D97-AF65-F5344CB8AC3E}">
        <p14:creationId xmlns:p14="http://schemas.microsoft.com/office/powerpoint/2010/main" val="175146653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772C0-69F6-44DF-82A8-EEA80C0054F3}"/>
              </a:ext>
            </a:extLst>
          </p:cNvPr>
          <p:cNvSpPr>
            <a:spLocks noGrp="1"/>
          </p:cNvSpPr>
          <p:nvPr>
            <p:ph type="title"/>
          </p:nvPr>
        </p:nvSpPr>
        <p:spPr/>
        <p:txBody>
          <a:bodyPr/>
          <a:lstStyle/>
          <a:p>
            <a:r>
              <a:rPr lang="en-US" dirty="0"/>
              <a:t>PRIVATE IP RANGES</a:t>
            </a:r>
          </a:p>
        </p:txBody>
      </p:sp>
      <p:pic>
        <p:nvPicPr>
          <p:cNvPr id="4" name="Picture 4">
            <a:extLst>
              <a:ext uri="{FF2B5EF4-FFF2-40B4-BE49-F238E27FC236}">
                <a16:creationId xmlns:a16="http://schemas.microsoft.com/office/drawing/2014/main" id="{659D4849-AFDC-4FC7-A2AB-7922453E7B1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01146" y="2319824"/>
            <a:ext cx="8253104" cy="3044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2054150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34FDA-2BF7-47BB-BA26-167B8CF47925}"/>
              </a:ext>
            </a:extLst>
          </p:cNvPr>
          <p:cNvSpPr>
            <a:spLocks noGrp="1"/>
          </p:cNvSpPr>
          <p:nvPr>
            <p:ph type="title"/>
          </p:nvPr>
        </p:nvSpPr>
        <p:spPr/>
        <p:txBody>
          <a:bodyPr/>
          <a:lstStyle/>
          <a:p>
            <a:r>
              <a:rPr lang="en-US" dirty="0"/>
              <a:t>HOST IP</a:t>
            </a:r>
          </a:p>
        </p:txBody>
      </p:sp>
      <p:sp>
        <p:nvSpPr>
          <p:cNvPr id="3" name="Content Placeholder 2">
            <a:extLst>
              <a:ext uri="{FF2B5EF4-FFF2-40B4-BE49-F238E27FC236}">
                <a16:creationId xmlns:a16="http://schemas.microsoft.com/office/drawing/2014/main" id="{89807816-5013-46C4-A0B3-40F89CC07B43}"/>
              </a:ext>
            </a:extLst>
          </p:cNvPr>
          <p:cNvSpPr>
            <a:spLocks noGrp="1"/>
          </p:cNvSpPr>
          <p:nvPr>
            <p:ph idx="1"/>
          </p:nvPr>
        </p:nvSpPr>
        <p:spPr/>
        <p:txBody>
          <a:bodyPr/>
          <a:lstStyle/>
          <a:p>
            <a:r>
              <a:rPr lang="en-US" dirty="0"/>
              <a:t>CHECK YOUR HOST IP USING IPCONFIG</a:t>
            </a:r>
          </a:p>
          <a:p>
            <a:r>
              <a:rPr lang="en-US" dirty="0"/>
              <a:t>WRITE DOWN THE IP, DEFAULT GATEWAY, AND DNS</a:t>
            </a:r>
          </a:p>
          <a:p>
            <a:r>
              <a:rPr lang="en-US" dirty="0"/>
              <a:t>THE HOST IP CAN BE DYNAMIC OR STATIC.  IF YOU SET IT STATIC, WHEN YOU MOVE YOUR COMPUTER AROUND IT WILL NOT WORK.</a:t>
            </a:r>
          </a:p>
        </p:txBody>
      </p:sp>
    </p:spTree>
    <p:extLst>
      <p:ext uri="{BB962C8B-B14F-4D97-AF65-F5344CB8AC3E}">
        <p14:creationId xmlns:p14="http://schemas.microsoft.com/office/powerpoint/2010/main" val="305311361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9634C-5730-4B33-B1BE-15E7B6C9A7EE}"/>
              </a:ext>
            </a:extLst>
          </p:cNvPr>
          <p:cNvSpPr>
            <a:spLocks noGrp="1"/>
          </p:cNvSpPr>
          <p:nvPr>
            <p:ph type="title"/>
          </p:nvPr>
        </p:nvSpPr>
        <p:spPr/>
        <p:txBody>
          <a:bodyPr/>
          <a:lstStyle/>
          <a:p>
            <a:r>
              <a:rPr lang="en-US" dirty="0"/>
              <a:t>NAT</a:t>
            </a:r>
            <a:r>
              <a:rPr lang="en-US" baseline="0" dirty="0"/>
              <a:t> AND BRIDGED</a:t>
            </a:r>
            <a:endParaRPr lang="en-US" dirty="0"/>
          </a:p>
        </p:txBody>
      </p:sp>
      <p:sp>
        <p:nvSpPr>
          <p:cNvPr id="3" name="Content Placeholder 2">
            <a:extLst>
              <a:ext uri="{FF2B5EF4-FFF2-40B4-BE49-F238E27FC236}">
                <a16:creationId xmlns:a16="http://schemas.microsoft.com/office/drawing/2014/main" id="{1AB724F7-1B45-4167-8269-CC2E520558C4}"/>
              </a:ext>
            </a:extLst>
          </p:cNvPr>
          <p:cNvSpPr>
            <a:spLocks noGrp="1"/>
          </p:cNvSpPr>
          <p:nvPr>
            <p:ph idx="1"/>
          </p:nvPr>
        </p:nvSpPr>
        <p:spPr/>
        <p:txBody>
          <a:bodyPr/>
          <a:lstStyle/>
          <a:p>
            <a:r>
              <a:rPr lang="en-US" dirty="0"/>
              <a:t>Make</a:t>
            </a:r>
            <a:r>
              <a:rPr lang="en-US" baseline="0" dirty="0"/>
              <a:t> sure you read up on it</a:t>
            </a:r>
          </a:p>
          <a:p>
            <a:r>
              <a:rPr lang="en-US" baseline="0" dirty="0"/>
              <a:t>All our network assignments should work on bridged mode if you follow these instructions</a:t>
            </a:r>
          </a:p>
        </p:txBody>
      </p:sp>
    </p:spTree>
    <p:extLst>
      <p:ext uri="{BB962C8B-B14F-4D97-AF65-F5344CB8AC3E}">
        <p14:creationId xmlns:p14="http://schemas.microsoft.com/office/powerpoint/2010/main" val="163814544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01572-67DD-4F2D-B384-E5DE36C11952}"/>
              </a:ext>
            </a:extLst>
          </p:cNvPr>
          <p:cNvSpPr>
            <a:spLocks noGrp="1"/>
          </p:cNvSpPr>
          <p:nvPr>
            <p:ph type="title"/>
          </p:nvPr>
        </p:nvSpPr>
        <p:spPr/>
        <p:txBody>
          <a:bodyPr/>
          <a:lstStyle/>
          <a:p>
            <a:r>
              <a:rPr lang="en-US" dirty="0"/>
              <a:t>Virtual</a:t>
            </a:r>
            <a:r>
              <a:rPr lang="en-US" baseline="0" dirty="0"/>
              <a:t> machine IP</a:t>
            </a:r>
            <a:endParaRPr lang="en-US" dirty="0"/>
          </a:p>
        </p:txBody>
      </p:sp>
      <p:sp>
        <p:nvSpPr>
          <p:cNvPr id="3" name="Content Placeholder 2">
            <a:extLst>
              <a:ext uri="{FF2B5EF4-FFF2-40B4-BE49-F238E27FC236}">
                <a16:creationId xmlns:a16="http://schemas.microsoft.com/office/drawing/2014/main" id="{6758E192-7DA7-46A6-BBE1-84B8B88F181E}"/>
              </a:ext>
            </a:extLst>
          </p:cNvPr>
          <p:cNvSpPr>
            <a:spLocks noGrp="1"/>
          </p:cNvSpPr>
          <p:nvPr>
            <p:ph idx="1"/>
          </p:nvPr>
        </p:nvSpPr>
        <p:spPr/>
        <p:txBody>
          <a:bodyPr/>
          <a:lstStyle/>
          <a:p>
            <a:r>
              <a:rPr lang="en-US" dirty="0"/>
              <a:t>You need to set up static IP</a:t>
            </a:r>
          </a:p>
          <a:p>
            <a:r>
              <a:rPr lang="en-US" dirty="0"/>
              <a:t>Use all the numbers exactly as the host IP, except change the last octet of the IP address to something between</a:t>
            </a:r>
            <a:r>
              <a:rPr lang="en-US" baseline="0" dirty="0"/>
              <a:t> 230 to 250</a:t>
            </a:r>
          </a:p>
        </p:txBody>
      </p:sp>
    </p:spTree>
    <p:extLst>
      <p:ext uri="{BB962C8B-B14F-4D97-AF65-F5344CB8AC3E}">
        <p14:creationId xmlns:p14="http://schemas.microsoft.com/office/powerpoint/2010/main" val="427339788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62B3F-5EF9-4C1E-B5BE-2E41EBD0D861}"/>
              </a:ext>
            </a:extLst>
          </p:cNvPr>
          <p:cNvSpPr>
            <a:spLocks noGrp="1"/>
          </p:cNvSpPr>
          <p:nvPr>
            <p:ph type="title"/>
          </p:nvPr>
        </p:nvSpPr>
        <p:spPr/>
        <p:txBody>
          <a:bodyPr/>
          <a:lstStyle/>
          <a:p>
            <a:r>
              <a:rPr lang="en-US" dirty="0"/>
              <a:t>Ping both directions</a:t>
            </a:r>
          </a:p>
        </p:txBody>
      </p:sp>
      <p:sp>
        <p:nvSpPr>
          <p:cNvPr id="3" name="Content Placeholder 2">
            <a:extLst>
              <a:ext uri="{FF2B5EF4-FFF2-40B4-BE49-F238E27FC236}">
                <a16:creationId xmlns:a16="http://schemas.microsoft.com/office/drawing/2014/main" id="{D520EB26-B1C3-44ED-B3C7-87354FDD41C3}"/>
              </a:ext>
            </a:extLst>
          </p:cNvPr>
          <p:cNvSpPr>
            <a:spLocks noGrp="1"/>
          </p:cNvSpPr>
          <p:nvPr>
            <p:ph idx="1"/>
          </p:nvPr>
        </p:nvSpPr>
        <p:spPr/>
        <p:txBody>
          <a:bodyPr/>
          <a:lstStyle/>
          <a:p>
            <a:r>
              <a:rPr lang="en-US" dirty="0"/>
              <a:t>Ping from host</a:t>
            </a:r>
            <a:r>
              <a:rPr lang="en-US" baseline="0" dirty="0"/>
              <a:t> to virtual machine</a:t>
            </a:r>
          </a:p>
          <a:p>
            <a:r>
              <a:rPr lang="en-US" baseline="0" dirty="0"/>
              <a:t>Ping from virtual machine to host</a:t>
            </a:r>
          </a:p>
          <a:p>
            <a:r>
              <a:rPr lang="en-US" baseline="0" dirty="0"/>
              <a:t>If does not ping, solve the problems</a:t>
            </a:r>
          </a:p>
          <a:p>
            <a:r>
              <a:rPr lang="en-US" baseline="0" dirty="0"/>
              <a:t>Once pinging, share folders</a:t>
            </a:r>
          </a:p>
          <a:p>
            <a:r>
              <a:rPr lang="en-US" baseline="0" dirty="0"/>
              <a:t>Connect to the shared folder like this </a:t>
            </a:r>
            <a:r>
              <a:rPr lang="en-US" baseline="0" dirty="0">
                <a:hlinkClick r:id="rId2" action="ppaction://hlinkfile"/>
              </a:rPr>
              <a:t>\\192.168.1.28\sharedfolder</a:t>
            </a:r>
            <a:endParaRPr lang="en-US" baseline="0" dirty="0"/>
          </a:p>
          <a:p>
            <a:endParaRPr lang="en-US" dirty="0"/>
          </a:p>
        </p:txBody>
      </p:sp>
    </p:spTree>
    <p:extLst>
      <p:ext uri="{BB962C8B-B14F-4D97-AF65-F5344CB8AC3E}">
        <p14:creationId xmlns:p14="http://schemas.microsoft.com/office/powerpoint/2010/main" val="805139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dirty="0"/>
              <a:t>Main Memory System</a:t>
            </a:r>
          </a:p>
        </p:txBody>
      </p:sp>
      <p:sp>
        <p:nvSpPr>
          <p:cNvPr id="14339" name="Rectangle 3"/>
          <p:cNvSpPr>
            <a:spLocks noGrp="1" noChangeArrowheads="1"/>
          </p:cNvSpPr>
          <p:nvPr>
            <p:ph type="body" idx="1"/>
          </p:nvPr>
        </p:nvSpPr>
        <p:spPr>
          <a:xfrm>
            <a:off x="990600" y="1371600"/>
            <a:ext cx="7772400" cy="5029200"/>
          </a:xfrm>
        </p:spPr>
        <p:txBody>
          <a:bodyPr/>
          <a:lstStyle/>
          <a:p>
            <a:pPr lvl="1"/>
            <a:r>
              <a:rPr lang="en-US" altLang="en-US" dirty="0"/>
              <a:t>When small memory was available we used overlays.</a:t>
            </a:r>
          </a:p>
          <a:p>
            <a:pPr lvl="2"/>
            <a:r>
              <a:rPr lang="en-US" altLang="en-US" dirty="0"/>
              <a:t>Talk about overlays</a:t>
            </a:r>
          </a:p>
          <a:p>
            <a:pPr lvl="1"/>
            <a:r>
              <a:rPr lang="en-US" altLang="en-US" dirty="0"/>
              <a:t>Virtual Memory</a:t>
            </a:r>
          </a:p>
          <a:p>
            <a:pPr lvl="2"/>
            <a:r>
              <a:rPr lang="en-US" altLang="en-US" dirty="0"/>
              <a:t>Main memory and secondary memory are considered to contiguous</a:t>
            </a:r>
          </a:p>
          <a:p>
            <a:pPr lvl="2"/>
            <a:r>
              <a:rPr lang="en-US" altLang="en-US" dirty="0"/>
              <a:t>The OS maintains special tables that keep track of where each part of the program reside in main memory and in external storage</a:t>
            </a:r>
          </a:p>
        </p:txBody>
      </p:sp>
    </p:spTree>
    <p:extLst>
      <p:ext uri="{BB962C8B-B14F-4D97-AF65-F5344CB8AC3E}">
        <p14:creationId xmlns:p14="http://schemas.microsoft.com/office/powerpoint/2010/main" val="626322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r>
              <a:rPr lang="en-US" altLang="en-US" dirty="0"/>
              <a:t>Memory hierarchy of multilevel storage system</a:t>
            </a:r>
          </a:p>
        </p:txBody>
      </p:sp>
      <p:sp>
        <p:nvSpPr>
          <p:cNvPr id="16387" name="Rectangle 3"/>
          <p:cNvSpPr>
            <a:spLocks noGrp="1" noChangeArrowheads="1"/>
          </p:cNvSpPr>
          <p:nvPr>
            <p:ph type="body" idx="1"/>
          </p:nvPr>
        </p:nvSpPr>
        <p:spPr/>
        <p:txBody>
          <a:bodyPr/>
          <a:lstStyle/>
          <a:p>
            <a:pPr lvl="1"/>
            <a:r>
              <a:rPr lang="en-US" altLang="en-US" dirty="0"/>
              <a:t>Registers</a:t>
            </a:r>
          </a:p>
          <a:p>
            <a:pPr lvl="1"/>
            <a:r>
              <a:rPr lang="en-US" altLang="en-US" dirty="0"/>
              <a:t>internal cache (in CPU-SRAM)</a:t>
            </a:r>
          </a:p>
          <a:p>
            <a:pPr lvl="1"/>
            <a:r>
              <a:rPr lang="en-US" altLang="en-US" dirty="0"/>
              <a:t>external cache (outside CPU-SRAM or DRAM)</a:t>
            </a:r>
          </a:p>
          <a:p>
            <a:pPr lvl="1"/>
            <a:r>
              <a:rPr lang="en-US" altLang="en-US" dirty="0"/>
              <a:t>Main Memory</a:t>
            </a:r>
          </a:p>
          <a:p>
            <a:pPr lvl="1"/>
            <a:r>
              <a:rPr lang="en-US" altLang="en-US" dirty="0"/>
              <a:t>Secondary Memory</a:t>
            </a:r>
          </a:p>
        </p:txBody>
      </p:sp>
    </p:spTree>
    <p:extLst>
      <p:ext uri="{BB962C8B-B14F-4D97-AF65-F5344CB8AC3E}">
        <p14:creationId xmlns:p14="http://schemas.microsoft.com/office/powerpoint/2010/main" val="1812234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30422</TotalTime>
  <Words>4080</Words>
  <Application>Microsoft Office PowerPoint</Application>
  <PresentationFormat>On-screen Show (4:3)</PresentationFormat>
  <Paragraphs>390</Paragraphs>
  <Slides>78</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78</vt:i4>
      </vt:variant>
    </vt:vector>
  </HeadingPairs>
  <TitlesOfParts>
    <vt:vector size="82" baseType="lpstr">
      <vt:lpstr>Arial</vt:lpstr>
      <vt:lpstr>Calibri</vt:lpstr>
      <vt:lpstr>TimesNewRoman</vt:lpstr>
      <vt:lpstr>Office Theme</vt:lpstr>
      <vt:lpstr>Virtual Computer Introduction and Background Information</vt:lpstr>
      <vt:lpstr>Major microprocessor components</vt:lpstr>
      <vt:lpstr>PowerPoint Presentation</vt:lpstr>
      <vt:lpstr>operation</vt:lpstr>
      <vt:lpstr>Operation (2)</vt:lpstr>
      <vt:lpstr>Operation(3)</vt:lpstr>
      <vt:lpstr>Operation(4)</vt:lpstr>
      <vt:lpstr>Main Memory System</vt:lpstr>
      <vt:lpstr>Memory hierarchy of multilevel storage system</vt:lpstr>
      <vt:lpstr>Program relocation and Memory Protection</vt:lpstr>
      <vt:lpstr>Cache Memory</vt:lpstr>
      <vt:lpstr>Cache contd.</vt:lpstr>
      <vt:lpstr>Cache structure and organization</vt:lpstr>
      <vt:lpstr>Background</vt:lpstr>
      <vt:lpstr>Virtual Memory</vt:lpstr>
      <vt:lpstr>Virtual memory</vt:lpstr>
      <vt:lpstr>Virtual memory</vt:lpstr>
      <vt:lpstr>Paging</vt:lpstr>
      <vt:lpstr>Paging </vt:lpstr>
      <vt:lpstr>Virtual memory</vt:lpstr>
      <vt:lpstr>Virtual memory</vt:lpstr>
      <vt:lpstr>Virtual memory</vt:lpstr>
      <vt:lpstr>Cache memory vs. virtual memory</vt:lpstr>
      <vt:lpstr>Differences</vt:lpstr>
      <vt:lpstr>Single machine, single OS</vt:lpstr>
      <vt:lpstr>Single machine, single OS</vt:lpstr>
      <vt:lpstr>Virtual Machine</vt:lpstr>
      <vt:lpstr>Virtual Machine</vt:lpstr>
      <vt:lpstr>From Microsoft</vt:lpstr>
      <vt:lpstr>Virtual machine lifecycle</vt:lpstr>
      <vt:lpstr>Two approaches to virtualization</vt:lpstr>
      <vt:lpstr>Virtual Machine Software functions</vt:lpstr>
      <vt:lpstr>VM software</vt:lpstr>
      <vt:lpstr>Core Mechanism behind a VM software</vt:lpstr>
      <vt:lpstr>Advantages of VM</vt:lpstr>
      <vt:lpstr>How to create a VM software</vt:lpstr>
      <vt:lpstr>Instruction set of an imaginary computer</vt:lpstr>
      <vt:lpstr>Operations of a Microprocessor</vt:lpstr>
      <vt:lpstr>Operations of a Microprocessor(2)</vt:lpstr>
      <vt:lpstr>Program Example</vt:lpstr>
      <vt:lpstr>Program Example (2)</vt:lpstr>
      <vt:lpstr>Program Example (3) – The code </vt:lpstr>
      <vt:lpstr>Program Example (4)</vt:lpstr>
      <vt:lpstr>PowerPoint Presentation</vt:lpstr>
      <vt:lpstr>Program Example (5)</vt:lpstr>
      <vt:lpstr>PowerPoint Presentation</vt:lpstr>
      <vt:lpstr>Program Example (6)</vt:lpstr>
      <vt:lpstr>Program Example (7)</vt:lpstr>
      <vt:lpstr>PowerPoint Presentation</vt:lpstr>
      <vt:lpstr>Program Example (8)</vt:lpstr>
      <vt:lpstr>PowerPoint Presentation</vt:lpstr>
      <vt:lpstr>Program Example (9)</vt:lpstr>
      <vt:lpstr>More information on actual building of VM</vt:lpstr>
      <vt:lpstr>Installing virtualBox</vt:lpstr>
      <vt:lpstr>Network setting on VirtualBox</vt:lpstr>
      <vt:lpstr>NAT</vt:lpstr>
      <vt:lpstr>Bridged</vt:lpstr>
      <vt:lpstr>NAT- default mode</vt:lpstr>
      <vt:lpstr>NAT diagram</vt:lpstr>
      <vt:lpstr>Bridged</vt:lpstr>
      <vt:lpstr>Bridged Diagram</vt:lpstr>
      <vt:lpstr>Internal networking</vt:lpstr>
      <vt:lpstr>Host only</vt:lpstr>
      <vt:lpstr>Other virtualBox Network settings</vt:lpstr>
      <vt:lpstr>What is Cloud Computing</vt:lpstr>
      <vt:lpstr>Pros and Cons</vt:lpstr>
      <vt:lpstr>Components of Cloud computing</vt:lpstr>
      <vt:lpstr>Cloud Computing Characteristics</vt:lpstr>
      <vt:lpstr>Cloud Computer Characteristics</vt:lpstr>
      <vt:lpstr>Hadoop</vt:lpstr>
      <vt:lpstr>Map Reduce</vt:lpstr>
      <vt:lpstr>Use of Hadoop</vt:lpstr>
      <vt:lpstr>Host and Virtual Machine IP configuration</vt:lpstr>
      <vt:lpstr>PRIVATE IP RANGES</vt:lpstr>
      <vt:lpstr>HOST IP</vt:lpstr>
      <vt:lpstr>NAT AND BRIDGED</vt:lpstr>
      <vt:lpstr>Virtual machine IP</vt:lpstr>
      <vt:lpstr>Ping both directions</vt:lpstr>
    </vt:vector>
  </TitlesOfParts>
  <Company>UTPA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Computer Introduction</dc:title>
  <dc:creator>John Abraham</dc:creator>
  <cp:lastModifiedBy>John Abraham</cp:lastModifiedBy>
  <cp:revision>35</cp:revision>
  <cp:lastPrinted>2019-01-16T19:41:16Z</cp:lastPrinted>
  <dcterms:created xsi:type="dcterms:W3CDTF">2018-01-16T17:24:09Z</dcterms:created>
  <dcterms:modified xsi:type="dcterms:W3CDTF">2022-01-25T01:40:44Z</dcterms:modified>
</cp:coreProperties>
</file>