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1"/>
    <p:sldMasterId id="2147483691" r:id="rId2"/>
    <p:sldMasterId id="2147483684" r:id="rId3"/>
    <p:sldMasterId id="2147483686" r:id="rId4"/>
    <p:sldMasterId id="2147483701" r:id="rId5"/>
    <p:sldMasterId id="2147483717" r:id="rId6"/>
  </p:sldMasterIdLst>
  <p:notesMasterIdLst>
    <p:notesMasterId r:id="rId240"/>
  </p:notesMasterIdLst>
  <p:sldIdLst>
    <p:sldId id="308" r:id="rId7"/>
    <p:sldId id="309" r:id="rId8"/>
    <p:sldId id="310" r:id="rId9"/>
    <p:sldId id="600" r:id="rId10"/>
    <p:sldId id="1287" r:id="rId11"/>
    <p:sldId id="1288" r:id="rId12"/>
    <p:sldId id="1289" r:id="rId13"/>
    <p:sldId id="1290" r:id="rId14"/>
    <p:sldId id="314" r:id="rId15"/>
    <p:sldId id="928" r:id="rId16"/>
    <p:sldId id="1291" r:id="rId17"/>
    <p:sldId id="1292" r:id="rId18"/>
    <p:sldId id="741" r:id="rId19"/>
    <p:sldId id="1196" r:id="rId20"/>
    <p:sldId id="1197" r:id="rId21"/>
    <p:sldId id="1198" r:id="rId22"/>
    <p:sldId id="1199" r:id="rId23"/>
    <p:sldId id="1200" r:id="rId24"/>
    <p:sldId id="1293" r:id="rId25"/>
    <p:sldId id="1294" r:id="rId26"/>
    <p:sldId id="1295" r:id="rId27"/>
    <p:sldId id="1296" r:id="rId28"/>
    <p:sldId id="1297" r:id="rId29"/>
    <p:sldId id="1298" r:id="rId30"/>
    <p:sldId id="1051" r:id="rId31"/>
    <p:sldId id="1300" r:id="rId32"/>
    <p:sldId id="1301" r:id="rId33"/>
    <p:sldId id="1201" r:id="rId34"/>
    <p:sldId id="1302" r:id="rId35"/>
    <p:sldId id="1303" r:id="rId36"/>
    <p:sldId id="1304" r:id="rId37"/>
    <p:sldId id="1305" r:id="rId38"/>
    <p:sldId id="1306" r:id="rId39"/>
    <p:sldId id="1202" r:id="rId40"/>
    <p:sldId id="1307" r:id="rId41"/>
    <p:sldId id="1308" r:id="rId42"/>
    <p:sldId id="1203" r:id="rId43"/>
    <p:sldId id="1309" r:id="rId44"/>
    <p:sldId id="1204" r:id="rId45"/>
    <p:sldId id="1310" r:id="rId46"/>
    <p:sldId id="1205" r:id="rId47"/>
    <p:sldId id="1311" r:id="rId48"/>
    <p:sldId id="1206" r:id="rId49"/>
    <p:sldId id="1313" r:id="rId50"/>
    <p:sldId id="1314" r:id="rId51"/>
    <p:sldId id="1316" r:id="rId52"/>
    <p:sldId id="929" r:id="rId53"/>
    <p:sldId id="1207" r:id="rId54"/>
    <p:sldId id="1317" r:id="rId55"/>
    <p:sldId id="1312" r:id="rId56"/>
    <p:sldId id="742" r:id="rId57"/>
    <p:sldId id="1318" r:id="rId58"/>
    <p:sldId id="1319" r:id="rId59"/>
    <p:sldId id="1433" r:id="rId60"/>
    <p:sldId id="1208" r:id="rId61"/>
    <p:sldId id="1321" r:id="rId62"/>
    <p:sldId id="1322" r:id="rId63"/>
    <p:sldId id="1434" r:id="rId64"/>
    <p:sldId id="1209" r:id="rId65"/>
    <p:sldId id="1435" r:id="rId66"/>
    <p:sldId id="1210" r:id="rId67"/>
    <p:sldId id="930" r:id="rId68"/>
    <p:sldId id="743" r:id="rId69"/>
    <p:sldId id="1211" r:id="rId70"/>
    <p:sldId id="1213" r:id="rId71"/>
    <p:sldId id="1326" r:id="rId72"/>
    <p:sldId id="1327" r:id="rId73"/>
    <p:sldId id="1328" r:id="rId74"/>
    <p:sldId id="1329" r:id="rId75"/>
    <p:sldId id="1330" r:id="rId76"/>
    <p:sldId id="1325" r:id="rId77"/>
    <p:sldId id="1332" r:id="rId78"/>
    <p:sldId id="1333" r:id="rId79"/>
    <p:sldId id="1214" r:id="rId80"/>
    <p:sldId id="1334" r:id="rId81"/>
    <p:sldId id="1331" r:id="rId82"/>
    <p:sldId id="1336" r:id="rId83"/>
    <p:sldId id="1215" r:id="rId84"/>
    <p:sldId id="1335" r:id="rId85"/>
    <p:sldId id="1338" r:id="rId86"/>
    <p:sldId id="1339" r:id="rId87"/>
    <p:sldId id="1337" r:id="rId88"/>
    <p:sldId id="1212" r:id="rId89"/>
    <p:sldId id="1340" r:id="rId90"/>
    <p:sldId id="744" r:id="rId91"/>
    <p:sldId id="1341" r:id="rId92"/>
    <p:sldId id="1216" r:id="rId93"/>
    <p:sldId id="1342" r:id="rId94"/>
    <p:sldId id="1343" r:id="rId95"/>
    <p:sldId id="1218" r:id="rId96"/>
    <p:sldId id="1344" r:id="rId97"/>
    <p:sldId id="1345" r:id="rId98"/>
    <p:sldId id="1220" r:id="rId99"/>
    <p:sldId id="1346" r:id="rId100"/>
    <p:sldId id="1348" r:id="rId101"/>
    <p:sldId id="1349" r:id="rId102"/>
    <p:sldId id="1347" r:id="rId103"/>
    <p:sldId id="1351" r:id="rId104"/>
    <p:sldId id="1352" r:id="rId105"/>
    <p:sldId id="1353" r:id="rId106"/>
    <p:sldId id="1354" r:id="rId107"/>
    <p:sldId id="1217" r:id="rId108"/>
    <p:sldId id="1350" r:id="rId109"/>
    <p:sldId id="1356" r:id="rId110"/>
    <p:sldId id="1357" r:id="rId111"/>
    <p:sldId id="1358" r:id="rId112"/>
    <p:sldId id="1359" r:id="rId113"/>
    <p:sldId id="1223" r:id="rId114"/>
    <p:sldId id="1361" r:id="rId115"/>
    <p:sldId id="1362" r:id="rId116"/>
    <p:sldId id="1363" r:id="rId117"/>
    <p:sldId id="1364" r:id="rId118"/>
    <p:sldId id="1355" r:id="rId119"/>
    <p:sldId id="1360" r:id="rId120"/>
    <p:sldId id="1365" r:id="rId121"/>
    <p:sldId id="1366" r:id="rId122"/>
    <p:sldId id="1367" r:id="rId123"/>
    <p:sldId id="1368" r:id="rId124"/>
    <p:sldId id="1369" r:id="rId125"/>
    <p:sldId id="1372" r:id="rId126"/>
    <p:sldId id="1373" r:id="rId127"/>
    <p:sldId id="1374" r:id="rId128"/>
    <p:sldId id="1375" r:id="rId129"/>
    <p:sldId id="1376" r:id="rId130"/>
    <p:sldId id="1377" r:id="rId131"/>
    <p:sldId id="1378" r:id="rId132"/>
    <p:sldId id="1379" r:id="rId133"/>
    <p:sldId id="1370" r:id="rId134"/>
    <p:sldId id="1381" r:id="rId135"/>
    <p:sldId id="1382" r:id="rId136"/>
    <p:sldId id="1371" r:id="rId137"/>
    <p:sldId id="1380" r:id="rId138"/>
    <p:sldId id="1383" r:id="rId139"/>
    <p:sldId id="1384" r:id="rId140"/>
    <p:sldId id="1385" r:id="rId141"/>
    <p:sldId id="1388" r:id="rId142"/>
    <p:sldId id="1389" r:id="rId143"/>
    <p:sldId id="1390" r:id="rId144"/>
    <p:sldId id="1387" r:id="rId145"/>
    <p:sldId id="1392" r:id="rId146"/>
    <p:sldId id="1393" r:id="rId147"/>
    <p:sldId id="1394" r:id="rId148"/>
    <p:sldId id="1395" r:id="rId149"/>
    <p:sldId id="1396" r:id="rId150"/>
    <p:sldId id="1397" r:id="rId151"/>
    <p:sldId id="1386" r:id="rId152"/>
    <p:sldId id="1398" r:id="rId153"/>
    <p:sldId id="1399" r:id="rId154"/>
    <p:sldId id="1400" r:id="rId155"/>
    <p:sldId id="1391" r:id="rId156"/>
    <p:sldId id="1401" r:id="rId157"/>
    <p:sldId id="1225" r:id="rId158"/>
    <p:sldId id="1219" r:id="rId159"/>
    <p:sldId id="1402" r:id="rId160"/>
    <p:sldId id="1403" r:id="rId161"/>
    <p:sldId id="1404" r:id="rId162"/>
    <p:sldId id="1405" r:id="rId163"/>
    <p:sldId id="1406" r:id="rId164"/>
    <p:sldId id="1407" r:id="rId165"/>
    <p:sldId id="1408" r:id="rId166"/>
    <p:sldId id="1409" r:id="rId167"/>
    <p:sldId id="1410" r:id="rId168"/>
    <p:sldId id="1411" r:id="rId169"/>
    <p:sldId id="1224" r:id="rId170"/>
    <p:sldId id="1412" r:id="rId171"/>
    <p:sldId id="1413" r:id="rId172"/>
    <p:sldId id="1414" r:id="rId173"/>
    <p:sldId id="1227" r:id="rId174"/>
    <p:sldId id="1415" r:id="rId175"/>
    <p:sldId id="1416" r:id="rId176"/>
    <p:sldId id="1417" r:id="rId177"/>
    <p:sldId id="1418" r:id="rId178"/>
    <p:sldId id="303" r:id="rId179"/>
    <p:sldId id="289" r:id="rId180"/>
    <p:sldId id="264" r:id="rId181"/>
    <p:sldId id="1419" r:id="rId182"/>
    <p:sldId id="1420" r:id="rId183"/>
    <p:sldId id="1421" r:id="rId184"/>
    <p:sldId id="1422" r:id="rId185"/>
    <p:sldId id="1423" r:id="rId186"/>
    <p:sldId id="1479" r:id="rId187"/>
    <p:sldId id="1424" r:id="rId188"/>
    <p:sldId id="1425" r:id="rId189"/>
    <p:sldId id="1426" r:id="rId190"/>
    <p:sldId id="1427" r:id="rId191"/>
    <p:sldId id="1428" r:id="rId192"/>
    <p:sldId id="1429" r:id="rId193"/>
    <p:sldId id="1430" r:id="rId194"/>
    <p:sldId id="1431" r:id="rId195"/>
    <p:sldId id="1432" r:id="rId196"/>
    <p:sldId id="1436" r:id="rId197"/>
    <p:sldId id="1437" r:id="rId198"/>
    <p:sldId id="1438" r:id="rId199"/>
    <p:sldId id="1439" r:id="rId200"/>
    <p:sldId id="1440" r:id="rId201"/>
    <p:sldId id="1441" r:id="rId202"/>
    <p:sldId id="1442" r:id="rId203"/>
    <p:sldId id="1443" r:id="rId204"/>
    <p:sldId id="1444" r:id="rId205"/>
    <p:sldId id="1445" r:id="rId206"/>
    <p:sldId id="1446" r:id="rId207"/>
    <p:sldId id="1447" r:id="rId208"/>
    <p:sldId id="1448" r:id="rId209"/>
    <p:sldId id="1449" r:id="rId210"/>
    <p:sldId id="1450" r:id="rId211"/>
    <p:sldId id="1451" r:id="rId212"/>
    <p:sldId id="1452" r:id="rId213"/>
    <p:sldId id="1453" r:id="rId214"/>
    <p:sldId id="1454" r:id="rId215"/>
    <p:sldId id="1455" r:id="rId216"/>
    <p:sldId id="1456" r:id="rId217"/>
    <p:sldId id="1457" r:id="rId218"/>
    <p:sldId id="1458" r:id="rId219"/>
    <p:sldId id="1459" r:id="rId220"/>
    <p:sldId id="1460" r:id="rId221"/>
    <p:sldId id="1461" r:id="rId222"/>
    <p:sldId id="1462" r:id="rId223"/>
    <p:sldId id="1463" r:id="rId224"/>
    <p:sldId id="1464" r:id="rId225"/>
    <p:sldId id="1465" r:id="rId226"/>
    <p:sldId id="1466" r:id="rId227"/>
    <p:sldId id="1467" r:id="rId228"/>
    <p:sldId id="1468" r:id="rId229"/>
    <p:sldId id="1469" r:id="rId230"/>
    <p:sldId id="1470" r:id="rId231"/>
    <p:sldId id="1471" r:id="rId232"/>
    <p:sldId id="1472" r:id="rId233"/>
    <p:sldId id="1473" r:id="rId234"/>
    <p:sldId id="1474" r:id="rId235"/>
    <p:sldId id="1475" r:id="rId236"/>
    <p:sldId id="1476" r:id="rId237"/>
    <p:sldId id="1477" r:id="rId238"/>
    <p:sldId id="1478" r:id="rId2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Content" id="{D403750A-5F0F-4676-8E81-AA1C70853B4F}">
          <p14:sldIdLst>
            <p14:sldId id="308"/>
            <p14:sldId id="309"/>
            <p14:sldId id="310"/>
            <p14:sldId id="600"/>
            <p14:sldId id="1287"/>
            <p14:sldId id="1288"/>
            <p14:sldId id="1289"/>
            <p14:sldId id="1290"/>
            <p14:sldId id="314"/>
            <p14:sldId id="928"/>
            <p14:sldId id="1291"/>
            <p14:sldId id="1292"/>
            <p14:sldId id="741"/>
            <p14:sldId id="1196"/>
            <p14:sldId id="1197"/>
            <p14:sldId id="1198"/>
            <p14:sldId id="1199"/>
            <p14:sldId id="1200"/>
            <p14:sldId id="1293"/>
            <p14:sldId id="1294"/>
            <p14:sldId id="1295"/>
            <p14:sldId id="1296"/>
            <p14:sldId id="1297"/>
            <p14:sldId id="1298"/>
            <p14:sldId id="1051"/>
            <p14:sldId id="1300"/>
            <p14:sldId id="1301"/>
            <p14:sldId id="1201"/>
            <p14:sldId id="1302"/>
            <p14:sldId id="1303"/>
            <p14:sldId id="1304"/>
            <p14:sldId id="1305"/>
            <p14:sldId id="1306"/>
            <p14:sldId id="1202"/>
            <p14:sldId id="1307"/>
            <p14:sldId id="1308"/>
            <p14:sldId id="1203"/>
            <p14:sldId id="1309"/>
            <p14:sldId id="1204"/>
            <p14:sldId id="1310"/>
            <p14:sldId id="1205"/>
            <p14:sldId id="1311"/>
            <p14:sldId id="1206"/>
            <p14:sldId id="1313"/>
            <p14:sldId id="1314"/>
            <p14:sldId id="1316"/>
            <p14:sldId id="929"/>
            <p14:sldId id="1207"/>
            <p14:sldId id="1317"/>
            <p14:sldId id="1312"/>
            <p14:sldId id="742"/>
            <p14:sldId id="1318"/>
            <p14:sldId id="1319"/>
            <p14:sldId id="1433"/>
            <p14:sldId id="1208"/>
            <p14:sldId id="1321"/>
            <p14:sldId id="1322"/>
            <p14:sldId id="1434"/>
            <p14:sldId id="1209"/>
            <p14:sldId id="1435"/>
            <p14:sldId id="1210"/>
            <p14:sldId id="930"/>
            <p14:sldId id="743"/>
            <p14:sldId id="1211"/>
            <p14:sldId id="1213"/>
            <p14:sldId id="1326"/>
            <p14:sldId id="1327"/>
            <p14:sldId id="1328"/>
            <p14:sldId id="1329"/>
            <p14:sldId id="1330"/>
            <p14:sldId id="1325"/>
            <p14:sldId id="1332"/>
            <p14:sldId id="1333"/>
            <p14:sldId id="1214"/>
            <p14:sldId id="1334"/>
            <p14:sldId id="1331"/>
            <p14:sldId id="1336"/>
            <p14:sldId id="1215"/>
            <p14:sldId id="1335"/>
            <p14:sldId id="1338"/>
            <p14:sldId id="1339"/>
            <p14:sldId id="1337"/>
            <p14:sldId id="1212"/>
            <p14:sldId id="1340"/>
            <p14:sldId id="744"/>
            <p14:sldId id="1341"/>
            <p14:sldId id="1216"/>
            <p14:sldId id="1342"/>
            <p14:sldId id="1343"/>
            <p14:sldId id="1218"/>
            <p14:sldId id="1344"/>
            <p14:sldId id="1345"/>
            <p14:sldId id="1220"/>
            <p14:sldId id="1346"/>
            <p14:sldId id="1348"/>
            <p14:sldId id="1349"/>
            <p14:sldId id="1347"/>
            <p14:sldId id="1351"/>
            <p14:sldId id="1352"/>
            <p14:sldId id="1353"/>
            <p14:sldId id="1354"/>
            <p14:sldId id="1217"/>
            <p14:sldId id="1350"/>
            <p14:sldId id="1356"/>
            <p14:sldId id="1357"/>
            <p14:sldId id="1358"/>
            <p14:sldId id="1359"/>
            <p14:sldId id="1223"/>
            <p14:sldId id="1361"/>
            <p14:sldId id="1362"/>
            <p14:sldId id="1363"/>
            <p14:sldId id="1364"/>
            <p14:sldId id="1355"/>
            <p14:sldId id="1360"/>
            <p14:sldId id="1365"/>
            <p14:sldId id="1366"/>
            <p14:sldId id="1367"/>
            <p14:sldId id="1368"/>
            <p14:sldId id="1369"/>
            <p14:sldId id="1372"/>
            <p14:sldId id="1373"/>
            <p14:sldId id="1374"/>
            <p14:sldId id="1375"/>
            <p14:sldId id="1376"/>
            <p14:sldId id="1377"/>
            <p14:sldId id="1378"/>
            <p14:sldId id="1379"/>
            <p14:sldId id="1370"/>
            <p14:sldId id="1381"/>
            <p14:sldId id="1382"/>
            <p14:sldId id="1371"/>
            <p14:sldId id="1380"/>
            <p14:sldId id="1383"/>
            <p14:sldId id="1384"/>
            <p14:sldId id="1385"/>
            <p14:sldId id="1388"/>
            <p14:sldId id="1389"/>
            <p14:sldId id="1390"/>
            <p14:sldId id="1387"/>
            <p14:sldId id="1392"/>
            <p14:sldId id="1393"/>
            <p14:sldId id="1394"/>
            <p14:sldId id="1395"/>
            <p14:sldId id="1396"/>
            <p14:sldId id="1397"/>
            <p14:sldId id="1386"/>
            <p14:sldId id="1398"/>
            <p14:sldId id="1399"/>
            <p14:sldId id="1400"/>
            <p14:sldId id="1391"/>
            <p14:sldId id="1401"/>
            <p14:sldId id="1225"/>
            <p14:sldId id="1219"/>
            <p14:sldId id="1402"/>
            <p14:sldId id="1403"/>
            <p14:sldId id="1404"/>
            <p14:sldId id="1405"/>
            <p14:sldId id="1406"/>
            <p14:sldId id="1407"/>
            <p14:sldId id="1408"/>
            <p14:sldId id="1409"/>
            <p14:sldId id="1410"/>
            <p14:sldId id="1411"/>
            <p14:sldId id="1224"/>
            <p14:sldId id="1412"/>
            <p14:sldId id="1413"/>
            <p14:sldId id="1414"/>
            <p14:sldId id="1227"/>
            <p14:sldId id="1415"/>
            <p14:sldId id="1416"/>
            <p14:sldId id="1417"/>
            <p14:sldId id="1418"/>
            <p14:sldId id="303"/>
          </p14:sldIdLst>
        </p14:section>
        <p14:section name="Appendix: Image Descriptions for Unsighted Students" id="{07080632-B756-45AF-BBF3-52DB3854CA65}">
          <p14:sldIdLst>
            <p14:sldId id="289"/>
            <p14:sldId id="264"/>
            <p14:sldId id="1419"/>
            <p14:sldId id="1420"/>
            <p14:sldId id="1421"/>
            <p14:sldId id="1422"/>
            <p14:sldId id="1423"/>
            <p14:sldId id="1479"/>
            <p14:sldId id="1424"/>
            <p14:sldId id="1425"/>
            <p14:sldId id="1426"/>
            <p14:sldId id="1427"/>
            <p14:sldId id="1428"/>
            <p14:sldId id="1429"/>
            <p14:sldId id="1430"/>
            <p14:sldId id="1431"/>
            <p14:sldId id="1432"/>
            <p14:sldId id="1436"/>
            <p14:sldId id="1437"/>
            <p14:sldId id="1438"/>
            <p14:sldId id="1439"/>
            <p14:sldId id="1440"/>
            <p14:sldId id="1441"/>
            <p14:sldId id="1442"/>
            <p14:sldId id="1443"/>
            <p14:sldId id="1444"/>
            <p14:sldId id="1445"/>
            <p14:sldId id="1446"/>
            <p14:sldId id="1447"/>
            <p14:sldId id="1448"/>
            <p14:sldId id="1449"/>
            <p14:sldId id="1450"/>
            <p14:sldId id="1451"/>
            <p14:sldId id="1452"/>
            <p14:sldId id="1453"/>
            <p14:sldId id="1454"/>
            <p14:sldId id="1455"/>
            <p14:sldId id="1456"/>
            <p14:sldId id="1457"/>
            <p14:sldId id="1458"/>
            <p14:sldId id="1459"/>
            <p14:sldId id="1460"/>
            <p14:sldId id="1461"/>
            <p14:sldId id="1462"/>
            <p14:sldId id="1463"/>
            <p14:sldId id="1464"/>
            <p14:sldId id="1465"/>
            <p14:sldId id="1466"/>
            <p14:sldId id="1467"/>
            <p14:sldId id="1468"/>
            <p14:sldId id="1469"/>
            <p14:sldId id="1470"/>
            <p14:sldId id="1471"/>
            <p14:sldId id="1472"/>
            <p14:sldId id="1473"/>
            <p14:sldId id="1474"/>
            <p14:sldId id="1475"/>
            <p14:sldId id="1476"/>
            <p14:sldId id="1477"/>
            <p14:sldId id="1478"/>
          </p14:sldIdLst>
        </p14:section>
      </p14:sectionLst>
    </p:ext>
    <p:ext uri="{EFAFB233-063F-42B5-8137-9DF3F51BA10A}">
      <p15:sldGuideLst xmlns:p15="http://schemas.microsoft.com/office/powerpoint/2012/main">
        <p15:guide id="2" pos="3264" userDrawn="1">
          <p15:clr>
            <a:srgbClr val="A4A3A4"/>
          </p15:clr>
        </p15:guide>
        <p15:guide id="3" orient="horz" pos="2256" userDrawn="1">
          <p15:clr>
            <a:srgbClr val="A4A3A4"/>
          </p15:clr>
        </p15:guide>
        <p15:guide id="4" pos="56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poren, Laura" initials="CL" lastIdx="4" clrIdx="0">
    <p:extLst>
      <p:ext uri="{19B8F6BF-5375-455C-9EA6-DF929625EA0E}">
        <p15:presenceInfo xmlns:p15="http://schemas.microsoft.com/office/powerpoint/2012/main" userId="S-1-5-21-1645522239-1123561945-839522115-1006658" providerId="AD"/>
      </p:ext>
    </p:extLst>
  </p:cmAuthor>
  <p:cmAuthor id="2" name="Ciporen, Laura" initials="CL [2]" lastIdx="2" clrIdx="1">
    <p:extLst>
      <p:ext uri="{19B8F6BF-5375-455C-9EA6-DF929625EA0E}">
        <p15:presenceInfo xmlns:p15="http://schemas.microsoft.com/office/powerpoint/2012/main" userId="S::laura.ciporen@mheducation.com::567f631f-0624-4179-9d16-569ddce488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FFD"/>
    <a:srgbClr val="00648B"/>
    <a:srgbClr val="595959"/>
    <a:srgbClr val="FFFFFF"/>
    <a:srgbClr val="9BD4FF"/>
    <a:srgbClr val="89CCFF"/>
    <a:srgbClr val="E6E6E6"/>
    <a:srgbClr val="E7E7E8"/>
    <a:srgbClr val="804100"/>
    <a:srgbClr val="0665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14" autoAdjust="0"/>
    <p:restoredTop sz="93037" autoAdjust="0"/>
  </p:normalViewPr>
  <p:slideViewPr>
    <p:cSldViewPr snapToGrid="0" showGuides="1">
      <p:cViewPr varScale="1">
        <p:scale>
          <a:sx n="63" d="100"/>
          <a:sy n="63" d="100"/>
        </p:scale>
        <p:origin x="136" y="52"/>
      </p:cViewPr>
      <p:guideLst>
        <p:guide pos="3264"/>
        <p:guide orient="horz" pos="2256"/>
        <p:guide pos="5640"/>
      </p:guideLst>
    </p:cSldViewPr>
  </p:slideViewPr>
  <p:outlineViewPr>
    <p:cViewPr>
      <p:scale>
        <a:sx n="33" d="100"/>
        <a:sy n="33" d="100"/>
      </p:scale>
      <p:origin x="0" y="-15550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205" Type="http://schemas.openxmlformats.org/officeDocument/2006/relationships/slide" Target="slides/slide199.xml"/><Relationship Id="rId226" Type="http://schemas.openxmlformats.org/officeDocument/2006/relationships/slide" Target="slides/slide22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16" Type="http://schemas.openxmlformats.org/officeDocument/2006/relationships/slide" Target="slides/slide210.xml"/><Relationship Id="rId237" Type="http://schemas.openxmlformats.org/officeDocument/2006/relationships/slide" Target="slides/slide231.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92" Type="http://schemas.openxmlformats.org/officeDocument/2006/relationships/slide" Target="slides/slide186.xml"/><Relationship Id="rId206" Type="http://schemas.openxmlformats.org/officeDocument/2006/relationships/slide" Target="slides/slide200.xml"/><Relationship Id="rId227" Type="http://schemas.openxmlformats.org/officeDocument/2006/relationships/slide" Target="slides/slide221.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slide" Target="slides/slide176.xml"/><Relationship Id="rId217" Type="http://schemas.openxmlformats.org/officeDocument/2006/relationships/slide" Target="slides/slide211.xml"/><Relationship Id="rId6" Type="http://schemas.openxmlformats.org/officeDocument/2006/relationships/slideMaster" Target="slideMasters/slideMaster6.xml"/><Relationship Id="rId238" Type="http://schemas.openxmlformats.org/officeDocument/2006/relationships/slide" Target="slides/slide232.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slide" Target="slides/slide166.xml"/><Relationship Id="rId193" Type="http://schemas.openxmlformats.org/officeDocument/2006/relationships/slide" Target="slides/slide187.xml"/><Relationship Id="rId207" Type="http://schemas.openxmlformats.org/officeDocument/2006/relationships/slide" Target="slides/slide201.xml"/><Relationship Id="rId228" Type="http://schemas.openxmlformats.org/officeDocument/2006/relationships/slide" Target="slides/slide222.xml"/><Relationship Id="rId13" Type="http://schemas.openxmlformats.org/officeDocument/2006/relationships/slide" Target="slides/slide7.xml"/><Relationship Id="rId109" Type="http://schemas.openxmlformats.org/officeDocument/2006/relationships/slide" Target="slides/slide103.xml"/><Relationship Id="rId34" Type="http://schemas.openxmlformats.org/officeDocument/2006/relationships/slide" Target="slides/slide28.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20" Type="http://schemas.openxmlformats.org/officeDocument/2006/relationships/slide" Target="slides/slide114.xml"/><Relationship Id="rId141" Type="http://schemas.openxmlformats.org/officeDocument/2006/relationships/slide" Target="slides/slide135.xml"/><Relationship Id="rId7" Type="http://schemas.openxmlformats.org/officeDocument/2006/relationships/slide" Target="slides/slide1.xml"/><Relationship Id="rId162" Type="http://schemas.openxmlformats.org/officeDocument/2006/relationships/slide" Target="slides/slide156.xml"/><Relationship Id="rId183" Type="http://schemas.openxmlformats.org/officeDocument/2006/relationships/slide" Target="slides/slide177.xml"/><Relationship Id="rId218" Type="http://schemas.openxmlformats.org/officeDocument/2006/relationships/slide" Target="slides/slide212.xml"/><Relationship Id="rId239" Type="http://schemas.openxmlformats.org/officeDocument/2006/relationships/slide" Target="slides/slide233.xml"/><Relationship Id="rId24" Type="http://schemas.openxmlformats.org/officeDocument/2006/relationships/slide" Target="slides/slide18.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31" Type="http://schemas.openxmlformats.org/officeDocument/2006/relationships/slide" Target="slides/slide125.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208" Type="http://schemas.openxmlformats.org/officeDocument/2006/relationships/slide" Target="slides/slide202.xml"/><Relationship Id="rId229" Type="http://schemas.openxmlformats.org/officeDocument/2006/relationships/slide" Target="slides/slide223.xml"/><Relationship Id="rId240" Type="http://schemas.openxmlformats.org/officeDocument/2006/relationships/notesMaster" Target="notesMasters/notesMaster1.xml"/><Relationship Id="rId14" Type="http://schemas.openxmlformats.org/officeDocument/2006/relationships/slide" Target="slides/slide8.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8" Type="http://schemas.openxmlformats.org/officeDocument/2006/relationships/slide" Target="slides/slide2.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219" Type="http://schemas.openxmlformats.org/officeDocument/2006/relationships/slide" Target="slides/slide213.xml"/><Relationship Id="rId230" Type="http://schemas.openxmlformats.org/officeDocument/2006/relationships/slide" Target="slides/slide224.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95" Type="http://schemas.openxmlformats.org/officeDocument/2006/relationships/slide" Target="slides/slide189.xml"/><Relationship Id="rId209" Type="http://schemas.openxmlformats.org/officeDocument/2006/relationships/slide" Target="slides/slide203.xml"/><Relationship Id="rId220" Type="http://schemas.openxmlformats.org/officeDocument/2006/relationships/slide" Target="slides/slide214.xml"/><Relationship Id="rId241" Type="http://schemas.openxmlformats.org/officeDocument/2006/relationships/commentAuthors" Target="commentAuthors.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4.xml"/><Relationship Id="rId9" Type="http://schemas.openxmlformats.org/officeDocument/2006/relationships/slide" Target="slides/slide3.xml"/><Relationship Id="rId180" Type="http://schemas.openxmlformats.org/officeDocument/2006/relationships/slide" Target="slides/slide174.xml"/><Relationship Id="rId210" Type="http://schemas.openxmlformats.org/officeDocument/2006/relationships/slide" Target="slides/slide204.xml"/><Relationship Id="rId215" Type="http://schemas.openxmlformats.org/officeDocument/2006/relationships/slide" Target="slides/slide209.xml"/><Relationship Id="rId236" Type="http://schemas.openxmlformats.org/officeDocument/2006/relationships/slide" Target="slides/slide230.xml"/><Relationship Id="rId26" Type="http://schemas.openxmlformats.org/officeDocument/2006/relationships/slide" Target="slides/slide20.xml"/><Relationship Id="rId231" Type="http://schemas.openxmlformats.org/officeDocument/2006/relationships/slide" Target="slides/slide225.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221" Type="http://schemas.openxmlformats.org/officeDocument/2006/relationships/slide" Target="slides/slide215.xml"/><Relationship Id="rId242" Type="http://schemas.openxmlformats.org/officeDocument/2006/relationships/presProps" Target="presProps.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11" Type="http://schemas.openxmlformats.org/officeDocument/2006/relationships/slide" Target="slides/slide205.xml"/><Relationship Id="rId232" Type="http://schemas.openxmlformats.org/officeDocument/2006/relationships/slide" Target="slides/slide226.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201" Type="http://schemas.openxmlformats.org/officeDocument/2006/relationships/slide" Target="slides/slide195.xml"/><Relationship Id="rId222" Type="http://schemas.openxmlformats.org/officeDocument/2006/relationships/slide" Target="slides/slide216.xml"/><Relationship Id="rId243" Type="http://schemas.openxmlformats.org/officeDocument/2006/relationships/viewProps" Target="viewProps.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slideMaster" Target="slideMasters/slideMaster1.xml"/><Relationship Id="rId212" Type="http://schemas.openxmlformats.org/officeDocument/2006/relationships/slide" Target="slides/slide206.xml"/><Relationship Id="rId233" Type="http://schemas.openxmlformats.org/officeDocument/2006/relationships/slide" Target="slides/slide22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202" Type="http://schemas.openxmlformats.org/officeDocument/2006/relationships/slide" Target="slides/slide196.xml"/><Relationship Id="rId223" Type="http://schemas.openxmlformats.org/officeDocument/2006/relationships/slide" Target="slides/slide217.xml"/><Relationship Id="rId244" Type="http://schemas.openxmlformats.org/officeDocument/2006/relationships/theme" Target="theme/theme1.xml"/><Relationship Id="rId18" Type="http://schemas.openxmlformats.org/officeDocument/2006/relationships/slide" Target="slides/slide12.xml"/><Relationship Id="rId39" Type="http://schemas.openxmlformats.org/officeDocument/2006/relationships/slide" Target="slides/slide33.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1" Type="http://schemas.openxmlformats.org/officeDocument/2006/relationships/slide" Target="slides/slide65.xml"/><Relationship Id="rId92" Type="http://schemas.openxmlformats.org/officeDocument/2006/relationships/slide" Target="slides/slide86.xml"/><Relationship Id="rId213" Type="http://schemas.openxmlformats.org/officeDocument/2006/relationships/slide" Target="slides/slide207.xml"/><Relationship Id="rId234" Type="http://schemas.openxmlformats.org/officeDocument/2006/relationships/slide" Target="slides/slide228.xml"/><Relationship Id="rId2" Type="http://schemas.openxmlformats.org/officeDocument/2006/relationships/slideMaster" Target="slideMasters/slideMaster2.xml"/><Relationship Id="rId29" Type="http://schemas.openxmlformats.org/officeDocument/2006/relationships/slide" Target="slides/slide23.xml"/><Relationship Id="rId40" Type="http://schemas.openxmlformats.org/officeDocument/2006/relationships/slide" Target="slides/slide34.xml"/><Relationship Id="rId115" Type="http://schemas.openxmlformats.org/officeDocument/2006/relationships/slide" Target="slides/slide109.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99" Type="http://schemas.openxmlformats.org/officeDocument/2006/relationships/slide" Target="slides/slide193.xml"/><Relationship Id="rId203" Type="http://schemas.openxmlformats.org/officeDocument/2006/relationships/slide" Target="slides/slide197.xml"/><Relationship Id="rId19" Type="http://schemas.openxmlformats.org/officeDocument/2006/relationships/slide" Target="slides/slide13.xml"/><Relationship Id="rId224" Type="http://schemas.openxmlformats.org/officeDocument/2006/relationships/slide" Target="slides/slide218.xml"/><Relationship Id="rId245" Type="http://schemas.openxmlformats.org/officeDocument/2006/relationships/tableStyles" Target="tableStyles.xml"/><Relationship Id="rId30" Type="http://schemas.openxmlformats.org/officeDocument/2006/relationships/slide" Target="slides/slide2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189" Type="http://schemas.openxmlformats.org/officeDocument/2006/relationships/slide" Target="slides/slide183.xml"/><Relationship Id="rId3" Type="http://schemas.openxmlformats.org/officeDocument/2006/relationships/slideMaster" Target="slideMasters/slideMaster3.xml"/><Relationship Id="rId214" Type="http://schemas.openxmlformats.org/officeDocument/2006/relationships/slide" Target="slides/slide208.xml"/><Relationship Id="rId235" Type="http://schemas.openxmlformats.org/officeDocument/2006/relationships/slide" Target="slides/slide229.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179" Type="http://schemas.openxmlformats.org/officeDocument/2006/relationships/slide" Target="slides/slide173.xml"/><Relationship Id="rId190" Type="http://schemas.openxmlformats.org/officeDocument/2006/relationships/slide" Target="slides/slide184.xml"/><Relationship Id="rId204" Type="http://schemas.openxmlformats.org/officeDocument/2006/relationships/slide" Target="slides/slide198.xml"/><Relationship Id="rId225" Type="http://schemas.openxmlformats.org/officeDocument/2006/relationships/slide" Target="slides/slide219.xml"/><Relationship Id="rId106" Type="http://schemas.openxmlformats.org/officeDocument/2006/relationships/slide" Target="slides/slide100.xml"/><Relationship Id="rId127" Type="http://schemas.openxmlformats.org/officeDocument/2006/relationships/slide" Target="slides/slide12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8751B6-816D-453D-9AB0-FB5BDE553EAC}" type="datetimeFigureOut">
              <a:rPr lang="en-US" smtClean="0"/>
              <a:t>7/7/2021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B8B88-7B19-4444-8C00-276D3F703348}" type="slidenum">
              <a:rPr lang="en-US" smtClean="0"/>
              <a:t>‹#›</a:t>
            </a:fld>
            <a:endParaRPr lang="en-US"/>
          </a:p>
        </p:txBody>
      </p:sp>
    </p:spTree>
    <p:extLst>
      <p:ext uri="{BB962C8B-B14F-4D97-AF65-F5344CB8AC3E}">
        <p14:creationId xmlns:p14="http://schemas.microsoft.com/office/powerpoint/2010/main" val="3816873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DB8B88-7B19-4444-8C00-276D3F703348}" type="slidenum">
              <a:rPr lang="en-US" smtClean="0"/>
              <a:t>1</a:t>
            </a:fld>
            <a:endParaRPr lang="en-US"/>
          </a:p>
        </p:txBody>
      </p:sp>
    </p:spTree>
    <p:extLst>
      <p:ext uri="{BB962C8B-B14F-4D97-AF65-F5344CB8AC3E}">
        <p14:creationId xmlns:p14="http://schemas.microsoft.com/office/powerpoint/2010/main" val="2806147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W/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346105" y="2099014"/>
            <a:ext cx="3863458" cy="3863458"/>
            <a:chOff x="331115" y="2099014"/>
            <a:chExt cx="3863458" cy="3863458"/>
          </a:xfrm>
        </p:grpSpPr>
        <p:sp>
          <p:nvSpPr>
            <p:cNvPr id="13" name="Rectangle 12">
              <a:extLst>
                <a:ext uri="{FF2B5EF4-FFF2-40B4-BE49-F238E27FC236}">
                  <a16:creationId xmlns:a16="http://schemas.microsoft.com/office/drawing/2014/main" id="{FD9DDEA9-6897-2B48-BA6A-9075880AA615}"/>
                </a:ext>
              </a:extLst>
            </p:cNvPr>
            <p:cNvSpPr/>
            <p:nvPr userDrawn="1"/>
          </p:nvSpPr>
          <p:spPr>
            <a:xfrm>
              <a:off x="331115" y="2099014"/>
              <a:ext cx="3863458" cy="386345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599258" y="2898475"/>
              <a:ext cx="2793799" cy="2792652"/>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p:ph type="ctrTitle" hasCustomPrompt="1"/>
          </p:nvPr>
        </p:nvSpPr>
        <p:spPr>
          <a:xfrm>
            <a:off x="621792" y="3013891"/>
            <a:ext cx="2788920" cy="517585"/>
          </a:xfrm>
          <a:prstGeom prst="rect">
            <a:avLst/>
          </a:prstGeom>
        </p:spPr>
        <p:txBody>
          <a:bodyPr anchor="b">
            <a:noAutofit/>
          </a:bodyPr>
          <a:lstStyle>
            <a:lvl1pPr algn="l">
              <a:lnSpc>
                <a:spcPct val="100000"/>
              </a:lnSpc>
              <a:defRPr sz="2600" b="1">
                <a:solidFill>
                  <a:schemeClr val="bg1"/>
                </a:solidFill>
              </a:defRPr>
            </a:lvl1pPr>
          </a:lstStyle>
          <a:p>
            <a:r>
              <a:rPr lang="en-US" dirty="0"/>
              <a:t>Chapter #</a:t>
            </a:r>
          </a:p>
        </p:txBody>
      </p:sp>
      <p:sp>
        <p:nvSpPr>
          <p:cNvPr id="8" name="Subtitle"/>
          <p:cNvSpPr>
            <a:spLocks noGrp="1"/>
          </p:cNvSpPr>
          <p:nvPr>
            <p:ph type="subTitle" idx="1" hasCustomPrompt="1"/>
          </p:nvPr>
        </p:nvSpPr>
        <p:spPr>
          <a:xfrm>
            <a:off x="621792" y="3789298"/>
            <a:ext cx="2788920" cy="895443"/>
          </a:xfrm>
          <a:prstGeom prst="rect">
            <a:avLst/>
          </a:prstGeom>
        </p:spPr>
        <p:txBody>
          <a:bodyPr anchor="b"/>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740800"/>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p:ph type="body" sz="quarter" idx="10" hasCustomPrompt="1"/>
          </p:nvPr>
        </p:nvSpPr>
        <p:spPr>
          <a:xfrm>
            <a:off x="621792" y="4796860"/>
            <a:ext cx="2788920" cy="830493"/>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3" name="Cover Placeholder">
            <a:extLst>
              <a:ext uri="{FF2B5EF4-FFF2-40B4-BE49-F238E27FC236}">
                <a16:creationId xmlns:a16="http://schemas.microsoft.com/office/drawing/2014/main" id="{67C61915-1FDF-4DF1-95F4-8BAC894B4DC1}"/>
              </a:ext>
            </a:extLst>
          </p:cNvPr>
          <p:cNvSpPr>
            <a:spLocks noGrp="1"/>
          </p:cNvSpPr>
          <p:nvPr>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12" name="Text Placeholder 4">
            <a:extLst>
              <a:ext uri="{FF2B5EF4-FFF2-40B4-BE49-F238E27FC236}">
                <a16:creationId xmlns:a16="http://schemas.microsoft.com/office/drawing/2014/main" id="{9A173545-841C-4223-9A68-69230AA95660}"/>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1001655917"/>
      </p:ext>
    </p:extLst>
  </p:cSld>
  <p:clrMapOvr>
    <a:masterClrMapping/>
  </p:clrMapOvr>
  <p:extLst mod="1">
    <p:ext uri="{DCECCB84-F9BA-43D5-87BE-67443E8EF086}">
      <p15:sldGuideLst xmlns:p15="http://schemas.microsoft.com/office/powerpoint/2012/main">
        <p15:guide id="1" orient="horz" pos="957">
          <p15:clr>
            <a:srgbClr val="FBAE40"/>
          </p15:clr>
        </p15:guide>
        <p15:guide id="2" orient="horz" pos="410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Four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10972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569062"/>
            <a:ext cx="8458200" cy="109728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3861414"/>
            <a:ext cx="8458200" cy="109728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5153766"/>
            <a:ext cx="8458200" cy="109728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1" name="Credit line">
            <a:extLst>
              <a:ext uri="{FF2B5EF4-FFF2-40B4-BE49-F238E27FC236}">
                <a16:creationId xmlns:a16="http://schemas.microsoft.com/office/drawing/2014/main" id="{E88982CC-5D43-4F05-9850-0CEBE133CCC2}"/>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4" name="Appendix Link">
            <a:extLst>
              <a:ext uri="{FF2B5EF4-FFF2-40B4-BE49-F238E27FC236}">
                <a16:creationId xmlns:a16="http://schemas.microsoft.com/office/drawing/2014/main" id="{8216318C-739F-40F0-A6E5-C523B853AA72}"/>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5" name="Slide Number Placeholder">
            <a:extLst>
              <a:ext uri="{FF2B5EF4-FFF2-40B4-BE49-F238E27FC236}">
                <a16:creationId xmlns:a16="http://schemas.microsoft.com/office/drawing/2014/main" id="{33AF9386-67CD-45F8-9FD8-2F6D4054B8D0}"/>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254127320"/>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73152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125273"/>
            <a:ext cx="8458200" cy="73152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973836"/>
            <a:ext cx="8458200" cy="73152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822399"/>
            <a:ext cx="84582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670962"/>
            <a:ext cx="84582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5519526"/>
            <a:ext cx="84582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redit line">
            <a:extLst>
              <a:ext uri="{FF2B5EF4-FFF2-40B4-BE49-F238E27FC236}">
                <a16:creationId xmlns:a16="http://schemas.microsoft.com/office/drawing/2014/main" id="{E3F1F188-B47B-4A54-A95D-9C9B6F4C0605}"/>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5" name="Appendix Link">
            <a:extLst>
              <a:ext uri="{FF2B5EF4-FFF2-40B4-BE49-F238E27FC236}">
                <a16:creationId xmlns:a16="http://schemas.microsoft.com/office/drawing/2014/main" id="{99A2F00A-9D65-460A-BE8F-ED5EC4B8B3F5}"/>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7" name="Slide Number Placeholder">
            <a:extLst>
              <a:ext uri="{FF2B5EF4-FFF2-40B4-BE49-F238E27FC236}">
                <a16:creationId xmlns:a16="http://schemas.microsoft.com/office/drawing/2014/main" id="{302A81B8-33E5-4015-8DCC-2BC543D74805}"/>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1819767903"/>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Seven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6400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99086"/>
            <a:ext cx="8458200" cy="64008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721462"/>
            <a:ext cx="8458200" cy="64008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443838"/>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166214"/>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888590"/>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610966"/>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5" name="Credit line">
            <a:extLst>
              <a:ext uri="{FF2B5EF4-FFF2-40B4-BE49-F238E27FC236}">
                <a16:creationId xmlns:a16="http://schemas.microsoft.com/office/drawing/2014/main" id="{194413E1-24F9-4B3E-92BB-B924348B686C}"/>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7" name="Appendix Link">
            <a:extLst>
              <a:ext uri="{FF2B5EF4-FFF2-40B4-BE49-F238E27FC236}">
                <a16:creationId xmlns:a16="http://schemas.microsoft.com/office/drawing/2014/main" id="{F5C7E8B8-9FD9-4A42-A3A3-D6FEC84AC15D}"/>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8" name="Slide Number Placeholder">
            <a:extLst>
              <a:ext uri="{FF2B5EF4-FFF2-40B4-BE49-F238E27FC236}">
                <a16:creationId xmlns:a16="http://schemas.microsoft.com/office/drawing/2014/main" id="{0E3DF607-DE1F-41E1-A6E2-214E629A539D}"/>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865972370"/>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Eight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54864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08952"/>
            <a:ext cx="8458200" cy="54864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541194"/>
            <a:ext cx="8458200" cy="54864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173436"/>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3805678"/>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437920"/>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070162"/>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4" name="Content Placeholder 8">
            <a:extLst>
              <a:ext uri="{FF2B5EF4-FFF2-40B4-BE49-F238E27FC236}">
                <a16:creationId xmlns:a16="http://schemas.microsoft.com/office/drawing/2014/main" id="{FCBD3762-5ECC-4CC7-8369-83E4CE556B11}"/>
              </a:ext>
            </a:extLst>
          </p:cNvPr>
          <p:cNvSpPr>
            <a:spLocks noGrp="1"/>
          </p:cNvSpPr>
          <p:nvPr>
            <p:ph sz="quarter" idx="37" hasCustomPrompt="1"/>
          </p:nvPr>
        </p:nvSpPr>
        <p:spPr>
          <a:xfrm>
            <a:off x="342900" y="5702406"/>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5" name="Credit line">
            <a:extLst>
              <a:ext uri="{FF2B5EF4-FFF2-40B4-BE49-F238E27FC236}">
                <a16:creationId xmlns:a16="http://schemas.microsoft.com/office/drawing/2014/main" id="{288556A8-5617-425C-8FB4-D3F09F5556D7}"/>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7" name="Appendix Link">
            <a:extLst>
              <a:ext uri="{FF2B5EF4-FFF2-40B4-BE49-F238E27FC236}">
                <a16:creationId xmlns:a16="http://schemas.microsoft.com/office/drawing/2014/main" id="{88D90C7C-A465-44DC-8D6E-B4C5B19BA33B}"/>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8" name="Slide Number Placeholder">
            <a:extLst>
              <a:ext uri="{FF2B5EF4-FFF2-40B4-BE49-F238E27FC236}">
                <a16:creationId xmlns:a16="http://schemas.microsoft.com/office/drawing/2014/main" id="{4AD6EDDA-7564-4343-AC70-8A7C82F623A6}"/>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281512099"/>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welve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73152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686300" y="1276710"/>
            <a:ext cx="4114800" cy="73152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125273"/>
            <a:ext cx="4114800" cy="73152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4686300" y="2125273"/>
            <a:ext cx="4114800" cy="73152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973836"/>
            <a:ext cx="4114800" cy="73152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4686300" y="2973836"/>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822399"/>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ontent Placeholder 8">
            <a:extLst>
              <a:ext uri="{FF2B5EF4-FFF2-40B4-BE49-F238E27FC236}">
                <a16:creationId xmlns:a16="http://schemas.microsoft.com/office/drawing/2014/main" id="{8B728CCD-2639-461B-9841-57505AC13467}"/>
              </a:ext>
            </a:extLst>
          </p:cNvPr>
          <p:cNvSpPr>
            <a:spLocks noGrp="1"/>
          </p:cNvSpPr>
          <p:nvPr>
            <p:ph sz="quarter" idx="20" hasCustomPrompt="1"/>
          </p:nvPr>
        </p:nvSpPr>
        <p:spPr>
          <a:xfrm>
            <a:off x="4686300" y="3822399"/>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670962"/>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7" name="Content Placeholder 8">
            <a:extLst>
              <a:ext uri="{FF2B5EF4-FFF2-40B4-BE49-F238E27FC236}">
                <a16:creationId xmlns:a16="http://schemas.microsoft.com/office/drawing/2014/main" id="{510AB7B5-A7A8-4824-BF57-E1A4A7E78C2F}"/>
              </a:ext>
            </a:extLst>
          </p:cNvPr>
          <p:cNvSpPr>
            <a:spLocks noGrp="1"/>
          </p:cNvSpPr>
          <p:nvPr>
            <p:ph sz="quarter" idx="32" hasCustomPrompt="1"/>
          </p:nvPr>
        </p:nvSpPr>
        <p:spPr>
          <a:xfrm>
            <a:off x="4686300" y="4670962"/>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5519526"/>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1" name="Content Placeholder 8">
            <a:extLst>
              <a:ext uri="{FF2B5EF4-FFF2-40B4-BE49-F238E27FC236}">
                <a16:creationId xmlns:a16="http://schemas.microsoft.com/office/drawing/2014/main" id="{E13DB454-3A0C-44CC-80CA-B7ECEC0F121D}"/>
              </a:ext>
            </a:extLst>
          </p:cNvPr>
          <p:cNvSpPr>
            <a:spLocks noGrp="1"/>
          </p:cNvSpPr>
          <p:nvPr>
            <p:ph sz="quarter" idx="34" hasCustomPrompt="1"/>
          </p:nvPr>
        </p:nvSpPr>
        <p:spPr>
          <a:xfrm>
            <a:off x="4686300" y="5519526"/>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9" name="Credit line">
            <a:extLst>
              <a:ext uri="{FF2B5EF4-FFF2-40B4-BE49-F238E27FC236}">
                <a16:creationId xmlns:a16="http://schemas.microsoft.com/office/drawing/2014/main" id="{921D1CBB-29B1-4AF0-85AC-05CEEB2E53B8}"/>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22" name="Appendix Link">
            <a:extLst>
              <a:ext uri="{FF2B5EF4-FFF2-40B4-BE49-F238E27FC236}">
                <a16:creationId xmlns:a16="http://schemas.microsoft.com/office/drawing/2014/main" id="{7266FB79-AEAE-4524-B1F5-620958A3E0C9}"/>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23" name="Slide Number Placeholder">
            <a:extLst>
              <a:ext uri="{FF2B5EF4-FFF2-40B4-BE49-F238E27FC236}">
                <a16:creationId xmlns:a16="http://schemas.microsoft.com/office/drawing/2014/main" id="{0756988A-F8DB-4476-8924-C443088A44BB}"/>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117571867"/>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Fourteen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6400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686300" y="1276710"/>
            <a:ext cx="4114800" cy="64008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99086"/>
            <a:ext cx="4114800" cy="64008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4686300" y="1999086"/>
            <a:ext cx="4114800" cy="64008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721462"/>
            <a:ext cx="4114800" cy="64008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4686300" y="2721462"/>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443838"/>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ontent Placeholder 8">
            <a:extLst>
              <a:ext uri="{FF2B5EF4-FFF2-40B4-BE49-F238E27FC236}">
                <a16:creationId xmlns:a16="http://schemas.microsoft.com/office/drawing/2014/main" id="{8B728CCD-2639-461B-9841-57505AC13467}"/>
              </a:ext>
            </a:extLst>
          </p:cNvPr>
          <p:cNvSpPr>
            <a:spLocks noGrp="1"/>
          </p:cNvSpPr>
          <p:nvPr>
            <p:ph sz="quarter" idx="20" hasCustomPrompt="1"/>
          </p:nvPr>
        </p:nvSpPr>
        <p:spPr>
          <a:xfrm>
            <a:off x="4686300" y="3443838"/>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166214"/>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7" name="Content Placeholder 8">
            <a:extLst>
              <a:ext uri="{FF2B5EF4-FFF2-40B4-BE49-F238E27FC236}">
                <a16:creationId xmlns:a16="http://schemas.microsoft.com/office/drawing/2014/main" id="{510AB7B5-A7A8-4824-BF57-E1A4A7E78C2F}"/>
              </a:ext>
            </a:extLst>
          </p:cNvPr>
          <p:cNvSpPr>
            <a:spLocks noGrp="1"/>
          </p:cNvSpPr>
          <p:nvPr>
            <p:ph sz="quarter" idx="32" hasCustomPrompt="1"/>
          </p:nvPr>
        </p:nvSpPr>
        <p:spPr>
          <a:xfrm>
            <a:off x="4686300" y="4166214"/>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888590"/>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1" name="Content Placeholder 8">
            <a:extLst>
              <a:ext uri="{FF2B5EF4-FFF2-40B4-BE49-F238E27FC236}">
                <a16:creationId xmlns:a16="http://schemas.microsoft.com/office/drawing/2014/main" id="{E13DB454-3A0C-44CC-80CA-B7ECEC0F121D}"/>
              </a:ext>
            </a:extLst>
          </p:cNvPr>
          <p:cNvSpPr>
            <a:spLocks noGrp="1"/>
          </p:cNvSpPr>
          <p:nvPr>
            <p:ph sz="quarter" idx="34" hasCustomPrompt="1"/>
          </p:nvPr>
        </p:nvSpPr>
        <p:spPr>
          <a:xfrm>
            <a:off x="4686300" y="4888590"/>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610966"/>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3" name="Content Placeholder 8">
            <a:extLst>
              <a:ext uri="{FF2B5EF4-FFF2-40B4-BE49-F238E27FC236}">
                <a16:creationId xmlns:a16="http://schemas.microsoft.com/office/drawing/2014/main" id="{192EF1EA-3FAF-446A-9BB8-CB9BA1F88BE6}"/>
              </a:ext>
            </a:extLst>
          </p:cNvPr>
          <p:cNvSpPr>
            <a:spLocks noGrp="1"/>
          </p:cNvSpPr>
          <p:nvPr>
            <p:ph sz="quarter" idx="36" hasCustomPrompt="1"/>
          </p:nvPr>
        </p:nvSpPr>
        <p:spPr>
          <a:xfrm>
            <a:off x="4686300" y="5610966"/>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4" name="Credit line">
            <a:extLst>
              <a:ext uri="{FF2B5EF4-FFF2-40B4-BE49-F238E27FC236}">
                <a16:creationId xmlns:a16="http://schemas.microsoft.com/office/drawing/2014/main" id="{6CD893F2-2DB8-451D-8639-8F5F27621145}"/>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25" name="Appendix Link">
            <a:extLst>
              <a:ext uri="{FF2B5EF4-FFF2-40B4-BE49-F238E27FC236}">
                <a16:creationId xmlns:a16="http://schemas.microsoft.com/office/drawing/2014/main" id="{D809C3BA-82B9-44E0-9F6C-858C8328AAFC}"/>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26" name="Slide Number Placeholder">
            <a:extLst>
              <a:ext uri="{FF2B5EF4-FFF2-40B4-BE49-F238E27FC236}">
                <a16:creationId xmlns:a16="http://schemas.microsoft.com/office/drawing/2014/main" id="{33936310-BAD7-481C-9216-5D6C7F43A176}"/>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9119664"/>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Sixteen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54864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686300" y="1276710"/>
            <a:ext cx="4114800" cy="54864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08952"/>
            <a:ext cx="4114800" cy="54864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4686300" y="1908952"/>
            <a:ext cx="4114800" cy="54864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541194"/>
            <a:ext cx="4114800" cy="54864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4686300" y="2541194"/>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17343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ontent Placeholder 8">
            <a:extLst>
              <a:ext uri="{FF2B5EF4-FFF2-40B4-BE49-F238E27FC236}">
                <a16:creationId xmlns:a16="http://schemas.microsoft.com/office/drawing/2014/main" id="{8B728CCD-2639-461B-9841-57505AC13467}"/>
              </a:ext>
            </a:extLst>
          </p:cNvPr>
          <p:cNvSpPr>
            <a:spLocks noGrp="1"/>
          </p:cNvSpPr>
          <p:nvPr>
            <p:ph sz="quarter" idx="20" hasCustomPrompt="1"/>
          </p:nvPr>
        </p:nvSpPr>
        <p:spPr>
          <a:xfrm>
            <a:off x="4686300" y="317343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3805678"/>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7" name="Content Placeholder 8">
            <a:extLst>
              <a:ext uri="{FF2B5EF4-FFF2-40B4-BE49-F238E27FC236}">
                <a16:creationId xmlns:a16="http://schemas.microsoft.com/office/drawing/2014/main" id="{510AB7B5-A7A8-4824-BF57-E1A4A7E78C2F}"/>
              </a:ext>
            </a:extLst>
          </p:cNvPr>
          <p:cNvSpPr>
            <a:spLocks noGrp="1"/>
          </p:cNvSpPr>
          <p:nvPr>
            <p:ph sz="quarter" idx="32" hasCustomPrompt="1"/>
          </p:nvPr>
        </p:nvSpPr>
        <p:spPr>
          <a:xfrm>
            <a:off x="4686300" y="3805678"/>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437920"/>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1" name="Content Placeholder 8">
            <a:extLst>
              <a:ext uri="{FF2B5EF4-FFF2-40B4-BE49-F238E27FC236}">
                <a16:creationId xmlns:a16="http://schemas.microsoft.com/office/drawing/2014/main" id="{E13DB454-3A0C-44CC-80CA-B7ECEC0F121D}"/>
              </a:ext>
            </a:extLst>
          </p:cNvPr>
          <p:cNvSpPr>
            <a:spLocks noGrp="1"/>
          </p:cNvSpPr>
          <p:nvPr>
            <p:ph sz="quarter" idx="34" hasCustomPrompt="1"/>
          </p:nvPr>
        </p:nvSpPr>
        <p:spPr>
          <a:xfrm>
            <a:off x="4686300" y="4437920"/>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070162"/>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3" name="Content Placeholder 8">
            <a:extLst>
              <a:ext uri="{FF2B5EF4-FFF2-40B4-BE49-F238E27FC236}">
                <a16:creationId xmlns:a16="http://schemas.microsoft.com/office/drawing/2014/main" id="{192EF1EA-3FAF-446A-9BB8-CB9BA1F88BE6}"/>
              </a:ext>
            </a:extLst>
          </p:cNvPr>
          <p:cNvSpPr>
            <a:spLocks noGrp="1"/>
          </p:cNvSpPr>
          <p:nvPr>
            <p:ph sz="quarter" idx="36" hasCustomPrompt="1"/>
          </p:nvPr>
        </p:nvSpPr>
        <p:spPr>
          <a:xfrm>
            <a:off x="4686300" y="5070162"/>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4" name="Content Placeholder 8">
            <a:extLst>
              <a:ext uri="{FF2B5EF4-FFF2-40B4-BE49-F238E27FC236}">
                <a16:creationId xmlns:a16="http://schemas.microsoft.com/office/drawing/2014/main" id="{FCBD3762-5ECC-4CC7-8369-83E4CE556B11}"/>
              </a:ext>
            </a:extLst>
          </p:cNvPr>
          <p:cNvSpPr>
            <a:spLocks noGrp="1"/>
          </p:cNvSpPr>
          <p:nvPr>
            <p:ph sz="quarter" idx="37" hasCustomPrompt="1"/>
          </p:nvPr>
        </p:nvSpPr>
        <p:spPr>
          <a:xfrm>
            <a:off x="342900" y="570240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5" name="Content Placeholder 8">
            <a:extLst>
              <a:ext uri="{FF2B5EF4-FFF2-40B4-BE49-F238E27FC236}">
                <a16:creationId xmlns:a16="http://schemas.microsoft.com/office/drawing/2014/main" id="{F2AE9C6B-E354-43E0-A168-8EB6483C4DB6}"/>
              </a:ext>
            </a:extLst>
          </p:cNvPr>
          <p:cNvSpPr>
            <a:spLocks noGrp="1"/>
          </p:cNvSpPr>
          <p:nvPr>
            <p:ph sz="quarter" idx="38" hasCustomPrompt="1"/>
          </p:nvPr>
        </p:nvSpPr>
        <p:spPr>
          <a:xfrm>
            <a:off x="4686300" y="570240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30" name="Credit line">
            <a:extLst>
              <a:ext uri="{FF2B5EF4-FFF2-40B4-BE49-F238E27FC236}">
                <a16:creationId xmlns:a16="http://schemas.microsoft.com/office/drawing/2014/main" id="{E6DEE64F-1259-41DA-8155-BBFE3C02BB4A}"/>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32" name="Appendix Link">
            <a:extLst>
              <a:ext uri="{FF2B5EF4-FFF2-40B4-BE49-F238E27FC236}">
                <a16:creationId xmlns:a16="http://schemas.microsoft.com/office/drawing/2014/main" id="{10C461D8-1BE0-480F-AA26-691586C6675B}"/>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33" name="Slide Number Placeholder">
            <a:extLst>
              <a:ext uri="{FF2B5EF4-FFF2-40B4-BE49-F238E27FC236}">
                <a16:creationId xmlns:a16="http://schemas.microsoft.com/office/drawing/2014/main" id="{F6AD0209-B0AA-4B76-A44B-45BCDF045890}"/>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2358024186"/>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sp>
        <p:nvSpPr>
          <p:cNvPr id="2" name="Hidden Slide Title">
            <a:extLst>
              <a:ext uri="{FF2B5EF4-FFF2-40B4-BE49-F238E27FC236}">
                <a16:creationId xmlns:a16="http://schemas.microsoft.com/office/drawing/2014/main" id="{D3229D0C-04EF-482F-B26C-8D49CD33DBE3}"/>
              </a:ext>
            </a:extLst>
          </p:cNvPr>
          <p:cNvSpPr>
            <a:spLocks noGrp="1"/>
          </p:cNvSpPr>
          <p:nvPr>
            <p:ph type="title" hasCustomPrompt="1"/>
          </p:nvPr>
        </p:nvSpPr>
        <p:spPr>
          <a:xfrm>
            <a:off x="3425949" y="418391"/>
            <a:ext cx="2292103" cy="291823"/>
          </a:xfrm>
          <a:prstGeom prst="rect">
            <a:avLst/>
          </a:prstGeom>
        </p:spPr>
        <p:txBody>
          <a:bodyPr/>
          <a:lstStyle>
            <a:lvl1pPr>
              <a:defRPr>
                <a:solidFill>
                  <a:schemeClr val="tx1"/>
                </a:solidFill>
              </a:defRPr>
            </a:lvl1pPr>
          </a:lstStyle>
          <a:p>
            <a:r>
              <a:rPr lang="en-US" dirty="0"/>
              <a:t>Add hidden title here </a:t>
            </a:r>
          </a:p>
        </p:txBody>
      </p:sp>
      <p:pic>
        <p:nvPicPr>
          <p:cNvPr id="6" name="MGH Logo">
            <a:extLst>
              <a:ext uri="{FF2B5EF4-FFF2-40B4-BE49-F238E27FC236}">
                <a16:creationId xmlns:a16="http://schemas.microsoft.com/office/drawing/2014/main" id="{60DCFDF5-2A5B-440E-888A-BC0BFEF9FF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350211" y="1005697"/>
            <a:ext cx="2443579" cy="2443579"/>
          </a:xfrm>
          <a:prstGeom prst="rect">
            <a:avLst/>
          </a:prstGeom>
        </p:spPr>
      </p:pic>
      <p:sp>
        <p:nvSpPr>
          <p:cNvPr id="9" name="MGH Tagline">
            <a:extLst>
              <a:ext uri="{FF2B5EF4-FFF2-40B4-BE49-F238E27FC236}">
                <a16:creationId xmlns:a16="http://schemas.microsoft.com/office/drawing/2014/main" id="{F040BF5C-A78D-440C-93DF-72F3F641F3F1}"/>
              </a:ext>
            </a:extLst>
          </p:cNvPr>
          <p:cNvSpPr txBox="1"/>
          <p:nvPr userDrawn="1"/>
        </p:nvSpPr>
        <p:spPr>
          <a:xfrm>
            <a:off x="1730746" y="3796682"/>
            <a:ext cx="5682508" cy="469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Because learning changes everything.</a:t>
            </a:r>
            <a:r>
              <a:rPr kumimoji="0" lang="en-US" sz="1400" b="0" i="0" u="none" strike="noStrike" kern="1200" cap="none" spc="40" normalizeH="0" baseline="6000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2400" b="0" i="0" u="none" strike="noStrike" kern="1200" cap="none" spc="40" normalizeH="0" baseline="60000" noProof="0" dirty="0">
              <a:ln>
                <a:noFill/>
              </a:ln>
              <a:solidFill>
                <a:srgbClr val="000000"/>
              </a:solidFill>
              <a:effectLst/>
              <a:uLnTx/>
              <a:uFillTx/>
              <a:latin typeface="+mn-lt"/>
              <a:ea typeface="+mn-ea"/>
              <a:cs typeface="+mn-cs"/>
            </a:endParaRPr>
          </a:p>
        </p:txBody>
      </p:sp>
      <p:sp>
        <p:nvSpPr>
          <p:cNvPr id="10" name="MGH URL">
            <a:extLst>
              <a:ext uri="{FF2B5EF4-FFF2-40B4-BE49-F238E27FC236}">
                <a16:creationId xmlns:a16="http://schemas.microsoft.com/office/drawing/2014/main" id="{2215B5DD-E18E-478F-81B9-79BA83A9A251}"/>
              </a:ext>
            </a:extLst>
          </p:cNvPr>
          <p:cNvSpPr txBox="1"/>
          <p:nvPr userDrawn="1"/>
        </p:nvSpPr>
        <p:spPr>
          <a:xfrm>
            <a:off x="3269085" y="5329121"/>
            <a:ext cx="26058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www.mheducation.com</a:t>
            </a:r>
            <a:endParaRPr kumimoji="0" lang="en-US" sz="2000" b="0" i="0" u="none" strike="noStrike" kern="1200" cap="none" spc="0" normalizeH="0" baseline="0" noProof="0" dirty="0">
              <a:ln>
                <a:noFill/>
              </a:ln>
              <a:solidFill>
                <a:srgbClr val="000000"/>
              </a:solidFill>
              <a:effectLst/>
              <a:uLnTx/>
              <a:uFillTx/>
              <a:latin typeface="+mn-lt"/>
              <a:ea typeface="+mn-ea"/>
              <a:cs typeface="+mn-cs"/>
            </a:endParaRPr>
          </a:p>
        </p:txBody>
      </p:sp>
      <p:sp>
        <p:nvSpPr>
          <p:cNvPr id="7" name="Text Placeholder 4">
            <a:extLst>
              <a:ext uri="{FF2B5EF4-FFF2-40B4-BE49-F238E27FC236}">
                <a16:creationId xmlns:a16="http://schemas.microsoft.com/office/drawing/2014/main" id="{08A07F9E-7E00-4897-B959-44BD34DBBEE3}"/>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744366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ppendix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6CA9270-FD0E-4B64-B0D8-24095E6A2959}"/>
              </a:ext>
            </a:extLst>
          </p:cNvPr>
          <p:cNvSpPr>
            <a:spLocks noGrp="1"/>
          </p:cNvSpPr>
          <p:nvPr>
            <p:ph type="title" hasCustomPrompt="1"/>
          </p:nvPr>
        </p:nvSpPr>
        <p:spPr>
          <a:xfrm>
            <a:off x="342899" y="2366309"/>
            <a:ext cx="7696919" cy="526936"/>
          </a:xfrm>
          <a:prstGeom prst="rect">
            <a:avLst/>
          </a:prstGeom>
        </p:spPr>
        <p:txBody>
          <a:bodyPr anchor="ctr"/>
          <a:lstStyle>
            <a:lvl1pPr>
              <a:defRPr/>
            </a:lvl1pPr>
          </a:lstStyle>
          <a:p>
            <a:r>
              <a:rPr lang="en-US" dirty="0"/>
              <a:t>Accessibility Content: Text Alternatives for Images</a:t>
            </a:r>
          </a:p>
        </p:txBody>
      </p:sp>
      <p:sp>
        <p:nvSpPr>
          <p:cNvPr id="3" name="Slide Number Placeholder">
            <a:extLst>
              <a:ext uri="{FF2B5EF4-FFF2-40B4-BE49-F238E27FC236}">
                <a16:creationId xmlns:a16="http://schemas.microsoft.com/office/drawing/2014/main" id="{75EAFBA1-B136-4644-BD02-04EA0D576F3B}"/>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3692571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isc. 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C0136BE0-3F2D-44D5-B125-B7A30D2C8896}"/>
              </a:ext>
            </a:extLst>
          </p:cNvPr>
          <p:cNvSpPr>
            <a:spLocks noGrp="1"/>
          </p:cNvSpPr>
          <p:nvPr>
            <p:ph type="title"/>
          </p:nvPr>
        </p:nvSpPr>
        <p:spPr>
          <a:xfrm>
            <a:off x="339450" y="117244"/>
            <a:ext cx="6065851" cy="730970"/>
          </a:xfrm>
          <a:prstGeom prst="rect">
            <a:avLst/>
          </a:prstGeom>
        </p:spPr>
        <p:txBody>
          <a:bodyPr/>
          <a:lstStyle/>
          <a:p>
            <a:r>
              <a:rPr lang="en-US" dirty="0"/>
              <a:t>Click to edit Master title style</a:t>
            </a:r>
          </a:p>
        </p:txBody>
      </p:sp>
      <p:sp>
        <p:nvSpPr>
          <p:cNvPr id="5" name="Content Placeholder">
            <a:extLst>
              <a:ext uri="{FF2B5EF4-FFF2-40B4-BE49-F238E27FC236}">
                <a16:creationId xmlns:a16="http://schemas.microsoft.com/office/drawing/2014/main" id="{DA8444E8-1445-4AB7-85DD-90449330C005}"/>
              </a:ext>
            </a:extLst>
          </p:cNvPr>
          <p:cNvSpPr>
            <a:spLocks noGrp="1"/>
          </p:cNvSpPr>
          <p:nvPr>
            <p:ph sz="quarter" idx="11" hasCustomPrompt="1"/>
          </p:nvPr>
        </p:nvSpPr>
        <p:spPr>
          <a:xfrm>
            <a:off x="342900" y="1973249"/>
            <a:ext cx="6477000" cy="4343400"/>
          </a:xfrm>
        </p:spPr>
        <p:txBody>
          <a:bodyPr/>
          <a:lstStyle>
            <a:lvl1pPr>
              <a:defRPr/>
            </a:lvl1pPr>
            <a:lvl2pPr marL="344488" indent="-342900">
              <a:buFont typeface="Arial" panose="020B0604020202020204" pitchFamily="34" charset="0"/>
              <a:buChar char="•"/>
              <a:defRPr/>
            </a:lvl2pPr>
            <a:lvl3pPr>
              <a:defRPr/>
            </a:lvl3pPr>
            <a:lvl4pPr>
              <a:defRPr/>
            </a:lvl4pPr>
          </a:lstStyle>
          <a:p>
            <a:pPr lvl="0"/>
            <a:r>
              <a:rPr lang="en-US" dirty="0"/>
              <a:t>Slide Content</a:t>
            </a:r>
          </a:p>
          <a:p>
            <a:pPr lvl="2"/>
            <a:r>
              <a:rPr lang="en-US" dirty="0"/>
              <a:t>Second level</a:t>
            </a:r>
          </a:p>
          <a:p>
            <a:pPr lvl="3"/>
            <a:r>
              <a:rPr lang="en-US" dirty="0"/>
              <a:t>Third level</a:t>
            </a:r>
          </a:p>
        </p:txBody>
      </p:sp>
      <p:sp>
        <p:nvSpPr>
          <p:cNvPr id="4" name="Slide Number Placeholder">
            <a:extLst>
              <a:ext uri="{FF2B5EF4-FFF2-40B4-BE49-F238E27FC236}">
                <a16:creationId xmlns:a16="http://schemas.microsoft.com/office/drawing/2014/main" id="{5FFEB5EE-FCC3-476D-BA86-77985058168B}"/>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4541601"/>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W/Cover">
    <p:spTree>
      <p:nvGrpSpPr>
        <p:cNvPr id="1" name=""/>
        <p:cNvGrpSpPr/>
        <p:nvPr/>
      </p:nvGrpSpPr>
      <p:grpSpPr>
        <a:xfrm>
          <a:off x="0" y="0"/>
          <a:ext cx="0" cy="0"/>
          <a:chOff x="0" y="0"/>
          <a:chExt cx="0" cy="0"/>
        </a:xfrm>
      </p:grpSpPr>
      <p:grpSp>
        <p:nvGrpSpPr>
          <p:cNvPr id="4" name="MHE Altered Background, fixed">
            <a:extLst>
              <a:ext uri="{FF2B5EF4-FFF2-40B4-BE49-F238E27FC236}">
                <a16:creationId xmlns:a16="http://schemas.microsoft.com/office/drawing/2014/main" id="{E2D8ACCF-E5FC-4FE9-9E84-B2A0A6B1EEBA}"/>
              </a:ext>
              <a:ext uri="{C183D7F6-B498-43B3-948B-1728B52AA6E4}">
                <adec:decorative xmlns:adec="http://schemas.microsoft.com/office/drawing/2017/decorative" val="1"/>
              </a:ext>
            </a:extLst>
          </p:cNvPr>
          <p:cNvGrpSpPr/>
          <p:nvPr userDrawn="1"/>
        </p:nvGrpSpPr>
        <p:grpSpPr>
          <a:xfrm>
            <a:off x="342900" y="2095500"/>
            <a:ext cx="3886199" cy="3886199"/>
            <a:chOff x="342900" y="2095500"/>
            <a:chExt cx="3886199" cy="3886199"/>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342900" y="2095500"/>
              <a:ext cx="3886199" cy="3886199"/>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495300" y="2362200"/>
              <a:ext cx="3429000" cy="34671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userDrawn="1">
            <p:ph type="ctrTitle" hasCustomPrompt="1"/>
          </p:nvPr>
        </p:nvSpPr>
        <p:spPr>
          <a:xfrm>
            <a:off x="621792" y="2608290"/>
            <a:ext cx="3035808" cy="513282"/>
          </a:xfrm>
          <a:prstGeom prst="rect">
            <a:avLst/>
          </a:prstGeom>
        </p:spPr>
        <p:txBody>
          <a:bodyPr anchor="b">
            <a:noAutofit/>
          </a:bodyPr>
          <a:lstStyle>
            <a:lvl1pPr algn="l">
              <a:lnSpc>
                <a:spcPct val="100000"/>
              </a:lnSpc>
              <a:defRPr sz="2600" b="1">
                <a:solidFill>
                  <a:schemeClr val="bg1"/>
                </a:solidFill>
              </a:defRPr>
            </a:lvl1pPr>
          </a:lstStyle>
          <a:p>
            <a:r>
              <a:rPr lang="en-US" dirty="0"/>
              <a:t>Chapter #</a:t>
            </a:r>
          </a:p>
        </p:txBody>
      </p:sp>
      <p:sp>
        <p:nvSpPr>
          <p:cNvPr id="8" name="Subtitle"/>
          <p:cNvSpPr>
            <a:spLocks noGrp="1"/>
          </p:cNvSpPr>
          <p:nvPr userDrawn="1">
            <p:ph type="subTitle" idx="1" hasCustomPrompt="1"/>
          </p:nvPr>
        </p:nvSpPr>
        <p:spPr>
          <a:xfrm>
            <a:off x="621792" y="3281532"/>
            <a:ext cx="3035808" cy="957094"/>
          </a:xfrm>
          <a:prstGeom prst="rect">
            <a:avLst/>
          </a:prstGeom>
        </p:spPr>
        <p:txBody>
          <a:bodyPr anchor="b"/>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304619"/>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userDrawn="1">
            <p:ph type="body" sz="quarter" idx="10" hasCustomPrompt="1"/>
          </p:nvPr>
        </p:nvSpPr>
        <p:spPr>
          <a:xfrm>
            <a:off x="621791" y="4376387"/>
            <a:ext cx="3043303" cy="1348134"/>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3" name="Cover Placeholder">
            <a:extLst>
              <a:ext uri="{FF2B5EF4-FFF2-40B4-BE49-F238E27FC236}">
                <a16:creationId xmlns:a16="http://schemas.microsoft.com/office/drawing/2014/main" id="{67C61915-1FDF-4DF1-95F4-8BAC894B4DC1}"/>
              </a:ext>
            </a:extLst>
          </p:cNvPr>
          <p:cNvSpPr>
            <a:spLocks noGrp="1"/>
          </p:cNvSpPr>
          <p:nvPr userDrawn="1">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11" name="Text Placeholder 4">
            <a:extLst>
              <a:ext uri="{FF2B5EF4-FFF2-40B4-BE49-F238E27FC236}">
                <a16:creationId xmlns:a16="http://schemas.microsoft.com/office/drawing/2014/main" id="{3B0A6DCB-6F9D-4F6F-B6BA-50445811C8CC}"/>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2489068921"/>
      </p:ext>
    </p:extLst>
  </p:cSld>
  <p:clrMapOvr>
    <a:masterClrMapping/>
  </p:clrMapOvr>
  <p:extLst mod="1">
    <p:ext uri="{DCECCB84-F9BA-43D5-87BE-67443E8EF086}">
      <p15:sldGuideLst xmlns:p15="http://schemas.microsoft.com/office/powerpoint/2012/main">
        <p15:guide id="1" orient="horz" pos="1320">
          <p15:clr>
            <a:srgbClr val="FBAE40"/>
          </p15:clr>
        </p15:guide>
        <p15:guide id="2" orient="horz" pos="3768">
          <p15:clr>
            <a:srgbClr val="FBAE40"/>
          </p15:clr>
        </p15:guide>
        <p15:guide id="3" pos="2664">
          <p15:clr>
            <a:srgbClr val="FBAE40"/>
          </p15:clr>
        </p15:guide>
        <p15:guide id="4" pos="2880">
          <p15:clr>
            <a:srgbClr val="FBAE40"/>
          </p15:clr>
        </p15:guide>
        <p15:guide id="5" pos="2472">
          <p15:clr>
            <a:srgbClr val="FBAE40"/>
          </p15:clr>
        </p15:guide>
        <p15:guide id="6" pos="312">
          <p15:clr>
            <a:srgbClr val="FBAE40"/>
          </p15:clr>
        </p15:guide>
        <p15:guide id="7" orient="horz" pos="1488">
          <p15:clr>
            <a:srgbClr val="FBAE40"/>
          </p15:clr>
        </p15:guide>
        <p15:guide id="8" orient="horz" pos="367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7" name="Content Placeholder 3">
            <a:extLst>
              <a:ext uri="{FF2B5EF4-FFF2-40B4-BE49-F238E27FC236}">
                <a16:creationId xmlns:a16="http://schemas.microsoft.com/office/drawing/2014/main" id="{8BD6B33F-C6AA-4848-9A7E-D62E929895B0}"/>
              </a:ext>
            </a:extLst>
          </p:cNvPr>
          <p:cNvSpPr>
            <a:spLocks noGrp="1"/>
          </p:cNvSpPr>
          <p:nvPr>
            <p:ph sz="quarter" idx="16" hasCustomPrompt="1"/>
          </p:nvPr>
        </p:nvSpPr>
        <p:spPr>
          <a:xfrm>
            <a:off x="342900" y="1371601"/>
            <a:ext cx="8458200" cy="4873752"/>
          </a:xfrm>
        </p:spPr>
        <p:txBody>
          <a:bodyPr>
            <a:noAutofit/>
          </a:bodyPr>
          <a:lstStyle>
            <a:lvl1pPr>
              <a:defRPr/>
            </a:lvl1pPr>
          </a:lstStyle>
          <a:p>
            <a:pPr lvl="0"/>
            <a:r>
              <a:rPr lang="en-US" dirty="0"/>
              <a:t>Slide Content</a:t>
            </a:r>
          </a:p>
          <a:p>
            <a:pPr lvl="1"/>
            <a:r>
              <a:rPr lang="en-US" dirty="0"/>
              <a:t>Second level</a:t>
            </a:r>
          </a:p>
          <a:p>
            <a:pPr lvl="2"/>
            <a:r>
              <a:rPr lang="en-US" dirty="0"/>
              <a:t>Third level</a:t>
            </a:r>
          </a:p>
        </p:txBody>
      </p:sp>
      <p:sp>
        <p:nvSpPr>
          <p:cNvPr id="8" name="Return to main slide Link 2">
            <a:extLst>
              <a:ext uri="{FF2B5EF4-FFF2-40B4-BE49-F238E27FC236}">
                <a16:creationId xmlns:a16="http://schemas.microsoft.com/office/drawing/2014/main" id="{BAEE7FB3-0EAC-49B4-A473-DCB37D0E8E64}"/>
              </a:ext>
            </a:extLst>
          </p:cNvPr>
          <p:cNvSpPr>
            <a:spLocks noGrp="1"/>
          </p:cNvSpPr>
          <p:nvPr>
            <p:ph type="body" sz="quarter" idx="17" hasCustomPrompt="1"/>
          </p:nvPr>
        </p:nvSpPr>
        <p:spPr>
          <a:xfrm>
            <a:off x="3070946" y="6350211"/>
            <a:ext cx="2980944" cy="228600"/>
          </a:xfrm>
        </p:spPr>
        <p:txBody>
          <a:bodyPr anchor="ctr">
            <a:noAutofit/>
          </a:bodyPr>
          <a:lstStyle>
            <a:lvl1pPr algn="ctr">
              <a:defRPr sz="1200"/>
            </a:lvl1pPr>
          </a:lstStyle>
          <a:p>
            <a:pPr lvl="0"/>
            <a:r>
              <a:rPr lang="en-IN" dirty="0"/>
              <a:t>Return to parent-slide containing images.</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152300839"/>
      </p:ext>
    </p:extLst>
  </p:cSld>
  <p:clrMapOvr>
    <a:masterClrMapping/>
  </p:clrMapOvr>
  <p:extLst mod="1">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4" name="Content Placeholder 3">
            <a:extLst>
              <a:ext uri="{FF2B5EF4-FFF2-40B4-BE49-F238E27FC236}">
                <a16:creationId xmlns:a16="http://schemas.microsoft.com/office/drawing/2014/main" id="{0F99ECE4-CEB6-4518-B036-709D64B27AE0}"/>
              </a:ext>
            </a:extLst>
          </p:cNvPr>
          <p:cNvSpPr>
            <a:spLocks noGrp="1"/>
          </p:cNvSpPr>
          <p:nvPr>
            <p:ph sz="quarter" idx="16" hasCustomPrompt="1"/>
          </p:nvPr>
        </p:nvSpPr>
        <p:spPr>
          <a:xfrm>
            <a:off x="342900" y="1397001"/>
            <a:ext cx="8458200" cy="4846320"/>
          </a:xfrm>
        </p:spPr>
        <p:txBody>
          <a:bodyPr>
            <a:noAutofit/>
          </a:bodyPr>
          <a:lstStyle>
            <a:lvl1pPr>
              <a:defRPr/>
            </a:lvl1pPr>
          </a:lstStyle>
          <a:p>
            <a:pPr lvl="0"/>
            <a:r>
              <a:rPr lang="en-US" dirty="0"/>
              <a:t>Slide Content</a:t>
            </a:r>
          </a:p>
          <a:p>
            <a:pPr lvl="1"/>
            <a:r>
              <a:rPr lang="en-US" dirty="0"/>
              <a:t>Second level</a:t>
            </a:r>
          </a:p>
          <a:p>
            <a:pPr lvl="2"/>
            <a:r>
              <a:rPr lang="en-US" dirty="0"/>
              <a:t>Third level</a:t>
            </a:r>
          </a:p>
        </p:txBody>
      </p:sp>
      <p:sp>
        <p:nvSpPr>
          <p:cNvPr id="8" name="Return to main slide Link 2">
            <a:extLst>
              <a:ext uri="{FF2B5EF4-FFF2-40B4-BE49-F238E27FC236}">
                <a16:creationId xmlns:a16="http://schemas.microsoft.com/office/drawing/2014/main" id="{9B134E77-CDFC-4241-959A-BAF4C2ADE209}"/>
              </a:ext>
            </a:extLst>
          </p:cNvPr>
          <p:cNvSpPr>
            <a:spLocks noGrp="1"/>
          </p:cNvSpPr>
          <p:nvPr>
            <p:ph type="body" sz="quarter" idx="17" hasCustomPrompt="1"/>
          </p:nvPr>
        </p:nvSpPr>
        <p:spPr>
          <a:xfrm>
            <a:off x="3081528" y="6337511"/>
            <a:ext cx="2980944" cy="228600"/>
          </a:xfrm>
        </p:spPr>
        <p:txBody>
          <a:bodyPr anchor="ctr">
            <a:noAutofit/>
          </a:bodyPr>
          <a:lstStyle>
            <a:lvl1pPr algn="ctr">
              <a:defRPr sz="1200"/>
            </a:lvl1pPr>
          </a:lstStyle>
          <a:p>
            <a:pPr lvl="0"/>
            <a:r>
              <a:rPr lang="en-IN" dirty="0"/>
              <a:t>Return to parent-slide containing images.</a:t>
            </a:r>
          </a:p>
        </p:txBody>
      </p:sp>
      <p:sp>
        <p:nvSpPr>
          <p:cNvPr id="7" name="Slide Number Placeholder">
            <a:extLst>
              <a:ext uri="{FF2B5EF4-FFF2-40B4-BE49-F238E27FC236}">
                <a16:creationId xmlns:a16="http://schemas.microsoft.com/office/drawing/2014/main" id="{37CCC8AF-E2D7-4902-AC6A-F8FFFAB3B983}"/>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842702864"/>
      </p:ext>
    </p:extLst>
  </p:cSld>
  <p:clrMapOvr>
    <a:masterClrMapping/>
  </p:clrMapOvr>
  <p:extLst mod="1">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ppendix-Two Comparison Placeholders With Identifi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br>
              <a:rPr lang="en-US" dirty="0"/>
            </a:br>
            <a:endParaRPr lang="en-US" dirty="0"/>
          </a:p>
        </p:txBody>
      </p:sp>
      <p:sp>
        <p:nvSpPr>
          <p:cNvPr id="9" name="Return to main slide Link 1">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3081528" y="1068234"/>
            <a:ext cx="2980944" cy="228600"/>
          </a:xfrm>
          <a:prstGeom prst="rect">
            <a:avLst/>
          </a:prstGeom>
        </p:spPr>
        <p:txBody>
          <a:bodyPr vert="horz" lIns="91440" tIns="45720" rIns="91440" bIns="45720" rtlCol="0" anchor="ctr">
            <a:noAutofit/>
          </a:bodyPr>
          <a:lstStyle>
            <a:lvl1pPr algn="ctr">
              <a:defRPr lang="en-US" sz="1200" dirty="0"/>
            </a:lvl1pPr>
          </a:lstStyle>
          <a:p>
            <a:pPr lvl="0" algn="ctr"/>
            <a:r>
              <a:rPr lang="en-US" dirty="0"/>
              <a:t>Return to parent-slide containing images.</a:t>
            </a:r>
          </a:p>
        </p:txBody>
      </p:sp>
      <p:sp>
        <p:nvSpPr>
          <p:cNvPr id="4" name="Image Identifier 1">
            <a:extLst>
              <a:ext uri="{FF2B5EF4-FFF2-40B4-BE49-F238E27FC236}">
                <a16:creationId xmlns:a16="http://schemas.microsoft.com/office/drawing/2014/main" id="{06B6FD09-21E6-4C44-B034-2825B085D9AB}"/>
              </a:ext>
            </a:extLst>
          </p:cNvPr>
          <p:cNvSpPr>
            <a:spLocks noGrp="1"/>
          </p:cNvSpPr>
          <p:nvPr>
            <p:ph type="body" sz="quarter" idx="17" hasCustomPrompt="1"/>
          </p:nvPr>
        </p:nvSpPr>
        <p:spPr>
          <a:xfrm>
            <a:off x="365125" y="1397001"/>
            <a:ext cx="4078224" cy="393192"/>
          </a:xfrm>
        </p:spPr>
        <p:txBody>
          <a:bodyPr>
            <a:noAutofit/>
          </a:bodyPr>
          <a:lstStyle>
            <a:lvl1pPr>
              <a:defRPr/>
            </a:lvl1pPr>
          </a:lstStyle>
          <a:p>
            <a:pPr lvl="0"/>
            <a:r>
              <a:rPr lang="en-US" dirty="0"/>
              <a:t>Image Identifier 1</a:t>
            </a:r>
          </a:p>
        </p:txBody>
      </p:sp>
      <p:sp>
        <p:nvSpPr>
          <p:cNvPr id="12" name="Content Placeholder 1">
            <a:extLst>
              <a:ext uri="{FF2B5EF4-FFF2-40B4-BE49-F238E27FC236}">
                <a16:creationId xmlns:a16="http://schemas.microsoft.com/office/drawing/2014/main" id="{211AB556-A79C-4FDF-BD73-C1AB72D9590A}"/>
              </a:ext>
            </a:extLst>
          </p:cNvPr>
          <p:cNvSpPr>
            <a:spLocks noGrp="1"/>
          </p:cNvSpPr>
          <p:nvPr>
            <p:ph sz="quarter" idx="18" hasCustomPrompt="1"/>
          </p:nvPr>
        </p:nvSpPr>
        <p:spPr>
          <a:xfrm>
            <a:off x="342900" y="1933303"/>
            <a:ext cx="4078224" cy="4315968"/>
          </a:xfrm>
        </p:spPr>
        <p:txBody>
          <a:bodyPr>
            <a:noAutofit/>
          </a:bodyPr>
          <a:lstStyle>
            <a:lvl1pPr>
              <a:defRPr/>
            </a:lvl1pPr>
          </a:lstStyle>
          <a:p>
            <a:pPr lvl="0"/>
            <a:r>
              <a:rPr lang="en-US" dirty="0"/>
              <a:t>Slide Content</a:t>
            </a:r>
          </a:p>
          <a:p>
            <a:pPr lvl="1"/>
            <a:r>
              <a:rPr lang="en-US" dirty="0"/>
              <a:t>Second level</a:t>
            </a:r>
          </a:p>
          <a:p>
            <a:pPr lvl="2"/>
            <a:r>
              <a:rPr lang="en-US" dirty="0"/>
              <a:t>Third level</a:t>
            </a:r>
          </a:p>
        </p:txBody>
      </p:sp>
      <p:sp>
        <p:nvSpPr>
          <p:cNvPr id="14" name="Image Identifier 2">
            <a:extLst>
              <a:ext uri="{FF2B5EF4-FFF2-40B4-BE49-F238E27FC236}">
                <a16:creationId xmlns:a16="http://schemas.microsoft.com/office/drawing/2014/main" id="{8126F7C8-57F8-404E-8B7F-DFB94AEB3363}"/>
              </a:ext>
            </a:extLst>
          </p:cNvPr>
          <p:cNvSpPr>
            <a:spLocks noGrp="1"/>
          </p:cNvSpPr>
          <p:nvPr>
            <p:ph type="body" sz="quarter" idx="19" hasCustomPrompt="1"/>
          </p:nvPr>
        </p:nvSpPr>
        <p:spPr>
          <a:xfrm>
            <a:off x="4715145" y="1397001"/>
            <a:ext cx="4078224" cy="393192"/>
          </a:xfrm>
        </p:spPr>
        <p:txBody>
          <a:bodyPr>
            <a:noAutofit/>
          </a:bodyPr>
          <a:lstStyle>
            <a:lvl1pPr>
              <a:defRPr/>
            </a:lvl1pPr>
          </a:lstStyle>
          <a:p>
            <a:pPr lvl="0"/>
            <a:r>
              <a:rPr lang="en-US" dirty="0"/>
              <a:t>Image Identifier 2</a:t>
            </a:r>
          </a:p>
        </p:txBody>
      </p:sp>
      <p:sp>
        <p:nvSpPr>
          <p:cNvPr id="16" name="Content Placeholder 2">
            <a:extLst>
              <a:ext uri="{FF2B5EF4-FFF2-40B4-BE49-F238E27FC236}">
                <a16:creationId xmlns:a16="http://schemas.microsoft.com/office/drawing/2014/main" id="{241441BC-54C7-474E-887C-32AF8F737FA5}"/>
              </a:ext>
            </a:extLst>
          </p:cNvPr>
          <p:cNvSpPr>
            <a:spLocks noGrp="1"/>
          </p:cNvSpPr>
          <p:nvPr>
            <p:ph sz="quarter" idx="20" hasCustomPrompt="1"/>
          </p:nvPr>
        </p:nvSpPr>
        <p:spPr>
          <a:xfrm>
            <a:off x="4722876" y="1932432"/>
            <a:ext cx="4078224" cy="4315968"/>
          </a:xfrm>
        </p:spPr>
        <p:txBody>
          <a:bodyPr>
            <a:noAutofit/>
          </a:bodyPr>
          <a:lstStyle>
            <a:lvl1pPr>
              <a:defRPr/>
            </a:lvl1pPr>
          </a:lstStyle>
          <a:p>
            <a:pPr lvl="0"/>
            <a:r>
              <a:rPr lang="en-US" dirty="0"/>
              <a:t>Slide Content 2</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8" name="Return to main slide Link 2">
            <a:extLst>
              <a:ext uri="{FF2B5EF4-FFF2-40B4-BE49-F238E27FC236}">
                <a16:creationId xmlns:a16="http://schemas.microsoft.com/office/drawing/2014/main" id="{B9537776-81D3-4405-934B-448730728479}"/>
              </a:ext>
            </a:extLst>
          </p:cNvPr>
          <p:cNvSpPr>
            <a:spLocks noGrp="1"/>
          </p:cNvSpPr>
          <p:nvPr>
            <p:ph type="body" sz="quarter" idx="21" hasCustomPrompt="1"/>
          </p:nvPr>
        </p:nvSpPr>
        <p:spPr>
          <a:xfrm>
            <a:off x="3081528" y="6337511"/>
            <a:ext cx="2980944" cy="228600"/>
          </a:xfrm>
        </p:spPr>
        <p:txBody>
          <a:bodyPr anchor="ctr">
            <a:noAutofit/>
          </a:bodyPr>
          <a:lstStyle>
            <a:lvl1pPr algn="ctr">
              <a:defRPr sz="1200"/>
            </a:lvl1pPr>
          </a:lstStyle>
          <a:p>
            <a:pPr lvl="0"/>
            <a:r>
              <a:rPr lang="en-IN" dirty="0"/>
              <a:t>Return to parent-slide containing images.</a:t>
            </a:r>
          </a:p>
        </p:txBody>
      </p:sp>
      <p:sp>
        <p:nvSpPr>
          <p:cNvPr id="10" name="Slide Number Placeholder">
            <a:extLst>
              <a:ext uri="{FF2B5EF4-FFF2-40B4-BE49-F238E27FC236}">
                <a16:creationId xmlns:a16="http://schemas.microsoft.com/office/drawing/2014/main" id="{00A4DBBD-DCA1-4207-8DB2-FBD5FBA1D0D7}"/>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2505933215"/>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00"/>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D8F3EC5-73E8-440D-847C-1D4591FE0928}"/>
              </a:ext>
            </a:extLst>
          </p:cNvPr>
          <p:cNvSpPr txBox="1"/>
          <p:nvPr userDrawn="1"/>
        </p:nvSpPr>
        <p:spPr>
          <a:xfrm>
            <a:off x="1380928" y="20320"/>
            <a:ext cx="6382144" cy="461665"/>
          </a:xfrm>
          <a:prstGeom prst="rect">
            <a:avLst/>
          </a:prstGeom>
          <a:noFill/>
        </p:spPr>
        <p:txBody>
          <a:bodyPr wrap="square" rtlCol="0">
            <a:spAutoFit/>
          </a:bodyPr>
          <a:lstStyle/>
          <a:p>
            <a:pPr algn="ctr"/>
            <a:r>
              <a:rPr lang="en-US" sz="2400" b="1" dirty="0">
                <a:solidFill>
                  <a:srgbClr val="0070C0"/>
                </a:solidFill>
                <a:latin typeface="Arial" panose="020B0604020202020204" pitchFamily="34" charset="0"/>
                <a:cs typeface="Arial" panose="020B0604020202020204" pitchFamily="34" charset="0"/>
              </a:rPr>
              <a:t>INSTRUCTION NOTES</a:t>
            </a:r>
            <a:endParaRPr lang="en-IN" sz="2400" b="1" dirty="0">
              <a:solidFill>
                <a:srgbClr val="0070C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493F5A8-6BC8-45A9-B853-99DFBE6F50C5}"/>
              </a:ext>
            </a:extLst>
          </p:cNvPr>
          <p:cNvSpPr txBox="1"/>
          <p:nvPr userDrawn="1"/>
        </p:nvSpPr>
        <p:spPr>
          <a:xfrm>
            <a:off x="0" y="457200"/>
            <a:ext cx="9144000" cy="6400800"/>
          </a:xfrm>
          <a:prstGeom prst="rect">
            <a:avLst/>
          </a:prstGeom>
          <a:solidFill>
            <a:schemeClr val="accent4">
              <a:lumMod val="40000"/>
              <a:lumOff val="60000"/>
            </a:schemeClr>
          </a:solidFill>
        </p:spPr>
        <p:txBody>
          <a:bodyPr wrap="square" rtlCol="0">
            <a:noAutofit/>
          </a:bodyPr>
          <a:lstStyle/>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Fix copyright year in Opener slide.</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Use Sans Serif font. (For engineering and chemistry titles Times New Roman font to be used.)</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all texts in Placeholders as per order.</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all images, tables, and equations without placeholder.</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credit text just after images.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all tables and equations in editable format if possible.</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Break texts to separate placeholder, if equations uses between them.</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color contrast ratio, it should need to pass 4.5:1 (AA standard)</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alt-text as provided, if any images missing make a note. No need to set alt-text for editable table and equations.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all images alt-text field. There should be alt-text or blank. Set decorative those images, which are listed in alt-text list.</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Appendix slide for Long descriptions and link properly with its parent image. Appendix should be in other section and hidden.</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Strictly avoid equation editor.</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outline view for proper order of texts.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Fix all text language to US English. Fix other language, if instructed.</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Accessibility checker and if there is any known errors.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Metadata of files as instructed.</a:t>
            </a:r>
          </a:p>
          <a:p>
            <a:pPr marL="342900" marR="0" lvl="0" indent="-342900" algn="l" defTabSz="914400" rtl="0" eaLnBrk="1" fontAlgn="auto" latinLnBrk="0" hangingPunct="1">
              <a:lnSpc>
                <a:spcPct val="100000"/>
              </a:lnSpc>
              <a:spcBef>
                <a:spcPts val="500"/>
              </a:spcBef>
              <a:spcAft>
                <a:spcPts val="0"/>
              </a:spcAft>
              <a:buClrTx/>
              <a:buSzTx/>
              <a:buFont typeface="+mj-lt"/>
              <a:buAutoNum type="arabicPeriod"/>
              <a:tabLst/>
              <a:defRPr/>
            </a:pPr>
            <a:r>
              <a:rPr lang="en-US" sz="1500" dirty="0">
                <a:latin typeface="Arial" panose="020B0604020202020204" pitchFamily="34" charset="0"/>
                <a:cs typeface="Arial" panose="020B0604020202020204" pitchFamily="34" charset="0"/>
              </a:rPr>
              <a:t>Recheck all, before pass to next step.</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Be sure before pass to next step, all the instructions are followed.</a:t>
            </a:r>
          </a:p>
          <a:p>
            <a:pPr marL="0" lvl="0" indent="0" algn="ctr">
              <a:lnSpc>
                <a:spcPct val="100000"/>
              </a:lnSpc>
              <a:spcBef>
                <a:spcPts val="1200"/>
              </a:spcBef>
              <a:spcAft>
                <a:spcPts val="0"/>
              </a:spcAft>
              <a:buFont typeface="+mj-lt"/>
              <a:buNone/>
            </a:pPr>
            <a:r>
              <a:rPr lang="en-US" sz="1500" b="1" dirty="0">
                <a:latin typeface="Arial" panose="020B0604020202020204" pitchFamily="34" charset="0"/>
                <a:cs typeface="Arial" panose="020B0604020202020204" pitchFamily="34" charset="0"/>
              </a:rPr>
              <a:t>&lt;&lt; PLEASE REMOVE THIS SLIDE AFTER FINALIZE THE CHAPTER &gt;&gt;</a:t>
            </a:r>
          </a:p>
        </p:txBody>
      </p:sp>
    </p:spTree>
    <p:extLst>
      <p:ext uri="{BB962C8B-B14F-4D97-AF65-F5344CB8AC3E}">
        <p14:creationId xmlns:p14="http://schemas.microsoft.com/office/powerpoint/2010/main" val="2976811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NO 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0" y="1452559"/>
            <a:ext cx="9144000" cy="4982750"/>
            <a:chOff x="0" y="1521567"/>
            <a:chExt cx="9144000" cy="4846438"/>
          </a:xfrm>
        </p:grpSpPr>
        <p:sp>
          <p:nvSpPr>
            <p:cNvPr id="11" name="Rectangle 10">
              <a:extLst>
                <a:ext uri="{FF2B5EF4-FFF2-40B4-BE49-F238E27FC236}">
                  <a16:creationId xmlns:a16="http://schemas.microsoft.com/office/drawing/2014/main" id="{23FD8DC8-1EF1-6B48-9F31-D9D254F85818}"/>
                </a:ext>
              </a:extLst>
            </p:cNvPr>
            <p:cNvSpPr/>
            <p:nvPr userDrawn="1"/>
          </p:nvSpPr>
          <p:spPr>
            <a:xfrm>
              <a:off x="0" y="1521567"/>
              <a:ext cx="9144000" cy="484643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500492E-5EBE-C745-8EEE-F17D4BB4582E}"/>
                </a:ext>
              </a:extLst>
            </p:cNvPr>
            <p:cNvSpPr/>
            <p:nvPr userDrawn="1"/>
          </p:nvSpPr>
          <p:spPr>
            <a:xfrm>
              <a:off x="185629" y="2001422"/>
              <a:ext cx="8493233" cy="4166364"/>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364385" y="2475809"/>
              <a:ext cx="7858340" cy="351322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hasCustomPrompt="1"/>
          </p:nvPr>
        </p:nvSpPr>
        <p:spPr>
          <a:xfrm>
            <a:off x="777240" y="2691271"/>
            <a:ext cx="4297680" cy="576185"/>
          </a:xfrm>
          <a:prstGeom prst="rect">
            <a:avLst/>
          </a:prstGeom>
        </p:spPr>
        <p:txBody>
          <a:bodyPr anchor="t">
            <a:noAutofit/>
          </a:bodyPr>
          <a:lstStyle>
            <a:lvl1pPr algn="l">
              <a:lnSpc>
                <a:spcPct val="100000"/>
              </a:lnSpc>
              <a:defRPr sz="2600" b="1">
                <a:solidFill>
                  <a:schemeClr val="bg1"/>
                </a:solidFill>
              </a:defRPr>
            </a:lvl1pPr>
          </a:lstStyle>
          <a:p>
            <a:r>
              <a:rPr lang="en-US" dirty="0"/>
              <a:t>Chapter #</a:t>
            </a:r>
          </a:p>
        </p:txBody>
      </p:sp>
      <p:sp>
        <p:nvSpPr>
          <p:cNvPr id="3" name="Subtitle"/>
          <p:cNvSpPr>
            <a:spLocks noGrp="1"/>
          </p:cNvSpPr>
          <p:nvPr>
            <p:ph type="subTitle" idx="1" hasCustomPrompt="1"/>
          </p:nvPr>
        </p:nvSpPr>
        <p:spPr>
          <a:xfrm>
            <a:off x="782057" y="3525088"/>
            <a:ext cx="5513639" cy="979282"/>
          </a:xfrm>
          <a:prstGeom prst="rect">
            <a:avLst/>
          </a:prstGeom>
        </p:spPr>
        <p:txBody>
          <a:bodyPr anchor="b"/>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867202" y="465003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p:ph type="body" sz="quarter" idx="10" hasCustomPrompt="1"/>
          </p:nvPr>
        </p:nvSpPr>
        <p:spPr>
          <a:xfrm>
            <a:off x="777240" y="4718304"/>
            <a:ext cx="4443413" cy="1283104"/>
          </a:xfrm>
          <a:prstGeom prst="rect">
            <a:avLst/>
          </a:prstGeom>
        </p:spPr>
        <p:txBody>
          <a:bodyPr/>
          <a:lstStyle>
            <a:lvl1pPr>
              <a:spcBef>
                <a:spcPts val="0"/>
              </a:spcBef>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14" name="Text Placeholder 4">
            <a:extLst>
              <a:ext uri="{FF2B5EF4-FFF2-40B4-BE49-F238E27FC236}">
                <a16:creationId xmlns:a16="http://schemas.microsoft.com/office/drawing/2014/main" id="{2170D5CB-0D03-4C4A-BFC9-9923AD1D35C5}"/>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380643474"/>
      </p:ext>
    </p:extLst>
  </p:cSld>
  <p:clrMapOvr>
    <a:masterClrMapping/>
  </p:clrMapOvr>
  <p:extLst mod="1">
    <p:ext uri="{DCECCB84-F9BA-43D5-87BE-67443E8EF086}">
      <p15:sldGuideLst xmlns:p15="http://schemas.microsoft.com/office/powerpoint/2012/main">
        <p15:guide id="1" orient="horz" pos="95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NO Cover">
    <p:spTree>
      <p:nvGrpSpPr>
        <p:cNvPr id="1" name=""/>
        <p:cNvGrpSpPr/>
        <p:nvPr/>
      </p:nvGrpSpPr>
      <p:grpSpPr>
        <a:xfrm>
          <a:off x="0" y="0"/>
          <a:ext cx="0" cy="0"/>
          <a:chOff x="0" y="0"/>
          <a:chExt cx="0" cy="0"/>
        </a:xfrm>
      </p:grpSpPr>
      <p:grpSp>
        <p:nvGrpSpPr>
          <p:cNvPr id="5" name="MHE altered Background, fixed">
            <a:extLst>
              <a:ext uri="{FF2B5EF4-FFF2-40B4-BE49-F238E27FC236}">
                <a16:creationId xmlns:a16="http://schemas.microsoft.com/office/drawing/2014/main" id="{7A14A7A9-A9D7-4A08-A24F-4D1C1F4C29CE}"/>
              </a:ext>
              <a:ext uri="{C183D7F6-B498-43B3-948B-1728B52AA6E4}">
                <adec:decorative xmlns:adec="http://schemas.microsoft.com/office/drawing/2017/decorative" val="1"/>
              </a:ext>
            </a:extLst>
          </p:cNvPr>
          <p:cNvGrpSpPr/>
          <p:nvPr userDrawn="1"/>
        </p:nvGrpSpPr>
        <p:grpSpPr>
          <a:xfrm>
            <a:off x="0" y="1446366"/>
            <a:ext cx="9143999" cy="4991100"/>
            <a:chOff x="0" y="1524000"/>
            <a:chExt cx="9143999" cy="4991100"/>
          </a:xfrm>
        </p:grpSpPr>
        <p:sp>
          <p:nvSpPr>
            <p:cNvPr id="12" name="Rectangle 11">
              <a:extLst>
                <a:ext uri="{FF2B5EF4-FFF2-40B4-BE49-F238E27FC236}">
                  <a16:creationId xmlns:a16="http://schemas.microsoft.com/office/drawing/2014/main" id="{9500492E-5EBE-C745-8EEE-F17D4BB4582E}"/>
                </a:ext>
              </a:extLst>
            </p:cNvPr>
            <p:cNvSpPr/>
            <p:nvPr userDrawn="1"/>
          </p:nvSpPr>
          <p:spPr>
            <a:xfrm>
              <a:off x="0" y="1524000"/>
              <a:ext cx="9143999" cy="4991100"/>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190500" y="2019300"/>
              <a:ext cx="8496300" cy="42672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hasCustomPrompt="1"/>
          </p:nvPr>
        </p:nvSpPr>
        <p:spPr>
          <a:xfrm>
            <a:off x="567378" y="2320032"/>
            <a:ext cx="5223822" cy="549295"/>
          </a:xfrm>
          <a:prstGeom prst="rect">
            <a:avLst/>
          </a:prstGeom>
        </p:spPr>
        <p:txBody>
          <a:bodyPr anchor="t">
            <a:noAutofit/>
          </a:bodyPr>
          <a:lstStyle>
            <a:lvl1pPr algn="l">
              <a:lnSpc>
                <a:spcPct val="100000"/>
              </a:lnSpc>
              <a:defRPr sz="2600" b="1">
                <a:solidFill>
                  <a:schemeClr val="bg1"/>
                </a:solidFill>
              </a:defRPr>
            </a:lvl1pPr>
          </a:lstStyle>
          <a:p>
            <a:r>
              <a:rPr lang="en-US" dirty="0"/>
              <a:t>Chapter #</a:t>
            </a:r>
          </a:p>
        </p:txBody>
      </p:sp>
      <p:sp>
        <p:nvSpPr>
          <p:cNvPr id="3" name="Subtitle"/>
          <p:cNvSpPr>
            <a:spLocks noGrp="1"/>
          </p:cNvSpPr>
          <p:nvPr userDrawn="1">
            <p:ph type="subTitle" idx="1" hasCustomPrompt="1"/>
          </p:nvPr>
        </p:nvSpPr>
        <p:spPr>
          <a:xfrm>
            <a:off x="567378" y="3247693"/>
            <a:ext cx="5644236" cy="1279162"/>
          </a:xfrm>
          <a:prstGeom prst="rect">
            <a:avLst/>
          </a:prstGeom>
        </p:spPr>
        <p:txBody>
          <a:bodyPr anchor="b"/>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02310" y="466502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userDrawn="1">
            <p:ph type="body" sz="quarter" idx="10" hasCustomPrompt="1"/>
          </p:nvPr>
        </p:nvSpPr>
        <p:spPr>
          <a:xfrm>
            <a:off x="567378" y="4770769"/>
            <a:ext cx="4443413" cy="1279151"/>
          </a:xfrm>
          <a:prstGeom prst="rect">
            <a:avLst/>
          </a:prstGeom>
        </p:spPr>
        <p:txBody>
          <a:bodyPr/>
          <a:lstStyle>
            <a:lvl1pPr>
              <a:spcBef>
                <a:spcPts val="0"/>
              </a:spcBef>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10" name="Text Placeholder 4">
            <a:extLst>
              <a:ext uri="{FF2B5EF4-FFF2-40B4-BE49-F238E27FC236}">
                <a16:creationId xmlns:a16="http://schemas.microsoft.com/office/drawing/2014/main" id="{82576527-CE03-41D2-AE4B-BA146BC6180F}"/>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1233895555"/>
      </p:ext>
    </p:extLst>
  </p:cSld>
  <p:clrMapOvr>
    <a:masterClrMapping/>
  </p:clrMapOvr>
  <p:extLst mod="1">
    <p:ext uri="{DCECCB84-F9BA-43D5-87BE-67443E8EF086}">
      <p15:sldGuideLst xmlns:p15="http://schemas.microsoft.com/office/powerpoint/2012/main">
        <p15:guide id="1" orient="horz" pos="1272">
          <p15:clr>
            <a:srgbClr val="FBAE40"/>
          </p15:clr>
        </p15:guide>
        <p15:guide id="2" orient="horz" pos="3960">
          <p15:clr>
            <a:srgbClr val="FBAE40"/>
          </p15:clr>
        </p15:guide>
        <p15:guide id="3" pos="120">
          <p15:clr>
            <a:srgbClr val="FBAE40"/>
          </p15:clr>
        </p15:guide>
        <p15:guide id="4" pos="5472">
          <p15:clr>
            <a:srgbClr val="FBAE40"/>
          </p15:clr>
        </p15:guide>
        <p15:guide id="5" orient="horz" pos="22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One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4974336"/>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DC5F74A8-3DBB-43E2-AEB1-B8D6F0E02D24}"/>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8" name="Appendix Link">
            <a:extLst>
              <a:ext uri="{FF2B5EF4-FFF2-40B4-BE49-F238E27FC236}">
                <a16:creationId xmlns:a16="http://schemas.microsoft.com/office/drawing/2014/main" id="{9E42DD00-D3A0-49C1-B804-0FA8773ED335}"/>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9" name="Slide Number Placeholder">
            <a:extLst>
              <a:ext uri="{FF2B5EF4-FFF2-40B4-BE49-F238E27FC236}">
                <a16:creationId xmlns:a16="http://schemas.microsoft.com/office/drawing/2014/main" id="{359E2559-6DDB-4590-804E-FD84D7E50952}"/>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747284491"/>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Vertic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237744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3873606"/>
            <a:ext cx="8458200" cy="237744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9" name="Credit line">
            <a:extLst>
              <a:ext uri="{FF2B5EF4-FFF2-40B4-BE49-F238E27FC236}">
                <a16:creationId xmlns:a16="http://schemas.microsoft.com/office/drawing/2014/main" id="{86833EA1-1388-4093-B646-207F3BD9BD5C}"/>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1" name="Appendix Link">
            <a:extLst>
              <a:ext uri="{FF2B5EF4-FFF2-40B4-BE49-F238E27FC236}">
                <a16:creationId xmlns:a16="http://schemas.microsoft.com/office/drawing/2014/main" id="{A2E2B415-C68F-4A1B-839A-5499ADD16C5B}"/>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2" name="Slide Number Placeholder">
            <a:extLst>
              <a:ext uri="{FF2B5EF4-FFF2-40B4-BE49-F238E27FC236}">
                <a16:creationId xmlns:a16="http://schemas.microsoft.com/office/drawing/2014/main" id="{90391B14-3F86-4388-B43F-6C270A673CA4}"/>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976129378"/>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4974336"/>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4686300" y="1276710"/>
            <a:ext cx="4114800" cy="4974336"/>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10" name="Appendix Link">
            <a:extLst>
              <a:ext uri="{FF2B5EF4-FFF2-40B4-BE49-F238E27FC236}">
                <a16:creationId xmlns:a16="http://schemas.microsoft.com/office/drawing/2014/main" id="{38C03353-129A-498A-99BD-29531E469E65}"/>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9" name="Credit line">
            <a:extLst>
              <a:ext uri="{FF2B5EF4-FFF2-40B4-BE49-F238E27FC236}">
                <a16:creationId xmlns:a16="http://schemas.microsoft.com/office/drawing/2014/main" id="{D8DA1E33-7359-4325-8347-1A00C53B390A}"/>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1" name="Appendix Link">
            <a:extLst>
              <a:ext uri="{FF2B5EF4-FFF2-40B4-BE49-F238E27FC236}">
                <a16:creationId xmlns:a16="http://schemas.microsoft.com/office/drawing/2014/main" id="{CBB60AD9-A193-4A23-938A-7EB502133F92}"/>
              </a:ext>
            </a:extLst>
          </p:cNvPr>
          <p:cNvSpPr>
            <a:spLocks noGrp="1"/>
          </p:cNvSpPr>
          <p:nvPr>
            <p:ph type="body" sz="quarter" idx="41"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2" name="Slide Number Placeholder">
            <a:extLst>
              <a:ext uri="{FF2B5EF4-FFF2-40B4-BE49-F238E27FC236}">
                <a16:creationId xmlns:a16="http://schemas.microsoft.com/office/drawing/2014/main" id="{DD5AE94C-F435-408B-A12A-19FA625C7E9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81896274"/>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wo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5486400" cy="4974336"/>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6057900" y="1276710"/>
            <a:ext cx="2743200" cy="4974336"/>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9" name="Credit line">
            <a:extLst>
              <a:ext uri="{FF2B5EF4-FFF2-40B4-BE49-F238E27FC236}">
                <a16:creationId xmlns:a16="http://schemas.microsoft.com/office/drawing/2014/main" id="{33E56411-4D74-4E59-988F-824D73D7ED58}"/>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1" name="Appendix Link">
            <a:extLst>
              <a:ext uri="{FF2B5EF4-FFF2-40B4-BE49-F238E27FC236}">
                <a16:creationId xmlns:a16="http://schemas.microsoft.com/office/drawing/2014/main" id="{C343391A-6F54-499B-8E7B-931C81724ADB}"/>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2" name="Slide Number Placeholder">
            <a:extLst>
              <a:ext uri="{FF2B5EF4-FFF2-40B4-BE49-F238E27FC236}">
                <a16:creationId xmlns:a16="http://schemas.microsoft.com/office/drawing/2014/main" id="{F7F8C21D-990F-455D-8166-0216DFA075F7}"/>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3406277606"/>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hree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29260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4422246"/>
            <a:ext cx="5486400" cy="182880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6057900" y="4422246"/>
            <a:ext cx="2743200" cy="182880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redit line">
            <a:extLst>
              <a:ext uri="{FF2B5EF4-FFF2-40B4-BE49-F238E27FC236}">
                <a16:creationId xmlns:a16="http://schemas.microsoft.com/office/drawing/2014/main" id="{19B85432-114E-4940-9372-B7719E3F55F1}"/>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2" name="Appendix Link">
            <a:extLst>
              <a:ext uri="{FF2B5EF4-FFF2-40B4-BE49-F238E27FC236}">
                <a16:creationId xmlns:a16="http://schemas.microsoft.com/office/drawing/2014/main" id="{2807A760-EC1A-49F0-BF94-106C8F4B0B6D}"/>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4" name="Slide Number Placeholder">
            <a:extLst>
              <a:ext uri="{FF2B5EF4-FFF2-40B4-BE49-F238E27FC236}">
                <a16:creationId xmlns:a16="http://schemas.microsoft.com/office/drawing/2014/main" id="{DAA3E3D9-773E-47E2-B16B-C074BAE621AB}"/>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3390483995"/>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MGH logo">
            <a:extLst>
              <a:ext uri="{FF2B5EF4-FFF2-40B4-BE49-F238E27FC236}">
                <a16:creationId xmlns:a16="http://schemas.microsoft.com/office/drawing/2014/main" id="{BF372B49-B6F5-4826-B4F8-2F8A4FFF889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94106" y="283845"/>
            <a:ext cx="999514" cy="999514"/>
          </a:xfrm>
          <a:prstGeom prst="rect">
            <a:avLst/>
          </a:prstGeom>
        </p:spPr>
      </p:pic>
      <p:sp>
        <p:nvSpPr>
          <p:cNvPr id="3" name="MGH Tagline">
            <a:extLst>
              <a:ext uri="{FF2B5EF4-FFF2-40B4-BE49-F238E27FC236}">
                <a16:creationId xmlns:a16="http://schemas.microsoft.com/office/drawing/2014/main" id="{70E12349-CEA7-4006-B6E3-3E283BDBD258}"/>
              </a:ext>
            </a:extLst>
          </p:cNvPr>
          <p:cNvSpPr txBox="1"/>
          <p:nvPr userDrawn="1"/>
        </p:nvSpPr>
        <p:spPr>
          <a:xfrm>
            <a:off x="5060273" y="337349"/>
            <a:ext cx="3873993" cy="338554"/>
          </a:xfrm>
          <a:prstGeom prst="rect">
            <a:avLst/>
          </a:prstGeom>
          <a:noFill/>
        </p:spPr>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40" dirty="0">
                <a:effectLst/>
                <a:latin typeface="Arial" panose="020B0604020202020204" pitchFamily="34" charset="0"/>
                <a:ea typeface="Calibri" panose="020F0502020204030204" pitchFamily="34" charset="0"/>
              </a:rPr>
              <a:t>Because learning changes everything.</a:t>
            </a:r>
            <a:r>
              <a:rPr lang="en-US" sz="1050" spc="40" baseline="60000" dirty="0">
                <a:effectLst/>
                <a:latin typeface="Arial" panose="020B0604020202020204" pitchFamily="34" charset="0"/>
                <a:ea typeface="Calibri" panose="020F0502020204030204" pitchFamily="34" charset="0"/>
              </a:rPr>
              <a:t>®</a:t>
            </a:r>
            <a:endParaRPr lang="en-US" sz="1600" spc="40" baseline="60000" dirty="0"/>
          </a:p>
        </p:txBody>
      </p:sp>
      <p:sp>
        <p:nvSpPr>
          <p:cNvPr id="5" name="Long Copyright"/>
          <p:cNvSpPr>
            <a:spLocks noGrp="1"/>
          </p:cNvSpPr>
          <p:nvPr>
            <p:ph type="ftr" sz="quarter" idx="3"/>
          </p:nvPr>
        </p:nvSpPr>
        <p:spPr>
          <a:xfrm>
            <a:off x="0" y="6478439"/>
            <a:ext cx="9144000" cy="379562"/>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pPr defTabSz="457200">
              <a:spcBef>
                <a:spcPct val="20000"/>
              </a:spcBef>
              <a:defRPr/>
            </a:pPr>
            <a:endParaRPr lang="en-US" dirty="0"/>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545871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hf hdr="0" ft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1400" kern="1200" baseline="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60">
          <p15:clr>
            <a:srgbClr val="F26B43"/>
          </p15:clr>
        </p15:guide>
        <p15:guide id="2" orient="horz" pos="192">
          <p15:clr>
            <a:srgbClr val="F26B43"/>
          </p15:clr>
        </p15:guide>
        <p15:guide id="5" pos="2880">
          <p15:clr>
            <a:srgbClr val="F26B43"/>
          </p15:clr>
        </p15:guide>
        <p15:guide id="6" pos="216">
          <p15:clr>
            <a:srgbClr val="F26B43"/>
          </p15:clr>
        </p15:guide>
        <p15:guide id="7" pos="5544">
          <p15:clr>
            <a:srgbClr val="F26B43"/>
          </p15:clr>
        </p15:guide>
        <p15:guide id="9" orient="horz" pos="4211">
          <p15:clr>
            <a:srgbClr val="F26B43"/>
          </p15:clr>
        </p15:guide>
        <p15:guide id="10" orient="horz" pos="960">
          <p15:clr>
            <a:srgbClr val="F26B43"/>
          </p15:clr>
        </p15:guide>
        <p15:guide id="11" orient="horz" pos="41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273877"/>
            <a:ext cx="8458200" cy="494437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6" name="MGH Yellow Line">
            <a:extLst>
              <a:ext uri="{FF2B5EF4-FFF2-40B4-BE49-F238E27FC236}">
                <a16:creationId xmlns:a16="http://schemas.microsoft.com/office/drawing/2014/main" id="{F5F4B5C5-A851-4CBC-ABD2-6BA0C3D159BE}"/>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hort Copyright">
            <a:extLst>
              <a:ext uri="{FF2B5EF4-FFF2-40B4-BE49-F238E27FC236}">
                <a16:creationId xmlns:a16="http://schemas.microsoft.com/office/drawing/2014/main" id="{8D6646AD-98E6-4A83-9941-472F70696193}"/>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solidFill>
              </a:rPr>
              <a:t>© McGraw Hill, LLC</a:t>
            </a:r>
          </a:p>
        </p:txBody>
      </p:sp>
    </p:spTree>
    <p:extLst>
      <p:ext uri="{BB962C8B-B14F-4D97-AF65-F5344CB8AC3E}">
        <p14:creationId xmlns:p14="http://schemas.microsoft.com/office/powerpoint/2010/main" val="881564708"/>
      </p:ext>
    </p:extLst>
  </p:cSld>
  <p:clrMap bg1="lt1" tx1="dk1" bg2="lt2" tx2="dk2" accent1="accent1" accent2="accent2" accent3="accent3" accent4="accent4" accent5="accent5" accent6="accent6" hlink="hlink" folHlink="folHlink"/>
  <p:sldLayoutIdLst>
    <p:sldLayoutId id="2147483715" r:id="rId1"/>
    <p:sldLayoutId id="2147483710" r:id="rId2"/>
    <p:sldLayoutId id="2147483716" r:id="rId3"/>
    <p:sldLayoutId id="2147483714" r:id="rId4"/>
    <p:sldLayoutId id="2147483713" r:id="rId5"/>
    <p:sldLayoutId id="2147483712" r:id="rId6"/>
    <p:sldLayoutId id="2147483711" r:id="rId7"/>
    <p:sldLayoutId id="2147483708" r:id="rId8"/>
    <p:sldLayoutId id="2147483707" r:id="rId9"/>
    <p:sldLayoutId id="2147483709" r:id="rId10"/>
    <p:sldLayoutId id="2147483706" r:id="rId11"/>
    <p:sldLayoutId id="2147483705" r:id="rId12"/>
  </p:sldLayoutIdLst>
  <p:hf hdr="0" ftr="0" dt="0"/>
  <p:txStyles>
    <p:titleStyle>
      <a:lvl1pPr algn="l" defTabSz="914400" rtl="0" eaLnBrk="1" latinLnBrk="0" hangingPunct="1">
        <a:lnSpc>
          <a:spcPct val="90000"/>
        </a:lnSpc>
        <a:spcBef>
          <a:spcPct val="0"/>
        </a:spcBef>
        <a:buNone/>
        <a:defRPr sz="2400" b="1" i="1" kern="1200">
          <a:solidFill>
            <a:schemeClr val="tx2"/>
          </a:solidFill>
          <a:latin typeface="Times New Roman" panose="02020603050405020304" pitchFamily="18" charset="0"/>
          <a:ea typeface="+mj-ea"/>
          <a:cs typeface="Times New Roman" panose="02020603050405020304" pitchFamily="18" charset="0"/>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i="1" kern="1200">
          <a:solidFill>
            <a:schemeClr val="tx2"/>
          </a:solidFill>
          <a:latin typeface="Times New Roman" panose="02020603050405020304" pitchFamily="18" charset="0"/>
          <a:ea typeface="+mn-ea"/>
          <a:cs typeface="Times New Roman" panose="02020603050405020304" pitchFamily="18" charset="0"/>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i="1" kern="1200">
          <a:solidFill>
            <a:schemeClr val="tx2"/>
          </a:solidFill>
          <a:latin typeface="Times New Roman" panose="02020603050405020304" pitchFamily="18" charset="0"/>
          <a:ea typeface="+mn-ea"/>
          <a:cs typeface="Times New Roman" panose="02020603050405020304" pitchFamily="18" charset="0"/>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i="1" kern="1200">
          <a:solidFill>
            <a:schemeClr val="tx2"/>
          </a:solidFill>
          <a:latin typeface="Times New Roman" panose="02020603050405020304" pitchFamily="18" charset="0"/>
          <a:ea typeface="+mn-ea"/>
          <a:cs typeface="Times New Roman" panose="02020603050405020304" pitchFamily="18" charset="0"/>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864" userDrawn="1">
          <p15:clr>
            <a:srgbClr val="F26B43"/>
          </p15:clr>
        </p15:guide>
        <p15:guide id="13" orient="horz" pos="360" userDrawn="1">
          <p15:clr>
            <a:srgbClr val="F26B43"/>
          </p15:clr>
        </p15:guide>
        <p15:guide id="14" orient="horz" pos="3936" userDrawn="1">
          <p15:clr>
            <a:srgbClr val="F26B43"/>
          </p15:clr>
        </p15:guide>
        <p15:guide id="15" pos="984" userDrawn="1">
          <p15:clr>
            <a:srgbClr val="F26B43"/>
          </p15:clr>
        </p15:guide>
        <p15:guide id="16" pos="5376" userDrawn="1">
          <p15:clr>
            <a:srgbClr val="F26B43"/>
          </p15:clr>
        </p15:guide>
        <p15:guide id="17" pos="2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6495691"/>
            <a:ext cx="9144000" cy="362309"/>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endParaRPr lang="en-US" dirty="0"/>
          </a:p>
        </p:txBody>
      </p:sp>
      <p:sp>
        <p:nvSpPr>
          <p:cNvPr id="6" name="MGH Yellow Line">
            <a:extLst>
              <a:ext uri="{FF2B5EF4-FFF2-40B4-BE49-F238E27FC236}">
                <a16:creationId xmlns:a16="http://schemas.microsoft.com/office/drawing/2014/main" id="{F20163A4-4644-4B17-9C8A-EF42A992331B}"/>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998185"/>
      </p:ext>
    </p:extLst>
  </p:cSld>
  <p:clrMap bg1="lt1" tx1="dk1" bg2="lt2" tx2="dk2" accent1="accent1" accent2="accent2" accent3="accent3" accent4="accent4" accent5="accent5" accent6="accent6" hlink="hlink" folHlink="folHlink"/>
  <p:sldLayoutIdLst>
    <p:sldLayoutId id="2147483685" r:id="rId1"/>
  </p:sldLayoutIdLst>
  <p:hf hdr="0" ftr="0" dt="0"/>
  <p:txStyles>
    <p:titleStyle>
      <a:lvl1pPr algn="ctr" defTabSz="914400" rtl="0" eaLnBrk="1" latinLnBrk="0" hangingPunct="1">
        <a:lnSpc>
          <a:spcPct val="90000"/>
        </a:lnSpc>
        <a:spcBef>
          <a:spcPct val="0"/>
        </a:spcBef>
        <a:buNone/>
        <a:defRPr sz="1600" b="0" kern="1200">
          <a:solidFill>
            <a:schemeClr val="tx2"/>
          </a:solidFill>
          <a:latin typeface="+mj-lt"/>
          <a:ea typeface="+mj-ea"/>
          <a:cs typeface="+mj-cs"/>
        </a:defRPr>
      </a:lvl1pPr>
    </p:titleStyle>
    <p:bodyStyle>
      <a:lvl1pPr marL="0" marR="0" indent="0" algn="ctr" defTabSz="914400" rtl="0" eaLnBrk="1" fontAlgn="auto" latinLnBrk="0" hangingPunct="1">
        <a:lnSpc>
          <a:spcPct val="100000"/>
        </a:lnSpc>
        <a:spcBef>
          <a:spcPts val="0"/>
        </a:spcBef>
        <a:spcAft>
          <a:spcPts val="0"/>
        </a:spcAft>
        <a:buClrTx/>
        <a:buSzTx/>
        <a:buFontTx/>
        <a:buNone/>
        <a:tabLst/>
        <a:defRPr sz="2000" kern="120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60">
          <p15:clr>
            <a:srgbClr val="F26B43"/>
          </p15:clr>
        </p15:guide>
        <p15:guide id="2" orient="horz" pos="192">
          <p15:clr>
            <a:srgbClr val="F26B43"/>
          </p15:clr>
        </p15:guide>
        <p15:guide id="5" pos="2112" userDrawn="1">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2160" userDrawn="1">
          <p15:clr>
            <a:srgbClr val="F26B43"/>
          </p15:clr>
        </p15:guide>
        <p15:guide id="13" pos="364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a:extLst>
              <a:ext uri="{FF2B5EF4-FFF2-40B4-BE49-F238E27FC236}">
                <a16:creationId xmlns:a16="http://schemas.microsoft.com/office/drawing/2014/main" id="{BEB99B55-73FB-42B4-93ED-C5E818675C31}"/>
              </a:ext>
            </a:extLst>
          </p:cNvPr>
          <p:cNvSpPr>
            <a:spLocks noGrp="1"/>
          </p:cNvSpPr>
          <p:nvPr>
            <p:ph type="body" idx="1"/>
          </p:nvPr>
        </p:nvSpPr>
        <p:spPr>
          <a:xfrm>
            <a:off x="342901" y="1976546"/>
            <a:ext cx="6480593" cy="4351338"/>
          </a:xfrm>
          <a:prstGeom prst="rect">
            <a:avLst/>
          </a:prstGeom>
        </p:spPr>
        <p:txBody>
          <a:bodyPr vert="horz" lIns="91440" tIns="45720" rIns="91440" bIns="45720" rtlCol="0">
            <a:noAutofit/>
          </a:bodyPr>
          <a:lstStyle/>
          <a:p>
            <a:pPr lvl="0"/>
            <a:r>
              <a:rPr lang="en-US" dirty="0"/>
              <a:t>Slide Content</a:t>
            </a:r>
          </a:p>
          <a:p>
            <a:pPr lvl="2"/>
            <a:r>
              <a:rPr lang="en-US" dirty="0"/>
              <a:t>Second level</a:t>
            </a:r>
          </a:p>
          <a:p>
            <a:pPr lvl="3"/>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MGH Shape">
            <a:extLst>
              <a:ext uri="{FF2B5EF4-FFF2-40B4-BE49-F238E27FC236}">
                <a16:creationId xmlns:a16="http://schemas.microsoft.com/office/drawing/2014/main" id="{B719ECBD-8119-4217-9D58-2638FA4365C1}"/>
              </a:ext>
              <a:ext uri="{C183D7F6-B498-43B3-948B-1728B52AA6E4}">
                <adec:decorative xmlns:adec="http://schemas.microsoft.com/office/drawing/2017/decorative" val="1"/>
              </a:ext>
            </a:extLst>
          </p:cNvPr>
          <p:cNvGrpSpPr/>
          <p:nvPr userDrawn="1"/>
        </p:nvGrpSpPr>
        <p:grpSpPr>
          <a:xfrm>
            <a:off x="6622742" y="0"/>
            <a:ext cx="2521258" cy="6623843"/>
            <a:chOff x="3491346" y="0"/>
            <a:chExt cx="2508933" cy="6367263"/>
          </a:xfrm>
        </p:grpSpPr>
        <p:sp>
          <p:nvSpPr>
            <p:cNvPr id="9" name="Freeform 11">
              <a:extLst>
                <a:ext uri="{FF2B5EF4-FFF2-40B4-BE49-F238E27FC236}">
                  <a16:creationId xmlns:a16="http://schemas.microsoft.com/office/drawing/2014/main" id="{FCAD01AC-30CD-4728-B0FD-543493B2CE55}"/>
                </a:ext>
              </a:extLst>
            </p:cNvPr>
            <p:cNvSpPr/>
            <p:nvPr/>
          </p:nvSpPr>
          <p:spPr>
            <a:xfrm rot="10800000">
              <a:off x="5468761" y="1352709"/>
              <a:ext cx="531517" cy="1821241"/>
            </a:xfrm>
            <a:custGeom>
              <a:avLst/>
              <a:gdLst>
                <a:gd name="connsiteX0" fmla="*/ 0 w 531517"/>
                <a:gd name="connsiteY0" fmla="*/ 1821241 h 1821241"/>
                <a:gd name="connsiteX1" fmla="*/ 0 w 531517"/>
                <a:gd name="connsiteY1" fmla="*/ 0 h 1821241"/>
                <a:gd name="connsiteX2" fmla="*/ 531517 w 531517"/>
                <a:gd name="connsiteY2" fmla="*/ 672400 h 1821241"/>
                <a:gd name="connsiteX3" fmla="*/ 0 w 531517"/>
                <a:gd name="connsiteY3" fmla="*/ 1821241 h 1821241"/>
              </a:gdLst>
              <a:ahLst/>
              <a:cxnLst>
                <a:cxn ang="0">
                  <a:pos x="connsiteX0" y="connsiteY0"/>
                </a:cxn>
                <a:cxn ang="0">
                  <a:pos x="connsiteX1" y="connsiteY1"/>
                </a:cxn>
                <a:cxn ang="0">
                  <a:pos x="connsiteX2" y="connsiteY2"/>
                </a:cxn>
                <a:cxn ang="0">
                  <a:pos x="connsiteX3" y="connsiteY3"/>
                </a:cxn>
              </a:cxnLst>
              <a:rect l="l" t="t" r="r" b="b"/>
              <a:pathLst>
                <a:path w="531517" h="1821241">
                  <a:moveTo>
                    <a:pt x="0" y="1821241"/>
                  </a:moveTo>
                  <a:lnTo>
                    <a:pt x="0" y="0"/>
                  </a:lnTo>
                  <a:lnTo>
                    <a:pt x="531517" y="672400"/>
                  </a:lnTo>
                  <a:lnTo>
                    <a:pt x="0" y="1821241"/>
                  </a:lnTo>
                  <a:close/>
                </a:path>
              </a:pathLst>
            </a:custGeom>
            <a:solidFill>
              <a:srgbClr val="9F2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0" name="Freeform 12">
              <a:extLst>
                <a:ext uri="{FF2B5EF4-FFF2-40B4-BE49-F238E27FC236}">
                  <a16:creationId xmlns:a16="http://schemas.microsoft.com/office/drawing/2014/main" id="{9A51DD71-B849-456F-A479-25728C0B26F4}"/>
                </a:ext>
              </a:extLst>
            </p:cNvPr>
            <p:cNvSpPr/>
            <p:nvPr/>
          </p:nvSpPr>
          <p:spPr>
            <a:xfrm rot="10800000">
              <a:off x="3491346" y="0"/>
              <a:ext cx="2508932" cy="2501550"/>
            </a:xfrm>
            <a:custGeom>
              <a:avLst/>
              <a:gdLst>
                <a:gd name="connsiteX0" fmla="*/ 2508932 w 2508932"/>
                <a:gd name="connsiteY0" fmla="*/ 2501550 h 2501550"/>
                <a:gd name="connsiteX1" fmla="*/ 0 w 2508932"/>
                <a:gd name="connsiteY1" fmla="*/ 2501550 h 2501550"/>
                <a:gd name="connsiteX2" fmla="*/ 0 w 2508932"/>
                <a:gd name="connsiteY2" fmla="*/ 1148841 h 2501550"/>
                <a:gd name="connsiteX3" fmla="*/ 531517 w 2508932"/>
                <a:gd name="connsiteY3" fmla="*/ 0 h 2501550"/>
                <a:gd name="connsiteX4" fmla="*/ 2508932 w 2508932"/>
                <a:gd name="connsiteY4" fmla="*/ 2501550 h 250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932" h="2501550">
                  <a:moveTo>
                    <a:pt x="2508932" y="2501550"/>
                  </a:moveTo>
                  <a:lnTo>
                    <a:pt x="0" y="2501550"/>
                  </a:lnTo>
                  <a:lnTo>
                    <a:pt x="0" y="1148841"/>
                  </a:lnTo>
                  <a:lnTo>
                    <a:pt x="531517" y="0"/>
                  </a:lnTo>
                  <a:lnTo>
                    <a:pt x="2508932" y="2501550"/>
                  </a:lnTo>
                  <a:close/>
                </a:path>
              </a:pathLst>
            </a:custGeom>
            <a:solidFill>
              <a:srgbClr val="E2D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 name="Freeform 13">
              <a:extLst>
                <a:ext uri="{FF2B5EF4-FFF2-40B4-BE49-F238E27FC236}">
                  <a16:creationId xmlns:a16="http://schemas.microsoft.com/office/drawing/2014/main" id="{CE349BEA-4244-4589-91D3-1DECC6AB1E90}"/>
                </a:ext>
              </a:extLst>
            </p:cNvPr>
            <p:cNvSpPr/>
            <p:nvPr/>
          </p:nvSpPr>
          <p:spPr>
            <a:xfrm rot="10800000">
              <a:off x="3680272" y="1352707"/>
              <a:ext cx="2320007" cy="5014556"/>
            </a:xfrm>
            <a:custGeom>
              <a:avLst/>
              <a:gdLst>
                <a:gd name="connsiteX0" fmla="*/ 0 w 2320007"/>
                <a:gd name="connsiteY0" fmla="*/ 5014556 h 5014556"/>
                <a:gd name="connsiteX1" fmla="*/ 0 w 2320007"/>
                <a:gd name="connsiteY1" fmla="*/ 0 h 5014556"/>
                <a:gd name="connsiteX2" fmla="*/ 2320007 w 2320007"/>
                <a:gd name="connsiteY2" fmla="*/ 0 h 5014556"/>
                <a:gd name="connsiteX3" fmla="*/ 531518 w 2320007"/>
                <a:gd name="connsiteY3" fmla="*/ 3865713 h 5014556"/>
                <a:gd name="connsiteX4" fmla="*/ 1 w 2320007"/>
                <a:gd name="connsiteY4" fmla="*/ 3193313 h 5014556"/>
                <a:gd name="connsiteX5" fmla="*/ 1 w 2320007"/>
                <a:gd name="connsiteY5" fmla="*/ 5014554 h 5014556"/>
                <a:gd name="connsiteX6" fmla="*/ 0 w 2320007"/>
                <a:gd name="connsiteY6" fmla="*/ 5014556 h 501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0007" h="5014556">
                  <a:moveTo>
                    <a:pt x="0" y="5014556"/>
                  </a:moveTo>
                  <a:lnTo>
                    <a:pt x="0" y="0"/>
                  </a:lnTo>
                  <a:lnTo>
                    <a:pt x="2320007" y="0"/>
                  </a:lnTo>
                  <a:lnTo>
                    <a:pt x="531518" y="3865713"/>
                  </a:lnTo>
                  <a:lnTo>
                    <a:pt x="1" y="3193313"/>
                  </a:lnTo>
                  <a:lnTo>
                    <a:pt x="1" y="5014554"/>
                  </a:lnTo>
                  <a:lnTo>
                    <a:pt x="0" y="5014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grpSp>
      <p:sp>
        <p:nvSpPr>
          <p:cNvPr id="13" name="Title Placeholder">
            <a:extLst>
              <a:ext uri="{FF2B5EF4-FFF2-40B4-BE49-F238E27FC236}">
                <a16:creationId xmlns:a16="http://schemas.microsoft.com/office/drawing/2014/main" id="{34622483-C344-43F3-82BE-D7AE2DFFFAB0}"/>
              </a:ext>
            </a:extLst>
          </p:cNvPr>
          <p:cNvSpPr>
            <a:spLocks noGrp="1"/>
          </p:cNvSpPr>
          <p:nvPr>
            <p:ph type="title"/>
          </p:nvPr>
        </p:nvSpPr>
        <p:spPr>
          <a:xfrm>
            <a:off x="342900" y="136257"/>
            <a:ext cx="6073803" cy="685800"/>
          </a:xfrm>
          <a:prstGeom prst="rect">
            <a:avLst/>
          </a:prstGeom>
        </p:spPr>
        <p:txBody>
          <a:bodyPr vert="horz" lIns="91440" tIns="45720" rIns="91440" bIns="45720" rtlCol="0" anchor="ctr">
            <a:noAutofit/>
          </a:bodyPr>
          <a:lstStyle/>
          <a:p>
            <a:r>
              <a:rPr lang="en-US" dirty="0"/>
              <a:t>Title goes here</a:t>
            </a:r>
          </a:p>
        </p:txBody>
      </p:sp>
      <p:sp>
        <p:nvSpPr>
          <p:cNvPr id="12" name="Slide Number Placeholder">
            <a:extLst>
              <a:ext uri="{FF2B5EF4-FFF2-40B4-BE49-F238E27FC236}">
                <a16:creationId xmlns:a16="http://schemas.microsoft.com/office/drawing/2014/main" id="{19EE2D17-5247-41B2-8D9A-80CD839F81C4}"/>
              </a:ext>
            </a:extLst>
          </p:cNvPr>
          <p:cNvSpPr>
            <a:spLocks noGrp="1"/>
          </p:cNvSpPr>
          <p:nvPr>
            <p:ph type="sldNum" sz="quarter" idx="4"/>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
        <p:nvSpPr>
          <p:cNvPr id="14" name="Short Copyright">
            <a:extLst>
              <a:ext uri="{FF2B5EF4-FFF2-40B4-BE49-F238E27FC236}">
                <a16:creationId xmlns:a16="http://schemas.microsoft.com/office/drawing/2014/main" id="{C3A11985-F038-4B0F-B56A-55E9C75285BB}"/>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solidFill>
              </a:rPr>
              <a:t>© McGraw Hill, LLC</a:t>
            </a:r>
          </a:p>
        </p:txBody>
      </p:sp>
    </p:spTree>
    <p:extLst>
      <p:ext uri="{BB962C8B-B14F-4D97-AF65-F5344CB8AC3E}">
        <p14:creationId xmlns:p14="http://schemas.microsoft.com/office/powerpoint/2010/main" val="3690558099"/>
      </p:ext>
    </p:extLst>
  </p:cSld>
  <p:clrMap bg1="lt1" tx1="dk1" bg2="lt2" tx2="dk2" accent1="accent1" accent2="accent2" accent3="accent3" accent4="accent4" accent5="accent5" accent6="accent6" hlink="hlink" folHlink="folHlink"/>
  <p:sldLayoutIdLst>
    <p:sldLayoutId id="2147483690" r:id="rId1"/>
    <p:sldLayoutId id="2147483698" r:id="rId2"/>
    <p:sldLayoutId id="2147483720" r:id="rId3"/>
  </p:sldLayoutIdLst>
  <p:hf hdr="0" ftr="0" dt="0"/>
  <p:txStyles>
    <p:titleStyle>
      <a:lvl1pPr algn="l" defTabSz="914400" rtl="0" eaLnBrk="1" latinLnBrk="0" hangingPunct="1">
        <a:lnSpc>
          <a:spcPct val="100000"/>
        </a:lnSpc>
        <a:spcBef>
          <a:spcPct val="0"/>
        </a:spcBef>
        <a:buNone/>
        <a:defRPr sz="2400" b="1" kern="1200">
          <a:solidFill>
            <a:schemeClr val="tx2"/>
          </a:solidFill>
          <a:latin typeface="Times New Roman" panose="02020603050405020304" pitchFamily="18" charset="0"/>
          <a:ea typeface="+mj-ea"/>
          <a:cs typeface="Times New Roman" panose="02020603050405020304" pitchFamily="18" charset="0"/>
        </a:defRPr>
      </a:lvl1pPr>
    </p:titleStyle>
    <p:body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kern="1200">
          <a:solidFill>
            <a:schemeClr val="tx2"/>
          </a:solidFill>
          <a:latin typeface="Times New Roman" panose="02020603050405020304" pitchFamily="18" charset="0"/>
          <a:ea typeface="+mn-ea"/>
          <a:cs typeface="Times New Roman" panose="02020603050405020304" pitchFamily="18" charset="0"/>
        </a:defRPr>
      </a:lvl1pPr>
      <a:lvl2pPr marL="1588" indent="0" algn="l" defTabSz="914400" rtl="0" eaLnBrk="1" latinLnBrk="0" hangingPunct="1">
        <a:lnSpc>
          <a:spcPct val="100000"/>
        </a:lnSpc>
        <a:spcBef>
          <a:spcPts val="800"/>
        </a:spcBef>
        <a:buClrTx/>
        <a:buFont typeface="Arial" panose="020B0604020202020204" pitchFamily="34" charset="0"/>
        <a:buNone/>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buFont typeface="Arial" panose="020B0604020202020204" pitchFamily="34" charset="0"/>
        <a:buChar char="•"/>
        <a:defRPr sz="2000" kern="1200">
          <a:solidFill>
            <a:schemeClr val="tx2"/>
          </a:solidFill>
          <a:latin typeface="Times New Roman" panose="02020603050405020304" pitchFamily="18" charset="0"/>
          <a:ea typeface="+mn-ea"/>
          <a:cs typeface="Times New Roman" panose="02020603050405020304" pitchFamily="18" charset="0"/>
        </a:defRPr>
      </a:lvl3pPr>
      <a:lvl4pPr marL="741363" indent="-28575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60">
          <p15:clr>
            <a:srgbClr val="F26B43"/>
          </p15:clr>
        </p15:guide>
        <p15:guide id="2" orient="horz" pos="192">
          <p15:clr>
            <a:srgbClr val="F26B43"/>
          </p15:clr>
        </p15:guide>
        <p15:guide id="5" pos="5544" userDrawn="1">
          <p15:clr>
            <a:srgbClr val="F26B43"/>
          </p15:clr>
        </p15:guide>
        <p15:guide id="6" pos="216">
          <p15:clr>
            <a:srgbClr val="F26B43"/>
          </p15:clr>
        </p15:guide>
        <p15:guide id="7" pos="4296" userDrawn="1">
          <p15:clr>
            <a:srgbClr val="F26B43"/>
          </p15:clr>
        </p15:guide>
        <p15:guide id="9" orient="horz" pos="4211">
          <p15:clr>
            <a:srgbClr val="F26B43"/>
          </p15:clr>
        </p15:guide>
        <p15:guide id="10" orient="horz" pos="1248" userDrawn="1">
          <p15:clr>
            <a:srgbClr val="F26B43"/>
          </p15:clr>
        </p15:guide>
        <p15:guide id="11" orient="horz" pos="3984" userDrawn="1">
          <p15:clr>
            <a:srgbClr val="F26B43"/>
          </p15:clr>
        </p15:guide>
        <p15:guide id="12" orient="horz" pos="1656" userDrawn="1">
          <p15:clr>
            <a:srgbClr val="F26B43"/>
          </p15:clr>
        </p15:guide>
        <p15:guide id="13" pos="2980">
          <p15:clr>
            <a:srgbClr val="F26B43"/>
          </p15:clr>
        </p15:guide>
        <p15:guide id="14" orient="horz" pos="2260" userDrawn="1">
          <p15:clr>
            <a:srgbClr val="F26B43"/>
          </p15:clr>
        </p15:guide>
        <p15:guide id="15" pos="26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371599"/>
            <a:ext cx="8458200" cy="48768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a:t>
            </a:r>
            <a:r>
              <a:rPr lang="en-US" dirty="0" err="1"/>
              <a:t>levelt</a:t>
            </a:r>
            <a:endParaRPr lang="en-US" dirty="0"/>
          </a:p>
          <a:p>
            <a:pPr lvl="2"/>
            <a:endParaRPr lang="en-US" dirty="0"/>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a:extLst>
              <a:ext uri="{FF2B5EF4-FFF2-40B4-BE49-F238E27FC236}">
                <a16:creationId xmlns:a16="http://schemas.microsoft.com/office/drawing/2014/main" id="{4B7358F1-75CE-4C36-99A4-9357D330ECB8}"/>
              </a:ext>
            </a:extLst>
          </p:cNvPr>
          <p:cNvSpPr>
            <a:spLocks noGrp="1"/>
          </p:cNvSpPr>
          <p:nvPr>
            <p:ph type="sldNum" sz="quarter" idx="4"/>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
        <p:nvSpPr>
          <p:cNvPr id="7" name="Short Copyright">
            <a:extLst>
              <a:ext uri="{FF2B5EF4-FFF2-40B4-BE49-F238E27FC236}">
                <a16:creationId xmlns:a16="http://schemas.microsoft.com/office/drawing/2014/main" id="{C7CA1D53-EE2E-4162-829B-CBBE6CF30BFE}"/>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solidFill>
              </a:rPr>
              <a:t>© McGraw Hill, LLC</a:t>
            </a:r>
          </a:p>
        </p:txBody>
      </p:sp>
    </p:spTree>
    <p:extLst>
      <p:ext uri="{BB962C8B-B14F-4D97-AF65-F5344CB8AC3E}">
        <p14:creationId xmlns:p14="http://schemas.microsoft.com/office/powerpoint/2010/main" val="2924093042"/>
      </p:ext>
    </p:extLst>
  </p:cSld>
  <p:clrMap bg1="lt1" tx1="dk1" bg2="lt2" tx2="dk2" accent1="accent1" accent2="accent2" accent3="accent3" accent4="accent4" accent5="accent5" accent6="accent6" hlink="hlink" folHlink="folHlink"/>
  <p:sldLayoutIdLst>
    <p:sldLayoutId id="2147483702" r:id="rId1"/>
    <p:sldLayoutId id="2147483703" r:id="rId2"/>
  </p:sldLayoutIdLst>
  <p:hf hdr="0" ftr="0" dt="0"/>
  <p:txStyles>
    <p:titleStyle>
      <a:lvl1pPr algn="l" defTabSz="914400" rtl="0" eaLnBrk="1" latinLnBrk="0" hangingPunct="1">
        <a:lnSpc>
          <a:spcPct val="90000"/>
        </a:lnSpc>
        <a:spcBef>
          <a:spcPct val="0"/>
        </a:spcBef>
        <a:buNone/>
        <a:defRPr sz="2400" b="1" kern="1200">
          <a:solidFill>
            <a:schemeClr val="tx2"/>
          </a:solidFill>
          <a:latin typeface="Times New Roman" panose="02020603050405020304" pitchFamily="18" charset="0"/>
          <a:ea typeface="+mj-ea"/>
          <a:cs typeface="Times New Roman" panose="02020603050405020304" pitchFamily="18" charset="0"/>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kern="1200">
          <a:solidFill>
            <a:schemeClr val="tx2"/>
          </a:solidFill>
          <a:latin typeface="Times New Roman" panose="02020603050405020304" pitchFamily="18" charset="0"/>
          <a:ea typeface="+mn-ea"/>
          <a:cs typeface="Times New Roman" panose="02020603050405020304" pitchFamily="18" charset="0"/>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kern="1200">
          <a:solidFill>
            <a:schemeClr val="tx2"/>
          </a:solidFill>
          <a:latin typeface="Times New Roman" panose="02020603050405020304" pitchFamily="18" charset="0"/>
          <a:ea typeface="+mn-ea"/>
          <a:cs typeface="Times New Roman" panose="02020603050405020304" pitchFamily="18" charset="0"/>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kern="1200">
          <a:solidFill>
            <a:schemeClr val="tx2"/>
          </a:solidFill>
          <a:latin typeface="Times New Roman" panose="02020603050405020304" pitchFamily="18" charset="0"/>
          <a:ea typeface="+mn-ea"/>
          <a:cs typeface="Times New Roman" panose="02020603050405020304" pitchFamily="18" charset="0"/>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p15:clr>
            <a:srgbClr val="F26B43"/>
          </p15:clr>
        </p15:guide>
        <p15:guide id="11" orient="horz" pos="4104">
          <p15:clr>
            <a:srgbClr val="F26B43"/>
          </p15:clr>
        </p15:guide>
        <p15:guide id="12" orient="horz" pos="864">
          <p15:clr>
            <a:srgbClr val="F26B43"/>
          </p15:clr>
        </p15:guide>
        <p15:guide id="13" orient="horz" pos="360">
          <p15:clr>
            <a:srgbClr val="F26B43"/>
          </p15:clr>
        </p15:guide>
        <p15:guide id="14" orient="horz" pos="3936">
          <p15:clr>
            <a:srgbClr val="F26B43"/>
          </p15:clr>
        </p15:guide>
        <p15:guide id="15" pos="984">
          <p15:clr>
            <a:srgbClr val="F26B43"/>
          </p15:clr>
        </p15:guide>
        <p15:guide id="16" pos="5376">
          <p15:clr>
            <a:srgbClr val="F26B43"/>
          </p15:clr>
        </p15:guide>
        <p15:guide id="17" pos="2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4E9310-D4F7-487A-B53C-DF9BD4F07CC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76B31A2-25AA-494E-9270-697B776D78A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69814370"/>
      </p:ext>
    </p:extLst>
  </p:cSld>
  <p:clrMap bg1="lt1" tx1="dk1" bg2="lt2" tx2="dk2" accent1="accent1" accent2="accent2" accent3="accent3" accent4="accent4" accent5="accent5" accent6="accent6" hlink="hlink" folHlink="folHlink"/>
  <p:sldLayoutIdLst>
    <p:sldLayoutId id="214748371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slide" Target="slide209.xml"/><Relationship Id="rId2" Type="http://schemas.openxmlformats.org/officeDocument/2006/relationships/image" Target="../media/image45.jp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slide" Target="slide210.xml"/><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slide" Target="slide211.xml"/><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slide" Target="slide212.xml"/><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slide" Target="slide213.xml"/><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openxmlformats.org/officeDocument/2006/relationships/slide" Target="slide214.xml"/><Relationship Id="rId2" Type="http://schemas.openxmlformats.org/officeDocument/2006/relationships/image" Target="../media/image50.jp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slide" Target="slide215.xml"/><Relationship Id="rId2" Type="http://schemas.openxmlformats.org/officeDocument/2006/relationships/image" Target="../media/image51.jp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3" Type="http://schemas.openxmlformats.org/officeDocument/2006/relationships/slide" Target="slide216.xml"/><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slide" Target="slide217.xml"/><Relationship Id="rId2" Type="http://schemas.openxmlformats.org/officeDocument/2006/relationships/image" Target="../media/image53.jpg"/><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3" Type="http://schemas.openxmlformats.org/officeDocument/2006/relationships/slide" Target="slide218.xml"/><Relationship Id="rId2" Type="http://schemas.openxmlformats.org/officeDocument/2006/relationships/image" Target="../media/image5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openxmlformats.org/officeDocument/2006/relationships/slide" Target="slide219.xml"/><Relationship Id="rId2" Type="http://schemas.openxmlformats.org/officeDocument/2006/relationships/image" Target="../media/image55.jpg"/><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3" Type="http://schemas.openxmlformats.org/officeDocument/2006/relationships/slide" Target="slide220.xml"/><Relationship Id="rId2" Type="http://schemas.openxmlformats.org/officeDocument/2006/relationships/image" Target="../media/image56.jpg"/><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slide" Target="slide221.xml"/><Relationship Id="rId2" Type="http://schemas.openxmlformats.org/officeDocument/2006/relationships/image" Target="../media/image57.jpg"/><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3" Type="http://schemas.openxmlformats.org/officeDocument/2006/relationships/slide" Target="slide222.xml"/><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3" Type="http://schemas.openxmlformats.org/officeDocument/2006/relationships/slide" Target="slide223.xml"/><Relationship Id="rId2" Type="http://schemas.openxmlformats.org/officeDocument/2006/relationships/image" Target="../media/image60.jpg"/><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3" Type="http://schemas.openxmlformats.org/officeDocument/2006/relationships/slide" Target="slide224.xml"/><Relationship Id="rId2" Type="http://schemas.openxmlformats.org/officeDocument/2006/relationships/image" Target="../media/image61.jpg"/><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3" Type="http://schemas.openxmlformats.org/officeDocument/2006/relationships/slide" Target="slide225.xml"/><Relationship Id="rId2" Type="http://schemas.openxmlformats.org/officeDocument/2006/relationships/image" Target="../media/image62.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3" Type="http://schemas.openxmlformats.org/officeDocument/2006/relationships/slide" Target="slide226.xml"/><Relationship Id="rId2" Type="http://schemas.openxmlformats.org/officeDocument/2006/relationships/image" Target="../media/image63.jpg"/><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3" Type="http://schemas.openxmlformats.org/officeDocument/2006/relationships/slide" Target="slide227.xml"/><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3" Type="http://schemas.openxmlformats.org/officeDocument/2006/relationships/slide" Target="slide228.xml"/><Relationship Id="rId2" Type="http://schemas.openxmlformats.org/officeDocument/2006/relationships/image" Target="../media/image65.jpg"/><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3" Type="http://schemas.openxmlformats.org/officeDocument/2006/relationships/slide" Target="slide229.xml"/><Relationship Id="rId2" Type="http://schemas.openxmlformats.org/officeDocument/2006/relationships/image" Target="../media/image66.jpg"/><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3" Type="http://schemas.openxmlformats.org/officeDocument/2006/relationships/slide" Target="slide230.xml"/><Relationship Id="rId2" Type="http://schemas.openxmlformats.org/officeDocument/2006/relationships/image" Target="../media/image67.jpg"/><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3" Type="http://schemas.openxmlformats.org/officeDocument/2006/relationships/slide" Target="slide231.xml"/><Relationship Id="rId2" Type="http://schemas.openxmlformats.org/officeDocument/2006/relationships/image" Target="../media/image68.jpg"/><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3" Type="http://schemas.openxmlformats.org/officeDocument/2006/relationships/slide" Target="slide232.xml"/><Relationship Id="rId2" Type="http://schemas.openxmlformats.org/officeDocument/2006/relationships/image" Target="../media/image70.jpg"/><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3" Type="http://schemas.openxmlformats.org/officeDocument/2006/relationships/slide" Target="slide233.xml"/><Relationship Id="rId2" Type="http://schemas.openxmlformats.org/officeDocument/2006/relationships/image" Target="../media/image71.jpg"/><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5.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21.xml"/></Relationships>
</file>

<file path=ppt/slides/_rels/slide176.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21.xml"/></Relationships>
</file>

<file path=ppt/slides/_rels/slide177.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21.xml"/></Relationships>
</file>

<file path=ppt/slides/_rels/slide178.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21.xml"/></Relationships>
</file>

<file path=ppt/slides/_rels/slide179.xml.rels><?xml version="1.0" encoding="UTF-8" standalone="yes"?>
<Relationships xmlns="http://schemas.openxmlformats.org/package/2006/relationships"><Relationship Id="rId2" Type="http://schemas.openxmlformats.org/officeDocument/2006/relationships/slide" Target="slide2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2" Type="http://schemas.openxmlformats.org/officeDocument/2006/relationships/slide" Target="slide29.xml"/><Relationship Id="rId1" Type="http://schemas.openxmlformats.org/officeDocument/2006/relationships/slideLayout" Target="../slideLayouts/slideLayout21.xml"/></Relationships>
</file>

<file path=ppt/slides/_rels/slide18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30.xml"/><Relationship Id="rId1" Type="http://schemas.openxmlformats.org/officeDocument/2006/relationships/slideLayout" Target="../slideLayouts/slideLayout21.xml"/></Relationships>
</file>

<file path=ppt/slides/_rels/slide182.xml.rels><?xml version="1.0" encoding="UTF-8" standalone="yes"?>
<Relationships xmlns="http://schemas.openxmlformats.org/package/2006/relationships"><Relationship Id="rId2" Type="http://schemas.openxmlformats.org/officeDocument/2006/relationships/slide" Target="slide31.xml"/><Relationship Id="rId1" Type="http://schemas.openxmlformats.org/officeDocument/2006/relationships/slideLayout" Target="../slideLayouts/slideLayout21.xml"/></Relationships>
</file>

<file path=ppt/slides/_rels/slide183.xml.rels><?xml version="1.0" encoding="UTF-8" standalone="yes"?>
<Relationships xmlns="http://schemas.openxmlformats.org/package/2006/relationships"><Relationship Id="rId2" Type="http://schemas.openxmlformats.org/officeDocument/2006/relationships/slide" Target="slide32.xml"/><Relationship Id="rId1" Type="http://schemas.openxmlformats.org/officeDocument/2006/relationships/slideLayout" Target="../slideLayouts/slideLayout21.xml"/></Relationships>
</file>

<file path=ppt/slides/_rels/slide184.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21.xml"/></Relationships>
</file>

<file path=ppt/slides/_rels/slide185.xml.rels><?xml version="1.0" encoding="UTF-8" standalone="yes"?>
<Relationships xmlns="http://schemas.openxmlformats.org/package/2006/relationships"><Relationship Id="rId2" Type="http://schemas.openxmlformats.org/officeDocument/2006/relationships/slide" Target="slide36.xml"/><Relationship Id="rId1" Type="http://schemas.openxmlformats.org/officeDocument/2006/relationships/slideLayout" Target="../slideLayouts/slideLayout21.xml"/></Relationships>
</file>

<file path=ppt/slides/_rels/slide186.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21.xml"/></Relationships>
</file>

<file path=ppt/slides/_rels/slide187.xml.rels><?xml version="1.0" encoding="UTF-8" standalone="yes"?>
<Relationships xmlns="http://schemas.openxmlformats.org/package/2006/relationships"><Relationship Id="rId2" Type="http://schemas.openxmlformats.org/officeDocument/2006/relationships/slide" Target="slide40.xml"/><Relationship Id="rId1" Type="http://schemas.openxmlformats.org/officeDocument/2006/relationships/slideLayout" Target="../slideLayouts/slideLayout21.xml"/></Relationships>
</file>

<file path=ppt/slides/_rels/slide188.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21.xml"/></Relationships>
</file>

<file path=ppt/slides/_rels/slide189.xml.rels><?xml version="1.0" encoding="UTF-8" standalone="yes"?>
<Relationships xmlns="http://schemas.openxmlformats.org/package/2006/relationships"><Relationship Id="rId2" Type="http://schemas.openxmlformats.org/officeDocument/2006/relationships/slide" Target="slide50.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slide" Target="slide176.xml"/><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190.xml.rels><?xml version="1.0" encoding="UTF-8" standalone="yes"?>
<Relationships xmlns="http://schemas.openxmlformats.org/package/2006/relationships"><Relationship Id="rId2" Type="http://schemas.openxmlformats.org/officeDocument/2006/relationships/slide" Target="slide54.xml"/><Relationship Id="rId1" Type="http://schemas.openxmlformats.org/officeDocument/2006/relationships/slideLayout" Target="../slideLayouts/slideLayout21.xml"/></Relationships>
</file>

<file path=ppt/slides/_rels/slide191.xml.rels><?xml version="1.0" encoding="UTF-8" standalone="yes"?>
<Relationships xmlns="http://schemas.openxmlformats.org/package/2006/relationships"><Relationship Id="rId2" Type="http://schemas.openxmlformats.org/officeDocument/2006/relationships/slide" Target="slide58.xml"/><Relationship Id="rId1" Type="http://schemas.openxmlformats.org/officeDocument/2006/relationships/slideLayout" Target="../slideLayouts/slideLayout21.xml"/></Relationships>
</file>

<file path=ppt/slides/_rels/slide192.xml.rels><?xml version="1.0" encoding="UTF-8" standalone="yes"?>
<Relationships xmlns="http://schemas.openxmlformats.org/package/2006/relationships"><Relationship Id="rId2" Type="http://schemas.openxmlformats.org/officeDocument/2006/relationships/slide" Target="slide60.xml"/><Relationship Id="rId1" Type="http://schemas.openxmlformats.org/officeDocument/2006/relationships/slideLayout" Target="../slideLayouts/slideLayout21.xml"/></Relationships>
</file>

<file path=ppt/slides/_rels/slide193.xml.rels><?xml version="1.0" encoding="UTF-8" standalone="yes"?>
<Relationships xmlns="http://schemas.openxmlformats.org/package/2006/relationships"><Relationship Id="rId2" Type="http://schemas.openxmlformats.org/officeDocument/2006/relationships/slide" Target="slide62.xml"/><Relationship Id="rId1" Type="http://schemas.openxmlformats.org/officeDocument/2006/relationships/slideLayout" Target="../slideLayouts/slideLayout21.xml"/></Relationships>
</file>

<file path=ppt/slides/_rels/slide194.xml.rels><?xml version="1.0" encoding="UTF-8" standalone="yes"?>
<Relationships xmlns="http://schemas.openxmlformats.org/package/2006/relationships"><Relationship Id="rId2" Type="http://schemas.openxmlformats.org/officeDocument/2006/relationships/slide" Target="slide64.xml"/><Relationship Id="rId1" Type="http://schemas.openxmlformats.org/officeDocument/2006/relationships/slideLayout" Target="../slideLayouts/slideLayout21.xml"/></Relationships>
</file>

<file path=ppt/slides/_rels/slide195.xml.rels><?xml version="1.0" encoding="UTF-8" standalone="yes"?>
<Relationships xmlns="http://schemas.openxmlformats.org/package/2006/relationships"><Relationship Id="rId2" Type="http://schemas.openxmlformats.org/officeDocument/2006/relationships/slide" Target="slide71.xml"/><Relationship Id="rId1" Type="http://schemas.openxmlformats.org/officeDocument/2006/relationships/slideLayout" Target="../slideLayouts/slideLayout21.xml"/></Relationships>
</file>

<file path=ppt/slides/_rels/slide196.xml.rels><?xml version="1.0" encoding="UTF-8" standalone="yes"?>
<Relationships xmlns="http://schemas.openxmlformats.org/package/2006/relationships"><Relationship Id="rId2" Type="http://schemas.openxmlformats.org/officeDocument/2006/relationships/slide" Target="slide72.xml"/><Relationship Id="rId1" Type="http://schemas.openxmlformats.org/officeDocument/2006/relationships/slideLayout" Target="../slideLayouts/slideLayout21.xml"/></Relationships>
</file>

<file path=ppt/slides/_rels/slide197.xml.rels><?xml version="1.0" encoding="UTF-8" standalone="yes"?>
<Relationships xmlns="http://schemas.openxmlformats.org/package/2006/relationships"><Relationship Id="rId2" Type="http://schemas.openxmlformats.org/officeDocument/2006/relationships/slide" Target="slide73.xml"/><Relationship Id="rId1" Type="http://schemas.openxmlformats.org/officeDocument/2006/relationships/slideLayout" Target="../slideLayouts/slideLayout21.xml"/></Relationships>
</file>

<file path=ppt/slides/_rels/slide198.xml.rels><?xml version="1.0" encoding="UTF-8" standalone="yes"?>
<Relationships xmlns="http://schemas.openxmlformats.org/package/2006/relationships"><Relationship Id="rId2" Type="http://schemas.openxmlformats.org/officeDocument/2006/relationships/slide" Target="slide76.xml"/><Relationship Id="rId1" Type="http://schemas.openxmlformats.org/officeDocument/2006/relationships/slideLayout" Target="../slideLayouts/slideLayout21.xml"/></Relationships>
</file>

<file path=ppt/slides/_rels/slide199.xml.rels><?xml version="1.0" encoding="UTF-8" standalone="yes"?>
<Relationships xmlns="http://schemas.openxmlformats.org/package/2006/relationships"><Relationship Id="rId2" Type="http://schemas.openxmlformats.org/officeDocument/2006/relationships/slide" Target="slide77.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200.xml.rels><?xml version="1.0" encoding="UTF-8" standalone="yes"?>
<Relationships xmlns="http://schemas.openxmlformats.org/package/2006/relationships"><Relationship Id="rId2" Type="http://schemas.openxmlformats.org/officeDocument/2006/relationships/slide" Target="slide79.xml"/><Relationship Id="rId1" Type="http://schemas.openxmlformats.org/officeDocument/2006/relationships/slideLayout" Target="../slideLayouts/slideLayout21.xml"/></Relationships>
</file>

<file path=ppt/slides/_rels/slide201.xml.rels><?xml version="1.0" encoding="UTF-8" standalone="yes"?>
<Relationships xmlns="http://schemas.openxmlformats.org/package/2006/relationships"><Relationship Id="rId2" Type="http://schemas.openxmlformats.org/officeDocument/2006/relationships/slide" Target="slide83.xml"/><Relationship Id="rId1" Type="http://schemas.openxmlformats.org/officeDocument/2006/relationships/slideLayout" Target="../slideLayouts/slideLayout21.xml"/></Relationships>
</file>

<file path=ppt/slides/_rels/slide202.xml.rels><?xml version="1.0" encoding="UTF-8" standalone="yes"?>
<Relationships xmlns="http://schemas.openxmlformats.org/package/2006/relationships"><Relationship Id="rId2" Type="http://schemas.openxmlformats.org/officeDocument/2006/relationships/slide" Target="slide87.xml"/><Relationship Id="rId1" Type="http://schemas.openxmlformats.org/officeDocument/2006/relationships/slideLayout" Target="../slideLayouts/slideLayout21.xml"/></Relationships>
</file>

<file path=ppt/slides/_rels/slide203.xml.rels><?xml version="1.0" encoding="UTF-8" standalone="yes"?>
<Relationships xmlns="http://schemas.openxmlformats.org/package/2006/relationships"><Relationship Id="rId2" Type="http://schemas.openxmlformats.org/officeDocument/2006/relationships/slide" Target="slide88.xml"/><Relationship Id="rId1" Type="http://schemas.openxmlformats.org/officeDocument/2006/relationships/slideLayout" Target="../slideLayouts/slideLayout21.xml"/></Relationships>
</file>

<file path=ppt/slides/_rels/slide204.xml.rels><?xml version="1.0" encoding="UTF-8" standalone="yes"?>
<Relationships xmlns="http://schemas.openxmlformats.org/package/2006/relationships"><Relationship Id="rId2" Type="http://schemas.openxmlformats.org/officeDocument/2006/relationships/slide" Target="slide90.xml"/><Relationship Id="rId1" Type="http://schemas.openxmlformats.org/officeDocument/2006/relationships/slideLayout" Target="../slideLayouts/slideLayout21.xml"/></Relationships>
</file>

<file path=ppt/slides/_rels/slide205.xml.rels><?xml version="1.0" encoding="UTF-8" standalone="yes"?>
<Relationships xmlns="http://schemas.openxmlformats.org/package/2006/relationships"><Relationship Id="rId2" Type="http://schemas.openxmlformats.org/officeDocument/2006/relationships/slide" Target="slide91.xml"/><Relationship Id="rId1" Type="http://schemas.openxmlformats.org/officeDocument/2006/relationships/slideLayout" Target="../slideLayouts/slideLayout21.xml"/></Relationships>
</file>

<file path=ppt/slides/_rels/slide206.xml.rels><?xml version="1.0" encoding="UTF-8" standalone="yes"?>
<Relationships xmlns="http://schemas.openxmlformats.org/package/2006/relationships"><Relationship Id="rId2" Type="http://schemas.openxmlformats.org/officeDocument/2006/relationships/slide" Target="slide93.xml"/><Relationship Id="rId1" Type="http://schemas.openxmlformats.org/officeDocument/2006/relationships/slideLayout" Target="../slideLayouts/slideLayout21.xml"/></Relationships>
</file>

<file path=ppt/slides/_rels/slide207.xml.rels><?xml version="1.0" encoding="UTF-8" standalone="yes"?>
<Relationships xmlns="http://schemas.openxmlformats.org/package/2006/relationships"><Relationship Id="rId2" Type="http://schemas.openxmlformats.org/officeDocument/2006/relationships/slide" Target="slide96.xml"/><Relationship Id="rId1" Type="http://schemas.openxmlformats.org/officeDocument/2006/relationships/slideLayout" Target="../slideLayouts/slideLayout21.xml"/></Relationships>
</file>

<file path=ppt/slides/_rels/slide208.xml.rels><?xml version="1.0" encoding="UTF-8" standalone="yes"?>
<Relationships xmlns="http://schemas.openxmlformats.org/package/2006/relationships"><Relationship Id="rId2" Type="http://schemas.openxmlformats.org/officeDocument/2006/relationships/slide" Target="slide98.xml"/><Relationship Id="rId1" Type="http://schemas.openxmlformats.org/officeDocument/2006/relationships/slideLayout" Target="../slideLayouts/slideLayout21.xml"/></Relationships>
</file>

<file path=ppt/slides/_rels/slide209.xml.rels><?xml version="1.0" encoding="UTF-8" standalone="yes"?>
<Relationships xmlns="http://schemas.openxmlformats.org/package/2006/relationships"><Relationship Id="rId2" Type="http://schemas.openxmlformats.org/officeDocument/2006/relationships/slide" Target="slide108.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slide" Target="slide177.xml"/><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210.xml.rels><?xml version="1.0" encoding="UTF-8" standalone="yes"?>
<Relationships xmlns="http://schemas.openxmlformats.org/package/2006/relationships"><Relationship Id="rId2" Type="http://schemas.openxmlformats.org/officeDocument/2006/relationships/slide" Target="slide109.xml"/><Relationship Id="rId1" Type="http://schemas.openxmlformats.org/officeDocument/2006/relationships/slideLayout" Target="../slideLayouts/slideLayout21.xml"/></Relationships>
</file>

<file path=ppt/slides/_rels/slide211.xml.rels><?xml version="1.0" encoding="UTF-8" standalone="yes"?>
<Relationships xmlns="http://schemas.openxmlformats.org/package/2006/relationships"><Relationship Id="rId2" Type="http://schemas.openxmlformats.org/officeDocument/2006/relationships/slide" Target="slide110.xml"/><Relationship Id="rId1" Type="http://schemas.openxmlformats.org/officeDocument/2006/relationships/slideLayout" Target="../slideLayouts/slideLayout21.xml"/></Relationships>
</file>

<file path=ppt/slides/_rels/slide212.xml.rels><?xml version="1.0" encoding="UTF-8" standalone="yes"?>
<Relationships xmlns="http://schemas.openxmlformats.org/package/2006/relationships"><Relationship Id="rId2" Type="http://schemas.openxmlformats.org/officeDocument/2006/relationships/slide" Target="slide111.xml"/><Relationship Id="rId1" Type="http://schemas.openxmlformats.org/officeDocument/2006/relationships/slideLayout" Target="../slideLayouts/slideLayout21.xml"/></Relationships>
</file>

<file path=ppt/slides/_rels/slide213.xml.rels><?xml version="1.0" encoding="UTF-8" standalone="yes"?>
<Relationships xmlns="http://schemas.openxmlformats.org/package/2006/relationships"><Relationship Id="rId2" Type="http://schemas.openxmlformats.org/officeDocument/2006/relationships/slide" Target="slide112.xml"/><Relationship Id="rId1" Type="http://schemas.openxmlformats.org/officeDocument/2006/relationships/slideLayout" Target="../slideLayouts/slideLayout21.xml"/></Relationships>
</file>

<file path=ppt/slides/_rels/slide214.xml.rels><?xml version="1.0" encoding="UTF-8" standalone="yes"?>
<Relationships xmlns="http://schemas.openxmlformats.org/package/2006/relationships"><Relationship Id="rId2" Type="http://schemas.openxmlformats.org/officeDocument/2006/relationships/slide" Target="slide114.xml"/><Relationship Id="rId1" Type="http://schemas.openxmlformats.org/officeDocument/2006/relationships/slideLayout" Target="../slideLayouts/slideLayout21.xml"/></Relationships>
</file>

<file path=ppt/slides/_rels/slide215.xml.rels><?xml version="1.0" encoding="UTF-8" standalone="yes"?>
<Relationships xmlns="http://schemas.openxmlformats.org/package/2006/relationships"><Relationship Id="rId2" Type="http://schemas.openxmlformats.org/officeDocument/2006/relationships/slide" Target="slide116.xml"/><Relationship Id="rId1" Type="http://schemas.openxmlformats.org/officeDocument/2006/relationships/slideLayout" Target="../slideLayouts/slideLayout21.xml"/></Relationships>
</file>

<file path=ppt/slides/_rels/slide216.xml.rels><?xml version="1.0" encoding="UTF-8" standalone="yes"?>
<Relationships xmlns="http://schemas.openxmlformats.org/package/2006/relationships"><Relationship Id="rId2" Type="http://schemas.openxmlformats.org/officeDocument/2006/relationships/slide" Target="slide118.xml"/><Relationship Id="rId1" Type="http://schemas.openxmlformats.org/officeDocument/2006/relationships/slideLayout" Target="../slideLayouts/slideLayout21.xml"/></Relationships>
</file>

<file path=ppt/slides/_rels/slide217.xml.rels><?xml version="1.0" encoding="UTF-8" standalone="yes"?>
<Relationships xmlns="http://schemas.openxmlformats.org/package/2006/relationships"><Relationship Id="rId2" Type="http://schemas.openxmlformats.org/officeDocument/2006/relationships/slide" Target="slide128.xml"/><Relationship Id="rId1" Type="http://schemas.openxmlformats.org/officeDocument/2006/relationships/slideLayout" Target="../slideLayouts/slideLayout21.xml"/></Relationships>
</file>

<file path=ppt/slides/_rels/slide218.xml.rels><?xml version="1.0" encoding="UTF-8" standalone="yes"?>
<Relationships xmlns="http://schemas.openxmlformats.org/package/2006/relationships"><Relationship Id="rId2" Type="http://schemas.openxmlformats.org/officeDocument/2006/relationships/slide" Target="slide129.xml"/><Relationship Id="rId1" Type="http://schemas.openxmlformats.org/officeDocument/2006/relationships/slideLayout" Target="../slideLayouts/slideLayout21.xml"/></Relationships>
</file>

<file path=ppt/slides/_rels/slide219.xml.rels><?xml version="1.0" encoding="UTF-8" standalone="yes"?>
<Relationships xmlns="http://schemas.openxmlformats.org/package/2006/relationships"><Relationship Id="rId2" Type="http://schemas.openxmlformats.org/officeDocument/2006/relationships/slide" Target="slide130.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0.xml.rels><?xml version="1.0" encoding="UTF-8" standalone="yes"?>
<Relationships xmlns="http://schemas.openxmlformats.org/package/2006/relationships"><Relationship Id="rId2" Type="http://schemas.openxmlformats.org/officeDocument/2006/relationships/slide" Target="slide132.xml"/><Relationship Id="rId1" Type="http://schemas.openxmlformats.org/officeDocument/2006/relationships/slideLayout" Target="../slideLayouts/slideLayout21.xml"/></Relationships>
</file>

<file path=ppt/slides/_rels/slide221.xml.rels><?xml version="1.0" encoding="UTF-8" standalone="yes"?>
<Relationships xmlns="http://schemas.openxmlformats.org/package/2006/relationships"><Relationship Id="rId2" Type="http://schemas.openxmlformats.org/officeDocument/2006/relationships/slide" Target="slide134.xml"/><Relationship Id="rId1" Type="http://schemas.openxmlformats.org/officeDocument/2006/relationships/slideLayout" Target="../slideLayouts/slideLayout21.xml"/></Relationships>
</file>

<file path=ppt/slides/_rels/slide222.xml.rels><?xml version="1.0" encoding="UTF-8" standalone="yes"?>
<Relationships xmlns="http://schemas.openxmlformats.org/package/2006/relationships"><Relationship Id="rId2" Type="http://schemas.openxmlformats.org/officeDocument/2006/relationships/slide" Target="slide138.xml"/><Relationship Id="rId1" Type="http://schemas.openxmlformats.org/officeDocument/2006/relationships/slideLayout" Target="../slideLayouts/slideLayout21.xml"/></Relationships>
</file>

<file path=ppt/slides/_rels/slide223.xml.rels><?xml version="1.0" encoding="UTF-8" standalone="yes"?>
<Relationships xmlns="http://schemas.openxmlformats.org/package/2006/relationships"><Relationship Id="rId2" Type="http://schemas.openxmlformats.org/officeDocument/2006/relationships/slide" Target="slide147.xml"/><Relationship Id="rId1" Type="http://schemas.openxmlformats.org/officeDocument/2006/relationships/slideLayout" Target="../slideLayouts/slideLayout21.xml"/></Relationships>
</file>

<file path=ppt/slides/_rels/slide224.xml.rels><?xml version="1.0" encoding="UTF-8" standalone="yes"?>
<Relationships xmlns="http://schemas.openxmlformats.org/package/2006/relationships"><Relationship Id="rId2" Type="http://schemas.openxmlformats.org/officeDocument/2006/relationships/slide" Target="slide148.xml"/><Relationship Id="rId1" Type="http://schemas.openxmlformats.org/officeDocument/2006/relationships/slideLayout" Target="../slideLayouts/slideLayout21.xml"/></Relationships>
</file>

<file path=ppt/slides/_rels/slide225.xml.rels><?xml version="1.0" encoding="UTF-8" standalone="yes"?>
<Relationships xmlns="http://schemas.openxmlformats.org/package/2006/relationships"><Relationship Id="rId2" Type="http://schemas.openxmlformats.org/officeDocument/2006/relationships/slide" Target="slide149.xml"/><Relationship Id="rId1" Type="http://schemas.openxmlformats.org/officeDocument/2006/relationships/slideLayout" Target="../slideLayouts/slideLayout21.xml"/></Relationships>
</file>

<file path=ppt/slides/_rels/slide226.xml.rels><?xml version="1.0" encoding="UTF-8" standalone="yes"?>
<Relationships xmlns="http://schemas.openxmlformats.org/package/2006/relationships"><Relationship Id="rId2" Type="http://schemas.openxmlformats.org/officeDocument/2006/relationships/slide" Target="slide152.xml"/><Relationship Id="rId1" Type="http://schemas.openxmlformats.org/officeDocument/2006/relationships/slideLayout" Target="../slideLayouts/slideLayout21.xml"/></Relationships>
</file>

<file path=ppt/slides/_rels/slide227.xml.rels><?xml version="1.0" encoding="UTF-8" standalone="yes"?>
<Relationships xmlns="http://schemas.openxmlformats.org/package/2006/relationships"><Relationship Id="rId2" Type="http://schemas.openxmlformats.org/officeDocument/2006/relationships/slide" Target="slide155.xml"/><Relationship Id="rId1" Type="http://schemas.openxmlformats.org/officeDocument/2006/relationships/slideLayout" Target="../slideLayouts/slideLayout21.xml"/></Relationships>
</file>

<file path=ppt/slides/_rels/slide228.xml.rels><?xml version="1.0" encoding="UTF-8" standalone="yes"?>
<Relationships xmlns="http://schemas.openxmlformats.org/package/2006/relationships"><Relationship Id="rId2" Type="http://schemas.openxmlformats.org/officeDocument/2006/relationships/slide" Target="slide160.xml"/><Relationship Id="rId1" Type="http://schemas.openxmlformats.org/officeDocument/2006/relationships/slideLayout" Target="../slideLayouts/slideLayout21.xml"/></Relationships>
</file>

<file path=ppt/slides/_rels/slide229.xml.rels><?xml version="1.0" encoding="UTF-8" standalone="yes"?>
<Relationships xmlns="http://schemas.openxmlformats.org/package/2006/relationships"><Relationship Id="rId2" Type="http://schemas.openxmlformats.org/officeDocument/2006/relationships/slide" Target="slide161.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0.xml.rels><?xml version="1.0" encoding="UTF-8" standalone="yes"?>
<Relationships xmlns="http://schemas.openxmlformats.org/package/2006/relationships"><Relationship Id="rId2" Type="http://schemas.openxmlformats.org/officeDocument/2006/relationships/slide" Target="slide162.xml"/><Relationship Id="rId1" Type="http://schemas.openxmlformats.org/officeDocument/2006/relationships/slideLayout" Target="../slideLayouts/slideLayout21.xml"/></Relationships>
</file>

<file path=ppt/slides/_rels/slide231.xml.rels><?xml version="1.0" encoding="UTF-8" standalone="yes"?>
<Relationships xmlns="http://schemas.openxmlformats.org/package/2006/relationships"><Relationship Id="rId2" Type="http://schemas.openxmlformats.org/officeDocument/2006/relationships/slide" Target="slide163.xml"/><Relationship Id="rId1" Type="http://schemas.openxmlformats.org/officeDocument/2006/relationships/slideLayout" Target="../slideLayouts/slideLayout21.xml"/></Relationships>
</file>

<file path=ppt/slides/_rels/slide232.xml.rels><?xml version="1.0" encoding="UTF-8" standalone="yes"?>
<Relationships xmlns="http://schemas.openxmlformats.org/package/2006/relationships"><Relationship Id="rId2" Type="http://schemas.openxmlformats.org/officeDocument/2006/relationships/slide" Target="slide170.xml"/><Relationship Id="rId1" Type="http://schemas.openxmlformats.org/officeDocument/2006/relationships/slideLayout" Target="../slideLayouts/slideLayout21.xml"/></Relationships>
</file>

<file path=ppt/slides/_rels/slide233.xml.rels><?xml version="1.0" encoding="UTF-8" standalone="yes"?>
<Relationships xmlns="http://schemas.openxmlformats.org/package/2006/relationships"><Relationship Id="rId2" Type="http://schemas.openxmlformats.org/officeDocument/2006/relationships/slide" Target="slide172.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slide" Target="slide178.xml"/><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9.wmf"/></Relationships>
</file>

<file path=ppt/slides/_rels/slide27.xml.rels><?xml version="1.0" encoding="UTF-8" standalone="yes"?>
<Relationships xmlns="http://schemas.openxmlformats.org/package/2006/relationships"><Relationship Id="rId3" Type="http://schemas.openxmlformats.org/officeDocument/2006/relationships/slide" Target="slide179.xml"/><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slide" Target="slide180.xm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slide" Target="slide181.xml"/><Relationship Id="rId2" Type="http://schemas.openxmlformats.org/officeDocument/2006/relationships/image" Target="../media/image12.jpg"/><Relationship Id="rId1" Type="http://schemas.openxmlformats.org/officeDocument/2006/relationships/slideLayout" Target="../slideLayouts/slideLayout5.xml"/><Relationship Id="rId4" Type="http://schemas.openxmlformats.org/officeDocument/2006/relationships/slide" Target="slide180.xml"/></Relationships>
</file>

<file path=ppt/slides/_rels/slide31.xml.rels><?xml version="1.0" encoding="UTF-8" standalone="yes"?>
<Relationships xmlns="http://schemas.openxmlformats.org/package/2006/relationships"><Relationship Id="rId3" Type="http://schemas.openxmlformats.org/officeDocument/2006/relationships/slide" Target="slide182.xml"/><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slide" Target="slide183.xml"/><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slide" Target="slide184.xml"/><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slide" Target="slide185.xml"/><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slide" Target="slide186.xml"/><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slide" Target="slide187.xml"/><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slide" Target="slide188.xml"/><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image" Target="../media/image21.wmf"/><Relationship Id="rId5" Type="http://schemas.openxmlformats.org/officeDocument/2006/relationships/oleObject" Target="../embeddings/oleObject3.bin"/><Relationship Id="rId4" Type="http://schemas.openxmlformats.org/officeDocument/2006/relationships/image" Target="../media/image20.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slide" Target="slide189.xml"/><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slide" Target="slide191.xml"/><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slide" Target="slide191.xml"/><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slide" Target="slide192.xml"/><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slide" Target="slide193.xml"/><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slide" Target="slide194.xml"/><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slide" Target="slide195.xml"/><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slide" Target="slide196.xml"/><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slide" Target="slide197.xml"/><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slide" Target="slide198.xml"/><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slide" Target="slide199.xml"/><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slide" Target="slide200.xml"/><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34.wmf"/></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36.wmf"/><Relationship Id="rId5" Type="http://schemas.openxmlformats.org/officeDocument/2006/relationships/oleObject" Target="../embeddings/oleObject6.bin"/><Relationship Id="rId4" Type="http://schemas.openxmlformats.org/officeDocument/2006/relationships/image" Target="../media/image35.w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slide" Target="slide201.xml"/><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slide" Target="slide202.xml"/><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slide" Target="slide203.xml"/><Relationship Id="rId2" Type="http://schemas.openxmlformats.org/officeDocument/2006/relationships/image" Target="../media/image39.jpg"/><Relationship Id="rId1" Type="http://schemas.openxmlformats.org/officeDocument/2006/relationships/slideLayout" Target="../slideLayouts/slideLayout5.xml"/><Relationship Id="rId4" Type="http://schemas.openxmlformats.org/officeDocument/2006/relationships/slide" Target="slide12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 Target="slide175.xml"/><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slide" Target="slide204.xml"/><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slide" Target="slide205.xml"/><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slide" Target="slide206.xml"/><Relationship Id="rId2" Type="http://schemas.openxmlformats.org/officeDocument/2006/relationships/image" Target="../media/image42.jp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slide" Target="slide207.xml"/><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FA0BD-B611-4B0D-8438-53F61F56333A}"/>
              </a:ext>
            </a:extLst>
          </p:cNvPr>
          <p:cNvSpPr>
            <a:spLocks noGrp="1"/>
          </p:cNvSpPr>
          <p:nvPr>
            <p:ph type="ctrTitle"/>
          </p:nvPr>
        </p:nvSpPr>
        <p:spPr/>
        <p:txBody>
          <a:bodyPr/>
          <a:lstStyle/>
          <a:p>
            <a:r>
              <a:rPr lang="en-US" noProof="0" dirty="0"/>
              <a:t>Chapter 13</a:t>
            </a:r>
            <a:endParaRPr lang="en-US" noProof="0" dirty="0">
              <a:latin typeface="+mj-lt"/>
            </a:endParaRPr>
          </a:p>
        </p:txBody>
      </p:sp>
      <p:sp>
        <p:nvSpPr>
          <p:cNvPr id="3" name="Subtitle 2">
            <a:extLst>
              <a:ext uri="{FF2B5EF4-FFF2-40B4-BE49-F238E27FC236}">
                <a16:creationId xmlns:a16="http://schemas.microsoft.com/office/drawing/2014/main" id="{60D8F4ED-BF02-4F3D-9DF1-83E8B674304D}"/>
              </a:ext>
            </a:extLst>
          </p:cNvPr>
          <p:cNvSpPr>
            <a:spLocks noGrp="1"/>
          </p:cNvSpPr>
          <p:nvPr>
            <p:ph type="subTitle" idx="1"/>
          </p:nvPr>
        </p:nvSpPr>
        <p:spPr>
          <a:xfrm>
            <a:off x="621792" y="3281532"/>
            <a:ext cx="3200400" cy="957094"/>
          </a:xfrm>
        </p:spPr>
        <p:txBody>
          <a:bodyPr/>
          <a:lstStyle/>
          <a:p>
            <a:pPr eaLnBrk="0" hangingPunct="0">
              <a:spcBef>
                <a:spcPct val="20000"/>
              </a:spcBef>
            </a:pPr>
            <a:r>
              <a:rPr lang="en-US" sz="2400" dirty="0">
                <a:latin typeface="+mj-lt"/>
                <a:cs typeface="Helvetica" pitchFamily="34" charset="0"/>
              </a:rPr>
              <a:t>Cryptography and  Network </a:t>
            </a:r>
            <a:r>
              <a:rPr lang="en-US" sz="2400" dirty="0" err="1">
                <a:latin typeface="+mj-lt"/>
                <a:cs typeface="Helvetica" pitchFamily="34" charset="0"/>
              </a:rPr>
              <a:t>Securit</a:t>
            </a:r>
            <a:endParaRPr lang="en-US" sz="2400" dirty="0">
              <a:latin typeface="+mj-lt"/>
              <a:cs typeface="Helvetica" pitchFamily="34" charset="0"/>
            </a:endParaRPr>
          </a:p>
        </p:txBody>
      </p:sp>
      <p:sp>
        <p:nvSpPr>
          <p:cNvPr id="4" name="Text Placeholder 3">
            <a:extLst>
              <a:ext uri="{FF2B5EF4-FFF2-40B4-BE49-F238E27FC236}">
                <a16:creationId xmlns:a16="http://schemas.microsoft.com/office/drawing/2014/main" id="{23E53CB3-A898-4097-BEA0-50B0BE0D68C1}"/>
              </a:ext>
            </a:extLst>
          </p:cNvPr>
          <p:cNvSpPr>
            <a:spLocks noGrp="1"/>
          </p:cNvSpPr>
          <p:nvPr>
            <p:ph type="body" sz="quarter" idx="10"/>
          </p:nvPr>
        </p:nvSpPr>
        <p:spPr>
          <a:xfrm>
            <a:off x="621791" y="4376387"/>
            <a:ext cx="3043303" cy="1362676"/>
          </a:xfrm>
        </p:spPr>
        <p:txBody>
          <a:bodyPr/>
          <a:lstStyle/>
          <a:p>
            <a:r>
              <a:rPr lang="en-US" sz="1800" b="0" noProof="0" dirty="0">
                <a:latin typeface="+mj-lt"/>
                <a:cs typeface="Helvetica" pitchFamily="34" charset="0"/>
              </a:rPr>
              <a:t>Data Communications and Networking, With TCP/IP protocol suite</a:t>
            </a:r>
            <a:br>
              <a:rPr lang="en-US" sz="1800" b="0" noProof="0" dirty="0">
                <a:latin typeface="+mj-lt"/>
                <a:cs typeface="Helvetica" pitchFamily="34" charset="0"/>
              </a:rPr>
            </a:br>
            <a:r>
              <a:rPr lang="en-US" sz="1800" b="0" noProof="0" dirty="0">
                <a:latin typeface="+mj-lt"/>
                <a:cs typeface="Helvetica" pitchFamily="34" charset="0"/>
              </a:rPr>
              <a:t>Sixth Edition</a:t>
            </a:r>
          </a:p>
          <a:p>
            <a:r>
              <a:rPr lang="en-US" sz="1800" b="0" noProof="0" dirty="0">
                <a:latin typeface="+mj-lt"/>
                <a:cs typeface="Helvetica" pitchFamily="34" charset="0"/>
              </a:rPr>
              <a:t>Behrouz A. </a:t>
            </a:r>
            <a:r>
              <a:rPr lang="en-US" sz="1800" b="0" noProof="0" dirty="0" err="1">
                <a:latin typeface="+mj-lt"/>
                <a:cs typeface="Helvetica" pitchFamily="34" charset="0"/>
              </a:rPr>
              <a:t>Forouzan</a:t>
            </a:r>
            <a:endParaRPr lang="en-US" sz="1800" b="0" noProof="0" dirty="0">
              <a:latin typeface="+mj-lt"/>
              <a:cs typeface="Helvetica" pitchFamily="34" charset="0"/>
            </a:endParaRPr>
          </a:p>
        </p:txBody>
      </p:sp>
      <p:pic>
        <p:nvPicPr>
          <p:cNvPr id="7" name="Picture 4">
            <a:extLst>
              <a:ext uri="{FF2B5EF4-FFF2-40B4-BE49-F238E27FC236}">
                <a16:creationId xmlns:a16="http://schemas.microsoft.com/office/drawing/2014/main" id="{A5AB68AE-F8BA-4700-87C5-1CC2B46FD483}"/>
              </a:ext>
              <a:ext uri="{C183D7F6-B498-43B3-948B-1728B52AA6E4}">
                <adec:decorative xmlns:adec="http://schemas.microsoft.com/office/drawing/2017/decorative" val="1"/>
              </a:ext>
            </a:extLst>
          </p:cNvPr>
          <p:cNvPicPr>
            <a:picLocks noGrp="1" noChangeAspect="1"/>
          </p:cNvPicPr>
          <p:nvPr>
            <p:ph type="pic" sz="quarter" idx="11"/>
          </p:nvPr>
        </p:nvPicPr>
        <p:blipFill>
          <a:blip r:embed="rId3"/>
          <a:stretch>
            <a:fillRect/>
          </a:stretch>
        </p:blipFill>
        <p:spPr>
          <a:xfrm>
            <a:off x="4572000" y="892397"/>
            <a:ext cx="4315794" cy="5338161"/>
          </a:xfrm>
          <a:prstGeom prst="rect">
            <a:avLst/>
          </a:prstGeom>
        </p:spPr>
      </p:pic>
      <p:sp>
        <p:nvSpPr>
          <p:cNvPr id="8" name="Text Placeholder 5">
            <a:extLst>
              <a:ext uri="{FF2B5EF4-FFF2-40B4-BE49-F238E27FC236}">
                <a16:creationId xmlns:a16="http://schemas.microsoft.com/office/drawing/2014/main" id="{93006839-73B9-4774-88BA-75CE9CFCF447}"/>
              </a:ext>
            </a:extLst>
          </p:cNvPr>
          <p:cNvSpPr>
            <a:spLocks noGrp="1"/>
          </p:cNvSpPr>
          <p:nvPr>
            <p:ph type="body" sz="quarter" idx="13"/>
          </p:nvPr>
        </p:nvSpPr>
        <p:spPr/>
        <p:txBody>
          <a:bodyPr/>
          <a:lstStyle/>
          <a:p>
            <a:pPr defTabSz="457200">
              <a:spcBef>
                <a:spcPct val="20000"/>
              </a:spcBef>
              <a:defRPr/>
            </a:pPr>
            <a:r>
              <a:rPr lang="en-US" noProof="0" dirty="0"/>
              <a:t>© 2022 McGraw Hill, LLC. All rights reserved. Authorized only for instructor use in the classroom.</a:t>
            </a:r>
          </a:p>
          <a:p>
            <a:pPr defTabSz="457200">
              <a:spcBef>
                <a:spcPct val="20000"/>
              </a:spcBef>
              <a:defRPr/>
            </a:pPr>
            <a:r>
              <a:rPr lang="en-US" noProof="0" dirty="0"/>
              <a:t>No reproduction or further distribution permitted without the prior written consent of McGraw Hill, LLC.</a:t>
            </a:r>
          </a:p>
        </p:txBody>
      </p:sp>
    </p:spTree>
    <p:extLst>
      <p:ext uri="{BB962C8B-B14F-4D97-AF65-F5344CB8AC3E}">
        <p14:creationId xmlns:p14="http://schemas.microsoft.com/office/powerpoint/2010/main" val="3270899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Attacks Threatening Confidentiality</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In general, two types of attacks threaten the confidentiality of information: </a:t>
            </a:r>
            <a:r>
              <a:rPr lang="en-US" dirty="0">
                <a:solidFill>
                  <a:srgbClr val="C00000"/>
                </a:solidFill>
              </a:rPr>
              <a:t>snooping</a:t>
            </a:r>
            <a:r>
              <a:rPr lang="en-US" dirty="0"/>
              <a:t> and </a:t>
            </a:r>
            <a:r>
              <a:rPr lang="en-US" dirty="0">
                <a:solidFill>
                  <a:srgbClr val="C00000"/>
                </a:solidFill>
              </a:rPr>
              <a:t>traffic analysis</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10</a:t>
            </a:fld>
            <a:endParaRPr lang="en-US"/>
          </a:p>
        </p:txBody>
      </p:sp>
    </p:spTree>
    <p:extLst>
      <p:ext uri="{BB962C8B-B14F-4D97-AF65-F5344CB8AC3E}">
        <p14:creationId xmlns:p14="http://schemas.microsoft.com/office/powerpoint/2010/main" val="42367369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AH versus ESP</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The ESP protocol was designed after the AH protocol was already in use. ESP does whatever AH does with additional functionality (confidentiality). We actually do not need AH. However, the implementation of AH is already included in some commercial products, which means that AH will remain part of the Internet until these products are phased out</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100</a:t>
            </a:fld>
            <a:endParaRPr lang="en-US"/>
          </a:p>
        </p:txBody>
      </p:sp>
    </p:spTree>
    <p:extLst>
      <p:ext uri="{BB962C8B-B14F-4D97-AF65-F5344CB8AC3E}">
        <p14:creationId xmlns:p14="http://schemas.microsoft.com/office/powerpoint/2010/main" val="288354515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13.4.3 Services Provided by IPSec</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The two protocols, AH and ESP, can provide several security services for packets at the network layer. Table 13.1 shows the list of services available for each protocol</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101</a:t>
            </a:fld>
            <a:endParaRPr lang="en-US"/>
          </a:p>
        </p:txBody>
      </p:sp>
    </p:spTree>
    <p:extLst>
      <p:ext uri="{BB962C8B-B14F-4D97-AF65-F5344CB8AC3E}">
        <p14:creationId xmlns:p14="http://schemas.microsoft.com/office/powerpoint/2010/main" val="31089654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9C1FB-D579-4E25-AF27-6B34042BFCBA}"/>
              </a:ext>
            </a:extLst>
          </p:cNvPr>
          <p:cNvSpPr>
            <a:spLocks noGrp="1"/>
          </p:cNvSpPr>
          <p:nvPr>
            <p:ph type="title"/>
          </p:nvPr>
        </p:nvSpPr>
        <p:spPr/>
        <p:txBody>
          <a:bodyPr/>
          <a:lstStyle/>
          <a:p>
            <a:r>
              <a:rPr lang="en-US" i="0" dirty="0"/>
              <a:t>Table 13.1 IPSec services</a:t>
            </a:r>
          </a:p>
        </p:txBody>
      </p:sp>
      <p:graphicFrame>
        <p:nvGraphicFramePr>
          <p:cNvPr id="7" name="Table 2">
            <a:extLst>
              <a:ext uri="{FF2B5EF4-FFF2-40B4-BE49-F238E27FC236}">
                <a16:creationId xmlns:a16="http://schemas.microsoft.com/office/drawing/2014/main" id="{1049DA47-DCCC-4E6F-B3F6-69D47DF99BCB}"/>
              </a:ext>
            </a:extLst>
          </p:cNvPr>
          <p:cNvGraphicFramePr>
            <a:graphicFrameLocks noGrp="1"/>
          </p:cNvGraphicFramePr>
          <p:nvPr>
            <p:extLst>
              <p:ext uri="{D42A27DB-BD31-4B8C-83A1-F6EECF244321}">
                <p14:modId xmlns:p14="http://schemas.microsoft.com/office/powerpoint/2010/main" val="1731124528"/>
              </p:ext>
            </p:extLst>
          </p:nvPr>
        </p:nvGraphicFramePr>
        <p:xfrm>
          <a:off x="268605" y="1342390"/>
          <a:ext cx="8606790" cy="2225040"/>
        </p:xfrm>
        <a:graphic>
          <a:graphicData uri="http://schemas.openxmlformats.org/drawingml/2006/table">
            <a:tbl>
              <a:tblPr firstRow="1" bandRow="1">
                <a:tableStyleId>{5C22544A-7EE6-4342-B048-85BDC9FD1C3A}</a:tableStyleId>
              </a:tblPr>
              <a:tblGrid>
                <a:gridCol w="6046470">
                  <a:extLst>
                    <a:ext uri="{9D8B030D-6E8A-4147-A177-3AD203B41FA5}">
                      <a16:colId xmlns:a16="http://schemas.microsoft.com/office/drawing/2014/main" val="641275274"/>
                    </a:ext>
                  </a:extLst>
                </a:gridCol>
                <a:gridCol w="1280160">
                  <a:extLst>
                    <a:ext uri="{9D8B030D-6E8A-4147-A177-3AD203B41FA5}">
                      <a16:colId xmlns:a16="http://schemas.microsoft.com/office/drawing/2014/main" val="2732270742"/>
                    </a:ext>
                  </a:extLst>
                </a:gridCol>
                <a:gridCol w="1280160">
                  <a:extLst>
                    <a:ext uri="{9D8B030D-6E8A-4147-A177-3AD203B41FA5}">
                      <a16:colId xmlns:a16="http://schemas.microsoft.com/office/drawing/2014/main" val="202585680"/>
                    </a:ext>
                  </a:extLst>
                </a:gridCol>
              </a:tblGrid>
              <a:tr h="370840">
                <a:tc>
                  <a:txBody>
                    <a:bodyPr/>
                    <a:lstStyle/>
                    <a:p>
                      <a:pPr algn="ctr"/>
                      <a:r>
                        <a:rPr lang="en-IN" sz="1800" b="0" i="1" dirty="0">
                          <a:solidFill>
                            <a:schemeClr val="tx1"/>
                          </a:solidFill>
                        </a:rPr>
                        <a:t>Services</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solidFill>
                      <a:srgbClr val="D4EFFD"/>
                    </a:solidFill>
                  </a:tcPr>
                </a:tc>
                <a:tc>
                  <a:txBody>
                    <a:bodyPr/>
                    <a:lstStyle/>
                    <a:p>
                      <a:pPr algn="ctr"/>
                      <a:r>
                        <a:rPr lang="en-IN" sz="1800" b="0" i="1" dirty="0">
                          <a:solidFill>
                            <a:schemeClr val="tx1"/>
                          </a:solidFill>
                        </a:rPr>
                        <a:t>AH</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solidFill>
                      <a:srgbClr val="D4EFFD"/>
                    </a:solidFill>
                  </a:tcPr>
                </a:tc>
                <a:tc>
                  <a:txBody>
                    <a:bodyPr/>
                    <a:lstStyle/>
                    <a:p>
                      <a:pPr algn="ctr"/>
                      <a:r>
                        <a:rPr lang="en-IN" sz="1800" b="0" i="1" dirty="0">
                          <a:solidFill>
                            <a:schemeClr val="tx1"/>
                          </a:solidFill>
                        </a:rPr>
                        <a:t>ESP</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solidFill>
                      <a:srgbClr val="D4EFFD"/>
                    </a:solidFill>
                  </a:tcPr>
                </a:tc>
                <a:extLst>
                  <a:ext uri="{0D108BD9-81ED-4DB2-BD59-A6C34878D82A}">
                    <a16:rowId xmlns:a16="http://schemas.microsoft.com/office/drawing/2014/main" val="714662410"/>
                  </a:ext>
                </a:extLst>
              </a:tr>
              <a:tr h="370840">
                <a:tc>
                  <a:txBody>
                    <a:bodyPr/>
                    <a:lstStyle/>
                    <a:p>
                      <a:r>
                        <a:rPr lang="en-IN" sz="1800" b="0" dirty="0">
                          <a:solidFill>
                            <a:schemeClr val="tx1"/>
                          </a:solidFill>
                        </a:rPr>
                        <a:t>Access control</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1800" b="0" dirty="0">
                          <a:solidFill>
                            <a:schemeClr val="tx1"/>
                          </a:solidFill>
                        </a:rPr>
                        <a:t>Yes</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1800" b="0" dirty="0">
                          <a:solidFill>
                            <a:schemeClr val="tx1"/>
                          </a:solidFill>
                        </a:rPr>
                        <a:t>Yes</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3161115"/>
                  </a:ext>
                </a:extLst>
              </a:tr>
              <a:tr h="370840">
                <a:tc>
                  <a:txBody>
                    <a:bodyPr/>
                    <a:lstStyle/>
                    <a:p>
                      <a:r>
                        <a:rPr lang="en-IN" sz="1800" b="0" dirty="0">
                          <a:solidFill>
                            <a:schemeClr val="tx1"/>
                          </a:solidFill>
                        </a:rPr>
                        <a:t>Message authentication (message integrity)</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1800" b="0" dirty="0">
                          <a:solidFill>
                            <a:schemeClr val="tx1"/>
                          </a:solidFill>
                        </a:rPr>
                        <a:t>Yes</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1800" b="0" dirty="0">
                          <a:solidFill>
                            <a:schemeClr val="tx1"/>
                          </a:solidFill>
                        </a:rPr>
                        <a:t>Yes</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1739274"/>
                  </a:ext>
                </a:extLst>
              </a:tr>
              <a:tr h="370840">
                <a:tc>
                  <a:txBody>
                    <a:bodyPr/>
                    <a:lstStyle/>
                    <a:p>
                      <a:r>
                        <a:rPr lang="en-IN" sz="1800" b="0" dirty="0">
                          <a:solidFill>
                            <a:schemeClr val="tx1"/>
                          </a:solidFill>
                        </a:rPr>
                        <a:t>Entity authentication (data source authentication)</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1800" b="0" dirty="0">
                          <a:solidFill>
                            <a:schemeClr val="tx1"/>
                          </a:solidFill>
                        </a:rPr>
                        <a:t>Yes</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1800" b="0" dirty="0">
                          <a:solidFill>
                            <a:schemeClr val="tx1"/>
                          </a:solidFill>
                        </a:rPr>
                        <a:t>Yes</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2332077"/>
                  </a:ext>
                </a:extLst>
              </a:tr>
              <a:tr h="370840">
                <a:tc>
                  <a:txBody>
                    <a:bodyPr/>
                    <a:lstStyle/>
                    <a:p>
                      <a:r>
                        <a:rPr lang="en-IN" sz="1800" b="0" dirty="0">
                          <a:solidFill>
                            <a:schemeClr val="tx1"/>
                          </a:solidFill>
                        </a:rPr>
                        <a:t>Confidentiality</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b="0" dirty="0">
                          <a:solidFill>
                            <a:schemeClr val="tx1"/>
                          </a:solidFill>
                        </a:rPr>
                        <a:t>No</a:t>
                      </a:r>
                      <a:endParaRPr lang="en-IN" sz="1800" b="0" dirty="0">
                        <a:solidFill>
                          <a:schemeClr val="tx1"/>
                        </a:solidFill>
                      </a:endParaRP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solidFill>
                      <a:srgbClr val="D4EFFD"/>
                    </a:solidFill>
                  </a:tcPr>
                </a:tc>
                <a:tc>
                  <a:txBody>
                    <a:bodyPr/>
                    <a:lstStyle/>
                    <a:p>
                      <a:pPr algn="ctr"/>
                      <a:r>
                        <a:rPr lang="en-IN" sz="1800" b="0" dirty="0">
                          <a:solidFill>
                            <a:schemeClr val="tx1"/>
                          </a:solidFill>
                        </a:rPr>
                        <a:t>Yes</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1592695"/>
                  </a:ext>
                </a:extLst>
              </a:tr>
              <a:tr h="370840">
                <a:tc>
                  <a:txBody>
                    <a:bodyPr/>
                    <a:lstStyle/>
                    <a:p>
                      <a:r>
                        <a:rPr lang="en-IN" sz="1800" b="0" dirty="0">
                          <a:solidFill>
                            <a:schemeClr val="tx1"/>
                          </a:solidFill>
                        </a:rPr>
                        <a:t>Replay attack protection</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1800" b="0" dirty="0">
                          <a:solidFill>
                            <a:schemeClr val="tx1"/>
                          </a:solidFill>
                        </a:rPr>
                        <a:t>Yes</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1800" b="0" dirty="0">
                          <a:solidFill>
                            <a:schemeClr val="tx1"/>
                          </a:solidFill>
                        </a:rPr>
                        <a:t>Yes</a:t>
                      </a:r>
                    </a:p>
                  </a:txBody>
                  <a:tcPr>
                    <a:lnL w="12700" cap="flat" cmpd="sng" algn="ctr">
                      <a:solidFill>
                        <a:srgbClr val="00648B"/>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rgbClr val="00648B"/>
                      </a:solidFill>
                      <a:prstDash val="solid"/>
                      <a:round/>
                      <a:headEnd type="none" w="med" len="med"/>
                      <a:tailEnd type="none" w="med" len="med"/>
                    </a:lnT>
                    <a:lnB w="12700" cap="flat" cmpd="sng" algn="ctr">
                      <a:solidFill>
                        <a:srgbClr val="00648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8496728"/>
                  </a:ext>
                </a:extLst>
              </a:tr>
            </a:tbl>
          </a:graphicData>
        </a:graphic>
      </p:graphicFrame>
      <p:sp>
        <p:nvSpPr>
          <p:cNvPr id="6" name="Slide Number Placeholder 3">
            <a:extLst>
              <a:ext uri="{FF2B5EF4-FFF2-40B4-BE49-F238E27FC236}">
                <a16:creationId xmlns:a16="http://schemas.microsoft.com/office/drawing/2014/main" id="{1D0DC6BE-AD24-479F-A80C-8071D6FDC2B0}"/>
              </a:ext>
            </a:extLst>
          </p:cNvPr>
          <p:cNvSpPr>
            <a:spLocks noGrp="1"/>
          </p:cNvSpPr>
          <p:nvPr>
            <p:ph type="sldNum" sz="quarter" idx="10"/>
          </p:nvPr>
        </p:nvSpPr>
        <p:spPr/>
        <p:txBody>
          <a:bodyPr/>
          <a:lstStyle/>
          <a:p>
            <a:fld id="{68151E55-6873-49E2-B8D5-2F265E6F1973}" type="slidenum">
              <a:rPr lang="en-US" smtClean="0"/>
              <a:pPr/>
              <a:t>102</a:t>
            </a:fld>
            <a:endParaRPr lang="en-US"/>
          </a:p>
        </p:txBody>
      </p:sp>
    </p:spTree>
    <p:extLst>
      <p:ext uri="{BB962C8B-B14F-4D97-AF65-F5344CB8AC3E}">
        <p14:creationId xmlns:p14="http://schemas.microsoft.com/office/powerpoint/2010/main" val="30987108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Access Control</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IPSec provides access control indirectly, using a Security Association Database (SAD), as we will see in the next section. When a packet arrives at a destination and there is no Security Association already established for this packet, the packet is discarded. </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103</a:t>
            </a:fld>
            <a:endParaRPr lang="en-US"/>
          </a:p>
        </p:txBody>
      </p:sp>
    </p:spTree>
    <p:extLst>
      <p:ext uri="{BB962C8B-B14F-4D97-AF65-F5344CB8AC3E}">
        <p14:creationId xmlns:p14="http://schemas.microsoft.com/office/powerpoint/2010/main" val="27149747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Message Integrity</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Message integrity is preserved in both AH and ESP. A digest of data is created and sent by the sender to be checked by the receiver</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104</a:t>
            </a:fld>
            <a:endParaRPr lang="en-US"/>
          </a:p>
        </p:txBody>
      </p:sp>
    </p:spTree>
    <p:extLst>
      <p:ext uri="{BB962C8B-B14F-4D97-AF65-F5344CB8AC3E}">
        <p14:creationId xmlns:p14="http://schemas.microsoft.com/office/powerpoint/2010/main" val="368523880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Entity Authentication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The Security Association and the keyed-hash digest of the data sent by the sender authenticate the sender of the data in both AH and ESP.</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105</a:t>
            </a:fld>
            <a:endParaRPr lang="en-US"/>
          </a:p>
        </p:txBody>
      </p:sp>
    </p:spTree>
    <p:extLst>
      <p:ext uri="{BB962C8B-B14F-4D97-AF65-F5344CB8AC3E}">
        <p14:creationId xmlns:p14="http://schemas.microsoft.com/office/powerpoint/2010/main" val="36095371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Confidentiality</a:t>
            </a:r>
            <a:r>
              <a:rPr lang="en-US" sz="1200" dirty="0">
                <a:solidFill>
                  <a:srgbClr val="000000"/>
                </a:solidFill>
              </a:rPr>
              <a:t> 2</a:t>
            </a:r>
            <a:endParaRPr lang="en-US" dirty="0">
              <a:solidFill>
                <a:schemeClr val="tx1"/>
              </a:solidFill>
            </a:endParaRP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The encryption of the message in ESP provides confidentiality. AH, however, does not provide confidentiality. If confidentiality is needed, one should use ESP instead of AH.</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106</a:t>
            </a:fld>
            <a:endParaRPr lang="en-US"/>
          </a:p>
        </p:txBody>
      </p:sp>
    </p:spTree>
    <p:extLst>
      <p:ext uri="{BB962C8B-B14F-4D97-AF65-F5344CB8AC3E}">
        <p14:creationId xmlns:p14="http://schemas.microsoft.com/office/powerpoint/2010/main" val="16206075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Replay Attack Protection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In both protocols, the replay attack is prevented by using sequence numbers and a sliding receiver window. Each IPSec header contains a unique sequence number when the Security Association is established. The number starts from 0 and increases until the value reaches 232 - 1. When the sequence number reaches the maximum, it is reset to 0 and, at the same time, the old Security Association (see the next section) is deleted and a new one is established. To prevent processing duplicate packets, IPSec mandates the use of a fixed-size window at the receiver. The size of the window is determined by the receiver with a default value of 64.</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107</a:t>
            </a:fld>
            <a:endParaRPr lang="en-US"/>
          </a:p>
        </p:txBody>
      </p:sp>
    </p:spTree>
    <p:extLst>
      <p:ext uri="{BB962C8B-B14F-4D97-AF65-F5344CB8AC3E}">
        <p14:creationId xmlns:p14="http://schemas.microsoft.com/office/powerpoint/2010/main" val="130362257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13.36 Simple SA</a:t>
            </a:r>
          </a:p>
        </p:txBody>
      </p:sp>
      <p:pic>
        <p:nvPicPr>
          <p:cNvPr id="10" name="Picture 2" descr="An image shows the Simple security association.">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405393"/>
            <a:ext cx="8595360" cy="1975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108</a:t>
            </a:fld>
            <a:endParaRPr lang="en-US"/>
          </a:p>
        </p:txBody>
      </p:sp>
    </p:spTree>
    <p:extLst>
      <p:ext uri="{BB962C8B-B14F-4D97-AF65-F5344CB8AC3E}">
        <p14:creationId xmlns:p14="http://schemas.microsoft.com/office/powerpoint/2010/main" val="30272135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13.37 SAD</a:t>
            </a:r>
          </a:p>
        </p:txBody>
      </p:sp>
      <p:pic>
        <p:nvPicPr>
          <p:cNvPr id="10" name="Picture 2" descr="A table shows the Security Access Database.">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549501"/>
            <a:ext cx="8595360" cy="1687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109</a:t>
            </a:fld>
            <a:endParaRPr lang="en-US"/>
          </a:p>
        </p:txBody>
      </p:sp>
    </p:spTree>
    <p:extLst>
      <p:ext uri="{BB962C8B-B14F-4D97-AF65-F5344CB8AC3E}">
        <p14:creationId xmlns:p14="http://schemas.microsoft.com/office/powerpoint/2010/main" val="3482028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Attacks Threatening Integrity</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The integrity of data can be threatened by several kinds of attacks: </a:t>
            </a:r>
            <a:r>
              <a:rPr lang="en-US" dirty="0">
                <a:solidFill>
                  <a:srgbClr val="C00000"/>
                </a:solidFill>
              </a:rPr>
              <a:t>modification</a:t>
            </a:r>
            <a:r>
              <a:rPr lang="en-US" dirty="0"/>
              <a:t>, </a:t>
            </a:r>
            <a:r>
              <a:rPr lang="en-US" dirty="0">
                <a:solidFill>
                  <a:srgbClr val="C00000"/>
                </a:solidFill>
              </a:rPr>
              <a:t>masquerading</a:t>
            </a:r>
            <a:r>
              <a:rPr lang="en-US" dirty="0"/>
              <a:t>, </a:t>
            </a:r>
            <a:r>
              <a:rPr lang="en-US" dirty="0">
                <a:solidFill>
                  <a:srgbClr val="C00000"/>
                </a:solidFill>
              </a:rPr>
              <a:t>replaying</a:t>
            </a:r>
            <a:r>
              <a:rPr lang="en-US" dirty="0"/>
              <a:t>, and </a:t>
            </a:r>
            <a:r>
              <a:rPr lang="en-US" dirty="0">
                <a:solidFill>
                  <a:srgbClr val="C00000"/>
                </a:solidFill>
              </a:rPr>
              <a:t>repudiation</a:t>
            </a:r>
            <a:r>
              <a:rPr lang="en-US" dirty="0"/>
              <a:t>. </a:t>
            </a:r>
            <a:endParaRPr lang="en-US" dirty="0">
              <a:solidFill>
                <a:srgbClr val="7030A0"/>
              </a:solidFill>
            </a:endParaRP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11</a:t>
            </a:fld>
            <a:endParaRPr lang="en-US"/>
          </a:p>
        </p:txBody>
      </p:sp>
    </p:spTree>
    <p:extLst>
      <p:ext uri="{BB962C8B-B14F-4D97-AF65-F5344CB8AC3E}">
        <p14:creationId xmlns:p14="http://schemas.microsoft.com/office/powerpoint/2010/main" val="104568780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13.38 Security Policy Database</a:t>
            </a:r>
          </a:p>
        </p:txBody>
      </p:sp>
      <p:pic>
        <p:nvPicPr>
          <p:cNvPr id="10" name="Picture 2" descr="A table shows the Security Policy Database. ">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854273"/>
            <a:ext cx="8595360" cy="107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110</a:t>
            </a:fld>
            <a:endParaRPr lang="en-US"/>
          </a:p>
        </p:txBody>
      </p:sp>
    </p:spTree>
    <p:extLst>
      <p:ext uri="{BB962C8B-B14F-4D97-AF65-F5344CB8AC3E}">
        <p14:creationId xmlns:p14="http://schemas.microsoft.com/office/powerpoint/2010/main" val="27375672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13.39 Outbound processing</a:t>
            </a:r>
          </a:p>
        </p:txBody>
      </p:sp>
      <p:pic>
        <p:nvPicPr>
          <p:cNvPr id="10" name="Picture 2" descr="A workflow diagram shows outbound processing.">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236293"/>
            <a:ext cx="8595360" cy="4680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111</a:t>
            </a:fld>
            <a:endParaRPr lang="en-US"/>
          </a:p>
        </p:txBody>
      </p:sp>
    </p:spTree>
    <p:extLst>
      <p:ext uri="{BB962C8B-B14F-4D97-AF65-F5344CB8AC3E}">
        <p14:creationId xmlns:p14="http://schemas.microsoft.com/office/powerpoint/2010/main" val="31088173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13.40 Inbound processing</a:t>
            </a:r>
          </a:p>
        </p:txBody>
      </p:sp>
      <p:pic>
        <p:nvPicPr>
          <p:cNvPr id="10" name="Picture 2" descr="A workflow diagram shows inbound processing.">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236293"/>
            <a:ext cx="8595360" cy="4853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112</a:t>
            </a:fld>
            <a:endParaRPr lang="en-US"/>
          </a:p>
        </p:txBody>
      </p:sp>
    </p:spTree>
    <p:extLst>
      <p:ext uri="{BB962C8B-B14F-4D97-AF65-F5344CB8AC3E}">
        <p14:creationId xmlns:p14="http://schemas.microsoft.com/office/powerpoint/2010/main" val="270615349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13.4.4 Internet Key Exchange (IKE)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The Internet Key Exchange (IKE) is a protocol designed to create both inbound and outbound Security Associations. As we discussed in the previous section, when a peer needs to send an IP packet, it consults the Security Policy Database (SPD) to see if there is an SA for that type of traffic. If there is no SA, IKE is called to establish one.</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113</a:t>
            </a:fld>
            <a:endParaRPr lang="en-US"/>
          </a:p>
        </p:txBody>
      </p:sp>
    </p:spTree>
    <p:extLst>
      <p:ext uri="{BB962C8B-B14F-4D97-AF65-F5344CB8AC3E}">
        <p14:creationId xmlns:p14="http://schemas.microsoft.com/office/powerpoint/2010/main" val="126153229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13.41 IKE components</a:t>
            </a:r>
          </a:p>
        </p:txBody>
      </p:sp>
      <p:pic>
        <p:nvPicPr>
          <p:cNvPr id="10" name="Picture 2" descr="A tree diagram shows the Internet Key Exchange components.">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086023"/>
            <a:ext cx="8595360" cy="333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114</a:t>
            </a:fld>
            <a:endParaRPr lang="en-US"/>
          </a:p>
        </p:txBody>
      </p:sp>
    </p:spTree>
    <p:extLst>
      <p:ext uri="{BB962C8B-B14F-4D97-AF65-F5344CB8AC3E}">
        <p14:creationId xmlns:p14="http://schemas.microsoft.com/office/powerpoint/2010/main" val="395353252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13.4.5 Virtual Private Network (VPN)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One of the applications of IPSec is in virtual private networks. A virtual private network (VPN) is a technology that is gaining popularity among large organizations that use the global Internet for both intra- and inter-organization communication, but require</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115</a:t>
            </a:fld>
            <a:endParaRPr lang="en-US"/>
          </a:p>
        </p:txBody>
      </p:sp>
    </p:spTree>
    <p:extLst>
      <p:ext uri="{BB962C8B-B14F-4D97-AF65-F5344CB8AC3E}">
        <p14:creationId xmlns:p14="http://schemas.microsoft.com/office/powerpoint/2010/main" val="342775377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13.42 Virtual private network</a:t>
            </a:r>
          </a:p>
        </p:txBody>
      </p:sp>
      <p:pic>
        <p:nvPicPr>
          <p:cNvPr id="10" name="Picture 2" descr="An image shows the virtual private network.">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274470"/>
            <a:ext cx="8595360" cy="2371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116</a:t>
            </a:fld>
            <a:endParaRPr lang="en-US"/>
          </a:p>
        </p:txBody>
      </p:sp>
    </p:spTree>
    <p:extLst>
      <p:ext uri="{BB962C8B-B14F-4D97-AF65-F5344CB8AC3E}">
        <p14:creationId xmlns:p14="http://schemas.microsoft.com/office/powerpoint/2010/main" val="319455347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dirty="0">
                <a:solidFill>
                  <a:schemeClr val="tx1"/>
                </a:solidFill>
              </a:rPr>
              <a:t>13-5 TRANSPORT-LAYER SECURITY</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marL="342900" indent="-342900">
              <a:spcBef>
                <a:spcPts val="1800"/>
              </a:spcBef>
              <a:spcAft>
                <a:spcPts val="1800"/>
              </a:spcAft>
              <a:buFont typeface="Arial" panose="020B0604020202020204" pitchFamily="34" charset="0"/>
              <a:buChar char="•"/>
            </a:pPr>
            <a:r>
              <a:rPr lang="en-US" dirty="0">
                <a:latin typeface="Times-Roman"/>
              </a:rPr>
              <a:t>Security at the transport layer provides security for the application layer, which uses the services of TCP (or SCTP) as a connection-oriented protocol. </a:t>
            </a:r>
          </a:p>
          <a:p>
            <a:pPr marL="342900" indent="-342900">
              <a:spcBef>
                <a:spcPts val="1800"/>
              </a:spcBef>
              <a:spcAft>
                <a:spcPts val="1800"/>
              </a:spcAft>
              <a:buFont typeface="Arial" panose="020B0604020202020204" pitchFamily="34" charset="0"/>
              <a:buChar char="•"/>
            </a:pPr>
            <a:r>
              <a:rPr lang="en-US" dirty="0">
                <a:latin typeface="Times-Roman"/>
              </a:rPr>
              <a:t>Two protocols are dominant today for providing security at the transport layer: the Secure Sockets Layer (SSL) protocol and the Transport Layer Security (TLS) protocol.</a:t>
            </a:r>
            <a:endParaRPr lang="en-US" dirty="0"/>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117</a:t>
            </a:fld>
            <a:endParaRPr lang="en-US"/>
          </a:p>
        </p:txBody>
      </p:sp>
    </p:spTree>
    <p:extLst>
      <p:ext uri="{BB962C8B-B14F-4D97-AF65-F5344CB8AC3E}">
        <p14:creationId xmlns:p14="http://schemas.microsoft.com/office/powerpoint/2010/main" val="386406211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13.43 Location of SSL and TLS in the Internet model</a:t>
            </a:r>
          </a:p>
        </p:txBody>
      </p:sp>
      <p:pic>
        <p:nvPicPr>
          <p:cNvPr id="10" name="Picture 2" descr="  An image shows the location of S S L and T L S in the internet model.">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1143000" y="1118701"/>
            <a:ext cx="6858000" cy="502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118</a:t>
            </a:fld>
            <a:endParaRPr lang="en-US"/>
          </a:p>
        </p:txBody>
      </p:sp>
    </p:spTree>
    <p:extLst>
      <p:ext uri="{BB962C8B-B14F-4D97-AF65-F5344CB8AC3E}">
        <p14:creationId xmlns:p14="http://schemas.microsoft.com/office/powerpoint/2010/main" val="36232263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13.5.1 SSL Architecture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SSL is designed to provide security and compression services to data generated from the application layer. Typically, SSL can receive data from any application-layer protocol, but usually the protocol is HTTP. The data received from the application is compressed (optional), signed, and encrypted. The data is then passed to a reliable transport-layer protocol such as TCP. Netscape developed SSL in 1994. Versions 2 and 3 were released in 1995. In this section, we discuss SSLv3.</a:t>
            </a:r>
            <a:endParaRPr lang="en-US" dirty="0">
              <a:solidFill>
                <a:srgbClr val="7030A0"/>
              </a:solidFill>
            </a:endParaRP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119</a:t>
            </a:fld>
            <a:endParaRPr lang="en-US"/>
          </a:p>
        </p:txBody>
      </p:sp>
    </p:spTree>
    <p:extLst>
      <p:ext uri="{BB962C8B-B14F-4D97-AF65-F5344CB8AC3E}">
        <p14:creationId xmlns:p14="http://schemas.microsoft.com/office/powerpoint/2010/main" val="291739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Attacks Threatening Availability</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We mention only one attack threatening availability: </a:t>
            </a:r>
            <a:r>
              <a:rPr lang="en-US" dirty="0">
                <a:solidFill>
                  <a:srgbClr val="C00000"/>
                </a:solidFill>
              </a:rPr>
              <a:t>denial of service</a:t>
            </a:r>
            <a:r>
              <a:rPr lang="en-US" dirty="0"/>
              <a:t>.</a:t>
            </a:r>
            <a:endParaRPr lang="en-US" dirty="0">
              <a:solidFill>
                <a:srgbClr val="7030A0"/>
              </a:solidFill>
            </a:endParaRP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12</a:t>
            </a:fld>
            <a:endParaRPr lang="en-US"/>
          </a:p>
        </p:txBody>
      </p:sp>
    </p:spTree>
    <p:extLst>
      <p:ext uri="{BB962C8B-B14F-4D97-AF65-F5344CB8AC3E}">
        <p14:creationId xmlns:p14="http://schemas.microsoft.com/office/powerpoint/2010/main" val="421737901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Services</a:t>
            </a:r>
            <a:r>
              <a:rPr lang="en-US" sz="1200" dirty="0">
                <a:solidFill>
                  <a:srgbClr val="000000"/>
                </a:solidFill>
              </a:rPr>
              <a:t> 2</a:t>
            </a:r>
            <a:endParaRPr lang="en-US" dirty="0">
              <a:solidFill>
                <a:schemeClr val="tx1"/>
              </a:solidFill>
            </a:endParaRP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lgn="just">
              <a:defRPr/>
            </a:pPr>
            <a:r>
              <a:rPr lang="en-US" dirty="0"/>
              <a:t>SSL provides several services on data received from the application layer:</a:t>
            </a:r>
          </a:p>
          <a:p>
            <a:pPr marL="347472" indent="-347472" algn="just">
              <a:lnSpc>
                <a:spcPct val="150000"/>
              </a:lnSpc>
              <a:buClr>
                <a:schemeClr val="tx1"/>
              </a:buClr>
              <a:buFont typeface="Arial" panose="020B0604020202020204" pitchFamily="34" charset="0"/>
              <a:buChar char="•"/>
              <a:defRPr/>
            </a:pPr>
            <a:r>
              <a:rPr lang="en-US" dirty="0">
                <a:solidFill>
                  <a:srgbClr val="C00000"/>
                </a:solidFill>
              </a:rPr>
              <a:t>Fragmentation </a:t>
            </a:r>
          </a:p>
          <a:p>
            <a:pPr marL="347472" indent="-347472" algn="just">
              <a:lnSpc>
                <a:spcPct val="150000"/>
              </a:lnSpc>
              <a:buClr>
                <a:schemeClr val="tx1"/>
              </a:buClr>
              <a:buFont typeface="Arial" panose="020B0604020202020204" pitchFamily="34" charset="0"/>
              <a:buChar char="•"/>
              <a:defRPr/>
            </a:pPr>
            <a:r>
              <a:rPr lang="en-US" dirty="0">
                <a:solidFill>
                  <a:srgbClr val="C00000"/>
                </a:solidFill>
              </a:rPr>
              <a:t>Compression </a:t>
            </a:r>
          </a:p>
          <a:p>
            <a:pPr marL="347472" indent="-347472" algn="just">
              <a:lnSpc>
                <a:spcPct val="150000"/>
              </a:lnSpc>
              <a:buClr>
                <a:schemeClr val="tx1"/>
              </a:buClr>
              <a:buFont typeface="Arial" panose="020B0604020202020204" pitchFamily="34" charset="0"/>
              <a:buChar char="•"/>
              <a:defRPr/>
            </a:pPr>
            <a:r>
              <a:rPr lang="en-US" dirty="0">
                <a:solidFill>
                  <a:srgbClr val="C00000"/>
                </a:solidFill>
              </a:rPr>
              <a:t>Message Integrity </a:t>
            </a:r>
          </a:p>
          <a:p>
            <a:pPr marL="347472" indent="-347472" algn="just">
              <a:lnSpc>
                <a:spcPct val="150000"/>
              </a:lnSpc>
              <a:buClr>
                <a:schemeClr val="tx1"/>
              </a:buClr>
              <a:buFont typeface="Arial" panose="020B0604020202020204" pitchFamily="34" charset="0"/>
              <a:buChar char="•"/>
              <a:defRPr/>
            </a:pPr>
            <a:r>
              <a:rPr lang="en-US" dirty="0">
                <a:solidFill>
                  <a:srgbClr val="C00000"/>
                </a:solidFill>
              </a:rPr>
              <a:t>Confidentiality </a:t>
            </a:r>
          </a:p>
          <a:p>
            <a:pPr marL="347472" indent="-347472" algn="just">
              <a:lnSpc>
                <a:spcPct val="150000"/>
              </a:lnSpc>
              <a:buClr>
                <a:schemeClr val="tx1"/>
              </a:buClr>
              <a:buFont typeface="Arial" panose="020B0604020202020204" pitchFamily="34" charset="0"/>
              <a:buChar char="•"/>
              <a:defRPr/>
            </a:pPr>
            <a:r>
              <a:rPr lang="en-US" dirty="0">
                <a:solidFill>
                  <a:srgbClr val="C00000"/>
                </a:solidFill>
              </a:rPr>
              <a:t>Framing </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120</a:t>
            </a:fld>
            <a:endParaRPr lang="en-US"/>
          </a:p>
        </p:txBody>
      </p:sp>
    </p:spTree>
    <p:extLst>
      <p:ext uri="{BB962C8B-B14F-4D97-AF65-F5344CB8AC3E}">
        <p14:creationId xmlns:p14="http://schemas.microsoft.com/office/powerpoint/2010/main" val="37165052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Key Exchange Algorithms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To exchange an authenticated and confidential message, the client and the server each need a set of cryptographic secrets. However, to create these secrets, one pre-master secret must be established between the two parties. SSL defines several key-exchange methods to establish this pre-master secret. </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121</a:t>
            </a:fld>
            <a:endParaRPr lang="en-US"/>
          </a:p>
        </p:txBody>
      </p:sp>
    </p:spTree>
    <p:extLst>
      <p:ext uri="{BB962C8B-B14F-4D97-AF65-F5344CB8AC3E}">
        <p14:creationId xmlns:p14="http://schemas.microsoft.com/office/powerpoint/2010/main" val="363122065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Encryption/Decryption Algorithms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The client and server also need to agree to a set of encryption and decryption algorithms.</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122</a:t>
            </a:fld>
            <a:endParaRPr lang="en-US"/>
          </a:p>
        </p:txBody>
      </p:sp>
    </p:spTree>
    <p:extLst>
      <p:ext uri="{BB962C8B-B14F-4D97-AF65-F5344CB8AC3E}">
        <p14:creationId xmlns:p14="http://schemas.microsoft.com/office/powerpoint/2010/main" val="11013034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Hash Algorithms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SSL uses hash algorithms to provide message integrity (message authentication). Several hash algorithms have been defined for this purpose.</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123</a:t>
            </a:fld>
            <a:endParaRPr lang="en-US"/>
          </a:p>
        </p:txBody>
      </p:sp>
    </p:spTree>
    <p:extLst>
      <p:ext uri="{BB962C8B-B14F-4D97-AF65-F5344CB8AC3E}">
        <p14:creationId xmlns:p14="http://schemas.microsoft.com/office/powerpoint/2010/main" val="158778909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Cipher Suite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The combination of key exchange, hash, and encryption algorithms defines a cipher suite for each SSL session.</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124</a:t>
            </a:fld>
            <a:endParaRPr lang="en-US"/>
          </a:p>
        </p:txBody>
      </p:sp>
    </p:spTree>
    <p:extLst>
      <p:ext uri="{BB962C8B-B14F-4D97-AF65-F5344CB8AC3E}">
        <p14:creationId xmlns:p14="http://schemas.microsoft.com/office/powerpoint/2010/main" val="342051059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Compression Algorithms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Compression is optional in SSL. No specific compression algorithm is defined. Therefore a system can use whatever compression algorithm it desires.</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125</a:t>
            </a:fld>
            <a:endParaRPr lang="en-US"/>
          </a:p>
        </p:txBody>
      </p:sp>
    </p:spTree>
    <p:extLst>
      <p:ext uri="{BB962C8B-B14F-4D97-AF65-F5344CB8AC3E}">
        <p14:creationId xmlns:p14="http://schemas.microsoft.com/office/powerpoint/2010/main" val="122453788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Cryptographic Parameter Generation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To achieve message integrity and confidentiality, SSL needs six cryptographic secrets: four keys and two IVs (initialization vectors). The client needs one key for message authentication, one key for encryption, and one IV as the original block in calculation. The server needs the same. SSL requires that the keys for one direction be different from those for the other direction. If there is an attack in one direction, the other direction is not affected. The parameters are generated using the following procedure.</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126</a:t>
            </a:fld>
            <a:endParaRPr lang="en-US"/>
          </a:p>
        </p:txBody>
      </p:sp>
    </p:spTree>
    <p:extLst>
      <p:ext uri="{BB962C8B-B14F-4D97-AF65-F5344CB8AC3E}">
        <p14:creationId xmlns:p14="http://schemas.microsoft.com/office/powerpoint/2010/main" val="380169906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Sessions and Connections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SSL differentiates a connection from a session. A session is an association between a client and a server. After a session is established, the two parties have common information such as the session identifier, the certificate authenticating each of them (if necessary), the compression method (if needed), the cipher suite, and a master secret that is used to create keys for message authentication encryption.</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127</a:t>
            </a:fld>
            <a:endParaRPr lang="en-US"/>
          </a:p>
        </p:txBody>
      </p:sp>
    </p:spTree>
    <p:extLst>
      <p:ext uri="{BB962C8B-B14F-4D97-AF65-F5344CB8AC3E}">
        <p14:creationId xmlns:p14="http://schemas.microsoft.com/office/powerpoint/2010/main" val="249339845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13.44 Calculation of master secret from pre-master secret</a:t>
            </a:r>
          </a:p>
        </p:txBody>
      </p:sp>
      <p:pic>
        <p:nvPicPr>
          <p:cNvPr id="10" name="Picture 2" descr="An image shows the calculation of master secret from pre-master secret.">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618863" y="1118701"/>
            <a:ext cx="7906275" cy="510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128</a:t>
            </a:fld>
            <a:endParaRPr lang="en-US"/>
          </a:p>
        </p:txBody>
      </p:sp>
    </p:spTree>
    <p:extLst>
      <p:ext uri="{BB962C8B-B14F-4D97-AF65-F5344CB8AC3E}">
        <p14:creationId xmlns:p14="http://schemas.microsoft.com/office/powerpoint/2010/main" val="21219748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13.45 Calculation of key material from master secret</a:t>
            </a:r>
          </a:p>
        </p:txBody>
      </p:sp>
      <p:pic>
        <p:nvPicPr>
          <p:cNvPr id="10" name="Picture 2" descr="An image shows the calculation of key material from the master secret.">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330115"/>
            <a:ext cx="8595360" cy="461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129</a:t>
            </a:fld>
            <a:endParaRPr lang="en-US"/>
          </a:p>
        </p:txBody>
      </p:sp>
    </p:spTree>
    <p:extLst>
      <p:ext uri="{BB962C8B-B14F-4D97-AF65-F5344CB8AC3E}">
        <p14:creationId xmlns:p14="http://schemas.microsoft.com/office/powerpoint/2010/main" val="556798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13.1.3 Services and Techniques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ITU-T defines some security services to achieve security goals and prevent attacks. Each of these services is designed to prevent one or more attacks while maintaining security goals. The actual implementation of security goals needs some techniques. Two techniques are prevalent today: one is very general (cryptography) and one is specific (steganography).</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13</a:t>
            </a:fld>
            <a:endParaRPr lang="en-US"/>
          </a:p>
        </p:txBody>
      </p:sp>
    </p:spTree>
    <p:extLst>
      <p:ext uri="{BB962C8B-B14F-4D97-AF65-F5344CB8AC3E}">
        <p14:creationId xmlns:p14="http://schemas.microsoft.com/office/powerpoint/2010/main" val="339190544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13.46 Extractions of cryptographic secrets from key material</a:t>
            </a:r>
          </a:p>
        </p:txBody>
      </p:sp>
      <p:pic>
        <p:nvPicPr>
          <p:cNvPr id="10" name="Picture 2" descr="An image shows Extractions of cryptographic secrets from key material.">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701758"/>
            <a:ext cx="8595360" cy="187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130</a:t>
            </a:fld>
            <a:endParaRPr lang="en-US"/>
          </a:p>
        </p:txBody>
      </p:sp>
    </p:spTree>
    <p:extLst>
      <p:ext uri="{BB962C8B-B14F-4D97-AF65-F5344CB8AC3E}">
        <p14:creationId xmlns:p14="http://schemas.microsoft.com/office/powerpoint/2010/main" val="134495585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13.5.2 Four Protocols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We have discussed the idea of SSL without showing how SSL accomplishes its tasks. SSL defines four protocols in two layers, as shown in Figure 13.47.</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131</a:t>
            </a:fld>
            <a:endParaRPr lang="en-US"/>
          </a:p>
        </p:txBody>
      </p:sp>
    </p:spTree>
    <p:extLst>
      <p:ext uri="{BB962C8B-B14F-4D97-AF65-F5344CB8AC3E}">
        <p14:creationId xmlns:p14="http://schemas.microsoft.com/office/powerpoint/2010/main" val="83769376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13.47 Four SSL protocols</a:t>
            </a:r>
          </a:p>
        </p:txBody>
      </p:sp>
      <p:pic>
        <p:nvPicPr>
          <p:cNvPr id="10" name="Picture 2" descr="A tree diagram shows four S S L protocols.">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811703"/>
            <a:ext cx="8595360" cy="3573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132</a:t>
            </a:fld>
            <a:endParaRPr lang="en-US"/>
          </a:p>
        </p:txBody>
      </p:sp>
    </p:spTree>
    <p:extLst>
      <p:ext uri="{BB962C8B-B14F-4D97-AF65-F5344CB8AC3E}">
        <p14:creationId xmlns:p14="http://schemas.microsoft.com/office/powerpoint/2010/main" val="331902720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Handshake Protocol</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The Handshake Protocol uses messages to negotiate the cipher suite, to authenticate the server to the client and the client to the server if needed, and to exchange information for building the cryptographic secrets. The handshaking is done in four phases, as shown in Figure 13.48.</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133</a:t>
            </a:fld>
            <a:endParaRPr lang="en-US"/>
          </a:p>
        </p:txBody>
      </p:sp>
    </p:spTree>
    <p:extLst>
      <p:ext uri="{BB962C8B-B14F-4D97-AF65-F5344CB8AC3E}">
        <p14:creationId xmlns:p14="http://schemas.microsoft.com/office/powerpoint/2010/main" val="292151633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13.48 Handshake Protocol</a:t>
            </a:r>
          </a:p>
        </p:txBody>
      </p:sp>
      <p:pic>
        <p:nvPicPr>
          <p:cNvPr id="10" name="Picture 2" descr="An image shows the Handshake protocol.">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738574"/>
            <a:ext cx="8595360" cy="36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134</a:t>
            </a:fld>
            <a:endParaRPr lang="en-US"/>
          </a:p>
        </p:txBody>
      </p:sp>
    </p:spTree>
    <p:extLst>
      <p:ext uri="{BB962C8B-B14F-4D97-AF65-F5344CB8AC3E}">
        <p14:creationId xmlns:p14="http://schemas.microsoft.com/office/powerpoint/2010/main" val="87188784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Change Cipher Spec Protocol</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We have seen that the negotiation of the cipher suite and the generation of cryptographic secrets are formed gradually during the Handshake Protocol. The question now is: When can the two parties use these parameters or secrets? SSL mandates that the parties cannot use these parameters or secrets until they have sent or received a special message, the Change Cipher Spec message, which is exchanged during the Handshake Protocol and defined in the Change Cipher Spec Protocol.</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135</a:t>
            </a:fld>
            <a:endParaRPr lang="en-US"/>
          </a:p>
        </p:txBody>
      </p:sp>
    </p:spTree>
    <p:extLst>
      <p:ext uri="{BB962C8B-B14F-4D97-AF65-F5344CB8AC3E}">
        <p14:creationId xmlns:p14="http://schemas.microsoft.com/office/powerpoint/2010/main" val="219721604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Alert Protocol</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SSL uses the Alert Protocol for reporting errors and abnormal conditions. It uses only one message that describes the problem and its level (warning or fatal).</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136</a:t>
            </a:fld>
            <a:endParaRPr lang="en-US"/>
          </a:p>
        </p:txBody>
      </p:sp>
    </p:spTree>
    <p:extLst>
      <p:ext uri="{BB962C8B-B14F-4D97-AF65-F5344CB8AC3E}">
        <p14:creationId xmlns:p14="http://schemas.microsoft.com/office/powerpoint/2010/main" val="50824324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Record Protocol</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The Record Protocol carries messages from the upper layer (Handshake Protocol, Change Cipher Spec Protocol, Alert Protocol, or application layer). The message is fragmented and optionally compressed; a MAC is added to the compressed message using the negotiated hash algorithm. The compressed fragment and the MAC are encrypted using the negotiated encryption algorithm. Finally, the SSL header is added to the encrypted message. Figure 13.49 shows this process at the sender. The process at the receiver is reversed.</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137</a:t>
            </a:fld>
            <a:endParaRPr lang="en-US"/>
          </a:p>
        </p:txBody>
      </p:sp>
    </p:spTree>
    <p:extLst>
      <p:ext uri="{BB962C8B-B14F-4D97-AF65-F5344CB8AC3E}">
        <p14:creationId xmlns:p14="http://schemas.microsoft.com/office/powerpoint/2010/main" val="64145683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13.49 Processing done by the Record Protocol</a:t>
            </a:r>
          </a:p>
        </p:txBody>
      </p:sp>
      <p:pic>
        <p:nvPicPr>
          <p:cNvPr id="10" name="Picture 2" descr="An image shows the processing done by the record protocol.">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572989" y="1090439"/>
            <a:ext cx="7998020" cy="510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138</a:t>
            </a:fld>
            <a:endParaRPr lang="en-US"/>
          </a:p>
        </p:txBody>
      </p:sp>
    </p:spTree>
    <p:extLst>
      <p:ext uri="{BB962C8B-B14F-4D97-AF65-F5344CB8AC3E}">
        <p14:creationId xmlns:p14="http://schemas.microsoft.com/office/powerpoint/2010/main" val="378392115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dirty="0">
                <a:solidFill>
                  <a:schemeClr val="tx1"/>
                </a:solidFill>
              </a:rPr>
              <a:t>13-6 APPLICATION-LAYER  SECURITY</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r>
              <a:rPr lang="en-US" dirty="0">
                <a:latin typeface="Times-Roman"/>
              </a:rPr>
              <a:t>This section discusses two protocols providing security services for e-mails: Pretty Good Privacy (PGP) and Secure/Multipurpose Internet Mail Extension (S/MIME).</a:t>
            </a:r>
            <a:endParaRPr lang="en-US" dirty="0"/>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139</a:t>
            </a:fld>
            <a:endParaRPr lang="en-US"/>
          </a:p>
        </p:txBody>
      </p:sp>
    </p:spTree>
    <p:extLst>
      <p:ext uri="{BB962C8B-B14F-4D97-AF65-F5344CB8AC3E}">
        <p14:creationId xmlns:p14="http://schemas.microsoft.com/office/powerpoint/2010/main" val="863892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Cryptography</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Some security services can be implemented using cryptography. Cryptography, a word with Greek origins, means “secret writing.” However, we use the term to refer to the science and art of transforming messages to make them secure and immune to attacks. Although in the past cryptography referred only to the encryption and decryption of messages using secret keys, today it is defined as involving three distinct mechanisms: symmetric-key encipherment, asymmetric-key encipherment, and hashing. We will discuss all these mechanisms later in the chapter.</a:t>
            </a:r>
            <a:endParaRPr lang="en-US" dirty="0">
              <a:solidFill>
                <a:srgbClr val="7030A0"/>
              </a:solidFill>
            </a:endParaRP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14</a:t>
            </a:fld>
            <a:endParaRPr lang="en-US"/>
          </a:p>
        </p:txBody>
      </p:sp>
    </p:spTree>
    <p:extLst>
      <p:ext uri="{BB962C8B-B14F-4D97-AF65-F5344CB8AC3E}">
        <p14:creationId xmlns:p14="http://schemas.microsoft.com/office/powerpoint/2010/main" val="90113677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13.6.1 E-mail Security</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Sending an e-mail is a one-time activity. The nature of this activity is different from those we saw in the two previous sections: SSL or IPSec. In those protocols, we assume that the two parties create a session between themselves and exchange data in both directions. In e-mail, there is no session. Alice and Bob cannot create a session. Alice sends a message to Bob; sometime later, Bob reads the message and may or may not send a reply. </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140</a:t>
            </a:fld>
            <a:endParaRPr lang="en-US"/>
          </a:p>
        </p:txBody>
      </p:sp>
    </p:spTree>
    <p:extLst>
      <p:ext uri="{BB962C8B-B14F-4D97-AF65-F5344CB8AC3E}">
        <p14:creationId xmlns:p14="http://schemas.microsoft.com/office/powerpoint/2010/main" val="197156782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Cryptographic Algorithms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marL="342900" indent="-342900">
              <a:spcBef>
                <a:spcPts val="1200"/>
              </a:spcBef>
              <a:spcAft>
                <a:spcPts val="1200"/>
              </a:spcAft>
              <a:buFont typeface="Arial" panose="020B0604020202020204" pitchFamily="34" charset="0"/>
              <a:buChar char="•"/>
              <a:defRPr/>
            </a:pPr>
            <a:r>
              <a:rPr lang="en-US" dirty="0"/>
              <a:t>If e-mail is a one-time activity, how can the sender and receiver agree on a cryptographic algorithm to use for e-mail security? If there is no session and no handshaking to negotiate the algorithms for encryption/decryption and hashing, how can the receiver know which algorithm the sender has chosen for each purpose?</a:t>
            </a:r>
          </a:p>
          <a:p>
            <a:pPr marL="342900" indent="-342900">
              <a:spcBef>
                <a:spcPts val="1200"/>
              </a:spcBef>
              <a:spcAft>
                <a:spcPts val="1200"/>
              </a:spcAft>
              <a:buFont typeface="Arial" panose="020B0604020202020204" pitchFamily="34" charset="0"/>
              <a:buChar char="•"/>
              <a:defRPr/>
            </a:pPr>
            <a:r>
              <a:rPr lang="en-US" dirty="0"/>
              <a:t>To solve the problem, the protocol defines a set of algorithms for each operation that the user used in his/her system. Alice includes the names (or identifiers) of the algorithms she has used in the e-mail. When Alice sends a message to Bob, she includes the corresponding identifiers for DES and MD5 in her message. Bob receives the message and extracts the identifiers first.</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141</a:t>
            </a:fld>
            <a:endParaRPr lang="en-US"/>
          </a:p>
        </p:txBody>
      </p:sp>
    </p:spTree>
    <p:extLst>
      <p:ext uri="{BB962C8B-B14F-4D97-AF65-F5344CB8AC3E}">
        <p14:creationId xmlns:p14="http://schemas.microsoft.com/office/powerpoint/2010/main" val="256007728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Cryptographic Secrets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The same problem for the cryptographic algorithms applies to the cryptographic secrets (keys). If there is no negotiation, how can the two parties establish secrets between themselves? The e-mail security protocols today require that encryption/decryption be done using a symmetric-key algorithm and a one-time secret key sent with the message. Alice can create a secret key and send it with the message she sends to Bob. To protect the secret key from interception by Eve, the secret key is encrypted with Bob’s public key. In other words, the secret key itself is encrypted. </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142</a:t>
            </a:fld>
            <a:endParaRPr lang="en-US"/>
          </a:p>
        </p:txBody>
      </p:sp>
    </p:spTree>
    <p:extLst>
      <p:ext uri="{BB962C8B-B14F-4D97-AF65-F5344CB8AC3E}">
        <p14:creationId xmlns:p14="http://schemas.microsoft.com/office/powerpoint/2010/main" val="346314699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Certificates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One more issue needs to be considered before we discuss any e-mail security protocol in particular. It is obvious that some public-key algorithms must be used for e-mail security. For example, we need to encrypt the secret key or sign the message. To encrypt the secret key, Alice needs Bob’s public key; to verify a signed message, Bob needs Alice’s public key. So, for sending a small authenticated and confidential message, two public keys are needed. How can Alice be assured of Bob’s public key, and how can Bob be assured of Alice’s public key? Each e-mail security protocol has a different method of certifying keys.</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143</a:t>
            </a:fld>
            <a:endParaRPr lang="en-US"/>
          </a:p>
        </p:txBody>
      </p:sp>
    </p:spTree>
    <p:extLst>
      <p:ext uri="{BB962C8B-B14F-4D97-AF65-F5344CB8AC3E}">
        <p14:creationId xmlns:p14="http://schemas.microsoft.com/office/powerpoint/2010/main" val="399516774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13.6.2 Pretty Good Privacy (PGP)</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The first protocol discussed in this section is called Pretty Good Privacy (PGP). PGP was invented by Phil Zimmermann to provide e-mail with privacy, integrity, and authentication. PGP can be used to create secure e-mail messages.</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144</a:t>
            </a:fld>
            <a:endParaRPr lang="en-US"/>
          </a:p>
        </p:txBody>
      </p:sp>
    </p:spTree>
    <p:extLst>
      <p:ext uri="{BB962C8B-B14F-4D97-AF65-F5344CB8AC3E}">
        <p14:creationId xmlns:p14="http://schemas.microsoft.com/office/powerpoint/2010/main" val="165555549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Scenarios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Let us first discuss the general idea of PGP, moving from a simple scenario to a complex one. We use the term “Data” to show the message prior to processing.</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145</a:t>
            </a:fld>
            <a:endParaRPr lang="en-US"/>
          </a:p>
        </p:txBody>
      </p:sp>
    </p:spTree>
    <p:extLst>
      <p:ext uri="{BB962C8B-B14F-4D97-AF65-F5344CB8AC3E}">
        <p14:creationId xmlns:p14="http://schemas.microsoft.com/office/powerpoint/2010/main" val="375156463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13.50 A plaintext message</a:t>
            </a:r>
          </a:p>
        </p:txBody>
      </p:sp>
      <p:pic>
        <p:nvPicPr>
          <p:cNvPr id="10" name="Picture 2" descr="An image shows a plaintext message. Alice sends the data to Bob.">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674521"/>
            <a:ext cx="8595360" cy="1741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3">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146</a:t>
            </a:fld>
            <a:endParaRPr lang="en-US"/>
          </a:p>
        </p:txBody>
      </p:sp>
    </p:spTree>
    <p:extLst>
      <p:ext uri="{BB962C8B-B14F-4D97-AF65-F5344CB8AC3E}">
        <p14:creationId xmlns:p14="http://schemas.microsoft.com/office/powerpoint/2010/main" val="50410181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13.51 An authenticated message</a:t>
            </a:r>
          </a:p>
        </p:txBody>
      </p:sp>
      <p:pic>
        <p:nvPicPr>
          <p:cNvPr id="10" name="Picture 2" descr="An image shows Alice send the data to digest which is digitally signed with Alice’s private key and  Bob receives the data.">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693498"/>
            <a:ext cx="8595360" cy="170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147</a:t>
            </a:fld>
            <a:endParaRPr lang="en-US"/>
          </a:p>
        </p:txBody>
      </p:sp>
    </p:spTree>
    <p:extLst>
      <p:ext uri="{BB962C8B-B14F-4D97-AF65-F5344CB8AC3E}">
        <p14:creationId xmlns:p14="http://schemas.microsoft.com/office/powerpoint/2010/main" val="208407285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13.52 A compressed message</a:t>
            </a:r>
          </a:p>
        </p:txBody>
      </p:sp>
      <p:pic>
        <p:nvPicPr>
          <p:cNvPr id="10" name="Picture 2" descr="An image shows Alice send the compressed data to digest which is digitally signed with Alice’s private key and  Bob receives the data. ">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544908"/>
            <a:ext cx="8595360" cy="206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148</a:t>
            </a:fld>
            <a:endParaRPr lang="en-US"/>
          </a:p>
        </p:txBody>
      </p:sp>
    </p:spTree>
    <p:extLst>
      <p:ext uri="{BB962C8B-B14F-4D97-AF65-F5344CB8AC3E}">
        <p14:creationId xmlns:p14="http://schemas.microsoft.com/office/powerpoint/2010/main" val="372097704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13.53 A confidential message</a:t>
            </a:r>
          </a:p>
        </p:txBody>
      </p:sp>
      <p:pic>
        <p:nvPicPr>
          <p:cNvPr id="10" name="Picture 2" descr="An image shows Alice send the compressed message to digest which is encrypted and the shared session key sends to  Bob.">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065068"/>
            <a:ext cx="8595360" cy="3152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149</a:t>
            </a:fld>
            <a:endParaRPr lang="en-US"/>
          </a:p>
        </p:txBody>
      </p:sp>
    </p:spTree>
    <p:extLst>
      <p:ext uri="{BB962C8B-B14F-4D97-AF65-F5344CB8AC3E}">
        <p14:creationId xmlns:p14="http://schemas.microsoft.com/office/powerpoint/2010/main" val="713806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Steganography</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Although this chapter and the next are based on cryptography as a technique for implementing security mechanisms, another technique that was used for secret communication in the past is being revived at the present time: steganography. The word steganography, with origins in Greek, means “covered writing,” in contrast with cryptography, which means “secret writing.” Cryptography means concealing the contents of a message by enciphering; steganography means concealing the message itself by covering it with something else. We leave the discussion of steganography to some books dedicated to this topic.</a:t>
            </a:r>
            <a:endParaRPr lang="en-US" dirty="0">
              <a:solidFill>
                <a:srgbClr val="7030A0"/>
              </a:solidFill>
            </a:endParaRP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15</a:t>
            </a:fld>
            <a:endParaRPr lang="en-US"/>
          </a:p>
        </p:txBody>
      </p:sp>
    </p:spTree>
    <p:extLst>
      <p:ext uri="{BB962C8B-B14F-4D97-AF65-F5344CB8AC3E}">
        <p14:creationId xmlns:p14="http://schemas.microsoft.com/office/powerpoint/2010/main" val="40638349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Segmentation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PGP allows segmentation of the message after it has been converted to Radix-64 to make each transmitted unit the uniform size allowed by the underlying e-mail protocol.</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150</a:t>
            </a:fld>
            <a:endParaRPr lang="en-US"/>
          </a:p>
        </p:txBody>
      </p:sp>
    </p:spTree>
    <p:extLst>
      <p:ext uri="{BB962C8B-B14F-4D97-AF65-F5344CB8AC3E}">
        <p14:creationId xmlns:p14="http://schemas.microsoft.com/office/powerpoint/2010/main" val="312270916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Key Rings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In all previous scenarios, we assumed that Alice needs to send a message only to Bob. That is not always the case. Alice may need to send messages to many people; she needs key rings. In this case, Alice needs a ring of public keys, with a key belonging to each person with whom Alice needs to correspond (send or receive messages). In addition, the PGP designers specified a ring of private/public keys. One reason is that Alice may wish to change her pair of keys from time to time. Another reason is that Alice may need to correspond with different groups of people (friends, colleagues, and so on). Alice may wish to use a different key pair for each group. </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151</a:t>
            </a:fld>
            <a:endParaRPr lang="en-US"/>
          </a:p>
        </p:txBody>
      </p:sp>
    </p:spTree>
    <p:extLst>
      <p:ext uri="{BB962C8B-B14F-4D97-AF65-F5344CB8AC3E}">
        <p14:creationId xmlns:p14="http://schemas.microsoft.com/office/powerpoint/2010/main" val="234012874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13.54 Key rings in PGP</a:t>
            </a:r>
          </a:p>
        </p:txBody>
      </p:sp>
      <p:pic>
        <p:nvPicPr>
          <p:cNvPr id="10" name="Picture 2" descr="An image shows the keyrings in P G P.">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837277"/>
            <a:ext cx="8595360" cy="1475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152</a:t>
            </a:fld>
            <a:endParaRPr lang="en-US"/>
          </a:p>
        </p:txBody>
      </p:sp>
    </p:spTree>
    <p:extLst>
      <p:ext uri="{BB962C8B-B14F-4D97-AF65-F5344CB8AC3E}">
        <p14:creationId xmlns:p14="http://schemas.microsoft.com/office/powerpoint/2010/main" val="189280801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PGP Algorithms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PGP defines a set of asymmetric-key and symmetric-key algorithms, cryptography hash functions, and compression methods. We leave the details of these algorithms to the books devoted to PGP. When Alice sends an e-mail to Bob, she defines the algorithm she has used for each purpose.</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153</a:t>
            </a:fld>
            <a:endParaRPr lang="en-US"/>
          </a:p>
        </p:txBody>
      </p:sp>
    </p:spTree>
    <p:extLst>
      <p:ext uri="{BB962C8B-B14F-4D97-AF65-F5344CB8AC3E}">
        <p14:creationId xmlns:p14="http://schemas.microsoft.com/office/powerpoint/2010/main" val="235950515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PGP Certificates and Trusted Model</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PGP, like other protocols we have seen so far, uses certificates to authenticate public keys. However, the process is totally different, as explained below.</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154</a:t>
            </a:fld>
            <a:endParaRPr lang="en-US"/>
          </a:p>
        </p:txBody>
      </p:sp>
    </p:spTree>
    <p:extLst>
      <p:ext uri="{BB962C8B-B14F-4D97-AF65-F5344CB8AC3E}">
        <p14:creationId xmlns:p14="http://schemas.microsoft.com/office/powerpoint/2010/main" val="297362290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13.55 Trusted model</a:t>
            </a:r>
          </a:p>
        </p:txBody>
      </p:sp>
      <p:pic>
        <p:nvPicPr>
          <p:cNvPr id="10" name="Picture 2" descr="A tree diagram shows the trusted model.">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558870"/>
            <a:ext cx="8595360" cy="4203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155</a:t>
            </a:fld>
            <a:endParaRPr lang="en-US"/>
          </a:p>
        </p:txBody>
      </p:sp>
    </p:spTree>
    <p:extLst>
      <p:ext uri="{BB962C8B-B14F-4D97-AF65-F5344CB8AC3E}">
        <p14:creationId xmlns:p14="http://schemas.microsoft.com/office/powerpoint/2010/main" val="18391240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PGP Packets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A message in PGP consists of one or more packets. During the evolution of PGP, the format and the number of packet types have changed. We do not discuss the formats of these packets here.</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156</a:t>
            </a:fld>
            <a:endParaRPr lang="en-US"/>
          </a:p>
        </p:txBody>
      </p:sp>
    </p:spTree>
    <p:extLst>
      <p:ext uri="{BB962C8B-B14F-4D97-AF65-F5344CB8AC3E}">
        <p14:creationId xmlns:p14="http://schemas.microsoft.com/office/powerpoint/2010/main" val="161965393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Applications of PGP</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PGP has been extensively used for personal e-mails. It will probably continue to be. </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157</a:t>
            </a:fld>
            <a:endParaRPr lang="en-US"/>
          </a:p>
        </p:txBody>
      </p:sp>
    </p:spTree>
    <p:extLst>
      <p:ext uri="{BB962C8B-B14F-4D97-AF65-F5344CB8AC3E}">
        <p14:creationId xmlns:p14="http://schemas.microsoft.com/office/powerpoint/2010/main" val="418571318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13.6.3 S/MIME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Another security service designed for electronic mail is Secure/Multipurpose Internet Mail Extension (S/MIME). The protocol is an enhancement of the Multipurpose Internet Mail Extension (MIME) protocol.</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158</a:t>
            </a:fld>
            <a:endParaRPr lang="en-US"/>
          </a:p>
        </p:txBody>
      </p:sp>
    </p:spTree>
    <p:extLst>
      <p:ext uri="{BB962C8B-B14F-4D97-AF65-F5344CB8AC3E}">
        <p14:creationId xmlns:p14="http://schemas.microsoft.com/office/powerpoint/2010/main" val="279175510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Cryptographic Message Syntax (CMS)</a:t>
            </a:r>
            <a:r>
              <a:rPr lang="en-US" sz="1200" dirty="0">
                <a:solidFill>
                  <a:schemeClr val="tx1"/>
                </a:solidFill>
              </a:rPr>
              <a:t> 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To define how security services, such as confidentiality or integrity, can be added to MIME content types, S/MIME has defined Cryptographic Message Syntax (CMS). The syntax in each case defines the exact encoding scheme for each content type. The following describe the types of messages and different subtypes that are created from these messages. For details, the reader is referred to RFC 3369 and RFC 3370.</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159</a:t>
            </a:fld>
            <a:endParaRPr lang="en-US"/>
          </a:p>
        </p:txBody>
      </p:sp>
    </p:spTree>
    <p:extLst>
      <p:ext uri="{BB962C8B-B14F-4D97-AF65-F5344CB8AC3E}">
        <p14:creationId xmlns:p14="http://schemas.microsoft.com/office/powerpoint/2010/main" val="1179311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dirty="0">
                <a:solidFill>
                  <a:schemeClr val="tx1"/>
                </a:solidFill>
              </a:rPr>
              <a:t>13-2 CONFIDENTIALITY </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r>
              <a:rPr lang="en-US" dirty="0">
                <a:solidFill>
                  <a:srgbClr val="000000"/>
                </a:solidFill>
                <a:latin typeface="Times-Roman"/>
              </a:rPr>
              <a:t>We now look at the first goal of security, confidentiality. Confidentiality can be achieved using ciphers. Ciphers can be divided into two broad categories: symmetric-key and asymmetric-key.</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16</a:t>
            </a:fld>
            <a:endParaRPr lang="en-US"/>
          </a:p>
        </p:txBody>
      </p:sp>
    </p:spTree>
    <p:extLst>
      <p:ext uri="{BB962C8B-B14F-4D97-AF65-F5344CB8AC3E}">
        <p14:creationId xmlns:p14="http://schemas.microsoft.com/office/powerpoint/2010/main" val="265123899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13.56 Signed-data content type</a:t>
            </a:r>
          </a:p>
        </p:txBody>
      </p:sp>
      <p:pic>
        <p:nvPicPr>
          <p:cNvPr id="10" name="Picture 2" descr="An image shows the signed-data content type.">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582610"/>
            <a:ext cx="8595360" cy="4155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160</a:t>
            </a:fld>
            <a:endParaRPr lang="en-US"/>
          </a:p>
        </p:txBody>
      </p:sp>
    </p:spTree>
    <p:extLst>
      <p:ext uri="{BB962C8B-B14F-4D97-AF65-F5344CB8AC3E}">
        <p14:creationId xmlns:p14="http://schemas.microsoft.com/office/powerpoint/2010/main" val="216590493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13.57 Enveloped-data content type</a:t>
            </a:r>
          </a:p>
        </p:txBody>
      </p:sp>
      <p:pic>
        <p:nvPicPr>
          <p:cNvPr id="10" name="Picture 2" descr="An image shows the Enveloped-data content type.">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582609"/>
            <a:ext cx="8595360" cy="4284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161</a:t>
            </a:fld>
            <a:endParaRPr lang="en-US"/>
          </a:p>
        </p:txBody>
      </p:sp>
    </p:spTree>
    <p:extLst>
      <p:ext uri="{BB962C8B-B14F-4D97-AF65-F5344CB8AC3E}">
        <p14:creationId xmlns:p14="http://schemas.microsoft.com/office/powerpoint/2010/main" val="242592047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13.58 Digested-data content type</a:t>
            </a:r>
          </a:p>
        </p:txBody>
      </p:sp>
      <p:pic>
        <p:nvPicPr>
          <p:cNvPr id="10" name="Picture 2" descr="An image shows the Digested-data content type.">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417990"/>
            <a:ext cx="8595360" cy="2614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162</a:t>
            </a:fld>
            <a:endParaRPr lang="en-US"/>
          </a:p>
        </p:txBody>
      </p:sp>
    </p:spTree>
    <p:extLst>
      <p:ext uri="{BB962C8B-B14F-4D97-AF65-F5344CB8AC3E}">
        <p14:creationId xmlns:p14="http://schemas.microsoft.com/office/powerpoint/2010/main" val="92457606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13.59 Authenticated-data content type</a:t>
            </a:r>
          </a:p>
        </p:txBody>
      </p:sp>
      <p:pic>
        <p:nvPicPr>
          <p:cNvPr id="10" name="Picture 2" descr="An image shows the Authenticated-data content type.">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754484" y="1095153"/>
            <a:ext cx="7635030" cy="5094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163</a:t>
            </a:fld>
            <a:endParaRPr lang="en-US"/>
          </a:p>
        </p:txBody>
      </p:sp>
    </p:spTree>
    <p:extLst>
      <p:ext uri="{BB962C8B-B14F-4D97-AF65-F5344CB8AC3E}">
        <p14:creationId xmlns:p14="http://schemas.microsoft.com/office/powerpoint/2010/main" val="297268863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dirty="0">
                <a:solidFill>
                  <a:schemeClr val="tx1"/>
                </a:solidFill>
              </a:rPr>
              <a:t>Cryptographic Message Syntax (CMS)</a:t>
            </a:r>
            <a:r>
              <a:rPr lang="en-US" sz="1200" dirty="0">
                <a:solidFill>
                  <a:srgbClr val="000000"/>
                </a:solidFill>
              </a:rPr>
              <a:t> 2</a:t>
            </a:r>
            <a:endParaRPr lang="en-US" dirty="0">
              <a:solidFill>
                <a:schemeClr val="tx1"/>
              </a:solidFill>
            </a:endParaRP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S/MIME defines several cryptographic algorithms. We leave the details of these algorithms to the books dedicated to security in the Internet.</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164</a:t>
            </a:fld>
            <a:endParaRPr lang="en-US"/>
          </a:p>
        </p:txBody>
      </p:sp>
    </p:spTree>
    <p:extLst>
      <p:ext uri="{BB962C8B-B14F-4D97-AF65-F5344CB8AC3E}">
        <p14:creationId xmlns:p14="http://schemas.microsoft.com/office/powerpoint/2010/main" val="127331280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8259C-5FE6-4C4C-8576-E5ABA3984FDD}"/>
              </a:ext>
            </a:extLst>
          </p:cNvPr>
          <p:cNvSpPr>
            <a:spLocks noGrp="1"/>
          </p:cNvSpPr>
          <p:nvPr>
            <p:ph type="title"/>
          </p:nvPr>
        </p:nvSpPr>
        <p:spPr/>
        <p:txBody>
          <a:bodyPr/>
          <a:lstStyle/>
          <a:p>
            <a:r>
              <a:rPr lang="en-US" dirty="0"/>
              <a:t>Example 13.10</a:t>
            </a:r>
          </a:p>
        </p:txBody>
      </p:sp>
      <p:sp>
        <p:nvSpPr>
          <p:cNvPr id="3" name="Content Placeholder 2">
            <a:extLst>
              <a:ext uri="{FF2B5EF4-FFF2-40B4-BE49-F238E27FC236}">
                <a16:creationId xmlns:a16="http://schemas.microsoft.com/office/drawing/2014/main" id="{0B99FD42-6AC1-47BC-9198-57A04E234FCD}"/>
              </a:ext>
            </a:extLst>
          </p:cNvPr>
          <p:cNvSpPr>
            <a:spLocks noGrp="1"/>
          </p:cNvSpPr>
          <p:nvPr>
            <p:ph sz="quarter" idx="11"/>
          </p:nvPr>
        </p:nvSpPr>
        <p:spPr>
          <a:xfrm>
            <a:off x="342900" y="1276710"/>
            <a:ext cx="8458200" cy="963570"/>
          </a:xfrm>
        </p:spPr>
        <p:txBody>
          <a:bodyPr/>
          <a:lstStyle/>
          <a:p>
            <a:r>
              <a:rPr lang="en-US" i="0" dirty="0"/>
              <a:t>The following shows an example of an enveloped-data in which a small message is encrypted using triple DES.</a:t>
            </a:r>
          </a:p>
        </p:txBody>
      </p:sp>
      <p:sp>
        <p:nvSpPr>
          <p:cNvPr id="4" name="Content Placeholder 3">
            <a:extLst>
              <a:ext uri="{FF2B5EF4-FFF2-40B4-BE49-F238E27FC236}">
                <a16:creationId xmlns:a16="http://schemas.microsoft.com/office/drawing/2014/main" id="{D429889F-3809-4E82-B514-625723FCF1B3}"/>
              </a:ext>
            </a:extLst>
          </p:cNvPr>
          <p:cNvSpPr>
            <a:spLocks noGrp="1"/>
          </p:cNvSpPr>
          <p:nvPr>
            <p:ph sz="quarter" idx="15"/>
          </p:nvPr>
        </p:nvSpPr>
        <p:spPr>
          <a:xfrm>
            <a:off x="342900" y="2480310"/>
            <a:ext cx="8458200" cy="2467716"/>
          </a:xfrm>
          <a:solidFill>
            <a:schemeClr val="bg1">
              <a:lumMod val="85000"/>
            </a:schemeClr>
          </a:solidFill>
          <a:ln w="28575">
            <a:solidFill>
              <a:schemeClr val="tx1"/>
            </a:solidFill>
          </a:ln>
        </p:spPr>
        <p:txBody>
          <a:bodyPr/>
          <a:lstStyle/>
          <a:p>
            <a:r>
              <a:rPr lang="en-US" sz="2000" b="1" i="0" dirty="0"/>
              <a:t>Content-Type: application/pkcs7-mime; mime-type</a:t>
            </a:r>
            <a:r>
              <a:rPr lang="en-US" sz="2000" i="0" dirty="0"/>
              <a:t>=</a:t>
            </a:r>
            <a:r>
              <a:rPr lang="en-US" sz="2000" b="1" i="0" dirty="0"/>
              <a:t>enveloped-data Content-Transfer-Encoding: Radix-64</a:t>
            </a:r>
            <a:endParaRPr lang="en-US" sz="2000" i="0" dirty="0"/>
          </a:p>
          <a:p>
            <a:r>
              <a:rPr lang="en-US" sz="2000" b="1" i="0" dirty="0"/>
              <a:t>Content-Description: attachment</a:t>
            </a:r>
            <a:endParaRPr lang="en-US" sz="2000" i="0" dirty="0"/>
          </a:p>
          <a:p>
            <a:r>
              <a:rPr lang="en-US" sz="2000" b="1" i="0" dirty="0"/>
              <a:t>name</a:t>
            </a:r>
            <a:r>
              <a:rPr lang="en-US" sz="2000" i="0" dirty="0"/>
              <a:t>=</a:t>
            </a:r>
            <a:r>
              <a:rPr lang="en-US" sz="2000" b="1" i="0" dirty="0"/>
              <a:t>“report.txt”;</a:t>
            </a:r>
            <a:r>
              <a:rPr lang="en-US" sz="2000" i="0" dirty="0"/>
              <a:t>cb32ut67f4bhijHU21oi87eryb0287hmnklsgFDoY8bc659GhIGfH6543mhjkdsaH23YjBnmNybmlkzjhgfdyhGe23Kjk34XiuD678Es16se09jy76jHuytTMDcbnmlkjgfFdiuyu678543m0n3hG34un12P2454Hoi87e2ryb0H2MjN6KuyrlsgFDoY897fk923jljk1301XiuD6gh78EsUyT23y</a:t>
            </a:r>
          </a:p>
        </p:txBody>
      </p:sp>
      <p:sp>
        <p:nvSpPr>
          <p:cNvPr id="7" name="Slide Number Placeholder 4">
            <a:extLst>
              <a:ext uri="{FF2B5EF4-FFF2-40B4-BE49-F238E27FC236}">
                <a16:creationId xmlns:a16="http://schemas.microsoft.com/office/drawing/2014/main" id="{88CF9B58-BBC3-4BA2-BB18-A7B59F63C3B2}"/>
              </a:ext>
            </a:extLst>
          </p:cNvPr>
          <p:cNvSpPr>
            <a:spLocks noGrp="1"/>
          </p:cNvSpPr>
          <p:nvPr>
            <p:ph type="sldNum" sz="quarter" idx="10"/>
          </p:nvPr>
        </p:nvSpPr>
        <p:spPr/>
        <p:txBody>
          <a:bodyPr/>
          <a:lstStyle/>
          <a:p>
            <a:fld id="{68151E55-6873-49E2-B8D5-2F265E6F1973}" type="slidenum">
              <a:rPr lang="en-US" smtClean="0"/>
              <a:pPr/>
              <a:t>165</a:t>
            </a:fld>
            <a:endParaRPr lang="en-US"/>
          </a:p>
        </p:txBody>
      </p:sp>
    </p:spTree>
    <p:extLst>
      <p:ext uri="{BB962C8B-B14F-4D97-AF65-F5344CB8AC3E}">
        <p14:creationId xmlns:p14="http://schemas.microsoft.com/office/powerpoint/2010/main" val="121940837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dirty="0">
                <a:solidFill>
                  <a:schemeClr val="tx1"/>
                </a:solidFill>
              </a:rPr>
              <a:t>Applications of S/MIME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r>
              <a:rPr lang="en-US" dirty="0"/>
              <a:t>It is predicted that S/MIME will become the industry choice to provide security for commercial e-mail.</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166</a:t>
            </a:fld>
            <a:endParaRPr lang="en-US"/>
          </a:p>
        </p:txBody>
      </p:sp>
    </p:spTree>
    <p:extLst>
      <p:ext uri="{BB962C8B-B14F-4D97-AF65-F5344CB8AC3E}">
        <p14:creationId xmlns:p14="http://schemas.microsoft.com/office/powerpoint/2010/main" val="197573608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dirty="0">
                <a:solidFill>
                  <a:schemeClr val="tx1"/>
                </a:solidFill>
              </a:rPr>
              <a:t>13.7 FIREWALLS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r>
              <a:rPr lang="en-US" dirty="0">
                <a:latin typeface="Times-Roman"/>
              </a:rPr>
              <a:t>All previous security measures cannot prevent Eve from sending a harmful message to a system. To control access to a system we need firewalls. A firewall is a device (usually a router or a computer) installed between the internal network of an organization and the rest of the Internet. It is designed to forward some packets and filter (not forward) others. </a:t>
            </a:r>
            <a:endParaRPr lang="en-US" dirty="0"/>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167</a:t>
            </a:fld>
            <a:endParaRPr lang="en-US"/>
          </a:p>
        </p:txBody>
      </p:sp>
    </p:spTree>
    <p:extLst>
      <p:ext uri="{BB962C8B-B14F-4D97-AF65-F5344CB8AC3E}">
        <p14:creationId xmlns:p14="http://schemas.microsoft.com/office/powerpoint/2010/main" val="1025345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13.60 Firewall</a:t>
            </a:r>
          </a:p>
        </p:txBody>
      </p:sp>
      <p:pic>
        <p:nvPicPr>
          <p:cNvPr id="10" name="Picture 2" descr="An image shows the Firewall. The firewall in the middle controls the outgoing internet and incoming site.">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317887" y="1195428"/>
            <a:ext cx="8508226" cy="4950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3">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168</a:t>
            </a:fld>
            <a:endParaRPr lang="en-US"/>
          </a:p>
        </p:txBody>
      </p:sp>
    </p:spTree>
    <p:extLst>
      <p:ext uri="{BB962C8B-B14F-4D97-AF65-F5344CB8AC3E}">
        <p14:creationId xmlns:p14="http://schemas.microsoft.com/office/powerpoint/2010/main" val="47999545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dirty="0">
                <a:solidFill>
                  <a:schemeClr val="tx1"/>
                </a:solidFill>
              </a:rPr>
              <a:t>13.7.1 Packet-Filter Firewalls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A firewall can be used as a packet filter. It can forward or block packets based on the information in the network-layer and transport-layer headers: source and destination IP addresses, source and destination port addresses, and type of protocol (TCP or UDP). A packet-filter firewall is a router that uses a filtering table to decide which packets must be discarded (not forwarded). Figure 13.61 shows an example of a filtering table for this kind of a firewall</a:t>
            </a:r>
            <a:r>
              <a:rPr lang="en-US" dirty="0">
                <a:solidFill>
                  <a:srgbClr val="7030A0"/>
                </a:solidFill>
              </a:rPr>
              <a:t>.</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169</a:t>
            </a:fld>
            <a:endParaRPr lang="en-US"/>
          </a:p>
        </p:txBody>
      </p:sp>
    </p:spTree>
    <p:extLst>
      <p:ext uri="{BB962C8B-B14F-4D97-AF65-F5344CB8AC3E}">
        <p14:creationId xmlns:p14="http://schemas.microsoft.com/office/powerpoint/2010/main" val="2805094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13.2.1 Symmetric-Key Ciphers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A symmetric-key cipher uses the same key for both encryption and decryption, and the key can be used for bidirectional communication, which is why it is called symmetric. Figure 13.2 shows the general idea behind a symmetric-key cipher.</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17</a:t>
            </a:fld>
            <a:endParaRPr lang="en-US"/>
          </a:p>
        </p:txBody>
      </p:sp>
    </p:spTree>
    <p:extLst>
      <p:ext uri="{BB962C8B-B14F-4D97-AF65-F5344CB8AC3E}">
        <p14:creationId xmlns:p14="http://schemas.microsoft.com/office/powerpoint/2010/main" val="165574667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13.61 Packet-filter firewall</a:t>
            </a:r>
          </a:p>
        </p:txBody>
      </p:sp>
      <p:pic>
        <p:nvPicPr>
          <p:cNvPr id="10" name="Picture 2" descr="An image shows the packet filter firewall.">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317887" y="1629943"/>
            <a:ext cx="8508226" cy="4081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170</a:t>
            </a:fld>
            <a:endParaRPr lang="en-US"/>
          </a:p>
        </p:txBody>
      </p:sp>
    </p:spTree>
    <p:extLst>
      <p:ext uri="{BB962C8B-B14F-4D97-AF65-F5344CB8AC3E}">
        <p14:creationId xmlns:p14="http://schemas.microsoft.com/office/powerpoint/2010/main" val="324271518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a:xfrm>
            <a:off x="342900" y="304800"/>
            <a:ext cx="8458200" cy="678611"/>
          </a:xfrm>
        </p:spPr>
        <p:txBody>
          <a:bodyPr/>
          <a:lstStyle/>
          <a:p>
            <a:r>
              <a:rPr lang="en-US" dirty="0">
                <a:solidFill>
                  <a:schemeClr val="tx1"/>
                </a:solidFill>
              </a:rPr>
              <a:t>13.7.2 Proxy Firewall</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The packet-filter firewall is based on the information available in the network layer and transport layer headers (IP and TCP/UDP). However, sometimes we need to filter a message based on the information available in the message itself (at the application layer). As an example, assume that an organization wants to implement the following.</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171</a:t>
            </a:fld>
            <a:endParaRPr lang="en-US"/>
          </a:p>
        </p:txBody>
      </p:sp>
    </p:spTree>
    <p:extLst>
      <p:ext uri="{BB962C8B-B14F-4D97-AF65-F5344CB8AC3E}">
        <p14:creationId xmlns:p14="http://schemas.microsoft.com/office/powerpoint/2010/main" val="355237418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13.62 Proxy firewall</a:t>
            </a:r>
          </a:p>
        </p:txBody>
      </p:sp>
      <p:pic>
        <p:nvPicPr>
          <p:cNvPr id="10" name="Picture 2" descr="An image shows the Proxy firewall.">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425890"/>
            <a:ext cx="8595360" cy="4297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172</a:t>
            </a:fld>
            <a:endParaRPr lang="en-US"/>
          </a:p>
        </p:txBody>
      </p:sp>
    </p:spTree>
    <p:extLst>
      <p:ext uri="{BB962C8B-B14F-4D97-AF65-F5344CB8AC3E}">
        <p14:creationId xmlns:p14="http://schemas.microsoft.com/office/powerpoint/2010/main" val="354693876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1F94D74-BA49-499E-9CA3-6ADAFCEA393A}"/>
              </a:ext>
            </a:extLst>
          </p:cNvPr>
          <p:cNvSpPr>
            <a:spLocks noGrp="1"/>
          </p:cNvSpPr>
          <p:nvPr>
            <p:ph type="title"/>
          </p:nvPr>
        </p:nvSpPr>
        <p:spPr/>
        <p:txBody>
          <a:bodyPr/>
          <a:lstStyle/>
          <a:p>
            <a:r>
              <a:rPr lang="en-US" noProof="0" dirty="0">
                <a:latin typeface="+mj-lt"/>
              </a:rPr>
              <a:t>End of Main Content</a:t>
            </a:r>
          </a:p>
        </p:txBody>
      </p:sp>
      <p:sp>
        <p:nvSpPr>
          <p:cNvPr id="3" name="Text Placeholder 2">
            <a:extLst>
              <a:ext uri="{FF2B5EF4-FFF2-40B4-BE49-F238E27FC236}">
                <a16:creationId xmlns:a16="http://schemas.microsoft.com/office/drawing/2014/main" id="{F3E85652-D4EB-4ED2-BBA6-8823DD779F76}"/>
              </a:ext>
            </a:extLst>
          </p:cNvPr>
          <p:cNvSpPr>
            <a:spLocks noGrp="1"/>
          </p:cNvSpPr>
          <p:nvPr>
            <p:ph type="body" sz="quarter" idx="13"/>
          </p:nvPr>
        </p:nvSpPr>
        <p:spPr/>
        <p:txBody>
          <a:bodyPr/>
          <a:lstStyle/>
          <a:p>
            <a:pPr defTabSz="457200">
              <a:spcBef>
                <a:spcPct val="20000"/>
              </a:spcBef>
              <a:defRPr/>
            </a:pPr>
            <a:r>
              <a:rPr lang="en-US" noProof="0" dirty="0"/>
              <a:t>© 2022 McGraw Hill, LLC. All rights reserved. Authorized only for instructor use in the classroom.</a:t>
            </a:r>
          </a:p>
          <a:p>
            <a:pPr defTabSz="457200">
              <a:spcBef>
                <a:spcPct val="20000"/>
              </a:spcBef>
              <a:defRPr/>
            </a:pPr>
            <a:r>
              <a:rPr lang="en-US" noProof="0" dirty="0"/>
              <a:t>No reproduction or further distribution permitted without the prior written consent of McGraw Hill, LLC.</a:t>
            </a:r>
          </a:p>
        </p:txBody>
      </p:sp>
    </p:spTree>
    <p:extLst>
      <p:ext uri="{BB962C8B-B14F-4D97-AF65-F5344CB8AC3E}">
        <p14:creationId xmlns:p14="http://schemas.microsoft.com/office/powerpoint/2010/main" val="120258336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88242-31AB-427B-8857-866D707A4965}"/>
              </a:ext>
            </a:extLst>
          </p:cNvPr>
          <p:cNvSpPr>
            <a:spLocks noGrp="1"/>
          </p:cNvSpPr>
          <p:nvPr>
            <p:ph type="title"/>
          </p:nvPr>
        </p:nvSpPr>
        <p:spPr/>
        <p:txBody>
          <a:bodyPr/>
          <a:lstStyle/>
          <a:p>
            <a:r>
              <a:rPr lang="en-US" noProof="0" dirty="0">
                <a:latin typeface="+mj-lt"/>
              </a:rPr>
              <a:t>Accessibility Content: Text Alternatives for Images</a:t>
            </a:r>
          </a:p>
        </p:txBody>
      </p:sp>
      <p:sp>
        <p:nvSpPr>
          <p:cNvPr id="3" name="Slide Number Placeholder 2">
            <a:extLst>
              <a:ext uri="{FF2B5EF4-FFF2-40B4-BE49-F238E27FC236}">
                <a16:creationId xmlns:a16="http://schemas.microsoft.com/office/drawing/2014/main" id="{1F1A22A6-5892-44B9-8F18-DBE73AC5F810}"/>
              </a:ext>
            </a:extLst>
          </p:cNvPr>
          <p:cNvSpPr>
            <a:spLocks noGrp="1"/>
          </p:cNvSpPr>
          <p:nvPr>
            <p:ph type="sldNum" sz="quarter" idx="10"/>
          </p:nvPr>
        </p:nvSpPr>
        <p:spPr/>
        <p:txBody>
          <a:bodyPr/>
          <a:lstStyle/>
          <a:p>
            <a:fld id="{68151E55-6873-49E2-B8D5-2F265E6F1973}" type="slidenum">
              <a:rPr lang="en-US" smtClean="0"/>
              <a:pPr/>
              <a:t>174</a:t>
            </a:fld>
            <a:endParaRPr lang="en-US"/>
          </a:p>
        </p:txBody>
      </p:sp>
    </p:spTree>
    <p:extLst>
      <p:ext uri="{BB962C8B-B14F-4D97-AF65-F5344CB8AC3E}">
        <p14:creationId xmlns:p14="http://schemas.microsoft.com/office/powerpoint/2010/main" val="199793056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13.1 Taxonomy of attacks with relation to security goals</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On top, it shows Security Alerts have three main branches Threat to confidentiality, Threat to integrity, and Threat to availability. Threat to confidentiality has Snooping and Traffic Analysis, Threat to integrity has Modification, Masquerading, Replaying, and Repudiation, and Threat to availability has Denial of service.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725299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13.2 General idea of a symmetric-key cipher</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Alice sends the plain text through the Encryption algorithm and the ciphertext travels through an Insecure channel and Bob receives the plaintext after the decryption. Secure key exchange channel sends and receives the shared secret key to the Encryption and Decryption algorithm.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4148857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13.4 Representation of plaintext and ciphertext characters in modulo 26</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plain text reads as a, b, c d, e, f, g, h, I, j, k, l, m, n, o, p, q, r, s, t, u, v, w, x, y, and z. Ciphertext reads as A, B, C, D, E, F, G, H, I, J, K, L, M, N, O, P, Q, R, S, T, U, V, W, X, Y, and Z. Value reads as 00, 01, 02, 03, 04, 05, 06, 07,08, 09, 10, 11, 12, 13, 14, 15, 16, 17, 18, 19, 20, 21, 22, 23, 24, and 25.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0901299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13.5 An example key for a monoalphabetic substitution cipher</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plain text reads as a, b, c d, e, f, g, h, I, j, k, l, m, n, o, p, q, r, s, t, u, v, w, x, y, and z. Ciphertext reads as N, O, A, T, R, B, E, C, F, U, X, D, Q, G, Y, L, K, H, V, I, J, M, P, Z, S, and W,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0939813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13.6 Transposition cipher</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Alice types a plain text e n e m y a t </a:t>
            </a:r>
            <a:r>
              <a:rPr lang="en-US" dirty="0" err="1"/>
              <a:t>t</a:t>
            </a:r>
            <a:r>
              <a:rPr lang="en-US" dirty="0"/>
              <a:t> a c k s t o n </a:t>
            </a:r>
            <a:r>
              <a:rPr lang="en-US" dirty="0" err="1"/>
              <a:t>i</a:t>
            </a:r>
            <a:r>
              <a:rPr lang="en-US" dirty="0"/>
              <a:t> g h t z and gives a request to write row by row, then convert into upper case, and read column by column. The encrypted ciphertext transmits the ciphertext after decryption to Bob's laptop with the help of a key.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932582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Traditional Symmetric-Key Ciphers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Traditional ciphers belong to the past. However, we briefly discuss them here because they can be thought of as the components of the modern ciphers. To be more exact, we can divide traditional ciphers into substitution ciphers and transposition ciphers</a:t>
            </a:r>
            <a:endParaRPr lang="en-US" dirty="0">
              <a:solidFill>
                <a:srgbClr val="7030A0"/>
              </a:solidFill>
            </a:endParaRP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18</a:t>
            </a:fld>
            <a:endParaRPr lang="en-US"/>
          </a:p>
        </p:txBody>
      </p:sp>
    </p:spTree>
    <p:extLst>
      <p:ext uri="{BB962C8B-B14F-4D97-AF65-F5344CB8AC3E}">
        <p14:creationId xmlns:p14="http://schemas.microsoft.com/office/powerpoint/2010/main" val="266014177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13.7 A modern block cipher</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flow starts at n-bit plaintext sends Encryption and n-bit ciphertext. Then sends the n-bit ciphertext to decryption and n-bit plaintext. Encryption and Decryption happen through k-bit key.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6001241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13.8 Components of a modern block cipher</a:t>
            </a:r>
            <a:r>
              <a:rPr lang="en-US" i="1"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sz="1800" dirty="0"/>
              <a:t>The transposition shows straight permutation, compression permutation, expansion compression. The straight permutation shows a rectangular box with few diagonal lines inside. Five downward arrows labeled 1 to 5 are pointing to the box at the top and five downward arrows labeled 1 to 5 are pointing from the box at the bottom. The compression permutation shows a rectangular box with three diagonal lines and 2 dots inside. Five downward arrows labeled 1 to 5 are pointing to the box at the top and three downward arrows labeled 1 to 3 are pointing from the box at the bottom. The expansion permutation shows a rectangular box with few diagonal lines inside. Three downward arrows labeled 1 to 3 are pointing to the box at the top and five downward arrows labeled 1 to 5 are pointing from the box at the bottom. The substitution shows n bits supplied to a predefined function produced m bits. The exclusive-OR shows n bits supplied to the key of n bits produce n bits. The shift shows 8 cells labeled from b 7 to b 0 in which b 7, b 6, and b 5 are highlighted. The left 3 bits are shifted to left and shows b 4 to b 0 cells followed by b 7, b 6, and b 5. The swap shows 8 cells labeled from b 7 to b 0 in which b 7, b 6, b 5, and b 4 are highlighted. The highlighted cells and the non-highlighted cells are shifted. In split the shaded and non-highlighted cells are separated. Then the separated cells are combined together. </a:t>
            </a:r>
            <a:endParaRPr lang="en-IN" sz="180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0530243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13.9 General structure of DES</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External round shows 32 bits L subscript </a:t>
            </a:r>
            <a:r>
              <a:rPr lang="en-US" dirty="0" err="1"/>
              <a:t>i</a:t>
            </a:r>
            <a:r>
              <a:rPr lang="en-US" dirty="0"/>
              <a:t> to 1, 32 bits R subscript </a:t>
            </a:r>
            <a:r>
              <a:rPr lang="en-US" dirty="0" err="1"/>
              <a:t>i</a:t>
            </a:r>
            <a:r>
              <a:rPr lang="en-US" dirty="0"/>
              <a:t> to 1 transfers the key through swapper and mixer. A dome-like structure pointing to the tree structure connects with 64 bit plaintext, Initial permutation, Round 1, sequence of Round I to the sequence of Round 16, and Final permutation provides 64-bit ciphertext. 56-bit cipher key activates round key generator and sends K subscript 1 48 bit to Round 1, K subscript </a:t>
            </a:r>
            <a:r>
              <a:rPr lang="en-US" dirty="0" err="1"/>
              <a:t>i</a:t>
            </a:r>
            <a:r>
              <a:rPr lang="en-US" dirty="0"/>
              <a:t> 48 bit to Round </a:t>
            </a:r>
            <a:r>
              <a:rPr lang="en-US" dirty="0" err="1"/>
              <a:t>i</a:t>
            </a:r>
            <a:r>
              <a:rPr lang="en-US" dirty="0"/>
              <a:t>, and K subscript 16 48 bit to Round 16.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2655889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13.10 DES function</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Input the 32 bits to Expansion P-box, 48 bits to plus symbol X O R, 48 bits S-Boxes sends 32 bits to Straight P-box and 32 bits shows the final output. K subscript </a:t>
            </a:r>
            <a:r>
              <a:rPr lang="en-US" dirty="0" err="1"/>
              <a:t>i</a:t>
            </a:r>
            <a:r>
              <a:rPr lang="en-US" dirty="0"/>
              <a:t> (48 bits)  pointing to plus symbol. The function reads f (R subscript </a:t>
            </a:r>
            <a:r>
              <a:rPr lang="en-US" dirty="0" err="1"/>
              <a:t>i</a:t>
            </a:r>
            <a:r>
              <a:rPr lang="en-US" dirty="0"/>
              <a:t> minus 1, K subscript </a:t>
            </a:r>
            <a:r>
              <a:rPr lang="en-US" dirty="0" err="1"/>
              <a:t>i</a:t>
            </a:r>
            <a:r>
              <a:rPr lang="en-US" dirty="0"/>
              <a:t>).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3911551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13.11 Key generation</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Key with parity bits (64 bits) pointing Parity drop sends Cipher key 56 bits to key generator A complex combination of shifting, splitting, and combining units sends sequence of 48 bits to the sequence of round key 1 to 16.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80852284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13.12 One-time pad</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Random sequence bit generator sends K subscript </a:t>
            </a:r>
            <a:r>
              <a:rPr lang="en-US" dirty="0" err="1"/>
              <a:t>i</a:t>
            </a:r>
            <a:r>
              <a:rPr lang="en-US" dirty="0"/>
              <a:t> 1 bit to plus symbol. P subscript </a:t>
            </a:r>
            <a:r>
              <a:rPr lang="en-US" dirty="0" err="1"/>
              <a:t>i</a:t>
            </a:r>
            <a:r>
              <a:rPr lang="en-US" dirty="0"/>
              <a:t> 1 bit pointing plus symbol sends 1 bit to insecure channel c subscript </a:t>
            </a:r>
            <a:r>
              <a:rPr lang="en-US" dirty="0" err="1"/>
              <a:t>i</a:t>
            </a:r>
            <a:r>
              <a:rPr lang="en-US" dirty="0"/>
              <a:t>, then insecure channel sends 1 bit to plus symbol and 1-bit transfers to P subscript </a:t>
            </a:r>
            <a:r>
              <a:rPr lang="en-US" dirty="0" err="1"/>
              <a:t>i</a:t>
            </a:r>
            <a:r>
              <a:rPr lang="en-US" dirty="0"/>
              <a:t>. Secure key exchange channel sends 1-bit k subscript </a:t>
            </a:r>
            <a:r>
              <a:rPr lang="en-US" dirty="0" err="1"/>
              <a:t>i</a:t>
            </a:r>
            <a:r>
              <a:rPr lang="en-US" dirty="0"/>
              <a:t> to each plus symbol.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810852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13.13 Locking and unlocking in asymmetric-key cryptosystem</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Bob’s private key is used to unlock bob laptop represents the Decryption algorithm. Communication direction shows the public key locks and the private key unlocks.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9038537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13.14 General idea of asymmetric-key cryptosystem</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Alice sends the plain text through Encryption and the ciphertext travels through an Insecure channel and Bob receives the plaintext after the decryption. The key generation procedure sends the public key to Alice through the Public key distribution channel and the private key to Bob.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7837139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13.15 Encryption, decryption, and key generation in RSA</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Alice sends the plain text P through Encryption reads C equals P superscript e mod n and the ciphertext C travels through Insecure channel and Bob receives the plaintext P after the decryption reads P equals C superscript d mod n. Key calculation reads Select p, q n equals p times q Select e and d sends the public key (e, n) to Alice and private key (d) to Bob.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4248077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13.16 Message and digest</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Alice sends the message to Hash Function and the Hash Function to Digest. Digest travels through the Channel immune to change and Bob receives the Digest and Hash Function. Digest sends a yes or no option. If it shows yes, keep the message, and if it says no, discard the message. Message from Alice sends through an insecure channel and receives Bob.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941854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13.2 General idea of a symmetric-key cipher</a:t>
            </a:r>
          </a:p>
        </p:txBody>
      </p:sp>
      <p:pic>
        <p:nvPicPr>
          <p:cNvPr id="10" name="Picture 2" descr="An image shows the General idea of a symmetric-key cipher.">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149276"/>
            <a:ext cx="8595360" cy="289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19</a:t>
            </a:fld>
            <a:endParaRPr lang="en-US"/>
          </a:p>
        </p:txBody>
      </p:sp>
    </p:spTree>
    <p:extLst>
      <p:ext uri="{BB962C8B-B14F-4D97-AF65-F5344CB8AC3E}">
        <p14:creationId xmlns:p14="http://schemas.microsoft.com/office/powerpoint/2010/main" val="371190111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13.17 Message authentication code</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Alice sends the message and the message transfers to Hash, then M A C, and then finally to message and M A C. A shared key K is pointing Hash. Message and M A C travels through an insecure channel and Bob receives the message and M A C. If the reply is yes then keep the message and if the reply is no, discard the message. Message from Alice sends through an insecure channel and receives Bob.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3221624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13.18 Digital signature process</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Alice sends a message to the signing algorithm with Alice’s private key. The Signing algorithm sends a message and signature to verify the algorithm with Alice’s public key. After verifying the algorithm the Bob receives the message.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4320206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13.19 Signing the digest</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Alice sends the message to Hash Function and the Hash to Digest. Signing the digest with Alice’s private key. Digest sends Signature and message to digest. Verifying the digest with Alice’s public key and Hash. Bob receives the message from Alice.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4734643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13.20 Using a trusted center for non-repudiation</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Alice sends a message to the signing algorithm with Alice’s private key. The Signing algorithm sends a message and Alice’s signature to the verifying algorithm with Alice’s public key. After verifying the algorithm the message sends to the signing algorithm with a private key of a trusted center. Signing Algorithm sends the message and Signature of trusted center to Bob verifying algorithm and Bob receives the message with the public key of the trusted center.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0586675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13.21 The RSA signature on the message digest</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Alice sends the message h (M) to D digest as D superscript d mod n sends signature. Alice’s private key d is pointing to D. The Signature S superscript e mod n and message h (M) sends the digest. If the reply is yes then Bob Accepts the message and if it no, then the Same?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3925845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13.22 Unidirectional, symmetric-key authentication</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Alice trying to access Bob's server, Bob sent a nonce to Alice, and Alice accessing the server encrypted with Alice Bob's secret key and a nonce sent by Bob.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4465856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13.23 Unidirectional, asymmetric-key authentication</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Alice trying to access Bob's server, Bob sent an Encrypted with Alice’s public key, nonce to Alice, and Alice accessing the server with a nonce sent by Bob.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8939278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13.24 Digital signature, unidirectional authentication</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Alice trying to access Bob's server, Bob sent a nonce to Alice, and Alice accessing the server Bob, Sig (R subscript B, Bob) signed with Alice’s private key.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9636938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13.25 Multiple KDCs</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On the top, it shows International K D C connects with series of National K D C’s. National K D C’s connects with series of Local K D C’s and send it to Alice’s and Bob's laptop.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1362127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13.26 Creating a session key using KDC</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Alice and Bob encrypted the secret key and the session key is active with K D C. Alice sends the Encrypted Bob secret key and session key to Bob.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31640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i="0" dirty="0">
                <a:solidFill>
                  <a:schemeClr val="tx1"/>
                </a:solidFill>
              </a:rPr>
              <a:t>Chapter 13: Outline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marL="457200" indent="-457200">
              <a:lnSpc>
                <a:spcPct val="150000"/>
              </a:lnSpc>
              <a:defRPr/>
            </a:pPr>
            <a:r>
              <a:rPr lang="en-US" b="1" dirty="0">
                <a:solidFill>
                  <a:schemeClr val="tx1"/>
                </a:solidFill>
                <a:latin typeface="+mj-lt"/>
              </a:rPr>
              <a:t>13.1	Introduction</a:t>
            </a:r>
          </a:p>
          <a:p>
            <a:pPr marL="457200" indent="-457200">
              <a:lnSpc>
                <a:spcPct val="150000"/>
              </a:lnSpc>
              <a:defRPr/>
            </a:pPr>
            <a:r>
              <a:rPr lang="en-US" b="1" dirty="0">
                <a:solidFill>
                  <a:schemeClr val="tx1"/>
                </a:solidFill>
                <a:latin typeface="+mj-lt"/>
              </a:rPr>
              <a:t>13.2	Confidentiality</a:t>
            </a:r>
            <a:endParaRPr lang="en-US" sz="1800" b="1" dirty="0">
              <a:solidFill>
                <a:schemeClr val="tx1"/>
              </a:solidFill>
              <a:latin typeface="+mj-lt"/>
            </a:endParaRPr>
          </a:p>
          <a:p>
            <a:pPr marL="457200" indent="-457200">
              <a:lnSpc>
                <a:spcPct val="150000"/>
              </a:lnSpc>
              <a:defRPr/>
            </a:pPr>
            <a:r>
              <a:rPr lang="en-US" b="1" dirty="0">
                <a:solidFill>
                  <a:schemeClr val="tx1"/>
                </a:solidFill>
                <a:latin typeface="+mj-lt"/>
              </a:rPr>
              <a:t>13.3	Other Aspects of Security</a:t>
            </a:r>
            <a:endParaRPr lang="en-US" sz="1800" b="1" dirty="0">
              <a:solidFill>
                <a:schemeClr val="tx1"/>
              </a:solidFill>
              <a:latin typeface="+mj-lt"/>
            </a:endParaRPr>
          </a:p>
          <a:p>
            <a:pPr marL="457200" indent="-457200">
              <a:lnSpc>
                <a:spcPct val="150000"/>
              </a:lnSpc>
              <a:defRPr/>
            </a:pPr>
            <a:r>
              <a:rPr lang="en-US" b="1" dirty="0">
                <a:solidFill>
                  <a:schemeClr val="tx1"/>
                </a:solidFill>
                <a:latin typeface="+mj-lt"/>
              </a:rPr>
              <a:t>13.4	Network-Layer Security</a:t>
            </a:r>
            <a:endParaRPr lang="en-US" sz="1800" b="1" dirty="0">
              <a:solidFill>
                <a:schemeClr val="tx1"/>
              </a:solidFill>
              <a:latin typeface="+mj-lt"/>
            </a:endParaRPr>
          </a:p>
          <a:p>
            <a:pPr marL="457200" indent="-457200">
              <a:lnSpc>
                <a:spcPct val="150000"/>
              </a:lnSpc>
              <a:defRPr/>
            </a:pPr>
            <a:r>
              <a:rPr lang="en-US" b="1" dirty="0">
                <a:solidFill>
                  <a:schemeClr val="tx1"/>
                </a:solidFill>
                <a:latin typeface="+mj-lt"/>
              </a:rPr>
              <a:t>13.5	Transport-Layer Security</a:t>
            </a:r>
            <a:endParaRPr lang="en-US" sz="1800" b="1" dirty="0">
              <a:solidFill>
                <a:schemeClr val="tx1"/>
              </a:solidFill>
              <a:latin typeface="+mj-lt"/>
            </a:endParaRPr>
          </a:p>
          <a:p>
            <a:pPr marL="457200" indent="-457200">
              <a:lnSpc>
                <a:spcPct val="150000"/>
              </a:lnSpc>
              <a:defRPr/>
            </a:pPr>
            <a:r>
              <a:rPr lang="en-US" b="1" dirty="0">
                <a:solidFill>
                  <a:schemeClr val="tx1"/>
                </a:solidFill>
                <a:latin typeface="+mj-lt"/>
              </a:rPr>
              <a:t>13.6	Application-Layer Security</a:t>
            </a:r>
            <a:endParaRPr lang="en-US" sz="1800" b="1" dirty="0">
              <a:solidFill>
                <a:schemeClr val="tx1"/>
              </a:solidFill>
              <a:latin typeface="+mj-lt"/>
            </a:endParaRPr>
          </a:p>
          <a:p>
            <a:pPr marL="457200" indent="-457200">
              <a:lnSpc>
                <a:spcPct val="150000"/>
              </a:lnSpc>
              <a:defRPr/>
            </a:pPr>
            <a:r>
              <a:rPr lang="en-US" b="1" dirty="0">
                <a:solidFill>
                  <a:schemeClr val="tx1"/>
                </a:solidFill>
                <a:latin typeface="+mj-lt"/>
              </a:rPr>
              <a:t>13.7	Firewalls</a:t>
            </a:r>
            <a:endParaRPr lang="en-US" sz="1800" b="1" dirty="0">
              <a:solidFill>
                <a:schemeClr val="tx1"/>
              </a:solidFill>
              <a:latin typeface="+mj-lt"/>
            </a:endParaRPr>
          </a:p>
        </p:txBody>
      </p:sp>
      <p:sp>
        <p:nvSpPr>
          <p:cNvPr id="2" name="Slide Number Placeholder 3">
            <a:extLst>
              <a:ext uri="{FF2B5EF4-FFF2-40B4-BE49-F238E27FC236}">
                <a16:creationId xmlns:a16="http://schemas.microsoft.com/office/drawing/2014/main" id="{44CF4437-E762-42BE-A678-B75D7632DDA2}"/>
              </a:ext>
            </a:extLst>
          </p:cNvPr>
          <p:cNvSpPr>
            <a:spLocks noGrp="1"/>
          </p:cNvSpPr>
          <p:nvPr>
            <p:ph type="sldNum" sz="quarter" idx="10"/>
          </p:nvPr>
        </p:nvSpPr>
        <p:spPr/>
        <p:txBody>
          <a:bodyPr/>
          <a:lstStyle/>
          <a:p>
            <a:fld id="{68151E55-6873-49E2-B8D5-2F265E6F1973}" type="slidenum">
              <a:rPr lang="en-US" smtClean="0"/>
              <a:pPr/>
              <a:t>2</a:t>
            </a:fld>
            <a:endParaRPr lang="en-US"/>
          </a:p>
        </p:txBody>
      </p:sp>
    </p:spTree>
    <p:extLst>
      <p:ext uri="{BB962C8B-B14F-4D97-AF65-F5344CB8AC3E}">
        <p14:creationId xmlns:p14="http://schemas.microsoft.com/office/powerpoint/2010/main" val="1169824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13.3 Symmetric-key encipherment as locking and unlocking with same key</a:t>
            </a:r>
          </a:p>
        </p:txBody>
      </p:sp>
      <p:pic>
        <p:nvPicPr>
          <p:cNvPr id="10" name="Picture 2" descr="An image shows the same key is used for Encryption and Decryption.">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180260"/>
            <a:ext cx="859536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3">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20</a:t>
            </a:fld>
            <a:endParaRPr lang="en-US"/>
          </a:p>
        </p:txBody>
      </p:sp>
    </p:spTree>
    <p:extLst>
      <p:ext uri="{BB962C8B-B14F-4D97-AF65-F5344CB8AC3E}">
        <p14:creationId xmlns:p14="http://schemas.microsoft.com/office/powerpoint/2010/main" val="399444596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13.27 Diffie-Hellman method</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Alice sends R subscript 1 = g superscript x mod p and K equals (R subscript 2) superscript x mod p. Bob sends R subscript 2 = g superscript y mod p and K equals (R subscript 1) superscript y mod p. A dashed line represents shared secret key K equals g superscript </a:t>
            </a:r>
            <a:r>
              <a:rPr lang="en-US" dirty="0" err="1"/>
              <a:t>xy</a:t>
            </a:r>
            <a:r>
              <a:rPr lang="en-US" dirty="0"/>
              <a:t> mod p.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6996095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13.28 Certification authority</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Bob applying the public key to server C A and recording the directory sequence of Alice K subscript A and Bob K subscript B. The C A server signed with C A’s private key Bob’s certificate and distributing it to the public.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9490289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13.29 IPSec in transport mode</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top layer shows the transport layer, the middle layer as the IPSec layer, and the bottom layer as the Network layer. Transport layer payload pointing IPSec -Header, and IPSec-Trailer and pointing I P-Header and IP payload.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1017681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13.30 Transport mode in action</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Host A represents the transport layer, IPSec -Header, and IPSec-Trailer layer, and the Network layer sends the network layer packet through viral communication at the network layer to Host B. Host B represents the Network layer, IPSec-Trailer layer, and Transport layer.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4812291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13.31 IPSec in tunnel mode</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top layer shows the Network layer, the middle layer as the IPSec layer, and the bottom layer as the new Network layer. Network layer IP Header and I P payload pointing IPSec -Header, and IPSec-Trailer and pointing to IP - New header and New I P payload.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1120776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13.32 Tunnel mode in action</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Router A represents the network layer, IPSec -Header, and IPSec-Trailer layer, and the New Network layer sends the network layer packet through virtual communication at the network layer to Router B. Router B represents the New Network layer, IPSec-Trailer layer, and network layer. A tunnel connects Router A and B.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6588715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13.33 Transport mode versus tunnel mode</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Transport mode reads Application layer, Transport layer, IPSec layer, and Network layer. Tunnel mode reads Application layer, Transport layer, Network layer, IPSec layer, and New Network layer.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5256157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13.34 Authentication Header (AH) protocol</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On top, it shows Data used in the calculation of authentication data (except those fields in I P header changing during transmission) reads IP header, A H, the Rest of the original packet, and padding. A dome-like structure shows 8 bits Next header, 8 bits Payload length, and 16 bits Reserved, Security parameter index, Sequence number, and Authentication data (digest) (variable length.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1970966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13.35 Encapsulating Security Payload (ESP)</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IP header, E S P header, the Rest of the payload, E S P trailer, and Authentication Data (variable length). The Rest of the payload and E S P trailer are encrypted. E S P header, the Rest of the payload, and E S P trailer are authenticated. A dome-like structure pointing E S P header reads 32 bits security parameter index and 32 bits sequence number. A dome-like structure pointing E S P trailer reads 32 bits Padding, 8 bits pad length, and 8 bits next header.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6641083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13.36 Simple SA</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Outbound security association shows Algorithm D E S and key 12 to 67 in Alice laptop sends a message to Bob laptop with inbound S A shows Algorithm D E S and key 12 to 67.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74664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13.4 Representation of plaintext and ciphertext characters in modulo 26</a:t>
            </a:r>
          </a:p>
        </p:txBody>
      </p:sp>
      <p:pic>
        <p:nvPicPr>
          <p:cNvPr id="10" name="Picture 2" descr="&quot;An image shows the Representation of plaintext and ciphertext characters in&#10;modulo 26.&quot;">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3066582"/>
            <a:ext cx="8595360" cy="1062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21</a:t>
            </a:fld>
            <a:endParaRPr lang="en-US"/>
          </a:p>
        </p:txBody>
      </p:sp>
    </p:spTree>
    <p:extLst>
      <p:ext uri="{BB962C8B-B14F-4D97-AF65-F5344CB8AC3E}">
        <p14:creationId xmlns:p14="http://schemas.microsoft.com/office/powerpoint/2010/main" val="288926614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13.37 SAD</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row header reads Index, sequence number, overflow flag, anti-replay window, information, lifetime, Mode, and path M T U. Index reads a sequence of security parameter index, a destination address, and protocol.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7623767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13.38 Security Policy Database</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row header reads Index and policy. Index reads a sequence of source address, a destination address, name, source port, and destination port.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2188663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13.39 Outbound processing</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Segment connects the transport layer sends the outbound S P D with the index and policy. If the policy bypass then moves to I P layer, if the policy drop then drops? and if the policy applies then move to outbound S A D with index and parameters. If the outbound S A D says yes then it moves to I P Sec layer and if is no then I K E.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8126700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13.40 Inbound processing</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Datagram pointing I P layer moves to inbound S P D with the index and policy. If the policy bypass then moves to the transport layer, if the says no then discard and if the policy applies then move to inbound S A D with index and parameters. If the inbound S A D says yes, then it moves to I P Sec layer and if it says no, then discards.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2067853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13.41 IKE components</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On top it reads, internet security association and key management protocol (I S A K M P), and bottom read Oakley and S K E M E.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3777249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13.42 Virtual private network</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Site A with station 100 to 200 connects Router1 to the internet and the internet to Router 2 connects to Site B with station 100 to 200.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3306882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13.43 Location of SSL and TLS in the Internet model</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data from top to bottom reads as follows: Application layer, S </a:t>
            </a:r>
            <a:r>
              <a:rPr lang="en-US" dirty="0" err="1"/>
              <a:t>S</a:t>
            </a:r>
            <a:r>
              <a:rPr lang="en-US" dirty="0"/>
              <a:t> L or T L S, T C P, and I P.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2002391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13.44 Calculation of master secret from pre-master secret</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text “A”, Premaster secret, client random number, server random number shared to S H A-1, S H A -1 shares Premaster secret and hash to M D 5. M D 5 shares hash. The same process is shown to add text “B </a:t>
            </a:r>
            <a:r>
              <a:rPr lang="en-US" dirty="0" err="1"/>
              <a:t>B</a:t>
            </a:r>
            <a:r>
              <a:rPr lang="en-US" dirty="0"/>
              <a:t>” and “C </a:t>
            </a:r>
            <a:r>
              <a:rPr lang="en-US" dirty="0" err="1"/>
              <a:t>C</a:t>
            </a:r>
            <a:r>
              <a:rPr lang="en-US" dirty="0"/>
              <a:t> </a:t>
            </a:r>
            <a:r>
              <a:rPr lang="en-US" dirty="0" err="1"/>
              <a:t>C</a:t>
            </a:r>
            <a:r>
              <a:rPr lang="en-US" dirty="0"/>
              <a:t>”. Hash reads Master secret (48 bytes).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2794447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13.45 Calculation of key material from master secret</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text “A”, a master secret, client random number, and server random number shared to S H A-1, S H A -1 shares master secret and hash to M D 5. M D 5 shares hash. The same process is shown to add text “B </a:t>
            </a:r>
            <a:r>
              <a:rPr lang="en-US" dirty="0" err="1"/>
              <a:t>B</a:t>
            </a:r>
            <a:r>
              <a:rPr lang="en-US" dirty="0"/>
              <a:t>” and “three dots denotes sequence”. Hash reads key material.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4079217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13.46 Extractions of cryptographic secrets from key material</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Key material shows a sequence of hash pointing Client authentication key, server authentication key, client encryption key, server encryption key, client initialization vector, and server initialization vector.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74120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38655-F8E8-4856-BC7A-75628573C92C}"/>
              </a:ext>
            </a:extLst>
          </p:cNvPr>
          <p:cNvSpPr>
            <a:spLocks noGrp="1"/>
          </p:cNvSpPr>
          <p:nvPr>
            <p:ph type="title"/>
          </p:nvPr>
        </p:nvSpPr>
        <p:spPr/>
        <p:txBody>
          <a:bodyPr/>
          <a:lstStyle/>
          <a:p>
            <a:r>
              <a:rPr lang="en-US" dirty="0"/>
              <a:t>Example 13.1</a:t>
            </a:r>
          </a:p>
        </p:txBody>
      </p:sp>
      <p:sp>
        <p:nvSpPr>
          <p:cNvPr id="3" name="Content Placeholder 2">
            <a:extLst>
              <a:ext uri="{FF2B5EF4-FFF2-40B4-BE49-F238E27FC236}">
                <a16:creationId xmlns:a16="http://schemas.microsoft.com/office/drawing/2014/main" id="{E6E7B1AD-64CC-45CD-AF0E-C08CE730DFCF}"/>
              </a:ext>
            </a:extLst>
          </p:cNvPr>
          <p:cNvSpPr>
            <a:spLocks noGrp="1"/>
          </p:cNvSpPr>
          <p:nvPr>
            <p:ph sz="quarter" idx="11"/>
          </p:nvPr>
        </p:nvSpPr>
        <p:spPr/>
        <p:txBody>
          <a:bodyPr/>
          <a:lstStyle/>
          <a:p>
            <a:r>
              <a:rPr lang="en-US" i="0" dirty="0"/>
              <a:t>Use the additive cipher with key = 15 to encrypt the message “hello”.</a:t>
            </a:r>
          </a:p>
        </p:txBody>
      </p:sp>
      <p:sp>
        <p:nvSpPr>
          <p:cNvPr id="4" name="Content Placeholder 3">
            <a:extLst>
              <a:ext uri="{FF2B5EF4-FFF2-40B4-BE49-F238E27FC236}">
                <a16:creationId xmlns:a16="http://schemas.microsoft.com/office/drawing/2014/main" id="{8B5F4EF3-65F3-4940-81BF-13F2D6485082}"/>
              </a:ext>
            </a:extLst>
          </p:cNvPr>
          <p:cNvSpPr>
            <a:spLocks noGrp="1"/>
          </p:cNvSpPr>
          <p:nvPr>
            <p:ph sz="quarter" idx="15"/>
          </p:nvPr>
        </p:nvSpPr>
        <p:spPr>
          <a:xfrm>
            <a:off x="342900" y="2751942"/>
            <a:ext cx="8458200" cy="768498"/>
          </a:xfrm>
        </p:spPr>
        <p:txBody>
          <a:bodyPr/>
          <a:lstStyle/>
          <a:p>
            <a:pPr>
              <a:spcBef>
                <a:spcPts val="300"/>
              </a:spcBef>
              <a:spcAft>
                <a:spcPts val="600"/>
              </a:spcAft>
            </a:pPr>
            <a:r>
              <a:rPr lang="en-US" sz="1800" b="1" dirty="0"/>
              <a:t>Solution</a:t>
            </a:r>
            <a:endParaRPr lang="en-US" sz="1800" dirty="0"/>
          </a:p>
          <a:p>
            <a:pPr>
              <a:spcBef>
                <a:spcPts val="300"/>
              </a:spcBef>
              <a:spcAft>
                <a:spcPts val="600"/>
              </a:spcAft>
            </a:pPr>
            <a:r>
              <a:rPr lang="en-US" sz="1800" dirty="0"/>
              <a:t>We apply the encryption algorithm to the plaintext, character by character:</a:t>
            </a:r>
          </a:p>
        </p:txBody>
      </p:sp>
      <p:graphicFrame>
        <p:nvGraphicFramePr>
          <p:cNvPr id="10" name="Table 4">
            <a:extLst>
              <a:ext uri="{FF2B5EF4-FFF2-40B4-BE49-F238E27FC236}">
                <a16:creationId xmlns:a16="http://schemas.microsoft.com/office/drawing/2014/main" id="{8D0EB7B9-F5DB-4BDC-B29D-78D18165DFEA}"/>
              </a:ext>
            </a:extLst>
          </p:cNvPr>
          <p:cNvGraphicFramePr>
            <a:graphicFrameLocks noGrp="1"/>
          </p:cNvGraphicFramePr>
          <p:nvPr>
            <p:extLst>
              <p:ext uri="{D42A27DB-BD31-4B8C-83A1-F6EECF244321}">
                <p14:modId xmlns:p14="http://schemas.microsoft.com/office/powerpoint/2010/main" val="3276313969"/>
              </p:ext>
            </p:extLst>
          </p:nvPr>
        </p:nvGraphicFramePr>
        <p:xfrm>
          <a:off x="411480" y="3655291"/>
          <a:ext cx="8321040" cy="1854200"/>
        </p:xfrm>
        <a:graphic>
          <a:graphicData uri="http://schemas.openxmlformats.org/drawingml/2006/table">
            <a:tbl>
              <a:tblPr firstRow="1" bandRow="1">
                <a:tableStyleId>{5C22544A-7EE6-4342-B048-85BDC9FD1C3A}</a:tableStyleId>
              </a:tblPr>
              <a:tblGrid>
                <a:gridCol w="2560320">
                  <a:extLst>
                    <a:ext uri="{9D8B030D-6E8A-4147-A177-3AD203B41FA5}">
                      <a16:colId xmlns:a16="http://schemas.microsoft.com/office/drawing/2014/main" val="1894397680"/>
                    </a:ext>
                  </a:extLst>
                </a:gridCol>
                <a:gridCol w="3108960">
                  <a:extLst>
                    <a:ext uri="{9D8B030D-6E8A-4147-A177-3AD203B41FA5}">
                      <a16:colId xmlns:a16="http://schemas.microsoft.com/office/drawing/2014/main" val="2675382064"/>
                    </a:ext>
                  </a:extLst>
                </a:gridCol>
                <a:gridCol w="2651760">
                  <a:extLst>
                    <a:ext uri="{9D8B030D-6E8A-4147-A177-3AD203B41FA5}">
                      <a16:colId xmlns:a16="http://schemas.microsoft.com/office/drawing/2014/main" val="4210223994"/>
                    </a:ext>
                  </a:extLst>
                </a:gridCol>
              </a:tblGrid>
              <a:tr h="370840">
                <a:tc>
                  <a:txBody>
                    <a:bodyPr/>
                    <a:lstStyle/>
                    <a:p>
                      <a:r>
                        <a:rPr lang="en-IN" b="0" dirty="0">
                          <a:solidFill>
                            <a:schemeClr val="tx1"/>
                          </a:solidFill>
                        </a:rPr>
                        <a:t>Plaintext: h → 07</a:t>
                      </a:r>
                    </a:p>
                  </a:txBody>
                  <a:tcP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85000"/>
                      </a:schemeClr>
                    </a:solidFill>
                  </a:tcPr>
                </a:tc>
                <a:tc>
                  <a:txBody>
                    <a:bodyPr/>
                    <a:lstStyle/>
                    <a:p>
                      <a:r>
                        <a:rPr lang="da-DK" b="0" dirty="0">
                          <a:solidFill>
                            <a:schemeClr val="tx1"/>
                          </a:solidFill>
                        </a:rPr>
                        <a:t>Encryption: (07 + 15) mod 26</a:t>
                      </a:r>
                      <a:endParaRPr lang="en-IN" b="0" dirty="0">
                        <a:solidFill>
                          <a:schemeClr val="tx1"/>
                        </a:solidFill>
                      </a:endParaRPr>
                    </a:p>
                  </a:txBody>
                  <a:tcPr>
                    <a:lnL w="12700" cmpd="sng">
                      <a:noFill/>
                    </a:lnL>
                    <a:lnR w="12700" cmpd="sng">
                      <a:noFill/>
                    </a:lnR>
                    <a:lnT w="1905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85000"/>
                      </a:schemeClr>
                    </a:solidFill>
                  </a:tcPr>
                </a:tc>
                <a:tc>
                  <a:txBody>
                    <a:bodyPr/>
                    <a:lstStyle/>
                    <a:p>
                      <a:pPr algn="r"/>
                      <a:r>
                        <a:rPr lang="en-IN" b="0" dirty="0">
                          <a:solidFill>
                            <a:schemeClr val="tx1"/>
                          </a:solidFill>
                        </a:rPr>
                        <a:t>Ciphertext: 22 → W</a:t>
                      </a:r>
                    </a:p>
                  </a:txBody>
                  <a:tcP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647394992"/>
                  </a:ext>
                </a:extLst>
              </a:tr>
              <a:tr h="370840">
                <a:tc>
                  <a:txBody>
                    <a:bodyPr/>
                    <a:lstStyle/>
                    <a:p>
                      <a:r>
                        <a:rPr lang="en-IN" b="0" dirty="0">
                          <a:solidFill>
                            <a:schemeClr val="tx1"/>
                          </a:solidFill>
                        </a:rPr>
                        <a:t>Plaintext: e → 04 </a:t>
                      </a:r>
                    </a:p>
                  </a:txBody>
                  <a:tcPr>
                    <a:lnL w="1905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da-DK" b="0" dirty="0">
                          <a:solidFill>
                            <a:schemeClr val="tx1"/>
                          </a:solidFill>
                        </a:rPr>
                        <a:t>Encryption: (04 + 15) mod 26</a:t>
                      </a:r>
                      <a:endParaRPr lang="en-IN" b="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r"/>
                      <a:r>
                        <a:rPr lang="en-IN" b="0" dirty="0">
                          <a:solidFill>
                            <a:schemeClr val="tx1"/>
                          </a:solidFill>
                        </a:rPr>
                        <a:t>Ciphertext: 19 → T</a:t>
                      </a:r>
                    </a:p>
                  </a:txBody>
                  <a:tcPr>
                    <a:lnL w="12700" cmpd="sng">
                      <a:noFill/>
                    </a:lnL>
                    <a:lnR w="1905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00740848"/>
                  </a:ext>
                </a:extLst>
              </a:tr>
              <a:tr h="370840">
                <a:tc>
                  <a:txBody>
                    <a:bodyPr/>
                    <a:lstStyle/>
                    <a:p>
                      <a:r>
                        <a:rPr lang="en-IN" b="0" dirty="0">
                          <a:solidFill>
                            <a:schemeClr val="tx1"/>
                          </a:solidFill>
                        </a:rPr>
                        <a:t>Plaintext: l → 11</a:t>
                      </a:r>
                    </a:p>
                  </a:txBody>
                  <a:tcPr>
                    <a:lnL w="1905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da-DK" b="0" dirty="0">
                          <a:solidFill>
                            <a:schemeClr val="tx1"/>
                          </a:solidFill>
                        </a:rPr>
                        <a:t>Encryption: (11 + 15) mod 26</a:t>
                      </a:r>
                      <a:endParaRPr lang="en-IN" b="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r"/>
                      <a:r>
                        <a:rPr lang="en-IN" b="0" dirty="0">
                          <a:solidFill>
                            <a:schemeClr val="tx1"/>
                          </a:solidFill>
                        </a:rPr>
                        <a:t>Ciphertext: 00 → A</a:t>
                      </a:r>
                    </a:p>
                  </a:txBody>
                  <a:tcPr>
                    <a:lnL w="12700" cmpd="sng">
                      <a:noFill/>
                    </a:lnL>
                    <a:lnR w="1905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62817351"/>
                  </a:ext>
                </a:extLst>
              </a:tr>
              <a:tr h="370840">
                <a:tc>
                  <a:txBody>
                    <a:bodyPr/>
                    <a:lstStyle/>
                    <a:p>
                      <a:r>
                        <a:rPr lang="en-IN" b="0" dirty="0">
                          <a:solidFill>
                            <a:schemeClr val="tx1"/>
                          </a:solidFill>
                        </a:rPr>
                        <a:t>Plaintext: l → 11</a:t>
                      </a:r>
                    </a:p>
                  </a:txBody>
                  <a:tcPr>
                    <a:lnL w="1905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da-DK" b="0" dirty="0">
                          <a:solidFill>
                            <a:schemeClr val="tx1"/>
                          </a:solidFill>
                        </a:rPr>
                        <a:t>Encryption: (11 + 15) mod 26</a:t>
                      </a:r>
                      <a:endParaRPr lang="en-IN" b="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r"/>
                      <a:r>
                        <a:rPr lang="en-IN" b="0" dirty="0">
                          <a:solidFill>
                            <a:schemeClr val="tx1"/>
                          </a:solidFill>
                        </a:rPr>
                        <a:t>Ciphertext: 00 → A</a:t>
                      </a:r>
                    </a:p>
                  </a:txBody>
                  <a:tcPr>
                    <a:lnL w="12700" cmpd="sng">
                      <a:noFill/>
                    </a:lnL>
                    <a:lnR w="1905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81397812"/>
                  </a:ext>
                </a:extLst>
              </a:tr>
              <a:tr h="370840">
                <a:tc>
                  <a:txBody>
                    <a:bodyPr/>
                    <a:lstStyle/>
                    <a:p>
                      <a:r>
                        <a:rPr lang="en-IN" b="0" dirty="0">
                          <a:solidFill>
                            <a:schemeClr val="tx1"/>
                          </a:solidFill>
                        </a:rPr>
                        <a:t>Plaintext: o → 14</a:t>
                      </a:r>
                    </a:p>
                  </a:txBody>
                  <a:tcPr>
                    <a:lnL w="19050" cap="flat" cmpd="sng" algn="ctr">
                      <a:solidFill>
                        <a:schemeClr val="tx1"/>
                      </a:solidFill>
                      <a:prstDash val="solid"/>
                      <a:round/>
                      <a:headEnd type="none" w="med" len="med"/>
                      <a:tailEnd type="none" w="med" len="med"/>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da-DK" b="0" dirty="0">
                          <a:solidFill>
                            <a:schemeClr val="tx1"/>
                          </a:solidFill>
                        </a:rPr>
                        <a:t>Encryption: (14 + 15) mod 26</a:t>
                      </a:r>
                      <a:endParaRPr lang="en-IN" b="0" dirty="0">
                        <a:solidFill>
                          <a:schemeClr val="tx1"/>
                        </a:solidFill>
                      </a:endParaRPr>
                    </a:p>
                  </a:txBody>
                  <a:tcPr>
                    <a:lnL w="12700" cmpd="sng">
                      <a:noFill/>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r>
                        <a:rPr lang="en-IN" b="0" dirty="0">
                          <a:solidFill>
                            <a:schemeClr val="tx1"/>
                          </a:solidFill>
                        </a:rPr>
                        <a:t>Ciphertext: 03 → D</a:t>
                      </a:r>
                    </a:p>
                  </a:txBody>
                  <a:tcPr>
                    <a:lnL w="12700" cmpd="sng">
                      <a:noFill/>
                    </a:lnL>
                    <a:lnR w="19050" cap="flat" cmpd="sng" algn="ctr">
                      <a:solidFill>
                        <a:schemeClr val="tx1"/>
                      </a:solidFill>
                      <a:prstDash val="solid"/>
                      <a:round/>
                      <a:headEnd type="none" w="med" len="med"/>
                      <a:tailEnd type="none" w="med" len="med"/>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936016600"/>
                  </a:ext>
                </a:extLst>
              </a:tr>
            </a:tbl>
          </a:graphicData>
        </a:graphic>
      </p:graphicFrame>
      <p:sp>
        <p:nvSpPr>
          <p:cNvPr id="5" name="Content Placeholder 5">
            <a:extLst>
              <a:ext uri="{FF2B5EF4-FFF2-40B4-BE49-F238E27FC236}">
                <a16:creationId xmlns:a16="http://schemas.microsoft.com/office/drawing/2014/main" id="{A3748FF3-E7EC-437C-9069-867D1B747834}"/>
              </a:ext>
            </a:extLst>
          </p:cNvPr>
          <p:cNvSpPr>
            <a:spLocks noGrp="1"/>
          </p:cNvSpPr>
          <p:nvPr>
            <p:ph sz="quarter" idx="17"/>
          </p:nvPr>
        </p:nvSpPr>
        <p:spPr>
          <a:xfrm>
            <a:off x="342900" y="5644342"/>
            <a:ext cx="8458200" cy="628802"/>
          </a:xfrm>
        </p:spPr>
        <p:txBody>
          <a:bodyPr/>
          <a:lstStyle/>
          <a:p>
            <a:r>
              <a:rPr lang="en-US" sz="1800" dirty="0"/>
              <a:t>The result is “WTAAD”. Note that the cipher is monoalphabetic because two instances of the same plaintext character (l) are encrypted as the same character (A).</a:t>
            </a:r>
          </a:p>
        </p:txBody>
      </p:sp>
      <p:sp>
        <p:nvSpPr>
          <p:cNvPr id="9" name="Slide Number Placeholder 6">
            <a:extLst>
              <a:ext uri="{FF2B5EF4-FFF2-40B4-BE49-F238E27FC236}">
                <a16:creationId xmlns:a16="http://schemas.microsoft.com/office/drawing/2014/main" id="{4A420D18-C62F-446A-A1C1-ECA2A3F707E0}"/>
              </a:ext>
            </a:extLst>
          </p:cNvPr>
          <p:cNvSpPr>
            <a:spLocks noGrp="1"/>
          </p:cNvSpPr>
          <p:nvPr>
            <p:ph type="sldNum" sz="quarter" idx="10"/>
          </p:nvPr>
        </p:nvSpPr>
        <p:spPr/>
        <p:txBody>
          <a:bodyPr/>
          <a:lstStyle/>
          <a:p>
            <a:fld id="{68151E55-6873-49E2-B8D5-2F265E6F1973}" type="slidenum">
              <a:rPr lang="en-US" smtClean="0"/>
              <a:pPr/>
              <a:t>22</a:t>
            </a:fld>
            <a:endParaRPr lang="en-US"/>
          </a:p>
        </p:txBody>
      </p:sp>
    </p:spTree>
    <p:extLst>
      <p:ext uri="{BB962C8B-B14F-4D97-AF65-F5344CB8AC3E}">
        <p14:creationId xmlns:p14="http://schemas.microsoft.com/office/powerpoint/2010/main" val="290692097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13.47 Four SSL protocols</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On the top, it shows the Application layer, S </a:t>
            </a:r>
            <a:r>
              <a:rPr lang="en-US" dirty="0" err="1"/>
              <a:t>S</a:t>
            </a:r>
            <a:r>
              <a:rPr lang="en-US" dirty="0"/>
              <a:t> L in the middle, and the bottom shows the transport layer. S </a:t>
            </a:r>
            <a:r>
              <a:rPr lang="en-US" dirty="0" err="1"/>
              <a:t>S</a:t>
            </a:r>
            <a:r>
              <a:rPr lang="en-US" dirty="0"/>
              <a:t> L shows Handshake protocol, </a:t>
            </a:r>
            <a:r>
              <a:rPr lang="en-US" dirty="0" err="1"/>
              <a:t>ChangeCipherSpec</a:t>
            </a:r>
            <a:r>
              <a:rPr lang="en-US" dirty="0"/>
              <a:t> protocol, and Alert protocol pointing Record protocol. Application layer pointing Record protocol and Record protocol points transport layer.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1896553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13.48 Handshake Protocol</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Phase 1 Client establishing security capabilities, Phase 2 server performs server authentication and key exchange, Phase 3 client performs client authentication and key exchange, and Phase 4 server finalizing the handshake protocol.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2976563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13.49 Processing done by the Record Protocol</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On the left, it shows the process and the right shows encapsulation. The Process flow reads as follows: payload from an upper-layer protocol, Fragment, Compression, Compressed, Encryption, Encrypted fragment, and S </a:t>
            </a:r>
            <a:r>
              <a:rPr lang="en-US" dirty="0" err="1"/>
              <a:t>S</a:t>
            </a:r>
            <a:r>
              <a:rPr lang="en-US" dirty="0"/>
              <a:t> L payload. Compressed pointing Hash, Hash to M A C. Encryption reads write Cipher secret. Hash reads write M A C secret. Encapsulation shows on the top, the header reads protocol, version, length, and width. Compressed fragment in the middle and M A C (0, 16, or 20 bytes) on the bottom. Compressed fragments and M A C are encrypted.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9556673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13.51 An authenticated message</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Alice uses Alice’s private key and Bob uses Alice’s public key.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87271914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13.52 A compressed message</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Alice uses Alice’s private key and Bob uses Alice’s public key.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8781661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13.53 A confidential message</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Alice uses Alice’s private key and Bob’s public key. Bob uses Bob’s private key and Alice’s public key.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5976668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13.54 Key rings in PGP</a:t>
            </a:r>
            <a:r>
              <a:rPr lang="en-US" noProof="0" dirty="0"/>
              <a:t>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Alice’s rings has three pairs of private rings and four public rings. Bob’s rings have three pairs of private rings and six public rings. Ted’s rings have two pairs of private rings and seven public rings.</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3571986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13.55 Trusted model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tree diagram shows transferring the authentication of public keys from the bottom are as follows: Jenny to Bruce, Ted, John, and Kevin. Ted to Bob, John to Anne, Kevin to Anne and Mark, Duc to </a:t>
            </a:r>
            <a:r>
              <a:rPr lang="en-US" dirty="0" err="1"/>
              <a:t>Luise</a:t>
            </a:r>
            <a:r>
              <a:rPr lang="en-US" dirty="0"/>
              <a:t>, Helen and Mark. Anne, mark, and Helen to Alice. Bruce, Anne, and Mark are partially trusted entities. Ted, Bob, and Alice are fully trusted entities. Jenny, </a:t>
            </a:r>
            <a:r>
              <a:rPr lang="en-US" dirty="0" err="1"/>
              <a:t>Luise</a:t>
            </a:r>
            <a:r>
              <a:rPr lang="en-US" dirty="0"/>
              <a:t>, John, Kevin, Duc, and Helen are an untrusted entity.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4337742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13.56 Signed-data content type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content of any type sends the Hash algorithm to a sequence of the digest. Digest shows digital signature algorithm signed with the private key of signer </a:t>
            </a:r>
            <a:r>
              <a:rPr lang="en-US" dirty="0" err="1"/>
              <a:t>i</a:t>
            </a:r>
            <a:r>
              <a:rPr lang="en-US" dirty="0"/>
              <a:t> moves to </a:t>
            </a:r>
            <a:r>
              <a:rPr lang="en-US" dirty="0" err="1"/>
              <a:t>signedData</a:t>
            </a:r>
            <a:r>
              <a:rPr lang="en-US" dirty="0"/>
              <a:t>. The signed data shows n number of signatures plus certificate plus algorithm and any type content.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4672253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13.57 Enveloped-data content type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content of any type sends the Hash algorithm to a sequence of the digest. Digest shows digital signature algorithm signed with the private key of signer </a:t>
            </a:r>
            <a:r>
              <a:rPr lang="en-US" dirty="0" err="1"/>
              <a:t>i</a:t>
            </a:r>
            <a:r>
              <a:rPr lang="en-US" dirty="0"/>
              <a:t> moves to </a:t>
            </a:r>
            <a:r>
              <a:rPr lang="en-US" dirty="0" err="1"/>
              <a:t>signedData</a:t>
            </a:r>
            <a:r>
              <a:rPr lang="en-US" dirty="0"/>
              <a:t>. The signed data shows n number of signatures plus certificate plus algorithm and any type content.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12937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38655-F8E8-4856-BC7A-75628573C92C}"/>
              </a:ext>
            </a:extLst>
          </p:cNvPr>
          <p:cNvSpPr>
            <a:spLocks noGrp="1"/>
          </p:cNvSpPr>
          <p:nvPr>
            <p:ph type="title"/>
          </p:nvPr>
        </p:nvSpPr>
        <p:spPr/>
        <p:txBody>
          <a:bodyPr/>
          <a:lstStyle/>
          <a:p>
            <a:r>
              <a:rPr lang="en-US" dirty="0"/>
              <a:t>Example 13.2</a:t>
            </a:r>
          </a:p>
        </p:txBody>
      </p:sp>
      <p:sp>
        <p:nvSpPr>
          <p:cNvPr id="3" name="Content Placeholder 2">
            <a:extLst>
              <a:ext uri="{FF2B5EF4-FFF2-40B4-BE49-F238E27FC236}">
                <a16:creationId xmlns:a16="http://schemas.microsoft.com/office/drawing/2014/main" id="{E6E7B1AD-64CC-45CD-AF0E-C08CE730DFCF}"/>
              </a:ext>
            </a:extLst>
          </p:cNvPr>
          <p:cNvSpPr>
            <a:spLocks noGrp="1"/>
          </p:cNvSpPr>
          <p:nvPr>
            <p:ph sz="quarter" idx="11"/>
          </p:nvPr>
        </p:nvSpPr>
        <p:spPr/>
        <p:txBody>
          <a:bodyPr/>
          <a:lstStyle/>
          <a:p>
            <a:r>
              <a:rPr lang="en-US" i="0" dirty="0"/>
              <a:t>Use the additive cipher with key = 15 to decrypt the message “WTAAD.”</a:t>
            </a:r>
          </a:p>
        </p:txBody>
      </p:sp>
      <p:sp>
        <p:nvSpPr>
          <p:cNvPr id="4" name="Content Placeholder 3">
            <a:extLst>
              <a:ext uri="{FF2B5EF4-FFF2-40B4-BE49-F238E27FC236}">
                <a16:creationId xmlns:a16="http://schemas.microsoft.com/office/drawing/2014/main" id="{8B5F4EF3-65F3-4940-81BF-13F2D6485082}"/>
              </a:ext>
            </a:extLst>
          </p:cNvPr>
          <p:cNvSpPr>
            <a:spLocks noGrp="1"/>
          </p:cNvSpPr>
          <p:nvPr>
            <p:ph sz="quarter" idx="15"/>
          </p:nvPr>
        </p:nvSpPr>
        <p:spPr>
          <a:xfrm>
            <a:off x="342900" y="2751942"/>
            <a:ext cx="8458200" cy="768498"/>
          </a:xfrm>
        </p:spPr>
        <p:txBody>
          <a:bodyPr/>
          <a:lstStyle/>
          <a:p>
            <a:r>
              <a:rPr lang="en-US" sz="1800" b="1" dirty="0"/>
              <a:t>Solution</a:t>
            </a:r>
            <a:endParaRPr lang="en-US" sz="1800" dirty="0"/>
          </a:p>
          <a:p>
            <a:r>
              <a:rPr lang="en-US" sz="1800" dirty="0"/>
              <a:t>We apply the decryption algorithm to the plaintext character by character:</a:t>
            </a:r>
            <a:endParaRPr lang="en-US" sz="1400" dirty="0"/>
          </a:p>
        </p:txBody>
      </p:sp>
      <p:graphicFrame>
        <p:nvGraphicFramePr>
          <p:cNvPr id="10" name="Table 4">
            <a:extLst>
              <a:ext uri="{FF2B5EF4-FFF2-40B4-BE49-F238E27FC236}">
                <a16:creationId xmlns:a16="http://schemas.microsoft.com/office/drawing/2014/main" id="{8D0EB7B9-F5DB-4BDC-B29D-78D18165DFEA}"/>
              </a:ext>
            </a:extLst>
          </p:cNvPr>
          <p:cNvGraphicFramePr>
            <a:graphicFrameLocks noGrp="1"/>
          </p:cNvGraphicFramePr>
          <p:nvPr>
            <p:extLst>
              <p:ext uri="{D42A27DB-BD31-4B8C-83A1-F6EECF244321}">
                <p14:modId xmlns:p14="http://schemas.microsoft.com/office/powerpoint/2010/main" val="1869492100"/>
              </p:ext>
            </p:extLst>
          </p:nvPr>
        </p:nvGraphicFramePr>
        <p:xfrm>
          <a:off x="411480" y="3655291"/>
          <a:ext cx="8321040" cy="1854200"/>
        </p:xfrm>
        <a:graphic>
          <a:graphicData uri="http://schemas.openxmlformats.org/drawingml/2006/table">
            <a:tbl>
              <a:tblPr firstRow="1" bandRow="1">
                <a:tableStyleId>{5C22544A-7EE6-4342-B048-85BDC9FD1C3A}</a:tableStyleId>
              </a:tblPr>
              <a:tblGrid>
                <a:gridCol w="2560320">
                  <a:extLst>
                    <a:ext uri="{9D8B030D-6E8A-4147-A177-3AD203B41FA5}">
                      <a16:colId xmlns:a16="http://schemas.microsoft.com/office/drawing/2014/main" val="1894397680"/>
                    </a:ext>
                  </a:extLst>
                </a:gridCol>
                <a:gridCol w="3108960">
                  <a:extLst>
                    <a:ext uri="{9D8B030D-6E8A-4147-A177-3AD203B41FA5}">
                      <a16:colId xmlns:a16="http://schemas.microsoft.com/office/drawing/2014/main" val="2675382064"/>
                    </a:ext>
                  </a:extLst>
                </a:gridCol>
                <a:gridCol w="2651760">
                  <a:extLst>
                    <a:ext uri="{9D8B030D-6E8A-4147-A177-3AD203B41FA5}">
                      <a16:colId xmlns:a16="http://schemas.microsoft.com/office/drawing/2014/main" val="4210223994"/>
                    </a:ext>
                  </a:extLst>
                </a:gridCol>
              </a:tblGrid>
              <a:tr h="370840">
                <a:tc>
                  <a:txBody>
                    <a:bodyPr/>
                    <a:lstStyle/>
                    <a:p>
                      <a:r>
                        <a:rPr lang="en-IN" b="0" dirty="0">
                          <a:solidFill>
                            <a:schemeClr val="tx1"/>
                          </a:solidFill>
                        </a:rPr>
                        <a:t>Ciphertext: W → 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da-DK" b="0" dirty="0">
                          <a:solidFill>
                            <a:schemeClr val="tx1"/>
                          </a:solidFill>
                        </a:rPr>
                        <a:t>Decryption: (22 − 15) mod 26</a:t>
                      </a:r>
                      <a:endParaRPr lang="en-IN"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r>
                        <a:rPr lang="en-IN" b="0" dirty="0">
                          <a:solidFill>
                            <a:schemeClr val="tx1"/>
                          </a:solidFill>
                        </a:rPr>
                        <a:t>Plaintext: 07 → 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647394992"/>
                  </a:ext>
                </a:extLst>
              </a:tr>
              <a:tr h="370840">
                <a:tc>
                  <a:txBody>
                    <a:bodyPr/>
                    <a:lstStyle/>
                    <a:p>
                      <a:r>
                        <a:rPr lang="en-IN" b="0" dirty="0">
                          <a:solidFill>
                            <a:schemeClr val="tx1"/>
                          </a:solidFill>
                        </a:rPr>
                        <a:t>Ciphertext: T → 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da-DK" b="0" dirty="0">
                          <a:solidFill>
                            <a:schemeClr val="tx1"/>
                          </a:solidFill>
                        </a:rPr>
                        <a:t>Decryption: (19 − 15) mod 26</a:t>
                      </a:r>
                      <a:endParaRPr lang="en-IN"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r>
                        <a:rPr lang="en-IN" b="0" dirty="0">
                          <a:solidFill>
                            <a:schemeClr val="tx1"/>
                          </a:solidFill>
                        </a:rPr>
                        <a:t>Plaintext: 04 → 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00740848"/>
                  </a:ext>
                </a:extLst>
              </a:tr>
              <a:tr h="370840">
                <a:tc>
                  <a:txBody>
                    <a:bodyPr/>
                    <a:lstStyle/>
                    <a:p>
                      <a:r>
                        <a:rPr lang="en-IN" b="0" dirty="0">
                          <a:solidFill>
                            <a:schemeClr val="tx1"/>
                          </a:solidFill>
                        </a:rPr>
                        <a:t>Ciphertext: A → 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da-DK" b="0" dirty="0">
                          <a:solidFill>
                            <a:schemeClr val="tx1"/>
                          </a:solidFill>
                        </a:rPr>
                        <a:t>Decryption: (00 − 15) mod 26</a:t>
                      </a:r>
                      <a:endParaRPr lang="en-IN"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r>
                        <a:rPr lang="en-IN" b="0" dirty="0">
                          <a:solidFill>
                            <a:schemeClr val="tx1"/>
                          </a:solidFill>
                        </a:rPr>
                        <a:t>Plaintext: 11 → 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62817351"/>
                  </a:ext>
                </a:extLst>
              </a:tr>
              <a:tr h="370840">
                <a:tc>
                  <a:txBody>
                    <a:bodyPr/>
                    <a:lstStyle/>
                    <a:p>
                      <a:r>
                        <a:rPr lang="en-IN" b="0" dirty="0">
                          <a:solidFill>
                            <a:schemeClr val="tx1"/>
                          </a:solidFill>
                        </a:rPr>
                        <a:t>Ciphertext: A → 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da-DK" b="0" dirty="0">
                          <a:solidFill>
                            <a:schemeClr val="tx1"/>
                          </a:solidFill>
                        </a:rPr>
                        <a:t>Decryption: (00 − 15) mod 26</a:t>
                      </a:r>
                      <a:endParaRPr lang="en-IN"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r>
                        <a:rPr lang="en-IN" b="0" dirty="0">
                          <a:solidFill>
                            <a:schemeClr val="tx1"/>
                          </a:solidFill>
                        </a:rPr>
                        <a:t>Plaintext: 11 → 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81397812"/>
                  </a:ext>
                </a:extLst>
              </a:tr>
              <a:tr h="370840">
                <a:tc>
                  <a:txBody>
                    <a:bodyPr/>
                    <a:lstStyle/>
                    <a:p>
                      <a:r>
                        <a:rPr lang="en-IN" b="0" dirty="0">
                          <a:solidFill>
                            <a:schemeClr val="tx1"/>
                          </a:solidFill>
                        </a:rPr>
                        <a:t>Ciphertext: D → 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da-DK" b="0" dirty="0">
                          <a:solidFill>
                            <a:schemeClr val="tx1"/>
                          </a:solidFill>
                        </a:rPr>
                        <a:t>Decryption: (03 − 15) mod 26</a:t>
                      </a:r>
                      <a:endParaRPr lang="en-IN"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r>
                        <a:rPr lang="en-IN" b="0" dirty="0">
                          <a:solidFill>
                            <a:schemeClr val="tx1"/>
                          </a:solidFill>
                        </a:rPr>
                        <a:t>Plaintext: 14 → 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936016600"/>
                  </a:ext>
                </a:extLst>
              </a:tr>
            </a:tbl>
          </a:graphicData>
        </a:graphic>
      </p:graphicFrame>
      <p:sp>
        <p:nvSpPr>
          <p:cNvPr id="5" name="Content Placeholder 5">
            <a:extLst>
              <a:ext uri="{FF2B5EF4-FFF2-40B4-BE49-F238E27FC236}">
                <a16:creationId xmlns:a16="http://schemas.microsoft.com/office/drawing/2014/main" id="{A3748FF3-E7EC-437C-9069-867D1B747834}"/>
              </a:ext>
            </a:extLst>
          </p:cNvPr>
          <p:cNvSpPr>
            <a:spLocks noGrp="1"/>
          </p:cNvSpPr>
          <p:nvPr>
            <p:ph sz="quarter" idx="17"/>
          </p:nvPr>
        </p:nvSpPr>
        <p:spPr>
          <a:xfrm>
            <a:off x="342900" y="5644342"/>
            <a:ext cx="8458200" cy="628802"/>
          </a:xfrm>
        </p:spPr>
        <p:txBody>
          <a:bodyPr/>
          <a:lstStyle/>
          <a:p>
            <a:r>
              <a:rPr lang="en-US" sz="1800" dirty="0"/>
              <a:t>The result is “hello”. Note that the operation is in modulo 26, which means that we need to add 26 to a negative result (for example–15 becomes 11). </a:t>
            </a:r>
            <a:endParaRPr lang="en-US" sz="1400" dirty="0"/>
          </a:p>
        </p:txBody>
      </p:sp>
      <p:sp>
        <p:nvSpPr>
          <p:cNvPr id="9" name="Slide Number Placeholder 6">
            <a:extLst>
              <a:ext uri="{FF2B5EF4-FFF2-40B4-BE49-F238E27FC236}">
                <a16:creationId xmlns:a16="http://schemas.microsoft.com/office/drawing/2014/main" id="{4A420D18-C62F-446A-A1C1-ECA2A3F707E0}"/>
              </a:ext>
            </a:extLst>
          </p:cNvPr>
          <p:cNvSpPr>
            <a:spLocks noGrp="1"/>
          </p:cNvSpPr>
          <p:nvPr>
            <p:ph type="sldNum" sz="quarter" idx="10"/>
          </p:nvPr>
        </p:nvSpPr>
        <p:spPr/>
        <p:txBody>
          <a:bodyPr/>
          <a:lstStyle/>
          <a:p>
            <a:fld id="{68151E55-6873-49E2-B8D5-2F265E6F1973}" type="slidenum">
              <a:rPr lang="en-US" smtClean="0"/>
              <a:pPr/>
              <a:t>23</a:t>
            </a:fld>
            <a:endParaRPr lang="en-US"/>
          </a:p>
        </p:txBody>
      </p:sp>
    </p:spTree>
    <p:extLst>
      <p:ext uri="{BB962C8B-B14F-4D97-AF65-F5344CB8AC3E}">
        <p14:creationId xmlns:p14="http://schemas.microsoft.com/office/powerpoint/2010/main" val="103184509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13.58 Digested-data content type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content of any type sends the Hash algorithm to digest. </a:t>
            </a:r>
            <a:r>
              <a:rPr lang="en-US" dirty="0" err="1"/>
              <a:t>DigestedData</a:t>
            </a:r>
            <a:r>
              <a:rPr lang="en-US" dirty="0"/>
              <a:t> shows digest plus Hash algorithm and any type of content.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4082440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13.59 Authenticated-data content type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content of any type sends the sequence of M A C algorithm with the public key. Public key cipher encrypted with the public key of recipient </a:t>
            </a:r>
            <a:r>
              <a:rPr lang="en-US" dirty="0" err="1"/>
              <a:t>i</a:t>
            </a:r>
            <a:r>
              <a:rPr lang="en-US" dirty="0"/>
              <a:t> pointing to </a:t>
            </a:r>
            <a:r>
              <a:rPr lang="en-US" dirty="0" err="1"/>
              <a:t>authenticatedData</a:t>
            </a:r>
            <a:r>
              <a:rPr lang="en-US" dirty="0"/>
              <a:t>. The </a:t>
            </a:r>
            <a:r>
              <a:rPr lang="en-US" dirty="0" err="1"/>
              <a:t>authenticatedData</a:t>
            </a:r>
            <a:r>
              <a:rPr lang="en-US" dirty="0"/>
              <a:t> shows the sequence of M A C plus certificate plus algorithms plus session key and any type content.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1726751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13.61 Packet-filter firewall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The packet filter firewall controls the internet and site. A dome-like structure connects the firewall and table. The table lists the details of the Interface, Source I P, Source port, Destination I P, and Destination port.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7534192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i="1" dirty="0">
                <a:solidFill>
                  <a:schemeClr val="tx1"/>
                </a:solidFill>
              </a:rPr>
              <a:t>Figure 13.62 Proxy firewall </a:t>
            </a:r>
            <a:r>
              <a:rPr lang="en-US" i="1" noProof="0" dirty="0">
                <a:solidFill>
                  <a:schemeClr val="tx1"/>
                </a:solidFill>
              </a:rPr>
              <a:t>- Text Alternative</a:t>
            </a: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r>
              <a:rPr lang="en-US" dirty="0"/>
              <a:t>Internet with firewall connects all H T </a:t>
            </a:r>
            <a:r>
              <a:rPr lang="en-US" dirty="0" err="1"/>
              <a:t>T</a:t>
            </a:r>
            <a:r>
              <a:rPr lang="en-US" dirty="0"/>
              <a:t> P packets to the application gateway and the application gateway sends the accepted packets to H T </a:t>
            </a:r>
            <a:r>
              <a:rPr lang="en-US" dirty="0" err="1"/>
              <a:t>T</a:t>
            </a:r>
            <a:r>
              <a:rPr lang="en-US" dirty="0"/>
              <a:t> P server. If the error occurs in H T </a:t>
            </a:r>
            <a:r>
              <a:rPr lang="en-US" dirty="0" err="1"/>
              <a:t>T</a:t>
            </a:r>
            <a:r>
              <a:rPr lang="en-US" dirty="0"/>
              <a:t> P proxy then the errors are moved to the firewall. </a:t>
            </a:r>
            <a:endParaRPr lang="en-US" noProof="0" dirty="0"/>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83130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AD48C-3AB6-4D50-8605-1CFE02851A3E}"/>
              </a:ext>
            </a:extLst>
          </p:cNvPr>
          <p:cNvSpPr>
            <a:spLocks noGrp="1"/>
          </p:cNvSpPr>
          <p:nvPr>
            <p:ph type="title"/>
          </p:nvPr>
        </p:nvSpPr>
        <p:spPr/>
        <p:txBody>
          <a:bodyPr/>
          <a:lstStyle/>
          <a:p>
            <a:r>
              <a:rPr lang="en-US" dirty="0"/>
              <a:t>Example 13.3</a:t>
            </a:r>
          </a:p>
        </p:txBody>
      </p:sp>
      <p:sp>
        <p:nvSpPr>
          <p:cNvPr id="3" name="Content Placeholder 2">
            <a:extLst>
              <a:ext uri="{FF2B5EF4-FFF2-40B4-BE49-F238E27FC236}">
                <a16:creationId xmlns:a16="http://schemas.microsoft.com/office/drawing/2014/main" id="{E3511BC1-739F-4555-A902-226BA66675A1}"/>
              </a:ext>
            </a:extLst>
          </p:cNvPr>
          <p:cNvSpPr>
            <a:spLocks noGrp="1"/>
          </p:cNvSpPr>
          <p:nvPr>
            <p:ph sz="quarter" idx="11"/>
          </p:nvPr>
        </p:nvSpPr>
        <p:spPr>
          <a:xfrm>
            <a:off x="342900" y="1276710"/>
            <a:ext cx="8458200" cy="678611"/>
          </a:xfrm>
        </p:spPr>
        <p:txBody>
          <a:bodyPr/>
          <a:lstStyle/>
          <a:p>
            <a:r>
              <a:rPr lang="en-US" i="0" dirty="0"/>
              <a:t>We can use the key in Figure 13.5 to encrypt the message</a:t>
            </a:r>
          </a:p>
        </p:txBody>
      </p:sp>
      <p:graphicFrame>
        <p:nvGraphicFramePr>
          <p:cNvPr id="7" name="Table 3">
            <a:extLst>
              <a:ext uri="{FF2B5EF4-FFF2-40B4-BE49-F238E27FC236}">
                <a16:creationId xmlns:a16="http://schemas.microsoft.com/office/drawing/2014/main" id="{7BBEFB3D-8EFC-4724-AA16-7DD96CDE15BE}"/>
              </a:ext>
            </a:extLst>
          </p:cNvPr>
          <p:cNvGraphicFramePr>
            <a:graphicFrameLocks noGrp="1"/>
          </p:cNvGraphicFramePr>
          <p:nvPr>
            <p:extLst>
              <p:ext uri="{D42A27DB-BD31-4B8C-83A1-F6EECF244321}">
                <p14:modId xmlns:p14="http://schemas.microsoft.com/office/powerpoint/2010/main" val="3484911749"/>
              </p:ext>
            </p:extLst>
          </p:nvPr>
        </p:nvGraphicFramePr>
        <p:xfrm>
          <a:off x="274320" y="2265680"/>
          <a:ext cx="8595360" cy="741680"/>
        </p:xfrm>
        <a:graphic>
          <a:graphicData uri="http://schemas.openxmlformats.org/drawingml/2006/table">
            <a:tbl>
              <a:tblPr firstRow="1" bandRow="1">
                <a:tableStyleId>{5C22544A-7EE6-4342-B048-85BDC9FD1C3A}</a:tableStyleId>
              </a:tblPr>
              <a:tblGrid>
                <a:gridCol w="1737360">
                  <a:extLst>
                    <a:ext uri="{9D8B030D-6E8A-4147-A177-3AD203B41FA5}">
                      <a16:colId xmlns:a16="http://schemas.microsoft.com/office/drawing/2014/main" val="2643211823"/>
                    </a:ext>
                  </a:extLst>
                </a:gridCol>
                <a:gridCol w="6858000">
                  <a:extLst>
                    <a:ext uri="{9D8B030D-6E8A-4147-A177-3AD203B41FA5}">
                      <a16:colId xmlns:a16="http://schemas.microsoft.com/office/drawing/2014/main" val="231801392"/>
                    </a:ext>
                  </a:extLst>
                </a:gridCol>
              </a:tblGrid>
              <a:tr h="370840">
                <a:tc>
                  <a:txBody>
                    <a:bodyPr/>
                    <a:lstStyle/>
                    <a:p>
                      <a:r>
                        <a:rPr lang="en-IN" b="1" dirty="0">
                          <a:solidFill>
                            <a:schemeClr val="tx1"/>
                          </a:solidFill>
                        </a:rPr>
                        <a:t>Plaintext:</a:t>
                      </a:r>
                    </a:p>
                  </a:txBody>
                  <a:tcPr>
                    <a:lnL w="1905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r>
                        <a:rPr lang="en-GB" dirty="0">
                          <a:solidFill>
                            <a:schemeClr val="tx1"/>
                          </a:solidFill>
                        </a:rPr>
                        <a:t>this message is easy to encrypt but hard to find the key</a:t>
                      </a:r>
                      <a:endParaRPr lang="en-IN" dirty="0">
                        <a:solidFill>
                          <a:schemeClr val="tx1"/>
                        </a:solidFill>
                      </a:endParaRPr>
                    </a:p>
                  </a:txBody>
                  <a:tcPr>
                    <a:lnL w="762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09019993"/>
                  </a:ext>
                </a:extLst>
              </a:tr>
              <a:tr h="370840">
                <a:tc>
                  <a:txBody>
                    <a:bodyPr/>
                    <a:lstStyle/>
                    <a:p>
                      <a:r>
                        <a:rPr lang="en-IN" b="1" dirty="0">
                          <a:solidFill>
                            <a:schemeClr val="tx1"/>
                          </a:solidFill>
                        </a:rPr>
                        <a:t>Ciphertext:</a:t>
                      </a:r>
                    </a:p>
                  </a:txBody>
                  <a:tcPr>
                    <a:lnL w="1905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IN" b="0" dirty="0">
                          <a:solidFill>
                            <a:schemeClr val="tx1"/>
                          </a:solidFill>
                        </a:rPr>
                        <a:t>ICFVQRVVNERFVRNVSIYRGAHSLIOJICNHTIYBFGTICRXRS</a:t>
                      </a:r>
                    </a:p>
                  </a:txBody>
                  <a:tcPr>
                    <a:lnL w="762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06594262"/>
                  </a:ext>
                </a:extLst>
              </a:tr>
            </a:tbl>
          </a:graphicData>
        </a:graphic>
      </p:graphicFrame>
      <p:sp>
        <p:nvSpPr>
          <p:cNvPr id="6" name="Slide Number Placeholder 4">
            <a:extLst>
              <a:ext uri="{FF2B5EF4-FFF2-40B4-BE49-F238E27FC236}">
                <a16:creationId xmlns:a16="http://schemas.microsoft.com/office/drawing/2014/main" id="{EFCD332A-4565-4B87-8D60-3F4B2BC56FEA}"/>
              </a:ext>
            </a:extLst>
          </p:cNvPr>
          <p:cNvSpPr>
            <a:spLocks noGrp="1"/>
          </p:cNvSpPr>
          <p:nvPr>
            <p:ph type="sldNum" sz="quarter" idx="10"/>
          </p:nvPr>
        </p:nvSpPr>
        <p:spPr/>
        <p:txBody>
          <a:bodyPr/>
          <a:lstStyle/>
          <a:p>
            <a:fld id="{68151E55-6873-49E2-B8D5-2F265E6F1973}" type="slidenum">
              <a:rPr lang="en-US" smtClean="0"/>
              <a:pPr/>
              <a:t>24</a:t>
            </a:fld>
            <a:endParaRPr lang="en-US"/>
          </a:p>
        </p:txBody>
      </p:sp>
    </p:spTree>
    <p:extLst>
      <p:ext uri="{BB962C8B-B14F-4D97-AF65-F5344CB8AC3E}">
        <p14:creationId xmlns:p14="http://schemas.microsoft.com/office/powerpoint/2010/main" val="2786453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13.5 An example key for a monoalphabetic substitution cipher</a:t>
            </a:r>
          </a:p>
        </p:txBody>
      </p:sp>
      <p:pic>
        <p:nvPicPr>
          <p:cNvPr id="10" name="Picture 2" descr="An image shows an example key for a monoalphabetic substitution cipher.">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3271211"/>
            <a:ext cx="8595360" cy="653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25</a:t>
            </a:fld>
            <a:endParaRPr lang="en-US"/>
          </a:p>
        </p:txBody>
      </p:sp>
    </p:spTree>
    <p:extLst>
      <p:ext uri="{BB962C8B-B14F-4D97-AF65-F5344CB8AC3E}">
        <p14:creationId xmlns:p14="http://schemas.microsoft.com/office/powerpoint/2010/main" val="2388741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5B785-270B-4E6F-89BB-3D3D0BA224DB}"/>
              </a:ext>
            </a:extLst>
          </p:cNvPr>
          <p:cNvSpPr>
            <a:spLocks noGrp="1"/>
          </p:cNvSpPr>
          <p:nvPr>
            <p:ph type="title"/>
          </p:nvPr>
        </p:nvSpPr>
        <p:spPr/>
        <p:txBody>
          <a:bodyPr/>
          <a:lstStyle/>
          <a:p>
            <a:r>
              <a:rPr lang="en-US" dirty="0"/>
              <a:t>Example 13.4</a:t>
            </a:r>
          </a:p>
        </p:txBody>
      </p:sp>
      <p:sp>
        <p:nvSpPr>
          <p:cNvPr id="3" name="Content Placeholder 2">
            <a:extLst>
              <a:ext uri="{FF2B5EF4-FFF2-40B4-BE49-F238E27FC236}">
                <a16:creationId xmlns:a16="http://schemas.microsoft.com/office/drawing/2014/main" id="{211820E4-C3A6-4AB8-899E-E29604DADB44}"/>
              </a:ext>
            </a:extLst>
          </p:cNvPr>
          <p:cNvSpPr>
            <a:spLocks noGrp="1"/>
          </p:cNvSpPr>
          <p:nvPr>
            <p:ph sz="quarter" idx="11"/>
          </p:nvPr>
        </p:nvSpPr>
        <p:spPr>
          <a:xfrm>
            <a:off x="342900" y="1276710"/>
            <a:ext cx="8458200" cy="906420"/>
          </a:xfrm>
        </p:spPr>
        <p:txBody>
          <a:bodyPr/>
          <a:lstStyle/>
          <a:p>
            <a:r>
              <a:rPr lang="en-US" i="0" dirty="0">
                <a:solidFill>
                  <a:srgbClr val="000000"/>
                </a:solidFill>
              </a:rPr>
              <a:t>Assume that Alice and Bob agreed to use an autokey cipher with initial key value</a:t>
            </a:r>
            <a:endParaRPr lang="en-US" dirty="0"/>
          </a:p>
        </p:txBody>
      </p:sp>
      <p:graphicFrame>
        <p:nvGraphicFramePr>
          <p:cNvPr id="8" name="Object 3">
            <a:extLst>
              <a:ext uri="{FF2B5EF4-FFF2-40B4-BE49-F238E27FC236}">
                <a16:creationId xmlns:a16="http://schemas.microsoft.com/office/drawing/2014/main" id="{C022DDB0-4D5D-4A3E-A677-06AFEB3C5D4C}"/>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492188356"/>
              </p:ext>
            </p:extLst>
          </p:nvPr>
        </p:nvGraphicFramePr>
        <p:xfrm>
          <a:off x="2449830" y="1718490"/>
          <a:ext cx="939800" cy="381000"/>
        </p:xfrm>
        <a:graphic>
          <a:graphicData uri="http://schemas.openxmlformats.org/presentationml/2006/ole">
            <mc:AlternateContent xmlns:mc="http://schemas.openxmlformats.org/markup-compatibility/2006">
              <mc:Choice xmlns:v="urn:schemas-microsoft-com:vml" Requires="v">
                <p:oleObj spid="_x0000_s1192" name="Equation" r:id="rId3" imgW="939600" imgH="380880" progId="Equation.DSMT4">
                  <p:embed/>
                </p:oleObj>
              </mc:Choice>
              <mc:Fallback>
                <p:oleObj name="Equation" r:id="rId3" imgW="939600" imgH="380880" progId="Equation.DSMT4">
                  <p:embed/>
                  <p:pic>
                    <p:nvPicPr>
                      <p:cNvPr id="0" name=""/>
                      <p:cNvPicPr/>
                      <p:nvPr/>
                    </p:nvPicPr>
                    <p:blipFill>
                      <a:blip r:embed="rId4"/>
                      <a:stretch>
                        <a:fillRect/>
                      </a:stretch>
                    </p:blipFill>
                    <p:spPr>
                      <a:xfrm>
                        <a:off x="2449830" y="1718490"/>
                        <a:ext cx="939800" cy="381000"/>
                      </a:xfrm>
                      <a:prstGeom prst="rect">
                        <a:avLst/>
                      </a:prstGeom>
                    </p:spPr>
                  </p:pic>
                </p:oleObj>
              </mc:Fallback>
            </mc:AlternateContent>
          </a:graphicData>
        </a:graphic>
      </p:graphicFrame>
      <p:sp>
        <p:nvSpPr>
          <p:cNvPr id="4" name="Content Placeholder 4">
            <a:extLst>
              <a:ext uri="{FF2B5EF4-FFF2-40B4-BE49-F238E27FC236}">
                <a16:creationId xmlns:a16="http://schemas.microsoft.com/office/drawing/2014/main" id="{4D63CC00-F782-484A-998E-3B46B9124661}"/>
              </a:ext>
            </a:extLst>
          </p:cNvPr>
          <p:cNvSpPr>
            <a:spLocks noGrp="1"/>
          </p:cNvSpPr>
          <p:nvPr>
            <p:ph sz="quarter" idx="15"/>
          </p:nvPr>
        </p:nvSpPr>
        <p:spPr>
          <a:xfrm>
            <a:off x="342900" y="1644756"/>
            <a:ext cx="8458200" cy="1212744"/>
          </a:xfrm>
        </p:spPr>
        <p:txBody>
          <a:bodyPr/>
          <a:lstStyle/>
          <a:p>
            <a:pPr indent="3017520"/>
            <a:r>
              <a:rPr lang="en-US" i="0" dirty="0"/>
              <a:t>Now Alice wants to send Bob the message “Attack is today”. The three occurrences of “t” are encrypted differently.</a:t>
            </a:r>
            <a:endParaRPr lang="en-US" dirty="0"/>
          </a:p>
        </p:txBody>
      </p:sp>
      <p:graphicFrame>
        <p:nvGraphicFramePr>
          <p:cNvPr id="9" name="Table 5">
            <a:extLst>
              <a:ext uri="{FF2B5EF4-FFF2-40B4-BE49-F238E27FC236}">
                <a16:creationId xmlns:a16="http://schemas.microsoft.com/office/drawing/2014/main" id="{B2AD03DE-E7B2-4119-A94D-6709BBD13FD7}"/>
              </a:ext>
            </a:extLst>
          </p:cNvPr>
          <p:cNvGraphicFramePr>
            <a:graphicFrameLocks noGrp="1"/>
          </p:cNvGraphicFramePr>
          <p:nvPr>
            <p:extLst>
              <p:ext uri="{D42A27DB-BD31-4B8C-83A1-F6EECF244321}">
                <p14:modId xmlns:p14="http://schemas.microsoft.com/office/powerpoint/2010/main" val="1713809128"/>
              </p:ext>
            </p:extLst>
          </p:nvPr>
        </p:nvGraphicFramePr>
        <p:xfrm>
          <a:off x="333487" y="3408680"/>
          <a:ext cx="8477026" cy="185420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47269320"/>
                    </a:ext>
                  </a:extLst>
                </a:gridCol>
                <a:gridCol w="511402">
                  <a:extLst>
                    <a:ext uri="{9D8B030D-6E8A-4147-A177-3AD203B41FA5}">
                      <a16:colId xmlns:a16="http://schemas.microsoft.com/office/drawing/2014/main" val="3773629417"/>
                    </a:ext>
                  </a:extLst>
                </a:gridCol>
                <a:gridCol w="511402">
                  <a:extLst>
                    <a:ext uri="{9D8B030D-6E8A-4147-A177-3AD203B41FA5}">
                      <a16:colId xmlns:a16="http://schemas.microsoft.com/office/drawing/2014/main" val="686525257"/>
                    </a:ext>
                  </a:extLst>
                </a:gridCol>
                <a:gridCol w="511402">
                  <a:extLst>
                    <a:ext uri="{9D8B030D-6E8A-4147-A177-3AD203B41FA5}">
                      <a16:colId xmlns:a16="http://schemas.microsoft.com/office/drawing/2014/main" val="1205570003"/>
                    </a:ext>
                  </a:extLst>
                </a:gridCol>
                <a:gridCol w="511402">
                  <a:extLst>
                    <a:ext uri="{9D8B030D-6E8A-4147-A177-3AD203B41FA5}">
                      <a16:colId xmlns:a16="http://schemas.microsoft.com/office/drawing/2014/main" val="3242559760"/>
                    </a:ext>
                  </a:extLst>
                </a:gridCol>
                <a:gridCol w="511402">
                  <a:extLst>
                    <a:ext uri="{9D8B030D-6E8A-4147-A177-3AD203B41FA5}">
                      <a16:colId xmlns:a16="http://schemas.microsoft.com/office/drawing/2014/main" val="2672412284"/>
                    </a:ext>
                  </a:extLst>
                </a:gridCol>
                <a:gridCol w="511402">
                  <a:extLst>
                    <a:ext uri="{9D8B030D-6E8A-4147-A177-3AD203B41FA5}">
                      <a16:colId xmlns:a16="http://schemas.microsoft.com/office/drawing/2014/main" val="878703819"/>
                    </a:ext>
                  </a:extLst>
                </a:gridCol>
                <a:gridCol w="511402">
                  <a:extLst>
                    <a:ext uri="{9D8B030D-6E8A-4147-A177-3AD203B41FA5}">
                      <a16:colId xmlns:a16="http://schemas.microsoft.com/office/drawing/2014/main" val="1986508899"/>
                    </a:ext>
                  </a:extLst>
                </a:gridCol>
                <a:gridCol w="511402">
                  <a:extLst>
                    <a:ext uri="{9D8B030D-6E8A-4147-A177-3AD203B41FA5}">
                      <a16:colId xmlns:a16="http://schemas.microsoft.com/office/drawing/2014/main" val="1917029215"/>
                    </a:ext>
                  </a:extLst>
                </a:gridCol>
                <a:gridCol w="511402">
                  <a:extLst>
                    <a:ext uri="{9D8B030D-6E8A-4147-A177-3AD203B41FA5}">
                      <a16:colId xmlns:a16="http://schemas.microsoft.com/office/drawing/2014/main" val="1635545242"/>
                    </a:ext>
                  </a:extLst>
                </a:gridCol>
                <a:gridCol w="511402">
                  <a:extLst>
                    <a:ext uri="{9D8B030D-6E8A-4147-A177-3AD203B41FA5}">
                      <a16:colId xmlns:a16="http://schemas.microsoft.com/office/drawing/2014/main" val="1341848570"/>
                    </a:ext>
                  </a:extLst>
                </a:gridCol>
                <a:gridCol w="511402">
                  <a:extLst>
                    <a:ext uri="{9D8B030D-6E8A-4147-A177-3AD203B41FA5}">
                      <a16:colId xmlns:a16="http://schemas.microsoft.com/office/drawing/2014/main" val="1308459824"/>
                    </a:ext>
                  </a:extLst>
                </a:gridCol>
                <a:gridCol w="511402">
                  <a:extLst>
                    <a:ext uri="{9D8B030D-6E8A-4147-A177-3AD203B41FA5}">
                      <a16:colId xmlns:a16="http://schemas.microsoft.com/office/drawing/2014/main" val="3805278451"/>
                    </a:ext>
                  </a:extLst>
                </a:gridCol>
                <a:gridCol w="511402">
                  <a:extLst>
                    <a:ext uri="{9D8B030D-6E8A-4147-A177-3AD203B41FA5}">
                      <a16:colId xmlns:a16="http://schemas.microsoft.com/office/drawing/2014/main" val="2867597537"/>
                    </a:ext>
                  </a:extLst>
                </a:gridCol>
              </a:tblGrid>
              <a:tr h="370840">
                <a:tc>
                  <a:txBody>
                    <a:bodyPr/>
                    <a:lstStyle/>
                    <a:p>
                      <a:pPr algn="ctr"/>
                      <a:r>
                        <a:rPr lang="en-IN" b="0" dirty="0">
                          <a:solidFill>
                            <a:schemeClr val="tx1"/>
                          </a:solidFill>
                        </a:rPr>
                        <a:t>Plaintext:</a:t>
                      </a:r>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noFill/>
                  </a:tcPr>
                </a:tc>
                <a:tc>
                  <a:txBody>
                    <a:bodyPr/>
                    <a:lstStyle/>
                    <a:p>
                      <a:pPr algn="ctr"/>
                      <a:r>
                        <a:rPr lang="en-GB" b="0" dirty="0">
                          <a:solidFill>
                            <a:schemeClr val="tx1"/>
                          </a:solidFill>
                        </a:rPr>
                        <a:t>a</a:t>
                      </a:r>
                      <a:endParaRPr lang="en-IN" b="0" dirty="0">
                        <a:solidFill>
                          <a:schemeClr val="tx1"/>
                        </a:solidFill>
                      </a:endParaRPr>
                    </a:p>
                  </a:txBody>
                  <a:tcPr>
                    <a:lnT w="19050" cap="flat" cmpd="sng" algn="ctr">
                      <a:solidFill>
                        <a:schemeClr val="tx1"/>
                      </a:solidFill>
                      <a:prstDash val="solid"/>
                      <a:round/>
                      <a:headEnd type="none" w="med" len="med"/>
                      <a:tailEnd type="none" w="med" len="med"/>
                    </a:lnT>
                    <a:noFill/>
                  </a:tcPr>
                </a:tc>
                <a:tc>
                  <a:txBody>
                    <a:bodyPr/>
                    <a:lstStyle/>
                    <a:p>
                      <a:pPr algn="ctr"/>
                      <a:r>
                        <a:rPr lang="en-GB" b="0" dirty="0">
                          <a:solidFill>
                            <a:schemeClr val="tx1"/>
                          </a:solidFill>
                        </a:rPr>
                        <a:t>t</a:t>
                      </a:r>
                      <a:endParaRPr lang="en-IN" b="0" dirty="0">
                        <a:solidFill>
                          <a:schemeClr val="tx1"/>
                        </a:solidFill>
                      </a:endParaRPr>
                    </a:p>
                  </a:txBody>
                  <a:tcPr>
                    <a:lnT w="19050" cap="flat" cmpd="sng" algn="ctr">
                      <a:solidFill>
                        <a:schemeClr val="tx1"/>
                      </a:solidFill>
                      <a:prstDash val="solid"/>
                      <a:round/>
                      <a:headEnd type="none" w="med" len="med"/>
                      <a:tailEnd type="none" w="med" len="med"/>
                    </a:lnT>
                    <a:noFill/>
                  </a:tcPr>
                </a:tc>
                <a:tc>
                  <a:txBody>
                    <a:bodyPr/>
                    <a:lstStyle/>
                    <a:p>
                      <a:pPr algn="ctr"/>
                      <a:r>
                        <a:rPr lang="en-GB" b="0" dirty="0">
                          <a:solidFill>
                            <a:schemeClr val="tx1"/>
                          </a:solidFill>
                        </a:rPr>
                        <a:t>t</a:t>
                      </a:r>
                      <a:endParaRPr lang="en-IN" b="0" dirty="0">
                        <a:solidFill>
                          <a:schemeClr val="tx1"/>
                        </a:solidFill>
                      </a:endParaRPr>
                    </a:p>
                  </a:txBody>
                  <a:tcPr>
                    <a:lnT w="19050" cap="flat" cmpd="sng" algn="ctr">
                      <a:solidFill>
                        <a:schemeClr val="tx1"/>
                      </a:solidFill>
                      <a:prstDash val="solid"/>
                      <a:round/>
                      <a:headEnd type="none" w="med" len="med"/>
                      <a:tailEnd type="none" w="med" len="med"/>
                    </a:lnT>
                    <a:noFill/>
                  </a:tcPr>
                </a:tc>
                <a:tc>
                  <a:txBody>
                    <a:bodyPr/>
                    <a:lstStyle/>
                    <a:p>
                      <a:pPr algn="ctr"/>
                      <a:r>
                        <a:rPr lang="en-GB" b="0" dirty="0">
                          <a:solidFill>
                            <a:schemeClr val="tx1"/>
                          </a:solidFill>
                        </a:rPr>
                        <a:t>a</a:t>
                      </a:r>
                      <a:endParaRPr lang="en-IN" b="0" dirty="0">
                        <a:solidFill>
                          <a:schemeClr val="tx1"/>
                        </a:solidFill>
                      </a:endParaRPr>
                    </a:p>
                  </a:txBody>
                  <a:tcPr>
                    <a:lnT w="19050" cap="flat" cmpd="sng" algn="ctr">
                      <a:solidFill>
                        <a:schemeClr val="tx1"/>
                      </a:solidFill>
                      <a:prstDash val="solid"/>
                      <a:round/>
                      <a:headEnd type="none" w="med" len="med"/>
                      <a:tailEnd type="none" w="med" len="med"/>
                    </a:lnT>
                    <a:noFill/>
                  </a:tcPr>
                </a:tc>
                <a:tc>
                  <a:txBody>
                    <a:bodyPr/>
                    <a:lstStyle/>
                    <a:p>
                      <a:pPr algn="ctr"/>
                      <a:r>
                        <a:rPr lang="en-GB" b="0" dirty="0">
                          <a:solidFill>
                            <a:schemeClr val="tx1"/>
                          </a:solidFill>
                        </a:rPr>
                        <a:t>c</a:t>
                      </a:r>
                      <a:endParaRPr lang="en-IN" b="0" dirty="0">
                        <a:solidFill>
                          <a:schemeClr val="tx1"/>
                        </a:solidFill>
                      </a:endParaRPr>
                    </a:p>
                  </a:txBody>
                  <a:tcPr>
                    <a:lnT w="19050" cap="flat" cmpd="sng" algn="ctr">
                      <a:solidFill>
                        <a:schemeClr val="tx1"/>
                      </a:solidFill>
                      <a:prstDash val="solid"/>
                      <a:round/>
                      <a:headEnd type="none" w="med" len="med"/>
                      <a:tailEnd type="none" w="med" len="med"/>
                    </a:lnT>
                    <a:noFill/>
                  </a:tcPr>
                </a:tc>
                <a:tc>
                  <a:txBody>
                    <a:bodyPr/>
                    <a:lstStyle/>
                    <a:p>
                      <a:pPr algn="ctr"/>
                      <a:r>
                        <a:rPr lang="en-GB" b="0" dirty="0">
                          <a:solidFill>
                            <a:schemeClr val="tx1"/>
                          </a:solidFill>
                        </a:rPr>
                        <a:t>k</a:t>
                      </a:r>
                      <a:endParaRPr lang="en-IN" b="0" dirty="0">
                        <a:solidFill>
                          <a:schemeClr val="tx1"/>
                        </a:solidFill>
                      </a:endParaRPr>
                    </a:p>
                  </a:txBody>
                  <a:tcPr>
                    <a:lnT w="19050" cap="flat" cmpd="sng" algn="ctr">
                      <a:solidFill>
                        <a:schemeClr val="tx1"/>
                      </a:solidFill>
                      <a:prstDash val="solid"/>
                      <a:round/>
                      <a:headEnd type="none" w="med" len="med"/>
                      <a:tailEnd type="none" w="med" len="med"/>
                    </a:lnT>
                    <a:noFill/>
                  </a:tcPr>
                </a:tc>
                <a:tc>
                  <a:txBody>
                    <a:bodyPr/>
                    <a:lstStyle/>
                    <a:p>
                      <a:pPr algn="ctr"/>
                      <a:r>
                        <a:rPr lang="en-GB" b="0" dirty="0" err="1">
                          <a:solidFill>
                            <a:schemeClr val="tx1"/>
                          </a:solidFill>
                        </a:rPr>
                        <a:t>i</a:t>
                      </a:r>
                      <a:endParaRPr lang="en-IN" b="0" dirty="0">
                        <a:solidFill>
                          <a:schemeClr val="tx1"/>
                        </a:solidFill>
                      </a:endParaRPr>
                    </a:p>
                  </a:txBody>
                  <a:tcPr>
                    <a:lnT w="19050" cap="flat" cmpd="sng" algn="ctr">
                      <a:solidFill>
                        <a:schemeClr val="tx1"/>
                      </a:solidFill>
                      <a:prstDash val="solid"/>
                      <a:round/>
                      <a:headEnd type="none" w="med" len="med"/>
                      <a:tailEnd type="none" w="med" len="med"/>
                    </a:lnT>
                    <a:noFill/>
                  </a:tcPr>
                </a:tc>
                <a:tc>
                  <a:txBody>
                    <a:bodyPr/>
                    <a:lstStyle/>
                    <a:p>
                      <a:pPr algn="ctr"/>
                      <a:r>
                        <a:rPr lang="en-GB" b="0" dirty="0">
                          <a:solidFill>
                            <a:schemeClr val="tx1"/>
                          </a:solidFill>
                        </a:rPr>
                        <a:t>s</a:t>
                      </a:r>
                      <a:endParaRPr lang="en-IN" b="0" dirty="0">
                        <a:solidFill>
                          <a:schemeClr val="tx1"/>
                        </a:solidFill>
                      </a:endParaRPr>
                    </a:p>
                  </a:txBody>
                  <a:tcPr>
                    <a:lnT w="19050" cap="flat" cmpd="sng" algn="ctr">
                      <a:solidFill>
                        <a:schemeClr val="tx1"/>
                      </a:solidFill>
                      <a:prstDash val="solid"/>
                      <a:round/>
                      <a:headEnd type="none" w="med" len="med"/>
                      <a:tailEnd type="none" w="med" len="med"/>
                    </a:lnT>
                    <a:noFill/>
                  </a:tcPr>
                </a:tc>
                <a:tc>
                  <a:txBody>
                    <a:bodyPr/>
                    <a:lstStyle/>
                    <a:p>
                      <a:pPr algn="ctr"/>
                      <a:r>
                        <a:rPr lang="en-GB" b="0" dirty="0">
                          <a:solidFill>
                            <a:schemeClr val="tx1"/>
                          </a:solidFill>
                        </a:rPr>
                        <a:t>t</a:t>
                      </a:r>
                      <a:endParaRPr lang="en-IN" b="0" dirty="0">
                        <a:solidFill>
                          <a:schemeClr val="tx1"/>
                        </a:solidFill>
                      </a:endParaRPr>
                    </a:p>
                  </a:txBody>
                  <a:tcPr>
                    <a:lnT w="19050" cap="flat" cmpd="sng" algn="ctr">
                      <a:solidFill>
                        <a:schemeClr val="tx1"/>
                      </a:solidFill>
                      <a:prstDash val="solid"/>
                      <a:round/>
                      <a:headEnd type="none" w="med" len="med"/>
                      <a:tailEnd type="none" w="med" len="med"/>
                    </a:lnT>
                    <a:noFill/>
                  </a:tcPr>
                </a:tc>
                <a:tc>
                  <a:txBody>
                    <a:bodyPr/>
                    <a:lstStyle/>
                    <a:p>
                      <a:pPr algn="ctr"/>
                      <a:r>
                        <a:rPr lang="en-GB" b="0" dirty="0">
                          <a:solidFill>
                            <a:schemeClr val="tx1"/>
                          </a:solidFill>
                        </a:rPr>
                        <a:t>o</a:t>
                      </a:r>
                      <a:endParaRPr lang="en-IN" b="0" dirty="0">
                        <a:solidFill>
                          <a:schemeClr val="tx1"/>
                        </a:solidFill>
                      </a:endParaRPr>
                    </a:p>
                  </a:txBody>
                  <a:tcPr>
                    <a:lnT w="19050" cap="flat" cmpd="sng" algn="ctr">
                      <a:solidFill>
                        <a:schemeClr val="tx1"/>
                      </a:solidFill>
                      <a:prstDash val="solid"/>
                      <a:round/>
                      <a:headEnd type="none" w="med" len="med"/>
                      <a:tailEnd type="none" w="med" len="med"/>
                    </a:lnT>
                    <a:noFill/>
                  </a:tcPr>
                </a:tc>
                <a:tc>
                  <a:txBody>
                    <a:bodyPr/>
                    <a:lstStyle/>
                    <a:p>
                      <a:pPr algn="ctr"/>
                      <a:r>
                        <a:rPr lang="en-GB" b="0" dirty="0">
                          <a:solidFill>
                            <a:schemeClr val="tx1"/>
                          </a:solidFill>
                        </a:rPr>
                        <a:t>d</a:t>
                      </a:r>
                      <a:endParaRPr lang="en-IN" b="0" dirty="0">
                        <a:solidFill>
                          <a:schemeClr val="tx1"/>
                        </a:solidFill>
                      </a:endParaRPr>
                    </a:p>
                  </a:txBody>
                  <a:tcPr>
                    <a:lnT w="19050" cap="flat" cmpd="sng" algn="ctr">
                      <a:solidFill>
                        <a:schemeClr val="tx1"/>
                      </a:solidFill>
                      <a:prstDash val="solid"/>
                      <a:round/>
                      <a:headEnd type="none" w="med" len="med"/>
                      <a:tailEnd type="none" w="med" len="med"/>
                    </a:lnT>
                    <a:noFill/>
                  </a:tcPr>
                </a:tc>
                <a:tc>
                  <a:txBody>
                    <a:bodyPr/>
                    <a:lstStyle/>
                    <a:p>
                      <a:pPr algn="ctr"/>
                      <a:r>
                        <a:rPr lang="en-GB" b="0" dirty="0">
                          <a:solidFill>
                            <a:schemeClr val="tx1"/>
                          </a:solidFill>
                        </a:rPr>
                        <a:t>a</a:t>
                      </a:r>
                      <a:endParaRPr lang="en-IN" b="0" dirty="0">
                        <a:solidFill>
                          <a:schemeClr val="tx1"/>
                        </a:solidFill>
                      </a:endParaRPr>
                    </a:p>
                  </a:txBody>
                  <a:tcPr>
                    <a:lnT w="19050" cap="flat" cmpd="sng" algn="ctr">
                      <a:solidFill>
                        <a:schemeClr val="tx1"/>
                      </a:solidFill>
                      <a:prstDash val="solid"/>
                      <a:round/>
                      <a:headEnd type="none" w="med" len="med"/>
                      <a:tailEnd type="none" w="med" len="med"/>
                    </a:lnT>
                    <a:noFill/>
                  </a:tcPr>
                </a:tc>
                <a:tc>
                  <a:txBody>
                    <a:bodyPr/>
                    <a:lstStyle/>
                    <a:p>
                      <a:pPr algn="ctr"/>
                      <a:r>
                        <a:rPr lang="en-GB" b="0" dirty="0">
                          <a:solidFill>
                            <a:schemeClr val="tx1"/>
                          </a:solidFill>
                        </a:rPr>
                        <a:t>y</a:t>
                      </a:r>
                      <a:endParaRPr lang="en-IN" b="0" dirty="0">
                        <a:solidFill>
                          <a:schemeClr val="tx1"/>
                        </a:solidFill>
                      </a:endParaRP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009730011"/>
                  </a:ext>
                </a:extLst>
              </a:tr>
              <a:tr h="370840">
                <a:tc>
                  <a:txBody>
                    <a:bodyPr/>
                    <a:lstStyle/>
                    <a:p>
                      <a:r>
                        <a:rPr lang="en-IN" dirty="0">
                          <a:solidFill>
                            <a:schemeClr val="tx1"/>
                          </a:solidFill>
                        </a:rPr>
                        <a:t>P’s Values:</a:t>
                      </a:r>
                    </a:p>
                  </a:txBody>
                  <a:tcPr>
                    <a:lnL w="19050" cap="flat" cmpd="sng" algn="ctr">
                      <a:solidFill>
                        <a:schemeClr val="tx1"/>
                      </a:solidFill>
                      <a:prstDash val="solid"/>
                      <a:round/>
                      <a:headEnd type="none" w="med" len="med"/>
                      <a:tailEnd type="none" w="med" len="med"/>
                    </a:lnL>
                    <a:noFill/>
                  </a:tcPr>
                </a:tc>
                <a:tc>
                  <a:txBody>
                    <a:bodyPr/>
                    <a:lstStyle/>
                    <a:p>
                      <a:pPr algn="ctr"/>
                      <a:r>
                        <a:rPr lang="en-GB" dirty="0">
                          <a:solidFill>
                            <a:schemeClr val="tx1"/>
                          </a:solidFill>
                        </a:rPr>
                        <a:t>00</a:t>
                      </a:r>
                      <a:endParaRPr lang="en-IN" dirty="0">
                        <a:solidFill>
                          <a:schemeClr val="tx1"/>
                        </a:solidFill>
                      </a:endParaRPr>
                    </a:p>
                  </a:txBody>
                  <a:tcPr>
                    <a:noFill/>
                  </a:tcPr>
                </a:tc>
                <a:tc>
                  <a:txBody>
                    <a:bodyPr/>
                    <a:lstStyle/>
                    <a:p>
                      <a:pPr algn="ctr"/>
                      <a:r>
                        <a:rPr lang="en-GB" dirty="0">
                          <a:solidFill>
                            <a:schemeClr val="tx1"/>
                          </a:solidFill>
                        </a:rPr>
                        <a:t>19</a:t>
                      </a:r>
                      <a:endParaRPr lang="en-IN" dirty="0">
                        <a:solidFill>
                          <a:schemeClr val="tx1"/>
                        </a:solidFill>
                      </a:endParaRPr>
                    </a:p>
                  </a:txBody>
                  <a:tcPr>
                    <a:noFill/>
                  </a:tcPr>
                </a:tc>
                <a:tc>
                  <a:txBody>
                    <a:bodyPr/>
                    <a:lstStyle/>
                    <a:p>
                      <a:pPr algn="ctr"/>
                      <a:r>
                        <a:rPr lang="en-GB" dirty="0">
                          <a:solidFill>
                            <a:schemeClr val="tx1"/>
                          </a:solidFill>
                        </a:rPr>
                        <a:t>19</a:t>
                      </a:r>
                      <a:endParaRPr lang="en-IN" dirty="0">
                        <a:solidFill>
                          <a:schemeClr val="tx1"/>
                        </a:solidFill>
                      </a:endParaRPr>
                    </a:p>
                  </a:txBody>
                  <a:tcPr>
                    <a:noFill/>
                  </a:tcPr>
                </a:tc>
                <a:tc>
                  <a:txBody>
                    <a:bodyPr/>
                    <a:lstStyle/>
                    <a:p>
                      <a:pPr algn="ctr"/>
                      <a:r>
                        <a:rPr lang="en-GB" dirty="0">
                          <a:solidFill>
                            <a:schemeClr val="tx1"/>
                          </a:solidFill>
                        </a:rPr>
                        <a:t>00</a:t>
                      </a:r>
                      <a:endParaRPr lang="en-IN" dirty="0">
                        <a:solidFill>
                          <a:schemeClr val="tx1"/>
                        </a:solidFill>
                      </a:endParaRPr>
                    </a:p>
                  </a:txBody>
                  <a:tcPr>
                    <a:noFill/>
                  </a:tcPr>
                </a:tc>
                <a:tc>
                  <a:txBody>
                    <a:bodyPr/>
                    <a:lstStyle/>
                    <a:p>
                      <a:pPr algn="ctr"/>
                      <a:r>
                        <a:rPr lang="en-GB" dirty="0">
                          <a:solidFill>
                            <a:schemeClr val="tx1"/>
                          </a:solidFill>
                        </a:rPr>
                        <a:t>02</a:t>
                      </a:r>
                      <a:endParaRPr lang="en-IN" dirty="0">
                        <a:solidFill>
                          <a:schemeClr val="tx1"/>
                        </a:solidFill>
                      </a:endParaRPr>
                    </a:p>
                  </a:txBody>
                  <a:tcPr>
                    <a:noFill/>
                  </a:tcPr>
                </a:tc>
                <a:tc>
                  <a:txBody>
                    <a:bodyPr/>
                    <a:lstStyle/>
                    <a:p>
                      <a:pPr algn="ctr"/>
                      <a:r>
                        <a:rPr lang="en-GB" dirty="0">
                          <a:solidFill>
                            <a:schemeClr val="tx1"/>
                          </a:solidFill>
                        </a:rPr>
                        <a:t>10</a:t>
                      </a:r>
                      <a:endParaRPr lang="en-IN" dirty="0">
                        <a:solidFill>
                          <a:schemeClr val="tx1"/>
                        </a:solidFill>
                      </a:endParaRPr>
                    </a:p>
                  </a:txBody>
                  <a:tcPr>
                    <a:noFill/>
                  </a:tcPr>
                </a:tc>
                <a:tc>
                  <a:txBody>
                    <a:bodyPr/>
                    <a:lstStyle/>
                    <a:p>
                      <a:pPr algn="ctr"/>
                      <a:r>
                        <a:rPr lang="en-GB" dirty="0">
                          <a:solidFill>
                            <a:schemeClr val="tx1"/>
                          </a:solidFill>
                        </a:rPr>
                        <a:t>08</a:t>
                      </a:r>
                      <a:endParaRPr lang="en-IN" dirty="0">
                        <a:solidFill>
                          <a:schemeClr val="tx1"/>
                        </a:solidFill>
                      </a:endParaRPr>
                    </a:p>
                  </a:txBody>
                  <a:tcPr>
                    <a:noFill/>
                  </a:tcPr>
                </a:tc>
                <a:tc>
                  <a:txBody>
                    <a:bodyPr/>
                    <a:lstStyle/>
                    <a:p>
                      <a:pPr algn="ctr"/>
                      <a:r>
                        <a:rPr lang="en-GB" dirty="0">
                          <a:solidFill>
                            <a:schemeClr val="tx1"/>
                          </a:solidFill>
                        </a:rPr>
                        <a:t>18</a:t>
                      </a:r>
                      <a:endParaRPr lang="en-IN" dirty="0">
                        <a:solidFill>
                          <a:schemeClr val="tx1"/>
                        </a:solidFill>
                      </a:endParaRPr>
                    </a:p>
                  </a:txBody>
                  <a:tcPr>
                    <a:noFill/>
                  </a:tcPr>
                </a:tc>
                <a:tc>
                  <a:txBody>
                    <a:bodyPr/>
                    <a:lstStyle/>
                    <a:p>
                      <a:pPr algn="ctr"/>
                      <a:r>
                        <a:rPr lang="en-GB" dirty="0">
                          <a:solidFill>
                            <a:schemeClr val="tx1"/>
                          </a:solidFill>
                        </a:rPr>
                        <a:t>19</a:t>
                      </a:r>
                      <a:endParaRPr lang="en-IN" dirty="0">
                        <a:solidFill>
                          <a:schemeClr val="tx1"/>
                        </a:solidFill>
                      </a:endParaRPr>
                    </a:p>
                  </a:txBody>
                  <a:tcPr>
                    <a:noFill/>
                  </a:tcPr>
                </a:tc>
                <a:tc>
                  <a:txBody>
                    <a:bodyPr/>
                    <a:lstStyle/>
                    <a:p>
                      <a:pPr algn="ctr"/>
                      <a:r>
                        <a:rPr lang="en-GB" dirty="0">
                          <a:solidFill>
                            <a:schemeClr val="tx1"/>
                          </a:solidFill>
                        </a:rPr>
                        <a:t>14</a:t>
                      </a:r>
                      <a:endParaRPr lang="en-IN" dirty="0">
                        <a:solidFill>
                          <a:schemeClr val="tx1"/>
                        </a:solidFill>
                      </a:endParaRPr>
                    </a:p>
                  </a:txBody>
                  <a:tcPr>
                    <a:noFill/>
                  </a:tcPr>
                </a:tc>
                <a:tc>
                  <a:txBody>
                    <a:bodyPr/>
                    <a:lstStyle/>
                    <a:p>
                      <a:pPr algn="ctr"/>
                      <a:r>
                        <a:rPr lang="en-GB" dirty="0">
                          <a:solidFill>
                            <a:schemeClr val="tx1"/>
                          </a:solidFill>
                        </a:rPr>
                        <a:t>03</a:t>
                      </a:r>
                      <a:endParaRPr lang="en-IN" dirty="0">
                        <a:solidFill>
                          <a:schemeClr val="tx1"/>
                        </a:solidFill>
                      </a:endParaRPr>
                    </a:p>
                  </a:txBody>
                  <a:tcPr>
                    <a:noFill/>
                  </a:tcPr>
                </a:tc>
                <a:tc>
                  <a:txBody>
                    <a:bodyPr/>
                    <a:lstStyle/>
                    <a:p>
                      <a:pPr algn="ctr"/>
                      <a:r>
                        <a:rPr lang="en-GB" dirty="0">
                          <a:solidFill>
                            <a:schemeClr val="tx1"/>
                          </a:solidFill>
                        </a:rPr>
                        <a:t>00</a:t>
                      </a:r>
                      <a:endParaRPr lang="en-IN" dirty="0">
                        <a:solidFill>
                          <a:schemeClr val="tx1"/>
                        </a:solidFill>
                      </a:endParaRPr>
                    </a:p>
                  </a:txBody>
                  <a:tcPr>
                    <a:noFill/>
                  </a:tcPr>
                </a:tc>
                <a:tc>
                  <a:txBody>
                    <a:bodyPr/>
                    <a:lstStyle/>
                    <a:p>
                      <a:pPr algn="ctr"/>
                      <a:r>
                        <a:rPr lang="en-GB" dirty="0">
                          <a:solidFill>
                            <a:schemeClr val="tx1"/>
                          </a:solidFill>
                        </a:rPr>
                        <a:t>24</a:t>
                      </a:r>
                      <a:endParaRPr lang="en-IN" dirty="0">
                        <a:solidFill>
                          <a:schemeClr val="tx1"/>
                        </a:solidFill>
                      </a:endParaRPr>
                    </a:p>
                  </a:txBody>
                  <a:tcPr>
                    <a:lnR w="1905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853707548"/>
                  </a:ext>
                </a:extLst>
              </a:tr>
              <a:tr h="370840">
                <a:tc>
                  <a:txBody>
                    <a:bodyPr/>
                    <a:lstStyle/>
                    <a:p>
                      <a:r>
                        <a:rPr lang="en-IN" dirty="0">
                          <a:solidFill>
                            <a:schemeClr val="tx1"/>
                          </a:solidFill>
                        </a:rPr>
                        <a:t>Key stream:</a:t>
                      </a:r>
                    </a:p>
                  </a:txBody>
                  <a:tcPr>
                    <a:lnL w="19050" cap="flat" cmpd="sng" algn="ctr">
                      <a:solidFill>
                        <a:schemeClr val="tx1"/>
                      </a:solidFill>
                      <a:prstDash val="solid"/>
                      <a:round/>
                      <a:headEnd type="none" w="med" len="med"/>
                      <a:tailEnd type="none" w="med" len="med"/>
                    </a:lnL>
                    <a:noFill/>
                  </a:tcPr>
                </a:tc>
                <a:tc>
                  <a:txBody>
                    <a:bodyPr/>
                    <a:lstStyle/>
                    <a:p>
                      <a:pPr algn="ctr"/>
                      <a:r>
                        <a:rPr lang="en-GB" i="1" dirty="0">
                          <a:solidFill>
                            <a:schemeClr val="tx1"/>
                          </a:solidFill>
                        </a:rPr>
                        <a:t>12</a:t>
                      </a:r>
                      <a:endParaRPr lang="en-IN" i="1" dirty="0">
                        <a:solidFill>
                          <a:schemeClr val="tx1"/>
                        </a:solidFill>
                      </a:endParaRPr>
                    </a:p>
                  </a:txBody>
                  <a:tcPr>
                    <a:solidFill>
                      <a:srgbClr val="D4EFFD"/>
                    </a:solidFill>
                  </a:tcPr>
                </a:tc>
                <a:tc>
                  <a:txBody>
                    <a:bodyPr/>
                    <a:lstStyle/>
                    <a:p>
                      <a:pPr algn="ctr"/>
                      <a:r>
                        <a:rPr lang="en-GB" i="1" dirty="0">
                          <a:solidFill>
                            <a:schemeClr val="tx1"/>
                          </a:solidFill>
                        </a:rPr>
                        <a:t>00</a:t>
                      </a:r>
                      <a:endParaRPr lang="en-IN" i="1" dirty="0">
                        <a:solidFill>
                          <a:schemeClr val="tx1"/>
                        </a:solidFill>
                      </a:endParaRPr>
                    </a:p>
                  </a:txBody>
                  <a:tcPr>
                    <a:noFill/>
                  </a:tcPr>
                </a:tc>
                <a:tc>
                  <a:txBody>
                    <a:bodyPr/>
                    <a:lstStyle/>
                    <a:p>
                      <a:pPr algn="ctr"/>
                      <a:r>
                        <a:rPr lang="en-GB" i="1" dirty="0">
                          <a:solidFill>
                            <a:schemeClr val="tx1"/>
                          </a:solidFill>
                        </a:rPr>
                        <a:t>19</a:t>
                      </a:r>
                      <a:endParaRPr lang="en-IN" i="1" dirty="0">
                        <a:solidFill>
                          <a:schemeClr val="tx1"/>
                        </a:solidFill>
                      </a:endParaRPr>
                    </a:p>
                  </a:txBody>
                  <a:tcPr>
                    <a:noFill/>
                  </a:tcPr>
                </a:tc>
                <a:tc>
                  <a:txBody>
                    <a:bodyPr/>
                    <a:lstStyle/>
                    <a:p>
                      <a:pPr algn="ctr"/>
                      <a:r>
                        <a:rPr lang="en-GB" i="1" dirty="0">
                          <a:solidFill>
                            <a:schemeClr val="tx1"/>
                          </a:solidFill>
                        </a:rPr>
                        <a:t>19</a:t>
                      </a:r>
                      <a:endParaRPr lang="en-IN" i="1" dirty="0">
                        <a:solidFill>
                          <a:schemeClr val="tx1"/>
                        </a:solidFill>
                      </a:endParaRPr>
                    </a:p>
                  </a:txBody>
                  <a:tcPr>
                    <a:noFill/>
                  </a:tcPr>
                </a:tc>
                <a:tc>
                  <a:txBody>
                    <a:bodyPr/>
                    <a:lstStyle/>
                    <a:p>
                      <a:pPr algn="ctr"/>
                      <a:r>
                        <a:rPr lang="en-GB" i="1" dirty="0">
                          <a:solidFill>
                            <a:schemeClr val="tx1"/>
                          </a:solidFill>
                        </a:rPr>
                        <a:t>00</a:t>
                      </a:r>
                      <a:endParaRPr lang="en-IN" i="1" dirty="0">
                        <a:solidFill>
                          <a:schemeClr val="tx1"/>
                        </a:solidFill>
                      </a:endParaRPr>
                    </a:p>
                  </a:txBody>
                  <a:tcPr>
                    <a:noFill/>
                  </a:tcPr>
                </a:tc>
                <a:tc>
                  <a:txBody>
                    <a:bodyPr/>
                    <a:lstStyle/>
                    <a:p>
                      <a:pPr algn="ctr"/>
                      <a:r>
                        <a:rPr lang="en-GB" i="1" dirty="0">
                          <a:solidFill>
                            <a:schemeClr val="tx1"/>
                          </a:solidFill>
                        </a:rPr>
                        <a:t>02</a:t>
                      </a:r>
                      <a:endParaRPr lang="en-IN" i="1" dirty="0">
                        <a:solidFill>
                          <a:schemeClr val="tx1"/>
                        </a:solidFill>
                      </a:endParaRPr>
                    </a:p>
                  </a:txBody>
                  <a:tcPr>
                    <a:noFill/>
                  </a:tcPr>
                </a:tc>
                <a:tc>
                  <a:txBody>
                    <a:bodyPr/>
                    <a:lstStyle/>
                    <a:p>
                      <a:pPr algn="ctr"/>
                      <a:r>
                        <a:rPr lang="en-GB" i="1" dirty="0">
                          <a:solidFill>
                            <a:schemeClr val="tx1"/>
                          </a:solidFill>
                        </a:rPr>
                        <a:t>10</a:t>
                      </a:r>
                      <a:endParaRPr lang="en-IN" i="1" dirty="0">
                        <a:solidFill>
                          <a:schemeClr val="tx1"/>
                        </a:solidFill>
                      </a:endParaRPr>
                    </a:p>
                  </a:txBody>
                  <a:tcPr>
                    <a:noFill/>
                  </a:tcPr>
                </a:tc>
                <a:tc>
                  <a:txBody>
                    <a:bodyPr/>
                    <a:lstStyle/>
                    <a:p>
                      <a:pPr algn="ctr"/>
                      <a:r>
                        <a:rPr lang="en-GB" i="1" dirty="0">
                          <a:solidFill>
                            <a:schemeClr val="tx1"/>
                          </a:solidFill>
                        </a:rPr>
                        <a:t>08</a:t>
                      </a:r>
                      <a:endParaRPr lang="en-IN" i="1" dirty="0">
                        <a:solidFill>
                          <a:schemeClr val="tx1"/>
                        </a:solidFill>
                      </a:endParaRPr>
                    </a:p>
                  </a:txBody>
                  <a:tcPr>
                    <a:noFill/>
                  </a:tcPr>
                </a:tc>
                <a:tc>
                  <a:txBody>
                    <a:bodyPr/>
                    <a:lstStyle/>
                    <a:p>
                      <a:pPr algn="ctr"/>
                      <a:r>
                        <a:rPr lang="en-GB" i="1" dirty="0">
                          <a:solidFill>
                            <a:schemeClr val="tx1"/>
                          </a:solidFill>
                        </a:rPr>
                        <a:t>18</a:t>
                      </a:r>
                      <a:endParaRPr lang="en-IN" i="1" dirty="0">
                        <a:solidFill>
                          <a:schemeClr val="tx1"/>
                        </a:solidFill>
                      </a:endParaRPr>
                    </a:p>
                  </a:txBody>
                  <a:tcPr>
                    <a:noFill/>
                  </a:tcPr>
                </a:tc>
                <a:tc>
                  <a:txBody>
                    <a:bodyPr/>
                    <a:lstStyle/>
                    <a:p>
                      <a:pPr algn="ctr"/>
                      <a:r>
                        <a:rPr lang="en-GB" i="1" dirty="0">
                          <a:solidFill>
                            <a:schemeClr val="tx1"/>
                          </a:solidFill>
                        </a:rPr>
                        <a:t>19</a:t>
                      </a:r>
                      <a:endParaRPr lang="en-IN" i="1" dirty="0">
                        <a:solidFill>
                          <a:schemeClr val="tx1"/>
                        </a:solidFill>
                      </a:endParaRPr>
                    </a:p>
                  </a:txBody>
                  <a:tcPr>
                    <a:noFill/>
                  </a:tcPr>
                </a:tc>
                <a:tc>
                  <a:txBody>
                    <a:bodyPr/>
                    <a:lstStyle/>
                    <a:p>
                      <a:pPr algn="ctr"/>
                      <a:r>
                        <a:rPr lang="en-GB" i="1" dirty="0">
                          <a:solidFill>
                            <a:schemeClr val="tx1"/>
                          </a:solidFill>
                        </a:rPr>
                        <a:t>14</a:t>
                      </a:r>
                      <a:endParaRPr lang="en-IN" i="1" dirty="0">
                        <a:solidFill>
                          <a:schemeClr val="tx1"/>
                        </a:solidFill>
                      </a:endParaRPr>
                    </a:p>
                  </a:txBody>
                  <a:tcPr>
                    <a:noFill/>
                  </a:tcPr>
                </a:tc>
                <a:tc>
                  <a:txBody>
                    <a:bodyPr/>
                    <a:lstStyle/>
                    <a:p>
                      <a:pPr algn="ctr"/>
                      <a:r>
                        <a:rPr lang="en-GB" i="1" dirty="0">
                          <a:solidFill>
                            <a:schemeClr val="tx1"/>
                          </a:solidFill>
                        </a:rPr>
                        <a:t>03</a:t>
                      </a:r>
                      <a:endParaRPr lang="en-IN" i="1" dirty="0">
                        <a:solidFill>
                          <a:schemeClr val="tx1"/>
                        </a:solidFill>
                      </a:endParaRPr>
                    </a:p>
                  </a:txBody>
                  <a:tcPr>
                    <a:noFill/>
                  </a:tcPr>
                </a:tc>
                <a:tc>
                  <a:txBody>
                    <a:bodyPr/>
                    <a:lstStyle/>
                    <a:p>
                      <a:pPr algn="ctr"/>
                      <a:r>
                        <a:rPr lang="en-GB" i="1" dirty="0">
                          <a:solidFill>
                            <a:schemeClr val="tx1"/>
                          </a:solidFill>
                        </a:rPr>
                        <a:t>24</a:t>
                      </a:r>
                      <a:endParaRPr lang="en-IN" i="1" dirty="0">
                        <a:solidFill>
                          <a:schemeClr val="tx1"/>
                        </a:solidFill>
                      </a:endParaRPr>
                    </a:p>
                  </a:txBody>
                  <a:tcPr>
                    <a:lnR w="1905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167862057"/>
                  </a:ext>
                </a:extLst>
              </a:tr>
              <a:tr h="370840">
                <a:tc>
                  <a:txBody>
                    <a:bodyPr/>
                    <a:lstStyle/>
                    <a:p>
                      <a:r>
                        <a:rPr lang="en-IN" dirty="0">
                          <a:solidFill>
                            <a:schemeClr val="tx1"/>
                          </a:solidFill>
                        </a:rPr>
                        <a:t>C’s Values:</a:t>
                      </a:r>
                    </a:p>
                  </a:txBody>
                  <a:tcPr>
                    <a:lnL w="19050" cap="flat" cmpd="sng" algn="ctr">
                      <a:solidFill>
                        <a:schemeClr val="tx1"/>
                      </a:solidFill>
                      <a:prstDash val="solid"/>
                      <a:round/>
                      <a:headEnd type="none" w="med" len="med"/>
                      <a:tailEnd type="none" w="med" len="med"/>
                    </a:lnL>
                    <a:noFill/>
                  </a:tcPr>
                </a:tc>
                <a:tc>
                  <a:txBody>
                    <a:bodyPr/>
                    <a:lstStyle/>
                    <a:p>
                      <a:pPr algn="ctr"/>
                      <a:r>
                        <a:rPr lang="en-GB" dirty="0">
                          <a:solidFill>
                            <a:schemeClr val="tx1"/>
                          </a:solidFill>
                        </a:rPr>
                        <a:t>12</a:t>
                      </a:r>
                      <a:endParaRPr lang="en-IN" dirty="0">
                        <a:solidFill>
                          <a:schemeClr val="tx1"/>
                        </a:solidFill>
                      </a:endParaRPr>
                    </a:p>
                  </a:txBody>
                  <a:tcPr>
                    <a:noFill/>
                  </a:tcPr>
                </a:tc>
                <a:tc>
                  <a:txBody>
                    <a:bodyPr/>
                    <a:lstStyle/>
                    <a:p>
                      <a:pPr algn="ctr"/>
                      <a:r>
                        <a:rPr lang="en-GB" dirty="0">
                          <a:solidFill>
                            <a:schemeClr val="tx1"/>
                          </a:solidFill>
                        </a:rPr>
                        <a:t>19</a:t>
                      </a:r>
                      <a:endParaRPr lang="en-IN" dirty="0">
                        <a:solidFill>
                          <a:schemeClr val="tx1"/>
                        </a:solidFill>
                      </a:endParaRPr>
                    </a:p>
                  </a:txBody>
                  <a:tcPr>
                    <a:noFill/>
                  </a:tcPr>
                </a:tc>
                <a:tc>
                  <a:txBody>
                    <a:bodyPr/>
                    <a:lstStyle/>
                    <a:p>
                      <a:pPr algn="ctr"/>
                      <a:r>
                        <a:rPr lang="en-GB" dirty="0">
                          <a:solidFill>
                            <a:schemeClr val="tx1"/>
                          </a:solidFill>
                        </a:rPr>
                        <a:t>12</a:t>
                      </a:r>
                      <a:endParaRPr lang="en-IN" dirty="0">
                        <a:solidFill>
                          <a:schemeClr val="tx1"/>
                        </a:solidFill>
                      </a:endParaRPr>
                    </a:p>
                  </a:txBody>
                  <a:tcPr>
                    <a:noFill/>
                  </a:tcPr>
                </a:tc>
                <a:tc>
                  <a:txBody>
                    <a:bodyPr/>
                    <a:lstStyle/>
                    <a:p>
                      <a:pPr algn="ctr"/>
                      <a:r>
                        <a:rPr lang="en-GB" dirty="0">
                          <a:solidFill>
                            <a:schemeClr val="tx1"/>
                          </a:solidFill>
                        </a:rPr>
                        <a:t>19</a:t>
                      </a:r>
                      <a:endParaRPr lang="en-IN" dirty="0">
                        <a:solidFill>
                          <a:schemeClr val="tx1"/>
                        </a:solidFill>
                      </a:endParaRPr>
                    </a:p>
                  </a:txBody>
                  <a:tcPr>
                    <a:noFill/>
                  </a:tcPr>
                </a:tc>
                <a:tc>
                  <a:txBody>
                    <a:bodyPr/>
                    <a:lstStyle/>
                    <a:p>
                      <a:pPr algn="ctr"/>
                      <a:r>
                        <a:rPr lang="en-GB" dirty="0">
                          <a:solidFill>
                            <a:schemeClr val="tx1"/>
                          </a:solidFill>
                        </a:rPr>
                        <a:t>02</a:t>
                      </a:r>
                      <a:endParaRPr lang="en-IN" dirty="0">
                        <a:solidFill>
                          <a:schemeClr val="tx1"/>
                        </a:solidFill>
                      </a:endParaRPr>
                    </a:p>
                  </a:txBody>
                  <a:tcPr>
                    <a:noFill/>
                  </a:tcPr>
                </a:tc>
                <a:tc>
                  <a:txBody>
                    <a:bodyPr/>
                    <a:lstStyle/>
                    <a:p>
                      <a:pPr algn="ctr"/>
                      <a:r>
                        <a:rPr lang="en-GB" dirty="0">
                          <a:solidFill>
                            <a:schemeClr val="tx1"/>
                          </a:solidFill>
                        </a:rPr>
                        <a:t>12</a:t>
                      </a:r>
                      <a:endParaRPr lang="en-IN" dirty="0">
                        <a:solidFill>
                          <a:schemeClr val="tx1"/>
                        </a:solidFill>
                      </a:endParaRPr>
                    </a:p>
                  </a:txBody>
                  <a:tcPr>
                    <a:noFill/>
                  </a:tcPr>
                </a:tc>
                <a:tc>
                  <a:txBody>
                    <a:bodyPr/>
                    <a:lstStyle/>
                    <a:p>
                      <a:pPr algn="ctr"/>
                      <a:r>
                        <a:rPr lang="en-GB" dirty="0">
                          <a:solidFill>
                            <a:schemeClr val="tx1"/>
                          </a:solidFill>
                        </a:rPr>
                        <a:t>18</a:t>
                      </a:r>
                      <a:endParaRPr lang="en-IN" dirty="0">
                        <a:solidFill>
                          <a:schemeClr val="tx1"/>
                        </a:solidFill>
                      </a:endParaRPr>
                    </a:p>
                  </a:txBody>
                  <a:tcPr>
                    <a:noFill/>
                  </a:tcPr>
                </a:tc>
                <a:tc>
                  <a:txBody>
                    <a:bodyPr/>
                    <a:lstStyle/>
                    <a:p>
                      <a:pPr algn="ctr"/>
                      <a:r>
                        <a:rPr lang="en-GB" dirty="0">
                          <a:solidFill>
                            <a:schemeClr val="tx1"/>
                          </a:solidFill>
                        </a:rPr>
                        <a:t>00</a:t>
                      </a:r>
                      <a:endParaRPr lang="en-IN" dirty="0">
                        <a:solidFill>
                          <a:schemeClr val="tx1"/>
                        </a:solidFill>
                      </a:endParaRPr>
                    </a:p>
                  </a:txBody>
                  <a:tcPr>
                    <a:noFill/>
                  </a:tcPr>
                </a:tc>
                <a:tc>
                  <a:txBody>
                    <a:bodyPr/>
                    <a:lstStyle/>
                    <a:p>
                      <a:pPr algn="ctr"/>
                      <a:r>
                        <a:rPr lang="en-GB" dirty="0">
                          <a:solidFill>
                            <a:schemeClr val="tx1"/>
                          </a:solidFill>
                        </a:rPr>
                        <a:t>11</a:t>
                      </a:r>
                      <a:endParaRPr lang="en-IN" dirty="0">
                        <a:solidFill>
                          <a:schemeClr val="tx1"/>
                        </a:solidFill>
                      </a:endParaRPr>
                    </a:p>
                  </a:txBody>
                  <a:tcPr>
                    <a:noFill/>
                  </a:tcPr>
                </a:tc>
                <a:tc>
                  <a:txBody>
                    <a:bodyPr/>
                    <a:lstStyle/>
                    <a:p>
                      <a:pPr algn="ctr"/>
                      <a:r>
                        <a:rPr lang="en-GB" dirty="0">
                          <a:solidFill>
                            <a:schemeClr val="tx1"/>
                          </a:solidFill>
                        </a:rPr>
                        <a:t>7</a:t>
                      </a:r>
                      <a:endParaRPr lang="en-IN" dirty="0">
                        <a:solidFill>
                          <a:schemeClr val="tx1"/>
                        </a:solidFill>
                      </a:endParaRPr>
                    </a:p>
                  </a:txBody>
                  <a:tcPr>
                    <a:noFill/>
                  </a:tcPr>
                </a:tc>
                <a:tc>
                  <a:txBody>
                    <a:bodyPr/>
                    <a:lstStyle/>
                    <a:p>
                      <a:pPr algn="ctr"/>
                      <a:r>
                        <a:rPr lang="en-GB" dirty="0">
                          <a:solidFill>
                            <a:schemeClr val="tx1"/>
                          </a:solidFill>
                        </a:rPr>
                        <a:t>17</a:t>
                      </a:r>
                      <a:endParaRPr lang="en-IN" dirty="0">
                        <a:solidFill>
                          <a:schemeClr val="tx1"/>
                        </a:solidFill>
                      </a:endParaRPr>
                    </a:p>
                  </a:txBody>
                  <a:tcPr>
                    <a:noFill/>
                  </a:tcPr>
                </a:tc>
                <a:tc>
                  <a:txBody>
                    <a:bodyPr/>
                    <a:lstStyle/>
                    <a:p>
                      <a:pPr algn="ctr"/>
                      <a:r>
                        <a:rPr lang="en-GB" dirty="0">
                          <a:solidFill>
                            <a:schemeClr val="tx1"/>
                          </a:solidFill>
                        </a:rPr>
                        <a:t>03</a:t>
                      </a:r>
                      <a:endParaRPr lang="en-IN" dirty="0">
                        <a:solidFill>
                          <a:schemeClr val="tx1"/>
                        </a:solidFill>
                      </a:endParaRPr>
                    </a:p>
                  </a:txBody>
                  <a:tcPr>
                    <a:noFill/>
                  </a:tcPr>
                </a:tc>
                <a:tc>
                  <a:txBody>
                    <a:bodyPr/>
                    <a:lstStyle/>
                    <a:p>
                      <a:pPr algn="ctr"/>
                      <a:r>
                        <a:rPr lang="en-GB" dirty="0">
                          <a:solidFill>
                            <a:schemeClr val="tx1"/>
                          </a:solidFill>
                        </a:rPr>
                        <a:t>24</a:t>
                      </a:r>
                      <a:endParaRPr lang="en-IN" dirty="0">
                        <a:solidFill>
                          <a:schemeClr val="tx1"/>
                        </a:solidFill>
                      </a:endParaRPr>
                    </a:p>
                  </a:txBody>
                  <a:tcPr>
                    <a:lnR w="1905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2470673443"/>
                  </a:ext>
                </a:extLst>
              </a:tr>
              <a:tr h="370840">
                <a:tc>
                  <a:txBody>
                    <a:bodyPr/>
                    <a:lstStyle/>
                    <a:p>
                      <a:r>
                        <a:rPr lang="en-IN" dirty="0">
                          <a:solidFill>
                            <a:schemeClr val="tx1"/>
                          </a:solidFill>
                        </a:rPr>
                        <a:t>Ciphertext:</a:t>
                      </a:r>
                    </a:p>
                  </a:txBody>
                  <a:tcP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noFill/>
                  </a:tcPr>
                </a:tc>
                <a:tc>
                  <a:txBody>
                    <a:bodyPr/>
                    <a:lstStyle/>
                    <a:p>
                      <a:pPr algn="ctr"/>
                      <a:r>
                        <a:rPr lang="en-GB" b="1" dirty="0">
                          <a:solidFill>
                            <a:schemeClr val="tx1"/>
                          </a:solidFill>
                        </a:rPr>
                        <a:t>M</a:t>
                      </a:r>
                      <a:endParaRPr lang="en-IN" b="1" dirty="0">
                        <a:solidFill>
                          <a:schemeClr val="tx1"/>
                        </a:solidFill>
                      </a:endParaRPr>
                    </a:p>
                  </a:txBody>
                  <a:tcPr>
                    <a:lnB w="19050" cap="flat" cmpd="sng" algn="ctr">
                      <a:solidFill>
                        <a:schemeClr val="tx1"/>
                      </a:solidFill>
                      <a:prstDash val="solid"/>
                      <a:round/>
                      <a:headEnd type="none" w="med" len="med"/>
                      <a:tailEnd type="none" w="med" len="med"/>
                    </a:lnB>
                    <a:noFill/>
                  </a:tcPr>
                </a:tc>
                <a:tc>
                  <a:txBody>
                    <a:bodyPr/>
                    <a:lstStyle/>
                    <a:p>
                      <a:pPr algn="ctr"/>
                      <a:r>
                        <a:rPr lang="en-GB" b="1" dirty="0">
                          <a:solidFill>
                            <a:schemeClr val="tx1"/>
                          </a:solidFill>
                        </a:rPr>
                        <a:t>T</a:t>
                      </a:r>
                      <a:endParaRPr lang="en-IN" b="1" dirty="0">
                        <a:solidFill>
                          <a:schemeClr val="tx1"/>
                        </a:solidFill>
                      </a:endParaRPr>
                    </a:p>
                  </a:txBody>
                  <a:tcPr>
                    <a:lnB w="19050" cap="flat" cmpd="sng" algn="ctr">
                      <a:solidFill>
                        <a:schemeClr val="tx1"/>
                      </a:solidFill>
                      <a:prstDash val="solid"/>
                      <a:round/>
                      <a:headEnd type="none" w="med" len="med"/>
                      <a:tailEnd type="none" w="med" len="med"/>
                    </a:lnB>
                    <a:noFill/>
                  </a:tcPr>
                </a:tc>
                <a:tc>
                  <a:txBody>
                    <a:bodyPr/>
                    <a:lstStyle/>
                    <a:p>
                      <a:pPr algn="ctr"/>
                      <a:r>
                        <a:rPr lang="en-GB" b="1" dirty="0">
                          <a:solidFill>
                            <a:schemeClr val="tx1"/>
                          </a:solidFill>
                        </a:rPr>
                        <a:t>M</a:t>
                      </a:r>
                      <a:endParaRPr lang="en-IN" b="1" dirty="0">
                        <a:solidFill>
                          <a:schemeClr val="tx1"/>
                        </a:solidFill>
                      </a:endParaRPr>
                    </a:p>
                  </a:txBody>
                  <a:tcPr>
                    <a:lnB w="19050" cap="flat" cmpd="sng" algn="ctr">
                      <a:solidFill>
                        <a:schemeClr val="tx1"/>
                      </a:solidFill>
                      <a:prstDash val="solid"/>
                      <a:round/>
                      <a:headEnd type="none" w="med" len="med"/>
                      <a:tailEnd type="none" w="med" len="med"/>
                    </a:lnB>
                    <a:noFill/>
                  </a:tcPr>
                </a:tc>
                <a:tc>
                  <a:txBody>
                    <a:bodyPr/>
                    <a:lstStyle/>
                    <a:p>
                      <a:pPr algn="ctr"/>
                      <a:r>
                        <a:rPr lang="en-GB" b="1" dirty="0">
                          <a:solidFill>
                            <a:schemeClr val="tx1"/>
                          </a:solidFill>
                        </a:rPr>
                        <a:t>T</a:t>
                      </a:r>
                      <a:endParaRPr lang="en-IN" b="1" dirty="0">
                        <a:solidFill>
                          <a:schemeClr val="tx1"/>
                        </a:solidFill>
                      </a:endParaRPr>
                    </a:p>
                  </a:txBody>
                  <a:tcPr>
                    <a:lnB w="19050" cap="flat" cmpd="sng" algn="ctr">
                      <a:solidFill>
                        <a:schemeClr val="tx1"/>
                      </a:solidFill>
                      <a:prstDash val="solid"/>
                      <a:round/>
                      <a:headEnd type="none" w="med" len="med"/>
                      <a:tailEnd type="none" w="med" len="med"/>
                    </a:lnB>
                    <a:noFill/>
                  </a:tcPr>
                </a:tc>
                <a:tc>
                  <a:txBody>
                    <a:bodyPr/>
                    <a:lstStyle/>
                    <a:p>
                      <a:pPr algn="ctr"/>
                      <a:r>
                        <a:rPr lang="en-GB" b="1" dirty="0">
                          <a:solidFill>
                            <a:schemeClr val="tx1"/>
                          </a:solidFill>
                        </a:rPr>
                        <a:t>C</a:t>
                      </a:r>
                      <a:endParaRPr lang="en-IN" b="1" dirty="0">
                        <a:solidFill>
                          <a:schemeClr val="tx1"/>
                        </a:solidFill>
                      </a:endParaRPr>
                    </a:p>
                  </a:txBody>
                  <a:tcPr>
                    <a:lnB w="19050" cap="flat" cmpd="sng" algn="ctr">
                      <a:solidFill>
                        <a:schemeClr val="tx1"/>
                      </a:solidFill>
                      <a:prstDash val="solid"/>
                      <a:round/>
                      <a:headEnd type="none" w="med" len="med"/>
                      <a:tailEnd type="none" w="med" len="med"/>
                    </a:lnB>
                    <a:noFill/>
                  </a:tcPr>
                </a:tc>
                <a:tc>
                  <a:txBody>
                    <a:bodyPr/>
                    <a:lstStyle/>
                    <a:p>
                      <a:pPr algn="ctr"/>
                      <a:r>
                        <a:rPr lang="en-GB" b="1" dirty="0">
                          <a:solidFill>
                            <a:schemeClr val="tx1"/>
                          </a:solidFill>
                        </a:rPr>
                        <a:t>M</a:t>
                      </a:r>
                      <a:endParaRPr lang="en-IN" b="1" dirty="0">
                        <a:solidFill>
                          <a:schemeClr val="tx1"/>
                        </a:solidFill>
                      </a:endParaRPr>
                    </a:p>
                  </a:txBody>
                  <a:tcPr>
                    <a:lnB w="19050" cap="flat" cmpd="sng" algn="ctr">
                      <a:solidFill>
                        <a:schemeClr val="tx1"/>
                      </a:solidFill>
                      <a:prstDash val="solid"/>
                      <a:round/>
                      <a:headEnd type="none" w="med" len="med"/>
                      <a:tailEnd type="none" w="med" len="med"/>
                    </a:lnB>
                    <a:noFill/>
                  </a:tcPr>
                </a:tc>
                <a:tc>
                  <a:txBody>
                    <a:bodyPr/>
                    <a:lstStyle/>
                    <a:p>
                      <a:pPr algn="ctr"/>
                      <a:r>
                        <a:rPr lang="en-GB" b="1" dirty="0">
                          <a:solidFill>
                            <a:schemeClr val="tx1"/>
                          </a:solidFill>
                        </a:rPr>
                        <a:t>S</a:t>
                      </a:r>
                      <a:endParaRPr lang="en-IN" b="1" dirty="0">
                        <a:solidFill>
                          <a:schemeClr val="tx1"/>
                        </a:solidFill>
                      </a:endParaRPr>
                    </a:p>
                  </a:txBody>
                  <a:tcPr>
                    <a:lnB w="19050" cap="flat" cmpd="sng" algn="ctr">
                      <a:solidFill>
                        <a:schemeClr val="tx1"/>
                      </a:solidFill>
                      <a:prstDash val="solid"/>
                      <a:round/>
                      <a:headEnd type="none" w="med" len="med"/>
                      <a:tailEnd type="none" w="med" len="med"/>
                    </a:lnB>
                    <a:noFill/>
                  </a:tcPr>
                </a:tc>
                <a:tc>
                  <a:txBody>
                    <a:bodyPr/>
                    <a:lstStyle/>
                    <a:p>
                      <a:pPr algn="ctr"/>
                      <a:r>
                        <a:rPr lang="en-GB" b="1" dirty="0">
                          <a:solidFill>
                            <a:schemeClr val="tx1"/>
                          </a:solidFill>
                        </a:rPr>
                        <a:t>A</a:t>
                      </a:r>
                      <a:endParaRPr lang="en-IN" b="1" dirty="0">
                        <a:solidFill>
                          <a:schemeClr val="tx1"/>
                        </a:solidFill>
                      </a:endParaRPr>
                    </a:p>
                  </a:txBody>
                  <a:tcPr>
                    <a:lnB w="19050" cap="flat" cmpd="sng" algn="ctr">
                      <a:solidFill>
                        <a:schemeClr val="tx1"/>
                      </a:solidFill>
                      <a:prstDash val="solid"/>
                      <a:round/>
                      <a:headEnd type="none" w="med" len="med"/>
                      <a:tailEnd type="none" w="med" len="med"/>
                    </a:lnB>
                    <a:noFill/>
                  </a:tcPr>
                </a:tc>
                <a:tc>
                  <a:txBody>
                    <a:bodyPr/>
                    <a:lstStyle/>
                    <a:p>
                      <a:pPr algn="ctr"/>
                      <a:r>
                        <a:rPr lang="en-GB" b="1" dirty="0">
                          <a:solidFill>
                            <a:schemeClr val="tx1"/>
                          </a:solidFill>
                        </a:rPr>
                        <a:t>L</a:t>
                      </a:r>
                      <a:endParaRPr lang="en-IN" b="1" dirty="0">
                        <a:solidFill>
                          <a:schemeClr val="tx1"/>
                        </a:solidFill>
                      </a:endParaRPr>
                    </a:p>
                  </a:txBody>
                  <a:tcPr>
                    <a:lnB w="19050" cap="flat" cmpd="sng" algn="ctr">
                      <a:solidFill>
                        <a:schemeClr val="tx1"/>
                      </a:solidFill>
                      <a:prstDash val="solid"/>
                      <a:round/>
                      <a:headEnd type="none" w="med" len="med"/>
                      <a:tailEnd type="none" w="med" len="med"/>
                    </a:lnB>
                    <a:noFill/>
                  </a:tcPr>
                </a:tc>
                <a:tc>
                  <a:txBody>
                    <a:bodyPr/>
                    <a:lstStyle/>
                    <a:p>
                      <a:pPr algn="ctr"/>
                      <a:r>
                        <a:rPr lang="en-GB" b="1" dirty="0">
                          <a:solidFill>
                            <a:schemeClr val="tx1"/>
                          </a:solidFill>
                        </a:rPr>
                        <a:t>H</a:t>
                      </a:r>
                      <a:endParaRPr lang="en-IN" b="1" dirty="0">
                        <a:solidFill>
                          <a:schemeClr val="tx1"/>
                        </a:solidFill>
                      </a:endParaRPr>
                    </a:p>
                  </a:txBody>
                  <a:tcPr>
                    <a:lnB w="19050" cap="flat" cmpd="sng" algn="ctr">
                      <a:solidFill>
                        <a:schemeClr val="tx1"/>
                      </a:solidFill>
                      <a:prstDash val="solid"/>
                      <a:round/>
                      <a:headEnd type="none" w="med" len="med"/>
                      <a:tailEnd type="none" w="med" len="med"/>
                    </a:lnB>
                    <a:noFill/>
                  </a:tcPr>
                </a:tc>
                <a:tc>
                  <a:txBody>
                    <a:bodyPr/>
                    <a:lstStyle/>
                    <a:p>
                      <a:pPr algn="ctr"/>
                      <a:r>
                        <a:rPr lang="en-GB" b="1" dirty="0">
                          <a:solidFill>
                            <a:schemeClr val="tx1"/>
                          </a:solidFill>
                        </a:rPr>
                        <a:t>R</a:t>
                      </a:r>
                      <a:endParaRPr lang="en-IN" b="1" dirty="0">
                        <a:solidFill>
                          <a:schemeClr val="tx1"/>
                        </a:solidFill>
                      </a:endParaRPr>
                    </a:p>
                  </a:txBody>
                  <a:tcPr>
                    <a:lnB w="19050" cap="flat" cmpd="sng" algn="ctr">
                      <a:solidFill>
                        <a:schemeClr val="tx1"/>
                      </a:solidFill>
                      <a:prstDash val="solid"/>
                      <a:round/>
                      <a:headEnd type="none" w="med" len="med"/>
                      <a:tailEnd type="none" w="med" len="med"/>
                    </a:lnB>
                    <a:noFill/>
                  </a:tcPr>
                </a:tc>
                <a:tc>
                  <a:txBody>
                    <a:bodyPr/>
                    <a:lstStyle/>
                    <a:p>
                      <a:pPr algn="ctr"/>
                      <a:r>
                        <a:rPr lang="en-GB" b="1" dirty="0">
                          <a:solidFill>
                            <a:schemeClr val="tx1"/>
                          </a:solidFill>
                        </a:rPr>
                        <a:t>D</a:t>
                      </a:r>
                      <a:endParaRPr lang="en-IN" b="1" dirty="0">
                        <a:solidFill>
                          <a:schemeClr val="tx1"/>
                        </a:solidFill>
                      </a:endParaRPr>
                    </a:p>
                  </a:txBody>
                  <a:tcPr>
                    <a:lnB w="19050" cap="flat" cmpd="sng" algn="ctr">
                      <a:solidFill>
                        <a:schemeClr val="tx1"/>
                      </a:solidFill>
                      <a:prstDash val="solid"/>
                      <a:round/>
                      <a:headEnd type="none" w="med" len="med"/>
                      <a:tailEnd type="none" w="med" len="med"/>
                    </a:lnB>
                    <a:noFill/>
                  </a:tcPr>
                </a:tc>
                <a:tc>
                  <a:txBody>
                    <a:bodyPr/>
                    <a:lstStyle/>
                    <a:p>
                      <a:pPr algn="ctr"/>
                      <a:r>
                        <a:rPr lang="en-GB" b="1" dirty="0">
                          <a:solidFill>
                            <a:schemeClr val="tx1"/>
                          </a:solidFill>
                        </a:rPr>
                        <a:t>Y</a:t>
                      </a:r>
                      <a:endParaRPr lang="en-IN" b="1" dirty="0">
                        <a:solidFill>
                          <a:schemeClr val="tx1"/>
                        </a:solidFill>
                      </a:endParaRPr>
                    </a:p>
                  </a:txBody>
                  <a:tcP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4705671"/>
                  </a:ext>
                </a:extLst>
              </a:tr>
            </a:tbl>
          </a:graphicData>
        </a:graphic>
      </p:graphicFrame>
      <p:sp>
        <p:nvSpPr>
          <p:cNvPr id="7" name="Slide Number Placeholder 6">
            <a:extLst>
              <a:ext uri="{FF2B5EF4-FFF2-40B4-BE49-F238E27FC236}">
                <a16:creationId xmlns:a16="http://schemas.microsoft.com/office/drawing/2014/main" id="{700918E4-4C1F-4A32-8499-3B20EC3F4AC3}"/>
              </a:ext>
            </a:extLst>
          </p:cNvPr>
          <p:cNvSpPr>
            <a:spLocks noGrp="1"/>
          </p:cNvSpPr>
          <p:nvPr>
            <p:ph type="sldNum" sz="quarter" idx="10"/>
          </p:nvPr>
        </p:nvSpPr>
        <p:spPr/>
        <p:txBody>
          <a:bodyPr/>
          <a:lstStyle/>
          <a:p>
            <a:fld id="{68151E55-6873-49E2-B8D5-2F265E6F1973}" type="slidenum">
              <a:rPr lang="en-US" smtClean="0"/>
              <a:pPr/>
              <a:t>26</a:t>
            </a:fld>
            <a:endParaRPr lang="en-US"/>
          </a:p>
        </p:txBody>
      </p:sp>
    </p:spTree>
    <p:extLst>
      <p:ext uri="{BB962C8B-B14F-4D97-AF65-F5344CB8AC3E}">
        <p14:creationId xmlns:p14="http://schemas.microsoft.com/office/powerpoint/2010/main" val="782154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13.6 Transposition cipher</a:t>
            </a:r>
          </a:p>
        </p:txBody>
      </p:sp>
      <p:pic>
        <p:nvPicPr>
          <p:cNvPr id="10" name="Picture 2" descr="An image shows the Transposition cipher.">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914400" y="1095261"/>
            <a:ext cx="7315200" cy="5105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27</a:t>
            </a:fld>
            <a:endParaRPr lang="en-US"/>
          </a:p>
        </p:txBody>
      </p:sp>
    </p:spTree>
    <p:extLst>
      <p:ext uri="{BB962C8B-B14F-4D97-AF65-F5344CB8AC3E}">
        <p14:creationId xmlns:p14="http://schemas.microsoft.com/office/powerpoint/2010/main" val="2908442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Modern Symmetric-Key Ciphers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The traditional symmetric-key ciphers that we have studied so far are character-oriented ciphers. With the advent of the computer, we need bit-oriented ciphers. This is because the information to be encrypted is not just text; it can also consist of numbers, graphics, audio, and video data. It is convenient to convert these types of data into a stream of bits, to encrypt the stream, and then to send the encrypted stream. In addition, when text is treated at the bit level, each character is replaced by 8 (or 16) bits, which means that the number of symbols becomes 8 (or 16) times larger. Mixing a larger number of symbols increases security. A modern cipher can be either a block cipher or a stream cipher.</a:t>
            </a:r>
            <a:endParaRPr lang="en-US" dirty="0">
              <a:solidFill>
                <a:srgbClr val="7030A0"/>
              </a:solidFill>
            </a:endParaRP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28</a:t>
            </a:fld>
            <a:endParaRPr lang="en-US"/>
          </a:p>
        </p:txBody>
      </p:sp>
    </p:spTree>
    <p:extLst>
      <p:ext uri="{BB962C8B-B14F-4D97-AF65-F5344CB8AC3E}">
        <p14:creationId xmlns:p14="http://schemas.microsoft.com/office/powerpoint/2010/main" val="1502315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13.7 A modern block cipher</a:t>
            </a:r>
          </a:p>
        </p:txBody>
      </p:sp>
      <p:pic>
        <p:nvPicPr>
          <p:cNvPr id="10" name="Picture 2" descr="A flow diagram shows a modern block cipher.">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969298"/>
            <a:ext cx="8595360" cy="3415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29</a:t>
            </a:fld>
            <a:endParaRPr lang="en-US"/>
          </a:p>
        </p:txBody>
      </p:sp>
    </p:spTree>
    <p:extLst>
      <p:ext uri="{BB962C8B-B14F-4D97-AF65-F5344CB8AC3E}">
        <p14:creationId xmlns:p14="http://schemas.microsoft.com/office/powerpoint/2010/main" val="1802261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dirty="0">
                <a:solidFill>
                  <a:schemeClr val="tx1"/>
                </a:solidFill>
              </a:rPr>
              <a:t>13-1 INTRODUCTION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r>
              <a:rPr lang="en-US" dirty="0">
                <a:latin typeface="Times-Roman"/>
              </a:rPr>
              <a:t>We are living in the information age. Information is an asset that has a value like any other asset. As an asset, information needs to be secured from attacks. To be secured, information needs to be hidden from unauthorized access (confidentiality), protected from unauthorized change (integrity), and available to an authorized entity when it is needed (availability).</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3</a:t>
            </a:fld>
            <a:endParaRPr lang="en-US"/>
          </a:p>
        </p:txBody>
      </p:sp>
    </p:spTree>
    <p:extLst>
      <p:ext uri="{BB962C8B-B14F-4D97-AF65-F5344CB8AC3E}">
        <p14:creationId xmlns:p14="http://schemas.microsoft.com/office/powerpoint/2010/main" val="268382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13.8 Components of a modern block cipher</a:t>
            </a:r>
          </a:p>
        </p:txBody>
      </p:sp>
      <p:pic>
        <p:nvPicPr>
          <p:cNvPr id="10" name="Picture 2" descr="An illustration shows the components of a modern block chipper. ">
            <a:extLst>
              <a:ext uri="{FF2B5EF4-FFF2-40B4-BE49-F238E27FC236}">
                <a16:creationId xmlns:a16="http://schemas.microsoft.com/office/drawing/2014/main" id="{DC8C8999-2E59-422D-9276-9A19F789E62E}"/>
              </a:ext>
              <a:ext uri="{C183D7F6-B498-43B3-948B-1728B52AA6E4}">
                <adec:decorative xmlns:adec="http://schemas.microsoft.com/office/drawing/2017/decorative" val="0"/>
              </a:ext>
            </a:extLst>
          </p:cNvPr>
          <p:cNvPicPr>
            <a:picLocks noChangeAspect="1" noChangeArrowheads="1"/>
          </p:cNvPicPr>
          <p:nvPr/>
        </p:nvPicPr>
        <p:blipFill>
          <a:blip r:embed="rId2"/>
          <a:stretch>
            <a:fillRect/>
          </a:stretch>
        </p:blipFill>
        <p:spPr bwMode="auto">
          <a:xfrm>
            <a:off x="1371600" y="1096765"/>
            <a:ext cx="6400800" cy="5094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3">
            <a:extLst>
              <a:ext uri="{FF2B5EF4-FFF2-40B4-BE49-F238E27FC236}">
                <a16:creationId xmlns:a16="http://schemas.microsoft.com/office/drawing/2014/main" id="{1E5CB8D9-43EC-4500-8365-1E72513EE2AF}"/>
              </a:ext>
            </a:extLst>
          </p:cNvPr>
          <p:cNvSpPr>
            <a:spLocks noGrp="1"/>
          </p:cNvSpPr>
          <p:nvPr>
            <p:ph type="body" sz="quarter" idx="40"/>
          </p:nvPr>
        </p:nvSpPr>
        <p:spPr>
          <a:xfrm>
            <a:off x="3200400" y="6300788"/>
            <a:ext cx="2743200" cy="192087"/>
          </a:xfrm>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30</a:t>
            </a:fld>
            <a:endParaRPr lang="en-US"/>
          </a:p>
        </p:txBody>
      </p:sp>
    </p:spTree>
    <p:extLst>
      <p:ext uri="{BB962C8B-B14F-4D97-AF65-F5344CB8AC3E}">
        <p14:creationId xmlns:p14="http://schemas.microsoft.com/office/powerpoint/2010/main" val="4208158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13.9 General structure of DES</a:t>
            </a:r>
          </a:p>
        </p:txBody>
      </p:sp>
      <p:pic>
        <p:nvPicPr>
          <p:cNvPr id="10" name="Picture 2" descr="An image shows the General structure of D E S.">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362512"/>
            <a:ext cx="8595360" cy="4603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31</a:t>
            </a:fld>
            <a:endParaRPr lang="en-US"/>
          </a:p>
        </p:txBody>
      </p:sp>
    </p:spTree>
    <p:extLst>
      <p:ext uri="{BB962C8B-B14F-4D97-AF65-F5344CB8AC3E}">
        <p14:creationId xmlns:p14="http://schemas.microsoft.com/office/powerpoint/2010/main" val="3738383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13.10 DES function</a:t>
            </a:r>
          </a:p>
        </p:txBody>
      </p:sp>
      <p:pic>
        <p:nvPicPr>
          <p:cNvPr id="10" name="Picture 2" descr="A tree diagram shows the D E S function. ">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1759668" y="1132342"/>
            <a:ext cx="5624665" cy="5063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32</a:t>
            </a:fld>
            <a:endParaRPr lang="en-US"/>
          </a:p>
        </p:txBody>
      </p:sp>
    </p:spTree>
    <p:extLst>
      <p:ext uri="{BB962C8B-B14F-4D97-AF65-F5344CB8AC3E}">
        <p14:creationId xmlns:p14="http://schemas.microsoft.com/office/powerpoint/2010/main" val="2606928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13.11 Key generation</a:t>
            </a:r>
          </a:p>
        </p:txBody>
      </p:sp>
      <p:pic>
        <p:nvPicPr>
          <p:cNvPr id="10" name="Picture 2" descr="An image shows key generation.">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491547"/>
            <a:ext cx="8595360" cy="2257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33</a:t>
            </a:fld>
            <a:endParaRPr lang="en-US"/>
          </a:p>
        </p:txBody>
      </p:sp>
    </p:spTree>
    <p:extLst>
      <p:ext uri="{BB962C8B-B14F-4D97-AF65-F5344CB8AC3E}">
        <p14:creationId xmlns:p14="http://schemas.microsoft.com/office/powerpoint/2010/main" val="35339483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Example 13.5</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1386481"/>
          </a:xfrm>
        </p:spPr>
        <p:txBody>
          <a:bodyPr/>
          <a:lstStyle/>
          <a:p>
            <a:r>
              <a:rPr lang="en-US" i="0" dirty="0"/>
              <a:t>We choose a random plaintext block and a random key and determine (using a program) what the ciphertext block would be (all in hexadecimal) as shown below.</a:t>
            </a:r>
          </a:p>
        </p:txBody>
      </p:sp>
      <p:graphicFrame>
        <p:nvGraphicFramePr>
          <p:cNvPr id="3" name="Table 3">
            <a:extLst>
              <a:ext uri="{FF2B5EF4-FFF2-40B4-BE49-F238E27FC236}">
                <a16:creationId xmlns:a16="http://schemas.microsoft.com/office/drawing/2014/main" id="{EB4C3FB0-4B28-415D-9C21-93976A36A402}"/>
              </a:ext>
            </a:extLst>
          </p:cNvPr>
          <p:cNvGraphicFramePr>
            <a:graphicFrameLocks noGrp="1"/>
          </p:cNvGraphicFramePr>
          <p:nvPr>
            <p:extLst>
              <p:ext uri="{D42A27DB-BD31-4B8C-83A1-F6EECF244321}">
                <p14:modId xmlns:p14="http://schemas.microsoft.com/office/powerpoint/2010/main" val="685774117"/>
              </p:ext>
            </p:extLst>
          </p:nvPr>
        </p:nvGraphicFramePr>
        <p:xfrm>
          <a:off x="396240" y="3098801"/>
          <a:ext cx="8351520" cy="741680"/>
        </p:xfrm>
        <a:graphic>
          <a:graphicData uri="http://schemas.openxmlformats.org/drawingml/2006/table">
            <a:tbl>
              <a:tblPr firstRow="1" bandRow="1">
                <a:tableStyleId>{5C22544A-7EE6-4342-B048-85BDC9FD1C3A}</a:tableStyleId>
              </a:tblPr>
              <a:tblGrid>
                <a:gridCol w="2817380">
                  <a:extLst>
                    <a:ext uri="{9D8B030D-6E8A-4147-A177-3AD203B41FA5}">
                      <a16:colId xmlns:a16="http://schemas.microsoft.com/office/drawing/2014/main" val="216329736"/>
                    </a:ext>
                  </a:extLst>
                </a:gridCol>
                <a:gridCol w="2817380">
                  <a:extLst>
                    <a:ext uri="{9D8B030D-6E8A-4147-A177-3AD203B41FA5}">
                      <a16:colId xmlns:a16="http://schemas.microsoft.com/office/drawing/2014/main" val="593335442"/>
                    </a:ext>
                  </a:extLst>
                </a:gridCol>
                <a:gridCol w="2716760">
                  <a:extLst>
                    <a:ext uri="{9D8B030D-6E8A-4147-A177-3AD203B41FA5}">
                      <a16:colId xmlns:a16="http://schemas.microsoft.com/office/drawing/2014/main" val="1448621925"/>
                    </a:ext>
                  </a:extLst>
                </a:gridCol>
              </a:tblGrid>
              <a:tr h="370840">
                <a:tc>
                  <a:txBody>
                    <a:bodyPr/>
                    <a:lstStyle/>
                    <a:p>
                      <a:pPr algn="ctr"/>
                      <a:r>
                        <a:rPr lang="en-IN" b="0" dirty="0">
                          <a:solidFill>
                            <a:schemeClr val="tx1"/>
                          </a:solidFill>
                        </a:rPr>
                        <a:t>Plaintext:</a:t>
                      </a:r>
                    </a:p>
                  </a:txBody>
                  <a:tcP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IN" b="1" dirty="0">
                          <a:solidFill>
                            <a:srgbClr val="00648B"/>
                          </a:solidFill>
                        </a:rPr>
                        <a:t>Key:</a:t>
                      </a:r>
                    </a:p>
                  </a:txBody>
                  <a:tcPr>
                    <a:lnL w="12700" cmpd="sng">
                      <a:noFill/>
                    </a:lnL>
                    <a:lnR w="12700" cmpd="sng">
                      <a:noFill/>
                    </a:lnR>
                    <a:lnT w="1905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IN" b="0" dirty="0">
                          <a:solidFill>
                            <a:schemeClr val="tx1"/>
                          </a:solidFill>
                        </a:rPr>
                        <a:t>Ciphertext:</a:t>
                      </a:r>
                    </a:p>
                  </a:txBody>
                  <a:tcP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80872702"/>
                  </a:ext>
                </a:extLst>
              </a:tr>
              <a:tr h="370840">
                <a:tc>
                  <a:txBody>
                    <a:bodyPr/>
                    <a:lstStyle/>
                    <a:p>
                      <a:pPr algn="ctr"/>
                      <a:r>
                        <a:rPr lang="en-IN" b="1" dirty="0">
                          <a:solidFill>
                            <a:schemeClr val="tx1"/>
                          </a:solidFill>
                        </a:rPr>
                        <a:t>123456ABCD132536</a:t>
                      </a:r>
                    </a:p>
                  </a:txBody>
                  <a:tcPr>
                    <a:lnL w="19050" cap="flat" cmpd="sng" algn="ctr">
                      <a:solidFill>
                        <a:schemeClr val="tx1"/>
                      </a:solidFill>
                      <a:prstDash val="solid"/>
                      <a:round/>
                      <a:headEnd type="none" w="med" len="med"/>
                      <a:tailEnd type="none" w="med" len="med"/>
                    </a:lnL>
                    <a:lnR w="12700" cmpd="sng">
                      <a:noFill/>
                    </a:lnR>
                    <a:lnT w="381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IN" b="1" dirty="0">
                          <a:solidFill>
                            <a:srgbClr val="00648B"/>
                          </a:solidFill>
                        </a:rPr>
                        <a:t>AABB09182736CCDD</a:t>
                      </a:r>
                    </a:p>
                  </a:txBody>
                  <a:tcPr>
                    <a:lnL w="12700" cmpd="sng">
                      <a:noFill/>
                    </a:lnL>
                    <a:lnR w="12700" cmpd="sng">
                      <a:noFill/>
                    </a:lnR>
                    <a:lnT w="381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IN" b="1" dirty="0">
                          <a:solidFill>
                            <a:schemeClr val="tx1"/>
                          </a:solidFill>
                        </a:rPr>
                        <a:t>C0B7A8D05F3A829C</a:t>
                      </a:r>
                    </a:p>
                  </a:txBody>
                  <a:tcPr>
                    <a:lnL w="12700" cmpd="sng">
                      <a:noFill/>
                    </a:lnL>
                    <a:lnR w="19050" cap="flat" cmpd="sng" algn="ctr">
                      <a:solidFill>
                        <a:schemeClr val="tx1"/>
                      </a:solidFill>
                      <a:prstDash val="solid"/>
                      <a:round/>
                      <a:headEnd type="none" w="med" len="med"/>
                      <a:tailEnd type="none" w="med" len="med"/>
                    </a:lnR>
                    <a:lnT w="381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02729997"/>
                  </a:ext>
                </a:extLst>
              </a:tr>
            </a:tbl>
          </a:graphicData>
        </a:graphic>
      </p:graphicFrame>
      <p:sp>
        <p:nvSpPr>
          <p:cNvPr id="2" name="Slide Number Placeholder 4">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34</a:t>
            </a:fld>
            <a:endParaRPr lang="en-US"/>
          </a:p>
        </p:txBody>
      </p:sp>
    </p:spTree>
    <p:extLst>
      <p:ext uri="{BB962C8B-B14F-4D97-AF65-F5344CB8AC3E}">
        <p14:creationId xmlns:p14="http://schemas.microsoft.com/office/powerpoint/2010/main" val="40292100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Example 13.6</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1386481"/>
          </a:xfrm>
        </p:spPr>
        <p:txBody>
          <a:bodyPr/>
          <a:lstStyle/>
          <a:p>
            <a:r>
              <a:rPr lang="en-US" i="0" dirty="0"/>
              <a:t>To check the effectiveness of DES when a single bit is changed in the input, we use two different plaintexts with only a single bit difference (in a program). The two ciphertexts are completely different without even changing the key. Although the two plaintext blocks differ only in the rightmost bit, the ciphertext blocks differ in 29 bits.</a:t>
            </a:r>
          </a:p>
        </p:txBody>
      </p:sp>
      <p:graphicFrame>
        <p:nvGraphicFramePr>
          <p:cNvPr id="3" name="Table 3">
            <a:extLst>
              <a:ext uri="{FF2B5EF4-FFF2-40B4-BE49-F238E27FC236}">
                <a16:creationId xmlns:a16="http://schemas.microsoft.com/office/drawing/2014/main" id="{EB4C3FB0-4B28-415D-9C21-93976A36A402}"/>
              </a:ext>
            </a:extLst>
          </p:cNvPr>
          <p:cNvGraphicFramePr>
            <a:graphicFrameLocks noGrp="1"/>
          </p:cNvGraphicFramePr>
          <p:nvPr>
            <p:extLst>
              <p:ext uri="{D42A27DB-BD31-4B8C-83A1-F6EECF244321}">
                <p14:modId xmlns:p14="http://schemas.microsoft.com/office/powerpoint/2010/main" val="3005679011"/>
              </p:ext>
            </p:extLst>
          </p:nvPr>
        </p:nvGraphicFramePr>
        <p:xfrm>
          <a:off x="396240" y="4047491"/>
          <a:ext cx="8351520" cy="1483360"/>
        </p:xfrm>
        <a:graphic>
          <a:graphicData uri="http://schemas.openxmlformats.org/drawingml/2006/table">
            <a:tbl>
              <a:tblPr firstRow="1" bandRow="1">
                <a:tableStyleId>{5C22544A-7EE6-4342-B048-85BDC9FD1C3A}</a:tableStyleId>
              </a:tblPr>
              <a:tblGrid>
                <a:gridCol w="2817380">
                  <a:extLst>
                    <a:ext uri="{9D8B030D-6E8A-4147-A177-3AD203B41FA5}">
                      <a16:colId xmlns:a16="http://schemas.microsoft.com/office/drawing/2014/main" val="216329736"/>
                    </a:ext>
                  </a:extLst>
                </a:gridCol>
                <a:gridCol w="2817380">
                  <a:extLst>
                    <a:ext uri="{9D8B030D-6E8A-4147-A177-3AD203B41FA5}">
                      <a16:colId xmlns:a16="http://schemas.microsoft.com/office/drawing/2014/main" val="593335442"/>
                    </a:ext>
                  </a:extLst>
                </a:gridCol>
                <a:gridCol w="2716760">
                  <a:extLst>
                    <a:ext uri="{9D8B030D-6E8A-4147-A177-3AD203B41FA5}">
                      <a16:colId xmlns:a16="http://schemas.microsoft.com/office/drawing/2014/main" val="1448621925"/>
                    </a:ext>
                  </a:extLst>
                </a:gridCol>
              </a:tblGrid>
              <a:tr h="370840">
                <a:tc>
                  <a:txBody>
                    <a:bodyPr/>
                    <a:lstStyle/>
                    <a:p>
                      <a:pPr algn="ctr"/>
                      <a:r>
                        <a:rPr lang="en-IN" b="0" dirty="0">
                          <a:solidFill>
                            <a:schemeClr val="tx1"/>
                          </a:solidFill>
                        </a:rPr>
                        <a:t>Plaintext:</a:t>
                      </a:r>
                    </a:p>
                  </a:txBody>
                  <a:tcP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IN" b="1" dirty="0">
                          <a:solidFill>
                            <a:srgbClr val="00648B"/>
                          </a:solidFill>
                        </a:rPr>
                        <a:t>Key:</a:t>
                      </a:r>
                    </a:p>
                  </a:txBody>
                  <a:tcPr>
                    <a:lnL w="12700" cmpd="sng">
                      <a:noFill/>
                    </a:lnL>
                    <a:lnR w="12700" cmpd="sng">
                      <a:noFill/>
                    </a:lnR>
                    <a:lnT w="1905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IN" b="0" dirty="0">
                          <a:solidFill>
                            <a:schemeClr val="tx1"/>
                          </a:solidFill>
                        </a:rPr>
                        <a:t>Ciphertext:</a:t>
                      </a:r>
                    </a:p>
                  </a:txBody>
                  <a:tcPr>
                    <a:lnL w="12700" cmpd="sng">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80872702"/>
                  </a:ext>
                </a:extLst>
              </a:tr>
              <a:tr h="370840">
                <a:tc>
                  <a:txBody>
                    <a:bodyPr/>
                    <a:lstStyle/>
                    <a:p>
                      <a:pPr algn="ctr"/>
                      <a:r>
                        <a:rPr lang="en-IN" b="1" dirty="0">
                          <a:solidFill>
                            <a:schemeClr val="tx1"/>
                          </a:solidFill>
                        </a:rPr>
                        <a:t>0000000000000000</a:t>
                      </a:r>
                    </a:p>
                  </a:txBody>
                  <a:tcPr>
                    <a:lnL w="19050" cap="flat" cmpd="sng" algn="ctr">
                      <a:solidFill>
                        <a:schemeClr val="tx1"/>
                      </a:solidFill>
                      <a:prstDash val="solid"/>
                      <a:round/>
                      <a:headEnd type="none" w="med" len="med"/>
                      <a:tailEnd type="none" w="med" len="med"/>
                    </a:lnL>
                    <a:lnR w="12700" cmpd="sng">
                      <a:noFill/>
                    </a:lnR>
                    <a:lnT w="381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IN" b="1" dirty="0">
                          <a:solidFill>
                            <a:srgbClr val="00648B"/>
                          </a:solidFill>
                        </a:rPr>
                        <a:t>22234512987ABB23</a:t>
                      </a:r>
                    </a:p>
                  </a:txBody>
                  <a:tcPr>
                    <a:lnL w="12700" cmpd="sng">
                      <a:noFill/>
                    </a:lnL>
                    <a:lnR w="12700" cmpd="sng">
                      <a:noFill/>
                    </a:lnR>
                    <a:lnT w="381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IN" b="1" dirty="0">
                          <a:solidFill>
                            <a:schemeClr val="tx1"/>
                          </a:solidFill>
                        </a:rPr>
                        <a:t>4789FD476E82A5F1</a:t>
                      </a:r>
                    </a:p>
                  </a:txBody>
                  <a:tcPr>
                    <a:lnL w="12700" cmpd="sng">
                      <a:noFill/>
                    </a:lnL>
                    <a:lnR w="19050" cap="flat" cmpd="sng" algn="ctr">
                      <a:solidFill>
                        <a:schemeClr val="tx1"/>
                      </a:solidFill>
                      <a:prstDash val="solid"/>
                      <a:round/>
                      <a:headEnd type="none" w="med" len="med"/>
                      <a:tailEnd type="none" w="med" len="med"/>
                    </a:lnR>
                    <a:lnT w="381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02729997"/>
                  </a:ext>
                </a:extLst>
              </a:tr>
              <a:tr h="370840">
                <a:tc>
                  <a:txBody>
                    <a:bodyPr/>
                    <a:lstStyle/>
                    <a:p>
                      <a:pPr algn="ctr"/>
                      <a:r>
                        <a:rPr lang="en-IN" b="0" dirty="0">
                          <a:solidFill>
                            <a:schemeClr val="tx1"/>
                          </a:solidFill>
                        </a:rPr>
                        <a:t>Plaintext:</a:t>
                      </a:r>
                    </a:p>
                  </a:txBody>
                  <a:tcPr>
                    <a:lnL w="19050" cap="flat" cmpd="sng" algn="ctr">
                      <a:solidFill>
                        <a:schemeClr val="tx1"/>
                      </a:solidFill>
                      <a:prstDash val="solid"/>
                      <a:round/>
                      <a:headEnd type="none" w="med" len="med"/>
                      <a:tailEnd type="none" w="med" len="med"/>
                    </a:lnL>
                    <a:lnR w="12700" cmpd="sng">
                      <a:noFill/>
                    </a:lnR>
                    <a:lnT w="381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IN" b="1" dirty="0">
                          <a:solidFill>
                            <a:srgbClr val="00648B"/>
                          </a:solidFill>
                        </a:rPr>
                        <a:t>Key:</a:t>
                      </a:r>
                    </a:p>
                  </a:txBody>
                  <a:tcPr>
                    <a:lnL w="12700" cmpd="sng">
                      <a:noFill/>
                    </a:lnL>
                    <a:lnR w="12700" cmpd="sng">
                      <a:noFill/>
                    </a:lnR>
                    <a:lnT w="381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IN" b="0" dirty="0">
                          <a:solidFill>
                            <a:schemeClr val="tx1"/>
                          </a:solidFill>
                        </a:rPr>
                        <a:t>Ciphertext:</a:t>
                      </a:r>
                    </a:p>
                  </a:txBody>
                  <a:tcPr>
                    <a:lnL w="12700" cmpd="sng">
                      <a:noFill/>
                    </a:lnL>
                    <a:lnR w="19050" cap="flat" cmpd="sng" algn="ctr">
                      <a:solidFill>
                        <a:schemeClr val="tx1"/>
                      </a:solidFill>
                      <a:prstDash val="solid"/>
                      <a:round/>
                      <a:headEnd type="none" w="med" len="med"/>
                      <a:tailEnd type="none" w="med" len="med"/>
                    </a:lnR>
                    <a:lnT w="381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410688"/>
                  </a:ext>
                </a:extLst>
              </a:tr>
              <a:tr h="370840">
                <a:tc>
                  <a:txBody>
                    <a:bodyPr/>
                    <a:lstStyle/>
                    <a:p>
                      <a:pPr algn="ctr"/>
                      <a:r>
                        <a:rPr lang="en-IN" b="1" dirty="0">
                          <a:solidFill>
                            <a:schemeClr val="tx1"/>
                          </a:solidFill>
                        </a:rPr>
                        <a:t>000000000000000</a:t>
                      </a:r>
                      <a:r>
                        <a:rPr lang="en-IN" b="1" dirty="0">
                          <a:solidFill>
                            <a:srgbClr val="00648B"/>
                          </a:solidFill>
                        </a:rPr>
                        <a:t>1</a:t>
                      </a:r>
                    </a:p>
                  </a:txBody>
                  <a:tcPr>
                    <a:lnL w="19050" cap="flat" cmpd="sng" algn="ctr">
                      <a:solidFill>
                        <a:schemeClr val="tx1"/>
                      </a:solidFill>
                      <a:prstDash val="solid"/>
                      <a:round/>
                      <a:headEnd type="none" w="med" len="med"/>
                      <a:tailEnd type="none" w="med" len="med"/>
                    </a:lnL>
                    <a:lnR w="12700" cmpd="sng">
                      <a:noFill/>
                    </a:lnR>
                    <a:lnT w="381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IN" b="1" dirty="0">
                          <a:solidFill>
                            <a:srgbClr val="00648B"/>
                          </a:solidFill>
                        </a:rPr>
                        <a:t>22234512987ABB23</a:t>
                      </a:r>
                    </a:p>
                  </a:txBody>
                  <a:tcPr>
                    <a:lnL w="12700" cmpd="sng">
                      <a:noFill/>
                    </a:lnL>
                    <a:lnR w="12700" cmpd="sng">
                      <a:noFill/>
                    </a:lnR>
                    <a:lnT w="381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IN" b="1" dirty="0">
                          <a:solidFill>
                            <a:schemeClr val="tx1"/>
                          </a:solidFill>
                        </a:rPr>
                        <a:t>0A4ED5C15A63FEA3</a:t>
                      </a:r>
                    </a:p>
                  </a:txBody>
                  <a:tcPr>
                    <a:lnL w="12700" cmpd="sng">
                      <a:noFill/>
                    </a:lnL>
                    <a:lnR w="19050" cap="flat" cmpd="sng" algn="ctr">
                      <a:solidFill>
                        <a:schemeClr val="tx1"/>
                      </a:solidFill>
                      <a:prstDash val="solid"/>
                      <a:round/>
                      <a:headEnd type="none" w="med" len="med"/>
                      <a:tailEnd type="none" w="med" len="med"/>
                    </a:lnR>
                    <a:lnT w="381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361161612"/>
                  </a:ext>
                </a:extLst>
              </a:tr>
            </a:tbl>
          </a:graphicData>
        </a:graphic>
      </p:graphicFrame>
      <p:sp>
        <p:nvSpPr>
          <p:cNvPr id="2" name="Slide Number Placeholder 4">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35</a:t>
            </a:fld>
            <a:endParaRPr lang="en-US"/>
          </a:p>
        </p:txBody>
      </p:sp>
    </p:spTree>
    <p:extLst>
      <p:ext uri="{BB962C8B-B14F-4D97-AF65-F5344CB8AC3E}">
        <p14:creationId xmlns:p14="http://schemas.microsoft.com/office/powerpoint/2010/main" val="6536594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13.12 One-time pad</a:t>
            </a:r>
          </a:p>
        </p:txBody>
      </p:sp>
      <p:pic>
        <p:nvPicPr>
          <p:cNvPr id="10" name="Picture 2" descr="An image shows the One time pad.">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118004"/>
            <a:ext cx="8595360" cy="2917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36</a:t>
            </a:fld>
            <a:endParaRPr lang="en-US"/>
          </a:p>
        </p:txBody>
      </p:sp>
    </p:spTree>
    <p:extLst>
      <p:ext uri="{BB962C8B-B14F-4D97-AF65-F5344CB8AC3E}">
        <p14:creationId xmlns:p14="http://schemas.microsoft.com/office/powerpoint/2010/main" val="512877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13.2.2 Asymmetric-Key Ciphers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In previous sections we discussed symmetric-key ciphers. In this section, we start the discussion of asymmetric-key ciphers. Symmetric- and asymmetric-key ciphers will exist in parallel and continue to serve the community. We actually believe that they are complements of each other; the advantages of one can compensate for the disadvantages of the other.</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37</a:t>
            </a:fld>
            <a:endParaRPr lang="en-US"/>
          </a:p>
        </p:txBody>
      </p:sp>
    </p:spTree>
    <p:extLst>
      <p:ext uri="{BB962C8B-B14F-4D97-AF65-F5344CB8AC3E}">
        <p14:creationId xmlns:p14="http://schemas.microsoft.com/office/powerpoint/2010/main" val="2190086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13.13 Locking and unlocking in asymmetric-key cryptosystem</a:t>
            </a:r>
          </a:p>
        </p:txBody>
      </p:sp>
      <p:pic>
        <p:nvPicPr>
          <p:cNvPr id="10" name="Picture 2" descr="An image shows the Alice laptop is locked with Bob’s public key represents the Encryption algorithm. ">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802569"/>
            <a:ext cx="8595360" cy="362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38</a:t>
            </a:fld>
            <a:endParaRPr lang="en-US"/>
          </a:p>
        </p:txBody>
      </p:sp>
    </p:spTree>
    <p:extLst>
      <p:ext uri="{BB962C8B-B14F-4D97-AF65-F5344CB8AC3E}">
        <p14:creationId xmlns:p14="http://schemas.microsoft.com/office/powerpoint/2010/main" val="36127445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Network-Layer Security</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Figure 13.14 shows the general idea of asymmetric-key cryptography as used for encipherment. </a:t>
            </a:r>
            <a:endParaRPr lang="en-US" dirty="0">
              <a:solidFill>
                <a:srgbClr val="7030A0"/>
              </a:solidFill>
            </a:endParaRP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39</a:t>
            </a:fld>
            <a:endParaRPr lang="en-US"/>
          </a:p>
        </p:txBody>
      </p:sp>
    </p:spTree>
    <p:extLst>
      <p:ext uri="{BB962C8B-B14F-4D97-AF65-F5344CB8AC3E}">
        <p14:creationId xmlns:p14="http://schemas.microsoft.com/office/powerpoint/2010/main" val="1696856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13.1.1 Security Goals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Let us first discuss three security goals: confidentiality, integrity, and availability</a:t>
            </a:r>
            <a:r>
              <a:rPr lang="en-US" dirty="0">
                <a:solidFill>
                  <a:srgbClr val="7030A0"/>
                </a:solidFill>
              </a:rPr>
              <a:t>.</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4</a:t>
            </a:fld>
            <a:endParaRPr lang="en-US"/>
          </a:p>
        </p:txBody>
      </p:sp>
    </p:spTree>
    <p:extLst>
      <p:ext uri="{BB962C8B-B14F-4D97-AF65-F5344CB8AC3E}">
        <p14:creationId xmlns:p14="http://schemas.microsoft.com/office/powerpoint/2010/main" val="17796424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13.14 General idea of asymmetric-key cryptosystem</a:t>
            </a:r>
          </a:p>
        </p:txBody>
      </p:sp>
      <p:pic>
        <p:nvPicPr>
          <p:cNvPr id="10" name="Picture 2" descr="An image shows the General idea of an asymmetric-key cryptosystem.">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118005"/>
            <a:ext cx="8595360" cy="293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40</a:t>
            </a:fld>
            <a:endParaRPr lang="en-US"/>
          </a:p>
        </p:txBody>
      </p:sp>
    </p:spTree>
    <p:extLst>
      <p:ext uri="{BB962C8B-B14F-4D97-AF65-F5344CB8AC3E}">
        <p14:creationId xmlns:p14="http://schemas.microsoft.com/office/powerpoint/2010/main" val="11975285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RSA Cryptosystem</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Although there are several asymmetric-key cryptosystems, one of the common public-key algorithms is the RSA cryptosystem, named for its inventors (</a:t>
            </a:r>
            <a:r>
              <a:rPr lang="en-US" dirty="0" err="1"/>
              <a:t>Rivest</a:t>
            </a:r>
            <a:r>
              <a:rPr lang="en-US" dirty="0"/>
              <a:t>, Shamir, and </a:t>
            </a:r>
            <a:r>
              <a:rPr lang="en-US" dirty="0" err="1"/>
              <a:t>Adleman</a:t>
            </a:r>
            <a:r>
              <a:rPr lang="en-US" dirty="0"/>
              <a:t>). RSA uses two exponents, e and d, where e is public and d is private. Suppose P is the plaintext and C is the ciphertext. Alice uses C = P e mod n to create ciphertext C from plaintext P; Bob uses P = C d mod n to retrieve the plaintext sent by Alice. The modulus n, a very large number, is created during the key generation process.</a:t>
            </a:r>
            <a:endParaRPr lang="en-US" dirty="0">
              <a:solidFill>
                <a:srgbClr val="7030A0"/>
              </a:solidFill>
            </a:endParaRP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41</a:t>
            </a:fld>
            <a:endParaRPr lang="en-US"/>
          </a:p>
        </p:txBody>
      </p:sp>
    </p:spTree>
    <p:extLst>
      <p:ext uri="{BB962C8B-B14F-4D97-AF65-F5344CB8AC3E}">
        <p14:creationId xmlns:p14="http://schemas.microsoft.com/office/powerpoint/2010/main" val="9185574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13.15 Encryption, decryption, and key generation in RSA</a:t>
            </a:r>
          </a:p>
        </p:txBody>
      </p:sp>
      <p:pic>
        <p:nvPicPr>
          <p:cNvPr id="10" name="Picture 2" descr="An image shows the Encryption, decryption, and key generation in R  S A.">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967797"/>
            <a:ext cx="8595360" cy="3448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42</a:t>
            </a:fld>
            <a:endParaRPr lang="en-US"/>
          </a:p>
        </p:txBody>
      </p:sp>
    </p:spTree>
    <p:extLst>
      <p:ext uri="{BB962C8B-B14F-4D97-AF65-F5344CB8AC3E}">
        <p14:creationId xmlns:p14="http://schemas.microsoft.com/office/powerpoint/2010/main" val="3344785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Example 13.7</a:t>
            </a:r>
            <a:r>
              <a:rPr lang="en-US" sz="1200" dirty="0">
                <a:solidFill>
                  <a:schemeClr val="tx1"/>
                </a:solidFill>
              </a:rPr>
              <a:t> (1)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r>
              <a:rPr lang="en-US" i="0" dirty="0">
                <a:solidFill>
                  <a:srgbClr val="000000"/>
                </a:solidFill>
                <a:latin typeface="+mj-lt"/>
              </a:rPr>
              <a:t>Here is a more realistic example calculated using a computer program. We choose a 512-bit </a:t>
            </a:r>
            <a:r>
              <a:rPr lang="en-US" dirty="0">
                <a:solidFill>
                  <a:srgbClr val="000000"/>
                </a:solidFill>
                <a:latin typeface="+mj-lt"/>
              </a:rPr>
              <a:t>p</a:t>
            </a:r>
            <a:r>
              <a:rPr lang="en-US" i="0" dirty="0">
                <a:solidFill>
                  <a:srgbClr val="000000"/>
                </a:solidFill>
                <a:latin typeface="+mj-lt"/>
              </a:rPr>
              <a:t> and </a:t>
            </a:r>
            <a:r>
              <a:rPr lang="en-US" dirty="0">
                <a:solidFill>
                  <a:srgbClr val="000000"/>
                </a:solidFill>
                <a:latin typeface="+mj-lt"/>
              </a:rPr>
              <a:t>q</a:t>
            </a:r>
            <a:r>
              <a:rPr lang="en-US" i="0" dirty="0">
                <a:solidFill>
                  <a:srgbClr val="000000"/>
                </a:solidFill>
                <a:latin typeface="+mj-lt"/>
              </a:rPr>
              <a:t>, calculate </a:t>
            </a:r>
            <a:r>
              <a:rPr lang="en-US" dirty="0">
                <a:solidFill>
                  <a:srgbClr val="000000"/>
                </a:solidFill>
                <a:latin typeface="+mj-lt"/>
              </a:rPr>
              <a:t>n</a:t>
            </a:r>
            <a:r>
              <a:rPr lang="en-US" i="0" dirty="0">
                <a:solidFill>
                  <a:srgbClr val="000000"/>
                </a:solidFill>
                <a:latin typeface="+mj-lt"/>
              </a:rPr>
              <a:t> and f(</a:t>
            </a:r>
            <a:r>
              <a:rPr lang="en-US" dirty="0">
                <a:solidFill>
                  <a:srgbClr val="000000"/>
                </a:solidFill>
                <a:latin typeface="+mj-lt"/>
              </a:rPr>
              <a:t>n</a:t>
            </a:r>
            <a:r>
              <a:rPr lang="en-US" i="0" dirty="0">
                <a:solidFill>
                  <a:srgbClr val="000000"/>
                </a:solidFill>
                <a:latin typeface="+mj-lt"/>
              </a:rPr>
              <a:t>). We then choose </a:t>
            </a:r>
            <a:r>
              <a:rPr lang="en-US" dirty="0">
                <a:solidFill>
                  <a:srgbClr val="000000"/>
                </a:solidFill>
                <a:latin typeface="+mj-lt"/>
              </a:rPr>
              <a:t>e</a:t>
            </a:r>
            <a:r>
              <a:rPr lang="en-US" i="0" dirty="0">
                <a:solidFill>
                  <a:srgbClr val="000000"/>
                </a:solidFill>
                <a:latin typeface="+mj-lt"/>
              </a:rPr>
              <a:t> and calculate </a:t>
            </a:r>
            <a:r>
              <a:rPr lang="en-US" dirty="0">
                <a:solidFill>
                  <a:srgbClr val="000000"/>
                </a:solidFill>
                <a:latin typeface="+mj-lt"/>
              </a:rPr>
              <a:t>d</a:t>
            </a:r>
            <a:r>
              <a:rPr lang="en-US" i="0" dirty="0">
                <a:solidFill>
                  <a:srgbClr val="000000"/>
                </a:solidFill>
                <a:latin typeface="+mj-lt"/>
              </a:rPr>
              <a:t>. Finally, we show the results of encryption and decryption. The integer </a:t>
            </a:r>
            <a:r>
              <a:rPr lang="en-US" dirty="0">
                <a:solidFill>
                  <a:srgbClr val="000000"/>
                </a:solidFill>
                <a:latin typeface="+mj-lt"/>
              </a:rPr>
              <a:t>p</a:t>
            </a:r>
            <a:r>
              <a:rPr lang="en-US" i="0" dirty="0">
                <a:solidFill>
                  <a:srgbClr val="000000"/>
                </a:solidFill>
                <a:latin typeface="+mj-lt"/>
              </a:rPr>
              <a:t> is a 159-digit number.</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43</a:t>
            </a:fld>
            <a:endParaRPr lang="en-US"/>
          </a:p>
        </p:txBody>
      </p:sp>
    </p:spTree>
    <p:extLst>
      <p:ext uri="{BB962C8B-B14F-4D97-AF65-F5344CB8AC3E}">
        <p14:creationId xmlns:p14="http://schemas.microsoft.com/office/powerpoint/2010/main" val="23605183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81AE9-DC61-4A01-BA4B-B0D03A5856D3}"/>
              </a:ext>
            </a:extLst>
          </p:cNvPr>
          <p:cNvSpPr>
            <a:spLocks noGrp="1"/>
          </p:cNvSpPr>
          <p:nvPr>
            <p:ph type="title"/>
          </p:nvPr>
        </p:nvSpPr>
        <p:spPr/>
        <p:txBody>
          <a:bodyPr/>
          <a:lstStyle/>
          <a:p>
            <a:r>
              <a:rPr lang="en-US" dirty="0">
                <a:solidFill>
                  <a:srgbClr val="000000"/>
                </a:solidFill>
              </a:rPr>
              <a:t>Example 13.7</a:t>
            </a:r>
            <a:r>
              <a:rPr lang="en-US" sz="1200" dirty="0">
                <a:solidFill>
                  <a:srgbClr val="000000"/>
                </a:solidFill>
              </a:rPr>
              <a:t> (2)</a:t>
            </a:r>
            <a:endParaRPr lang="en-US" dirty="0"/>
          </a:p>
        </p:txBody>
      </p:sp>
      <p:sp>
        <p:nvSpPr>
          <p:cNvPr id="3" name="Content Placeholder 2">
            <a:extLst>
              <a:ext uri="{FF2B5EF4-FFF2-40B4-BE49-F238E27FC236}">
                <a16:creationId xmlns:a16="http://schemas.microsoft.com/office/drawing/2014/main" id="{59E8CE95-FC0E-4082-B16F-59CA1A1609AE}"/>
              </a:ext>
            </a:extLst>
          </p:cNvPr>
          <p:cNvSpPr>
            <a:spLocks noGrp="1"/>
          </p:cNvSpPr>
          <p:nvPr>
            <p:ph sz="quarter" idx="11"/>
          </p:nvPr>
        </p:nvSpPr>
        <p:spPr>
          <a:xfrm>
            <a:off x="342900" y="1276710"/>
            <a:ext cx="8458200" cy="338236"/>
          </a:xfrm>
        </p:spPr>
        <p:txBody>
          <a:bodyPr/>
          <a:lstStyle/>
          <a:p>
            <a:r>
              <a:rPr lang="en-US" sz="1800" i="0" dirty="0"/>
              <a:t>The integer </a:t>
            </a:r>
            <a:r>
              <a:rPr lang="en-US" sz="1800" dirty="0"/>
              <a:t>q </a:t>
            </a:r>
            <a:r>
              <a:rPr lang="en-US" sz="1800" i="0" dirty="0"/>
              <a:t>is a 160-digit number.</a:t>
            </a:r>
            <a:endParaRPr lang="en-US" sz="1800" dirty="0"/>
          </a:p>
        </p:txBody>
      </p:sp>
      <p:graphicFrame>
        <p:nvGraphicFramePr>
          <p:cNvPr id="11" name="Table 3">
            <a:extLst>
              <a:ext uri="{FF2B5EF4-FFF2-40B4-BE49-F238E27FC236}">
                <a16:creationId xmlns:a16="http://schemas.microsoft.com/office/drawing/2014/main" id="{05E532BA-184A-4779-8468-8C1036C686D6}"/>
              </a:ext>
            </a:extLst>
          </p:cNvPr>
          <p:cNvGraphicFramePr>
            <a:graphicFrameLocks noGrp="1"/>
          </p:cNvGraphicFramePr>
          <p:nvPr>
            <p:extLst>
              <p:ext uri="{D42A27DB-BD31-4B8C-83A1-F6EECF244321}">
                <p14:modId xmlns:p14="http://schemas.microsoft.com/office/powerpoint/2010/main" val="3055414033"/>
              </p:ext>
            </p:extLst>
          </p:nvPr>
        </p:nvGraphicFramePr>
        <p:xfrm>
          <a:off x="342900" y="1682750"/>
          <a:ext cx="8458200" cy="914400"/>
        </p:xfrm>
        <a:graphic>
          <a:graphicData uri="http://schemas.openxmlformats.org/drawingml/2006/table">
            <a:tbl>
              <a:tblPr firstRow="1" bandRow="1">
                <a:tableStyleId>{5C22544A-7EE6-4342-B048-85BDC9FD1C3A}</a:tableStyleId>
              </a:tblPr>
              <a:tblGrid>
                <a:gridCol w="946262">
                  <a:extLst>
                    <a:ext uri="{9D8B030D-6E8A-4147-A177-3AD203B41FA5}">
                      <a16:colId xmlns:a16="http://schemas.microsoft.com/office/drawing/2014/main" val="2209598683"/>
                    </a:ext>
                  </a:extLst>
                </a:gridCol>
                <a:gridCol w="7511938">
                  <a:extLst>
                    <a:ext uri="{9D8B030D-6E8A-4147-A177-3AD203B41FA5}">
                      <a16:colId xmlns:a16="http://schemas.microsoft.com/office/drawing/2014/main" val="230691786"/>
                    </a:ext>
                  </a:extLst>
                </a:gridCol>
              </a:tblGrid>
              <a:tr h="370840">
                <a:tc>
                  <a:txBody>
                    <a:bodyPr/>
                    <a:lstStyle/>
                    <a:p>
                      <a:r>
                        <a:rPr lang="en-IN" b="0" i="1" dirty="0">
                          <a:solidFill>
                            <a:schemeClr val="tx1"/>
                          </a:solidFill>
                        </a:rPr>
                        <a:t>p =</a:t>
                      </a:r>
                    </a:p>
                  </a:txBody>
                  <a:tcPr>
                    <a:lnL w="12700" cap="flat" cmpd="sng" algn="ctr">
                      <a:solidFill>
                        <a:schemeClr val="tx1"/>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IN" sz="1800" b="0" i="0" u="none" strike="noStrike" kern="1200" baseline="0" dirty="0">
                          <a:solidFill>
                            <a:schemeClr val="tx1"/>
                          </a:solidFill>
                          <a:latin typeface="+mn-lt"/>
                          <a:ea typeface="+mn-ea"/>
                          <a:cs typeface="+mn-cs"/>
                        </a:rPr>
                        <a:t>9613034531358350457419158128061542790930984559499621582258315087964794045505647063849125716018034750312098666606492420191808780667421096063354219926661209</a:t>
                      </a:r>
                    </a:p>
                  </a:txBody>
                  <a:tcPr>
                    <a:lnL w="12700" cap="flat" cmpd="sng" algn="ctr">
                      <a:solidFill>
                        <a:srgbClr val="00648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72899357"/>
                  </a:ext>
                </a:extLst>
              </a:tr>
            </a:tbl>
          </a:graphicData>
        </a:graphic>
      </p:graphicFrame>
      <p:sp>
        <p:nvSpPr>
          <p:cNvPr id="4" name="Content Placeholder 4">
            <a:extLst>
              <a:ext uri="{FF2B5EF4-FFF2-40B4-BE49-F238E27FC236}">
                <a16:creationId xmlns:a16="http://schemas.microsoft.com/office/drawing/2014/main" id="{5454B852-22DF-49B5-89A9-2B4DB690D0F1}"/>
              </a:ext>
            </a:extLst>
          </p:cNvPr>
          <p:cNvSpPr>
            <a:spLocks noGrp="1"/>
          </p:cNvSpPr>
          <p:nvPr>
            <p:ph sz="quarter" idx="15"/>
          </p:nvPr>
        </p:nvSpPr>
        <p:spPr>
          <a:xfrm>
            <a:off x="342900" y="2813544"/>
            <a:ext cx="8458200" cy="341898"/>
          </a:xfrm>
        </p:spPr>
        <p:txBody>
          <a:bodyPr/>
          <a:lstStyle/>
          <a:p>
            <a:r>
              <a:rPr lang="en-US" sz="1800" i="0" dirty="0"/>
              <a:t>The integer </a:t>
            </a:r>
            <a:r>
              <a:rPr lang="en-US" sz="1800" dirty="0"/>
              <a:t>q </a:t>
            </a:r>
            <a:r>
              <a:rPr lang="en-US" sz="1800" i="0" dirty="0"/>
              <a:t>is a 160-digit number.</a:t>
            </a:r>
            <a:endParaRPr lang="en-US" sz="1800" dirty="0"/>
          </a:p>
        </p:txBody>
      </p:sp>
      <p:graphicFrame>
        <p:nvGraphicFramePr>
          <p:cNvPr id="12" name="Table 5">
            <a:extLst>
              <a:ext uri="{FF2B5EF4-FFF2-40B4-BE49-F238E27FC236}">
                <a16:creationId xmlns:a16="http://schemas.microsoft.com/office/drawing/2014/main" id="{57116396-602E-40CE-9265-492F636EC425}"/>
              </a:ext>
            </a:extLst>
          </p:cNvPr>
          <p:cNvGraphicFramePr>
            <a:graphicFrameLocks noGrp="1"/>
          </p:cNvGraphicFramePr>
          <p:nvPr>
            <p:extLst>
              <p:ext uri="{D42A27DB-BD31-4B8C-83A1-F6EECF244321}">
                <p14:modId xmlns:p14="http://schemas.microsoft.com/office/powerpoint/2010/main" val="522712770"/>
              </p:ext>
            </p:extLst>
          </p:nvPr>
        </p:nvGraphicFramePr>
        <p:xfrm>
          <a:off x="342900" y="3175031"/>
          <a:ext cx="8458200" cy="914400"/>
        </p:xfrm>
        <a:graphic>
          <a:graphicData uri="http://schemas.openxmlformats.org/drawingml/2006/table">
            <a:tbl>
              <a:tblPr firstRow="1" bandRow="1">
                <a:tableStyleId>{5C22544A-7EE6-4342-B048-85BDC9FD1C3A}</a:tableStyleId>
              </a:tblPr>
              <a:tblGrid>
                <a:gridCol w="946262">
                  <a:extLst>
                    <a:ext uri="{9D8B030D-6E8A-4147-A177-3AD203B41FA5}">
                      <a16:colId xmlns:a16="http://schemas.microsoft.com/office/drawing/2014/main" val="2209598683"/>
                    </a:ext>
                  </a:extLst>
                </a:gridCol>
                <a:gridCol w="7511938">
                  <a:extLst>
                    <a:ext uri="{9D8B030D-6E8A-4147-A177-3AD203B41FA5}">
                      <a16:colId xmlns:a16="http://schemas.microsoft.com/office/drawing/2014/main" val="230691786"/>
                    </a:ext>
                  </a:extLst>
                </a:gridCol>
              </a:tblGrid>
              <a:tr h="370840">
                <a:tc>
                  <a:txBody>
                    <a:bodyPr/>
                    <a:lstStyle/>
                    <a:p>
                      <a:r>
                        <a:rPr lang="en-IN" b="0" i="1" dirty="0">
                          <a:solidFill>
                            <a:schemeClr val="tx1"/>
                          </a:solidFill>
                        </a:rPr>
                        <a:t>q =</a:t>
                      </a:r>
                    </a:p>
                  </a:txBody>
                  <a:tcPr>
                    <a:lnL w="12700" cap="flat" cmpd="sng" algn="ctr">
                      <a:solidFill>
                        <a:schemeClr val="tx1"/>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IN" sz="1800" b="0" i="0" u="none" strike="noStrike" kern="1200" baseline="0" dirty="0">
                          <a:solidFill>
                            <a:schemeClr val="tx1"/>
                          </a:solidFill>
                          <a:latin typeface="+mn-lt"/>
                          <a:ea typeface="+mn-ea"/>
                          <a:cs typeface="+mn-cs"/>
                        </a:rPr>
                        <a:t>12060191957231446918276794204450896001555925054637033936061798321731482148483764659215389453209175225273226830107120695604602513887145524969000359660045617</a:t>
                      </a:r>
                    </a:p>
                  </a:txBody>
                  <a:tcPr>
                    <a:lnL w="12700" cap="flat" cmpd="sng" algn="ctr">
                      <a:solidFill>
                        <a:srgbClr val="00648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72899357"/>
                  </a:ext>
                </a:extLst>
              </a:tr>
            </a:tbl>
          </a:graphicData>
        </a:graphic>
      </p:graphicFrame>
      <p:sp>
        <p:nvSpPr>
          <p:cNvPr id="5" name="Content Placeholder 6">
            <a:extLst>
              <a:ext uri="{FF2B5EF4-FFF2-40B4-BE49-F238E27FC236}">
                <a16:creationId xmlns:a16="http://schemas.microsoft.com/office/drawing/2014/main" id="{B1D559D7-38F1-40FC-8B1F-3D9E43C7B3BA}"/>
              </a:ext>
            </a:extLst>
          </p:cNvPr>
          <p:cNvSpPr>
            <a:spLocks noGrp="1"/>
          </p:cNvSpPr>
          <p:nvPr>
            <p:ph sz="quarter" idx="17"/>
          </p:nvPr>
        </p:nvSpPr>
        <p:spPr>
          <a:xfrm>
            <a:off x="342900" y="4457700"/>
            <a:ext cx="8458200" cy="339058"/>
          </a:xfrm>
        </p:spPr>
        <p:txBody>
          <a:bodyPr/>
          <a:lstStyle/>
          <a:p>
            <a:r>
              <a:rPr lang="en-US" sz="1800" dirty="0"/>
              <a:t>ϕ</a:t>
            </a:r>
            <a:r>
              <a:rPr lang="en-US" sz="1800" i="0" dirty="0"/>
              <a:t>(</a:t>
            </a:r>
            <a:r>
              <a:rPr lang="en-US" sz="1800" dirty="0"/>
              <a:t>n</a:t>
            </a:r>
            <a:r>
              <a:rPr lang="en-US" sz="1800" i="0" dirty="0"/>
              <a:t>) = (</a:t>
            </a:r>
            <a:r>
              <a:rPr lang="en-US" sz="1800" dirty="0"/>
              <a:t>p </a:t>
            </a:r>
            <a:r>
              <a:rPr lang="en-US" sz="1800" i="0" dirty="0"/>
              <a:t>− 1)(</a:t>
            </a:r>
            <a:r>
              <a:rPr lang="en-US" sz="1800" dirty="0"/>
              <a:t>q </a:t>
            </a:r>
            <a:r>
              <a:rPr lang="en-US" sz="1800" i="0" dirty="0"/>
              <a:t>− 1) has 309 digits.</a:t>
            </a:r>
            <a:endParaRPr lang="en-US" sz="1800" dirty="0"/>
          </a:p>
        </p:txBody>
      </p:sp>
      <p:graphicFrame>
        <p:nvGraphicFramePr>
          <p:cNvPr id="13" name="Table 7">
            <a:extLst>
              <a:ext uri="{FF2B5EF4-FFF2-40B4-BE49-F238E27FC236}">
                <a16:creationId xmlns:a16="http://schemas.microsoft.com/office/drawing/2014/main" id="{40D6911B-B3BD-41E7-869A-825821688191}"/>
              </a:ext>
            </a:extLst>
          </p:cNvPr>
          <p:cNvGraphicFramePr>
            <a:graphicFrameLocks noGrp="1"/>
          </p:cNvGraphicFramePr>
          <p:nvPr>
            <p:extLst>
              <p:ext uri="{D42A27DB-BD31-4B8C-83A1-F6EECF244321}">
                <p14:modId xmlns:p14="http://schemas.microsoft.com/office/powerpoint/2010/main" val="3508583225"/>
              </p:ext>
            </p:extLst>
          </p:nvPr>
        </p:nvGraphicFramePr>
        <p:xfrm>
          <a:off x="342900" y="4837695"/>
          <a:ext cx="8458200" cy="1463040"/>
        </p:xfrm>
        <a:graphic>
          <a:graphicData uri="http://schemas.openxmlformats.org/drawingml/2006/table">
            <a:tbl>
              <a:tblPr firstRow="1" bandRow="1">
                <a:tableStyleId>{5C22544A-7EE6-4342-B048-85BDC9FD1C3A}</a:tableStyleId>
              </a:tblPr>
              <a:tblGrid>
                <a:gridCol w="946262">
                  <a:extLst>
                    <a:ext uri="{9D8B030D-6E8A-4147-A177-3AD203B41FA5}">
                      <a16:colId xmlns:a16="http://schemas.microsoft.com/office/drawing/2014/main" val="2209598683"/>
                    </a:ext>
                  </a:extLst>
                </a:gridCol>
                <a:gridCol w="7511938">
                  <a:extLst>
                    <a:ext uri="{9D8B030D-6E8A-4147-A177-3AD203B41FA5}">
                      <a16:colId xmlns:a16="http://schemas.microsoft.com/office/drawing/2014/main" val="230691786"/>
                    </a:ext>
                  </a:extLst>
                </a:gridCol>
              </a:tblGrid>
              <a:tr h="370840">
                <a:tc>
                  <a:txBody>
                    <a:bodyPr/>
                    <a:lstStyle/>
                    <a:p>
                      <a:r>
                        <a:rPr lang="en-IN" b="0" i="1" dirty="0">
                          <a:solidFill>
                            <a:schemeClr val="tx1"/>
                          </a:solidFill>
                        </a:rPr>
                        <a:t>n =</a:t>
                      </a:r>
                    </a:p>
                  </a:txBody>
                  <a:tcPr>
                    <a:lnL w="12700" cap="flat" cmpd="sng" algn="ctr">
                      <a:solidFill>
                        <a:schemeClr val="tx1"/>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IN" sz="1800" b="0" i="0" u="none" strike="noStrike" kern="1200" baseline="0" dirty="0">
                          <a:solidFill>
                            <a:schemeClr val="tx1"/>
                          </a:solidFill>
                          <a:latin typeface="+mn-lt"/>
                          <a:ea typeface="+mn-ea"/>
                          <a:cs typeface="+mn-cs"/>
                        </a:rPr>
                        <a:t>115935041739676149688925098646158875237714573754541447754855261376147885408326350817276878815968325168468849300625485764111250162414552339182927162507656772727460097082714127730434960500556347274566628060099924037102991424472292215772798531727033839381334692684137327622000966676671831831088373420823444370953</a:t>
                      </a:r>
                    </a:p>
                  </a:txBody>
                  <a:tcPr>
                    <a:lnL w="12700" cap="flat" cmpd="sng" algn="ctr">
                      <a:solidFill>
                        <a:srgbClr val="00648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72899357"/>
                  </a:ext>
                </a:extLst>
              </a:tr>
            </a:tbl>
          </a:graphicData>
        </a:graphic>
      </p:graphicFrame>
      <p:sp>
        <p:nvSpPr>
          <p:cNvPr id="9" name="Slide Number Placeholder 8">
            <a:extLst>
              <a:ext uri="{FF2B5EF4-FFF2-40B4-BE49-F238E27FC236}">
                <a16:creationId xmlns:a16="http://schemas.microsoft.com/office/drawing/2014/main" id="{645B4267-E275-4696-8FAF-48BD1D3B4AC0}"/>
              </a:ext>
            </a:extLst>
          </p:cNvPr>
          <p:cNvSpPr>
            <a:spLocks noGrp="1"/>
          </p:cNvSpPr>
          <p:nvPr>
            <p:ph type="sldNum" sz="quarter" idx="10"/>
          </p:nvPr>
        </p:nvSpPr>
        <p:spPr/>
        <p:txBody>
          <a:bodyPr/>
          <a:lstStyle/>
          <a:p>
            <a:fld id="{68151E55-6873-49E2-B8D5-2F265E6F1973}" type="slidenum">
              <a:rPr lang="en-US" smtClean="0"/>
              <a:pPr/>
              <a:t>44</a:t>
            </a:fld>
            <a:endParaRPr lang="en-US"/>
          </a:p>
        </p:txBody>
      </p:sp>
    </p:spTree>
    <p:extLst>
      <p:ext uri="{BB962C8B-B14F-4D97-AF65-F5344CB8AC3E}">
        <p14:creationId xmlns:p14="http://schemas.microsoft.com/office/powerpoint/2010/main" val="25920007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81AE9-DC61-4A01-BA4B-B0D03A5856D3}"/>
              </a:ext>
            </a:extLst>
          </p:cNvPr>
          <p:cNvSpPr>
            <a:spLocks noGrp="1"/>
          </p:cNvSpPr>
          <p:nvPr>
            <p:ph type="title"/>
          </p:nvPr>
        </p:nvSpPr>
        <p:spPr/>
        <p:txBody>
          <a:bodyPr/>
          <a:lstStyle/>
          <a:p>
            <a:r>
              <a:rPr lang="en-US" dirty="0">
                <a:solidFill>
                  <a:srgbClr val="000000"/>
                </a:solidFill>
              </a:rPr>
              <a:t>Example 13.7</a:t>
            </a:r>
            <a:r>
              <a:rPr lang="en-US" sz="1200" dirty="0">
                <a:solidFill>
                  <a:srgbClr val="000000"/>
                </a:solidFill>
              </a:rPr>
              <a:t> (3)</a:t>
            </a:r>
            <a:endParaRPr lang="en-US" dirty="0"/>
          </a:p>
        </p:txBody>
      </p:sp>
      <p:sp>
        <p:nvSpPr>
          <p:cNvPr id="3" name="Content Placeholder 2">
            <a:extLst>
              <a:ext uri="{FF2B5EF4-FFF2-40B4-BE49-F238E27FC236}">
                <a16:creationId xmlns:a16="http://schemas.microsoft.com/office/drawing/2014/main" id="{59E8CE95-FC0E-4082-B16F-59CA1A1609AE}"/>
              </a:ext>
            </a:extLst>
          </p:cNvPr>
          <p:cNvSpPr>
            <a:spLocks noGrp="1"/>
          </p:cNvSpPr>
          <p:nvPr>
            <p:ph sz="quarter" idx="11"/>
          </p:nvPr>
        </p:nvSpPr>
        <p:spPr>
          <a:xfrm>
            <a:off x="342900" y="1276710"/>
            <a:ext cx="8458200" cy="338236"/>
          </a:xfrm>
        </p:spPr>
        <p:txBody>
          <a:bodyPr/>
          <a:lstStyle/>
          <a:p>
            <a:r>
              <a:rPr lang="en-US" sz="1800" i="0" dirty="0"/>
              <a:t>Bob chooses </a:t>
            </a:r>
            <a:r>
              <a:rPr lang="en-US" sz="1800" dirty="0"/>
              <a:t>e </a:t>
            </a:r>
            <a:r>
              <a:rPr lang="en-US" sz="1800" i="0" dirty="0"/>
              <a:t>= 35535 (the ideal is 65537). He then finds </a:t>
            </a:r>
            <a:r>
              <a:rPr lang="en-US" sz="1800" dirty="0"/>
              <a:t>d</a:t>
            </a:r>
            <a:r>
              <a:rPr lang="en-US" sz="1800" i="0" dirty="0"/>
              <a:t>. </a:t>
            </a:r>
            <a:endParaRPr lang="en-US" sz="1400" dirty="0"/>
          </a:p>
        </p:txBody>
      </p:sp>
      <p:graphicFrame>
        <p:nvGraphicFramePr>
          <p:cNvPr id="11" name="Table 3">
            <a:extLst>
              <a:ext uri="{FF2B5EF4-FFF2-40B4-BE49-F238E27FC236}">
                <a16:creationId xmlns:a16="http://schemas.microsoft.com/office/drawing/2014/main" id="{05E532BA-184A-4779-8468-8C1036C686D6}"/>
              </a:ext>
            </a:extLst>
          </p:cNvPr>
          <p:cNvGraphicFramePr>
            <a:graphicFrameLocks noGrp="1"/>
          </p:cNvGraphicFramePr>
          <p:nvPr>
            <p:extLst>
              <p:ext uri="{D42A27DB-BD31-4B8C-83A1-F6EECF244321}">
                <p14:modId xmlns:p14="http://schemas.microsoft.com/office/powerpoint/2010/main" val="1009549215"/>
              </p:ext>
            </p:extLst>
          </p:nvPr>
        </p:nvGraphicFramePr>
        <p:xfrm>
          <a:off x="342900" y="1682750"/>
          <a:ext cx="8458200" cy="1833880"/>
        </p:xfrm>
        <a:graphic>
          <a:graphicData uri="http://schemas.openxmlformats.org/drawingml/2006/table">
            <a:tbl>
              <a:tblPr firstRow="1" bandRow="1">
                <a:tableStyleId>{5C22544A-7EE6-4342-B048-85BDC9FD1C3A}</a:tableStyleId>
              </a:tblPr>
              <a:tblGrid>
                <a:gridCol w="946262">
                  <a:extLst>
                    <a:ext uri="{9D8B030D-6E8A-4147-A177-3AD203B41FA5}">
                      <a16:colId xmlns:a16="http://schemas.microsoft.com/office/drawing/2014/main" val="2209598683"/>
                    </a:ext>
                  </a:extLst>
                </a:gridCol>
                <a:gridCol w="7511938">
                  <a:extLst>
                    <a:ext uri="{9D8B030D-6E8A-4147-A177-3AD203B41FA5}">
                      <a16:colId xmlns:a16="http://schemas.microsoft.com/office/drawing/2014/main" val="230691786"/>
                    </a:ext>
                  </a:extLst>
                </a:gridCol>
              </a:tblGrid>
              <a:tr h="370840">
                <a:tc>
                  <a:txBody>
                    <a:bodyPr/>
                    <a:lstStyle/>
                    <a:p>
                      <a:r>
                        <a:rPr lang="en-IN" b="0" i="1" dirty="0">
                          <a:solidFill>
                            <a:schemeClr val="tx1"/>
                          </a:solidFill>
                        </a:rPr>
                        <a:t>e =</a:t>
                      </a:r>
                    </a:p>
                  </a:txBody>
                  <a:tcPr>
                    <a:lnL w="12700" cap="flat" cmpd="sng" algn="ctr">
                      <a:solidFill>
                        <a:schemeClr val="tx1"/>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IN" sz="1800" b="0" i="0" u="none" strike="noStrike" kern="1200" baseline="0" dirty="0">
                          <a:solidFill>
                            <a:schemeClr val="tx1"/>
                          </a:solidFill>
                          <a:latin typeface="+mn-lt"/>
                          <a:ea typeface="+mn-ea"/>
                          <a:cs typeface="+mn-cs"/>
                        </a:rPr>
                        <a:t>35535</a:t>
                      </a:r>
                    </a:p>
                  </a:txBody>
                  <a:tcPr>
                    <a:lnL w="12700" cap="flat" cmpd="sng" algn="ctr">
                      <a:solidFill>
                        <a:srgbClr val="00648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72899357"/>
                  </a:ext>
                </a:extLst>
              </a:tr>
              <a:tr h="370840">
                <a:tc>
                  <a:txBody>
                    <a:bodyPr/>
                    <a:lstStyle/>
                    <a:p>
                      <a:r>
                        <a:rPr lang="en-IN" b="0" i="1" dirty="0">
                          <a:solidFill>
                            <a:schemeClr val="tx1"/>
                          </a:solidFill>
                        </a:rPr>
                        <a:t>d =</a:t>
                      </a:r>
                    </a:p>
                  </a:txBody>
                  <a:tcPr>
                    <a:lnL w="12700" cap="flat" cmpd="sng" algn="ctr">
                      <a:solidFill>
                        <a:schemeClr val="tx1"/>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IN" sz="1800" b="0" i="0" u="none" strike="noStrike" kern="1200" baseline="0" dirty="0">
                          <a:solidFill>
                            <a:schemeClr val="dk1"/>
                          </a:solidFill>
                          <a:latin typeface="+mn-lt"/>
                          <a:ea typeface="+mn-ea"/>
                          <a:cs typeface="+mn-cs"/>
                        </a:rPr>
                        <a:t>5800830286003776393609366128967791759466906208965096218042286611138059385282235873170628691003002171085904433840217072986908760061153062025249598844480475682409662470814858171304632406440777048331340108509473852956450719367740611973265574242372176176746207763716420760033708533328853214470885955136670294831</a:t>
                      </a:r>
                    </a:p>
                  </a:txBody>
                  <a:tcPr>
                    <a:lnL w="12700" cap="flat" cmpd="sng" algn="ctr">
                      <a:solidFill>
                        <a:srgbClr val="00648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89149322"/>
                  </a:ext>
                </a:extLst>
              </a:tr>
            </a:tbl>
          </a:graphicData>
        </a:graphic>
      </p:graphicFrame>
      <p:sp>
        <p:nvSpPr>
          <p:cNvPr id="4" name="Content Placeholder 4">
            <a:extLst>
              <a:ext uri="{FF2B5EF4-FFF2-40B4-BE49-F238E27FC236}">
                <a16:creationId xmlns:a16="http://schemas.microsoft.com/office/drawing/2014/main" id="{5454B852-22DF-49B5-89A9-2B4DB690D0F1}"/>
              </a:ext>
            </a:extLst>
          </p:cNvPr>
          <p:cNvSpPr>
            <a:spLocks noGrp="1"/>
          </p:cNvSpPr>
          <p:nvPr>
            <p:ph sz="quarter" idx="15"/>
          </p:nvPr>
        </p:nvSpPr>
        <p:spPr>
          <a:xfrm>
            <a:off x="342900" y="3876534"/>
            <a:ext cx="8458200" cy="640080"/>
          </a:xfrm>
        </p:spPr>
        <p:txBody>
          <a:bodyPr/>
          <a:lstStyle/>
          <a:p>
            <a:r>
              <a:rPr lang="en-US" sz="1800" i="0" dirty="0"/>
              <a:t>Alice wants to send the message “THIS IS A TEST”, which can be changed to a numeric value using the 00−26 encoding scheme (26 is the </a:t>
            </a:r>
            <a:r>
              <a:rPr lang="en-US" sz="1800" dirty="0"/>
              <a:t>space </a:t>
            </a:r>
            <a:r>
              <a:rPr lang="en-US" sz="1800" i="0" dirty="0"/>
              <a:t>character). </a:t>
            </a:r>
            <a:endParaRPr lang="en-US" sz="1400" dirty="0"/>
          </a:p>
        </p:txBody>
      </p:sp>
      <p:graphicFrame>
        <p:nvGraphicFramePr>
          <p:cNvPr id="12" name="Table 5">
            <a:extLst>
              <a:ext uri="{FF2B5EF4-FFF2-40B4-BE49-F238E27FC236}">
                <a16:creationId xmlns:a16="http://schemas.microsoft.com/office/drawing/2014/main" id="{57116396-602E-40CE-9265-492F636EC425}"/>
              </a:ext>
            </a:extLst>
          </p:cNvPr>
          <p:cNvGraphicFramePr>
            <a:graphicFrameLocks noGrp="1"/>
          </p:cNvGraphicFramePr>
          <p:nvPr>
            <p:extLst>
              <p:ext uri="{D42A27DB-BD31-4B8C-83A1-F6EECF244321}">
                <p14:modId xmlns:p14="http://schemas.microsoft.com/office/powerpoint/2010/main" val="1638110039"/>
              </p:ext>
            </p:extLst>
          </p:nvPr>
        </p:nvGraphicFramePr>
        <p:xfrm>
          <a:off x="342900" y="4580921"/>
          <a:ext cx="8458200" cy="370840"/>
        </p:xfrm>
        <a:graphic>
          <a:graphicData uri="http://schemas.openxmlformats.org/drawingml/2006/table">
            <a:tbl>
              <a:tblPr firstRow="1" bandRow="1">
                <a:tableStyleId>{5C22544A-7EE6-4342-B048-85BDC9FD1C3A}</a:tableStyleId>
              </a:tblPr>
              <a:tblGrid>
                <a:gridCol w="946262">
                  <a:extLst>
                    <a:ext uri="{9D8B030D-6E8A-4147-A177-3AD203B41FA5}">
                      <a16:colId xmlns:a16="http://schemas.microsoft.com/office/drawing/2014/main" val="2209598683"/>
                    </a:ext>
                  </a:extLst>
                </a:gridCol>
                <a:gridCol w="7511938">
                  <a:extLst>
                    <a:ext uri="{9D8B030D-6E8A-4147-A177-3AD203B41FA5}">
                      <a16:colId xmlns:a16="http://schemas.microsoft.com/office/drawing/2014/main" val="230691786"/>
                    </a:ext>
                  </a:extLst>
                </a:gridCol>
              </a:tblGrid>
              <a:tr h="370840">
                <a:tc>
                  <a:txBody>
                    <a:bodyPr/>
                    <a:lstStyle/>
                    <a:p>
                      <a:r>
                        <a:rPr lang="en-IN" b="1" i="0" dirty="0">
                          <a:solidFill>
                            <a:schemeClr val="tx1"/>
                          </a:solidFill>
                        </a:rPr>
                        <a:t>P =</a:t>
                      </a:r>
                    </a:p>
                  </a:txBody>
                  <a:tcPr>
                    <a:lnL w="12700" cap="flat" cmpd="sng" algn="ctr">
                      <a:solidFill>
                        <a:schemeClr val="tx1"/>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IN" sz="1800" b="0" i="0" u="none" strike="noStrike" kern="1200" baseline="0" dirty="0">
                          <a:solidFill>
                            <a:schemeClr val="tx1"/>
                          </a:solidFill>
                          <a:latin typeface="+mn-lt"/>
                          <a:ea typeface="+mn-ea"/>
                          <a:cs typeface="+mn-cs"/>
                        </a:rPr>
                        <a:t>1907081826081826002619041819</a:t>
                      </a:r>
                    </a:p>
                  </a:txBody>
                  <a:tcPr>
                    <a:lnL w="12700" cap="flat" cmpd="sng" algn="ctr">
                      <a:solidFill>
                        <a:srgbClr val="00648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72899357"/>
                  </a:ext>
                </a:extLst>
              </a:tr>
            </a:tbl>
          </a:graphicData>
        </a:graphic>
      </p:graphicFrame>
      <p:sp>
        <p:nvSpPr>
          <p:cNvPr id="9" name="Slide Number Placeholder 6">
            <a:extLst>
              <a:ext uri="{FF2B5EF4-FFF2-40B4-BE49-F238E27FC236}">
                <a16:creationId xmlns:a16="http://schemas.microsoft.com/office/drawing/2014/main" id="{645B4267-E275-4696-8FAF-48BD1D3B4AC0}"/>
              </a:ext>
            </a:extLst>
          </p:cNvPr>
          <p:cNvSpPr>
            <a:spLocks noGrp="1"/>
          </p:cNvSpPr>
          <p:nvPr>
            <p:ph type="sldNum" sz="quarter" idx="10"/>
          </p:nvPr>
        </p:nvSpPr>
        <p:spPr/>
        <p:txBody>
          <a:bodyPr/>
          <a:lstStyle/>
          <a:p>
            <a:fld id="{68151E55-6873-49E2-B8D5-2F265E6F1973}" type="slidenum">
              <a:rPr lang="en-US" smtClean="0"/>
              <a:pPr/>
              <a:t>45</a:t>
            </a:fld>
            <a:endParaRPr lang="en-US"/>
          </a:p>
        </p:txBody>
      </p:sp>
    </p:spTree>
    <p:extLst>
      <p:ext uri="{BB962C8B-B14F-4D97-AF65-F5344CB8AC3E}">
        <p14:creationId xmlns:p14="http://schemas.microsoft.com/office/powerpoint/2010/main" val="14516672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7DAC5-DC64-48B9-A285-4EDC95350F8E}"/>
              </a:ext>
            </a:extLst>
          </p:cNvPr>
          <p:cNvSpPr>
            <a:spLocks noGrp="1"/>
          </p:cNvSpPr>
          <p:nvPr>
            <p:ph type="title"/>
          </p:nvPr>
        </p:nvSpPr>
        <p:spPr/>
        <p:txBody>
          <a:bodyPr/>
          <a:lstStyle/>
          <a:p>
            <a:r>
              <a:rPr lang="en-US" dirty="0">
                <a:solidFill>
                  <a:srgbClr val="000000"/>
                </a:solidFill>
              </a:rPr>
              <a:t>Example 13.7</a:t>
            </a:r>
            <a:r>
              <a:rPr lang="en-US" sz="1200" dirty="0">
                <a:solidFill>
                  <a:srgbClr val="000000"/>
                </a:solidFill>
              </a:rPr>
              <a:t> (4)</a:t>
            </a:r>
            <a:endParaRPr lang="en-US" dirty="0"/>
          </a:p>
        </p:txBody>
      </p:sp>
      <p:sp>
        <p:nvSpPr>
          <p:cNvPr id="3" name="Content Placeholder 2">
            <a:extLst>
              <a:ext uri="{FF2B5EF4-FFF2-40B4-BE49-F238E27FC236}">
                <a16:creationId xmlns:a16="http://schemas.microsoft.com/office/drawing/2014/main" id="{705F5F18-E6F5-442E-8ECA-BDB966AED50C}"/>
              </a:ext>
            </a:extLst>
          </p:cNvPr>
          <p:cNvSpPr>
            <a:spLocks noGrp="1"/>
          </p:cNvSpPr>
          <p:nvPr>
            <p:ph sz="quarter" idx="11"/>
          </p:nvPr>
        </p:nvSpPr>
        <p:spPr>
          <a:xfrm>
            <a:off x="342900" y="1276710"/>
            <a:ext cx="3566160" cy="426818"/>
          </a:xfrm>
        </p:spPr>
        <p:txBody>
          <a:bodyPr/>
          <a:lstStyle/>
          <a:p>
            <a:r>
              <a:rPr lang="en-US" sz="1800" i="0" dirty="0"/>
              <a:t>The ciphertext calculated by Alice is</a:t>
            </a:r>
            <a:endParaRPr lang="en-US" sz="1800" dirty="0"/>
          </a:p>
        </p:txBody>
      </p:sp>
      <p:graphicFrame>
        <p:nvGraphicFramePr>
          <p:cNvPr id="12" name="Object 3">
            <a:extLst>
              <a:ext uri="{FF2B5EF4-FFF2-40B4-BE49-F238E27FC236}">
                <a16:creationId xmlns:a16="http://schemas.microsoft.com/office/drawing/2014/main" id="{63736498-E60E-43DB-8947-5C28A500F7E3}"/>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421237119"/>
              </p:ext>
            </p:extLst>
          </p:nvPr>
        </p:nvGraphicFramePr>
        <p:xfrm>
          <a:off x="3819525" y="1300163"/>
          <a:ext cx="622300" cy="279400"/>
        </p:xfrm>
        <a:graphic>
          <a:graphicData uri="http://schemas.openxmlformats.org/presentationml/2006/ole">
            <mc:AlternateContent xmlns:mc="http://schemas.openxmlformats.org/markup-compatibility/2006">
              <mc:Choice xmlns:v="urn:schemas-microsoft-com:vml" Requires="v">
                <p:oleObj spid="_x0000_s2323" name="Equation" r:id="rId3" imgW="622080" imgH="279360" progId="Equation.DSMT4">
                  <p:embed/>
                </p:oleObj>
              </mc:Choice>
              <mc:Fallback>
                <p:oleObj name="Equation" r:id="rId3" imgW="622080" imgH="279360" progId="Equation.DSMT4">
                  <p:embed/>
                  <p:pic>
                    <p:nvPicPr>
                      <p:cNvPr id="0" name=""/>
                      <p:cNvPicPr/>
                      <p:nvPr/>
                    </p:nvPicPr>
                    <p:blipFill>
                      <a:blip r:embed="rId4"/>
                      <a:stretch>
                        <a:fillRect/>
                      </a:stretch>
                    </p:blipFill>
                    <p:spPr>
                      <a:xfrm>
                        <a:off x="3819525" y="1300163"/>
                        <a:ext cx="622300" cy="279400"/>
                      </a:xfrm>
                      <a:prstGeom prst="rect">
                        <a:avLst/>
                      </a:prstGeom>
                    </p:spPr>
                  </p:pic>
                </p:oleObj>
              </mc:Fallback>
            </mc:AlternateContent>
          </a:graphicData>
        </a:graphic>
      </p:graphicFrame>
      <p:sp>
        <p:nvSpPr>
          <p:cNvPr id="4" name="Content Placeholder 4">
            <a:extLst>
              <a:ext uri="{FF2B5EF4-FFF2-40B4-BE49-F238E27FC236}">
                <a16:creationId xmlns:a16="http://schemas.microsoft.com/office/drawing/2014/main" id="{DDAF9C60-F1D2-4467-BF99-F00A730E6FD6}"/>
              </a:ext>
            </a:extLst>
          </p:cNvPr>
          <p:cNvSpPr>
            <a:spLocks noGrp="1"/>
          </p:cNvSpPr>
          <p:nvPr>
            <p:ph sz="quarter" idx="15"/>
          </p:nvPr>
        </p:nvSpPr>
        <p:spPr>
          <a:xfrm>
            <a:off x="4354830" y="1284447"/>
            <a:ext cx="2811780" cy="426818"/>
          </a:xfrm>
        </p:spPr>
        <p:txBody>
          <a:bodyPr/>
          <a:lstStyle/>
          <a:p>
            <a:r>
              <a:rPr lang="en-US" sz="1800" i="0" dirty="0"/>
              <a:t>, as shown in the following:</a:t>
            </a:r>
            <a:endParaRPr lang="en-US" dirty="0"/>
          </a:p>
        </p:txBody>
      </p:sp>
      <p:graphicFrame>
        <p:nvGraphicFramePr>
          <p:cNvPr id="13" name="Table 5">
            <a:extLst>
              <a:ext uri="{FF2B5EF4-FFF2-40B4-BE49-F238E27FC236}">
                <a16:creationId xmlns:a16="http://schemas.microsoft.com/office/drawing/2014/main" id="{0B55FEB3-6282-4E3B-B5DA-C052292BE992}"/>
              </a:ext>
            </a:extLst>
          </p:cNvPr>
          <p:cNvGraphicFramePr>
            <a:graphicFrameLocks noGrp="1"/>
          </p:cNvGraphicFramePr>
          <p:nvPr>
            <p:extLst>
              <p:ext uri="{D42A27DB-BD31-4B8C-83A1-F6EECF244321}">
                <p14:modId xmlns:p14="http://schemas.microsoft.com/office/powerpoint/2010/main" val="2717315322"/>
              </p:ext>
            </p:extLst>
          </p:nvPr>
        </p:nvGraphicFramePr>
        <p:xfrm>
          <a:off x="342900" y="1762760"/>
          <a:ext cx="8458200" cy="1463040"/>
        </p:xfrm>
        <a:graphic>
          <a:graphicData uri="http://schemas.openxmlformats.org/drawingml/2006/table">
            <a:tbl>
              <a:tblPr firstRow="1" bandRow="1">
                <a:tableStyleId>{5C22544A-7EE6-4342-B048-85BDC9FD1C3A}</a:tableStyleId>
              </a:tblPr>
              <a:tblGrid>
                <a:gridCol w="946262">
                  <a:extLst>
                    <a:ext uri="{9D8B030D-6E8A-4147-A177-3AD203B41FA5}">
                      <a16:colId xmlns:a16="http://schemas.microsoft.com/office/drawing/2014/main" val="2209598683"/>
                    </a:ext>
                  </a:extLst>
                </a:gridCol>
                <a:gridCol w="7511938">
                  <a:extLst>
                    <a:ext uri="{9D8B030D-6E8A-4147-A177-3AD203B41FA5}">
                      <a16:colId xmlns:a16="http://schemas.microsoft.com/office/drawing/2014/main" val="230691786"/>
                    </a:ext>
                  </a:extLst>
                </a:gridCol>
              </a:tblGrid>
              <a:tr h="370840">
                <a:tc>
                  <a:txBody>
                    <a:bodyPr/>
                    <a:lstStyle/>
                    <a:p>
                      <a:r>
                        <a:rPr lang="en-IN" b="0" i="0" dirty="0">
                          <a:solidFill>
                            <a:schemeClr val="tx1"/>
                          </a:solidFill>
                        </a:rPr>
                        <a:t>C</a:t>
                      </a:r>
                      <a:r>
                        <a:rPr lang="en-IN" b="0" i="1"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IN" sz="1800" b="0" i="0" u="none" strike="noStrike" kern="1200" baseline="0" dirty="0">
                          <a:solidFill>
                            <a:schemeClr val="tx1"/>
                          </a:solidFill>
                          <a:latin typeface="+mn-lt"/>
                          <a:ea typeface="+mn-ea"/>
                          <a:cs typeface="+mn-cs"/>
                        </a:rPr>
                        <a:t>47530912364622682720636555061054518094237179607049171652323924305445296061319932856661784341835911415119741125200568297979457173603610127821884789274156609048002350719071527718591497518846588863210114835410336165789846796838676373376577746562507928052114814184404814184430812773059004692874248559166462108656</a:t>
                      </a:r>
                    </a:p>
                  </a:txBody>
                  <a:tcPr>
                    <a:lnL w="12700" cap="flat" cmpd="sng" algn="ctr">
                      <a:solidFill>
                        <a:srgbClr val="00648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72899357"/>
                  </a:ext>
                </a:extLst>
              </a:tr>
            </a:tbl>
          </a:graphicData>
        </a:graphic>
      </p:graphicFrame>
      <p:sp>
        <p:nvSpPr>
          <p:cNvPr id="5" name="Content Placeholder 6">
            <a:extLst>
              <a:ext uri="{FF2B5EF4-FFF2-40B4-BE49-F238E27FC236}">
                <a16:creationId xmlns:a16="http://schemas.microsoft.com/office/drawing/2014/main" id="{3EDBBCD2-41F6-4155-A153-BD1C8F1FF7F2}"/>
              </a:ext>
            </a:extLst>
          </p:cNvPr>
          <p:cNvSpPr>
            <a:spLocks noGrp="1"/>
          </p:cNvSpPr>
          <p:nvPr>
            <p:ph sz="quarter" idx="17"/>
          </p:nvPr>
        </p:nvSpPr>
        <p:spPr>
          <a:xfrm>
            <a:off x="342900" y="3602486"/>
            <a:ext cx="4754880" cy="426818"/>
          </a:xfrm>
        </p:spPr>
        <p:txBody>
          <a:bodyPr/>
          <a:lstStyle/>
          <a:p>
            <a:r>
              <a:rPr lang="en-US" sz="1600" i="0" dirty="0"/>
              <a:t>Bob can recover the plaintext from the ciphertext using</a:t>
            </a:r>
            <a:endParaRPr lang="en-US" sz="1600" dirty="0"/>
          </a:p>
        </p:txBody>
      </p:sp>
      <p:graphicFrame>
        <p:nvGraphicFramePr>
          <p:cNvPr id="10" name="Object 7">
            <a:extLst>
              <a:ext uri="{FF2B5EF4-FFF2-40B4-BE49-F238E27FC236}">
                <a16:creationId xmlns:a16="http://schemas.microsoft.com/office/drawing/2014/main" id="{35DA496B-A552-4D77-847C-1E61CE022760}"/>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981210202"/>
              </p:ext>
            </p:extLst>
          </p:nvPr>
        </p:nvGraphicFramePr>
        <p:xfrm>
          <a:off x="4951413" y="3589973"/>
          <a:ext cx="622300" cy="279400"/>
        </p:xfrm>
        <a:graphic>
          <a:graphicData uri="http://schemas.openxmlformats.org/presentationml/2006/ole">
            <mc:AlternateContent xmlns:mc="http://schemas.openxmlformats.org/markup-compatibility/2006">
              <mc:Choice xmlns:v="urn:schemas-microsoft-com:vml" Requires="v">
                <p:oleObj spid="_x0000_s2324" name="Equation" r:id="rId5" imgW="622080" imgH="279360" progId="Equation.DSMT4">
                  <p:embed/>
                </p:oleObj>
              </mc:Choice>
              <mc:Fallback>
                <p:oleObj name="Equation" r:id="rId5" imgW="622080" imgH="279360" progId="Equation.DSMT4">
                  <p:embed/>
                  <p:pic>
                    <p:nvPicPr>
                      <p:cNvPr id="12" name="Object 11">
                        <a:extLst>
                          <a:ext uri="{FF2B5EF4-FFF2-40B4-BE49-F238E27FC236}">
                            <a16:creationId xmlns:a16="http://schemas.microsoft.com/office/drawing/2014/main" id="{63736498-E60E-43DB-8947-5C28A500F7E3}"/>
                          </a:ext>
                        </a:extLst>
                      </p:cNvPr>
                      <p:cNvPicPr/>
                      <p:nvPr/>
                    </p:nvPicPr>
                    <p:blipFill>
                      <a:blip r:embed="rId6"/>
                      <a:stretch>
                        <a:fillRect/>
                      </a:stretch>
                    </p:blipFill>
                    <p:spPr>
                      <a:xfrm>
                        <a:off x="4951413" y="3589973"/>
                        <a:ext cx="622300" cy="279400"/>
                      </a:xfrm>
                      <a:prstGeom prst="rect">
                        <a:avLst/>
                      </a:prstGeom>
                    </p:spPr>
                  </p:pic>
                </p:oleObj>
              </mc:Fallback>
            </mc:AlternateContent>
          </a:graphicData>
        </a:graphic>
      </p:graphicFrame>
      <p:sp>
        <p:nvSpPr>
          <p:cNvPr id="6" name="Content Placeholder 8">
            <a:extLst>
              <a:ext uri="{FF2B5EF4-FFF2-40B4-BE49-F238E27FC236}">
                <a16:creationId xmlns:a16="http://schemas.microsoft.com/office/drawing/2014/main" id="{3BD1964D-DDDB-4BDB-9A11-3ED188DE11D5}"/>
              </a:ext>
            </a:extLst>
          </p:cNvPr>
          <p:cNvSpPr>
            <a:spLocks noGrp="1"/>
          </p:cNvSpPr>
          <p:nvPr>
            <p:ph sz="quarter" idx="19"/>
          </p:nvPr>
        </p:nvSpPr>
        <p:spPr>
          <a:xfrm>
            <a:off x="5497830" y="3574168"/>
            <a:ext cx="2811780" cy="426818"/>
          </a:xfrm>
        </p:spPr>
        <p:txBody>
          <a:bodyPr/>
          <a:lstStyle/>
          <a:p>
            <a:r>
              <a:rPr lang="en-US" sz="1800" i="0" dirty="0"/>
              <a:t>, as shown in the following:</a:t>
            </a:r>
            <a:endParaRPr lang="en-US" sz="1800" dirty="0"/>
          </a:p>
        </p:txBody>
      </p:sp>
      <p:graphicFrame>
        <p:nvGraphicFramePr>
          <p:cNvPr id="14" name="Table 9">
            <a:extLst>
              <a:ext uri="{FF2B5EF4-FFF2-40B4-BE49-F238E27FC236}">
                <a16:creationId xmlns:a16="http://schemas.microsoft.com/office/drawing/2014/main" id="{79958012-F8DC-490A-96A2-BCB4F10ADCE4}"/>
              </a:ext>
            </a:extLst>
          </p:cNvPr>
          <p:cNvGraphicFramePr>
            <a:graphicFrameLocks noGrp="1"/>
          </p:cNvGraphicFramePr>
          <p:nvPr>
            <p:extLst>
              <p:ext uri="{D42A27DB-BD31-4B8C-83A1-F6EECF244321}">
                <p14:modId xmlns:p14="http://schemas.microsoft.com/office/powerpoint/2010/main" val="1988063204"/>
              </p:ext>
            </p:extLst>
          </p:nvPr>
        </p:nvGraphicFramePr>
        <p:xfrm>
          <a:off x="342900" y="3998646"/>
          <a:ext cx="8458200" cy="370840"/>
        </p:xfrm>
        <a:graphic>
          <a:graphicData uri="http://schemas.openxmlformats.org/drawingml/2006/table">
            <a:tbl>
              <a:tblPr firstRow="1" bandRow="1">
                <a:tableStyleId>{5C22544A-7EE6-4342-B048-85BDC9FD1C3A}</a:tableStyleId>
              </a:tblPr>
              <a:tblGrid>
                <a:gridCol w="946262">
                  <a:extLst>
                    <a:ext uri="{9D8B030D-6E8A-4147-A177-3AD203B41FA5}">
                      <a16:colId xmlns:a16="http://schemas.microsoft.com/office/drawing/2014/main" val="2209598683"/>
                    </a:ext>
                  </a:extLst>
                </a:gridCol>
                <a:gridCol w="7511938">
                  <a:extLst>
                    <a:ext uri="{9D8B030D-6E8A-4147-A177-3AD203B41FA5}">
                      <a16:colId xmlns:a16="http://schemas.microsoft.com/office/drawing/2014/main" val="230691786"/>
                    </a:ext>
                  </a:extLst>
                </a:gridCol>
              </a:tblGrid>
              <a:tr h="370840">
                <a:tc>
                  <a:txBody>
                    <a:bodyPr/>
                    <a:lstStyle/>
                    <a:p>
                      <a:r>
                        <a:rPr lang="en-IN" b="0" i="0" dirty="0">
                          <a:solidFill>
                            <a:schemeClr val="tx1"/>
                          </a:solidFill>
                        </a:rPr>
                        <a:t>P =</a:t>
                      </a:r>
                      <a:endParaRPr lang="en-IN" b="0" i="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rgbClr val="00648B"/>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IN" sz="1800" b="0" i="0" u="none" strike="noStrike" kern="1200" baseline="0" dirty="0">
                          <a:solidFill>
                            <a:schemeClr val="tx1"/>
                          </a:solidFill>
                          <a:latin typeface="+mn-lt"/>
                          <a:ea typeface="+mn-ea"/>
                          <a:cs typeface="+mn-cs"/>
                        </a:rPr>
                        <a:t>1907081826081826002619041819</a:t>
                      </a:r>
                    </a:p>
                  </a:txBody>
                  <a:tcPr>
                    <a:lnL w="12700" cap="flat" cmpd="sng" algn="ctr">
                      <a:solidFill>
                        <a:srgbClr val="00648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72899357"/>
                  </a:ext>
                </a:extLst>
              </a:tr>
            </a:tbl>
          </a:graphicData>
        </a:graphic>
      </p:graphicFrame>
      <p:sp>
        <p:nvSpPr>
          <p:cNvPr id="7" name="Content Placeholder 10">
            <a:extLst>
              <a:ext uri="{FF2B5EF4-FFF2-40B4-BE49-F238E27FC236}">
                <a16:creationId xmlns:a16="http://schemas.microsoft.com/office/drawing/2014/main" id="{D8FA618D-EDB2-49D6-97AE-346105470F34}"/>
              </a:ext>
            </a:extLst>
          </p:cNvPr>
          <p:cNvSpPr>
            <a:spLocks noGrp="1"/>
          </p:cNvSpPr>
          <p:nvPr>
            <p:ph sz="quarter" idx="31"/>
          </p:nvPr>
        </p:nvSpPr>
        <p:spPr>
          <a:xfrm>
            <a:off x="342900" y="4453792"/>
            <a:ext cx="5897880" cy="426818"/>
          </a:xfrm>
        </p:spPr>
        <p:txBody>
          <a:bodyPr/>
          <a:lstStyle/>
          <a:p>
            <a:r>
              <a:rPr lang="en-US" sz="1800" i="0" dirty="0"/>
              <a:t>The recovered plaintext is “THIS IS A TEST” after decoding. </a:t>
            </a:r>
            <a:endParaRPr lang="en-US" sz="1800" dirty="0"/>
          </a:p>
        </p:txBody>
      </p:sp>
      <p:sp>
        <p:nvSpPr>
          <p:cNvPr id="11" name="Slide Number Placeholder 11">
            <a:extLst>
              <a:ext uri="{FF2B5EF4-FFF2-40B4-BE49-F238E27FC236}">
                <a16:creationId xmlns:a16="http://schemas.microsoft.com/office/drawing/2014/main" id="{F75ECDA4-FEE7-46E9-B518-03D202D7572E}"/>
              </a:ext>
            </a:extLst>
          </p:cNvPr>
          <p:cNvSpPr>
            <a:spLocks noGrp="1"/>
          </p:cNvSpPr>
          <p:nvPr>
            <p:ph type="sldNum" sz="quarter" idx="10"/>
          </p:nvPr>
        </p:nvSpPr>
        <p:spPr/>
        <p:txBody>
          <a:bodyPr/>
          <a:lstStyle/>
          <a:p>
            <a:fld id="{68151E55-6873-49E2-B8D5-2F265E6F1973}" type="slidenum">
              <a:rPr lang="en-US" smtClean="0"/>
              <a:pPr/>
              <a:t>46</a:t>
            </a:fld>
            <a:endParaRPr lang="en-US"/>
          </a:p>
        </p:txBody>
      </p:sp>
    </p:spTree>
    <p:extLst>
      <p:ext uri="{BB962C8B-B14F-4D97-AF65-F5344CB8AC3E}">
        <p14:creationId xmlns:p14="http://schemas.microsoft.com/office/powerpoint/2010/main" val="33078130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dirty="0">
                <a:solidFill>
                  <a:schemeClr val="tx1"/>
                </a:solidFill>
              </a:rPr>
              <a:t>13-3 OTHER ASPECTS OF SECURITY</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r>
              <a:rPr lang="en-US" dirty="0">
                <a:latin typeface="Times-Roman"/>
              </a:rPr>
              <a:t>The cryptography systems that we have studied so far provide confidentiality. However, in modern communication, we need to take care of other aspects of security, such as integrity, message and entity authentication, nonrepudiation, and key management. We briefly discuss these issues in this section.</a:t>
            </a:r>
            <a:endParaRPr lang="en-US" dirty="0"/>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47</a:t>
            </a:fld>
            <a:endParaRPr lang="en-US"/>
          </a:p>
        </p:txBody>
      </p:sp>
    </p:spTree>
    <p:extLst>
      <p:ext uri="{BB962C8B-B14F-4D97-AF65-F5344CB8AC3E}">
        <p14:creationId xmlns:p14="http://schemas.microsoft.com/office/powerpoint/2010/main" val="19183897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13.3.1 Message Integrity</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There are occasions where we may not even need secrecy but instead must have integrity: the message should remain unchanged. For example, Alice may write a will to distribute her estate upon her death. The will does not need to be encrypted. After her death, anyone can examine the will. The integrity of the will, however, needs to be preserved. Alice does not want the contents of the will to be changed.</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48</a:t>
            </a:fld>
            <a:endParaRPr lang="en-US"/>
          </a:p>
        </p:txBody>
      </p:sp>
    </p:spTree>
    <p:extLst>
      <p:ext uri="{BB962C8B-B14F-4D97-AF65-F5344CB8AC3E}">
        <p14:creationId xmlns:p14="http://schemas.microsoft.com/office/powerpoint/2010/main" val="2920580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Message and Message Digest</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One way to preserve the integrity of a document is through the use of a fingerprint. If Alice needs to be sure that the contents of her document will not be changed, she can put her fingerprint at the bottom of the document. Eve cannot modify the contents of this document or create a false document because she cannot forge Alice’s fingerprint. To ensure that the document has not been changed, Alice’s fingerprint on the document can be compared to Alice’s fingerprint on file. If they are not the same, the document is not from Alice. The electronic equivalent of the document and fingerprint pair is the message and digest pair. </a:t>
            </a:r>
            <a:endParaRPr lang="en-US" dirty="0">
              <a:solidFill>
                <a:srgbClr val="7030A0"/>
              </a:solidFill>
            </a:endParaRP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49</a:t>
            </a:fld>
            <a:endParaRPr lang="en-US"/>
          </a:p>
        </p:txBody>
      </p:sp>
    </p:spTree>
    <p:extLst>
      <p:ext uri="{BB962C8B-B14F-4D97-AF65-F5344CB8AC3E}">
        <p14:creationId xmlns:p14="http://schemas.microsoft.com/office/powerpoint/2010/main" val="2984466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Confidentiality</a:t>
            </a:r>
            <a:r>
              <a:rPr lang="en-US" sz="1200" dirty="0">
                <a:solidFill>
                  <a:schemeClr val="tx1"/>
                </a:solidFill>
              </a:rPr>
              <a:t> 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Confidentiality is probably the most common aspect of information security. We need to protect our confidential information. An organization needs to guard against those malicious actions that endanger the confidentiality of its information. Confidentiality not only applies to the storage of information, it also applies to the transmission of information. When we send a piece of information to be stored in a remote computer or when we retrieve a piece of information from a remote computer, we need to conceal it during transmission.</a:t>
            </a:r>
            <a:endParaRPr lang="en-US" dirty="0">
              <a:solidFill>
                <a:srgbClr val="7030A0"/>
              </a:solidFill>
            </a:endParaRP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5</a:t>
            </a:fld>
            <a:endParaRPr lang="en-US"/>
          </a:p>
        </p:txBody>
      </p:sp>
    </p:spTree>
    <p:extLst>
      <p:ext uri="{BB962C8B-B14F-4D97-AF65-F5344CB8AC3E}">
        <p14:creationId xmlns:p14="http://schemas.microsoft.com/office/powerpoint/2010/main" val="24789613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13.16 Message and digest</a:t>
            </a:r>
          </a:p>
        </p:txBody>
      </p:sp>
      <p:pic>
        <p:nvPicPr>
          <p:cNvPr id="10" name="Picture 2" descr="An image shows the Message and digest.">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118003"/>
            <a:ext cx="8595360" cy="3053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50</a:t>
            </a:fld>
            <a:endParaRPr lang="en-US"/>
          </a:p>
        </p:txBody>
      </p:sp>
    </p:spTree>
    <p:extLst>
      <p:ext uri="{BB962C8B-B14F-4D97-AF65-F5344CB8AC3E}">
        <p14:creationId xmlns:p14="http://schemas.microsoft.com/office/powerpoint/2010/main" val="36656900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Hash Functions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A cryptographic hash function takes a message of arbitrary length and creates a message digest of fixed length. All cryptographic hash functions need to create a fixed-size digest out of a variable-size message. Creating such a function is best accomplished using iteration. Instead of using a hash function with variable-size input, a function with fixed-size input is created and is used a necessary number of times. The fixed-size input function is referred to as a compression function. It compresses an n-bit string to create an m-bit string where n is normally greater than m. The scheme is referred to as an iterated cryptographic hash function.</a:t>
            </a:r>
            <a:endParaRPr lang="en-US" dirty="0">
              <a:solidFill>
                <a:srgbClr val="7030A0"/>
              </a:solidFill>
            </a:endParaRP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51</a:t>
            </a:fld>
            <a:endParaRPr lang="en-US"/>
          </a:p>
        </p:txBody>
      </p:sp>
    </p:spTree>
    <p:extLst>
      <p:ext uri="{BB962C8B-B14F-4D97-AF65-F5344CB8AC3E}">
        <p14:creationId xmlns:p14="http://schemas.microsoft.com/office/powerpoint/2010/main" val="2756922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13.3.2 Message Authentication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A digest can be used to check the integrity of a message—that the message has not been changed. To ensure the integrity of the message and the data origin authentication—that Alice, not somebody else, is the originator of the message—we need to include a secret shared by Alice and Bob (that Eve does not possess) in the process; we need to create a message authentication code (MAC). Figure 13.17 shows the idea</a:t>
            </a:r>
            <a:r>
              <a:rPr lang="en-US" dirty="0">
                <a:solidFill>
                  <a:srgbClr val="7030A0"/>
                </a:solidFill>
              </a:rPr>
              <a:t>.</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52</a:t>
            </a:fld>
            <a:endParaRPr lang="en-US"/>
          </a:p>
        </p:txBody>
      </p:sp>
    </p:spTree>
    <p:extLst>
      <p:ext uri="{BB962C8B-B14F-4D97-AF65-F5344CB8AC3E}">
        <p14:creationId xmlns:p14="http://schemas.microsoft.com/office/powerpoint/2010/main" val="17646289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HMAC</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The National Institute of Standards and Technology (NIST) has issued a standard for a nested MAC that is often referred to as HMAC (hashed MAC). The implementation of HMAC is much more complex than the simplified MAC and is not covered in this text.</a:t>
            </a:r>
            <a:endParaRPr lang="en-US" dirty="0">
              <a:solidFill>
                <a:srgbClr val="7030A0"/>
              </a:solidFill>
            </a:endParaRP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53</a:t>
            </a:fld>
            <a:endParaRPr lang="en-US"/>
          </a:p>
        </p:txBody>
      </p:sp>
    </p:spTree>
    <p:extLst>
      <p:ext uri="{BB962C8B-B14F-4D97-AF65-F5344CB8AC3E}">
        <p14:creationId xmlns:p14="http://schemas.microsoft.com/office/powerpoint/2010/main" val="5748097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13.17 Message authentication code</a:t>
            </a:r>
          </a:p>
        </p:txBody>
      </p:sp>
      <p:pic>
        <p:nvPicPr>
          <p:cNvPr id="8" name="Picture 2" descr=" An image shows the Digital signature process. ">
            <a:extLst>
              <a:ext uri="{FF2B5EF4-FFF2-40B4-BE49-F238E27FC236}">
                <a16:creationId xmlns:a16="http://schemas.microsoft.com/office/drawing/2014/main" id="{542C5897-F40A-4B15-9597-9DB2F11CA78E}"/>
              </a:ext>
            </a:extLst>
          </p:cNvPr>
          <p:cNvPicPr>
            <a:picLocks noChangeAspect="1" noChangeArrowheads="1"/>
          </p:cNvPicPr>
          <p:nvPr/>
        </p:nvPicPr>
        <p:blipFill>
          <a:blip r:embed="rId2"/>
          <a:stretch>
            <a:fillRect/>
          </a:stretch>
        </p:blipFill>
        <p:spPr bwMode="auto">
          <a:xfrm>
            <a:off x="274320" y="1849036"/>
            <a:ext cx="8595360" cy="3587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54</a:t>
            </a:fld>
            <a:endParaRPr lang="en-US"/>
          </a:p>
        </p:txBody>
      </p:sp>
    </p:spTree>
    <p:extLst>
      <p:ext uri="{BB962C8B-B14F-4D97-AF65-F5344CB8AC3E}">
        <p14:creationId xmlns:p14="http://schemas.microsoft.com/office/powerpoint/2010/main" val="2456260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13.3.3 Digital Signature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Another way to provide message integrity and message authentication (and some more security services, as we will see shortly) is a digital signature. A MAC uses a secret key to protect the digest; a digital signature uses a pair of private-public keys.</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55</a:t>
            </a:fld>
            <a:endParaRPr lang="en-US"/>
          </a:p>
        </p:txBody>
      </p:sp>
    </p:spTree>
    <p:extLst>
      <p:ext uri="{BB962C8B-B14F-4D97-AF65-F5344CB8AC3E}">
        <p14:creationId xmlns:p14="http://schemas.microsoft.com/office/powerpoint/2010/main" val="36208167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Comparison</a:t>
            </a:r>
            <a:r>
              <a:rPr lang="en-US" sz="1200" dirty="0">
                <a:solidFill>
                  <a:schemeClr val="tx1"/>
                </a:solidFill>
              </a:rPr>
              <a:t> 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Let us begin by looking at the differences between conventional signatures and digital signatures.</a:t>
            </a:r>
            <a:endParaRPr lang="en-US" dirty="0">
              <a:solidFill>
                <a:srgbClr val="7030A0"/>
              </a:solidFill>
            </a:endParaRP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56</a:t>
            </a:fld>
            <a:endParaRPr lang="en-US"/>
          </a:p>
        </p:txBody>
      </p:sp>
    </p:spTree>
    <p:extLst>
      <p:ext uri="{BB962C8B-B14F-4D97-AF65-F5344CB8AC3E}">
        <p14:creationId xmlns:p14="http://schemas.microsoft.com/office/powerpoint/2010/main" val="32223160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Process</a:t>
            </a:r>
            <a:r>
              <a:rPr lang="en-US" sz="1200" dirty="0">
                <a:solidFill>
                  <a:schemeClr val="tx1"/>
                </a:solidFill>
              </a:rPr>
              <a:t> 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Figure 13.18 shows the digital signature process. The sender uses a signing algorithm to sign the message. The message and the signature are sent to the receiver. The receiver receives the message and the signature and applies the verifying algorithm to the combination. If the result is true, the message is accepted; otherwise, it is rejected.</a:t>
            </a:r>
            <a:endParaRPr lang="en-US" dirty="0">
              <a:solidFill>
                <a:srgbClr val="7030A0"/>
              </a:solidFill>
            </a:endParaRP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57</a:t>
            </a:fld>
            <a:endParaRPr lang="en-US"/>
          </a:p>
        </p:txBody>
      </p:sp>
    </p:spTree>
    <p:extLst>
      <p:ext uri="{BB962C8B-B14F-4D97-AF65-F5344CB8AC3E}">
        <p14:creationId xmlns:p14="http://schemas.microsoft.com/office/powerpoint/2010/main" val="17767883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13.18 Digital signature process</a:t>
            </a:r>
          </a:p>
        </p:txBody>
      </p:sp>
      <p:pic>
        <p:nvPicPr>
          <p:cNvPr id="9" name="Picture 2" descr=" An image shows the Digital signature process. ">
            <a:extLst>
              <a:ext uri="{FF2B5EF4-FFF2-40B4-BE49-F238E27FC236}">
                <a16:creationId xmlns:a16="http://schemas.microsoft.com/office/drawing/2014/main" id="{C62C5344-D08D-47E1-AF00-84EDE4BF8AF4}"/>
              </a:ext>
            </a:extLst>
          </p:cNvPr>
          <p:cNvPicPr>
            <a:picLocks noChangeAspect="1" noChangeArrowheads="1"/>
          </p:cNvPicPr>
          <p:nvPr/>
        </p:nvPicPr>
        <p:blipFill>
          <a:blip r:embed="rId2"/>
          <a:stretch>
            <a:fillRect/>
          </a:stretch>
        </p:blipFill>
        <p:spPr bwMode="auto">
          <a:xfrm>
            <a:off x="274320" y="2544514"/>
            <a:ext cx="8595360" cy="2186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58</a:t>
            </a:fld>
            <a:endParaRPr lang="en-US"/>
          </a:p>
        </p:txBody>
      </p:sp>
    </p:spTree>
    <p:extLst>
      <p:ext uri="{BB962C8B-B14F-4D97-AF65-F5344CB8AC3E}">
        <p14:creationId xmlns:p14="http://schemas.microsoft.com/office/powerpoint/2010/main" val="36614976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Process</a:t>
            </a:r>
            <a:r>
              <a:rPr lang="en-US" sz="1200" dirty="0">
                <a:solidFill>
                  <a:srgbClr val="000000"/>
                </a:solidFill>
              </a:rPr>
              <a:t> 2</a:t>
            </a:r>
            <a:endParaRPr lang="en-US" dirty="0">
              <a:solidFill>
                <a:schemeClr val="tx1"/>
              </a:solidFill>
            </a:endParaRP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Figure 13.19 shows the digital signature process. The sender uses a signing algorithm to sign the message. The message and the signature are sent to the receiver. The receiver receives the message and the signature and applies the verifying algorithm to the combination. If the result is true, the message is accepted; otherwise, it is rejected.</a:t>
            </a:r>
            <a:endParaRPr lang="en-US" dirty="0">
              <a:solidFill>
                <a:srgbClr val="7030A0"/>
              </a:solidFill>
            </a:endParaRP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59</a:t>
            </a:fld>
            <a:endParaRPr lang="en-US"/>
          </a:p>
        </p:txBody>
      </p:sp>
    </p:spTree>
    <p:extLst>
      <p:ext uri="{BB962C8B-B14F-4D97-AF65-F5344CB8AC3E}">
        <p14:creationId xmlns:p14="http://schemas.microsoft.com/office/powerpoint/2010/main" val="932456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Integrity</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Information needs to be changed constantly. In a bank, when a customer deposits or withdraws money, the balance of her account needs to be changed. Integrity means that changes need to be done only by authorized entities and through authorized mechanisms. Integrity violation is not necessarily the result of a malicious act; an interruption in the system, such as a power surge, may also create unwanted changes in some information.</a:t>
            </a:r>
            <a:endParaRPr lang="en-US" dirty="0">
              <a:solidFill>
                <a:srgbClr val="7030A0"/>
              </a:solidFill>
            </a:endParaRP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6</a:t>
            </a:fld>
            <a:endParaRPr lang="en-US"/>
          </a:p>
        </p:txBody>
      </p:sp>
    </p:spTree>
    <p:extLst>
      <p:ext uri="{BB962C8B-B14F-4D97-AF65-F5344CB8AC3E}">
        <p14:creationId xmlns:p14="http://schemas.microsoft.com/office/powerpoint/2010/main" val="33609935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13.19 Signing the digest</a:t>
            </a:r>
          </a:p>
        </p:txBody>
      </p:sp>
      <p:pic>
        <p:nvPicPr>
          <p:cNvPr id="8" name="Picture 2" descr="An image shows Signing the digest. ">
            <a:extLst>
              <a:ext uri="{FF2B5EF4-FFF2-40B4-BE49-F238E27FC236}">
                <a16:creationId xmlns:a16="http://schemas.microsoft.com/office/drawing/2014/main" id="{2E9AEC6D-4083-44CB-9DAB-4FB394FE5DCA}"/>
              </a:ext>
            </a:extLst>
          </p:cNvPr>
          <p:cNvPicPr>
            <a:picLocks noChangeAspect="1" noChangeArrowheads="1"/>
          </p:cNvPicPr>
          <p:nvPr/>
        </p:nvPicPr>
        <p:blipFill>
          <a:blip r:embed="rId2"/>
          <a:stretch>
            <a:fillRect/>
          </a:stretch>
        </p:blipFill>
        <p:spPr bwMode="auto">
          <a:xfrm>
            <a:off x="274320" y="2505337"/>
            <a:ext cx="8595360" cy="2264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60</a:t>
            </a:fld>
            <a:endParaRPr lang="en-US"/>
          </a:p>
        </p:txBody>
      </p:sp>
    </p:spTree>
    <p:extLst>
      <p:ext uri="{BB962C8B-B14F-4D97-AF65-F5344CB8AC3E}">
        <p14:creationId xmlns:p14="http://schemas.microsoft.com/office/powerpoint/2010/main" val="40072581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Services</a:t>
            </a:r>
            <a:r>
              <a:rPr lang="en-US" sz="1200" dirty="0">
                <a:solidFill>
                  <a:schemeClr val="tx1"/>
                </a:solidFill>
              </a:rPr>
              <a:t> 1</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We discussed several security services in the beginning of the chapter including message confidentiality, message authentication, message integrity, and non-repudiation. A digital signature can directly provide the last three; for confidentiality we still need encryption/decryption.</a:t>
            </a:r>
            <a:endParaRPr lang="en-US" dirty="0">
              <a:solidFill>
                <a:srgbClr val="7030A0"/>
              </a:solidFill>
            </a:endParaRP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61</a:t>
            </a:fld>
            <a:endParaRPr lang="en-US"/>
          </a:p>
        </p:txBody>
      </p:sp>
    </p:spTree>
    <p:extLst>
      <p:ext uri="{BB962C8B-B14F-4D97-AF65-F5344CB8AC3E}">
        <p14:creationId xmlns:p14="http://schemas.microsoft.com/office/powerpoint/2010/main" val="21934782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13.20 Using a trusted center for non-repudiation</a:t>
            </a:r>
          </a:p>
        </p:txBody>
      </p:sp>
      <p:pic>
        <p:nvPicPr>
          <p:cNvPr id="10" name="Picture 2" descr="An image shows the trusted center for non-repudiation.">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635628"/>
            <a:ext cx="8595360" cy="4069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62</a:t>
            </a:fld>
            <a:endParaRPr lang="en-US"/>
          </a:p>
        </p:txBody>
      </p:sp>
    </p:spTree>
    <p:extLst>
      <p:ext uri="{BB962C8B-B14F-4D97-AF65-F5344CB8AC3E}">
        <p14:creationId xmlns:p14="http://schemas.microsoft.com/office/powerpoint/2010/main" val="33212961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RSA Digital Signature Scheme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Several digital signature schemes have evolved during the last few decades. Some of them have been implemented. In this section, we briefly show one of them, RSA. In a previous section, we discussed how to use the RSA cryptosystem to provide privacy. The RSA idea can also be used for signing and verifying a message. In this case, it is called the RSA digital signature scheme. The digital signature scheme changes the roles of the private and public keys. First, the private and public keys of the sender, not the receiver, are used. Second, the sender uses her own private key to sign the document; the receiver uses the sender’s public key to verify it.</a:t>
            </a:r>
            <a:endParaRPr lang="en-US" dirty="0">
              <a:solidFill>
                <a:srgbClr val="7030A0"/>
              </a:solidFill>
            </a:endParaRP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63</a:t>
            </a:fld>
            <a:endParaRPr lang="en-US"/>
          </a:p>
        </p:txBody>
      </p:sp>
    </p:spTree>
    <p:extLst>
      <p:ext uri="{BB962C8B-B14F-4D97-AF65-F5344CB8AC3E}">
        <p14:creationId xmlns:p14="http://schemas.microsoft.com/office/powerpoint/2010/main" val="6747051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13.21 The RSA signature on the message digest</a:t>
            </a:r>
          </a:p>
        </p:txBody>
      </p:sp>
      <p:pic>
        <p:nvPicPr>
          <p:cNvPr id="10" name="Picture 2" descr="A flow diagram shows the R S A signature on the message digest.">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054479"/>
            <a:ext cx="8595360" cy="3459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64</a:t>
            </a:fld>
            <a:endParaRPr lang="en-US"/>
          </a:p>
        </p:txBody>
      </p:sp>
    </p:spTree>
    <p:extLst>
      <p:ext uri="{BB962C8B-B14F-4D97-AF65-F5344CB8AC3E}">
        <p14:creationId xmlns:p14="http://schemas.microsoft.com/office/powerpoint/2010/main" val="894251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Digital Signature Standard (DSS)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The Digital Signature Standard (DSS) was adopted by NIST in 1994. DSS is a complicated, and more secure, digital signature scheme.</a:t>
            </a:r>
            <a:endParaRPr lang="en-US" dirty="0">
              <a:solidFill>
                <a:srgbClr val="7030A0"/>
              </a:solidFill>
            </a:endParaRP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65</a:t>
            </a:fld>
            <a:endParaRPr lang="en-US"/>
          </a:p>
        </p:txBody>
      </p:sp>
    </p:spTree>
    <p:extLst>
      <p:ext uri="{BB962C8B-B14F-4D97-AF65-F5344CB8AC3E}">
        <p14:creationId xmlns:p14="http://schemas.microsoft.com/office/powerpoint/2010/main" val="3599070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13.3.4 Entity Authentication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Entity authentication is a technique designed to let one party verify the identity of another party. An entity can be a person, a process, a client, or a server. The entity whose identity needs to be proven is called the claimant; the party that tries to verify the identity of the claimant is called the verifier.</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66</a:t>
            </a:fld>
            <a:endParaRPr lang="en-US"/>
          </a:p>
        </p:txBody>
      </p:sp>
    </p:spTree>
    <p:extLst>
      <p:ext uri="{BB962C8B-B14F-4D97-AF65-F5344CB8AC3E}">
        <p14:creationId xmlns:p14="http://schemas.microsoft.com/office/powerpoint/2010/main" val="33168413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Entity versus Message Authentication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spcBef>
                <a:spcPts val="1200"/>
              </a:spcBef>
              <a:defRPr/>
            </a:pPr>
            <a:r>
              <a:rPr lang="en-US" dirty="0"/>
              <a:t>There are two differences between entity authentication and message authentication (data-origin authentication).</a:t>
            </a:r>
          </a:p>
          <a:p>
            <a:pPr marL="457200" indent="-457200">
              <a:spcBef>
                <a:spcPts val="1200"/>
              </a:spcBef>
              <a:buClr>
                <a:schemeClr val="tx1"/>
              </a:buClr>
              <a:buFont typeface="+mj-lt"/>
              <a:buAutoNum type="arabicPeriod"/>
              <a:defRPr/>
            </a:pPr>
            <a:r>
              <a:rPr lang="en-US" dirty="0"/>
              <a:t>Message authentication (or data-origin authentication) might not happen in real time; entity authentication does.</a:t>
            </a:r>
            <a:endParaRPr lang="en-US" dirty="0">
              <a:solidFill>
                <a:srgbClr val="7030A0"/>
              </a:solidFill>
            </a:endParaRPr>
          </a:p>
          <a:p>
            <a:pPr marL="457200" indent="-457200">
              <a:spcBef>
                <a:spcPts val="1200"/>
              </a:spcBef>
              <a:buClr>
                <a:schemeClr val="tx1"/>
              </a:buClr>
              <a:buFont typeface="+mj-lt"/>
              <a:buAutoNum type="arabicPeriod"/>
              <a:defRPr/>
            </a:pPr>
            <a:r>
              <a:rPr lang="en-US" dirty="0"/>
              <a:t>Message authentication simply authenticates one message. Entity authentication authenticates the claimant for the entire duration of a session.</a:t>
            </a:r>
            <a:endParaRPr lang="en-US" dirty="0">
              <a:solidFill>
                <a:srgbClr val="7030A0"/>
              </a:solidFill>
            </a:endParaRP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67</a:t>
            </a:fld>
            <a:endParaRPr lang="en-US"/>
          </a:p>
        </p:txBody>
      </p:sp>
    </p:spTree>
    <p:extLst>
      <p:ext uri="{BB962C8B-B14F-4D97-AF65-F5344CB8AC3E}">
        <p14:creationId xmlns:p14="http://schemas.microsoft.com/office/powerpoint/2010/main" val="17248472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Verification Categories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In entity authentication, the claimant must identify herself to the verifier. This can be done with one of three kinds of witnesses: something known, something possessed, or something inherent.</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68</a:t>
            </a:fld>
            <a:endParaRPr lang="en-US"/>
          </a:p>
        </p:txBody>
      </p:sp>
    </p:spTree>
    <p:extLst>
      <p:ext uri="{BB962C8B-B14F-4D97-AF65-F5344CB8AC3E}">
        <p14:creationId xmlns:p14="http://schemas.microsoft.com/office/powerpoint/2010/main" val="9342255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Passwords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The simplest and oldest method of entity authentication is the use of a password, which is something that the claimant knows. A password is used when a user needs to access a system’s resources (login). Each user has a user identification that is public, and a password that is private. Passwords, however, are very prone to attack. A password can be stolen, intercepted, guessed, and so on. </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69</a:t>
            </a:fld>
            <a:endParaRPr lang="en-US"/>
          </a:p>
        </p:txBody>
      </p:sp>
    </p:spTree>
    <p:extLst>
      <p:ext uri="{BB962C8B-B14F-4D97-AF65-F5344CB8AC3E}">
        <p14:creationId xmlns:p14="http://schemas.microsoft.com/office/powerpoint/2010/main" val="2178857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Availability</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The third component of information security is availability. The information created and stored by an organization needs to be available to authorized entities. Information is useless if it is not available. Information needs to be constantly changed, which means it must be accessible to authorized entities. The unavailability of information is just as harmful for an organization as the lack of confidentiality or integrity. Imagine what would happen to a bank if the customers could not access their accounts for transactions.</a:t>
            </a:r>
            <a:endParaRPr lang="en-US" dirty="0">
              <a:solidFill>
                <a:srgbClr val="7030A0"/>
              </a:solidFill>
            </a:endParaRP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7</a:t>
            </a:fld>
            <a:endParaRPr lang="en-US"/>
          </a:p>
        </p:txBody>
      </p:sp>
    </p:spTree>
    <p:extLst>
      <p:ext uri="{BB962C8B-B14F-4D97-AF65-F5344CB8AC3E}">
        <p14:creationId xmlns:p14="http://schemas.microsoft.com/office/powerpoint/2010/main" val="40261918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Challenge-Response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In password authentication, the claimant proves her identity by demonstrating that she knows a secret, the password. However, because the claimant sends this secret, it is susceptible to interception by the adversary. In challenge-response authentication, the claimant proves that she knows a secret without sending it. In other words, the claimant does not send the secret to the verifier; the verifier either has it or finds it.</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70</a:t>
            </a:fld>
            <a:endParaRPr lang="en-US"/>
          </a:p>
        </p:txBody>
      </p:sp>
    </p:spTree>
    <p:extLst>
      <p:ext uri="{BB962C8B-B14F-4D97-AF65-F5344CB8AC3E}">
        <p14:creationId xmlns:p14="http://schemas.microsoft.com/office/powerpoint/2010/main" val="25852007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13.22 Unidirectional, symmetric-key authentication</a:t>
            </a:r>
          </a:p>
        </p:txBody>
      </p:sp>
      <p:pic>
        <p:nvPicPr>
          <p:cNvPr id="10" name="Picture 2" descr="An image shows Unidirectional, symmetric-key authentication. ">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825454"/>
            <a:ext cx="8595360" cy="3589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71</a:t>
            </a:fld>
            <a:endParaRPr lang="en-US"/>
          </a:p>
        </p:txBody>
      </p:sp>
    </p:spTree>
    <p:extLst>
      <p:ext uri="{BB962C8B-B14F-4D97-AF65-F5344CB8AC3E}">
        <p14:creationId xmlns:p14="http://schemas.microsoft.com/office/powerpoint/2010/main" val="29732343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13.23 Unidirectional, asymmetric-key authentication</a:t>
            </a:r>
          </a:p>
        </p:txBody>
      </p:sp>
      <p:pic>
        <p:nvPicPr>
          <p:cNvPr id="10" name="Picture 2" descr="An image shows Unidirectional, asymmetric-key authentication.">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934211"/>
            <a:ext cx="8595360" cy="337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72</a:t>
            </a:fld>
            <a:endParaRPr lang="en-US"/>
          </a:p>
        </p:txBody>
      </p:sp>
    </p:spTree>
    <p:extLst>
      <p:ext uri="{BB962C8B-B14F-4D97-AF65-F5344CB8AC3E}">
        <p14:creationId xmlns:p14="http://schemas.microsoft.com/office/powerpoint/2010/main" val="38848833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13.24 Digital signature, unidirectional authentication</a:t>
            </a:r>
          </a:p>
        </p:txBody>
      </p:sp>
      <p:pic>
        <p:nvPicPr>
          <p:cNvPr id="10" name="Picture 2" descr="An image shows a Digital signature, unidirectional authentication.">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765597"/>
            <a:ext cx="8595360" cy="3811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73</a:t>
            </a:fld>
            <a:endParaRPr lang="en-US"/>
          </a:p>
        </p:txBody>
      </p:sp>
    </p:spTree>
    <p:extLst>
      <p:ext uri="{BB962C8B-B14F-4D97-AF65-F5344CB8AC3E}">
        <p14:creationId xmlns:p14="http://schemas.microsoft.com/office/powerpoint/2010/main" val="16180967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13.3.5 Key Management</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We discussed symmetric-key and asymmetric-key cryptography in the previous sections. However, we have not yet discussed how secret keys in symmetric-key cryptography, and public keys in asymmetric-key cryptography, are distributed and maintained. This section touches on these two issues.</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74</a:t>
            </a:fld>
            <a:endParaRPr lang="en-US"/>
          </a:p>
        </p:txBody>
      </p:sp>
    </p:spTree>
    <p:extLst>
      <p:ext uri="{BB962C8B-B14F-4D97-AF65-F5344CB8AC3E}">
        <p14:creationId xmlns:p14="http://schemas.microsoft.com/office/powerpoint/2010/main" val="13233218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Symmetric-Key Distribution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marL="342900" indent="-342900">
              <a:spcBef>
                <a:spcPts val="2400"/>
              </a:spcBef>
              <a:spcAft>
                <a:spcPts val="2400"/>
              </a:spcAft>
              <a:buFont typeface="Arial" panose="020B0604020202020204" pitchFamily="34" charset="0"/>
              <a:buChar char="•"/>
              <a:defRPr/>
            </a:pPr>
            <a:r>
              <a:rPr lang="en-US" dirty="0"/>
              <a:t>Symmetric-key cryptography is more efficient than asymmetric-key cryptography for enciphering large messages. Symmetric-key cryptography, however, needs a shared secret key between two parties. </a:t>
            </a:r>
          </a:p>
          <a:p>
            <a:pPr marL="342900" indent="-342900">
              <a:spcBef>
                <a:spcPts val="2400"/>
              </a:spcBef>
              <a:spcAft>
                <a:spcPts val="2400"/>
              </a:spcAft>
              <a:buFont typeface="Arial" panose="020B0604020202020204" pitchFamily="34" charset="0"/>
              <a:buChar char="•"/>
              <a:defRPr/>
            </a:pPr>
            <a:r>
              <a:rPr lang="en-US" dirty="0"/>
              <a:t>If Alice needs to exchange confidential messages with N people, she needs N different keys. What if N people need to communicate with each other? A total of N(N - 1) keys is needed if we require that two people use two keys for bidirectional communication; only N(N - 1)/2 keys are needed if we allow a key to be used for both directions. </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75</a:t>
            </a:fld>
            <a:endParaRPr lang="en-US"/>
          </a:p>
        </p:txBody>
      </p:sp>
    </p:spTree>
    <p:extLst>
      <p:ext uri="{BB962C8B-B14F-4D97-AF65-F5344CB8AC3E}">
        <p14:creationId xmlns:p14="http://schemas.microsoft.com/office/powerpoint/2010/main" val="22074467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13.25 Multiple KDCs</a:t>
            </a:r>
          </a:p>
        </p:txBody>
      </p:sp>
      <p:pic>
        <p:nvPicPr>
          <p:cNvPr id="10" name="Picture 2" descr="A tree diagram shows the multiple K D C’s.">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910884"/>
            <a:ext cx="8595360" cy="3766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76</a:t>
            </a:fld>
            <a:endParaRPr lang="en-US"/>
          </a:p>
        </p:txBody>
      </p:sp>
    </p:spTree>
    <p:extLst>
      <p:ext uri="{BB962C8B-B14F-4D97-AF65-F5344CB8AC3E}">
        <p14:creationId xmlns:p14="http://schemas.microsoft.com/office/powerpoint/2010/main" val="30012083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13.26 Creating a session key using KDC</a:t>
            </a:r>
          </a:p>
        </p:txBody>
      </p:sp>
      <p:pic>
        <p:nvPicPr>
          <p:cNvPr id="10" name="Picture 2" descr="An image shows Creating a session key using KDC. ">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631131"/>
            <a:ext cx="8595360" cy="422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77</a:t>
            </a:fld>
            <a:endParaRPr lang="en-US"/>
          </a:p>
        </p:txBody>
      </p:sp>
    </p:spTree>
    <p:extLst>
      <p:ext uri="{BB962C8B-B14F-4D97-AF65-F5344CB8AC3E}">
        <p14:creationId xmlns:p14="http://schemas.microsoft.com/office/powerpoint/2010/main" val="14139011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Symmetric-Key Agreement</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Alice and Bob can create a session key between themselves without using a KDC. This method of session-key creation is referred to as the symmetric-key agreement. Although there are several ways to accomplish this, we discuss only one method, Diffie-Hellman, which shows the basic idea used in more sophisticated (less prone to attack) methods.</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78</a:t>
            </a:fld>
            <a:endParaRPr lang="en-US"/>
          </a:p>
        </p:txBody>
      </p:sp>
    </p:spTree>
    <p:extLst>
      <p:ext uri="{BB962C8B-B14F-4D97-AF65-F5344CB8AC3E}">
        <p14:creationId xmlns:p14="http://schemas.microsoft.com/office/powerpoint/2010/main" val="42091973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13.27 Diffie-Hellman method</a:t>
            </a:r>
          </a:p>
        </p:txBody>
      </p:sp>
      <p:pic>
        <p:nvPicPr>
          <p:cNvPr id="10" name="Picture 2" descr="An image shows the Diffie Hellman method.">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1602638"/>
            <a:ext cx="8595360" cy="4400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79</a:t>
            </a:fld>
            <a:endParaRPr lang="en-US"/>
          </a:p>
        </p:txBody>
      </p:sp>
    </p:spTree>
    <p:extLst>
      <p:ext uri="{BB962C8B-B14F-4D97-AF65-F5344CB8AC3E}">
        <p14:creationId xmlns:p14="http://schemas.microsoft.com/office/powerpoint/2010/main" val="4274312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13.1.2 Attacks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Our three goals of security, confidentiality, integrity, and availability, can be threatened by security attacks. Although the literature uses different approaches to categorizing the attacks, we divide them into three groups related to the security goals. Figure 13.1 shows the taxonomy.</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8</a:t>
            </a:fld>
            <a:endParaRPr lang="en-US"/>
          </a:p>
        </p:txBody>
      </p:sp>
    </p:spTree>
    <p:extLst>
      <p:ext uri="{BB962C8B-B14F-4D97-AF65-F5344CB8AC3E}">
        <p14:creationId xmlns:p14="http://schemas.microsoft.com/office/powerpoint/2010/main" val="24150138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AD71B-7B2E-489C-9635-64DD2B748E20}"/>
              </a:ext>
            </a:extLst>
          </p:cNvPr>
          <p:cNvSpPr>
            <a:spLocks noGrp="1"/>
          </p:cNvSpPr>
          <p:nvPr>
            <p:ph type="title"/>
          </p:nvPr>
        </p:nvSpPr>
        <p:spPr/>
        <p:txBody>
          <a:bodyPr/>
          <a:lstStyle/>
          <a:p>
            <a:r>
              <a:rPr lang="en-US" dirty="0"/>
              <a:t>Example 13.9</a:t>
            </a:r>
            <a:r>
              <a:rPr lang="en-US" sz="1200" dirty="0"/>
              <a:t> (1)</a:t>
            </a:r>
          </a:p>
        </p:txBody>
      </p:sp>
      <p:sp>
        <p:nvSpPr>
          <p:cNvPr id="3" name="Content Placeholder 2">
            <a:extLst>
              <a:ext uri="{FF2B5EF4-FFF2-40B4-BE49-F238E27FC236}">
                <a16:creationId xmlns:a16="http://schemas.microsoft.com/office/drawing/2014/main" id="{86795EF2-EE76-4680-B0F9-7523E6D3B27B}"/>
              </a:ext>
            </a:extLst>
          </p:cNvPr>
          <p:cNvSpPr>
            <a:spLocks noGrp="1"/>
          </p:cNvSpPr>
          <p:nvPr>
            <p:ph sz="quarter" idx="11"/>
          </p:nvPr>
        </p:nvSpPr>
        <p:spPr>
          <a:xfrm>
            <a:off x="342900" y="1276710"/>
            <a:ext cx="8458200" cy="1569360"/>
          </a:xfrm>
        </p:spPr>
        <p:txBody>
          <a:bodyPr/>
          <a:lstStyle/>
          <a:p>
            <a:r>
              <a:rPr lang="en-US" i="0" dirty="0"/>
              <a:t>Let us give a trivial example to make the procedure clear. Our example uses small numbers, but note that in a real situation, the numbers are very large. Assume that </a:t>
            </a:r>
            <a:r>
              <a:rPr lang="en-US" dirty="0"/>
              <a:t>g</a:t>
            </a:r>
            <a:r>
              <a:rPr lang="en-US" i="0" dirty="0"/>
              <a:t> = 7 and </a:t>
            </a:r>
            <a:r>
              <a:rPr lang="en-US" dirty="0"/>
              <a:t>p</a:t>
            </a:r>
            <a:r>
              <a:rPr lang="en-US" i="0" dirty="0"/>
              <a:t> = 23. The steps are as follows:</a:t>
            </a:r>
          </a:p>
        </p:txBody>
      </p:sp>
      <p:graphicFrame>
        <p:nvGraphicFramePr>
          <p:cNvPr id="8" name="Object 3">
            <a:extLst>
              <a:ext uri="{FF2B5EF4-FFF2-40B4-BE49-F238E27FC236}">
                <a16:creationId xmlns:a16="http://schemas.microsoft.com/office/drawing/2014/main" id="{C43F060E-2D78-4BB6-BAFF-B7AA9C31C891}"/>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90389870"/>
              </p:ext>
            </p:extLst>
          </p:nvPr>
        </p:nvGraphicFramePr>
        <p:xfrm>
          <a:off x="434658" y="3308403"/>
          <a:ext cx="7188200" cy="914400"/>
        </p:xfrm>
        <a:graphic>
          <a:graphicData uri="http://schemas.openxmlformats.org/presentationml/2006/ole">
            <mc:AlternateContent xmlns:mc="http://schemas.openxmlformats.org/markup-compatibility/2006">
              <mc:Choice xmlns:v="urn:schemas-microsoft-com:vml" Requires="v">
                <p:oleObj spid="_x0000_s3189" name="Equation" r:id="rId3" imgW="7188120" imgH="914400" progId="Equation.DSMT4">
                  <p:embed/>
                </p:oleObj>
              </mc:Choice>
              <mc:Fallback>
                <p:oleObj name="Equation" r:id="rId3" imgW="7188120" imgH="914400" progId="Equation.DSMT4">
                  <p:embed/>
                  <p:pic>
                    <p:nvPicPr>
                      <p:cNvPr id="0" name=""/>
                      <p:cNvPicPr/>
                      <p:nvPr/>
                    </p:nvPicPr>
                    <p:blipFill>
                      <a:blip r:embed="rId4"/>
                      <a:stretch>
                        <a:fillRect/>
                      </a:stretch>
                    </p:blipFill>
                    <p:spPr>
                      <a:xfrm>
                        <a:off x="434658" y="3308403"/>
                        <a:ext cx="7188200" cy="914400"/>
                      </a:xfrm>
                      <a:prstGeom prst="rect">
                        <a:avLst/>
                      </a:prstGeom>
                    </p:spPr>
                  </p:pic>
                </p:oleObj>
              </mc:Fallback>
            </mc:AlternateContent>
          </a:graphicData>
        </a:graphic>
      </p:graphicFrame>
      <p:sp>
        <p:nvSpPr>
          <p:cNvPr id="4" name="Content Placeholder 4">
            <a:extLst>
              <a:ext uri="{FF2B5EF4-FFF2-40B4-BE49-F238E27FC236}">
                <a16:creationId xmlns:a16="http://schemas.microsoft.com/office/drawing/2014/main" id="{3F56F71F-A579-4AE1-8BBB-13BD82CB1F01}"/>
              </a:ext>
            </a:extLst>
          </p:cNvPr>
          <p:cNvSpPr>
            <a:spLocks noGrp="1"/>
          </p:cNvSpPr>
          <p:nvPr>
            <p:ph sz="quarter" idx="15"/>
          </p:nvPr>
        </p:nvSpPr>
        <p:spPr>
          <a:xfrm>
            <a:off x="342900" y="4685136"/>
            <a:ext cx="8458200" cy="469794"/>
          </a:xfrm>
        </p:spPr>
        <p:txBody>
          <a:bodyPr/>
          <a:lstStyle/>
          <a:p>
            <a:pPr marL="457200" indent="-457200">
              <a:buFont typeface="+mj-lt"/>
              <a:buAutoNum type="arabicPeriod" startAt="2"/>
            </a:pPr>
            <a:r>
              <a:rPr lang="en-US" i="0" dirty="0"/>
              <a:t>Alice sends the number 21 to Bob.</a:t>
            </a:r>
            <a:endParaRPr lang="en-US" dirty="0"/>
          </a:p>
        </p:txBody>
      </p:sp>
      <p:sp>
        <p:nvSpPr>
          <p:cNvPr id="7" name="Slide Number Placeholder 5">
            <a:extLst>
              <a:ext uri="{FF2B5EF4-FFF2-40B4-BE49-F238E27FC236}">
                <a16:creationId xmlns:a16="http://schemas.microsoft.com/office/drawing/2014/main" id="{F7BD94AE-E79A-4A06-AA69-3A00532D7D2A}"/>
              </a:ext>
            </a:extLst>
          </p:cNvPr>
          <p:cNvSpPr>
            <a:spLocks noGrp="1"/>
          </p:cNvSpPr>
          <p:nvPr>
            <p:ph type="sldNum" sz="quarter" idx="10"/>
          </p:nvPr>
        </p:nvSpPr>
        <p:spPr/>
        <p:txBody>
          <a:bodyPr/>
          <a:lstStyle/>
          <a:p>
            <a:fld id="{68151E55-6873-49E2-B8D5-2F265E6F1973}" type="slidenum">
              <a:rPr lang="en-US" smtClean="0"/>
              <a:pPr/>
              <a:t>80</a:t>
            </a:fld>
            <a:endParaRPr lang="en-US"/>
          </a:p>
        </p:txBody>
      </p:sp>
    </p:spTree>
    <p:extLst>
      <p:ext uri="{BB962C8B-B14F-4D97-AF65-F5344CB8AC3E}">
        <p14:creationId xmlns:p14="http://schemas.microsoft.com/office/powerpoint/2010/main" val="15629840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AD71B-7B2E-489C-9635-64DD2B748E20}"/>
              </a:ext>
            </a:extLst>
          </p:cNvPr>
          <p:cNvSpPr>
            <a:spLocks noGrp="1"/>
          </p:cNvSpPr>
          <p:nvPr>
            <p:ph type="title"/>
          </p:nvPr>
        </p:nvSpPr>
        <p:spPr/>
        <p:txBody>
          <a:bodyPr/>
          <a:lstStyle/>
          <a:p>
            <a:r>
              <a:rPr lang="en-US" dirty="0"/>
              <a:t>Example 13.9</a:t>
            </a:r>
            <a:r>
              <a:rPr lang="en-US" sz="1200" dirty="0"/>
              <a:t> (2)</a:t>
            </a:r>
          </a:p>
        </p:txBody>
      </p:sp>
      <p:sp>
        <p:nvSpPr>
          <p:cNvPr id="3" name="Content Placeholder 2">
            <a:extLst>
              <a:ext uri="{FF2B5EF4-FFF2-40B4-BE49-F238E27FC236}">
                <a16:creationId xmlns:a16="http://schemas.microsoft.com/office/drawing/2014/main" id="{86795EF2-EE76-4680-B0F9-7523E6D3B27B}"/>
              </a:ext>
            </a:extLst>
          </p:cNvPr>
          <p:cNvSpPr>
            <a:spLocks noGrp="1"/>
          </p:cNvSpPr>
          <p:nvPr>
            <p:ph sz="quarter" idx="11"/>
          </p:nvPr>
        </p:nvSpPr>
        <p:spPr>
          <a:xfrm>
            <a:off x="342900" y="1276710"/>
            <a:ext cx="8458200" cy="508805"/>
          </a:xfrm>
        </p:spPr>
        <p:txBody>
          <a:bodyPr/>
          <a:lstStyle/>
          <a:p>
            <a:pPr marL="457200" indent="-457200">
              <a:buClr>
                <a:schemeClr val="tx1"/>
              </a:buClr>
              <a:buFont typeface="+mj-lt"/>
              <a:buAutoNum type="arabicPeriod" startAt="3"/>
            </a:pPr>
            <a:r>
              <a:rPr lang="en-US" i="0" dirty="0"/>
              <a:t>Bob sends the number 4 to Alice.</a:t>
            </a:r>
          </a:p>
        </p:txBody>
      </p:sp>
      <p:graphicFrame>
        <p:nvGraphicFramePr>
          <p:cNvPr id="8" name="Object 3">
            <a:extLst>
              <a:ext uri="{FF2B5EF4-FFF2-40B4-BE49-F238E27FC236}">
                <a16:creationId xmlns:a16="http://schemas.microsoft.com/office/drawing/2014/main" id="{C43F060E-2D78-4BB6-BAFF-B7AA9C31C891}"/>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761570775"/>
              </p:ext>
            </p:extLst>
          </p:nvPr>
        </p:nvGraphicFramePr>
        <p:xfrm>
          <a:off x="409575" y="2178050"/>
          <a:ext cx="7239000" cy="889000"/>
        </p:xfrm>
        <a:graphic>
          <a:graphicData uri="http://schemas.openxmlformats.org/presentationml/2006/ole">
            <mc:AlternateContent xmlns:mc="http://schemas.openxmlformats.org/markup-compatibility/2006">
              <mc:Choice xmlns:v="urn:schemas-microsoft-com:vml" Requires="v">
                <p:oleObj spid="_x0000_s4316" name="Equation" r:id="rId3" imgW="7238880" imgH="888840" progId="Equation.DSMT4">
                  <p:embed/>
                </p:oleObj>
              </mc:Choice>
              <mc:Fallback>
                <p:oleObj name="Equation" r:id="rId3" imgW="7238880" imgH="888840" progId="Equation.DSMT4">
                  <p:embed/>
                  <p:pic>
                    <p:nvPicPr>
                      <p:cNvPr id="8" name="Object 3">
                        <a:extLst>
                          <a:ext uri="{FF2B5EF4-FFF2-40B4-BE49-F238E27FC236}">
                            <a16:creationId xmlns:a16="http://schemas.microsoft.com/office/drawing/2014/main" id="{C43F060E-2D78-4BB6-BAFF-B7AA9C31C891}"/>
                          </a:ext>
                        </a:extLst>
                      </p:cNvPr>
                      <p:cNvPicPr/>
                      <p:nvPr/>
                    </p:nvPicPr>
                    <p:blipFill>
                      <a:blip r:embed="rId4"/>
                      <a:stretch>
                        <a:fillRect/>
                      </a:stretch>
                    </p:blipFill>
                    <p:spPr>
                      <a:xfrm>
                        <a:off x="409575" y="2178050"/>
                        <a:ext cx="7239000" cy="889000"/>
                      </a:xfrm>
                      <a:prstGeom prst="rect">
                        <a:avLst/>
                      </a:prstGeom>
                    </p:spPr>
                  </p:pic>
                </p:oleObj>
              </mc:Fallback>
            </mc:AlternateContent>
          </a:graphicData>
        </a:graphic>
      </p:graphicFrame>
      <p:sp>
        <p:nvSpPr>
          <p:cNvPr id="4" name="Content Placeholder 4">
            <a:extLst>
              <a:ext uri="{FF2B5EF4-FFF2-40B4-BE49-F238E27FC236}">
                <a16:creationId xmlns:a16="http://schemas.microsoft.com/office/drawing/2014/main" id="{3F56F71F-A579-4AE1-8BBB-13BD82CB1F01}"/>
              </a:ext>
            </a:extLst>
          </p:cNvPr>
          <p:cNvSpPr>
            <a:spLocks noGrp="1"/>
          </p:cNvSpPr>
          <p:nvPr>
            <p:ph sz="quarter" idx="15"/>
          </p:nvPr>
        </p:nvSpPr>
        <p:spPr>
          <a:xfrm>
            <a:off x="342899" y="3713585"/>
            <a:ext cx="8458199" cy="888999"/>
          </a:xfrm>
        </p:spPr>
        <p:txBody>
          <a:bodyPr/>
          <a:lstStyle/>
          <a:p>
            <a:pPr algn="just"/>
            <a:r>
              <a:rPr lang="en-US" b="1" i="0" dirty="0">
                <a:solidFill>
                  <a:srgbClr val="C00000"/>
                </a:solidFill>
              </a:rPr>
              <a:t>Conclusion:</a:t>
            </a:r>
          </a:p>
          <a:p>
            <a:pPr algn="just"/>
            <a:r>
              <a:rPr lang="en-US" i="0" dirty="0"/>
              <a:t>The value of K is the same for both Alice and Bob;</a:t>
            </a:r>
            <a:endParaRPr lang="en-US" i="0" dirty="0">
              <a:solidFill>
                <a:srgbClr val="C00000"/>
              </a:solidFill>
            </a:endParaRPr>
          </a:p>
        </p:txBody>
      </p:sp>
      <p:graphicFrame>
        <p:nvGraphicFramePr>
          <p:cNvPr id="9" name="Object 5">
            <a:extLst>
              <a:ext uri="{FF2B5EF4-FFF2-40B4-BE49-F238E27FC236}">
                <a16:creationId xmlns:a16="http://schemas.microsoft.com/office/drawing/2014/main" id="{D79C477E-8F7A-44F2-9D8E-E329DEB56CDF}"/>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745677869"/>
              </p:ext>
            </p:extLst>
          </p:nvPr>
        </p:nvGraphicFramePr>
        <p:xfrm>
          <a:off x="428625" y="4588719"/>
          <a:ext cx="3543300" cy="406400"/>
        </p:xfrm>
        <a:graphic>
          <a:graphicData uri="http://schemas.openxmlformats.org/presentationml/2006/ole">
            <mc:AlternateContent xmlns:mc="http://schemas.openxmlformats.org/markup-compatibility/2006">
              <mc:Choice xmlns:v="urn:schemas-microsoft-com:vml" Requires="v">
                <p:oleObj spid="_x0000_s4317" name="Equation" r:id="rId5" imgW="3543120" imgH="406080" progId="Equation.DSMT4">
                  <p:embed/>
                </p:oleObj>
              </mc:Choice>
              <mc:Fallback>
                <p:oleObj name="Equation" r:id="rId5" imgW="3543120" imgH="406080" progId="Equation.DSMT4">
                  <p:embed/>
                  <p:pic>
                    <p:nvPicPr>
                      <p:cNvPr id="8" name="Object 3">
                        <a:extLst>
                          <a:ext uri="{FF2B5EF4-FFF2-40B4-BE49-F238E27FC236}">
                            <a16:creationId xmlns:a16="http://schemas.microsoft.com/office/drawing/2014/main" id="{C43F060E-2D78-4BB6-BAFF-B7AA9C31C891}"/>
                          </a:ext>
                        </a:extLst>
                      </p:cNvPr>
                      <p:cNvPicPr/>
                      <p:nvPr/>
                    </p:nvPicPr>
                    <p:blipFill>
                      <a:blip r:embed="rId6"/>
                      <a:stretch>
                        <a:fillRect/>
                      </a:stretch>
                    </p:blipFill>
                    <p:spPr>
                      <a:xfrm>
                        <a:off x="428625" y="4588719"/>
                        <a:ext cx="3543300" cy="406400"/>
                      </a:xfrm>
                      <a:prstGeom prst="rect">
                        <a:avLst/>
                      </a:prstGeom>
                    </p:spPr>
                  </p:pic>
                </p:oleObj>
              </mc:Fallback>
            </mc:AlternateContent>
          </a:graphicData>
        </a:graphic>
      </p:graphicFrame>
      <p:sp>
        <p:nvSpPr>
          <p:cNvPr id="7" name="Slide Number Placeholder 6">
            <a:extLst>
              <a:ext uri="{FF2B5EF4-FFF2-40B4-BE49-F238E27FC236}">
                <a16:creationId xmlns:a16="http://schemas.microsoft.com/office/drawing/2014/main" id="{F7BD94AE-E79A-4A06-AA69-3A00532D7D2A}"/>
              </a:ext>
            </a:extLst>
          </p:cNvPr>
          <p:cNvSpPr>
            <a:spLocks noGrp="1"/>
          </p:cNvSpPr>
          <p:nvPr>
            <p:ph type="sldNum" sz="quarter" idx="10"/>
          </p:nvPr>
        </p:nvSpPr>
        <p:spPr/>
        <p:txBody>
          <a:bodyPr/>
          <a:lstStyle/>
          <a:p>
            <a:fld id="{68151E55-6873-49E2-B8D5-2F265E6F1973}" type="slidenum">
              <a:rPr lang="en-US" smtClean="0"/>
              <a:pPr/>
              <a:t>81</a:t>
            </a:fld>
            <a:endParaRPr lang="en-US" dirty="0"/>
          </a:p>
        </p:txBody>
      </p:sp>
    </p:spTree>
    <p:extLst>
      <p:ext uri="{BB962C8B-B14F-4D97-AF65-F5344CB8AC3E}">
        <p14:creationId xmlns:p14="http://schemas.microsoft.com/office/powerpoint/2010/main" val="22931377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Public-Key Distribution</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In asymmetric-key cryptography, people do not need to know a symmetric shared key. If Alice wants to send a message to Bob, she only needs to know Bob’s public key, which is open to the public and available to everyone. If Bob needs to send a message to Alice, he only needs to know Alice’s public key, which is also known to everyone. In public-key cryptography, everyone shields a private key and advertises a public key.</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82</a:t>
            </a:fld>
            <a:endParaRPr lang="en-US"/>
          </a:p>
        </p:txBody>
      </p:sp>
    </p:spTree>
    <p:extLst>
      <p:ext uri="{BB962C8B-B14F-4D97-AF65-F5344CB8AC3E}">
        <p14:creationId xmlns:p14="http://schemas.microsoft.com/office/powerpoint/2010/main" val="23541294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13.28 Certification authority</a:t>
            </a:r>
          </a:p>
        </p:txBody>
      </p:sp>
      <p:pic>
        <p:nvPicPr>
          <p:cNvPr id="10" name="Picture 2" descr="An image shows the Certification Authority.">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914400" y="1176748"/>
            <a:ext cx="7315200" cy="4957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83</a:t>
            </a:fld>
            <a:endParaRPr lang="en-US"/>
          </a:p>
        </p:txBody>
      </p:sp>
    </p:spTree>
    <p:extLst>
      <p:ext uri="{BB962C8B-B14F-4D97-AF65-F5344CB8AC3E}">
        <p14:creationId xmlns:p14="http://schemas.microsoft.com/office/powerpoint/2010/main" val="33439421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i="0" dirty="0">
                <a:solidFill>
                  <a:schemeClr val="tx1"/>
                </a:solidFill>
              </a:rPr>
              <a:t>13-4 NETWORK-LAYER SECURITY</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r>
              <a:rPr lang="en-US" dirty="0">
                <a:latin typeface="Times-Roman"/>
              </a:rPr>
              <a:t>We start this chapter with the discussion of security at the network layer. At the network layer, security is applied between two hosts, two routers, or a host and a router. The purpose of network-layer security is to protect those applications that use the service of the network layer directly.</a:t>
            </a:r>
            <a:endParaRPr lang="en-US" dirty="0"/>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84</a:t>
            </a:fld>
            <a:endParaRPr lang="en-US"/>
          </a:p>
        </p:txBody>
      </p:sp>
    </p:spTree>
    <p:extLst>
      <p:ext uri="{BB962C8B-B14F-4D97-AF65-F5344CB8AC3E}">
        <p14:creationId xmlns:p14="http://schemas.microsoft.com/office/powerpoint/2010/main" val="22404681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13.4.1 Two Modes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IPSec operates in one of two different modes: transport mode or tunnel mode.</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85</a:t>
            </a:fld>
            <a:endParaRPr lang="en-US"/>
          </a:p>
        </p:txBody>
      </p:sp>
    </p:spTree>
    <p:extLst>
      <p:ext uri="{BB962C8B-B14F-4D97-AF65-F5344CB8AC3E}">
        <p14:creationId xmlns:p14="http://schemas.microsoft.com/office/powerpoint/2010/main" val="12428709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Transport Mode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In transport mode, IPSec protects what is delivered from the transport layer to the network layer. In other words, transport mode protects the payload to be encapsulated in the network layer, as shown in Figure 13.29.</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86</a:t>
            </a:fld>
            <a:endParaRPr lang="en-US"/>
          </a:p>
        </p:txBody>
      </p:sp>
    </p:spTree>
    <p:extLst>
      <p:ext uri="{BB962C8B-B14F-4D97-AF65-F5344CB8AC3E}">
        <p14:creationId xmlns:p14="http://schemas.microsoft.com/office/powerpoint/2010/main" val="27659530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13.29 IPSec in transport mode</a:t>
            </a:r>
          </a:p>
        </p:txBody>
      </p:sp>
      <p:pic>
        <p:nvPicPr>
          <p:cNvPr id="10" name="Picture 2" descr="An image shows IPSec in transport mode.">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648087"/>
            <a:ext cx="8595360" cy="204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87</a:t>
            </a:fld>
            <a:endParaRPr lang="en-US"/>
          </a:p>
        </p:txBody>
      </p:sp>
    </p:spTree>
    <p:extLst>
      <p:ext uri="{BB962C8B-B14F-4D97-AF65-F5344CB8AC3E}">
        <p14:creationId xmlns:p14="http://schemas.microsoft.com/office/powerpoint/2010/main" val="41821533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13.30 Transport mode in action</a:t>
            </a:r>
          </a:p>
        </p:txBody>
      </p:sp>
      <p:pic>
        <p:nvPicPr>
          <p:cNvPr id="10" name="Picture 2" descr="An image shows Transport mode in action.">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939019"/>
            <a:ext cx="8595360" cy="1462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endParaRPr lang="en-US" noProof="0" dirty="0">
              <a:hlinkClick r:id="rId4" action="ppaction://hlinksldjump"/>
            </a:endParaRP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88</a:t>
            </a:fld>
            <a:endParaRPr lang="en-US"/>
          </a:p>
        </p:txBody>
      </p:sp>
    </p:spTree>
    <p:extLst>
      <p:ext uri="{BB962C8B-B14F-4D97-AF65-F5344CB8AC3E}">
        <p14:creationId xmlns:p14="http://schemas.microsoft.com/office/powerpoint/2010/main" val="9194152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Tunnel Mode</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In tunnel mode, IPSec protects the entire IP packet. It takes an IP packet, including the header, applies IPSec security methods to the entire packet, and then adds a new IP header, as shown in Figure 13.31.</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89</a:t>
            </a:fld>
            <a:endParaRPr lang="en-US"/>
          </a:p>
        </p:txBody>
      </p:sp>
    </p:spTree>
    <p:extLst>
      <p:ext uri="{BB962C8B-B14F-4D97-AF65-F5344CB8AC3E}">
        <p14:creationId xmlns:p14="http://schemas.microsoft.com/office/powerpoint/2010/main" val="1030187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13.1 Taxonomy of attacks with relation to security goals</a:t>
            </a:r>
          </a:p>
        </p:txBody>
      </p:sp>
      <p:pic>
        <p:nvPicPr>
          <p:cNvPr id="10" name="Picture 2" descr="A tree diagram shows the Taxonomy of attacks with relation to security goals.">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751132" y="1129174"/>
            <a:ext cx="7641737" cy="5072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9</a:t>
            </a:fld>
            <a:endParaRPr lang="en-US"/>
          </a:p>
        </p:txBody>
      </p:sp>
    </p:spTree>
    <p:extLst>
      <p:ext uri="{BB962C8B-B14F-4D97-AF65-F5344CB8AC3E}">
        <p14:creationId xmlns:p14="http://schemas.microsoft.com/office/powerpoint/2010/main" val="1180295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13.31 IPSec in tunnel mode</a:t>
            </a:r>
          </a:p>
        </p:txBody>
      </p:sp>
      <p:pic>
        <p:nvPicPr>
          <p:cNvPr id="10" name="Picture 2" descr="An image shows the IPSec in tunnel mode.">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509423"/>
            <a:ext cx="8595360" cy="2322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90</a:t>
            </a:fld>
            <a:endParaRPr lang="en-US"/>
          </a:p>
        </p:txBody>
      </p:sp>
    </p:spTree>
    <p:extLst>
      <p:ext uri="{BB962C8B-B14F-4D97-AF65-F5344CB8AC3E}">
        <p14:creationId xmlns:p14="http://schemas.microsoft.com/office/powerpoint/2010/main" val="15122155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13.32 Tunnel mode in action</a:t>
            </a:r>
          </a:p>
        </p:txBody>
      </p:sp>
      <p:pic>
        <p:nvPicPr>
          <p:cNvPr id="10" name="Picture 2" descr="An image shows the Tunnel mode in action.">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703045"/>
            <a:ext cx="8595360" cy="193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91</a:t>
            </a:fld>
            <a:endParaRPr lang="en-US"/>
          </a:p>
        </p:txBody>
      </p:sp>
    </p:spTree>
    <p:extLst>
      <p:ext uri="{BB962C8B-B14F-4D97-AF65-F5344CB8AC3E}">
        <p14:creationId xmlns:p14="http://schemas.microsoft.com/office/powerpoint/2010/main" val="1929285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Comparison</a:t>
            </a:r>
            <a:r>
              <a:rPr lang="en-US" sz="1200" dirty="0">
                <a:solidFill>
                  <a:srgbClr val="000000"/>
                </a:solidFill>
              </a:rPr>
              <a:t> 2</a:t>
            </a:r>
            <a:endParaRPr lang="en-US" dirty="0">
              <a:solidFill>
                <a:schemeClr val="tx1"/>
              </a:solidFill>
            </a:endParaRP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In transport mode, the IPSec layer comes between the transport layer and the network layer. In tunnel mode, the flow is from the network layer to the IPSec layer and then back to the network layer again. Figure 13.33 compares the two modes. </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92</a:t>
            </a:fld>
            <a:endParaRPr lang="en-US"/>
          </a:p>
        </p:txBody>
      </p:sp>
    </p:spTree>
    <p:extLst>
      <p:ext uri="{BB962C8B-B14F-4D97-AF65-F5344CB8AC3E}">
        <p14:creationId xmlns:p14="http://schemas.microsoft.com/office/powerpoint/2010/main" val="28615221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13.33 Transport mode versus tunnel mode</a:t>
            </a:r>
          </a:p>
        </p:txBody>
      </p:sp>
      <p:pic>
        <p:nvPicPr>
          <p:cNvPr id="10" name="Picture 2" descr="An image shows the transport mode versus tunnel mode.">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274320" y="2085300"/>
            <a:ext cx="8595360" cy="320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93</a:t>
            </a:fld>
            <a:endParaRPr lang="en-US"/>
          </a:p>
        </p:txBody>
      </p:sp>
    </p:spTree>
    <p:extLst>
      <p:ext uri="{BB962C8B-B14F-4D97-AF65-F5344CB8AC3E}">
        <p14:creationId xmlns:p14="http://schemas.microsoft.com/office/powerpoint/2010/main" val="28500681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13.4.2 Two Security Protocols</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IPSec defines two protocols, the Authentication Header (AH) Protocol and the Encapsulating Security Payload (ESP) Protocol,  to provide authentication and/or encryption for packets at the IP level.</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94</a:t>
            </a:fld>
            <a:endParaRPr lang="en-US"/>
          </a:p>
        </p:txBody>
      </p:sp>
    </p:spTree>
    <p:extLst>
      <p:ext uri="{BB962C8B-B14F-4D97-AF65-F5344CB8AC3E}">
        <p14:creationId xmlns:p14="http://schemas.microsoft.com/office/powerpoint/2010/main" val="42800601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Authentication Header (AH)</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The Authentication Header (AH) protocol is designed to authenticate the source host and to ensure the integrity of the payload carried in the IP packet. The protocol uses a hash function and a symmetric (secret) key to create a message digest; the digest is inserted in the authentication header (see MAC). The AH is then placed in the appropriate location, based on the mode (transport or tunnel). Figure 13.34 shows the fields and the position of the authentication header in transport mode. </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95</a:t>
            </a:fld>
            <a:endParaRPr lang="en-US"/>
          </a:p>
        </p:txBody>
      </p:sp>
    </p:spTree>
    <p:extLst>
      <p:ext uri="{BB962C8B-B14F-4D97-AF65-F5344CB8AC3E}">
        <p14:creationId xmlns:p14="http://schemas.microsoft.com/office/powerpoint/2010/main" val="23880267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13.34 Authentication Header (AH) protocol</a:t>
            </a:r>
          </a:p>
        </p:txBody>
      </p:sp>
      <p:pic>
        <p:nvPicPr>
          <p:cNvPr id="10" name="Picture 2" descr="An image shows Authentication Header (A H) protocol.">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317189" y="1748409"/>
            <a:ext cx="8509623" cy="3882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96</a:t>
            </a:fld>
            <a:endParaRPr lang="en-US"/>
          </a:p>
        </p:txBody>
      </p:sp>
    </p:spTree>
    <p:extLst>
      <p:ext uri="{BB962C8B-B14F-4D97-AF65-F5344CB8AC3E}">
        <p14:creationId xmlns:p14="http://schemas.microsoft.com/office/powerpoint/2010/main" val="38477870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Encapsulating Security Payload (ESP)</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The AH protocol does not provide confidentiality, only source authentication and data integrity. IPSec later defined an alternative protocol, Encapsulating Security Payload (ESP), that provides source authentication, integrity, and confidentiality. ESP adds a header and trailer. Note that ESP’s authentication data are added at the end of the packet, which makes its calculation easier. Figure 13.35 shows the location of the ESP header and trailer.</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97</a:t>
            </a:fld>
            <a:endParaRPr lang="en-US"/>
          </a:p>
        </p:txBody>
      </p:sp>
    </p:spTree>
    <p:extLst>
      <p:ext uri="{BB962C8B-B14F-4D97-AF65-F5344CB8AC3E}">
        <p14:creationId xmlns:p14="http://schemas.microsoft.com/office/powerpoint/2010/main" val="11475648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altLang="en-US" dirty="0">
                <a:solidFill>
                  <a:schemeClr val="tx1"/>
                </a:solidFill>
              </a:rPr>
              <a:t>Figure 13.35 Encapsulating Security Payload (ESP)</a:t>
            </a:r>
          </a:p>
        </p:txBody>
      </p:sp>
      <p:pic>
        <p:nvPicPr>
          <p:cNvPr id="10" name="Picture 2" descr="An image shows Encapsulating Security Payload (E S P).">
            <a:extLst>
              <a:ext uri="{FF2B5EF4-FFF2-40B4-BE49-F238E27FC236}">
                <a16:creationId xmlns:a16="http://schemas.microsoft.com/office/drawing/2014/main" id="{DC8C8999-2E59-422D-9276-9A19F789E62E}"/>
              </a:ext>
            </a:extLst>
          </p:cNvPr>
          <p:cNvPicPr>
            <a:picLocks noChangeAspect="1" noChangeArrowheads="1"/>
          </p:cNvPicPr>
          <p:nvPr/>
        </p:nvPicPr>
        <p:blipFill>
          <a:blip r:embed="rId2"/>
          <a:stretch>
            <a:fillRect/>
          </a:stretch>
        </p:blipFill>
        <p:spPr bwMode="auto">
          <a:xfrm>
            <a:off x="317189" y="2258019"/>
            <a:ext cx="8509623" cy="286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6DB666F1-80E9-4BAA-9EED-1FB58918E7BF}"/>
              </a:ext>
            </a:extLst>
          </p:cNvPr>
          <p:cNvSpPr>
            <a:spLocks noGrp="1"/>
          </p:cNvSpPr>
          <p:nvPr>
            <p:ph type="body" sz="quarter" idx="40"/>
          </p:nvPr>
        </p:nvSpPr>
        <p:spPr/>
        <p:txBody>
          <a:bodyPr/>
          <a:lstStyle/>
          <a:p>
            <a:r>
              <a:rPr lang="en-US" noProof="0" dirty="0">
                <a:hlinkClick r:id="rId3" action="ppaction://hlinksldjump"/>
              </a:rPr>
              <a:t>Access the text alternative for slide images.</a:t>
            </a:r>
          </a:p>
        </p:txBody>
      </p:sp>
      <p:sp>
        <p:nvSpPr>
          <p:cNvPr id="6" name="Slide Number Placeholder 4">
            <a:extLst>
              <a:ext uri="{FF2B5EF4-FFF2-40B4-BE49-F238E27FC236}">
                <a16:creationId xmlns:a16="http://schemas.microsoft.com/office/drawing/2014/main" id="{93FB4F65-2955-4EDB-B5C4-52570701A434}"/>
              </a:ext>
            </a:extLst>
          </p:cNvPr>
          <p:cNvSpPr>
            <a:spLocks noGrp="1"/>
          </p:cNvSpPr>
          <p:nvPr>
            <p:ph type="sldNum" sz="quarter" idx="10"/>
          </p:nvPr>
        </p:nvSpPr>
        <p:spPr/>
        <p:txBody>
          <a:bodyPr/>
          <a:lstStyle/>
          <a:p>
            <a:fld id="{68151E55-6873-49E2-B8D5-2F265E6F1973}" type="slidenum">
              <a:rPr lang="en-US" smtClean="0"/>
              <a:pPr/>
              <a:t>98</a:t>
            </a:fld>
            <a:endParaRPr lang="en-US"/>
          </a:p>
        </p:txBody>
      </p:sp>
    </p:spTree>
    <p:extLst>
      <p:ext uri="{BB962C8B-B14F-4D97-AF65-F5344CB8AC3E}">
        <p14:creationId xmlns:p14="http://schemas.microsoft.com/office/powerpoint/2010/main" val="18612734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ADB8BE-C7B3-45FE-A0E7-4820C0ED3499}"/>
              </a:ext>
            </a:extLst>
          </p:cNvPr>
          <p:cNvSpPr>
            <a:spLocks noGrp="1"/>
          </p:cNvSpPr>
          <p:nvPr>
            <p:ph type="title"/>
          </p:nvPr>
        </p:nvSpPr>
        <p:spPr/>
        <p:txBody>
          <a:bodyPr/>
          <a:lstStyle/>
          <a:p>
            <a:r>
              <a:rPr lang="en-US" dirty="0">
                <a:solidFill>
                  <a:schemeClr val="tx1"/>
                </a:solidFill>
              </a:rPr>
              <a:t>IPv4 and IPv6</a:t>
            </a:r>
          </a:p>
        </p:txBody>
      </p:sp>
      <p:sp>
        <p:nvSpPr>
          <p:cNvPr id="8" name="Content Placeholder 2">
            <a:extLst>
              <a:ext uri="{FF2B5EF4-FFF2-40B4-BE49-F238E27FC236}">
                <a16:creationId xmlns:a16="http://schemas.microsoft.com/office/drawing/2014/main" id="{7FAEA6A5-BBAD-4D40-8C38-B02CFBC8F971}"/>
              </a:ext>
            </a:extLst>
          </p:cNvPr>
          <p:cNvSpPr>
            <a:spLocks noGrp="1"/>
          </p:cNvSpPr>
          <p:nvPr>
            <p:ph sz="quarter" idx="11"/>
          </p:nvPr>
        </p:nvSpPr>
        <p:spPr>
          <a:xfrm>
            <a:off x="342900" y="1276709"/>
            <a:ext cx="8458200" cy="5160185"/>
          </a:xfrm>
        </p:spPr>
        <p:txBody>
          <a:bodyPr/>
          <a:lstStyle/>
          <a:p>
            <a:pPr>
              <a:defRPr/>
            </a:pPr>
            <a:r>
              <a:rPr lang="en-US" dirty="0"/>
              <a:t>IPSec supports both IPv4 and IPv6. In IPv6, however, AH and ESP are part of the extension header. </a:t>
            </a:r>
          </a:p>
        </p:txBody>
      </p:sp>
      <p:sp>
        <p:nvSpPr>
          <p:cNvPr id="2" name="Slide Number Placeholder 3">
            <a:extLst>
              <a:ext uri="{FF2B5EF4-FFF2-40B4-BE49-F238E27FC236}">
                <a16:creationId xmlns:a16="http://schemas.microsoft.com/office/drawing/2014/main" id="{157E8D1A-C020-43D5-90BB-626EFF096788}"/>
              </a:ext>
            </a:extLst>
          </p:cNvPr>
          <p:cNvSpPr>
            <a:spLocks noGrp="1"/>
          </p:cNvSpPr>
          <p:nvPr>
            <p:ph type="sldNum" sz="quarter" idx="10"/>
          </p:nvPr>
        </p:nvSpPr>
        <p:spPr/>
        <p:txBody>
          <a:bodyPr/>
          <a:lstStyle/>
          <a:p>
            <a:fld id="{68151E55-6873-49E2-B8D5-2F265E6F1973}" type="slidenum">
              <a:rPr lang="en-US" smtClean="0"/>
              <a:pPr/>
              <a:t>99</a:t>
            </a:fld>
            <a:endParaRPr lang="en-US"/>
          </a:p>
        </p:txBody>
      </p:sp>
    </p:spTree>
    <p:extLst>
      <p:ext uri="{BB962C8B-B14F-4D97-AF65-F5344CB8AC3E}">
        <p14:creationId xmlns:p14="http://schemas.microsoft.com/office/powerpoint/2010/main" val="1099070306"/>
      </p:ext>
    </p:extLst>
  </p:cSld>
  <p:clrMapOvr>
    <a:masterClrMapping/>
  </p:clrMapOvr>
</p:sld>
</file>

<file path=ppt/theme/theme1.xml><?xml version="1.0" encoding="utf-8"?>
<a:theme xmlns:a="http://schemas.openxmlformats.org/drawingml/2006/main" name="Title Slides 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84F6219E-3D47-41AC-9893-1108D06AA07D}"/>
    </a:ext>
  </a:extLst>
</a:theme>
</file>

<file path=ppt/theme/theme2.xml><?xml version="1.0" encoding="utf-8"?>
<a:theme xmlns:a="http://schemas.openxmlformats.org/drawingml/2006/main" name="MainContentSlideMaster">
  <a:themeElements>
    <a:clrScheme name="Custom 127">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494575"/>
      </a:hlink>
      <a:folHlink>
        <a:srgbClr val="625D9C"/>
      </a:folHlink>
    </a:clrScheme>
    <a:fontScheme name="Custom 2">
      <a:majorFont>
        <a:latin typeface="Times New Roman"/>
        <a:ea typeface=""/>
        <a:cs typeface=""/>
      </a:majorFont>
      <a:minorFont>
        <a:latin typeface="Times New Roma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B385948E-CF34-4CE8-9AC7-28DE40FDC656}"/>
    </a:ext>
  </a:extLst>
</a:theme>
</file>

<file path=ppt/theme/theme3.xml><?xml version="1.0" encoding="utf-8"?>
<a:theme xmlns:a="http://schemas.openxmlformats.org/drawingml/2006/main" name="Closing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FEE61EC3-6634-45B5-BF77-FBC9B835BC79}"/>
    </a:ext>
  </a:extLst>
</a:theme>
</file>

<file path=ppt/theme/theme4.xml><?xml version="1.0" encoding="utf-8"?>
<a:theme xmlns:a="http://schemas.openxmlformats.org/drawingml/2006/main" name="Divider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A15A20A0-BEE6-47A5-BC6B-F87134FBF13C}"/>
    </a:ext>
  </a:extLst>
</a:theme>
</file>

<file path=ppt/theme/theme5.xml><?xml version="1.0" encoding="utf-8"?>
<a:theme xmlns:a="http://schemas.openxmlformats.org/drawingml/2006/main" name="ImageDescriptionAppendixSlideMaster">
  <a:themeElements>
    <a:clrScheme name="Custom 12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494575"/>
      </a:hlink>
      <a:folHlink>
        <a:srgbClr val="625D9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22313DF8-AA3F-4A8D-9652-6DDC53D759ED}"/>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MHHE_Generic Accessible PPT Template_Editorial_v9_2019</Template>
  <TotalTime>11338</TotalTime>
  <Words>12698</Words>
  <Application>Microsoft Office PowerPoint</Application>
  <PresentationFormat>On-screen Show (4:3)</PresentationFormat>
  <Paragraphs>1008</Paragraphs>
  <Slides>233</Slides>
  <Notes>1</Notes>
  <HiddenSlides>60</HiddenSlides>
  <MMClips>0</MMClips>
  <ScaleCrop>false</ScaleCrop>
  <HeadingPairs>
    <vt:vector size="8" baseType="variant">
      <vt:variant>
        <vt:lpstr>Fonts Used</vt:lpstr>
      </vt:variant>
      <vt:variant>
        <vt:i4>5</vt:i4>
      </vt:variant>
      <vt:variant>
        <vt:lpstr>Theme</vt:lpstr>
      </vt:variant>
      <vt:variant>
        <vt:i4>6</vt:i4>
      </vt:variant>
      <vt:variant>
        <vt:lpstr>Embedded OLE Servers</vt:lpstr>
      </vt:variant>
      <vt:variant>
        <vt:i4>1</vt:i4>
      </vt:variant>
      <vt:variant>
        <vt:lpstr>Slide Titles</vt:lpstr>
      </vt:variant>
      <vt:variant>
        <vt:i4>233</vt:i4>
      </vt:variant>
    </vt:vector>
  </HeadingPairs>
  <TitlesOfParts>
    <vt:vector size="245" baseType="lpstr">
      <vt:lpstr>Arial</vt:lpstr>
      <vt:lpstr>Calibri</vt:lpstr>
      <vt:lpstr>Helvetica</vt:lpstr>
      <vt:lpstr>Times New Roman</vt:lpstr>
      <vt:lpstr>Times-Roman</vt:lpstr>
      <vt:lpstr>Title Slides Master</vt:lpstr>
      <vt:lpstr>MainContentSlideMaster</vt:lpstr>
      <vt:lpstr>ClosingMaster</vt:lpstr>
      <vt:lpstr>DividerSlideMaster</vt:lpstr>
      <vt:lpstr>ImageDescriptionAppendixSlideMaster</vt:lpstr>
      <vt:lpstr>Custom Design</vt:lpstr>
      <vt:lpstr>Equation</vt:lpstr>
      <vt:lpstr>Chapter 13</vt:lpstr>
      <vt:lpstr>Chapter 13: Outline</vt:lpstr>
      <vt:lpstr>13-1 INTRODUCTION</vt:lpstr>
      <vt:lpstr>13.1.1 Security Goals</vt:lpstr>
      <vt:lpstr>Confidentiality 1</vt:lpstr>
      <vt:lpstr>Integrity</vt:lpstr>
      <vt:lpstr>Availability</vt:lpstr>
      <vt:lpstr>13.1.2 Attacks</vt:lpstr>
      <vt:lpstr>Figure 13.1 Taxonomy of attacks with relation to security goals</vt:lpstr>
      <vt:lpstr>Attacks Threatening Confidentiality</vt:lpstr>
      <vt:lpstr>Attacks Threatening Integrity</vt:lpstr>
      <vt:lpstr>Attacks Threatening Availability</vt:lpstr>
      <vt:lpstr>13.1.3 Services and Techniques</vt:lpstr>
      <vt:lpstr>Cryptography</vt:lpstr>
      <vt:lpstr>Steganography</vt:lpstr>
      <vt:lpstr>13-2 CONFIDENTIALITY </vt:lpstr>
      <vt:lpstr>13.2.1 Symmetric-Key Ciphers</vt:lpstr>
      <vt:lpstr>Traditional Symmetric-Key Ciphers</vt:lpstr>
      <vt:lpstr>Figure 13.2 General idea of a symmetric-key cipher</vt:lpstr>
      <vt:lpstr>Figure 13.3 Symmetric-key encipherment as locking and unlocking with same key</vt:lpstr>
      <vt:lpstr>Figure 13.4 Representation of plaintext and ciphertext characters in modulo 26</vt:lpstr>
      <vt:lpstr>Example 13.1</vt:lpstr>
      <vt:lpstr>Example 13.2</vt:lpstr>
      <vt:lpstr>Example 13.3</vt:lpstr>
      <vt:lpstr>Figure 13.5 An example key for a monoalphabetic substitution cipher</vt:lpstr>
      <vt:lpstr>Example 13.4</vt:lpstr>
      <vt:lpstr>Figure 13.6 Transposition cipher</vt:lpstr>
      <vt:lpstr>Modern Symmetric-Key Ciphers</vt:lpstr>
      <vt:lpstr>Figure 13.7 A modern block cipher</vt:lpstr>
      <vt:lpstr>Figure 13.8 Components of a modern block cipher</vt:lpstr>
      <vt:lpstr>Figure 13.9 General structure of DES</vt:lpstr>
      <vt:lpstr>Figure 13.10 DES function</vt:lpstr>
      <vt:lpstr>Figure 13.11 Key generation</vt:lpstr>
      <vt:lpstr>Example 13.5</vt:lpstr>
      <vt:lpstr>Example 13.6</vt:lpstr>
      <vt:lpstr>Figure 13.12 One-time pad</vt:lpstr>
      <vt:lpstr>13.2.2 Asymmetric-Key Ciphers</vt:lpstr>
      <vt:lpstr>Figure 13.13 Locking and unlocking in asymmetric-key cryptosystem</vt:lpstr>
      <vt:lpstr>Network-Layer Security</vt:lpstr>
      <vt:lpstr>Figure 13.14 General idea of asymmetric-key cryptosystem</vt:lpstr>
      <vt:lpstr>RSA Cryptosystem</vt:lpstr>
      <vt:lpstr>Figure 13.15 Encryption, decryption, and key generation in RSA</vt:lpstr>
      <vt:lpstr>Example 13.7 (1)</vt:lpstr>
      <vt:lpstr>Example 13.7 (2)</vt:lpstr>
      <vt:lpstr>Example 13.7 (3)</vt:lpstr>
      <vt:lpstr>Example 13.7 (4)</vt:lpstr>
      <vt:lpstr>13-3 OTHER ASPECTS OF SECURITY</vt:lpstr>
      <vt:lpstr>13.3.1 Message Integrity</vt:lpstr>
      <vt:lpstr>Message and Message Digest</vt:lpstr>
      <vt:lpstr>Figure 13.16 Message and digest</vt:lpstr>
      <vt:lpstr>Hash Functions</vt:lpstr>
      <vt:lpstr>13.3.2 Message Authentication</vt:lpstr>
      <vt:lpstr>HMAC</vt:lpstr>
      <vt:lpstr>Figure 13.17 Message authentication code</vt:lpstr>
      <vt:lpstr>13.3.3 Digital Signature</vt:lpstr>
      <vt:lpstr>Comparison 1</vt:lpstr>
      <vt:lpstr>Process 1</vt:lpstr>
      <vt:lpstr>Figure 13.18 Digital signature process</vt:lpstr>
      <vt:lpstr>Process 2</vt:lpstr>
      <vt:lpstr>Figure 13.19 Signing the digest</vt:lpstr>
      <vt:lpstr>Services 1</vt:lpstr>
      <vt:lpstr>Figure 13.20 Using a trusted center for non-repudiation</vt:lpstr>
      <vt:lpstr>RSA Digital Signature Scheme</vt:lpstr>
      <vt:lpstr>Figure 13.21 The RSA signature on the message digest</vt:lpstr>
      <vt:lpstr>Digital Signature Standard (DSS)</vt:lpstr>
      <vt:lpstr>13.3.4 Entity Authentication</vt:lpstr>
      <vt:lpstr>Entity versus Message Authentication</vt:lpstr>
      <vt:lpstr>Verification Categories</vt:lpstr>
      <vt:lpstr>Passwords</vt:lpstr>
      <vt:lpstr>Challenge-Response</vt:lpstr>
      <vt:lpstr>Figure 13.22 Unidirectional, symmetric-key authentication</vt:lpstr>
      <vt:lpstr>Figure 13.23 Unidirectional, asymmetric-key authentication</vt:lpstr>
      <vt:lpstr>Figure 13.24 Digital signature, unidirectional authentication</vt:lpstr>
      <vt:lpstr>13.3.5 Key Management</vt:lpstr>
      <vt:lpstr>Symmetric-Key Distribution</vt:lpstr>
      <vt:lpstr>Figure 13.25 Multiple KDCs</vt:lpstr>
      <vt:lpstr>Figure 13.26 Creating a session key using KDC</vt:lpstr>
      <vt:lpstr>Symmetric-Key Agreement</vt:lpstr>
      <vt:lpstr>Figure 13.27 Diffie-Hellman method</vt:lpstr>
      <vt:lpstr>Example 13.9 (1)</vt:lpstr>
      <vt:lpstr>Example 13.9 (2)</vt:lpstr>
      <vt:lpstr>Public-Key Distribution</vt:lpstr>
      <vt:lpstr>Figure 13.28 Certification authority</vt:lpstr>
      <vt:lpstr>13-4 NETWORK-LAYER SECURITY</vt:lpstr>
      <vt:lpstr>13.4.1 Two Modes</vt:lpstr>
      <vt:lpstr>Transport Mode</vt:lpstr>
      <vt:lpstr>Figure 13.29 IPSec in transport mode</vt:lpstr>
      <vt:lpstr>Figure 13.30 Transport mode in action</vt:lpstr>
      <vt:lpstr>Tunnel Mode</vt:lpstr>
      <vt:lpstr>Figure 13.31 IPSec in tunnel mode</vt:lpstr>
      <vt:lpstr>Figure 13.32 Tunnel mode in action</vt:lpstr>
      <vt:lpstr>Comparison 2</vt:lpstr>
      <vt:lpstr>Figure 13.33 Transport mode versus tunnel mode</vt:lpstr>
      <vt:lpstr>13.4.2 Two Security Protocols</vt:lpstr>
      <vt:lpstr>Authentication Header (AH)</vt:lpstr>
      <vt:lpstr>Figure 13.34 Authentication Header (AH) protocol</vt:lpstr>
      <vt:lpstr>Encapsulating Security Payload (ESP)</vt:lpstr>
      <vt:lpstr>Figure 13.35 Encapsulating Security Payload (ESP)</vt:lpstr>
      <vt:lpstr>IPv4 and IPv6</vt:lpstr>
      <vt:lpstr>AH versus ESP</vt:lpstr>
      <vt:lpstr>13.4.3 Services Provided by IPSec</vt:lpstr>
      <vt:lpstr>Table 13.1 IPSec services</vt:lpstr>
      <vt:lpstr>Access Control</vt:lpstr>
      <vt:lpstr>Message Integrity</vt:lpstr>
      <vt:lpstr>Entity Authentication</vt:lpstr>
      <vt:lpstr>Confidentiality 2</vt:lpstr>
      <vt:lpstr>Replay Attack Protection</vt:lpstr>
      <vt:lpstr>Figure 13.36 Simple SA</vt:lpstr>
      <vt:lpstr>Figure 13.37 SAD</vt:lpstr>
      <vt:lpstr>Figure 13.38 Security Policy Database</vt:lpstr>
      <vt:lpstr>Figure 13.39 Outbound processing</vt:lpstr>
      <vt:lpstr>Figure 13.40 Inbound processing</vt:lpstr>
      <vt:lpstr>13.4.4 Internet Key Exchange (IKE)</vt:lpstr>
      <vt:lpstr>Figure 13.41 IKE components</vt:lpstr>
      <vt:lpstr>13.4.5 Virtual Private Network (VPN)</vt:lpstr>
      <vt:lpstr>Figure 13.42 Virtual private network</vt:lpstr>
      <vt:lpstr>13-5 TRANSPORT-LAYER SECURITY</vt:lpstr>
      <vt:lpstr>Figure 13.43 Location of SSL and TLS in the Internet model</vt:lpstr>
      <vt:lpstr>13.5.1 SSL Architecture</vt:lpstr>
      <vt:lpstr>Services 2</vt:lpstr>
      <vt:lpstr>Key Exchange Algorithms</vt:lpstr>
      <vt:lpstr>Encryption/Decryption Algorithms</vt:lpstr>
      <vt:lpstr>Hash Algorithms</vt:lpstr>
      <vt:lpstr>Cipher Suite</vt:lpstr>
      <vt:lpstr>Compression Algorithms</vt:lpstr>
      <vt:lpstr>Cryptographic Parameter Generation</vt:lpstr>
      <vt:lpstr>Sessions and Connections</vt:lpstr>
      <vt:lpstr>Figure 13.44 Calculation of master secret from pre-master secret</vt:lpstr>
      <vt:lpstr>Figure 13.45 Calculation of key material from master secret</vt:lpstr>
      <vt:lpstr>Figure 13.46 Extractions of cryptographic secrets from key material</vt:lpstr>
      <vt:lpstr>13.5.2 Four Protocols</vt:lpstr>
      <vt:lpstr>Figure 13.47 Four SSL protocols</vt:lpstr>
      <vt:lpstr>Handshake Protocol</vt:lpstr>
      <vt:lpstr>Figure 13.48 Handshake Protocol</vt:lpstr>
      <vt:lpstr>Change Cipher Spec Protocol</vt:lpstr>
      <vt:lpstr>Alert Protocol</vt:lpstr>
      <vt:lpstr>Record Protocol</vt:lpstr>
      <vt:lpstr>Figure 13.49 Processing done by the Record Protocol</vt:lpstr>
      <vt:lpstr>13-6 APPLICATION-LAYER  SECURITY</vt:lpstr>
      <vt:lpstr>13.6.1 E-mail Security</vt:lpstr>
      <vt:lpstr>Cryptographic Algorithms</vt:lpstr>
      <vt:lpstr>Cryptographic Secrets</vt:lpstr>
      <vt:lpstr>Certificates</vt:lpstr>
      <vt:lpstr>13.6.2 Pretty Good Privacy (PGP)</vt:lpstr>
      <vt:lpstr>Scenarios</vt:lpstr>
      <vt:lpstr>Figure 13.50 A plaintext message</vt:lpstr>
      <vt:lpstr>Figure 13.51 An authenticated message</vt:lpstr>
      <vt:lpstr>Figure 13.52 A compressed message</vt:lpstr>
      <vt:lpstr>Figure 13.53 A confidential message</vt:lpstr>
      <vt:lpstr>Segmentation</vt:lpstr>
      <vt:lpstr>Key Rings</vt:lpstr>
      <vt:lpstr>Figure 13.54 Key rings in PGP</vt:lpstr>
      <vt:lpstr>PGP Algorithms</vt:lpstr>
      <vt:lpstr>PGP Certificates and Trusted Model</vt:lpstr>
      <vt:lpstr>Figure 13.55 Trusted model</vt:lpstr>
      <vt:lpstr>PGP Packets</vt:lpstr>
      <vt:lpstr>Applications of PGP</vt:lpstr>
      <vt:lpstr>13.6.3 S/MIME</vt:lpstr>
      <vt:lpstr>Cryptographic Message Syntax (CMS) 1</vt:lpstr>
      <vt:lpstr>Figure 13.56 Signed-data content type</vt:lpstr>
      <vt:lpstr>Figure 13.57 Enveloped-data content type</vt:lpstr>
      <vt:lpstr>Figure 13.58 Digested-data content type</vt:lpstr>
      <vt:lpstr>Figure 13.59 Authenticated-data content type</vt:lpstr>
      <vt:lpstr>Cryptographic Message Syntax (CMS) 2</vt:lpstr>
      <vt:lpstr>Example 13.10</vt:lpstr>
      <vt:lpstr>Applications of S/MIME</vt:lpstr>
      <vt:lpstr>13.7 FIREWALLS</vt:lpstr>
      <vt:lpstr>Figure 13.60 Firewall</vt:lpstr>
      <vt:lpstr>13.7.1 Packet-Filter Firewalls</vt:lpstr>
      <vt:lpstr>Figure 13.61 Packet-filter firewall</vt:lpstr>
      <vt:lpstr>13.7.2 Proxy Firewall</vt:lpstr>
      <vt:lpstr>Figure 13.62 Proxy firewall</vt:lpstr>
      <vt:lpstr>End of Main Content</vt:lpstr>
      <vt:lpstr>Accessibility Content: Text Alternatives for Images</vt:lpstr>
      <vt:lpstr>Figure 13.1 Taxonomy of attacks with relation to security goals - Text Alternative</vt:lpstr>
      <vt:lpstr>Figure 13.2 General idea of a symmetric-key cipher - Text Alternative</vt:lpstr>
      <vt:lpstr>Figure 13.4 Representation of plaintext and ciphertext characters in modulo 26 - Text Alternative</vt:lpstr>
      <vt:lpstr>Figure 13.5 An example key for a monoalphabetic substitution cipher - Text Alternative</vt:lpstr>
      <vt:lpstr>Figure 13.6 Transposition cipher - Text Alternative</vt:lpstr>
      <vt:lpstr>Figure 13.7 A modern block cipher - Text Alternative</vt:lpstr>
      <vt:lpstr>Figure 13.8 Components of a modern block cipher - Text Alternative</vt:lpstr>
      <vt:lpstr>Figure 13.9 General structure of DES - Text Alternative</vt:lpstr>
      <vt:lpstr>Figure 13.10 DES function - Text Alternative</vt:lpstr>
      <vt:lpstr>Figure 13.11 Key generation - Text Alternative</vt:lpstr>
      <vt:lpstr>Figure 13.12 One-time pad - Text Alternative</vt:lpstr>
      <vt:lpstr>Figure 13.13 Locking and unlocking in asymmetric-key cryptosystem - Text Alternative</vt:lpstr>
      <vt:lpstr>Figure 13.14 General idea of asymmetric-key cryptosystem - Text Alternative</vt:lpstr>
      <vt:lpstr>Figure 13.15 Encryption, decryption, and key generation in RSA - Text Alternative</vt:lpstr>
      <vt:lpstr>Figure 13.16 Message and digest - Text Alternative</vt:lpstr>
      <vt:lpstr>Figure 13.17 Message authentication code - Text Alternative</vt:lpstr>
      <vt:lpstr>Figure 13.18 Digital signature process - Text Alternative</vt:lpstr>
      <vt:lpstr>Figure 13.19 Signing the digest - Text Alternative</vt:lpstr>
      <vt:lpstr>Figure 13.20 Using a trusted center for non-repudiation - Text Alternative</vt:lpstr>
      <vt:lpstr>Figure 13.21 The RSA signature on the message digest - Text Alternative</vt:lpstr>
      <vt:lpstr>Figure 13.22 Unidirectional, symmetric-key authentication - Text Alternative</vt:lpstr>
      <vt:lpstr>Figure 13.23 Unidirectional, asymmetric-key authentication - Text Alternative</vt:lpstr>
      <vt:lpstr>Figure 13.24 Digital signature, unidirectional authentication - Text Alternative</vt:lpstr>
      <vt:lpstr>Figure 13.25 Multiple KDCs - Text Alternative</vt:lpstr>
      <vt:lpstr>Figure 13.26 Creating a session key using KDC - Text Alternative</vt:lpstr>
      <vt:lpstr>Figure 13.27 Diffie-Hellman method - Text Alternative</vt:lpstr>
      <vt:lpstr>Figure 13.28 Certification authority - Text Alternative</vt:lpstr>
      <vt:lpstr>Figure 13.29 IPSec in transport mode - Text Alternative</vt:lpstr>
      <vt:lpstr>Figure 13.30 Transport mode in action - Text Alternative</vt:lpstr>
      <vt:lpstr>Figure 13.31 IPSec in tunnel mode - Text Alternative</vt:lpstr>
      <vt:lpstr>Figure 13.32 Tunnel mode in action - Text Alternative</vt:lpstr>
      <vt:lpstr>Figure 13.33 Transport mode versus tunnel mode - Text Alternative</vt:lpstr>
      <vt:lpstr>Figure 13.34 Authentication Header (AH) protocol - Text Alternative</vt:lpstr>
      <vt:lpstr>Figure 13.35 Encapsulating Security Payload (ESP) - Text Alternative</vt:lpstr>
      <vt:lpstr>Figure 13.36 Simple SA - Text Alternative</vt:lpstr>
      <vt:lpstr>Figure 13.37 SAD - Text Alternative</vt:lpstr>
      <vt:lpstr>Figure 13.38 Security Policy Database - Text Alternative</vt:lpstr>
      <vt:lpstr>Figure 13.39 Outbound processing - Text Alternative</vt:lpstr>
      <vt:lpstr>Figure 13.40 Inbound processing - Text Alternative</vt:lpstr>
      <vt:lpstr>Figure 13.41 IKE components - Text Alternative</vt:lpstr>
      <vt:lpstr>Figure 13.42 Virtual private network - Text Alternative</vt:lpstr>
      <vt:lpstr>Figure 13.43 Location of SSL and TLS in the Internet model - Text Alternative</vt:lpstr>
      <vt:lpstr>Figure 13.44 Calculation of master secret from pre-master secret - Text Alternative</vt:lpstr>
      <vt:lpstr>Figure 13.45 Calculation of key material from master secret - Text Alternative</vt:lpstr>
      <vt:lpstr>Figure 13.46 Extractions of cryptographic secrets from key material - Text Alternative</vt:lpstr>
      <vt:lpstr>Figure 13.47 Four SSL protocols - Text Alternative</vt:lpstr>
      <vt:lpstr>Figure 13.48 Handshake Protocol - Text Alternative</vt:lpstr>
      <vt:lpstr>Figure 13.49 Processing done by the Record Protocol - Text Alternative</vt:lpstr>
      <vt:lpstr>Figure 13.51 An authenticated message - Text Alternative</vt:lpstr>
      <vt:lpstr>Figure 13.52 A compressed message - Text Alternative</vt:lpstr>
      <vt:lpstr>Figure 13.53 A confidential message - Text Alternative</vt:lpstr>
      <vt:lpstr>Figure 13.54 Key rings in PGP - Text Alternative</vt:lpstr>
      <vt:lpstr>Figure 13.55 Trusted model - Text Alternative</vt:lpstr>
      <vt:lpstr>Figure 13.56 Signed-data content type - Text Alternative</vt:lpstr>
      <vt:lpstr>Figure 13.57 Enveloped-data content type - Text Alternative</vt:lpstr>
      <vt:lpstr>Figure 13.58 Digested-data content type - Text Alternative</vt:lpstr>
      <vt:lpstr>Figure 13.59 Authenticated-data content type - Text Alternative</vt:lpstr>
      <vt:lpstr>Figure 13.61 Packet-filter firewall - Text Alternative</vt:lpstr>
      <vt:lpstr>Figure 13.62 Proxy firewall - Text Alternative</vt:lpstr>
    </vt:vector>
  </TitlesOfParts>
  <Company>McGraw-Hill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Communications and Networking, With TCP/IP protocol suite, Sixth Edition</dc:title>
  <dc:subject>Chapter 13: Cryptography and  Network Securit</dc:subject>
  <dc:creator>Behrouz A. Forouzan</dc:creator>
  <cp:keywords>Accessible PPT</cp:keywords>
  <cp:lastModifiedBy>Prasanna kumar. Tripathy</cp:lastModifiedBy>
  <cp:revision>2074</cp:revision>
  <dcterms:created xsi:type="dcterms:W3CDTF">2019-07-27T05:34:11Z</dcterms:created>
  <dcterms:modified xsi:type="dcterms:W3CDTF">2021-07-07T09:45:24Z</dcterms:modified>
</cp:coreProperties>
</file>