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17" r:id="rId6"/>
  </p:sldMasterIdLst>
  <p:notesMasterIdLst>
    <p:notesMasterId r:id="rId150"/>
  </p:notesMasterIdLst>
  <p:sldIdLst>
    <p:sldId id="308" r:id="rId7"/>
    <p:sldId id="309" r:id="rId8"/>
    <p:sldId id="310" r:id="rId9"/>
    <p:sldId id="600" r:id="rId10"/>
    <p:sldId id="928" r:id="rId11"/>
    <p:sldId id="314" r:id="rId12"/>
    <p:sldId id="741" r:id="rId13"/>
    <p:sldId id="929" r:id="rId14"/>
    <p:sldId id="930" r:id="rId15"/>
    <p:sldId id="742" r:id="rId16"/>
    <p:sldId id="743" r:id="rId17"/>
    <p:sldId id="749" r:id="rId18"/>
    <p:sldId id="931" r:id="rId19"/>
    <p:sldId id="744" r:id="rId20"/>
    <p:sldId id="932" r:id="rId21"/>
    <p:sldId id="934" r:id="rId22"/>
    <p:sldId id="935" r:id="rId23"/>
    <p:sldId id="745" r:id="rId24"/>
    <p:sldId id="933" r:id="rId25"/>
    <p:sldId id="936" r:id="rId26"/>
    <p:sldId id="746" r:id="rId27"/>
    <p:sldId id="938" r:id="rId28"/>
    <p:sldId id="937" r:id="rId29"/>
    <p:sldId id="940" r:id="rId30"/>
    <p:sldId id="311" r:id="rId31"/>
    <p:sldId id="942" r:id="rId32"/>
    <p:sldId id="941" r:id="rId33"/>
    <p:sldId id="601" r:id="rId34"/>
    <p:sldId id="943" r:id="rId35"/>
    <p:sldId id="939" r:id="rId36"/>
    <p:sldId id="747" r:id="rId37"/>
    <p:sldId id="944" r:id="rId38"/>
    <p:sldId id="946" r:id="rId39"/>
    <p:sldId id="947" r:id="rId40"/>
    <p:sldId id="748" r:id="rId41"/>
    <p:sldId id="602" r:id="rId42"/>
    <p:sldId id="945" r:id="rId43"/>
    <p:sldId id="949" r:id="rId44"/>
    <p:sldId id="950" r:id="rId45"/>
    <p:sldId id="951" r:id="rId46"/>
    <p:sldId id="952" r:id="rId47"/>
    <p:sldId id="948" r:id="rId48"/>
    <p:sldId id="954" r:id="rId49"/>
    <p:sldId id="953" r:id="rId50"/>
    <p:sldId id="956" r:id="rId51"/>
    <p:sldId id="955" r:id="rId52"/>
    <p:sldId id="958" r:id="rId53"/>
    <p:sldId id="957" r:id="rId54"/>
    <p:sldId id="960" r:id="rId55"/>
    <p:sldId id="961" r:id="rId56"/>
    <p:sldId id="962" r:id="rId57"/>
    <p:sldId id="963" r:id="rId58"/>
    <p:sldId id="959" r:id="rId59"/>
    <p:sldId id="965" r:id="rId60"/>
    <p:sldId id="964" r:id="rId61"/>
    <p:sldId id="967" r:id="rId62"/>
    <p:sldId id="966" r:id="rId63"/>
    <p:sldId id="969" r:id="rId64"/>
    <p:sldId id="968" r:id="rId65"/>
    <p:sldId id="971" r:id="rId66"/>
    <p:sldId id="972" r:id="rId67"/>
    <p:sldId id="1050" r:id="rId68"/>
    <p:sldId id="1051" r:id="rId69"/>
    <p:sldId id="975" r:id="rId70"/>
    <p:sldId id="976" r:id="rId71"/>
    <p:sldId id="977" r:id="rId72"/>
    <p:sldId id="970" r:id="rId73"/>
    <p:sldId id="983" r:id="rId74"/>
    <p:sldId id="984" r:id="rId75"/>
    <p:sldId id="979" r:id="rId76"/>
    <p:sldId id="981" r:id="rId77"/>
    <p:sldId id="982" r:id="rId78"/>
    <p:sldId id="985" r:id="rId79"/>
    <p:sldId id="1038" r:id="rId80"/>
    <p:sldId id="754" r:id="rId81"/>
    <p:sldId id="978" r:id="rId82"/>
    <p:sldId id="987" r:id="rId83"/>
    <p:sldId id="986" r:id="rId84"/>
    <p:sldId id="989" r:id="rId85"/>
    <p:sldId id="988" r:id="rId86"/>
    <p:sldId id="991" r:id="rId87"/>
    <p:sldId id="992" r:id="rId88"/>
    <p:sldId id="993" r:id="rId89"/>
    <p:sldId id="990" r:id="rId90"/>
    <p:sldId id="995" r:id="rId91"/>
    <p:sldId id="996" r:id="rId92"/>
    <p:sldId id="994" r:id="rId93"/>
    <p:sldId id="998" r:id="rId94"/>
    <p:sldId id="999" r:id="rId95"/>
    <p:sldId id="1000" r:id="rId96"/>
    <p:sldId id="1001" r:id="rId97"/>
    <p:sldId id="997" r:id="rId98"/>
    <p:sldId id="1003" r:id="rId99"/>
    <p:sldId id="1004" r:id="rId100"/>
    <p:sldId id="1005" r:id="rId101"/>
    <p:sldId id="1002" r:id="rId102"/>
    <p:sldId id="1007" r:id="rId103"/>
    <p:sldId id="1008" r:id="rId104"/>
    <p:sldId id="1006" r:id="rId105"/>
    <p:sldId id="1010" r:id="rId106"/>
    <p:sldId id="1009" r:id="rId107"/>
    <p:sldId id="303" r:id="rId108"/>
    <p:sldId id="289" r:id="rId109"/>
    <p:sldId id="264" r:id="rId110"/>
    <p:sldId id="1011" r:id="rId111"/>
    <p:sldId id="1012" r:id="rId112"/>
    <p:sldId id="1013" r:id="rId113"/>
    <p:sldId id="1014" r:id="rId114"/>
    <p:sldId id="1015" r:id="rId115"/>
    <p:sldId id="1016" r:id="rId116"/>
    <p:sldId id="1017" r:id="rId117"/>
    <p:sldId id="1018" r:id="rId118"/>
    <p:sldId id="1019" r:id="rId119"/>
    <p:sldId id="1020" r:id="rId120"/>
    <p:sldId id="1021" r:id="rId121"/>
    <p:sldId id="1022" r:id="rId122"/>
    <p:sldId id="1023" r:id="rId123"/>
    <p:sldId id="1024" r:id="rId124"/>
    <p:sldId id="1025" r:id="rId125"/>
    <p:sldId id="1026" r:id="rId126"/>
    <p:sldId id="1027" r:id="rId127"/>
    <p:sldId id="1028" r:id="rId128"/>
    <p:sldId id="1029" r:id="rId129"/>
    <p:sldId id="1030" r:id="rId130"/>
    <p:sldId id="1031" r:id="rId131"/>
    <p:sldId id="1032" r:id="rId132"/>
    <p:sldId id="1033" r:id="rId133"/>
    <p:sldId id="1034" r:id="rId134"/>
    <p:sldId id="1035" r:id="rId135"/>
    <p:sldId id="1036" r:id="rId136"/>
    <p:sldId id="1037" r:id="rId137"/>
    <p:sldId id="1039" r:id="rId138"/>
    <p:sldId id="1052" r:id="rId139"/>
    <p:sldId id="1040" r:id="rId140"/>
    <p:sldId id="1041" r:id="rId141"/>
    <p:sldId id="1042" r:id="rId142"/>
    <p:sldId id="1043" r:id="rId143"/>
    <p:sldId id="1044" r:id="rId144"/>
    <p:sldId id="1045" r:id="rId145"/>
    <p:sldId id="1046" r:id="rId146"/>
    <p:sldId id="1047" r:id="rId147"/>
    <p:sldId id="1048" r:id="rId148"/>
    <p:sldId id="1049" r:id="rId1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D403750A-5F0F-4676-8E81-AA1C70853B4F}">
          <p14:sldIdLst>
            <p14:sldId id="308"/>
            <p14:sldId id="309"/>
            <p14:sldId id="310"/>
            <p14:sldId id="600"/>
            <p14:sldId id="928"/>
            <p14:sldId id="314"/>
            <p14:sldId id="741"/>
            <p14:sldId id="929"/>
            <p14:sldId id="930"/>
            <p14:sldId id="742"/>
            <p14:sldId id="743"/>
            <p14:sldId id="749"/>
            <p14:sldId id="931"/>
            <p14:sldId id="744"/>
            <p14:sldId id="932"/>
            <p14:sldId id="934"/>
            <p14:sldId id="935"/>
            <p14:sldId id="745"/>
            <p14:sldId id="933"/>
            <p14:sldId id="936"/>
            <p14:sldId id="746"/>
            <p14:sldId id="938"/>
            <p14:sldId id="937"/>
            <p14:sldId id="940"/>
            <p14:sldId id="311"/>
            <p14:sldId id="942"/>
            <p14:sldId id="941"/>
            <p14:sldId id="601"/>
            <p14:sldId id="943"/>
            <p14:sldId id="939"/>
            <p14:sldId id="747"/>
            <p14:sldId id="944"/>
            <p14:sldId id="946"/>
            <p14:sldId id="947"/>
            <p14:sldId id="748"/>
            <p14:sldId id="602"/>
            <p14:sldId id="945"/>
            <p14:sldId id="949"/>
            <p14:sldId id="950"/>
            <p14:sldId id="951"/>
            <p14:sldId id="952"/>
            <p14:sldId id="948"/>
            <p14:sldId id="954"/>
            <p14:sldId id="953"/>
            <p14:sldId id="956"/>
            <p14:sldId id="955"/>
            <p14:sldId id="958"/>
            <p14:sldId id="957"/>
            <p14:sldId id="960"/>
            <p14:sldId id="961"/>
            <p14:sldId id="962"/>
            <p14:sldId id="963"/>
            <p14:sldId id="959"/>
            <p14:sldId id="965"/>
            <p14:sldId id="964"/>
            <p14:sldId id="967"/>
            <p14:sldId id="966"/>
            <p14:sldId id="969"/>
            <p14:sldId id="968"/>
            <p14:sldId id="971"/>
            <p14:sldId id="972"/>
            <p14:sldId id="1050"/>
            <p14:sldId id="1051"/>
            <p14:sldId id="975"/>
            <p14:sldId id="976"/>
            <p14:sldId id="977"/>
            <p14:sldId id="970"/>
            <p14:sldId id="983"/>
            <p14:sldId id="984"/>
            <p14:sldId id="979"/>
            <p14:sldId id="981"/>
            <p14:sldId id="982"/>
            <p14:sldId id="985"/>
            <p14:sldId id="1038"/>
            <p14:sldId id="754"/>
            <p14:sldId id="978"/>
            <p14:sldId id="987"/>
            <p14:sldId id="986"/>
            <p14:sldId id="989"/>
            <p14:sldId id="988"/>
            <p14:sldId id="991"/>
            <p14:sldId id="992"/>
            <p14:sldId id="993"/>
            <p14:sldId id="990"/>
            <p14:sldId id="995"/>
            <p14:sldId id="996"/>
            <p14:sldId id="994"/>
            <p14:sldId id="998"/>
            <p14:sldId id="999"/>
            <p14:sldId id="1000"/>
            <p14:sldId id="1001"/>
            <p14:sldId id="997"/>
            <p14:sldId id="1003"/>
            <p14:sldId id="1004"/>
            <p14:sldId id="1005"/>
            <p14:sldId id="1002"/>
            <p14:sldId id="1007"/>
            <p14:sldId id="1008"/>
            <p14:sldId id="1006"/>
            <p14:sldId id="1010"/>
            <p14:sldId id="1009"/>
            <p14:sldId id="303"/>
          </p14:sldIdLst>
        </p14:section>
        <p14:section name="Appendix: Image Descriptions for Unsighted Students" id="{07080632-B756-45AF-BBF3-52DB3854CA65}">
          <p14:sldIdLst>
            <p14:sldId id="289"/>
            <p14:sldId id="264"/>
            <p14:sldId id="1011"/>
            <p14:sldId id="101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1033"/>
            <p14:sldId id="1034"/>
            <p14:sldId id="1035"/>
            <p14:sldId id="1036"/>
            <p14:sldId id="1037"/>
            <p14:sldId id="1039"/>
            <p14:sldId id="1052"/>
            <p14:sldId id="1040"/>
            <p14:sldId id="1041"/>
            <p14:sldId id="1042"/>
            <p14:sldId id="1043"/>
            <p14:sldId id="1044"/>
            <p14:sldId id="1045"/>
            <p14:sldId id="1046"/>
            <p14:sldId id="1047"/>
            <p14:sldId id="1048"/>
            <p14:sldId id="1049"/>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8B"/>
    <a:srgbClr val="9BD4FF"/>
    <a:srgbClr val="89CCFF"/>
    <a:srgbClr val="E6E6E6"/>
    <a:srgbClr val="D4EFFD"/>
    <a:srgbClr val="E7E7E8"/>
    <a:srgbClr val="804100"/>
    <a:srgbClr val="066568"/>
    <a:srgbClr val="595959"/>
    <a:srgbClr val="7148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6" autoAdjust="0"/>
    <p:restoredTop sz="93037" autoAdjust="0"/>
  </p:normalViewPr>
  <p:slideViewPr>
    <p:cSldViewPr snapToGrid="0" showGuides="1">
      <p:cViewPr varScale="1">
        <p:scale>
          <a:sx n="63" d="100"/>
          <a:sy n="63" d="100"/>
        </p:scale>
        <p:origin x="704" y="52"/>
      </p:cViewPr>
      <p:guideLst>
        <p:guide pos="3264"/>
        <p:guide orient="horz" pos="2256"/>
        <p:guide pos="5640"/>
      </p:guideLst>
    </p:cSldViewPr>
  </p:slideViewPr>
  <p:outlineViewPr>
    <p:cViewPr>
      <p:scale>
        <a:sx n="33" d="100"/>
        <a:sy n="33" d="100"/>
      </p:scale>
      <p:origin x="0" y="-12572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commentAuthors" Target="commentAuthor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viewProps" Target="view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theme" Target="theme/theme1.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751B6-816D-453D-9AB0-FB5BDE553EAC}" type="datetimeFigureOut">
              <a:rPr lang="en-US" smtClean="0"/>
              <a:t>7/10/2021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B8B88-7B19-4444-8C00-276D3F703348}" type="slidenum">
              <a:rPr lang="en-US" smtClean="0"/>
              <a:t>‹#›</a:t>
            </a:fld>
            <a:endParaRPr lang="en-US"/>
          </a:p>
        </p:txBody>
      </p:sp>
    </p:spTree>
    <p:extLst>
      <p:ext uri="{BB962C8B-B14F-4D97-AF65-F5344CB8AC3E}">
        <p14:creationId xmlns:p14="http://schemas.microsoft.com/office/powerpoint/2010/main" val="381687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1</a:t>
            </a:fld>
            <a:endParaRPr lang="en-US"/>
          </a:p>
        </p:txBody>
      </p:sp>
    </p:spTree>
    <p:extLst>
      <p:ext uri="{BB962C8B-B14F-4D97-AF65-F5344CB8AC3E}">
        <p14:creationId xmlns:p14="http://schemas.microsoft.com/office/powerpoint/2010/main" val="280614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013891"/>
            <a:ext cx="2788920" cy="517585"/>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p:ph type="subTitle" idx="1" hasCustomPrompt="1"/>
          </p:nvPr>
        </p:nvSpPr>
        <p:spPr>
          <a:xfrm>
            <a:off x="621792" y="3789298"/>
            <a:ext cx="2788920" cy="895443"/>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740800"/>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4796860"/>
            <a:ext cx="2788920" cy="830493"/>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Text Placeholder 4">
            <a:extLst>
              <a:ext uri="{FF2B5EF4-FFF2-40B4-BE49-F238E27FC236}">
                <a16:creationId xmlns:a16="http://schemas.microsoft.com/office/drawing/2014/main" id="{9A173545-841C-4223-9A68-69230AA95660}"/>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mod="1">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Four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10972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569062"/>
            <a:ext cx="8458200" cy="10972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3861414"/>
            <a:ext cx="8458200" cy="10972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5153766"/>
            <a:ext cx="8458200" cy="10972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E88982CC-5D43-4F05-9850-0CEBE133CCC2}"/>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4" name="Appendix Link">
            <a:extLst>
              <a:ext uri="{FF2B5EF4-FFF2-40B4-BE49-F238E27FC236}">
                <a16:creationId xmlns:a16="http://schemas.microsoft.com/office/drawing/2014/main" id="{8216318C-739F-40F0-A6E5-C523B853AA72}"/>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5" name="Slide Number Placeholder">
            <a:extLst>
              <a:ext uri="{FF2B5EF4-FFF2-40B4-BE49-F238E27FC236}">
                <a16:creationId xmlns:a16="http://schemas.microsoft.com/office/drawing/2014/main" id="{33AF9386-67CD-45F8-9FD8-2F6D4054B8D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5412732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84582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84582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redit line">
            <a:extLst>
              <a:ext uri="{FF2B5EF4-FFF2-40B4-BE49-F238E27FC236}">
                <a16:creationId xmlns:a16="http://schemas.microsoft.com/office/drawing/2014/main" id="{E3F1F188-B47B-4A54-A95D-9C9B6F4C060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5" name="Appendix Link">
            <a:extLst>
              <a:ext uri="{FF2B5EF4-FFF2-40B4-BE49-F238E27FC236}">
                <a16:creationId xmlns:a16="http://schemas.microsoft.com/office/drawing/2014/main" id="{99A2F00A-9D65-460A-BE8F-ED5EC4B8B3F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7" name="Slide Number Placeholder">
            <a:extLst>
              <a:ext uri="{FF2B5EF4-FFF2-40B4-BE49-F238E27FC236}">
                <a16:creationId xmlns:a16="http://schemas.microsoft.com/office/drawing/2014/main" id="{302A81B8-33E5-4015-8DCC-2BC543D74805}"/>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819767903"/>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ev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84582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84582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194413E1-24F9-4B3E-92BB-B924348B686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F5C7E8B8-9FD9-4A42-A3A3-D6FEC84AC15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0E3DF607-DE1F-41E1-A6E2-214E629A539D}"/>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6597237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Eight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84582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84582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288556A8-5617-425C-8FB4-D3F09F5556D7}"/>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88D90C7C-A465-44DC-8D6E-B4C5B19BA33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4AD6EDDA-7564-4343-AC70-8A7C82F623A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81512099"/>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welv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73152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41148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2125273"/>
            <a:ext cx="4114800" cy="73152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41148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97383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9" name="Credit line">
            <a:extLst>
              <a:ext uri="{FF2B5EF4-FFF2-40B4-BE49-F238E27FC236}">
                <a16:creationId xmlns:a16="http://schemas.microsoft.com/office/drawing/2014/main" id="{921D1CBB-29B1-4AF0-85AC-05CEEB2E53B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2" name="Appendix Link">
            <a:extLst>
              <a:ext uri="{FF2B5EF4-FFF2-40B4-BE49-F238E27FC236}">
                <a16:creationId xmlns:a16="http://schemas.microsoft.com/office/drawing/2014/main" id="{7266FB79-AEAE-4524-B1F5-620958A3E0C9}"/>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3" name="Slide Number Placeholder">
            <a:extLst>
              <a:ext uri="{FF2B5EF4-FFF2-40B4-BE49-F238E27FC236}">
                <a16:creationId xmlns:a16="http://schemas.microsoft.com/office/drawing/2014/main" id="{0756988A-F8DB-4476-8924-C443088A44B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17571867"/>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Four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6400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41148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99086"/>
            <a:ext cx="4114800" cy="6400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41148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721462"/>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redit line">
            <a:extLst>
              <a:ext uri="{FF2B5EF4-FFF2-40B4-BE49-F238E27FC236}">
                <a16:creationId xmlns:a16="http://schemas.microsoft.com/office/drawing/2014/main" id="{6CD893F2-2DB8-451D-8639-8F5F2762114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5" name="Appendix Link">
            <a:extLst>
              <a:ext uri="{FF2B5EF4-FFF2-40B4-BE49-F238E27FC236}">
                <a16:creationId xmlns:a16="http://schemas.microsoft.com/office/drawing/2014/main" id="{D809C3BA-82B9-44E0-9F6C-858C8328AAFC}"/>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6" name="Slide Number Placeholder">
            <a:extLst>
              <a:ext uri="{FF2B5EF4-FFF2-40B4-BE49-F238E27FC236}">
                <a16:creationId xmlns:a16="http://schemas.microsoft.com/office/drawing/2014/main" id="{33936310-BAD7-481C-9216-5D6C7F43A17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911966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ix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5486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41148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08952"/>
            <a:ext cx="4114800" cy="54864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41148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541194"/>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5" name="Content Placeholder 8">
            <a:extLst>
              <a:ext uri="{FF2B5EF4-FFF2-40B4-BE49-F238E27FC236}">
                <a16:creationId xmlns:a16="http://schemas.microsoft.com/office/drawing/2014/main" id="{F2AE9C6B-E354-43E0-A168-8EB6483C4DB6}"/>
              </a:ext>
            </a:extLst>
          </p:cNvPr>
          <p:cNvSpPr>
            <a:spLocks noGrp="1"/>
          </p:cNvSpPr>
          <p:nvPr>
            <p:ph sz="quarter" idx="38" hasCustomPrompt="1"/>
          </p:nvPr>
        </p:nvSpPr>
        <p:spPr>
          <a:xfrm>
            <a:off x="46863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30" name="Credit line">
            <a:extLst>
              <a:ext uri="{FF2B5EF4-FFF2-40B4-BE49-F238E27FC236}">
                <a16:creationId xmlns:a16="http://schemas.microsoft.com/office/drawing/2014/main" id="{E6DEE64F-1259-41DA-8155-BBFE3C02BB4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32" name="Appendix Link">
            <a:extLst>
              <a:ext uri="{FF2B5EF4-FFF2-40B4-BE49-F238E27FC236}">
                <a16:creationId xmlns:a16="http://schemas.microsoft.com/office/drawing/2014/main" id="{10C461D8-1BE0-480F-AA26-691586C667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33" name="Slide Number Placeholder">
            <a:extLst>
              <a:ext uri="{FF2B5EF4-FFF2-40B4-BE49-F238E27FC236}">
                <a16:creationId xmlns:a16="http://schemas.microsoft.com/office/drawing/2014/main" id="{F6AD0209-B0AA-4B76-A44B-45BCDF04589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35802418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Text Placeholder 4">
            <a:extLst>
              <a:ext uri="{FF2B5EF4-FFF2-40B4-BE49-F238E27FC236}">
                <a16:creationId xmlns:a16="http://schemas.microsoft.com/office/drawing/2014/main" id="{08A07F9E-7E00-4897-B959-44BD34DBBEE3}"/>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744366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75EAFBA1-B136-4644-BD02-04EA0D576F3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
        <p:nvSpPr>
          <p:cNvPr id="4" name="Slide Number Placeholder">
            <a:extLst>
              <a:ext uri="{FF2B5EF4-FFF2-40B4-BE49-F238E27FC236}">
                <a16:creationId xmlns:a16="http://schemas.microsoft.com/office/drawing/2014/main" id="{5FFEB5EE-FCC3-476D-BA86-77985058168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454160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81532"/>
            <a:ext cx="3035808" cy="957094"/>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3046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376387"/>
            <a:ext cx="3043303" cy="1348134"/>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1" name="Text Placeholder 4">
            <a:extLst>
              <a:ext uri="{FF2B5EF4-FFF2-40B4-BE49-F238E27FC236}">
                <a16:creationId xmlns:a16="http://schemas.microsoft.com/office/drawing/2014/main" id="{3B0A6DCB-6F9D-4F6F-B6BA-50445811C8CC}"/>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2489068921"/>
      </p:ext>
    </p:extLst>
  </p:cSld>
  <p:clrMapOvr>
    <a:masterClrMapping/>
  </p:clrMapOvr>
  <p:extLst mod="1">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7" name="Content Placeholder 3">
            <a:extLst>
              <a:ext uri="{FF2B5EF4-FFF2-40B4-BE49-F238E27FC236}">
                <a16:creationId xmlns:a16="http://schemas.microsoft.com/office/drawing/2014/main" id="{8BD6B33F-C6AA-4848-9A7E-D62E929895B0}"/>
              </a:ext>
            </a:extLst>
          </p:cNvPr>
          <p:cNvSpPr>
            <a:spLocks noGrp="1"/>
          </p:cNvSpPr>
          <p:nvPr>
            <p:ph sz="quarter" idx="16" hasCustomPrompt="1"/>
          </p:nvPr>
        </p:nvSpPr>
        <p:spPr>
          <a:xfrm>
            <a:off x="342900" y="1371601"/>
            <a:ext cx="8458200" cy="4873752"/>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BAEE7FB3-0EAC-49B4-A473-DCB37D0E8E64}"/>
              </a:ext>
            </a:extLst>
          </p:cNvPr>
          <p:cNvSpPr>
            <a:spLocks noGrp="1"/>
          </p:cNvSpPr>
          <p:nvPr>
            <p:ph type="body" sz="quarter" idx="17" hasCustomPrompt="1"/>
          </p:nvPr>
        </p:nvSpPr>
        <p:spPr>
          <a:xfrm>
            <a:off x="3070946" y="6350211"/>
            <a:ext cx="2980944" cy="228600"/>
          </a:xfrm>
        </p:spPr>
        <p:txBody>
          <a:bodyPr anchor="ctr">
            <a:noAutofit/>
          </a:bodyPr>
          <a:lstStyle>
            <a:lvl1pPr algn="ctr">
              <a:defRPr sz="1200"/>
            </a:lvl1pPr>
          </a:lstStyle>
          <a:p>
            <a:pPr lvl="0"/>
            <a:r>
              <a:rPr lang="en-IN"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52300839"/>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4" name="Content Placeholder 3">
            <a:extLst>
              <a:ext uri="{FF2B5EF4-FFF2-40B4-BE49-F238E27FC236}">
                <a16:creationId xmlns:a16="http://schemas.microsoft.com/office/drawing/2014/main" id="{0F99ECE4-CEB6-4518-B036-709D64B27AE0}"/>
              </a:ext>
            </a:extLst>
          </p:cNvPr>
          <p:cNvSpPr>
            <a:spLocks noGrp="1"/>
          </p:cNvSpPr>
          <p:nvPr>
            <p:ph sz="quarter" idx="16" hasCustomPrompt="1"/>
          </p:nvPr>
        </p:nvSpPr>
        <p:spPr>
          <a:xfrm>
            <a:off x="342900" y="1397001"/>
            <a:ext cx="8458200" cy="4846320"/>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9B134E77-CDFC-4241-959A-BAF4C2ADE209}"/>
              </a:ext>
            </a:extLst>
          </p:cNvPr>
          <p:cNvSpPr>
            <a:spLocks noGrp="1"/>
          </p:cNvSpPr>
          <p:nvPr>
            <p:ph type="body" sz="quarter" idx="17"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7" name="Slide Number Placeholder">
            <a:extLst>
              <a:ext uri="{FF2B5EF4-FFF2-40B4-BE49-F238E27FC236}">
                <a16:creationId xmlns:a16="http://schemas.microsoft.com/office/drawing/2014/main" id="{37CCC8AF-E2D7-4902-AC6A-F8FFFAB3B983}"/>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68234"/>
            <a:ext cx="2980944" cy="228600"/>
          </a:xfrm>
          <a:prstGeom prst="rect">
            <a:avLst/>
          </a:prstGeom>
        </p:spPr>
        <p:txBody>
          <a:bodyPr vert="horz" lIns="91440" tIns="45720" rIns="91440" bIns="45720" rtlCol="0" anchor="ctr">
            <a:noAutofit/>
          </a:bodyPr>
          <a:lstStyle>
            <a:lvl1pPr algn="ctr">
              <a:defRPr lang="en-US" sz="1200" dirty="0"/>
            </a:lvl1pPr>
          </a:lstStyle>
          <a:p>
            <a:pPr lvl="0" algn="ctr"/>
            <a:r>
              <a:rPr lang="en-US" dirty="0"/>
              <a:t>Return to parent-slide containing images.</a:t>
            </a:r>
          </a:p>
        </p:txBody>
      </p:sp>
      <p:sp>
        <p:nvSpPr>
          <p:cNvPr id="4" name="Image Identifier 1">
            <a:extLst>
              <a:ext uri="{FF2B5EF4-FFF2-40B4-BE49-F238E27FC236}">
                <a16:creationId xmlns:a16="http://schemas.microsoft.com/office/drawing/2014/main" id="{06B6FD09-21E6-4C44-B034-2825B085D9AB}"/>
              </a:ext>
            </a:extLst>
          </p:cNvPr>
          <p:cNvSpPr>
            <a:spLocks noGrp="1"/>
          </p:cNvSpPr>
          <p:nvPr>
            <p:ph type="body" sz="quarter" idx="17" hasCustomPrompt="1"/>
          </p:nvPr>
        </p:nvSpPr>
        <p:spPr>
          <a:xfrm>
            <a:off x="365125" y="1397001"/>
            <a:ext cx="4078224" cy="393192"/>
          </a:xfrm>
        </p:spPr>
        <p:txBody>
          <a:bodyPr>
            <a:noAutofit/>
          </a:bodyPr>
          <a:lstStyle>
            <a:lvl1pPr>
              <a:defRPr/>
            </a:lvl1pPr>
          </a:lstStyle>
          <a:p>
            <a:pPr lvl="0"/>
            <a:r>
              <a:rPr lang="en-US" dirty="0"/>
              <a:t>Image Identifier 1</a:t>
            </a:r>
          </a:p>
        </p:txBody>
      </p:sp>
      <p:sp>
        <p:nvSpPr>
          <p:cNvPr id="12" name="Content Placeholder 1">
            <a:extLst>
              <a:ext uri="{FF2B5EF4-FFF2-40B4-BE49-F238E27FC236}">
                <a16:creationId xmlns:a16="http://schemas.microsoft.com/office/drawing/2014/main" id="{211AB556-A79C-4FDF-BD73-C1AB72D9590A}"/>
              </a:ext>
            </a:extLst>
          </p:cNvPr>
          <p:cNvSpPr>
            <a:spLocks noGrp="1"/>
          </p:cNvSpPr>
          <p:nvPr>
            <p:ph sz="quarter" idx="18" hasCustomPrompt="1"/>
          </p:nvPr>
        </p:nvSpPr>
        <p:spPr>
          <a:xfrm>
            <a:off x="342900" y="1933303"/>
            <a:ext cx="4078224" cy="4315968"/>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14" name="Image Identifier 2">
            <a:extLst>
              <a:ext uri="{FF2B5EF4-FFF2-40B4-BE49-F238E27FC236}">
                <a16:creationId xmlns:a16="http://schemas.microsoft.com/office/drawing/2014/main" id="{8126F7C8-57F8-404E-8B7F-DFB94AEB3363}"/>
              </a:ext>
            </a:extLst>
          </p:cNvPr>
          <p:cNvSpPr>
            <a:spLocks noGrp="1"/>
          </p:cNvSpPr>
          <p:nvPr>
            <p:ph type="body" sz="quarter" idx="19" hasCustomPrompt="1"/>
          </p:nvPr>
        </p:nvSpPr>
        <p:spPr>
          <a:xfrm>
            <a:off x="4715145" y="1397001"/>
            <a:ext cx="4078224" cy="393192"/>
          </a:xfrm>
        </p:spPr>
        <p:txBody>
          <a:bodyPr>
            <a:noAutofit/>
          </a:bodyPr>
          <a:lstStyle>
            <a:lvl1pPr>
              <a:defRPr/>
            </a:lvl1pPr>
          </a:lstStyle>
          <a:p>
            <a:pPr lvl="0"/>
            <a:r>
              <a:rPr lang="en-US" dirty="0"/>
              <a:t>Image Identifier 2</a:t>
            </a:r>
          </a:p>
        </p:txBody>
      </p:sp>
      <p:sp>
        <p:nvSpPr>
          <p:cNvPr id="16" name="Content Placeholder 2">
            <a:extLst>
              <a:ext uri="{FF2B5EF4-FFF2-40B4-BE49-F238E27FC236}">
                <a16:creationId xmlns:a16="http://schemas.microsoft.com/office/drawing/2014/main" id="{241441BC-54C7-474E-887C-32AF8F737FA5}"/>
              </a:ext>
            </a:extLst>
          </p:cNvPr>
          <p:cNvSpPr>
            <a:spLocks noGrp="1"/>
          </p:cNvSpPr>
          <p:nvPr>
            <p:ph sz="quarter" idx="20" hasCustomPrompt="1"/>
          </p:nvPr>
        </p:nvSpPr>
        <p:spPr>
          <a:xfrm>
            <a:off x="4722876" y="1932432"/>
            <a:ext cx="4078224" cy="4315968"/>
          </a:xfrm>
        </p:spPr>
        <p:txBody>
          <a:bodyPr>
            <a:noAutofit/>
          </a:bodyPr>
          <a:lstStyle>
            <a:lvl1pPr>
              <a:defRPr/>
            </a:lvl1pPr>
          </a:lstStyle>
          <a:p>
            <a:pPr lvl="0"/>
            <a:r>
              <a:rPr lang="en-US" dirty="0"/>
              <a:t>Slide Content 2</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Return to main slide Link 2">
            <a:extLst>
              <a:ext uri="{FF2B5EF4-FFF2-40B4-BE49-F238E27FC236}">
                <a16:creationId xmlns:a16="http://schemas.microsoft.com/office/drawing/2014/main" id="{B9537776-81D3-4405-934B-448730728479}"/>
              </a:ext>
            </a:extLst>
          </p:cNvPr>
          <p:cNvSpPr>
            <a:spLocks noGrp="1"/>
          </p:cNvSpPr>
          <p:nvPr>
            <p:ph type="body" sz="quarter" idx="21"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10" name="Slide Number Placeholder">
            <a:extLst>
              <a:ext uri="{FF2B5EF4-FFF2-40B4-BE49-F238E27FC236}">
                <a16:creationId xmlns:a16="http://schemas.microsoft.com/office/drawing/2014/main" id="{00A4DBBD-DCA1-4207-8DB2-FBD5FBA1D0D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8F3EC5-73E8-440D-847C-1D4591FE0928}"/>
              </a:ext>
            </a:extLst>
          </p:cNvPr>
          <p:cNvSpPr txBox="1"/>
          <p:nvPr userDrawn="1"/>
        </p:nvSpPr>
        <p:spPr>
          <a:xfrm>
            <a:off x="1380928" y="20320"/>
            <a:ext cx="6382144" cy="461665"/>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INSTRUCTION NOTES</a:t>
            </a:r>
            <a:endParaRPr lang="en-IN" sz="2400" b="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93F5A8-6BC8-45A9-B853-99DFBE6F50C5}"/>
              </a:ext>
            </a:extLst>
          </p:cNvPr>
          <p:cNvSpPr txBox="1"/>
          <p:nvPr userDrawn="1"/>
        </p:nvSpPr>
        <p:spPr>
          <a:xfrm>
            <a:off x="0" y="457200"/>
            <a:ext cx="9144000" cy="6400800"/>
          </a:xfrm>
          <a:prstGeom prst="rect">
            <a:avLst/>
          </a:prstGeom>
          <a:solidFill>
            <a:schemeClr val="accent4">
              <a:lumMod val="40000"/>
              <a:lumOff val="60000"/>
            </a:schemeClr>
          </a:solidFill>
        </p:spPr>
        <p:txBody>
          <a:bodyPr wrap="square" rtlCol="0">
            <a:noAutofit/>
          </a:bodyPr>
          <a:lstStyle/>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copyright year in Opener slide.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Use Sans Serif font. (For engineering and chemistry titles Times New Roman font to be used.)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texts in Placeholders as per order.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images, tables, and equations without placeholder.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credit text just after images.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tables and equations in editable format if possible.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Break texts to separate placeholder, if equations uses between them.</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color contrast ratio, it should need to pass 4.5:1 (AA standard)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alt-text as provided, if any images missing make a note. No need to set alt-text for editable table and equations.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all images alt-text field. There should be alt-text or blank. Set decorative those images, which are listed in alt-text list.</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Appendix slide for Long descriptions and link properly with its parent image. Appendix should be in other section and hidden.</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Strictly avoid equation editor.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outline view for proper order of texts.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all text language to US English. Fix other language, if instructed.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Accessibility checker and if there is any known errors.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Metadata of files as instructed.</a:t>
            </a:r>
          </a:p>
          <a:p>
            <a:pPr marL="342900" marR="0" lvl="0" indent="-342900" algn="l" defTabSz="914400" rtl="0" eaLnBrk="1" fontAlgn="auto" latinLnBrk="0" hangingPunct="1">
              <a:lnSpc>
                <a:spcPct val="100000"/>
              </a:lnSpc>
              <a:spcBef>
                <a:spcPts val="500"/>
              </a:spcBef>
              <a:spcAft>
                <a:spcPts val="0"/>
              </a:spcAft>
              <a:buClrTx/>
              <a:buSzTx/>
              <a:buFont typeface="+mj-lt"/>
              <a:buAutoNum type="arabicPeriod"/>
              <a:tabLst/>
              <a:defRPr/>
            </a:pPr>
            <a:r>
              <a:rPr lang="en-US" sz="1500" dirty="0">
                <a:latin typeface="Arial" panose="020B0604020202020204" pitchFamily="34" charset="0"/>
                <a:cs typeface="Arial" panose="020B0604020202020204" pitchFamily="34" charset="0"/>
              </a:rPr>
              <a:t>Recheck all, before pass to next step.</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Be sure before pass to next step, all the instructions are followed.</a:t>
            </a:r>
          </a:p>
          <a:p>
            <a:pPr marL="0" lvl="0" indent="0" algn="ctr">
              <a:lnSpc>
                <a:spcPct val="100000"/>
              </a:lnSpc>
              <a:spcBef>
                <a:spcPts val="1200"/>
              </a:spcBef>
              <a:spcAft>
                <a:spcPts val="0"/>
              </a:spcAft>
              <a:buFont typeface="+mj-lt"/>
              <a:buNone/>
            </a:pPr>
            <a:r>
              <a:rPr lang="en-US" sz="1500" b="1" dirty="0">
                <a:latin typeface="Arial" panose="020B0604020202020204" pitchFamily="34" charset="0"/>
                <a:cs typeface="Arial" panose="020B0604020202020204" pitchFamily="34" charset="0"/>
              </a:rPr>
              <a:t>&lt;&lt; PLEASE REMOVE THIS SLIDE AFTER FINALIZE THE CHAPTER &gt;&gt;</a:t>
            </a:r>
          </a:p>
        </p:txBody>
      </p:sp>
    </p:spTree>
    <p:extLst>
      <p:ext uri="{BB962C8B-B14F-4D97-AF65-F5344CB8AC3E}">
        <p14:creationId xmlns:p14="http://schemas.microsoft.com/office/powerpoint/2010/main" val="29768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777240" y="2691271"/>
            <a:ext cx="4297680" cy="57618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p:ph type="subTitle" idx="1" hasCustomPrompt="1"/>
          </p:nvPr>
        </p:nvSpPr>
        <p:spPr>
          <a:xfrm>
            <a:off x="782057" y="3525088"/>
            <a:ext cx="5513639" cy="97928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hasCustomPrompt="1"/>
          </p:nvPr>
        </p:nvSpPr>
        <p:spPr>
          <a:xfrm>
            <a:off x="777240" y="4718304"/>
            <a:ext cx="4443413" cy="1283104"/>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4" name="Text Placeholder 4">
            <a:extLst>
              <a:ext uri="{FF2B5EF4-FFF2-40B4-BE49-F238E27FC236}">
                <a16:creationId xmlns:a16="http://schemas.microsoft.com/office/drawing/2014/main" id="{2170D5CB-0D03-4C4A-BFC9-9923AD1D35C5}"/>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mod="1">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567378" y="2320032"/>
            <a:ext cx="5223822" cy="54929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userDrawn="1">
            <p:ph type="subTitle" idx="1" hasCustomPrompt="1"/>
          </p:nvPr>
        </p:nvSpPr>
        <p:spPr>
          <a:xfrm>
            <a:off x="567378" y="3247693"/>
            <a:ext cx="5644236" cy="127916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hasCustomPrompt="1"/>
          </p:nvPr>
        </p:nvSpPr>
        <p:spPr>
          <a:xfrm>
            <a:off x="567378" y="4770769"/>
            <a:ext cx="4443413" cy="1279151"/>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0" name="Text Placeholder 4">
            <a:extLst>
              <a:ext uri="{FF2B5EF4-FFF2-40B4-BE49-F238E27FC236}">
                <a16:creationId xmlns:a16="http://schemas.microsoft.com/office/drawing/2014/main" id="{82576527-CE03-41D2-AE4B-BA146BC6180F}"/>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mod="1">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n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DC5F74A8-3DBB-43E2-AEB1-B8D6F0E02D24}"/>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8" name="Appendix Link">
            <a:extLst>
              <a:ext uri="{FF2B5EF4-FFF2-40B4-BE49-F238E27FC236}">
                <a16:creationId xmlns:a16="http://schemas.microsoft.com/office/drawing/2014/main" id="{9E42DD00-D3A0-49C1-B804-0FA8773ED33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Slide Number Placeholder">
            <a:extLst>
              <a:ext uri="{FF2B5EF4-FFF2-40B4-BE49-F238E27FC236}">
                <a16:creationId xmlns:a16="http://schemas.microsoft.com/office/drawing/2014/main" id="{359E2559-6DDB-4590-804E-FD84D7E50952}"/>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747284491"/>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Vertic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3774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3873606"/>
            <a:ext cx="8458200" cy="23774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86833EA1-1388-4093-B646-207F3BD9BD5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A2E2B415-C68F-4A1B-839A-5499ADD16C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90391B14-3F86-4388-B43F-6C270A673CA4}"/>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976129378"/>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4686300" y="1276710"/>
            <a:ext cx="41148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Credit line">
            <a:extLst>
              <a:ext uri="{FF2B5EF4-FFF2-40B4-BE49-F238E27FC236}">
                <a16:creationId xmlns:a16="http://schemas.microsoft.com/office/drawing/2014/main" id="{D8DA1E33-7359-4325-8347-1A00C53B390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BB60AD9-A193-4A23-938A-7EB502133F92}"/>
              </a:ext>
            </a:extLst>
          </p:cNvPr>
          <p:cNvSpPr>
            <a:spLocks noGrp="1"/>
          </p:cNvSpPr>
          <p:nvPr>
            <p:ph type="body" sz="quarter" idx="41"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DD5AE94C-F435-408B-A12A-19FA625C7E9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189627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54864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6057900" y="1276710"/>
            <a:ext cx="27432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33E56411-4D74-4E59-988F-824D73D7ED5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343391A-6F54-499B-8E7B-931C81724AD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F7F8C21D-990F-455D-8166-0216DFA075F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40627760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hre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926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4422246"/>
            <a:ext cx="5486400" cy="182880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6057900" y="4422246"/>
            <a:ext cx="2743200" cy="182880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19B85432-114E-4940-9372-B7719E3F55F1}"/>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2" name="Appendix Link">
            <a:extLst>
              <a:ext uri="{FF2B5EF4-FFF2-40B4-BE49-F238E27FC236}">
                <a16:creationId xmlns:a16="http://schemas.microsoft.com/office/drawing/2014/main" id="{2807A760-EC1A-49F0-BF94-106C8F4B0B6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4" name="Slide Number Placeholder">
            <a:extLst>
              <a:ext uri="{FF2B5EF4-FFF2-40B4-BE49-F238E27FC236}">
                <a16:creationId xmlns:a16="http://schemas.microsoft.com/office/drawing/2014/main" id="{DAA3E3D9-773E-47E2-B16B-C074BAE621A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39048399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MGH Yellow Line">
            <a:extLst>
              <a:ext uri="{FF2B5EF4-FFF2-40B4-BE49-F238E27FC236}">
                <a16:creationId xmlns:a16="http://schemas.microsoft.com/office/drawing/2014/main" id="{F5F4B5C5-A851-4CBC-ABD2-6BA0C3D159BE}"/>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ort Copyright">
            <a:extLst>
              <a:ext uri="{FF2B5EF4-FFF2-40B4-BE49-F238E27FC236}">
                <a16:creationId xmlns:a16="http://schemas.microsoft.com/office/drawing/2014/main" id="{8D6646AD-98E6-4A83-9941-472F70696193}"/>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6" r:id="rId3"/>
    <p:sldLayoutId id="2147483714" r:id="rId4"/>
    <p:sldLayoutId id="2147483713" r:id="rId5"/>
    <p:sldLayoutId id="2147483712" r:id="rId6"/>
    <p:sldLayoutId id="2147483711" r:id="rId7"/>
    <p:sldLayoutId id="2147483708" r:id="rId8"/>
    <p:sldLayoutId id="2147483707" r:id="rId9"/>
    <p:sldLayoutId id="2147483709" r:id="rId10"/>
    <p:sldLayoutId id="2147483706" r:id="rId11"/>
    <p:sldLayoutId id="2147483705" r:id="rId12"/>
  </p:sldLayoutIdLst>
  <p:hf hdr="0" ftr="0" dt="0"/>
  <p:txStyles>
    <p:titleStyle>
      <a:lvl1pPr algn="l" defTabSz="914400" rtl="0" eaLnBrk="1" latinLnBrk="0" hangingPunct="1">
        <a:lnSpc>
          <a:spcPct val="90000"/>
        </a:lnSpc>
        <a:spcBef>
          <a:spcPct val="0"/>
        </a:spcBef>
        <a:buNone/>
        <a:defRPr sz="2400" b="1" i="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i="1"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i="1"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i="1"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endParaRPr lang="en-US" dirty="0"/>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Autofit/>
          </a:bodyPr>
          <a:lstStyle/>
          <a:p>
            <a:r>
              <a:rPr lang="en-US" dirty="0"/>
              <a:t>Title goes here</a:t>
            </a:r>
          </a:p>
        </p:txBody>
      </p:sp>
      <p:sp>
        <p:nvSpPr>
          <p:cNvPr id="12" name="Slide Number Placeholder">
            <a:extLst>
              <a:ext uri="{FF2B5EF4-FFF2-40B4-BE49-F238E27FC236}">
                <a16:creationId xmlns:a16="http://schemas.microsoft.com/office/drawing/2014/main" id="{19EE2D17-5247-41B2-8D9A-80CD839F81C4}"/>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14" name="Short Copyright">
            <a:extLst>
              <a:ext uri="{FF2B5EF4-FFF2-40B4-BE49-F238E27FC236}">
                <a16:creationId xmlns:a16="http://schemas.microsoft.com/office/drawing/2014/main" id="{C3A11985-F038-4B0F-B56A-55E9C75285BB}"/>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0" r:id="rId3"/>
  </p:sldLayoutIdLst>
  <p:hf hdr="0" ftr="0" dt="0"/>
  <p:txStyles>
    <p:titleStyle>
      <a:lvl1pPr algn="l" defTabSz="914400" rtl="0" eaLnBrk="1" latinLnBrk="0" hangingPunct="1">
        <a:lnSpc>
          <a:spcPct val="10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a:t>
            </a:r>
            <a:r>
              <a:rPr lang="en-US" dirty="0" err="1"/>
              <a:t>levelt</a:t>
            </a:r>
            <a:endParaRPr lang="en-US" dirty="0"/>
          </a:p>
          <a:p>
            <a:pPr lvl="2"/>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a:extLst>
              <a:ext uri="{FF2B5EF4-FFF2-40B4-BE49-F238E27FC236}">
                <a16:creationId xmlns:a16="http://schemas.microsoft.com/office/drawing/2014/main" id="{4B7358F1-75CE-4C36-99A4-9357D330ECB8}"/>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7" name="Short Copyright">
            <a:extLst>
              <a:ext uri="{FF2B5EF4-FFF2-40B4-BE49-F238E27FC236}">
                <a16:creationId xmlns:a16="http://schemas.microsoft.com/office/drawing/2014/main" id="{C7CA1D53-EE2E-4162-829B-CBBE6CF30BFE}"/>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l" defTabSz="914400" rtl="0" eaLnBrk="1" latinLnBrk="0" hangingPunct="1">
        <a:lnSpc>
          <a:spcPct val="9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9310-D4F7-487A-B53C-DF9BD4F07CC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6B31A2-25AA-494E-9270-697B776D78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69814370"/>
      </p:ext>
    </p:extLst>
  </p:cSld>
  <p:clrMap bg1="lt1" tx1="dk1" bg2="lt2" tx2="dk2" accent1="accent1" accent2="accent2" accent3="accent3" accent4="accent4" accent5="accent5" accent6="accent6" hlink="hlink" folHlink="folHlink"/>
  <p:sldLayoutIdLst>
    <p:sldLayoutId id="214748371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slide" Target="slide143.xml"/><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120.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21.xml"/></Relationships>
</file>

<file path=ppt/slides/_rels/slide125.xml.rels><?xml version="1.0" encoding="UTF-8" standalone="yes"?>
<Relationships xmlns="http://schemas.openxmlformats.org/package/2006/relationships"><Relationship Id="rId2" Type="http://schemas.openxmlformats.org/officeDocument/2006/relationships/slide" Target="slide59.xml"/><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2" Type="http://schemas.openxmlformats.org/officeDocument/2006/relationships/slide" Target="slide62.xml"/><Relationship Id="rId1" Type="http://schemas.openxmlformats.org/officeDocument/2006/relationships/slideLayout" Target="../slideLayouts/slideLayout21.xml"/></Relationships>
</file>

<file path=ppt/slides/_rels/slide127.xml.rels><?xml version="1.0" encoding="UTF-8" standalone="yes"?>
<Relationships xmlns="http://schemas.openxmlformats.org/package/2006/relationships"><Relationship Id="rId2" Type="http://schemas.openxmlformats.org/officeDocument/2006/relationships/slide" Target="slide63.xml"/><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2" Type="http://schemas.openxmlformats.org/officeDocument/2006/relationships/slide" Target="slide67.xml"/><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2" Type="http://schemas.openxmlformats.org/officeDocument/2006/relationships/slide" Target="slide73.xml"/><Relationship Id="rId1" Type="http://schemas.openxmlformats.org/officeDocument/2006/relationships/slideLayout" Target="../slideLayouts/slideLayout21.xml"/></Relationships>
</file>

<file path=ppt/slides/_rels/slide133.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slide" Target="slide74.xml"/><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21.xml"/></Relationships>
</file>

<file path=ppt/slides/_rels/slide135.xml.rels><?xml version="1.0" encoding="UTF-8" standalone="yes"?>
<Relationships xmlns="http://schemas.openxmlformats.org/package/2006/relationships"><Relationship Id="rId2" Type="http://schemas.openxmlformats.org/officeDocument/2006/relationships/slide" Target="slide78.xml"/><Relationship Id="rId1" Type="http://schemas.openxmlformats.org/officeDocument/2006/relationships/slideLayout" Target="../slideLayouts/slideLayout21.xml"/></Relationships>
</file>

<file path=ppt/slides/_rels/slide136.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21.xml"/></Relationships>
</file>

<file path=ppt/slides/_rels/slide137.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21.xml"/></Relationships>
</file>

<file path=ppt/slides/_rels/slide138.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2" Type="http://schemas.openxmlformats.org/officeDocument/2006/relationships/slide" Target="slide9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93.xml"/><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2" Type="http://schemas.openxmlformats.org/officeDocument/2006/relationships/slide" Target="slide96.xml"/><Relationship Id="rId1" Type="http://schemas.openxmlformats.org/officeDocument/2006/relationships/slideLayout" Target="../slideLayouts/slideLayout21.xml"/></Relationships>
</file>

<file path=ppt/slides/_rels/slide142.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21.xml"/></Relationships>
</file>

<file path=ppt/slides/_rels/slide143.xml.rels><?xml version="1.0" encoding="UTF-8" standalone="yes"?>
<Relationships xmlns="http://schemas.openxmlformats.org/package/2006/relationships"><Relationship Id="rId2" Type="http://schemas.openxmlformats.org/officeDocument/2006/relationships/slide" Target="slide10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 Target="slide115.xml"/><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slide" Target="slide118.xml"/><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slide" Target="slide119.xml"/><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5.jpg"/><Relationship Id="rId1" Type="http://schemas.openxmlformats.org/officeDocument/2006/relationships/slideLayout" Target="../slideLayouts/slideLayout5.xml"/><Relationship Id="rId4" Type="http://schemas.openxmlformats.org/officeDocument/2006/relationships/slide" Target="slide1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slide" Target="slide124.xml"/><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slide" Target="slide126.xml"/><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slide" Target="slide127.xml"/><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slide" Target="slide129.xml"/><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 Id="rId4" Type="http://schemas.openxmlformats.org/officeDocument/2006/relationships/slide" Target="slide132.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 Id="rId5" Type="http://schemas.openxmlformats.org/officeDocument/2006/relationships/slide" Target="slide132.xml"/><Relationship Id="rId4" Type="http://schemas.openxmlformats.org/officeDocument/2006/relationships/slide" Target="slide13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slide" Target="slide134.xml"/><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slide" Target="slide135.xml"/><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slide" Target="slide138.xml"/><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 Target="slide105.xml"/><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slide" Target="slide139.xml"/><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slide" Target="slide140.xml"/><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slide" Target="slide141.xml"/><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slide" Target="slide142.xml"/><Relationship Id="rId2" Type="http://schemas.openxmlformats.org/officeDocument/2006/relationships/image" Target="../media/image45.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0BD-B611-4B0D-8438-53F61F56333A}"/>
              </a:ext>
            </a:extLst>
          </p:cNvPr>
          <p:cNvSpPr>
            <a:spLocks noGrp="1"/>
          </p:cNvSpPr>
          <p:nvPr>
            <p:ph type="ctrTitle"/>
          </p:nvPr>
        </p:nvSpPr>
        <p:spPr/>
        <p:txBody>
          <a:bodyPr/>
          <a:lstStyle/>
          <a:p>
            <a:r>
              <a:rPr lang="en-US" noProof="0" dirty="0"/>
              <a:t>Chapter 08</a:t>
            </a:r>
            <a:endParaRPr lang="en-US" noProof="0" dirty="0">
              <a:latin typeface="+mj-lt"/>
            </a:endParaRPr>
          </a:p>
        </p:txBody>
      </p:sp>
      <p:sp>
        <p:nvSpPr>
          <p:cNvPr id="3" name="Subtitle 2">
            <a:extLst>
              <a:ext uri="{FF2B5EF4-FFF2-40B4-BE49-F238E27FC236}">
                <a16:creationId xmlns:a16="http://schemas.microsoft.com/office/drawing/2014/main" id="{60D8F4ED-BF02-4F3D-9DF1-83E8B674304D}"/>
              </a:ext>
            </a:extLst>
          </p:cNvPr>
          <p:cNvSpPr>
            <a:spLocks noGrp="1"/>
          </p:cNvSpPr>
          <p:nvPr>
            <p:ph type="subTitle" idx="1"/>
          </p:nvPr>
        </p:nvSpPr>
        <p:spPr>
          <a:xfrm>
            <a:off x="621792" y="3281532"/>
            <a:ext cx="3200400" cy="957094"/>
          </a:xfrm>
        </p:spPr>
        <p:txBody>
          <a:bodyPr/>
          <a:lstStyle/>
          <a:p>
            <a:pPr eaLnBrk="0" hangingPunct="0">
              <a:spcBef>
                <a:spcPct val="20000"/>
              </a:spcBef>
            </a:pPr>
            <a:r>
              <a:rPr lang="en-US" sz="2400" dirty="0">
                <a:latin typeface="+mj-lt"/>
                <a:cs typeface="Helvetica" pitchFamily="34" charset="0"/>
              </a:rPr>
              <a:t>Network Layer: Routing of Packets</a:t>
            </a:r>
          </a:p>
        </p:txBody>
      </p:sp>
      <p:sp>
        <p:nvSpPr>
          <p:cNvPr id="4" name="Text Placeholder 3">
            <a:extLst>
              <a:ext uri="{FF2B5EF4-FFF2-40B4-BE49-F238E27FC236}">
                <a16:creationId xmlns:a16="http://schemas.microsoft.com/office/drawing/2014/main" id="{23E53CB3-A898-4097-BEA0-50B0BE0D68C1}"/>
              </a:ext>
            </a:extLst>
          </p:cNvPr>
          <p:cNvSpPr>
            <a:spLocks noGrp="1"/>
          </p:cNvSpPr>
          <p:nvPr>
            <p:ph type="body" sz="quarter" idx="10"/>
          </p:nvPr>
        </p:nvSpPr>
        <p:spPr>
          <a:xfrm>
            <a:off x="621791" y="4376387"/>
            <a:ext cx="3043303" cy="1362676"/>
          </a:xfrm>
        </p:spPr>
        <p:txBody>
          <a:bodyPr/>
          <a:lstStyle/>
          <a:p>
            <a:r>
              <a:rPr lang="en-US" sz="1800" b="0" noProof="0" dirty="0">
                <a:latin typeface="+mj-lt"/>
                <a:cs typeface="Helvetica" pitchFamily="34" charset="0"/>
              </a:rPr>
              <a:t>Data Communications and Networking, With TCP/IP protocol suite</a:t>
            </a:r>
            <a:br>
              <a:rPr lang="en-US" sz="1800" b="0" noProof="0" dirty="0">
                <a:latin typeface="+mj-lt"/>
                <a:cs typeface="Helvetica" pitchFamily="34" charset="0"/>
              </a:rPr>
            </a:br>
            <a:r>
              <a:rPr lang="en-US" sz="1800" b="0" noProof="0" dirty="0">
                <a:latin typeface="+mj-lt"/>
                <a:cs typeface="Helvetica" pitchFamily="34" charset="0"/>
              </a:rPr>
              <a:t>Sixth Edition</a:t>
            </a:r>
          </a:p>
          <a:p>
            <a:r>
              <a:rPr lang="en-US" sz="1800" b="0" noProof="0" dirty="0">
                <a:latin typeface="+mj-lt"/>
                <a:cs typeface="Helvetica" pitchFamily="34" charset="0"/>
              </a:rPr>
              <a:t>Behrouz A. </a:t>
            </a:r>
            <a:r>
              <a:rPr lang="en-US" sz="1800" b="0" noProof="0" dirty="0" err="1">
                <a:latin typeface="+mj-lt"/>
                <a:cs typeface="Helvetica" pitchFamily="34" charset="0"/>
              </a:rPr>
              <a:t>Forouzan</a:t>
            </a:r>
            <a:endParaRPr lang="en-US" sz="1800" b="0" noProof="0" dirty="0">
              <a:latin typeface="+mj-lt"/>
              <a:cs typeface="Helvetica" pitchFamily="34" charset="0"/>
            </a:endParaRPr>
          </a:p>
        </p:txBody>
      </p:sp>
      <p:pic>
        <p:nvPicPr>
          <p:cNvPr id="7" name="Picture 4">
            <a:extLst>
              <a:ext uri="{FF2B5EF4-FFF2-40B4-BE49-F238E27FC236}">
                <a16:creationId xmlns:a16="http://schemas.microsoft.com/office/drawing/2014/main" id="{A5AB68AE-F8BA-4700-87C5-1CC2B46FD483}"/>
              </a:ext>
              <a:ext uri="{C183D7F6-B498-43B3-948B-1728B52AA6E4}">
                <adec:decorative xmlns:adec="http://schemas.microsoft.com/office/drawing/2017/decorative" val="1"/>
              </a:ext>
            </a:extLst>
          </p:cNvPr>
          <p:cNvPicPr>
            <a:picLocks noGrp="1" noChangeAspect="1"/>
          </p:cNvPicPr>
          <p:nvPr>
            <p:ph type="pic" sz="quarter" idx="11"/>
          </p:nvPr>
        </p:nvPicPr>
        <p:blipFill>
          <a:blip r:embed="rId3"/>
          <a:stretch>
            <a:fillRect/>
          </a:stretch>
        </p:blipFill>
        <p:spPr>
          <a:xfrm>
            <a:off x="4572000" y="892397"/>
            <a:ext cx="4315794" cy="5338161"/>
          </a:xfrm>
          <a:prstGeom prst="rect">
            <a:avLst/>
          </a:prstGeom>
        </p:spPr>
      </p:pic>
      <p:sp>
        <p:nvSpPr>
          <p:cNvPr id="8" name="Text Placeholder 5">
            <a:extLst>
              <a:ext uri="{FF2B5EF4-FFF2-40B4-BE49-F238E27FC236}">
                <a16:creationId xmlns:a16="http://schemas.microsoft.com/office/drawing/2014/main" id="{93006839-73B9-4774-88BA-75CE9CFCF447}"/>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327089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8-2 ROUTING ALGORITHMS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Times-Roman"/>
              </a:rPr>
              <a:t>Several routing algorithms have been designed in the past. The differences between these methods are in the way they interpret the least cost and the way they create the least-cost tree for each node. In this section, we discuss the common algorithms; later we show how a routing protocol in the Internet implements one of these algorithms.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10</a:t>
            </a:fld>
            <a:endParaRPr lang="en-US"/>
          </a:p>
        </p:txBody>
      </p:sp>
    </p:spTree>
    <p:extLst>
      <p:ext uri="{BB962C8B-B14F-4D97-AF65-F5344CB8AC3E}">
        <p14:creationId xmlns:p14="http://schemas.microsoft.com/office/powerpoint/2010/main" val="2756922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Protocol Independent Multicast-Sparse Mode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4381141"/>
          </a:xfrm>
        </p:spPr>
        <p:txBody>
          <a:bodyPr/>
          <a:lstStyle/>
          <a:p>
            <a:pPr>
              <a:defRPr/>
            </a:pPr>
            <a:r>
              <a:rPr lang="en-US" dirty="0"/>
              <a:t>When the number of routers with attached members is small relative to the number of routers in the internet, PIM works in the sparse mode and is called PIM-SM. In this environment, the use of a protocol that broadcasts the packets until the tree is pruned is not justified; PIM-SM uses a group-shared tree approach to multicasting. The core router in PIM-SM is called the rendezvous point (RP). Multicast communication is achieved in two steps. Any router that has a multicast packet to send to a group of destinations first encapsulates the multicast packet in a unicast packet (tunneling) and sends it to the RP. The RP then decapsulates the unicast packet and sends the multicast packet to its destination.</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100</a:t>
            </a:fld>
            <a:endParaRPr lang="en-US"/>
          </a:p>
        </p:txBody>
      </p:sp>
    </p:spTree>
    <p:extLst>
      <p:ext uri="{BB962C8B-B14F-4D97-AF65-F5344CB8AC3E}">
        <p14:creationId xmlns:p14="http://schemas.microsoft.com/office/powerpoint/2010/main" val="34440085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8.38 Idea behind PIM-SM</a:t>
            </a:r>
          </a:p>
        </p:txBody>
      </p:sp>
      <p:pic>
        <p:nvPicPr>
          <p:cNvPr id="10" name="Picture 2" descr="Four illustrations of three networks join a group G 1, multicast tree after joins, one network leaves group G1, and multicast tree after pruning.">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1188720" y="1062449"/>
            <a:ext cx="6766560" cy="516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101</a:t>
            </a:fld>
            <a:endParaRPr lang="en-US"/>
          </a:p>
        </p:txBody>
      </p:sp>
    </p:spTree>
    <p:extLst>
      <p:ext uri="{BB962C8B-B14F-4D97-AF65-F5344CB8AC3E}">
        <p14:creationId xmlns:p14="http://schemas.microsoft.com/office/powerpoint/2010/main" val="5246057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1F94D74-BA49-499E-9CA3-6ADAFCEA393A}"/>
              </a:ext>
            </a:extLst>
          </p:cNvPr>
          <p:cNvSpPr>
            <a:spLocks noGrp="1"/>
          </p:cNvSpPr>
          <p:nvPr>
            <p:ph type="title"/>
          </p:nvPr>
        </p:nvSpPr>
        <p:spPr/>
        <p:txBody>
          <a:bodyPr/>
          <a:lstStyle/>
          <a:p>
            <a:r>
              <a:rPr lang="en-US" noProof="0" dirty="0">
                <a:latin typeface="+mj-lt"/>
              </a:rPr>
              <a:t>End of Main Content</a:t>
            </a:r>
          </a:p>
        </p:txBody>
      </p:sp>
      <p:sp>
        <p:nvSpPr>
          <p:cNvPr id="3" name="Text Placeholder 2">
            <a:extLst>
              <a:ext uri="{FF2B5EF4-FFF2-40B4-BE49-F238E27FC236}">
                <a16:creationId xmlns:a16="http://schemas.microsoft.com/office/drawing/2014/main" id="{F3E85652-D4EB-4ED2-BBA6-8823DD779F76}"/>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12025833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8242-31AB-427B-8857-866D707A4965}"/>
              </a:ext>
            </a:extLst>
          </p:cNvPr>
          <p:cNvSpPr>
            <a:spLocks noGrp="1"/>
          </p:cNvSpPr>
          <p:nvPr>
            <p:ph type="title"/>
          </p:nvPr>
        </p:nvSpPr>
        <p:spPr/>
        <p:txBody>
          <a:bodyPr/>
          <a:lstStyle/>
          <a:p>
            <a:r>
              <a:rPr lang="en-US" noProof="0" dirty="0">
                <a:latin typeface="+mj-lt"/>
              </a:rPr>
              <a:t>Accessibility Content: Text Alternatives for Images</a:t>
            </a:r>
          </a:p>
        </p:txBody>
      </p:sp>
      <p:sp>
        <p:nvSpPr>
          <p:cNvPr id="3" name="Slide Number Placeholder 2">
            <a:extLst>
              <a:ext uri="{FF2B5EF4-FFF2-40B4-BE49-F238E27FC236}">
                <a16:creationId xmlns:a16="http://schemas.microsoft.com/office/drawing/2014/main" id="{1F1A22A6-5892-44B9-8F18-DBE73AC5F810}"/>
              </a:ext>
            </a:extLst>
          </p:cNvPr>
          <p:cNvSpPr>
            <a:spLocks noGrp="1"/>
          </p:cNvSpPr>
          <p:nvPr>
            <p:ph type="sldNum" sz="quarter" idx="10"/>
          </p:nvPr>
        </p:nvSpPr>
        <p:spPr/>
        <p:txBody>
          <a:bodyPr/>
          <a:lstStyle/>
          <a:p>
            <a:fld id="{68151E55-6873-49E2-B8D5-2F265E6F1973}" type="slidenum">
              <a:rPr lang="en-US" smtClean="0"/>
              <a:pPr/>
              <a:t>103</a:t>
            </a:fld>
            <a:endParaRPr lang="en-US"/>
          </a:p>
        </p:txBody>
      </p:sp>
    </p:spTree>
    <p:extLst>
      <p:ext uri="{BB962C8B-B14F-4D97-AF65-F5344CB8AC3E}">
        <p14:creationId xmlns:p14="http://schemas.microsoft.com/office/powerpoint/2010/main" val="19979305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8.1 An internet and its graphical representation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first part shows two rows of three routers with LAN and WAN connections between them. The rightmost routers in both the rows are connected to a common router. The edge connection has LAN where the WAN connection does not. The second part shows A to E arranged in two rows with a connection. C and F are connected to G. The connections between each letters are labeled from 1 to 5. The legend is given above.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2529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 Least-cost trees for nodes in the internet of Figure 4.56</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sz="1400" dirty="0"/>
              <a:t>Diagram one shows A with 0 is root of the tree. A to B with total cost from the root of 2 to C with total cost from the root of 7. A to D with total cost from the root of 3. B to E with total cost from the root of 6. E to F with total cost from the root of 8. F to G with total cost from the root of 9. Diagram two shows B with 0 is root of the tree. B to A with total cost from the root of 2. A to D with total cost from the root of 5. B to E with total cost from the root of 4. B to C with total cost from the root of 5. E to F with total cost from the root of 6. F to G with total cost from the root of 7. Diagram three shows C with 0 is root of the tree. C to G with total cost from the root of 3. C to F with total cost from the root of 4. C to B with total cost from the root of 5. B to A with total cost from the root of 7. A to D with total cost from the root of 10. E with total cost from the root of 6 to F with total cost from the root of 4. Diagram four shows D with 0 is root of the tree. D to A with total cost from the root of 3. A to B with total cost from the root of 5. B to C with total cost from the root of 10. D to E with total cost from the root of 5. E to F with total cost from the root of 7. F to G with total cost from the root of 8. Diagram five shows E with 0 is root of the tree. E to B with total cost from the root of 4. B to A with total cost from the root of 6. E to D with total cost from the root of 5. E to F with total cost from the root of 2. F to C with total cost from the root of 6. F to G with total cost from the root of 3. Diagram six represents D with 7 is root of the tree. F with 0 to G with total cost from the root of 1. F to C with total cost from the root of 4. F to E with total cost from the root of 2. E to D with total cost from the root of 7. E to B with total cost from the root of 6. B to A with total cost from the root of 8. Diagram seven shows G with 0 is root of the tree. G to F with total cost from the root of 1. G to C with total cost from the root of 3. F to E with total cost from the root of 3. E to B with total cost from the root of 7. B to A with total cost from the root of 9. E to D with total cost from the root of 8. </a:t>
            </a:r>
            <a:endParaRPr lang="en-US" sz="14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807549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8.3 Graphical idea behind Bellman-Ford equation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first diagram shows x to a representing C x a; a to y represents D a y, x to b represents C x b and b to y represents D b y, x to c represents C x c, c to y represents D c y. The second diagram shows x to z representing C x z, z to y represents D z y, and x to y represents D x y.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66330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8.4 The distance vector corresponding to a tree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first part shows A with 0 to B with 2 to C with 7, A to D with 3, B to E with 6, E to F with 8, and F to G with 9. The second part shows a table label labeled as A shows A 0, B 2, C 7, D 3, E 6, F 8, and G 9.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22565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8.5 The first distance vector for an internet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to B with 2 to C with 5 to G with 3. A to D with 3 to E with 5 to F with 2. A has A 0, B 2, C 8, D 3, E 8, F 8, and G 8. B has A 2, B 0, C 5, D 8, E 4, F 8, and G 8. C has A 8, B 5, C 0, D 8, E 8, F 4, and G 3. D has A 3, B 8, C 8, D 0, E 5, F 8, and G 8. E has A 8, B 4, C 8, D 5, E 0, F 2, and G 8. F has A 8, B 8, C 8, D 8, E 2, F 0, and G 1. G has A 8, B 8, C 3, D 8, E 8, F 1, and G 0.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37805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8.6 Updating distance vectors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first event represents new B with A 2, B 0, C 5, D 5, E 4, F infinitive and G infinitive, old B with A 2, B 0, C 5, D infinitive, E 4, F infinitive, and G infinitive and A with A 0, B 2, C infinitive, D 3, E infinitive, F infinitive and G infinitive, where B open and close square brackets is equal to min (B open and close square brackets, 2 plus A open and close square brackets). The second event represents new B with A 2, B 0, C 5, D 5, E 4, F 6 and G infinitive, old B with A 2, B 0, C 5, D 5, E 4, F infinitive and G infinitive and E with A infinitive, B 4, C infinitive, D 5, E 0, F 2 and G infinitive, where B open and close square brackets is equal to min (B open and close square brackets, 4 plus E open and close square brackets).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5435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8.2.1 Distance-Vector Routing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distance-vector (DV) routing uses the goal we discussed in the introduction, to find the best route. In distance-vector routing, the first thing each node creates is its own least-cost tree with the rudimentary information it has about its immediate neighbors. The incomplete trees are exchanged between immediate neighbors to make the trees more and more complete and to represent the whole internet. We can say that in distance-vector routing, a router continuously tells all of its neighbors what it knows about the whole internet (although the knowledge can be incomplete).</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11</a:t>
            </a:fld>
            <a:endParaRPr lang="en-US"/>
          </a:p>
        </p:txBody>
      </p:sp>
    </p:spTree>
    <p:extLst>
      <p:ext uri="{BB962C8B-B14F-4D97-AF65-F5344CB8AC3E}">
        <p14:creationId xmlns:p14="http://schemas.microsoft.com/office/powerpoint/2010/main" val="6747051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8.7 Two-node instability</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before failure represents L A N labeled as X connects to router A with X 1 A connects to a L A N to router B with X 2 A. The after link failure represents L A N labeled as X Router A with X infinitive A to L A N to router B with X 2 A. After A is updated by B represents L A N labeled as X router A with X 3 A connects to L A N connects to router B with X 2 A. The after B is updated by A represents L A N labeled as X router A with X 3 A connects to L A N connects to router B with X 4 A. The final result represents L A N labeled as A router A with X infinitive connects to L A N connects to router B with X infinitive.</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92262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8.8 Example of a link-state database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weighted graph represents A to B with 2, B to C with 5, C to G with 3, A to D with 3, D to W with 5, E to F with 2, and F to G with 1. The link state database represents A B C D E F G of A is 0 2 infinitive 3 infinitive. A B C D E F G of B is 2 0 5 infinitive 4 infinitive. A B C D E F G of C is infinitive 5 0 infinitive 4 3. A B C D E F G of D is 3 infinitive 0 5 infinitive. A B C D E F G of E is infinitive 4 infinitive 5 0 2 infinitive. A B C D E F G of F is infinitive 4 infinitive 2 0 1. A B C D E F G of G is infinitive 3 infinitive 1 0.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96892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8.9 LSPs created and sent out by each node to build LSDB</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Node and cost of: A is B 2 and D 3; B is A 2, C 5 and E 4; C is B 5, F 4 and G 3; D is A 3 and E 5; E is B 4, D 5 and E 2; F is C 4, E 2 and G 1; and G is C 3 and F 1. A to B with 2, B T C with 5, C to G with 3, A to D with 3, D to E with 5, E to F with 2 and F to G with 1.</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06089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8.10 Least-cost tree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sz="1600" dirty="0"/>
              <a:t>The initialization represents A with 0 represents the root node. A to B (node not yet in the path) potential path with 2 and A to D (node not yet in the path) potential path with 3. Iteration 1 represents A to B (Node in the path) path with 2, B to C (node not yet in the path) potential path with 7, B to E (node not yet in the path) potential path with 6, and A to D (node not yet in the path) potential path with 3. Iteration 2 represents A to B (Node in the path) path with 2, B to C (node not yet in the path) potential path with 7, B to E (node not yet in the path) potential path with 6, and A to D (Node in the path) path with 3. Iteration 3 represents A to B (Node in the path) path with 2, B to C (node not yet in the path) potential path with 7, A to D (Node in the path) path with 3, B to E (Node in the path) path with 6, and E to F (node not yet in the path) potential path with 8. Iteration 4 represents A to B (Node in the path) path with 2, B to C (Node in the path) path with 7, C to G (node not yet in the path) potential path with 10, A to D (Node in the path) path with 3, B to E (Node in the path) path with 6 and E to F (node not yet in the path) potential path with 8. Iteration 5 represents A to B (Node in the path) path with 2, B to C (Node in the path) path with 7, A to D (Node in the path) path with 3, B to E (Node in the path) path with 6, E to F (Node in the path) path with 8 and F to G (node not yet in the path) potential path with 9. Iteration 6 represents A to B (Node in the path) path with 2, B to C (Node in the path) path with 7, A to D (Node in the path) path with 3, B to E (Node in the path) path with 6, E to F (Node in the path) path with 8 and F to G (Node in the path) path with 9.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281788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8.11 Spanning trees in path-vector routing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internet shows A to B to C to E, B to D to E, and C to E. A’s spanning tree shows A to B to C to E and B to D. B’s spanning tree shows B to A, B to C, B to D to E. C’s spanning tree shows C to B to A, C to D and C to E. D’s spanning tree shows D to B to A, D to C and D to E. E’s spanning tree shows E to D, E to C to B to A.</a:t>
            </a:r>
            <a:r>
              <a:rPr lang="en-US" sz="1600" dirty="0"/>
              <a:t>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26830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8.12 Path vectors made at booting time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has A represents A, and B represents A and B. B has A represents B and A, B represents B, C represents B and C, and D represents B and D. C has B represents C and B, C represents C, D represents C and D, and E represents C and E. E has C represents E and C, D represents E and D and E represents E. D has B represents D and B, C represents D and C, D represents D and E represents D and E. A to B to C to E to D, and C to D.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63087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8.13 Updating path vectors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Event 1 shows New C with A represents C, B, A, B represents C, B, C represents C, D represents C, D and E represents C, E, old C with B represents C, B, C represents C, D represents C, D and E represents C, E, and B represents A represents B, A, B represents B, C represents B, C and D represents B, D, where C open and close square brackets is equal to (C open and close square brackets, C plus B open and close square brackets). The event 2 shows New C with A represents C, B, A, B represents C, B, C represents C, D represents C, D and E represents C, E, old C with A represents C, B, A, B represents C, B, C represents C, D represents C, D, E represents C, E, and D with B represents D, B, C represents D, C, D represents D and E represents D, E, where C open and close square brackets is equal to best (C open and close square brackets, C plus D open and close square brackets).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015816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8.14 Internet structure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Backbones share connections with provider networks and peering points. The peering points share connections with the provider network. The provider network shares connections to the customer network. The provider networks have connections between them. The customer networks have connections between them.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88397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8.15 Hop counts in RIP</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N 1 represents a source laptop connects with a switch. N 2 represents two laptops connects to a switch. N 3 represents two laptops connects to a switch. N 4 represents destination laptop connects to a switch. N 1 connects a router R 1 to switch of N 2 to router R 2 to switch of N 3 to router R 3 to switch of N 4. R 3 to N 4 switch represents 1 hop (N 4). R 2 to N 4 switch represents 2 hops (N 3, N 4). R 1 to N 4 switch represents 3 hops (N 2, N 3, N 4).</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06731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8.16 Forwarding tables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forwarding table for R 1 has destination network, next router, and cost in hops of: N 1, nil and 1; N 2, nil and 1; N 3, R 2 and 2; and N 4, R 2, and 3. The forwarding table for R 2 has destination network, next router, and cost in hops of: N 1, R 1 and 2; N 2, nil and 1; N 3, nil and 1; and N 4, R 3, and 2. The forwarding table for R 3 has destination network, next router, and cost in hops of: N 1, R 2 and 3; N 2, R 2 and 2; N 3, nil and 1; and N 4, nil and 1.</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90378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Bellman-Ford Equation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2666641"/>
          </a:xfrm>
        </p:spPr>
        <p:txBody>
          <a:bodyPr/>
          <a:lstStyle/>
          <a:p>
            <a:pPr>
              <a:defRPr/>
            </a:pPr>
            <a:r>
              <a:rPr lang="en-US" dirty="0"/>
              <a:t>The heart of distance-vector routing is the famous Bellman-Ford equation. This equation is used to find the least cost (shortest distance) between a source node, x, and a destination node, y, through some intermediary nodes (a, b, c, . . .) when the costs between the source and the intermediary nodes and the least costs between the intermediary nodes and the destination are given.</a:t>
            </a:r>
          </a:p>
        </p:txBody>
      </p:sp>
      <p:graphicFrame>
        <p:nvGraphicFramePr>
          <p:cNvPr id="3" name="Object 3">
            <a:extLst>
              <a:ext uri="{FF2B5EF4-FFF2-40B4-BE49-F238E27FC236}">
                <a16:creationId xmlns:a16="http://schemas.microsoft.com/office/drawing/2014/main" id="{7A138C4E-50F6-4CDD-AA25-0B9C21E34A3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853560281"/>
              </p:ext>
            </p:extLst>
          </p:nvPr>
        </p:nvGraphicFramePr>
        <p:xfrm>
          <a:off x="1320800" y="4268788"/>
          <a:ext cx="6502400" cy="342900"/>
        </p:xfrm>
        <a:graphic>
          <a:graphicData uri="http://schemas.openxmlformats.org/presentationml/2006/ole">
            <mc:AlternateContent xmlns:mc="http://schemas.openxmlformats.org/markup-compatibility/2006">
              <mc:Choice xmlns:v="urn:schemas-microsoft-com:vml" Requires="v">
                <p:oleObj spid="_x0000_s1367" name="Equation" r:id="rId3" imgW="6502320" imgH="342720" progId="Equation.DSMT4">
                  <p:embed/>
                </p:oleObj>
              </mc:Choice>
              <mc:Fallback>
                <p:oleObj name="Equation" r:id="rId3" imgW="6502320" imgH="342720" progId="Equation.DSMT4">
                  <p:embed/>
                  <p:pic>
                    <p:nvPicPr>
                      <p:cNvPr id="0" name=""/>
                      <p:cNvPicPr/>
                      <p:nvPr/>
                    </p:nvPicPr>
                    <p:blipFill>
                      <a:blip r:embed="rId4"/>
                      <a:stretch>
                        <a:fillRect/>
                      </a:stretch>
                    </p:blipFill>
                    <p:spPr>
                      <a:xfrm>
                        <a:off x="1320800" y="4268788"/>
                        <a:ext cx="6502400" cy="342900"/>
                      </a:xfrm>
                      <a:prstGeom prst="rect">
                        <a:avLst/>
                      </a:prstGeom>
                    </p:spPr>
                  </p:pic>
                </p:oleObj>
              </mc:Fallback>
            </mc:AlternateContent>
          </a:graphicData>
        </a:graphic>
      </p:graphicFrame>
      <p:sp>
        <p:nvSpPr>
          <p:cNvPr id="2" name="Slide Number Placeholder 4">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12</a:t>
            </a:fld>
            <a:endParaRPr lang="en-US"/>
          </a:p>
        </p:txBody>
      </p:sp>
    </p:spTree>
    <p:extLst>
      <p:ext uri="{BB962C8B-B14F-4D97-AF65-F5344CB8AC3E}">
        <p14:creationId xmlns:p14="http://schemas.microsoft.com/office/powerpoint/2010/main" val="20967975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8.17 RIP message format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forwarding table for R 1 has destination network, next router, and cost in hops of: N 1, nil and 1; N 2, nil and 1; N 3, R 2 and 2; and N 4, R 2, and 3. The forwarding table for R 2 has destination network, next router, and cost in hops of: N 1, R 1 and 2; N 2, nil and 1; N 3, nil and 1; and N 4, R 3, and 2. The forwarding table for R 3 has destination network, next router, and cost in hops of: N 1, R 2 and 3; N 2, R 2 and 2; N 3, nil and 1; and N 4, nil and 1.</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465742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8.18 Example of an autonomous system using RIP (Part I)</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N 1 and N 2 connects to router R 1. R 1 connects to N 3 to router R 2. R 2 connects to N 5 to router R 4 to N 6. R 2 connects to N 4 to router R 3. Forwarding tables after all routers booted of R 1, R 2, R 3, and R 4 are shown. Changes in the forwarding tables of R 1, R 3, and R 4 after they receive a copy of R 2’s table of New R 1, old R 1, R 2 seen by R 1, New R 3, old R 3, R 2 seen by R 3, New R 4, Old R 4 and R 2 seen by R 4 are shown. Forwarding tables for all routers after they have been stabilized of final R 1, final R 2, final R 3, and final R 4 are shown.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56067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8.19 Metric in OSPF</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Cost 4 represents N 1 with a source laptop connected to a switch. Cost 5 represents N 2 with two laptops connects a switch. Cost 3 represents N 3 with two laptops connects to a switch. Cost 4 represents N 4 destination with a laptop connects to a switch. N 1 connects to a router to switch of N 2 to router R 2 to switch of N 3 to router R 3 to switch of N 4. R 3 to N 4 switch represents total cost 4. R 2 to N 4 switch represents total cost 7. R 1 to N 4 switch represents total cost 12.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89649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8.20 Forwarding tables in OSPF</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forwarding table for R 1 has destination network, next router, and cost: N 1, nil and 4; N 2, nil and 5; N 3, R 2 and 8; and N 4, R 2, and 12. The forwarding table for R 2 has destination network, next router, and cost: N 1, R 1 and 9; N 2, nil and 5; N 3, nil and 3; and N 4, R 3, and 7. The forwarding table for R 3 has destination network, next router, and cost: N 1, R 2 and 12; N 2, R 2 and 8; N 3, nil and 3; and N 4, nil and 4.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48995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8.21 Areas in an autonomous system</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Area 0 has L A N connects to backbone router connects to area border router W A N connects to backbone router connects to area border router and to L A N connects to A S boundary router to other A S </a:t>
            </a:r>
            <a:r>
              <a:rPr lang="en-US" dirty="0" err="1"/>
              <a:t>s</a:t>
            </a:r>
            <a:r>
              <a:rPr lang="en-US" dirty="0"/>
              <a:t>. Area 1 with L A N connects to router to L A N to router to L A N, where the center L A N connects to area border router connected with back bone router. Area 2 has two L A N connects to two routers connects to area border router of backbone router through W A N.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38728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8.22 Five different LSPs (Part I)</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router link represents a router that connects to a L A N connects to two routers, represents a transient link, the router connects to a L A N represents stub link, and to a router point-to-point link. The network link represents a L A N connected to three different routers, where the network is advertised by a designated router. The summary link to the network represents a router shows up arrow represents area 1 and shows down arrow represents area border router and area 0. The summary link to A S represents an A S router with a left arrow shows area 0 and right arrow. The external link represents an A S router left arrow shows area 0 and the right arrow shows L A N.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88533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8.23 OSPF message formats (Part I)</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O S P F common header includes version from 0 to 8, type from 8 to 16, message length from 16 to 31, source router I P address from 0 to 31, area identification from 0 to 31, checksum from 0 to 16 and authentication type from 16 to 31 and authentication from 0 to 31. The hello message includes O S P F common header (type:1), network mask, hello interval, E, T and priority, dead interval, designated router I P address, Backup designated router I P address, and neighbor I P address. The database description includes O S P F common header (type: 2), E B 1 M </a:t>
            </a:r>
            <a:r>
              <a:rPr lang="en-US" dirty="0" err="1"/>
              <a:t>M</a:t>
            </a:r>
            <a:r>
              <a:rPr lang="en-US" dirty="0"/>
              <a:t> S, message sequence number and link-state general header. The link-state request incudes O S P F common header</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435235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8.23 OSPF message formats (Part II)</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O S P F common header includes version from 0 to 8, type from 8 to 16, message length from 16 to 31, source router I P address from 0 to 31, area identification from 0 to 31, checksum from 0 to 16 and authentication type from 16 to 31 and authentication from 0 to 31. The hello message includes O S P F common header (type:4), number of link-state advertisements, link-state general header, link state advertisement (any combination of five different kinds). The link-state acknowledgment includes O S P F common header (type: 5) and link-state general header. The E, T, B, I, M, M S are flags used by O S P F. Priority: used to define the designated router Rep: repeated as required.</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301293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8.24 A sample internet with four ASs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S 1 includes L A N labeled as N 1 connects to router R 1 connects to router R 4 through point-to-point W A N represents N 2, R 4 connects to L A N labeled as N 4 connects to router R 3 connects to router R 2 through point-to-point W A N represents N 3 and N 1 connects to R 2.A S 2 includes router R 5 connects to L A N labeled as N 8 and L A N labeled as N 9. A S 3 includes L A N labeled as N 10 connects to router R 6 and router R 7 connects to LA N labeled as N 12 connects to router R 8 connects to L A N labeled as N 11 connects to router R 6, A S 4 includes L A N labeled as N 13 connects to router R 9, L A N labeled as N 1 5 connects to R 9 and L A N labeled as N 14 connects to R 9. R 1 connects to R 5 through point-to-point W A N represents N 5. R 2 connects to R 6 through point-to-point W A N represents N 6. R 4 connects to R 9 through point-to-point W A N represents N 7.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06344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8.25 </a:t>
            </a:r>
            <a:r>
              <a:rPr lang="en-US" altLang="en-US" i="1" dirty="0" err="1">
                <a:solidFill>
                  <a:schemeClr val="tx1"/>
                </a:solidFill>
              </a:rPr>
              <a:t>eBGP</a:t>
            </a:r>
            <a:r>
              <a:rPr lang="en-US" altLang="en-US" i="1" dirty="0">
                <a:solidFill>
                  <a:schemeClr val="tx1"/>
                </a:solidFill>
              </a:rPr>
              <a:t> operation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A S 1 includes L A N labeled as N 1 connects to router R 1 connects to router R 4 through point-to-point W A N represents N 2, R 4 connects to L A N labeled as N 4 connects to router R 3 connects to router R 2 through point-to-point W A N represents N 3 and N 1 connects to R 2. A S 2 includes router R 5 connects to L A N labeled as N 8 and L A N labeled as N 9. A S 3 includes L A N labeled as N 10 connects to router R 6 and router R 7 connects to LA N labeled as N 12 connects to router R 8 connects to L A N labeled as N 11 connects to router R 6, A S 4 includes L A N labeled as N 13 connects to router R 9, L A N labeled as N 1 5 connects to R 9 and L A N labeled as N 14 connects to R 9. R 1 connects to R 5 represents N 5 and e B G P session 1 and 2. R 2 connects to R 6 represents N 6 and e B G P session 3 and 4. R 4 connects to R 9 represents N 7 and e B G P session 5 and 6. The networks, Next and A S of 1 is N 1, N 2, N 3, N 4, R 1 and A S 1 and 2 is N 8, N 9, R 5, and A S 2. The networks, Next and A S of 3 is N 1, N 2, N 3, N 4, R 2, and A S 1 and 4 is N 10, N 11, M 12, R 6, and A S 3. The networks, Next and A S of 5 is N 1, N 2, N 3, N 4, R 4, and A S 1 and 6 is N 13, N 14, N 15, R 9, and A S 4.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20018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8.3 Graphical idea behind Bellman-Ford equation</a:t>
            </a:r>
          </a:p>
        </p:txBody>
      </p:sp>
      <p:pic>
        <p:nvPicPr>
          <p:cNvPr id="10" name="Picture 2" descr="Two diagrams show a general case with three intermediate nodes and updating a path with a new rout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858618"/>
            <a:ext cx="8595360" cy="149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a:t>
            </a:fld>
            <a:endParaRPr lang="en-US"/>
          </a:p>
        </p:txBody>
      </p:sp>
    </p:spTree>
    <p:extLst>
      <p:ext uri="{BB962C8B-B14F-4D97-AF65-F5344CB8AC3E}">
        <p14:creationId xmlns:p14="http://schemas.microsoft.com/office/powerpoint/2010/main" val="25151035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8.26 Combination of </a:t>
            </a:r>
            <a:r>
              <a:rPr lang="en-US" altLang="en-US" i="1" dirty="0" err="1">
                <a:solidFill>
                  <a:schemeClr val="tx1"/>
                </a:solidFill>
              </a:rPr>
              <a:t>eBGP</a:t>
            </a:r>
            <a:r>
              <a:rPr lang="en-US" altLang="en-US" i="1" dirty="0">
                <a:solidFill>
                  <a:schemeClr val="tx1"/>
                </a:solidFill>
              </a:rPr>
              <a:t> and </a:t>
            </a:r>
            <a:r>
              <a:rPr lang="en-US" altLang="en-US" i="1" dirty="0" err="1">
                <a:solidFill>
                  <a:schemeClr val="tx1"/>
                </a:solidFill>
              </a:rPr>
              <a:t>iBGP</a:t>
            </a:r>
            <a:r>
              <a:rPr lang="en-US" altLang="en-US" i="1" dirty="0">
                <a:solidFill>
                  <a:schemeClr val="tx1"/>
                </a:solidFill>
              </a:rPr>
              <a:t> sessions in our internet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A S 1 includes router R 1 connects to router R 4 represents 1 and 2 connects to router R 3 represents 2 connects to router R 2 connects to R 1 represents 3. R 1 connects to R 3 represents and R 1 connects to R 2 represents 1. R 4 connects to R 2 represents 2 and R 4 connects to R 3 represents 2. R 2 connects to R 4 represents 3 and R 2 connects to R 3 represents 3. A S 2 represents router R 5. A S 3 represents router R 6 connects to router R 7 represents 4 and R 6 connects to router R 8 represents 4 and R 7 connects to R 8. A S 4 represents router R 9. R 1 connects to R 5, R 4 connects to R 9, R 2 connects to R 6. Networks, next and A S of 1 is N 8, N 9, R 1, A S 1, A S 2, 2 is N 13, N14, N15, R4, A S 1, A S 4, 3 is N 10, N 11, N 12, R 2, A S 1, A S 3 and 4 is N 1, N 2, N 3, N 4, R 6, A S 3, A S 1.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45242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8.27 Finalized BGP path tables (Part I)</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A S 1 includes router R 1 connects to router R 4 represents 1 and 2 connects to router R 3 represents 2 connects to router R 2 connects to R 1 represents 3. R 1 connects to R 3 represents and R 1 connects to R 2 represents 1. R 4 connects to R 2 represents 2 and R 4 connects to R 3 represents 2. R 2 connects to R 4 represents 3 and R 2 connects to R 3 represents 3. A S 2 represents router R 5. A S 3 represents router R 6 connects to router R 7 represents 4 and R 6 connects to router R 8 represents 4 and R 7 connects to R 8. A S 4 represents router R 9. R 1 connects to R 5, R 4 connects to R 9, R 2 connects to R 6. Networks, next and A S of 1 is N 8, N 9, R 1, A S 1, A S 2, 2 is N 13, N14, N15, R4, A S 1, A S 4, 3 is N 10, N 11, N 12, R 2, A S 1, A S 3 and 4 is N 1, N 2, N 3, N 4, R 6, A S 3, A S 1.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12117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8.28 Forwarding tables after injection from BGP (Part I)</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sz="1700" dirty="0"/>
              <a:t>Table for R 1 includes destination, next and cost is: N 1 nil 1; N 4 R 4 2; N 8 R 5 1; N 9 R 5 1; N 10 R 2 2; N 11 R 2 2; N 12 R 2 2; N 13 R 4 2; N 14 R 4 2; and N 15 R 4 2. Table for R 2 includes destination, next and cost is: N 1 nil 1; N 4 R 3 2; N 8 R 1 2; N 9 R 1 2; N 10 R 6 1; N 11 R 6 1; N 12 R 6 1; N 13 R 3 3; N 14 R 3 3; and N 15 R 3 3. Table for R 3 includes destination, next and cost is: N 1 R 2 2; N 4 nil 1; N 8 R 1 2; N 9 R 1 2; N 10 R 3 3; N 11 R 3 3; N 12 R 3 3; N 13 R 9 1; N 14 R 9 1; and N 15 R 9 1. Table for R 4 includes destination, next and cost is: N 1 R 1 2; N 4 nil 1; N 8 R 1 2; N 9 R 1 2; N 10 R 3 3; N 11 R 3 3; N 12 R 3 3; N 13 R 9 1; N 14 R 9 1; and N 15 R 9 1. </a:t>
            </a:r>
          </a:p>
          <a:p>
            <a:r>
              <a:rPr lang="en-US" sz="1700" dirty="0"/>
              <a:t>A S 1 includes L A N labeled as N 1 connects to router R 1 connects to router R 4 through point-to-point W A N represents N 2, R 4 connects to L A N labeled as N 4 connects to router R 3 connects to router R 2 through point-to-point W A N represents N 3 and N 1 connects to R 2. A S 2 includes router R 5 connects to L A N labeled as N 8 and L A N labeled as N 9. A S 3 includes L A N labeled as N 10 connects to router R 6 and router R 7 connects to LA N labeled as N 12 connects to router R 8 connects to L A N labeled as N 11 connects to router R 6, A S 4 includes L A N labeled as N 13 connects to router R 9, L A N labeled as N 1 5 connects to R 9 and L A N labeled as N 14 connects to R 9. R 1 connects to R 5 represents N 5 and e B G P session 1 and 2. R 2 connects to R 6 represents N 6 and e B G P session 3 and 4. R 4 connects to R 9 represents N 7 and e B G P session 5 and 6.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970072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8.28 Forwarding tables after injection from BGP (Part II)</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sz="1800" dirty="0"/>
              <a:t>Table for R 5 includes destination, next and cost is: N 8 nil 1; N 9 nil 1; and 0 R 1 1. Table for R 6 includes destination, next and cost is: N 10 nil 1; N 11 nil 1; N 12 R 7 1; and 0 R 2 and 1. Table for R 7 includes destination, next and cost is: N 10 nil 1; N 11 R 6 2; N 12 nil 1; and 0 R 6 and 2. Table for R 8 includes destination, next and cost is: N 10 R 6 2; N 11 nil 1; N 12 nil 1; and 0 R 6 and 2. Table for R 9 includes destination, next and cost is: N 13 nil 1; N 14 nil 1; N 15 nil 1; and 0 R 4 and 1.</a:t>
            </a:r>
          </a:p>
          <a:p>
            <a:r>
              <a:rPr lang="en-US" sz="1800" dirty="0"/>
              <a:t>A S 1 includes L A N labeled as N 1 connects to router R 1 connects to router R 4 through point-to-point W A N represents N 2, R 4 connects to L A N labeled as N 4 connects to router R 3 connects to router R 2 through point-to-point W A N represents N 3 and N 1 connects to R 2. A S 2 includes router R 5 connects to L A N labeled as N 8 and L A N labeled as N 9. A S 3 includes L A N labeled as N 10 connects to router R 6 and router R 7 connects to LA N labeled as N 12 connects to router R 8 connects to L A N labeled as N 11 connects to router R 6, A S 4 includes L A N labeled as N 13 connects to router R 9, L A N labeled as N 1 5 connects to R 9 and L A N labeled as N 14 connects to R 9. R 1 connects to R 5 represents N 5 and e B G P session 1 and 2. R 2 connects to R 6 represents N 6 and e B G P session 3 and 4. R 4 connects to R 9 represents N 7 and e B G P session 5 and 6.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43669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8.29 Format of path attribute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The first layer includes optional bit (set if the attribute is optional), transitive bit (set if attribute is transitive), partial bit (set if an optional attribute is lost in transit), extended bit (set if attribute length is two bytes), all 0s from 0 to 8, attribute type from 8 to 16, attribute value length from 16 to 24 and attribute value (variable length from 24 to 31.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219506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20.30 Flow diagram for route selection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Start to find routes with highest local-P R E F to 1 route selected (stop), M find routes with lowest multi-exit Disc to 1 route selected (stop) M find routes with shortest A S -Path find routes with least cost next-HOP to 1 route selected (stop) M, any external route to find external route with lowest B G P identifier to route selected (stop) or to all internal routes to find internal route with lowest B G P identifier to route selected (stop), where 1 represents only one route found and M represents multiple routes found.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03132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8.31 BGP messages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Start to find routes with highest local-P R E F to 1 route selected (stop), M find routes with lowest multi-exit Disc to 1 route selected (stop) M find routes with shortest A S -Path find routes with least cost next-HOP to 1 route selected (stop) M, any external route to find external route with lowest B G P identifier to route selected (stop) or to all internal routes to find internal route with lowest B G P identifier to route selected (stop), where 1 represents only one route found and M represents multiple routes found.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406071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8.32 Unicasting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Source connects to the Ethernet switch, connects to two other laptops. The Ethernet switch connects to unicast router R 1 to R 2 through point-to-point W A N, R 1 to R 3 through point-to-point W A N, and R 1 to R 4 through point-to-point W A N. The R 2 connects to two Ethernet switch N1 and N 2. The R 3 connects to two Ethernet switch N 3 and N 4. The R 4 connects to two Ethernet switch N 5 and N 6 (recipient is here).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88966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8.33 Multicasting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Source laptop connects to an Ethernet switch, connects to two other laptops. The Ethernet switch connects to multicast router R 1. R 1 connects to R 2 through point-to-point W A N. R 1 connects to R 3 through point-to-point W A N. R 1 connects to R 4 through point-to-point W A N. The R 2 connects to two Ethernet switches (no member). The R 3 connects to an Ethernet switch (at least one member) and an Ethernet switch (no member). R 4 connects to an Ethernet switch (at least one member) and an Ethernet switch (at least one member).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0303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8.34 Multicasting versus multiple unicasting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The first part shows a laptop connects to a router represents shortest path and packet received from the source, then connects to routers and switches represents copy of packet propagated. The second part shows a laptop connects to a router represents shortest path and packet received from the source and connects to many routers and switches represents copy of packet propagated and a designated parent router R 1.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6746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Distance Vector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concept of a distance vector is the rationale for the name distance-vector routing. A least-cost tree is a combination of least-cost paths from the root of the tree to all destinations. These paths are graphically glued together to form the tree. Distance-vector routing unglues these paths and creates a distance vector, a one-dimensional array to represent the tree. Figure 8.4 shows the tree for node A in the internet in Figure 8.1 and the corresponding distance vector.</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14</a:t>
            </a:fld>
            <a:endParaRPr lang="en-US"/>
          </a:p>
        </p:txBody>
      </p:sp>
    </p:spTree>
    <p:extLst>
      <p:ext uri="{BB962C8B-B14F-4D97-AF65-F5344CB8AC3E}">
        <p14:creationId xmlns:p14="http://schemas.microsoft.com/office/powerpoint/2010/main" val="12428709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8.35 RPF versus RPB</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The first part shows a laptop connects to a router represents shortest path and packet received from the source, then connects to routers and switches represents copy of packet propagated and a designated parent router. The second part shows a laptop connects to a router represents shortest path and packet received from the source and connects to many routers and switches represents copy of packet propagated and a designated parent router.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126687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8.36 Example of tree formation in MOSPF</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The internet with some active groups represents Routers G 2, G 3 connects to G 2 to G 3 to G 1, G 1 to G 1, G 2 to G 2, G 3 to G 1, G 1 to G 2, G3, and G 1, G 2 to G 2 and G 2, G 3 to G 2. The S-G 1 shortest-path tree represents router S to current router represents m3 to router represents m 1. S to G 1. Current router to G 1 represents m2. G 1 to a router to G 1. The S-G 1 sub tree seen by current router represents current router to a router represents m 1, current router to G 1 represents m 2, to a router to G 1. The S-G1 pruned sub tree represents current router to G 1 represents m 2, to a router to G 1. The forwarding table for current router represents Group-source S, G 1, and interface m 2.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27151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8.37 Idea behind PIM-DM</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The first packet is broadcast represents a laptop connects to a router represents the shortest path, connects to three routers connects with G1 and a router with Ethernet, where one of connects with G1 is connects with a router with G1 and the G 1 connects to router with G 1. The second packet is multicast represents a laptop that connects to a router represents the shortest path and connects to a router that connects to G 1 and two other routers with G 1 and one router with Ethernet. The router with G 1 connects to router with G 1 and G 1 with router with G 1.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26661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8.38 Idea behind PIM-SM</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595360" cy="4846320"/>
          </a:xfrm>
        </p:spPr>
        <p:txBody>
          <a:bodyPr/>
          <a:lstStyle/>
          <a:p>
            <a:r>
              <a:rPr lang="en-US" dirty="0"/>
              <a:t>The three networks join group G 1 represents a router with G1, a router with two routers and one of connects with G1 and an Ethernet router G1 passes join message to R P. The multicast tree after joins represents R P connects with one router to one router, and one router to two routers. The one network leaves group G1 represents R P connects to a router connects with three other routers, where one of connects with a router with G 1 that passes a prune message to R P. The multicast tree after pruning represents R P connects with a router to a router and a router to a router.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5618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8.4 The distance vector corresponding to a tree</a:t>
            </a:r>
          </a:p>
        </p:txBody>
      </p:sp>
      <p:pic>
        <p:nvPicPr>
          <p:cNvPr id="10" name="Picture 2" descr="A two-parts illustration shows a Tree for node A and b. Distance vector for node A.">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964230"/>
            <a:ext cx="8595360" cy="338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a:t>
            </a:fld>
            <a:endParaRPr lang="en-US"/>
          </a:p>
        </p:txBody>
      </p:sp>
    </p:spTree>
    <p:extLst>
      <p:ext uri="{BB962C8B-B14F-4D97-AF65-F5344CB8AC3E}">
        <p14:creationId xmlns:p14="http://schemas.microsoft.com/office/powerpoint/2010/main" val="2630738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8.5 The first distance vector for an internet</a:t>
            </a:r>
          </a:p>
        </p:txBody>
      </p:sp>
      <p:pic>
        <p:nvPicPr>
          <p:cNvPr id="10" name="Picture 2" descr="An illustration shows the first distance vector of the internet.">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011680" y="1145100"/>
            <a:ext cx="5120640" cy="504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a:t>
            </a:fld>
            <a:endParaRPr lang="en-US"/>
          </a:p>
        </p:txBody>
      </p:sp>
    </p:spTree>
    <p:extLst>
      <p:ext uri="{BB962C8B-B14F-4D97-AF65-F5344CB8AC3E}">
        <p14:creationId xmlns:p14="http://schemas.microsoft.com/office/powerpoint/2010/main" val="959672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8.6 Updating distance vectors</a:t>
            </a:r>
          </a:p>
        </p:txBody>
      </p:sp>
      <p:pic>
        <p:nvPicPr>
          <p:cNvPr id="10" name="Picture 2" descr="A two-part illustration shows the first event: B receives a copy of A’s vector, and the second event, B receives a copy of E’s vector.">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735329"/>
            <a:ext cx="8595360" cy="3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a:t>
            </a:fld>
            <a:endParaRPr lang="en-US"/>
          </a:p>
        </p:txBody>
      </p:sp>
    </p:spTree>
    <p:extLst>
      <p:ext uri="{BB962C8B-B14F-4D97-AF65-F5344CB8AC3E}">
        <p14:creationId xmlns:p14="http://schemas.microsoft.com/office/powerpoint/2010/main" val="891056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Distance-Vector Routing Algorithm</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Now we can give a simplified pseudocode for the distance-vector routing algorithm, as shown in Table 8.1. The algorithm is run by its node independently and asynchronously.</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18</a:t>
            </a:fld>
            <a:endParaRPr lang="en-US"/>
          </a:p>
        </p:txBody>
      </p:sp>
    </p:spTree>
    <p:extLst>
      <p:ext uri="{BB962C8B-B14F-4D97-AF65-F5344CB8AC3E}">
        <p14:creationId xmlns:p14="http://schemas.microsoft.com/office/powerpoint/2010/main" val="2327666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i="0" dirty="0">
                <a:solidFill>
                  <a:schemeClr val="tx1"/>
                </a:solidFill>
              </a:rPr>
              <a:t>Table 8.1 Distance-vector routing algorithm for a node</a:t>
            </a:r>
          </a:p>
        </p:txBody>
      </p:sp>
      <p:graphicFrame>
        <p:nvGraphicFramePr>
          <p:cNvPr id="5" name="Table 2">
            <a:extLst>
              <a:ext uri="{FF2B5EF4-FFF2-40B4-BE49-F238E27FC236}">
                <a16:creationId xmlns:a16="http://schemas.microsoft.com/office/drawing/2014/main" id="{4EA4FBE4-5967-4AD5-905F-937893AFEA72}"/>
              </a:ext>
            </a:extLst>
          </p:cNvPr>
          <p:cNvGraphicFramePr>
            <a:graphicFrameLocks noGrp="1"/>
          </p:cNvGraphicFramePr>
          <p:nvPr>
            <p:extLst>
              <p:ext uri="{D42A27DB-BD31-4B8C-83A1-F6EECF244321}">
                <p14:modId xmlns:p14="http://schemas.microsoft.com/office/powerpoint/2010/main" val="1377446467"/>
              </p:ext>
            </p:extLst>
          </p:nvPr>
        </p:nvGraphicFramePr>
        <p:xfrm>
          <a:off x="1185157" y="1145540"/>
          <a:ext cx="6773687" cy="5266944"/>
        </p:xfrm>
        <a:graphic>
          <a:graphicData uri="http://schemas.openxmlformats.org/drawingml/2006/table">
            <a:tbl>
              <a:tblPr firstRow="1" bandRow="1">
                <a:tableStyleId>{5C22544A-7EE6-4342-B048-85BDC9FD1C3A}</a:tableStyleId>
              </a:tblPr>
              <a:tblGrid>
                <a:gridCol w="555767">
                  <a:extLst>
                    <a:ext uri="{9D8B030D-6E8A-4147-A177-3AD203B41FA5}">
                      <a16:colId xmlns:a16="http://schemas.microsoft.com/office/drawing/2014/main" val="577158995"/>
                    </a:ext>
                  </a:extLst>
                </a:gridCol>
                <a:gridCol w="6217920">
                  <a:extLst>
                    <a:ext uri="{9D8B030D-6E8A-4147-A177-3AD203B41FA5}">
                      <a16:colId xmlns:a16="http://schemas.microsoft.com/office/drawing/2014/main" val="1289311432"/>
                    </a:ext>
                  </a:extLst>
                </a:gridCol>
              </a:tblGrid>
              <a:tr h="91440">
                <a:tc>
                  <a:txBody>
                    <a:bodyPr/>
                    <a:lstStyle/>
                    <a:p>
                      <a:pPr algn="ctr"/>
                      <a:r>
                        <a:rPr lang="en-GB" sz="1200" b="0" dirty="0">
                          <a:solidFill>
                            <a:schemeClr val="bg1"/>
                          </a:solidFill>
                        </a:rPr>
                        <a:t>1</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648B"/>
                    </a:solidFill>
                  </a:tcPr>
                </a:tc>
                <a:tc>
                  <a:txBody>
                    <a:bodyPr/>
                    <a:lstStyle/>
                    <a:p>
                      <a:r>
                        <a:rPr lang="en-IN" sz="1200" b="1" dirty="0" err="1">
                          <a:solidFill>
                            <a:schemeClr val="tx1"/>
                          </a:solidFill>
                        </a:rPr>
                        <a:t>Distance_Vector_Routing</a:t>
                      </a:r>
                      <a:r>
                        <a:rPr lang="en-IN" sz="1200" b="1" dirty="0">
                          <a:solidFill>
                            <a:schemeClr val="tx1"/>
                          </a:solidFill>
                        </a:rPr>
                        <a:t> ( )</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3119493"/>
                  </a:ext>
                </a:extLst>
              </a:tr>
              <a:tr h="91440">
                <a:tc>
                  <a:txBody>
                    <a:bodyPr/>
                    <a:lstStyle/>
                    <a:p>
                      <a:pPr algn="ctr"/>
                      <a:r>
                        <a:rPr lang="en-GB" sz="1200" b="0" dirty="0">
                          <a:solidFill>
                            <a:schemeClr val="bg1"/>
                          </a:solidFill>
                        </a:rPr>
                        <a:t>2</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48B"/>
                    </a:solidFill>
                  </a:tcPr>
                </a:tc>
                <a:tc>
                  <a:txBody>
                    <a:bodyPr/>
                    <a:lstStyle/>
                    <a:p>
                      <a:r>
                        <a:rPr lang="en-IN"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487462"/>
                  </a:ext>
                </a:extLst>
              </a:tr>
              <a:tr h="91440">
                <a:tc>
                  <a:txBody>
                    <a:bodyPr/>
                    <a:lstStyle/>
                    <a:p>
                      <a:pPr algn="ctr"/>
                      <a:r>
                        <a:rPr lang="en-GB" sz="1200" b="0" dirty="0">
                          <a:solidFill>
                            <a:schemeClr val="bg1"/>
                          </a:solidFill>
                        </a:rPr>
                        <a:t>3</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182880"/>
                      <a:r>
                        <a:rPr lang="en-GB" sz="1200" b="0" i="0" u="none" strike="noStrike" kern="1200" baseline="0" dirty="0">
                          <a:solidFill>
                            <a:srgbClr val="00648B"/>
                          </a:solidFill>
                          <a:latin typeface="+mn-lt"/>
                          <a:ea typeface="+mn-ea"/>
                          <a:cs typeface="+mn-cs"/>
                        </a:rPr>
                        <a:t>// Initialize (create initial vectors for the node)</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5870146"/>
                  </a:ext>
                </a:extLst>
              </a:tr>
              <a:tr h="91440">
                <a:tc>
                  <a:txBody>
                    <a:bodyPr/>
                    <a:lstStyle/>
                    <a:p>
                      <a:pPr algn="ctr"/>
                      <a:r>
                        <a:rPr lang="en-GB" sz="1200" b="0" dirty="0">
                          <a:solidFill>
                            <a:schemeClr val="bg1"/>
                          </a:solidFill>
                        </a:rPr>
                        <a:t>4</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182880"/>
                      <a:r>
                        <a:rPr lang="en-IN" sz="1200" b="0" i="0" u="none" strike="noStrike" kern="1200" baseline="0" dirty="0">
                          <a:solidFill>
                            <a:schemeClr val="tx1"/>
                          </a:solidFill>
                          <a:latin typeface="+mn-lt"/>
                          <a:ea typeface="+mn-ea"/>
                          <a:cs typeface="+mn-cs"/>
                        </a:rPr>
                        <a:t>D[myself ] = 0</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4258077"/>
                  </a:ext>
                </a:extLst>
              </a:tr>
              <a:tr h="91440">
                <a:tc>
                  <a:txBody>
                    <a:bodyPr/>
                    <a:lstStyle/>
                    <a:p>
                      <a:pPr algn="ctr"/>
                      <a:r>
                        <a:rPr lang="en-GB" sz="1200" b="0" dirty="0">
                          <a:solidFill>
                            <a:schemeClr val="bg1"/>
                          </a:solidFill>
                        </a:rPr>
                        <a:t>5</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182880"/>
                      <a:r>
                        <a:rPr lang="en-GB" sz="1200" b="1" i="0" u="none" strike="noStrike" kern="1200" baseline="0" dirty="0">
                          <a:solidFill>
                            <a:schemeClr val="tx1"/>
                          </a:solidFill>
                          <a:latin typeface="+mn-lt"/>
                          <a:ea typeface="+mn-ea"/>
                          <a:cs typeface="+mn-cs"/>
                        </a:rPr>
                        <a:t>for (y = 1 to N)</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0165718"/>
                  </a:ext>
                </a:extLst>
              </a:tr>
              <a:tr h="91440">
                <a:tc>
                  <a:txBody>
                    <a:bodyPr/>
                    <a:lstStyle/>
                    <a:p>
                      <a:pPr algn="ctr"/>
                      <a:r>
                        <a:rPr lang="en-GB" sz="1200" b="0" dirty="0">
                          <a:solidFill>
                            <a:schemeClr val="bg1"/>
                          </a:solidFill>
                        </a:rPr>
                        <a:t>6</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182880"/>
                      <a:r>
                        <a:rPr lang="en-IN"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0149460"/>
                  </a:ext>
                </a:extLst>
              </a:tr>
              <a:tr h="91440">
                <a:tc>
                  <a:txBody>
                    <a:bodyPr/>
                    <a:lstStyle/>
                    <a:p>
                      <a:pPr algn="ctr"/>
                      <a:r>
                        <a:rPr lang="en-GB" sz="1200" b="0" dirty="0">
                          <a:solidFill>
                            <a:schemeClr val="bg1"/>
                          </a:solidFill>
                        </a:rPr>
                        <a:t>7</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365760"/>
                      <a:r>
                        <a:rPr lang="en-GB" sz="1200" b="1" i="0" u="none" strike="noStrike" kern="1200" baseline="0" dirty="0">
                          <a:solidFill>
                            <a:schemeClr val="tx1"/>
                          </a:solidFill>
                          <a:latin typeface="+mn-lt"/>
                          <a:ea typeface="+mn-ea"/>
                          <a:cs typeface="+mn-cs"/>
                        </a:rPr>
                        <a:t>if</a:t>
                      </a:r>
                      <a:r>
                        <a:rPr lang="en-GB" sz="1200" b="0" i="0" u="none" strike="noStrike" kern="1200" baseline="0" dirty="0">
                          <a:solidFill>
                            <a:schemeClr val="tx1"/>
                          </a:solidFill>
                          <a:latin typeface="+mn-lt"/>
                          <a:ea typeface="+mn-ea"/>
                          <a:cs typeface="+mn-cs"/>
                        </a:rPr>
                        <a:t> (y is a </a:t>
                      </a:r>
                      <a:r>
                        <a:rPr lang="en-GB" sz="1200" b="0" i="0" u="none" strike="noStrike" kern="1200" baseline="0" dirty="0" err="1">
                          <a:solidFill>
                            <a:schemeClr val="tx1"/>
                          </a:solidFill>
                          <a:latin typeface="+mn-lt"/>
                          <a:ea typeface="+mn-ea"/>
                          <a:cs typeface="+mn-cs"/>
                        </a:rPr>
                        <a:t>neighbor</a:t>
                      </a:r>
                      <a:r>
                        <a:rPr lang="en-GB"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3751615"/>
                  </a:ext>
                </a:extLst>
              </a:tr>
              <a:tr h="91440">
                <a:tc>
                  <a:txBody>
                    <a:bodyPr/>
                    <a:lstStyle/>
                    <a:p>
                      <a:pPr algn="ctr"/>
                      <a:r>
                        <a:rPr lang="en-GB" sz="1200" b="0" dirty="0">
                          <a:solidFill>
                            <a:schemeClr val="bg1"/>
                          </a:solidFill>
                        </a:rPr>
                        <a:t>8</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548640"/>
                      <a:r>
                        <a:rPr lang="es-ES" sz="1200" b="0" i="0" u="none" strike="noStrike" kern="1200" baseline="0" dirty="0">
                          <a:solidFill>
                            <a:schemeClr val="tx1"/>
                          </a:solidFill>
                          <a:latin typeface="+mn-lt"/>
                          <a:ea typeface="+mn-ea"/>
                          <a:cs typeface="+mn-cs"/>
                        </a:rPr>
                        <a:t>D[y] = c[</a:t>
                      </a:r>
                      <a:r>
                        <a:rPr lang="es-ES" sz="1200" b="0" i="0" u="none" strike="noStrike" kern="1200" baseline="0" dirty="0" err="1">
                          <a:solidFill>
                            <a:schemeClr val="tx1"/>
                          </a:solidFill>
                          <a:latin typeface="+mn-lt"/>
                          <a:ea typeface="+mn-ea"/>
                          <a:cs typeface="+mn-cs"/>
                        </a:rPr>
                        <a:t>myself</a:t>
                      </a:r>
                      <a:r>
                        <a:rPr lang="es-ES" sz="1200" b="0" i="0" u="none" strike="noStrike" kern="1200" baseline="0" dirty="0">
                          <a:solidFill>
                            <a:schemeClr val="tx1"/>
                          </a:solidFill>
                          <a:latin typeface="+mn-lt"/>
                          <a:ea typeface="+mn-ea"/>
                          <a:cs typeface="+mn-cs"/>
                        </a:rPr>
                        <a:t>][y]</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449498"/>
                  </a:ext>
                </a:extLst>
              </a:tr>
              <a:tr h="91440">
                <a:tc>
                  <a:txBody>
                    <a:bodyPr/>
                    <a:lstStyle/>
                    <a:p>
                      <a:pPr algn="ctr"/>
                      <a:r>
                        <a:rPr lang="en-GB" sz="1200" b="0" dirty="0">
                          <a:solidFill>
                            <a:schemeClr val="bg1"/>
                          </a:solidFill>
                        </a:rPr>
                        <a:t>9</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365760"/>
                      <a:r>
                        <a:rPr lang="en-IN" sz="1200" b="1" i="0" u="none" strike="noStrike" kern="1200" baseline="0" dirty="0">
                          <a:solidFill>
                            <a:schemeClr val="tx1"/>
                          </a:solidFill>
                          <a:latin typeface="+mn-lt"/>
                          <a:ea typeface="+mn-ea"/>
                          <a:cs typeface="+mn-cs"/>
                        </a:rPr>
                        <a:t>Else</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9205776"/>
                  </a:ext>
                </a:extLst>
              </a:tr>
              <a:tr h="91440">
                <a:tc>
                  <a:txBody>
                    <a:bodyPr/>
                    <a:lstStyle/>
                    <a:p>
                      <a:pPr algn="ctr"/>
                      <a:r>
                        <a:rPr lang="en-GB" sz="1200" b="0" dirty="0">
                          <a:solidFill>
                            <a:schemeClr val="bg1"/>
                          </a:solidFill>
                        </a:rPr>
                        <a:t>10</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548640"/>
                      <a:r>
                        <a:rPr lang="en-IN" sz="1200" b="0" i="0" u="none" strike="noStrike" kern="1200" baseline="0" dirty="0">
                          <a:solidFill>
                            <a:schemeClr val="tx1"/>
                          </a:solidFill>
                          <a:latin typeface="+mn-lt"/>
                          <a:ea typeface="+mn-ea"/>
                          <a:cs typeface="+mn-cs"/>
                        </a:rPr>
                        <a:t>D[y] = ∞</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4752485"/>
                  </a:ext>
                </a:extLst>
              </a:tr>
              <a:tr h="91440">
                <a:tc>
                  <a:txBody>
                    <a:bodyPr/>
                    <a:lstStyle/>
                    <a:p>
                      <a:pPr algn="ctr"/>
                      <a:r>
                        <a:rPr lang="en-GB" sz="1200" b="0" dirty="0">
                          <a:solidFill>
                            <a:schemeClr val="bg1"/>
                          </a:solidFill>
                        </a:rPr>
                        <a:t>11</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182880"/>
                      <a:r>
                        <a:rPr lang="en-IN"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6133867"/>
                  </a:ext>
                </a:extLst>
              </a:tr>
              <a:tr h="91440">
                <a:tc>
                  <a:txBody>
                    <a:bodyPr/>
                    <a:lstStyle/>
                    <a:p>
                      <a:pPr algn="ctr"/>
                      <a:r>
                        <a:rPr lang="en-GB" sz="1200" b="0" dirty="0">
                          <a:solidFill>
                            <a:schemeClr val="bg1"/>
                          </a:solidFill>
                        </a:rPr>
                        <a:t>12</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182880"/>
                      <a:r>
                        <a:rPr lang="en-GB" sz="1200" b="0" i="0" u="none" strike="noStrike" kern="1200" baseline="0" dirty="0">
                          <a:solidFill>
                            <a:schemeClr val="tx1"/>
                          </a:solidFill>
                          <a:latin typeface="+mn-lt"/>
                          <a:ea typeface="+mn-ea"/>
                          <a:cs typeface="+mn-cs"/>
                        </a:rPr>
                        <a:t>send vector {D[1], D[2], …, D[N]} to all </a:t>
                      </a:r>
                      <a:r>
                        <a:rPr lang="en-GB" sz="1200" b="0" i="0" u="none" strike="noStrike" kern="1200" baseline="0" dirty="0" err="1">
                          <a:solidFill>
                            <a:schemeClr val="tx1"/>
                          </a:solidFill>
                          <a:latin typeface="+mn-lt"/>
                          <a:ea typeface="+mn-ea"/>
                          <a:cs typeface="+mn-cs"/>
                        </a:rPr>
                        <a:t>neighbors</a:t>
                      </a:r>
                      <a:endParaRPr lang="en-GB" sz="12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06226008"/>
                  </a:ext>
                </a:extLst>
              </a:tr>
              <a:tr h="91440">
                <a:tc>
                  <a:txBody>
                    <a:bodyPr/>
                    <a:lstStyle/>
                    <a:p>
                      <a:pPr algn="ctr"/>
                      <a:r>
                        <a:rPr lang="en-GB" sz="1200" b="0" dirty="0">
                          <a:solidFill>
                            <a:schemeClr val="bg1"/>
                          </a:solidFill>
                        </a:rPr>
                        <a:t>13</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182880"/>
                      <a:r>
                        <a:rPr lang="en-GB" sz="1200" b="0" i="0" u="none" strike="noStrike" kern="1200" baseline="0" dirty="0">
                          <a:solidFill>
                            <a:srgbClr val="00648B"/>
                          </a:solidFill>
                          <a:latin typeface="+mn-lt"/>
                          <a:ea typeface="+mn-ea"/>
                          <a:cs typeface="+mn-cs"/>
                        </a:rPr>
                        <a:t>// Update (improve the vector with the vector received from a </a:t>
                      </a:r>
                      <a:r>
                        <a:rPr lang="en-GB" sz="1200" b="0" i="0" u="none" strike="noStrike" kern="1200" baseline="0" dirty="0" err="1">
                          <a:solidFill>
                            <a:srgbClr val="00648B"/>
                          </a:solidFill>
                          <a:latin typeface="+mn-lt"/>
                          <a:ea typeface="+mn-ea"/>
                          <a:cs typeface="+mn-cs"/>
                        </a:rPr>
                        <a:t>neighbor</a:t>
                      </a:r>
                      <a:r>
                        <a:rPr lang="en-GB" sz="1200" b="0" i="0" u="none" strike="noStrike" kern="1200" baseline="0" dirty="0">
                          <a:solidFill>
                            <a:srgbClr val="00648B"/>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67975"/>
                  </a:ext>
                </a:extLst>
              </a:tr>
              <a:tr h="91440">
                <a:tc>
                  <a:txBody>
                    <a:bodyPr/>
                    <a:lstStyle/>
                    <a:p>
                      <a:pPr algn="ctr"/>
                      <a:r>
                        <a:rPr lang="en-GB" sz="1200" b="0" dirty="0">
                          <a:solidFill>
                            <a:schemeClr val="bg1"/>
                          </a:solidFill>
                        </a:rPr>
                        <a:t>14</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182880"/>
                      <a:r>
                        <a:rPr lang="en-IN" sz="1200" b="1" i="0" u="none" strike="noStrike" kern="1200" baseline="0" dirty="0">
                          <a:solidFill>
                            <a:schemeClr val="tx1"/>
                          </a:solidFill>
                          <a:latin typeface="+mn-lt"/>
                          <a:ea typeface="+mn-ea"/>
                          <a:cs typeface="+mn-cs"/>
                        </a:rPr>
                        <a:t>repeat</a:t>
                      </a:r>
                      <a:r>
                        <a:rPr lang="en-IN" sz="1200" b="0" i="0" u="none" strike="noStrike" kern="1200" baseline="0" dirty="0">
                          <a:solidFill>
                            <a:schemeClr val="tx1"/>
                          </a:solidFill>
                          <a:latin typeface="+mn-lt"/>
                          <a:ea typeface="+mn-ea"/>
                          <a:cs typeface="+mn-cs"/>
                        </a:rPr>
                        <a:t> (forever)</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5541930"/>
                  </a:ext>
                </a:extLst>
              </a:tr>
              <a:tr h="91440">
                <a:tc>
                  <a:txBody>
                    <a:bodyPr/>
                    <a:lstStyle/>
                    <a:p>
                      <a:pPr algn="ctr"/>
                      <a:r>
                        <a:rPr lang="en-GB" sz="1200" b="0" dirty="0">
                          <a:solidFill>
                            <a:schemeClr val="bg1"/>
                          </a:solidFill>
                        </a:rPr>
                        <a:t>15</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182880"/>
                      <a:r>
                        <a:rPr lang="en-IN"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7037680"/>
                  </a:ext>
                </a:extLst>
              </a:tr>
              <a:tr h="91440">
                <a:tc>
                  <a:txBody>
                    <a:bodyPr/>
                    <a:lstStyle/>
                    <a:p>
                      <a:pPr algn="ctr"/>
                      <a:r>
                        <a:rPr lang="en-GB" sz="1200" b="0" dirty="0">
                          <a:solidFill>
                            <a:schemeClr val="bg1"/>
                          </a:solidFill>
                        </a:rPr>
                        <a:t>16</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365760"/>
                      <a:r>
                        <a:rPr lang="en-GB" sz="1200" b="0" i="0" u="none" strike="noStrike" kern="1200" baseline="0" dirty="0">
                          <a:solidFill>
                            <a:schemeClr val="tx1"/>
                          </a:solidFill>
                          <a:latin typeface="+mn-lt"/>
                          <a:ea typeface="+mn-ea"/>
                          <a:cs typeface="+mn-cs"/>
                        </a:rPr>
                        <a:t>wait (for a vector </a:t>
                      </a:r>
                      <a:r>
                        <a:rPr lang="en-GB" sz="1200" b="0" i="0" u="none" strike="noStrike" kern="1200" baseline="0" dirty="0" err="1">
                          <a:solidFill>
                            <a:schemeClr val="tx1"/>
                          </a:solidFill>
                          <a:latin typeface="+mn-lt"/>
                          <a:ea typeface="+mn-ea"/>
                          <a:cs typeface="+mn-cs"/>
                        </a:rPr>
                        <a:t>D</a:t>
                      </a:r>
                      <a:r>
                        <a:rPr lang="en-GB" sz="1200" b="0" i="0" u="none" strike="noStrike" kern="1200" baseline="-25000" dirty="0" err="1">
                          <a:solidFill>
                            <a:schemeClr val="tx1"/>
                          </a:solidFill>
                          <a:latin typeface="+mn-lt"/>
                          <a:ea typeface="+mn-ea"/>
                          <a:cs typeface="+mn-cs"/>
                        </a:rPr>
                        <a:t>w</a:t>
                      </a:r>
                      <a:r>
                        <a:rPr lang="en-GB" sz="1200" b="0" i="0" u="none" strike="noStrike" kern="1200" baseline="0" dirty="0">
                          <a:solidFill>
                            <a:schemeClr val="tx1"/>
                          </a:solidFill>
                          <a:latin typeface="+mn-lt"/>
                          <a:ea typeface="+mn-ea"/>
                          <a:cs typeface="+mn-cs"/>
                        </a:rPr>
                        <a:t> from a </a:t>
                      </a:r>
                      <a:r>
                        <a:rPr lang="en-GB" sz="1200" b="0" i="0" u="none" strike="noStrike" kern="1200" baseline="0" dirty="0" err="1">
                          <a:solidFill>
                            <a:schemeClr val="tx1"/>
                          </a:solidFill>
                          <a:latin typeface="+mn-lt"/>
                          <a:ea typeface="+mn-ea"/>
                          <a:cs typeface="+mn-cs"/>
                        </a:rPr>
                        <a:t>neighbor</a:t>
                      </a:r>
                      <a:r>
                        <a:rPr lang="en-GB" sz="1200" b="0" i="0" u="none" strike="noStrike" kern="1200" baseline="0" dirty="0">
                          <a:solidFill>
                            <a:schemeClr val="tx1"/>
                          </a:solidFill>
                          <a:latin typeface="+mn-lt"/>
                          <a:ea typeface="+mn-ea"/>
                          <a:cs typeface="+mn-cs"/>
                        </a:rPr>
                        <a:t> w or any change in the link)</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5943346"/>
                  </a:ext>
                </a:extLst>
              </a:tr>
              <a:tr h="91440">
                <a:tc>
                  <a:txBody>
                    <a:bodyPr/>
                    <a:lstStyle/>
                    <a:p>
                      <a:pPr algn="ctr"/>
                      <a:r>
                        <a:rPr lang="en-GB" sz="1200" b="0" dirty="0">
                          <a:solidFill>
                            <a:schemeClr val="bg1"/>
                          </a:solidFill>
                        </a:rPr>
                        <a:t>17</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365760"/>
                      <a:r>
                        <a:rPr lang="en-GB" sz="1200" b="1" i="0" u="none" strike="noStrike" kern="1200" baseline="0" dirty="0">
                          <a:solidFill>
                            <a:schemeClr val="tx1"/>
                          </a:solidFill>
                          <a:latin typeface="+mn-lt"/>
                          <a:ea typeface="+mn-ea"/>
                          <a:cs typeface="+mn-cs"/>
                        </a:rPr>
                        <a:t>for</a:t>
                      </a:r>
                      <a:r>
                        <a:rPr lang="en-GB" sz="1200" b="0" i="0" u="none" strike="noStrike" kern="1200" baseline="0" dirty="0">
                          <a:solidFill>
                            <a:schemeClr val="tx1"/>
                          </a:solidFill>
                          <a:latin typeface="+mn-lt"/>
                          <a:ea typeface="+mn-ea"/>
                          <a:cs typeface="+mn-cs"/>
                        </a:rPr>
                        <a:t> (y = 1 to N)</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2821961"/>
                  </a:ext>
                </a:extLst>
              </a:tr>
              <a:tr h="91440">
                <a:tc>
                  <a:txBody>
                    <a:bodyPr/>
                    <a:lstStyle/>
                    <a:p>
                      <a:pPr algn="ctr"/>
                      <a:r>
                        <a:rPr lang="en-GB" sz="1200" b="0" dirty="0">
                          <a:solidFill>
                            <a:schemeClr val="bg1"/>
                          </a:solidFill>
                        </a:rPr>
                        <a:t>18</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365760"/>
                      <a:r>
                        <a:rPr lang="en-IN" sz="1200" b="0" i="0" u="none" strike="noStrike" kern="1200" baseline="0" dirty="0">
                          <a:solidFill>
                            <a:schemeClr val="tx1"/>
                          </a:solidFill>
                          <a:latin typeface="+mn-lt"/>
                          <a:ea typeface="+mn-ea"/>
                          <a:cs typeface="+mn-cs"/>
                        </a:rPr>
                        <a:t>{</a:t>
                      </a:r>
                      <a:endParaRPr lang="en-IN" sz="1200" b="0" dirty="0">
                        <a:solidFill>
                          <a:schemeClr val="tx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9914748"/>
                  </a:ext>
                </a:extLst>
              </a:tr>
              <a:tr h="91440">
                <a:tc>
                  <a:txBody>
                    <a:bodyPr/>
                    <a:lstStyle/>
                    <a:p>
                      <a:pPr algn="ctr"/>
                      <a:r>
                        <a:rPr lang="en-GB" sz="1200" b="0" dirty="0">
                          <a:solidFill>
                            <a:schemeClr val="bg1"/>
                          </a:solidFill>
                        </a:rPr>
                        <a:t>19</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548640" algn="l"/>
                      <a:r>
                        <a:rPr lang="en-GB" sz="1200" b="0" i="0" u="none" strike="noStrike" kern="1200" baseline="0" dirty="0">
                          <a:solidFill>
                            <a:schemeClr val="tx1"/>
                          </a:solidFill>
                          <a:latin typeface="+mn-lt"/>
                          <a:ea typeface="+mn-ea"/>
                          <a:cs typeface="+mn-cs"/>
                        </a:rPr>
                        <a:t>D[y] = min [D[y], (c[myself ][w] + </a:t>
                      </a:r>
                      <a:r>
                        <a:rPr lang="en-GB" sz="1200" b="0" i="0" u="none" strike="noStrike" kern="1200" baseline="0" dirty="0" err="1">
                          <a:solidFill>
                            <a:schemeClr val="tx1"/>
                          </a:solidFill>
                          <a:latin typeface="+mn-lt"/>
                          <a:ea typeface="+mn-ea"/>
                          <a:cs typeface="+mn-cs"/>
                        </a:rPr>
                        <a:t>D</a:t>
                      </a:r>
                      <a:r>
                        <a:rPr lang="en-GB" sz="1200" b="0" i="0" u="none" strike="noStrike" kern="1200" baseline="-25000" dirty="0" err="1">
                          <a:solidFill>
                            <a:schemeClr val="tx1"/>
                          </a:solidFill>
                          <a:latin typeface="+mn-lt"/>
                          <a:ea typeface="+mn-ea"/>
                          <a:cs typeface="+mn-cs"/>
                        </a:rPr>
                        <a:t>w</a:t>
                      </a:r>
                      <a:r>
                        <a:rPr lang="en-GB" sz="1200" b="0" i="0" u="none" strike="noStrike" kern="1200" baseline="0" dirty="0">
                          <a:solidFill>
                            <a:schemeClr val="tx1"/>
                          </a:solidFill>
                          <a:latin typeface="+mn-lt"/>
                          <a:ea typeface="+mn-ea"/>
                          <a:cs typeface="+mn-cs"/>
                        </a:rPr>
                        <a:t>[y])] </a:t>
                      </a:r>
                      <a:r>
                        <a:rPr lang="en-GB" sz="1200" b="0" i="0" u="none" strike="noStrike" kern="1200" baseline="0" dirty="0">
                          <a:solidFill>
                            <a:srgbClr val="00648B"/>
                          </a:solidFill>
                          <a:latin typeface="+mn-lt"/>
                          <a:ea typeface="+mn-ea"/>
                          <a:cs typeface="+mn-cs"/>
                        </a:rPr>
                        <a:t>// Bellman-Ford equation</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5110596"/>
                  </a:ext>
                </a:extLst>
              </a:tr>
              <a:tr h="91440">
                <a:tc>
                  <a:txBody>
                    <a:bodyPr/>
                    <a:lstStyle/>
                    <a:p>
                      <a:pPr algn="ctr"/>
                      <a:r>
                        <a:rPr lang="en-GB" sz="1200" b="0" dirty="0">
                          <a:solidFill>
                            <a:schemeClr val="bg1"/>
                          </a:solidFill>
                        </a:rPr>
                        <a:t>20</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365760"/>
                      <a:r>
                        <a:rPr lang="en-IN"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1291877"/>
                  </a:ext>
                </a:extLst>
              </a:tr>
              <a:tr h="91440">
                <a:tc>
                  <a:txBody>
                    <a:bodyPr/>
                    <a:lstStyle/>
                    <a:p>
                      <a:pPr algn="ctr"/>
                      <a:r>
                        <a:rPr lang="en-GB" sz="1200" b="0" dirty="0">
                          <a:solidFill>
                            <a:schemeClr val="bg1"/>
                          </a:solidFill>
                        </a:rPr>
                        <a:t>21</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365760"/>
                      <a:r>
                        <a:rPr lang="en-GB" sz="1200" b="1" i="0" u="none" strike="noStrike" kern="1200" baseline="0" dirty="0">
                          <a:solidFill>
                            <a:schemeClr val="tx1"/>
                          </a:solidFill>
                          <a:latin typeface="+mn-lt"/>
                          <a:ea typeface="+mn-ea"/>
                          <a:cs typeface="+mn-cs"/>
                        </a:rPr>
                        <a:t>if</a:t>
                      </a:r>
                      <a:r>
                        <a:rPr lang="en-GB" sz="1200" b="0" i="0" u="none" strike="noStrike" kern="1200" baseline="0" dirty="0">
                          <a:solidFill>
                            <a:schemeClr val="tx1"/>
                          </a:solidFill>
                          <a:latin typeface="+mn-lt"/>
                          <a:ea typeface="+mn-ea"/>
                          <a:cs typeface="+mn-cs"/>
                        </a:rPr>
                        <a:t> (any change in the vector)</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2564718"/>
                  </a:ext>
                </a:extLst>
              </a:tr>
              <a:tr h="91440">
                <a:tc>
                  <a:txBody>
                    <a:bodyPr/>
                    <a:lstStyle/>
                    <a:p>
                      <a:pPr algn="ctr"/>
                      <a:r>
                        <a:rPr lang="en-GB" sz="1200" b="0" dirty="0">
                          <a:solidFill>
                            <a:schemeClr val="bg1"/>
                          </a:solidFill>
                        </a:rPr>
                        <a:t>22</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548640"/>
                      <a:r>
                        <a:rPr lang="en-GB" sz="1200" b="0" i="0" u="none" strike="noStrike" kern="1200" baseline="0" dirty="0">
                          <a:solidFill>
                            <a:schemeClr val="tx1"/>
                          </a:solidFill>
                          <a:latin typeface="+mn-lt"/>
                          <a:ea typeface="+mn-ea"/>
                          <a:cs typeface="+mn-cs"/>
                        </a:rPr>
                        <a:t>send vector {D[1], D[2], …, D[N]} to all </a:t>
                      </a:r>
                      <a:r>
                        <a:rPr lang="en-GB" sz="1200" b="0" i="0" u="none" strike="noStrike" kern="1200" baseline="0" dirty="0" err="1">
                          <a:solidFill>
                            <a:schemeClr val="tx1"/>
                          </a:solidFill>
                          <a:latin typeface="+mn-lt"/>
                          <a:ea typeface="+mn-ea"/>
                          <a:cs typeface="+mn-cs"/>
                        </a:rPr>
                        <a:t>neighbors</a:t>
                      </a:r>
                      <a:endParaRPr lang="en-GB" sz="12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5253415"/>
                  </a:ext>
                </a:extLst>
              </a:tr>
              <a:tr h="91440">
                <a:tc>
                  <a:txBody>
                    <a:bodyPr/>
                    <a:lstStyle/>
                    <a:p>
                      <a:pPr algn="ctr"/>
                      <a:r>
                        <a:rPr lang="en-GB" sz="1200" b="0" dirty="0">
                          <a:solidFill>
                            <a:schemeClr val="bg1"/>
                          </a:solidFill>
                        </a:rPr>
                        <a:t>23</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48B"/>
                    </a:solidFill>
                  </a:tcPr>
                </a:tc>
                <a:tc>
                  <a:txBody>
                    <a:bodyPr/>
                    <a:lstStyle/>
                    <a:p>
                      <a:pPr marL="182880"/>
                      <a:r>
                        <a:rPr lang="en-IN"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5337090"/>
                  </a:ext>
                </a:extLst>
              </a:tr>
              <a:tr h="91440">
                <a:tc>
                  <a:txBody>
                    <a:bodyPr/>
                    <a:lstStyle/>
                    <a:p>
                      <a:pPr algn="ctr"/>
                      <a:r>
                        <a:rPr lang="en-GB" sz="1200" b="0" dirty="0">
                          <a:solidFill>
                            <a:schemeClr val="bg1"/>
                          </a:solidFill>
                        </a:rPr>
                        <a:t>24</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r>
                        <a:rPr lang="en-IN" sz="1200" b="0" i="0" u="none" strike="noStrike" kern="1200" baseline="0" dirty="0">
                          <a:solidFill>
                            <a:schemeClr val="tx1"/>
                          </a:solidFill>
                          <a:latin typeface="+mn-lt"/>
                          <a:ea typeface="+mn-ea"/>
                          <a:cs typeface="+mn-cs"/>
                        </a:rPr>
                        <a:t>}</a:t>
                      </a:r>
                      <a:endParaRPr lang="en-GB" sz="12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mpd="sng">
                      <a:noFill/>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341685"/>
                  </a:ext>
                </a:extLst>
              </a:tr>
            </a:tbl>
          </a:graphicData>
        </a:graphic>
      </p:graphicFrame>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a:t>
            </a:fld>
            <a:endParaRPr lang="en-US"/>
          </a:p>
        </p:txBody>
      </p:sp>
    </p:spTree>
    <p:extLst>
      <p:ext uri="{BB962C8B-B14F-4D97-AF65-F5344CB8AC3E}">
        <p14:creationId xmlns:p14="http://schemas.microsoft.com/office/powerpoint/2010/main" val="2363894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Chapter 8: Outline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marL="457200" indent="-457200">
              <a:lnSpc>
                <a:spcPct val="150000"/>
              </a:lnSpc>
              <a:defRPr/>
            </a:pPr>
            <a:r>
              <a:rPr lang="en-US" b="1" dirty="0">
                <a:solidFill>
                  <a:schemeClr val="tx1"/>
                </a:solidFill>
                <a:latin typeface="+mj-lt"/>
              </a:rPr>
              <a:t>8.1	Introduction</a:t>
            </a:r>
          </a:p>
          <a:p>
            <a:pPr marL="457200" indent="-457200">
              <a:lnSpc>
                <a:spcPct val="150000"/>
              </a:lnSpc>
              <a:defRPr/>
            </a:pPr>
            <a:r>
              <a:rPr lang="en-US" b="1" dirty="0">
                <a:solidFill>
                  <a:schemeClr val="tx1"/>
                </a:solidFill>
                <a:latin typeface="+mj-lt"/>
              </a:rPr>
              <a:t>8.2	Routing Algorithms</a:t>
            </a:r>
          </a:p>
          <a:p>
            <a:pPr marL="457200" indent="-457200">
              <a:lnSpc>
                <a:spcPct val="150000"/>
              </a:lnSpc>
              <a:defRPr/>
            </a:pPr>
            <a:r>
              <a:rPr lang="en-US" b="1" dirty="0">
                <a:solidFill>
                  <a:schemeClr val="tx1"/>
                </a:solidFill>
                <a:latin typeface="+mj-lt"/>
              </a:rPr>
              <a:t>8.3	Unicast Routing Protocols</a:t>
            </a:r>
          </a:p>
          <a:p>
            <a:pPr marL="457200" indent="-457200">
              <a:lnSpc>
                <a:spcPct val="150000"/>
              </a:lnSpc>
              <a:defRPr/>
            </a:pPr>
            <a:r>
              <a:rPr lang="en-US" b="1" dirty="0">
                <a:solidFill>
                  <a:schemeClr val="tx1"/>
                </a:solidFill>
                <a:latin typeface="+mj-lt"/>
              </a:rPr>
              <a:t>8.4	Multicast Routing</a:t>
            </a:r>
          </a:p>
        </p:txBody>
      </p:sp>
      <p:sp>
        <p:nvSpPr>
          <p:cNvPr id="2" name="Slide Number Placeholder 3">
            <a:extLst>
              <a:ext uri="{FF2B5EF4-FFF2-40B4-BE49-F238E27FC236}">
                <a16:creationId xmlns:a16="http://schemas.microsoft.com/office/drawing/2014/main" id="{44CF4437-E762-42BE-A678-B75D7632DDA2}"/>
              </a:ext>
            </a:extLst>
          </p:cNvPr>
          <p:cNvSpPr>
            <a:spLocks noGrp="1"/>
          </p:cNvSpPr>
          <p:nvPr>
            <p:ph type="sldNum" sz="quarter" idx="10"/>
          </p:nvPr>
        </p:nvSpPr>
        <p:spPr/>
        <p:txBody>
          <a:bodyPr/>
          <a:lstStyle/>
          <a:p>
            <a:fld id="{68151E55-6873-49E2-B8D5-2F265E6F1973}" type="slidenum">
              <a:rPr lang="en-US" smtClean="0"/>
              <a:pPr/>
              <a:t>2</a:t>
            </a:fld>
            <a:endParaRPr lang="en-US"/>
          </a:p>
        </p:txBody>
      </p:sp>
    </p:spTree>
    <p:extLst>
      <p:ext uri="{BB962C8B-B14F-4D97-AF65-F5344CB8AC3E}">
        <p14:creationId xmlns:p14="http://schemas.microsoft.com/office/powerpoint/2010/main" val="116982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8.7 Two-node instability</a:t>
            </a:r>
          </a:p>
        </p:txBody>
      </p:sp>
      <p:pic>
        <p:nvPicPr>
          <p:cNvPr id="10" name="Picture 2" descr="An illustrations of before failure, after a link failure, after A is updated by B, after B is updated by a, and final result.">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225583"/>
            <a:ext cx="8595360" cy="280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20</a:t>
            </a:fld>
            <a:endParaRPr lang="en-US"/>
          </a:p>
        </p:txBody>
      </p:sp>
    </p:spTree>
    <p:extLst>
      <p:ext uri="{BB962C8B-B14F-4D97-AF65-F5344CB8AC3E}">
        <p14:creationId xmlns:p14="http://schemas.microsoft.com/office/powerpoint/2010/main" val="433020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8.2.2 Link-State Routing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 routing algorithm that directly follows our discussion for creating least-cost trees and forwarding tables is link-state (LS) routing. This method uses the term link-state to define the characteristic of a link (an edge) that represents a network in the internet. In this algorithm the cost associated with an edge defines the state of the link. Links with lower costs are preferred to links with higher costs; if the cost of a link is infinity, it means that the link does not exist or has been broken.</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21</a:t>
            </a:fld>
            <a:endParaRPr lang="en-US"/>
          </a:p>
        </p:txBody>
      </p:sp>
    </p:spTree>
    <p:extLst>
      <p:ext uri="{BB962C8B-B14F-4D97-AF65-F5344CB8AC3E}">
        <p14:creationId xmlns:p14="http://schemas.microsoft.com/office/powerpoint/2010/main" val="1891125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Link-State Database (LSDB)</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To create a least-cost tree with this method, each node needs to have a complete map of the network, which means it needs to know the state of each link. The collection of states for all links is called the link-state database (LSDB). There is only one LSDB for the whole internet; each node needs to have a duplicate of it to be able to create the least-cost tree. Figure 8.8 shows an example of an LSDB for the graph in Figure 8.1. The LSDB can be represented as a two-dimensional array (matrix) in which the value of each cell defines the cost of the corresponding link.</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22</a:t>
            </a:fld>
            <a:endParaRPr lang="en-US"/>
          </a:p>
        </p:txBody>
      </p:sp>
    </p:spTree>
    <p:extLst>
      <p:ext uri="{BB962C8B-B14F-4D97-AF65-F5344CB8AC3E}">
        <p14:creationId xmlns:p14="http://schemas.microsoft.com/office/powerpoint/2010/main" val="3665217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8.8 Example of a link-state database</a:t>
            </a:r>
          </a:p>
        </p:txBody>
      </p:sp>
      <p:pic>
        <p:nvPicPr>
          <p:cNvPr id="10" name="Picture 2" descr="A two-parts illustrations of a. The weighted graph and b. Link state databas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138316"/>
            <a:ext cx="8595360" cy="298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23</a:t>
            </a:fld>
            <a:endParaRPr lang="en-US"/>
          </a:p>
        </p:txBody>
      </p:sp>
    </p:spTree>
    <p:extLst>
      <p:ext uri="{BB962C8B-B14F-4D97-AF65-F5344CB8AC3E}">
        <p14:creationId xmlns:p14="http://schemas.microsoft.com/office/powerpoint/2010/main" val="3538660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8.9 LSPs created and sent out by each node to build LSDB</a:t>
            </a:r>
          </a:p>
        </p:txBody>
      </p:sp>
      <p:pic>
        <p:nvPicPr>
          <p:cNvPr id="10" name="Picture 2" descr="An illustration shows a weighted graph with node and cost.">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411702"/>
            <a:ext cx="8595360" cy="459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24</a:t>
            </a:fld>
            <a:endParaRPr lang="en-US"/>
          </a:p>
        </p:txBody>
      </p:sp>
    </p:spTree>
    <p:extLst>
      <p:ext uri="{BB962C8B-B14F-4D97-AF65-F5344CB8AC3E}">
        <p14:creationId xmlns:p14="http://schemas.microsoft.com/office/powerpoint/2010/main" val="3095929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Formation of Least-Cost Tree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spcBef>
                <a:spcPts val="1200"/>
              </a:spcBef>
              <a:spcAft>
                <a:spcPts val="1200"/>
              </a:spcAft>
              <a:defRPr/>
            </a:pPr>
            <a:r>
              <a:rPr lang="en-US" dirty="0"/>
              <a:t>To create a least-cost tree for itself, using the shared LSDB, each node needs to run the famous Dijkstra Algorithm. This iterative algorithm uses the following steps:</a:t>
            </a:r>
          </a:p>
          <a:p>
            <a:pPr marL="457200" indent="-457200">
              <a:spcBef>
                <a:spcPts val="1200"/>
              </a:spcBef>
              <a:spcAft>
                <a:spcPts val="1200"/>
              </a:spcAft>
              <a:buClr>
                <a:schemeClr val="tx1"/>
              </a:buClr>
              <a:buFont typeface="+mj-lt"/>
              <a:buAutoNum type="arabicPeriod"/>
              <a:defRPr/>
            </a:pPr>
            <a:r>
              <a:rPr lang="en-US" dirty="0"/>
              <a:t>The node chooses itself as the root of the tree, creating a   tree with a single node, and sets the total cost of each node based on the information in the LSDB. </a:t>
            </a:r>
          </a:p>
          <a:p>
            <a:pPr marL="457200" indent="-457200">
              <a:spcBef>
                <a:spcPts val="1200"/>
              </a:spcBef>
              <a:spcAft>
                <a:spcPts val="1200"/>
              </a:spcAft>
              <a:buClr>
                <a:schemeClr val="tx1"/>
              </a:buClr>
              <a:buFont typeface="+mj-lt"/>
              <a:buAutoNum type="arabicPeriod"/>
              <a:defRPr/>
            </a:pPr>
            <a:r>
              <a:rPr lang="en-US" dirty="0"/>
              <a:t>The node selects one node, among all nodes not in the tree, which is closest to the root, and adds this to the tree. </a:t>
            </a:r>
          </a:p>
          <a:p>
            <a:pPr marL="457200" indent="-457200">
              <a:spcBef>
                <a:spcPts val="1200"/>
              </a:spcBef>
              <a:spcAft>
                <a:spcPts val="1200"/>
              </a:spcAft>
              <a:buClr>
                <a:schemeClr val="tx1"/>
              </a:buClr>
              <a:buFont typeface="+mj-lt"/>
              <a:buAutoNum type="arabicPeriod"/>
              <a:defRPr/>
            </a:pPr>
            <a:r>
              <a:rPr lang="en-US" dirty="0"/>
              <a:t>The node repeats step 2 until all nodes are added to the tree.</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25</a:t>
            </a:fld>
            <a:endParaRPr lang="en-US"/>
          </a:p>
        </p:txBody>
      </p:sp>
    </p:spTree>
    <p:extLst>
      <p:ext uri="{BB962C8B-B14F-4D97-AF65-F5344CB8AC3E}">
        <p14:creationId xmlns:p14="http://schemas.microsoft.com/office/powerpoint/2010/main" val="962304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i="0" dirty="0">
                <a:solidFill>
                  <a:schemeClr val="tx1"/>
                </a:solidFill>
              </a:rPr>
              <a:t>Table 8.2 Dijkstra’s algorithm</a:t>
            </a:r>
          </a:p>
        </p:txBody>
      </p:sp>
      <p:graphicFrame>
        <p:nvGraphicFramePr>
          <p:cNvPr id="5" name="Table 2">
            <a:extLst>
              <a:ext uri="{FF2B5EF4-FFF2-40B4-BE49-F238E27FC236}">
                <a16:creationId xmlns:a16="http://schemas.microsoft.com/office/drawing/2014/main" id="{4EA4FBE4-5967-4AD5-905F-937893AFEA72}"/>
              </a:ext>
            </a:extLst>
          </p:cNvPr>
          <p:cNvGraphicFramePr>
            <a:graphicFrameLocks noGrp="1"/>
          </p:cNvGraphicFramePr>
          <p:nvPr>
            <p:extLst>
              <p:ext uri="{D42A27DB-BD31-4B8C-83A1-F6EECF244321}">
                <p14:modId xmlns:p14="http://schemas.microsoft.com/office/powerpoint/2010/main" val="3148225218"/>
              </p:ext>
            </p:extLst>
          </p:nvPr>
        </p:nvGraphicFramePr>
        <p:xfrm>
          <a:off x="1185157" y="1031240"/>
          <a:ext cx="6773687" cy="5486400"/>
        </p:xfrm>
        <a:graphic>
          <a:graphicData uri="http://schemas.openxmlformats.org/drawingml/2006/table">
            <a:tbl>
              <a:tblPr firstRow="1" bandRow="1">
                <a:tableStyleId>{5C22544A-7EE6-4342-B048-85BDC9FD1C3A}</a:tableStyleId>
              </a:tblPr>
              <a:tblGrid>
                <a:gridCol w="555767">
                  <a:extLst>
                    <a:ext uri="{9D8B030D-6E8A-4147-A177-3AD203B41FA5}">
                      <a16:colId xmlns:a16="http://schemas.microsoft.com/office/drawing/2014/main" val="577158995"/>
                    </a:ext>
                  </a:extLst>
                </a:gridCol>
                <a:gridCol w="6217920">
                  <a:extLst>
                    <a:ext uri="{9D8B030D-6E8A-4147-A177-3AD203B41FA5}">
                      <a16:colId xmlns:a16="http://schemas.microsoft.com/office/drawing/2014/main" val="1289311432"/>
                    </a:ext>
                  </a:extLst>
                </a:gridCol>
              </a:tblGrid>
              <a:tr h="91440">
                <a:tc>
                  <a:txBody>
                    <a:bodyPr/>
                    <a:lstStyle/>
                    <a:p>
                      <a:pPr algn="ctr"/>
                      <a:r>
                        <a:rPr lang="en-GB" sz="1200" b="0" dirty="0">
                          <a:solidFill>
                            <a:schemeClr val="bg1"/>
                          </a:solidFill>
                        </a:rPr>
                        <a:t>1</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r>
                        <a:rPr lang="en-IN" sz="1200" b="1" dirty="0" err="1">
                          <a:solidFill>
                            <a:schemeClr val="tx1"/>
                          </a:solidFill>
                        </a:rPr>
                        <a:t>Distance_Vector_Routing</a:t>
                      </a:r>
                      <a:r>
                        <a:rPr lang="en-IN" sz="1200" b="1" dirty="0">
                          <a:solidFill>
                            <a:schemeClr val="tx1"/>
                          </a:solidFill>
                        </a:rPr>
                        <a:t> ( )</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3119493"/>
                  </a:ext>
                </a:extLst>
              </a:tr>
              <a:tr h="91440">
                <a:tc>
                  <a:txBody>
                    <a:bodyPr/>
                    <a:lstStyle/>
                    <a:p>
                      <a:pPr algn="ctr"/>
                      <a:r>
                        <a:rPr lang="en-GB" sz="1200" b="0" dirty="0">
                          <a:solidFill>
                            <a:schemeClr val="bg1"/>
                          </a:solidFill>
                        </a:rPr>
                        <a:t>2</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r>
                        <a:rPr lang="en-IN"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87462"/>
                  </a:ext>
                </a:extLst>
              </a:tr>
              <a:tr h="91440">
                <a:tc>
                  <a:txBody>
                    <a:bodyPr/>
                    <a:lstStyle/>
                    <a:p>
                      <a:pPr algn="ctr"/>
                      <a:r>
                        <a:rPr lang="en-GB" sz="1200" b="0" dirty="0">
                          <a:solidFill>
                            <a:schemeClr val="bg1"/>
                          </a:solidFill>
                        </a:rPr>
                        <a:t>3</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200" b="0" i="0" u="none" strike="noStrike" kern="1200" baseline="0" dirty="0">
                          <a:solidFill>
                            <a:srgbClr val="00648B"/>
                          </a:solidFill>
                          <a:latin typeface="+mn-lt"/>
                          <a:ea typeface="+mn-ea"/>
                          <a:cs typeface="+mn-cs"/>
                        </a:rPr>
                        <a:t>// Initialization</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5870146"/>
                  </a:ext>
                </a:extLst>
              </a:tr>
              <a:tr h="91440">
                <a:tc>
                  <a:txBody>
                    <a:bodyPr/>
                    <a:lstStyle/>
                    <a:p>
                      <a:pPr algn="ctr"/>
                      <a:r>
                        <a:rPr lang="en-GB" sz="1200" b="0" dirty="0">
                          <a:solidFill>
                            <a:schemeClr val="bg1"/>
                          </a:solidFill>
                        </a:rPr>
                        <a:t>4</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200" b="0" i="0" u="none" strike="noStrike" kern="1200" baseline="0" dirty="0">
                          <a:solidFill>
                            <a:schemeClr val="tx1"/>
                          </a:solidFill>
                          <a:latin typeface="+mn-lt"/>
                          <a:ea typeface="+mn-ea"/>
                          <a:cs typeface="+mn-cs"/>
                        </a:rPr>
                        <a:t>Tree = {root}       </a:t>
                      </a:r>
                      <a:r>
                        <a:rPr lang="en-GB" sz="1200" b="0" i="0" u="none" strike="noStrike" kern="1200" baseline="0" dirty="0">
                          <a:solidFill>
                            <a:srgbClr val="00648B"/>
                          </a:solidFill>
                          <a:latin typeface="+mn-lt"/>
                          <a:ea typeface="+mn-ea"/>
                          <a:cs typeface="+mn-cs"/>
                        </a:rPr>
                        <a:t> // Tree is made only of the root</a:t>
                      </a:r>
                      <a:endParaRPr lang="en-IN" sz="1200" b="0" i="0" u="none" strike="noStrike" kern="1200" baseline="0" dirty="0">
                        <a:solidFill>
                          <a:srgbClr val="00648B"/>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4258077"/>
                  </a:ext>
                </a:extLst>
              </a:tr>
              <a:tr h="91440">
                <a:tc>
                  <a:txBody>
                    <a:bodyPr/>
                    <a:lstStyle/>
                    <a:p>
                      <a:pPr algn="ctr"/>
                      <a:r>
                        <a:rPr lang="en-GB" sz="1200" b="0" dirty="0">
                          <a:solidFill>
                            <a:schemeClr val="bg1"/>
                          </a:solidFill>
                        </a:rPr>
                        <a:t>5</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200" b="1" i="0" u="none" strike="noStrike" kern="1200" baseline="0" dirty="0">
                          <a:solidFill>
                            <a:schemeClr val="tx1"/>
                          </a:solidFill>
                          <a:latin typeface="+mn-lt"/>
                          <a:ea typeface="+mn-ea"/>
                          <a:cs typeface="+mn-cs"/>
                        </a:rPr>
                        <a:t>for </a:t>
                      </a:r>
                      <a:r>
                        <a:rPr lang="en-GB" sz="1200" b="0" i="0" u="none" strike="noStrike" kern="1200" baseline="0" dirty="0">
                          <a:solidFill>
                            <a:schemeClr val="tx1"/>
                          </a:solidFill>
                          <a:latin typeface="+mn-lt"/>
                          <a:ea typeface="+mn-ea"/>
                          <a:cs typeface="+mn-cs"/>
                        </a:rPr>
                        <a:t>(y = 1 to N)</a:t>
                      </a:r>
                      <a:r>
                        <a:rPr lang="en-GB" sz="1200" b="1" i="0" u="none" strike="noStrike" kern="1200" baseline="0" dirty="0">
                          <a:solidFill>
                            <a:schemeClr val="tx1"/>
                          </a:solidFill>
                          <a:latin typeface="+mn-lt"/>
                          <a:ea typeface="+mn-ea"/>
                          <a:cs typeface="+mn-cs"/>
                        </a:rPr>
                        <a:t>    </a:t>
                      </a:r>
                      <a:r>
                        <a:rPr lang="en-GB" sz="1200" b="0" i="0" u="none" strike="noStrike" kern="1200" baseline="0" dirty="0">
                          <a:solidFill>
                            <a:srgbClr val="00648B"/>
                          </a:solidFill>
                          <a:latin typeface="+mn-lt"/>
                          <a:ea typeface="+mn-ea"/>
                          <a:cs typeface="+mn-cs"/>
                        </a:rPr>
                        <a:t>// N is the number of nodes</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0165718"/>
                  </a:ext>
                </a:extLst>
              </a:tr>
              <a:tr h="91440">
                <a:tc>
                  <a:txBody>
                    <a:bodyPr/>
                    <a:lstStyle/>
                    <a:p>
                      <a:pPr algn="ctr"/>
                      <a:r>
                        <a:rPr lang="en-GB" sz="1200" b="0" dirty="0">
                          <a:solidFill>
                            <a:schemeClr val="bg1"/>
                          </a:solidFill>
                        </a:rPr>
                        <a:t>6</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IN"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0149460"/>
                  </a:ext>
                </a:extLst>
              </a:tr>
              <a:tr h="91440">
                <a:tc>
                  <a:txBody>
                    <a:bodyPr/>
                    <a:lstStyle/>
                    <a:p>
                      <a:pPr algn="ctr"/>
                      <a:r>
                        <a:rPr lang="en-GB" sz="1200" b="0" dirty="0">
                          <a:solidFill>
                            <a:schemeClr val="bg1"/>
                          </a:solidFill>
                        </a:rPr>
                        <a:t>7</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GB" sz="1200" b="1" i="0" u="none" strike="noStrike" kern="1200" baseline="0" dirty="0">
                          <a:solidFill>
                            <a:schemeClr val="tx1"/>
                          </a:solidFill>
                          <a:latin typeface="+mn-lt"/>
                          <a:ea typeface="+mn-ea"/>
                          <a:cs typeface="+mn-cs"/>
                        </a:rPr>
                        <a:t>if</a:t>
                      </a:r>
                      <a:r>
                        <a:rPr lang="en-GB" sz="1200" b="0" i="0" u="none" strike="noStrike" kern="1200" baseline="0" dirty="0">
                          <a:solidFill>
                            <a:schemeClr val="tx1"/>
                          </a:solidFill>
                          <a:latin typeface="+mn-lt"/>
                          <a:ea typeface="+mn-ea"/>
                          <a:cs typeface="+mn-cs"/>
                        </a:rPr>
                        <a:t> (y is the root)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3751615"/>
                  </a:ext>
                </a:extLst>
              </a:tr>
              <a:tr h="91440">
                <a:tc>
                  <a:txBody>
                    <a:bodyPr/>
                    <a:lstStyle/>
                    <a:p>
                      <a:pPr algn="ctr"/>
                      <a:r>
                        <a:rPr lang="en-GB" sz="1200" b="0" dirty="0">
                          <a:solidFill>
                            <a:schemeClr val="bg1"/>
                          </a:solidFill>
                        </a:rPr>
                        <a:t>8</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548640"/>
                      <a:r>
                        <a:rPr lang="en-GB" sz="1200" b="0" i="0" u="none" strike="noStrike" kern="1200" baseline="0" dirty="0">
                          <a:solidFill>
                            <a:schemeClr val="tx1"/>
                          </a:solidFill>
                          <a:latin typeface="+mn-lt"/>
                          <a:ea typeface="+mn-ea"/>
                          <a:cs typeface="+mn-cs"/>
                        </a:rPr>
                        <a:t>D [y] = 0      </a:t>
                      </a:r>
                      <a:r>
                        <a:rPr lang="en-GB" sz="1200" b="0" i="0" u="none" strike="noStrike" kern="1200" baseline="0" dirty="0">
                          <a:solidFill>
                            <a:srgbClr val="00648B"/>
                          </a:solidFill>
                          <a:latin typeface="+mn-lt"/>
                          <a:ea typeface="+mn-ea"/>
                          <a:cs typeface="+mn-cs"/>
                        </a:rPr>
                        <a:t> // D [y] is shortest distance from root to node y</a:t>
                      </a:r>
                      <a:endParaRPr lang="es-ES" sz="1200" b="0" i="0" u="none" strike="noStrike" kern="1200" baseline="0" dirty="0">
                        <a:solidFill>
                          <a:srgbClr val="00648B"/>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449498"/>
                  </a:ext>
                </a:extLst>
              </a:tr>
              <a:tr h="91440">
                <a:tc>
                  <a:txBody>
                    <a:bodyPr/>
                    <a:lstStyle/>
                    <a:p>
                      <a:pPr algn="ctr"/>
                      <a:r>
                        <a:rPr lang="en-GB" sz="1200" b="0" dirty="0">
                          <a:solidFill>
                            <a:schemeClr val="bg1"/>
                          </a:solidFill>
                        </a:rPr>
                        <a:t>9</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GB" sz="1200" b="1" i="0" u="none" strike="noStrike" kern="1200" baseline="0" dirty="0">
                          <a:solidFill>
                            <a:schemeClr val="tx1"/>
                          </a:solidFill>
                          <a:latin typeface="+mn-lt"/>
                          <a:ea typeface="+mn-ea"/>
                          <a:cs typeface="+mn-cs"/>
                        </a:rPr>
                        <a:t>else if </a:t>
                      </a:r>
                      <a:r>
                        <a:rPr lang="en-GB" sz="1200" b="0" i="0" u="none" strike="noStrike" kern="1200" baseline="0" dirty="0">
                          <a:solidFill>
                            <a:schemeClr val="tx1"/>
                          </a:solidFill>
                          <a:latin typeface="+mn-lt"/>
                          <a:ea typeface="+mn-ea"/>
                          <a:cs typeface="+mn-cs"/>
                        </a:rPr>
                        <a:t>(y is a </a:t>
                      </a:r>
                      <a:r>
                        <a:rPr lang="en-GB" sz="1200" b="0" i="0" u="none" strike="noStrike" kern="1200" baseline="0" dirty="0" err="1">
                          <a:solidFill>
                            <a:schemeClr val="tx1"/>
                          </a:solidFill>
                          <a:latin typeface="+mn-lt"/>
                          <a:ea typeface="+mn-ea"/>
                          <a:cs typeface="+mn-cs"/>
                        </a:rPr>
                        <a:t>neighbor</a:t>
                      </a:r>
                      <a:r>
                        <a:rPr lang="en-GB" sz="1200" b="0" i="0" u="none" strike="noStrike" kern="1200" baseline="0" dirty="0">
                          <a:solidFill>
                            <a:schemeClr val="tx1"/>
                          </a:solidFill>
                          <a:latin typeface="+mn-lt"/>
                          <a:ea typeface="+mn-ea"/>
                          <a:cs typeface="+mn-cs"/>
                        </a:rPr>
                        <a:t>)</a:t>
                      </a:r>
                      <a:endParaRPr lang="en-IN" sz="12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9205776"/>
                  </a:ext>
                </a:extLst>
              </a:tr>
              <a:tr h="91440">
                <a:tc>
                  <a:txBody>
                    <a:bodyPr/>
                    <a:lstStyle/>
                    <a:p>
                      <a:pPr algn="ctr"/>
                      <a:r>
                        <a:rPr lang="en-GB" sz="1200" b="0" dirty="0">
                          <a:solidFill>
                            <a:schemeClr val="bg1"/>
                          </a:solidFill>
                        </a:rPr>
                        <a:t>10</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548640"/>
                      <a:r>
                        <a:rPr lang="en-GB" sz="1200" b="0" i="0" u="none" strike="noStrike" kern="1200" baseline="0" dirty="0">
                          <a:solidFill>
                            <a:schemeClr val="tx1"/>
                          </a:solidFill>
                          <a:latin typeface="+mn-lt"/>
                          <a:ea typeface="+mn-ea"/>
                          <a:cs typeface="+mn-cs"/>
                        </a:rPr>
                        <a:t>D [y] = c[root][y]      </a:t>
                      </a:r>
                      <a:r>
                        <a:rPr lang="en-GB" sz="1200" b="0" i="0" u="none" strike="noStrike" kern="1200" baseline="0" dirty="0">
                          <a:solidFill>
                            <a:srgbClr val="00648B"/>
                          </a:solidFill>
                          <a:latin typeface="+mn-lt"/>
                          <a:ea typeface="+mn-ea"/>
                          <a:cs typeface="+mn-cs"/>
                        </a:rPr>
                        <a:t>// c [x] [y] is cost between nodes x and y in LSDB</a:t>
                      </a:r>
                      <a:endParaRPr lang="en-IN" sz="1200" b="0" i="0" u="none" strike="noStrike" kern="1200" baseline="0" dirty="0">
                        <a:solidFill>
                          <a:srgbClr val="00648B"/>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4752485"/>
                  </a:ext>
                </a:extLst>
              </a:tr>
              <a:tr h="91440">
                <a:tc>
                  <a:txBody>
                    <a:bodyPr/>
                    <a:lstStyle/>
                    <a:p>
                      <a:pPr algn="ctr"/>
                      <a:r>
                        <a:rPr lang="en-GB" sz="1200" b="0" dirty="0">
                          <a:solidFill>
                            <a:schemeClr val="bg1"/>
                          </a:solidFill>
                        </a:rPr>
                        <a:t>11</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IN" sz="1200" b="1" i="0" u="none" strike="noStrike" kern="1200" baseline="0" dirty="0">
                          <a:solidFill>
                            <a:schemeClr val="tx1"/>
                          </a:solidFill>
                          <a:latin typeface="+mn-lt"/>
                          <a:ea typeface="+mn-ea"/>
                          <a:cs typeface="+mn-cs"/>
                        </a:rPr>
                        <a:t>else</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6133867"/>
                  </a:ext>
                </a:extLst>
              </a:tr>
              <a:tr h="91440">
                <a:tc>
                  <a:txBody>
                    <a:bodyPr/>
                    <a:lstStyle/>
                    <a:p>
                      <a:pPr algn="ctr"/>
                      <a:r>
                        <a:rPr lang="en-GB" sz="1200" b="0" dirty="0">
                          <a:solidFill>
                            <a:schemeClr val="bg1"/>
                          </a:solidFill>
                        </a:rPr>
                        <a:t>12</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548640"/>
                      <a:r>
                        <a:rPr lang="en-GB" sz="1200" b="0" i="0" u="none" strike="noStrike" kern="1200" baseline="0" dirty="0">
                          <a:solidFill>
                            <a:schemeClr val="tx1"/>
                          </a:solidFill>
                          <a:latin typeface="+mn-lt"/>
                          <a:ea typeface="+mn-ea"/>
                          <a:cs typeface="+mn-cs"/>
                        </a:rPr>
                        <a:t>D [y] = ∞</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6226008"/>
                  </a:ext>
                </a:extLst>
              </a:tr>
              <a:tr h="91440">
                <a:tc>
                  <a:txBody>
                    <a:bodyPr/>
                    <a:lstStyle/>
                    <a:p>
                      <a:pPr algn="ctr"/>
                      <a:r>
                        <a:rPr lang="en-GB" sz="1200" b="0" dirty="0">
                          <a:solidFill>
                            <a:schemeClr val="bg1"/>
                          </a:solidFill>
                        </a:rPr>
                        <a:t>13</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7975"/>
                  </a:ext>
                </a:extLst>
              </a:tr>
              <a:tr h="91440">
                <a:tc>
                  <a:txBody>
                    <a:bodyPr/>
                    <a:lstStyle/>
                    <a:p>
                      <a:pPr algn="ctr"/>
                      <a:r>
                        <a:rPr lang="en-GB" sz="1200" b="0" dirty="0">
                          <a:solidFill>
                            <a:schemeClr val="bg1"/>
                          </a:solidFill>
                        </a:rPr>
                        <a:t>14</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IN" sz="1200" b="0" i="0" u="none" strike="noStrike" kern="1200" baseline="0" dirty="0">
                          <a:solidFill>
                            <a:srgbClr val="00648B"/>
                          </a:solidFill>
                          <a:latin typeface="+mn-lt"/>
                          <a:ea typeface="+mn-ea"/>
                          <a:cs typeface="+mn-cs"/>
                        </a:rPr>
                        <a:t>// Calculation</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5541930"/>
                  </a:ext>
                </a:extLst>
              </a:tr>
              <a:tr h="91440">
                <a:tc>
                  <a:txBody>
                    <a:bodyPr/>
                    <a:lstStyle/>
                    <a:p>
                      <a:pPr algn="ctr"/>
                      <a:r>
                        <a:rPr lang="en-GB" sz="1200" b="0" dirty="0">
                          <a:solidFill>
                            <a:schemeClr val="bg1"/>
                          </a:solidFill>
                        </a:rPr>
                        <a:t>15</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IN" sz="1200" b="0" i="0" u="none" strike="noStrike" kern="1200" baseline="0" dirty="0">
                          <a:solidFill>
                            <a:srgbClr val="00648B"/>
                          </a:solidFill>
                          <a:latin typeface="+mn-lt"/>
                          <a:ea typeface="+mn-ea"/>
                          <a:cs typeface="+mn-cs"/>
                        </a:rPr>
                        <a:t>repeat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7037680"/>
                  </a:ext>
                </a:extLst>
              </a:tr>
              <a:tr h="91440">
                <a:tc>
                  <a:txBody>
                    <a:bodyPr/>
                    <a:lstStyle/>
                    <a:p>
                      <a:pPr algn="ctr"/>
                      <a:r>
                        <a:rPr lang="en-GB" sz="1200" b="0" dirty="0">
                          <a:solidFill>
                            <a:schemeClr val="bg1"/>
                          </a:solidFill>
                        </a:rPr>
                        <a:t>16</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943346"/>
                  </a:ext>
                </a:extLst>
              </a:tr>
              <a:tr h="91440">
                <a:tc>
                  <a:txBody>
                    <a:bodyPr/>
                    <a:lstStyle/>
                    <a:p>
                      <a:pPr algn="ctr"/>
                      <a:r>
                        <a:rPr lang="en-GB" sz="1200" b="0" dirty="0">
                          <a:solidFill>
                            <a:schemeClr val="bg1"/>
                          </a:solidFill>
                        </a:rPr>
                        <a:t>17</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GB" sz="1200" b="0" i="0" u="none" strike="noStrike" kern="1200" baseline="0" dirty="0">
                          <a:solidFill>
                            <a:schemeClr val="tx1"/>
                          </a:solidFill>
                          <a:latin typeface="+mn-lt"/>
                          <a:ea typeface="+mn-ea"/>
                          <a:cs typeface="+mn-cs"/>
                        </a:rPr>
                        <a:t>find a node w, with D [w ] minimum among all nodes not in the Tree</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2821961"/>
                  </a:ext>
                </a:extLst>
              </a:tr>
              <a:tr h="91440">
                <a:tc>
                  <a:txBody>
                    <a:bodyPr/>
                    <a:lstStyle/>
                    <a:p>
                      <a:pPr algn="ctr"/>
                      <a:r>
                        <a:rPr lang="en-GB" sz="1200" b="0" dirty="0">
                          <a:solidFill>
                            <a:schemeClr val="bg1"/>
                          </a:solidFill>
                        </a:rPr>
                        <a:t>18</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GB" sz="1200" b="0" dirty="0">
                          <a:solidFill>
                            <a:schemeClr val="tx1"/>
                          </a:solidFill>
                        </a:rPr>
                        <a:t>Tree = Tree ∪ {w}      </a:t>
                      </a:r>
                      <a:r>
                        <a:rPr lang="en-GB" sz="1200" b="0" dirty="0">
                          <a:solidFill>
                            <a:srgbClr val="00648B"/>
                          </a:solidFill>
                        </a:rPr>
                        <a:t>// Add w to tree</a:t>
                      </a:r>
                      <a:endParaRPr lang="en-IN" sz="1200" b="0" dirty="0">
                        <a:solidFill>
                          <a:srgbClr val="00648B"/>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9914748"/>
                  </a:ext>
                </a:extLst>
              </a:tr>
              <a:tr h="91440">
                <a:tc>
                  <a:txBody>
                    <a:bodyPr/>
                    <a:lstStyle/>
                    <a:p>
                      <a:pPr algn="ctr"/>
                      <a:r>
                        <a:rPr lang="en-GB" sz="1200" b="0" dirty="0">
                          <a:solidFill>
                            <a:schemeClr val="bg1"/>
                          </a:solidFill>
                        </a:rPr>
                        <a:t>19</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lgn="l"/>
                      <a:r>
                        <a:rPr lang="en-GB" sz="1200" b="0" i="0" u="none" strike="noStrike" kern="1200" baseline="0" dirty="0">
                          <a:solidFill>
                            <a:srgbClr val="00648B"/>
                          </a:solidFill>
                          <a:latin typeface="+mn-lt"/>
                          <a:ea typeface="+mn-ea"/>
                          <a:cs typeface="+mn-cs"/>
                        </a:rPr>
                        <a:t>// Update distances for all </a:t>
                      </a:r>
                      <a:r>
                        <a:rPr lang="en-GB" sz="1200" b="0" i="0" u="none" strike="noStrike" kern="1200" baseline="0" dirty="0" err="1">
                          <a:solidFill>
                            <a:srgbClr val="00648B"/>
                          </a:solidFill>
                          <a:latin typeface="+mn-lt"/>
                          <a:ea typeface="+mn-ea"/>
                          <a:cs typeface="+mn-cs"/>
                        </a:rPr>
                        <a:t>neighbor</a:t>
                      </a:r>
                      <a:r>
                        <a:rPr lang="en-GB" sz="1200" b="0" i="0" u="none" strike="noStrike" kern="1200" baseline="0" dirty="0">
                          <a:solidFill>
                            <a:srgbClr val="00648B"/>
                          </a:solidFill>
                          <a:latin typeface="+mn-lt"/>
                          <a:ea typeface="+mn-ea"/>
                          <a:cs typeface="+mn-cs"/>
                        </a:rPr>
                        <a:t> of w</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5110596"/>
                  </a:ext>
                </a:extLst>
              </a:tr>
              <a:tr h="91440">
                <a:tc>
                  <a:txBody>
                    <a:bodyPr/>
                    <a:lstStyle/>
                    <a:p>
                      <a:pPr algn="ctr"/>
                      <a:r>
                        <a:rPr lang="en-GB" sz="1200" b="0" dirty="0">
                          <a:solidFill>
                            <a:schemeClr val="bg1"/>
                          </a:solidFill>
                        </a:rPr>
                        <a:t>20</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GB" sz="1200" b="1" i="0" u="none" strike="noStrike" kern="1200" baseline="0" dirty="0">
                          <a:solidFill>
                            <a:schemeClr val="tx1"/>
                          </a:solidFill>
                          <a:latin typeface="+mn-lt"/>
                          <a:ea typeface="+mn-ea"/>
                          <a:cs typeface="+mn-cs"/>
                        </a:rPr>
                        <a:t>for</a:t>
                      </a:r>
                      <a:r>
                        <a:rPr lang="en-GB" sz="1200" b="0" i="0" u="none" strike="noStrike" kern="1200" baseline="0" dirty="0">
                          <a:solidFill>
                            <a:schemeClr val="tx1"/>
                          </a:solidFill>
                          <a:latin typeface="+mn-lt"/>
                          <a:ea typeface="+mn-ea"/>
                          <a:cs typeface="+mn-cs"/>
                        </a:rPr>
                        <a:t> (every node x, which is </a:t>
                      </a:r>
                      <a:r>
                        <a:rPr lang="en-GB" sz="1200" b="0" i="0" u="none" strike="noStrike" kern="1200" baseline="0" dirty="0" err="1">
                          <a:solidFill>
                            <a:schemeClr val="tx1"/>
                          </a:solidFill>
                          <a:latin typeface="+mn-lt"/>
                          <a:ea typeface="+mn-ea"/>
                          <a:cs typeface="+mn-cs"/>
                        </a:rPr>
                        <a:t>neighbor</a:t>
                      </a:r>
                      <a:r>
                        <a:rPr lang="en-GB" sz="1200" b="0" i="0" u="none" strike="noStrike" kern="1200" baseline="0" dirty="0">
                          <a:solidFill>
                            <a:schemeClr val="tx1"/>
                          </a:solidFill>
                          <a:latin typeface="+mn-lt"/>
                          <a:ea typeface="+mn-ea"/>
                          <a:cs typeface="+mn-cs"/>
                        </a:rPr>
                        <a:t> of w and not in the Tree)</a:t>
                      </a:r>
                      <a:endParaRPr lang="en-IN" sz="12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1291877"/>
                  </a:ext>
                </a:extLst>
              </a:tr>
              <a:tr h="91440">
                <a:tc>
                  <a:txBody>
                    <a:bodyPr/>
                    <a:lstStyle/>
                    <a:p>
                      <a:pPr algn="ctr"/>
                      <a:r>
                        <a:rPr lang="en-GB" sz="1200" b="0" dirty="0">
                          <a:solidFill>
                            <a:schemeClr val="bg1"/>
                          </a:solidFill>
                        </a:rPr>
                        <a:t>21</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GB"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64718"/>
                  </a:ext>
                </a:extLst>
              </a:tr>
              <a:tr h="91440">
                <a:tc>
                  <a:txBody>
                    <a:bodyPr/>
                    <a:lstStyle/>
                    <a:p>
                      <a:pPr algn="ctr"/>
                      <a:r>
                        <a:rPr lang="en-GB" sz="1200" b="0" dirty="0">
                          <a:solidFill>
                            <a:schemeClr val="bg1"/>
                          </a:solidFill>
                        </a:rPr>
                        <a:t>22</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548640"/>
                      <a:r>
                        <a:rPr lang="pl-PL" sz="1200" b="0" i="0" u="none" strike="noStrike" kern="1200" baseline="0" dirty="0">
                          <a:solidFill>
                            <a:schemeClr val="tx1"/>
                          </a:solidFill>
                          <a:latin typeface="+mn-lt"/>
                          <a:ea typeface="+mn-ea"/>
                          <a:cs typeface="+mn-cs"/>
                        </a:rPr>
                        <a:t>D[x] = min{D[x], (D[w] + c[w][x])}</a:t>
                      </a:r>
                      <a:endParaRPr lang="en-GB" sz="12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253415"/>
                  </a:ext>
                </a:extLst>
              </a:tr>
              <a:tr h="91440">
                <a:tc>
                  <a:txBody>
                    <a:bodyPr/>
                    <a:lstStyle/>
                    <a:p>
                      <a:pPr algn="ctr"/>
                      <a:r>
                        <a:rPr lang="en-GB" sz="1200" b="0" dirty="0">
                          <a:solidFill>
                            <a:schemeClr val="bg1"/>
                          </a:solidFill>
                        </a:rPr>
                        <a:t>23</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IN"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5337090"/>
                  </a:ext>
                </a:extLst>
              </a:tr>
              <a:tr h="91440">
                <a:tc>
                  <a:txBody>
                    <a:bodyPr/>
                    <a:lstStyle/>
                    <a:p>
                      <a:pPr algn="ctr"/>
                      <a:r>
                        <a:rPr lang="en-GB" sz="1200" b="0" dirty="0">
                          <a:solidFill>
                            <a:schemeClr val="bg1"/>
                          </a:solidFill>
                        </a:rPr>
                        <a:t>24</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200" b="0" i="0" u="none" strike="noStrike" kern="1200" baseline="0" dirty="0">
                          <a:solidFill>
                            <a:schemeClr val="tx1"/>
                          </a:solidFill>
                          <a:latin typeface="+mn-lt"/>
                          <a:ea typeface="+mn-ea"/>
                          <a:cs typeface="+mn-cs"/>
                        </a:rPr>
                        <a:t>} </a:t>
                      </a:r>
                      <a:r>
                        <a:rPr lang="en-GB" sz="1200" b="1" i="0" u="none" strike="noStrike" kern="1200" baseline="0" dirty="0">
                          <a:solidFill>
                            <a:schemeClr val="tx1"/>
                          </a:solidFill>
                          <a:latin typeface="+mn-lt"/>
                          <a:ea typeface="+mn-ea"/>
                          <a:cs typeface="+mn-cs"/>
                        </a:rPr>
                        <a:t>until</a:t>
                      </a:r>
                      <a:r>
                        <a:rPr lang="en-GB" sz="1200" b="0" i="0" u="none" strike="noStrike" kern="1200" baseline="0" dirty="0">
                          <a:solidFill>
                            <a:schemeClr val="tx1"/>
                          </a:solidFill>
                          <a:latin typeface="+mn-lt"/>
                          <a:ea typeface="+mn-ea"/>
                          <a:cs typeface="+mn-cs"/>
                        </a:rPr>
                        <a:t> (all nodes included in the Tree)</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341685"/>
                  </a:ext>
                </a:extLst>
              </a:tr>
              <a:tr h="91440">
                <a:tc>
                  <a:txBody>
                    <a:bodyPr/>
                    <a:lstStyle/>
                    <a:p>
                      <a:pPr algn="ctr"/>
                      <a:r>
                        <a:rPr lang="en-GB" sz="1200" b="0" dirty="0">
                          <a:solidFill>
                            <a:schemeClr val="bg1"/>
                          </a:solidFill>
                        </a:rPr>
                        <a:t>25</a:t>
                      </a:r>
                      <a:endParaRPr lang="en-IN" sz="12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r>
                        <a:rPr lang="en-GB" sz="12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5599843"/>
                  </a:ext>
                </a:extLst>
              </a:tr>
            </a:tbl>
          </a:graphicData>
        </a:graphic>
      </p:graphicFrame>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26</a:t>
            </a:fld>
            <a:endParaRPr lang="en-US"/>
          </a:p>
        </p:txBody>
      </p:sp>
    </p:spTree>
    <p:extLst>
      <p:ext uri="{BB962C8B-B14F-4D97-AF65-F5344CB8AC3E}">
        <p14:creationId xmlns:p14="http://schemas.microsoft.com/office/powerpoint/2010/main" val="674157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8.10 Least-cost tree</a:t>
            </a:r>
          </a:p>
        </p:txBody>
      </p:sp>
      <p:pic>
        <p:nvPicPr>
          <p:cNvPr id="10" name="Picture 2" descr="An illustrations of initialization and six iteration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194560" y="1039575"/>
            <a:ext cx="4754880" cy="519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27</a:t>
            </a:fld>
            <a:endParaRPr lang="en-US"/>
          </a:p>
        </p:txBody>
      </p:sp>
    </p:spTree>
    <p:extLst>
      <p:ext uri="{BB962C8B-B14F-4D97-AF65-F5344CB8AC3E}">
        <p14:creationId xmlns:p14="http://schemas.microsoft.com/office/powerpoint/2010/main" val="3909051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8.2.3 Path-Vector Routing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Both link-state and distance-vector routing are based on the least-cost goal. However, there are instances where this goal is not the priority. For example, assume that there are some routers in the internet that a sender wants to prevent its packets from going through. In other words, the least-cost goal, applied by LS or DV routing, does not allow a sender to apply specific policies to the route a packet may take. To respond to these demands, a third routing algorithm, called path-vector (PV) routing has been devised.</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28</a:t>
            </a:fld>
            <a:endParaRPr lang="en-US"/>
          </a:p>
        </p:txBody>
      </p:sp>
    </p:spTree>
    <p:extLst>
      <p:ext uri="{BB962C8B-B14F-4D97-AF65-F5344CB8AC3E}">
        <p14:creationId xmlns:p14="http://schemas.microsoft.com/office/powerpoint/2010/main" val="3079765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Spanning Tree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path-vector routing, the path from a source to all destinations is also determined by the best spanning tree. The best spanning tree, however, is not the least-cost tree; it is the tree determined by the source when it imposes its own policy. If there is more than one route to a destination, the source can choose the route that meets its policy best. A source may apply several policies at the same time. One of the common policies uses the minimum number of nodes to be visited (something similar to least-cost). Another common policy is to avoid some nodes as the middle node in a route.</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29</a:t>
            </a:fld>
            <a:endParaRPr lang="en-US"/>
          </a:p>
        </p:txBody>
      </p:sp>
    </p:spTree>
    <p:extLst>
      <p:ext uri="{BB962C8B-B14F-4D97-AF65-F5344CB8AC3E}">
        <p14:creationId xmlns:p14="http://schemas.microsoft.com/office/powerpoint/2010/main" val="94803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8-1   INTRODUCTION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mj-lt"/>
              </a:rPr>
              <a:t>Unicast routing in the Internet, with a large number of routers and a huge number of hosts, can be done only by using hierarchical routing: routing in several steps using different routing algorithms. In this section, we first discuss the general concept of unicast routing in an internet. After the routing concepts and algorithms are understood, we show how we can apply them to the Internet.</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3</a:t>
            </a:fld>
            <a:endParaRPr lang="en-US"/>
          </a:p>
        </p:txBody>
      </p:sp>
    </p:spTree>
    <p:extLst>
      <p:ext uri="{BB962C8B-B14F-4D97-AF65-F5344CB8AC3E}">
        <p14:creationId xmlns:p14="http://schemas.microsoft.com/office/powerpoint/2010/main" val="26838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8.11 Spanning trees in path-vector routing</a:t>
            </a:r>
          </a:p>
        </p:txBody>
      </p:sp>
      <p:pic>
        <p:nvPicPr>
          <p:cNvPr id="10" name="Picture 2" descr="An illustrations of internet and A’s, B’s, C’s, D’s, and E’s spanning tre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231314"/>
            <a:ext cx="8595360" cy="2797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30</a:t>
            </a:fld>
            <a:endParaRPr lang="en-US"/>
          </a:p>
        </p:txBody>
      </p:sp>
    </p:spTree>
    <p:extLst>
      <p:ext uri="{BB962C8B-B14F-4D97-AF65-F5344CB8AC3E}">
        <p14:creationId xmlns:p14="http://schemas.microsoft.com/office/powerpoint/2010/main" val="3511551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Creation of Spanning Tree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Path-vector routing, like distance-vector routing, is an asynchronous and distributed routing algorithm. The spanning trees are made, gradually and asynchronously, by each node. When a node is booted, it creates a path vector based on the information it can obtain about its immediate neighbor. A node sends greeting messages to its immediate neighbors to collect these pieces of information. Figure 8.12 shows all of these path vectors for our internet in Figure 8.11.</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31</a:t>
            </a:fld>
            <a:endParaRPr lang="en-US"/>
          </a:p>
        </p:txBody>
      </p:sp>
    </p:spTree>
    <p:extLst>
      <p:ext uri="{BB962C8B-B14F-4D97-AF65-F5344CB8AC3E}">
        <p14:creationId xmlns:p14="http://schemas.microsoft.com/office/powerpoint/2010/main" val="3955236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8.12 Path vectors made at booting time</a:t>
            </a:r>
          </a:p>
        </p:txBody>
      </p:sp>
      <p:pic>
        <p:nvPicPr>
          <p:cNvPr id="10" name="Picture 2" descr="An illustration shows path vector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348863"/>
            <a:ext cx="8595360" cy="44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32</a:t>
            </a:fld>
            <a:endParaRPr lang="en-US"/>
          </a:p>
        </p:txBody>
      </p:sp>
    </p:spTree>
    <p:extLst>
      <p:ext uri="{BB962C8B-B14F-4D97-AF65-F5344CB8AC3E}">
        <p14:creationId xmlns:p14="http://schemas.microsoft.com/office/powerpoint/2010/main" val="2747634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8.13 Updating path vectors</a:t>
            </a:r>
          </a:p>
        </p:txBody>
      </p:sp>
      <p:pic>
        <p:nvPicPr>
          <p:cNvPr id="10" name="Picture 2" descr="Two illustrations of event 1: C receives a copy of B’s vector, and Event 2: C receives a copy of D’s vector.">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1" y="1976664"/>
            <a:ext cx="8595357" cy="330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33</a:t>
            </a:fld>
            <a:endParaRPr lang="en-US"/>
          </a:p>
        </p:txBody>
      </p:sp>
    </p:spTree>
    <p:extLst>
      <p:ext uri="{BB962C8B-B14F-4D97-AF65-F5344CB8AC3E}">
        <p14:creationId xmlns:p14="http://schemas.microsoft.com/office/powerpoint/2010/main" val="1407619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i="0" dirty="0">
                <a:solidFill>
                  <a:schemeClr val="tx1"/>
                </a:solidFill>
              </a:rPr>
              <a:t>Table 8.3 Path-vector algorithm for a node</a:t>
            </a:r>
          </a:p>
        </p:txBody>
      </p:sp>
      <p:graphicFrame>
        <p:nvGraphicFramePr>
          <p:cNvPr id="5" name="Table 2">
            <a:extLst>
              <a:ext uri="{FF2B5EF4-FFF2-40B4-BE49-F238E27FC236}">
                <a16:creationId xmlns:a16="http://schemas.microsoft.com/office/drawing/2014/main" id="{4EA4FBE4-5967-4AD5-905F-937893AFEA72}"/>
              </a:ext>
            </a:extLst>
          </p:cNvPr>
          <p:cNvGraphicFramePr>
            <a:graphicFrameLocks noGrp="1"/>
          </p:cNvGraphicFramePr>
          <p:nvPr>
            <p:extLst>
              <p:ext uri="{D42A27DB-BD31-4B8C-83A1-F6EECF244321}">
                <p14:modId xmlns:p14="http://schemas.microsoft.com/office/powerpoint/2010/main" val="1531778199"/>
              </p:ext>
            </p:extLst>
          </p:nvPr>
        </p:nvGraphicFramePr>
        <p:xfrm>
          <a:off x="1185157" y="1031240"/>
          <a:ext cx="6773687" cy="5291328"/>
        </p:xfrm>
        <a:graphic>
          <a:graphicData uri="http://schemas.openxmlformats.org/drawingml/2006/table">
            <a:tbl>
              <a:tblPr firstRow="1" bandRow="1">
                <a:tableStyleId>{5C22544A-7EE6-4342-B048-85BDC9FD1C3A}</a:tableStyleId>
              </a:tblPr>
              <a:tblGrid>
                <a:gridCol w="555767">
                  <a:extLst>
                    <a:ext uri="{9D8B030D-6E8A-4147-A177-3AD203B41FA5}">
                      <a16:colId xmlns:a16="http://schemas.microsoft.com/office/drawing/2014/main" val="577158995"/>
                    </a:ext>
                  </a:extLst>
                </a:gridCol>
                <a:gridCol w="6217920">
                  <a:extLst>
                    <a:ext uri="{9D8B030D-6E8A-4147-A177-3AD203B41FA5}">
                      <a16:colId xmlns:a16="http://schemas.microsoft.com/office/drawing/2014/main" val="1289311432"/>
                    </a:ext>
                  </a:extLst>
                </a:gridCol>
              </a:tblGrid>
              <a:tr h="91440">
                <a:tc>
                  <a:txBody>
                    <a:bodyPr/>
                    <a:lstStyle/>
                    <a:p>
                      <a:pPr algn="ctr"/>
                      <a:r>
                        <a:rPr lang="en-GB" sz="1000" b="0" dirty="0">
                          <a:solidFill>
                            <a:schemeClr val="bg1"/>
                          </a:solidFill>
                        </a:rPr>
                        <a:t>1</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r>
                        <a:rPr lang="en-GB" sz="1000" b="1" dirty="0">
                          <a:solidFill>
                            <a:schemeClr val="tx1"/>
                          </a:solidFill>
                        </a:rPr>
                        <a:t>Table 8.3  Path-vector algorithm for a node</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3119493"/>
                  </a:ext>
                </a:extLst>
              </a:tr>
              <a:tr h="91440">
                <a:tc>
                  <a:txBody>
                    <a:bodyPr/>
                    <a:lstStyle/>
                    <a:p>
                      <a:pPr algn="ctr"/>
                      <a:r>
                        <a:rPr lang="en-GB" sz="1000" b="0" dirty="0">
                          <a:solidFill>
                            <a:schemeClr val="bg1"/>
                          </a:solidFill>
                        </a:rPr>
                        <a:t>2</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r>
                        <a:rPr lang="en-IN" sz="10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87462"/>
                  </a:ext>
                </a:extLst>
              </a:tr>
              <a:tr h="91440">
                <a:tc>
                  <a:txBody>
                    <a:bodyPr/>
                    <a:lstStyle/>
                    <a:p>
                      <a:pPr algn="ctr"/>
                      <a:r>
                        <a:rPr lang="en-GB" sz="1000" b="0" dirty="0">
                          <a:solidFill>
                            <a:schemeClr val="bg1"/>
                          </a:solidFill>
                        </a:rPr>
                        <a:t>3</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000" b="0" i="0" u="none" strike="noStrike" kern="1200" baseline="0" dirty="0">
                          <a:solidFill>
                            <a:srgbClr val="00648B"/>
                          </a:solidFill>
                          <a:latin typeface="+mn-lt"/>
                          <a:ea typeface="+mn-ea"/>
                          <a:cs typeface="+mn-cs"/>
                        </a:rPr>
                        <a:t>// Initialization</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5870146"/>
                  </a:ext>
                </a:extLst>
              </a:tr>
              <a:tr h="91440">
                <a:tc>
                  <a:txBody>
                    <a:bodyPr/>
                    <a:lstStyle/>
                    <a:p>
                      <a:pPr algn="ctr"/>
                      <a:r>
                        <a:rPr lang="en-GB" sz="1000" b="0" dirty="0">
                          <a:solidFill>
                            <a:schemeClr val="bg1"/>
                          </a:solidFill>
                        </a:rPr>
                        <a:t>4</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000" b="1" i="0" u="none" strike="noStrike" kern="1200" baseline="0" dirty="0">
                          <a:solidFill>
                            <a:schemeClr val="tx1"/>
                          </a:solidFill>
                          <a:latin typeface="+mn-lt"/>
                          <a:ea typeface="+mn-ea"/>
                          <a:cs typeface="+mn-cs"/>
                        </a:rPr>
                        <a:t>for</a:t>
                      </a:r>
                      <a:r>
                        <a:rPr lang="en-GB" sz="1000" b="0" i="0" u="none" strike="noStrike" kern="1200" baseline="0" dirty="0">
                          <a:solidFill>
                            <a:schemeClr val="tx1"/>
                          </a:solidFill>
                          <a:latin typeface="+mn-lt"/>
                          <a:ea typeface="+mn-ea"/>
                          <a:cs typeface="+mn-cs"/>
                        </a:rPr>
                        <a:t> (y = 1 to N)</a:t>
                      </a:r>
                      <a:endParaRPr lang="en-IN" sz="10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4258077"/>
                  </a:ext>
                </a:extLst>
              </a:tr>
              <a:tr h="91440">
                <a:tc>
                  <a:txBody>
                    <a:bodyPr/>
                    <a:lstStyle/>
                    <a:p>
                      <a:pPr algn="ctr"/>
                      <a:r>
                        <a:rPr lang="en-GB" sz="1000" b="0" dirty="0">
                          <a:solidFill>
                            <a:schemeClr val="bg1"/>
                          </a:solidFill>
                        </a:rPr>
                        <a:t>5</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0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0165718"/>
                  </a:ext>
                </a:extLst>
              </a:tr>
              <a:tr h="91440">
                <a:tc>
                  <a:txBody>
                    <a:bodyPr/>
                    <a:lstStyle/>
                    <a:p>
                      <a:pPr algn="ctr"/>
                      <a:r>
                        <a:rPr lang="en-GB" sz="1000" b="0" dirty="0">
                          <a:solidFill>
                            <a:schemeClr val="bg1"/>
                          </a:solidFill>
                        </a:rPr>
                        <a:t>6</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IN" sz="1000" b="1" i="0" u="none" strike="noStrike" kern="1200" baseline="0" dirty="0">
                          <a:solidFill>
                            <a:schemeClr val="tx1"/>
                          </a:solidFill>
                          <a:latin typeface="+mn-lt"/>
                          <a:ea typeface="+mn-ea"/>
                          <a:cs typeface="+mn-cs"/>
                        </a:rPr>
                        <a:t>if</a:t>
                      </a:r>
                      <a:r>
                        <a:rPr lang="en-IN" sz="1000" b="0" i="0" u="none" strike="noStrike" kern="1200" baseline="0" dirty="0">
                          <a:solidFill>
                            <a:schemeClr val="tx1"/>
                          </a:solidFill>
                          <a:latin typeface="+mn-lt"/>
                          <a:ea typeface="+mn-ea"/>
                          <a:cs typeface="+mn-cs"/>
                        </a:rPr>
                        <a:t> ( y is myself)</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0149460"/>
                  </a:ext>
                </a:extLst>
              </a:tr>
              <a:tr h="91440">
                <a:tc>
                  <a:txBody>
                    <a:bodyPr/>
                    <a:lstStyle/>
                    <a:p>
                      <a:pPr algn="ctr"/>
                      <a:r>
                        <a:rPr lang="en-GB" sz="1000" b="0" dirty="0">
                          <a:solidFill>
                            <a:schemeClr val="bg1"/>
                          </a:solidFill>
                        </a:rPr>
                        <a:t>7</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548640"/>
                      <a:r>
                        <a:rPr lang="en-GB" sz="1000" b="0" i="0" u="none" strike="noStrike" kern="1200" baseline="0" dirty="0">
                          <a:solidFill>
                            <a:schemeClr val="tx1"/>
                          </a:solidFill>
                          <a:latin typeface="+mn-lt"/>
                          <a:ea typeface="+mn-ea"/>
                          <a:cs typeface="+mn-cs"/>
                        </a:rPr>
                        <a:t>Path[ y] = myself</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3751615"/>
                  </a:ext>
                </a:extLst>
              </a:tr>
              <a:tr h="91440">
                <a:tc>
                  <a:txBody>
                    <a:bodyPr/>
                    <a:lstStyle/>
                    <a:p>
                      <a:pPr algn="ctr"/>
                      <a:r>
                        <a:rPr lang="en-GB" sz="1000" b="0" dirty="0">
                          <a:solidFill>
                            <a:schemeClr val="bg1"/>
                          </a:solidFill>
                        </a:rPr>
                        <a:t>8</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GB" sz="1000" b="1" i="0" u="none" strike="noStrike" kern="1200" baseline="0" dirty="0">
                          <a:solidFill>
                            <a:schemeClr val="tx1"/>
                          </a:solidFill>
                          <a:latin typeface="+mn-lt"/>
                          <a:ea typeface="+mn-ea"/>
                          <a:cs typeface="+mn-cs"/>
                        </a:rPr>
                        <a:t>else if</a:t>
                      </a:r>
                      <a:r>
                        <a:rPr lang="en-GB" sz="1000" b="0" i="0" u="none" strike="noStrike" kern="1200" baseline="0" dirty="0">
                          <a:solidFill>
                            <a:schemeClr val="tx1"/>
                          </a:solidFill>
                          <a:latin typeface="+mn-lt"/>
                          <a:ea typeface="+mn-ea"/>
                          <a:cs typeface="+mn-cs"/>
                        </a:rPr>
                        <a:t> (y is a </a:t>
                      </a:r>
                      <a:r>
                        <a:rPr lang="en-GB" sz="1000" b="0" i="0" u="none" strike="noStrike" kern="1200" baseline="0" dirty="0" err="1">
                          <a:solidFill>
                            <a:schemeClr val="tx1"/>
                          </a:solidFill>
                          <a:latin typeface="+mn-lt"/>
                          <a:ea typeface="+mn-ea"/>
                          <a:cs typeface="+mn-cs"/>
                        </a:rPr>
                        <a:t>neighbor</a:t>
                      </a:r>
                      <a:r>
                        <a:rPr lang="en-GB" sz="1000" b="0" i="0" u="none" strike="noStrike" kern="1200" baseline="0" dirty="0">
                          <a:solidFill>
                            <a:schemeClr val="tx1"/>
                          </a:solidFill>
                          <a:latin typeface="+mn-lt"/>
                          <a:ea typeface="+mn-ea"/>
                          <a:cs typeface="+mn-cs"/>
                        </a:rPr>
                        <a:t>)</a:t>
                      </a:r>
                      <a:endParaRPr lang="es-ES" sz="10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449498"/>
                  </a:ext>
                </a:extLst>
              </a:tr>
              <a:tr h="91440">
                <a:tc>
                  <a:txBody>
                    <a:bodyPr/>
                    <a:lstStyle/>
                    <a:p>
                      <a:pPr algn="ctr"/>
                      <a:r>
                        <a:rPr lang="en-GB" sz="1000" b="0" dirty="0">
                          <a:solidFill>
                            <a:schemeClr val="bg1"/>
                          </a:solidFill>
                        </a:rPr>
                        <a:t>9</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548640"/>
                      <a:r>
                        <a:rPr lang="en-GB" sz="1000" b="0" i="0" u="none" strike="noStrike" kern="1200" baseline="0" dirty="0">
                          <a:solidFill>
                            <a:schemeClr val="tx1"/>
                          </a:solidFill>
                          <a:latin typeface="+mn-lt"/>
                          <a:ea typeface="+mn-ea"/>
                          <a:cs typeface="+mn-cs"/>
                        </a:rPr>
                        <a:t>Path[ y] = myself + </a:t>
                      </a:r>
                      <a:r>
                        <a:rPr lang="en-GB" sz="1000" b="0" i="0" u="none" strike="noStrike" kern="1200" baseline="0" dirty="0" err="1">
                          <a:solidFill>
                            <a:schemeClr val="tx1"/>
                          </a:solidFill>
                          <a:latin typeface="+mn-lt"/>
                          <a:ea typeface="+mn-ea"/>
                          <a:cs typeface="+mn-cs"/>
                        </a:rPr>
                        <a:t>neighbor</a:t>
                      </a:r>
                      <a:r>
                        <a:rPr lang="en-GB" sz="1000" b="0" i="0" u="none" strike="noStrike" kern="1200" baseline="0" dirty="0">
                          <a:solidFill>
                            <a:schemeClr val="tx1"/>
                          </a:solidFill>
                          <a:latin typeface="+mn-lt"/>
                          <a:ea typeface="+mn-ea"/>
                          <a:cs typeface="+mn-cs"/>
                        </a:rPr>
                        <a:t> node</a:t>
                      </a:r>
                      <a:endParaRPr lang="en-IN" sz="10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9205776"/>
                  </a:ext>
                </a:extLst>
              </a:tr>
              <a:tr h="91440">
                <a:tc>
                  <a:txBody>
                    <a:bodyPr/>
                    <a:lstStyle/>
                    <a:p>
                      <a:pPr algn="ctr"/>
                      <a:r>
                        <a:rPr lang="en-GB" sz="1000" b="0" dirty="0">
                          <a:solidFill>
                            <a:schemeClr val="bg1"/>
                          </a:solidFill>
                        </a:rPr>
                        <a:t>10</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IN" sz="1000" b="1" i="0" u="none" strike="noStrike" kern="1200" baseline="0" dirty="0">
                          <a:solidFill>
                            <a:schemeClr val="tx1"/>
                          </a:solidFill>
                          <a:latin typeface="+mn-lt"/>
                          <a:ea typeface="+mn-ea"/>
                          <a:cs typeface="+mn-cs"/>
                        </a:rPr>
                        <a:t>else</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4752485"/>
                  </a:ext>
                </a:extLst>
              </a:tr>
              <a:tr h="91440">
                <a:tc>
                  <a:txBody>
                    <a:bodyPr/>
                    <a:lstStyle/>
                    <a:p>
                      <a:pPr algn="ctr"/>
                      <a:r>
                        <a:rPr lang="en-GB" sz="1000" b="0" dirty="0">
                          <a:solidFill>
                            <a:schemeClr val="bg1"/>
                          </a:solidFill>
                        </a:rPr>
                        <a:t>11</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548640"/>
                      <a:r>
                        <a:rPr lang="en-IN" sz="1000" b="0" i="0" u="none" strike="noStrike" kern="1200" baseline="0" dirty="0">
                          <a:solidFill>
                            <a:schemeClr val="tx1"/>
                          </a:solidFill>
                          <a:latin typeface="+mn-lt"/>
                          <a:ea typeface="+mn-ea"/>
                          <a:cs typeface="+mn-cs"/>
                        </a:rPr>
                        <a:t>Path[ y] = empty</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6133867"/>
                  </a:ext>
                </a:extLst>
              </a:tr>
              <a:tr h="91440">
                <a:tc>
                  <a:txBody>
                    <a:bodyPr/>
                    <a:lstStyle/>
                    <a:p>
                      <a:pPr algn="ctr"/>
                      <a:r>
                        <a:rPr lang="en-GB" sz="1000" b="0" dirty="0">
                          <a:solidFill>
                            <a:schemeClr val="bg1"/>
                          </a:solidFill>
                        </a:rPr>
                        <a:t>12</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0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6226008"/>
                  </a:ext>
                </a:extLst>
              </a:tr>
              <a:tr h="91440">
                <a:tc>
                  <a:txBody>
                    <a:bodyPr/>
                    <a:lstStyle/>
                    <a:p>
                      <a:pPr algn="ctr"/>
                      <a:r>
                        <a:rPr lang="en-GB" sz="1000" b="0" dirty="0">
                          <a:solidFill>
                            <a:schemeClr val="bg1"/>
                          </a:solidFill>
                        </a:rPr>
                        <a:t>13</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000" b="0" i="0" u="none" strike="noStrike" kern="1200" baseline="0" dirty="0">
                          <a:solidFill>
                            <a:schemeClr val="tx1"/>
                          </a:solidFill>
                          <a:latin typeface="+mn-lt"/>
                          <a:ea typeface="+mn-ea"/>
                          <a:cs typeface="+mn-cs"/>
                        </a:rPr>
                        <a:t>Send vector {Path[1], Path[2], …, Path[ y]} to all </a:t>
                      </a:r>
                      <a:r>
                        <a:rPr lang="en-GB" sz="1000" b="0" i="0" u="none" strike="noStrike" kern="1200" baseline="0" dirty="0" err="1">
                          <a:solidFill>
                            <a:schemeClr val="tx1"/>
                          </a:solidFill>
                          <a:latin typeface="+mn-lt"/>
                          <a:ea typeface="+mn-ea"/>
                          <a:cs typeface="+mn-cs"/>
                        </a:rPr>
                        <a:t>neighbors</a:t>
                      </a:r>
                      <a:endParaRPr lang="en-GB" sz="10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7975"/>
                  </a:ext>
                </a:extLst>
              </a:tr>
              <a:tr h="91440">
                <a:tc>
                  <a:txBody>
                    <a:bodyPr/>
                    <a:lstStyle/>
                    <a:p>
                      <a:pPr algn="ctr"/>
                      <a:r>
                        <a:rPr lang="en-GB" sz="1000" b="0" dirty="0">
                          <a:solidFill>
                            <a:schemeClr val="bg1"/>
                          </a:solidFill>
                        </a:rPr>
                        <a:t>14</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IN" sz="1000" b="0" i="0" u="none" strike="noStrike" kern="1200" baseline="0" dirty="0">
                          <a:solidFill>
                            <a:srgbClr val="00648B"/>
                          </a:solidFill>
                          <a:latin typeface="+mn-lt"/>
                          <a:ea typeface="+mn-ea"/>
                          <a:cs typeface="+mn-cs"/>
                        </a:rPr>
                        <a:t>// Update</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5541930"/>
                  </a:ext>
                </a:extLst>
              </a:tr>
              <a:tr h="91440">
                <a:tc>
                  <a:txBody>
                    <a:bodyPr/>
                    <a:lstStyle/>
                    <a:p>
                      <a:pPr algn="ctr"/>
                      <a:r>
                        <a:rPr lang="en-GB" sz="1000" b="0" dirty="0">
                          <a:solidFill>
                            <a:schemeClr val="bg1"/>
                          </a:solidFill>
                        </a:rPr>
                        <a:t>15</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IN" sz="1000" b="1" i="0" u="none" strike="noStrike" kern="1200" baseline="0" dirty="0">
                          <a:solidFill>
                            <a:schemeClr val="tx1"/>
                          </a:solidFill>
                          <a:latin typeface="+mn-lt"/>
                          <a:ea typeface="+mn-ea"/>
                          <a:cs typeface="+mn-cs"/>
                        </a:rPr>
                        <a:t>repeat</a:t>
                      </a:r>
                      <a:r>
                        <a:rPr lang="en-IN" sz="1000" b="0" i="0" u="none" strike="noStrike" kern="1200" baseline="0" dirty="0">
                          <a:solidFill>
                            <a:schemeClr val="tx1"/>
                          </a:solidFill>
                          <a:latin typeface="+mn-lt"/>
                          <a:ea typeface="+mn-ea"/>
                          <a:cs typeface="+mn-cs"/>
                        </a:rPr>
                        <a:t> (forever)</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7037680"/>
                  </a:ext>
                </a:extLst>
              </a:tr>
              <a:tr h="91440">
                <a:tc>
                  <a:txBody>
                    <a:bodyPr/>
                    <a:lstStyle/>
                    <a:p>
                      <a:pPr algn="ctr"/>
                      <a:r>
                        <a:rPr lang="en-GB" sz="1000" b="0" dirty="0">
                          <a:solidFill>
                            <a:schemeClr val="bg1"/>
                          </a:solidFill>
                        </a:rPr>
                        <a:t>16</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0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943346"/>
                  </a:ext>
                </a:extLst>
              </a:tr>
              <a:tr h="91440">
                <a:tc>
                  <a:txBody>
                    <a:bodyPr/>
                    <a:lstStyle/>
                    <a:p>
                      <a:pPr algn="ctr"/>
                      <a:r>
                        <a:rPr lang="en-GB" sz="1000" b="0" dirty="0">
                          <a:solidFill>
                            <a:schemeClr val="bg1"/>
                          </a:solidFill>
                        </a:rPr>
                        <a:t>17</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GB" sz="1000" b="1" i="0" u="none" strike="noStrike" kern="1200" baseline="0" dirty="0">
                          <a:solidFill>
                            <a:schemeClr val="tx1"/>
                          </a:solidFill>
                          <a:latin typeface="+mn-lt"/>
                          <a:ea typeface="+mn-ea"/>
                          <a:cs typeface="+mn-cs"/>
                        </a:rPr>
                        <a:t>wait</a:t>
                      </a:r>
                      <a:r>
                        <a:rPr lang="en-GB" sz="1000" b="0" i="0" u="none" strike="noStrike" kern="1200" baseline="0" dirty="0">
                          <a:solidFill>
                            <a:schemeClr val="tx1"/>
                          </a:solidFill>
                          <a:latin typeface="+mn-lt"/>
                          <a:ea typeface="+mn-ea"/>
                          <a:cs typeface="+mn-cs"/>
                        </a:rPr>
                        <a:t> (for a vector </a:t>
                      </a:r>
                      <a:r>
                        <a:rPr lang="en-GB" sz="1000" b="0" i="0" u="none" strike="noStrike" kern="1200" baseline="0" dirty="0" err="1">
                          <a:solidFill>
                            <a:schemeClr val="tx1"/>
                          </a:solidFill>
                          <a:latin typeface="+mn-lt"/>
                          <a:ea typeface="+mn-ea"/>
                          <a:cs typeface="+mn-cs"/>
                        </a:rPr>
                        <a:t>Path</a:t>
                      </a:r>
                      <a:r>
                        <a:rPr lang="en-GB" sz="1000" b="0" i="0" u="none" strike="noStrike" kern="1200" baseline="-25000" dirty="0" err="1">
                          <a:solidFill>
                            <a:schemeClr val="tx1"/>
                          </a:solidFill>
                          <a:latin typeface="+mn-lt"/>
                          <a:ea typeface="+mn-ea"/>
                          <a:cs typeface="+mn-cs"/>
                        </a:rPr>
                        <a:t>w</a:t>
                      </a:r>
                      <a:r>
                        <a:rPr lang="en-GB" sz="1000" b="0" i="0" u="none" strike="noStrike" kern="1200" baseline="0" dirty="0">
                          <a:solidFill>
                            <a:schemeClr val="tx1"/>
                          </a:solidFill>
                          <a:latin typeface="+mn-lt"/>
                          <a:ea typeface="+mn-ea"/>
                          <a:cs typeface="+mn-cs"/>
                        </a:rPr>
                        <a:t> from a </a:t>
                      </a:r>
                      <a:r>
                        <a:rPr lang="en-GB" sz="1000" b="0" i="0" u="none" strike="noStrike" kern="1200" baseline="0" dirty="0" err="1">
                          <a:solidFill>
                            <a:schemeClr val="tx1"/>
                          </a:solidFill>
                          <a:latin typeface="+mn-lt"/>
                          <a:ea typeface="+mn-ea"/>
                          <a:cs typeface="+mn-cs"/>
                        </a:rPr>
                        <a:t>neighbor</a:t>
                      </a:r>
                      <a:r>
                        <a:rPr lang="en-GB" sz="1000" b="0" i="0" u="none" strike="noStrike" kern="1200" baseline="0" dirty="0">
                          <a:solidFill>
                            <a:schemeClr val="tx1"/>
                          </a:solidFill>
                          <a:latin typeface="+mn-lt"/>
                          <a:ea typeface="+mn-ea"/>
                          <a:cs typeface="+mn-cs"/>
                        </a:rPr>
                        <a:t> w)</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2821961"/>
                  </a:ext>
                </a:extLst>
              </a:tr>
              <a:tr h="91440">
                <a:tc>
                  <a:txBody>
                    <a:bodyPr/>
                    <a:lstStyle/>
                    <a:p>
                      <a:pPr algn="ctr"/>
                      <a:r>
                        <a:rPr lang="en-GB" sz="1000" b="0" dirty="0">
                          <a:solidFill>
                            <a:schemeClr val="bg1"/>
                          </a:solidFill>
                        </a:rPr>
                        <a:t>18</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GB" sz="1000" b="1" dirty="0">
                          <a:solidFill>
                            <a:schemeClr val="tx1"/>
                          </a:solidFill>
                        </a:rPr>
                        <a:t>for</a:t>
                      </a:r>
                      <a:r>
                        <a:rPr lang="en-GB" sz="1000" b="0" dirty="0">
                          <a:solidFill>
                            <a:schemeClr val="tx1"/>
                          </a:solidFill>
                        </a:rPr>
                        <a:t> ( y = 1 to N)</a:t>
                      </a:r>
                      <a:endParaRPr lang="en-IN" sz="1000" b="0" dirty="0">
                        <a:solidFill>
                          <a:schemeClr val="tx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9914748"/>
                  </a:ext>
                </a:extLst>
              </a:tr>
              <a:tr h="91440">
                <a:tc>
                  <a:txBody>
                    <a:bodyPr/>
                    <a:lstStyle/>
                    <a:p>
                      <a:pPr algn="ctr"/>
                      <a:r>
                        <a:rPr lang="en-GB" sz="1000" b="0" dirty="0">
                          <a:solidFill>
                            <a:schemeClr val="bg1"/>
                          </a:solidFill>
                        </a:rPr>
                        <a:t>19</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lgn="l"/>
                      <a:r>
                        <a:rPr lang="en-GB" sz="10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5110596"/>
                  </a:ext>
                </a:extLst>
              </a:tr>
              <a:tr h="91440">
                <a:tc>
                  <a:txBody>
                    <a:bodyPr/>
                    <a:lstStyle/>
                    <a:p>
                      <a:pPr algn="ctr"/>
                      <a:r>
                        <a:rPr lang="en-GB" sz="1000" b="0" dirty="0">
                          <a:solidFill>
                            <a:schemeClr val="bg1"/>
                          </a:solidFill>
                        </a:rPr>
                        <a:t>20</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lgn="l"/>
                      <a:r>
                        <a:rPr lang="en-IN" sz="1000" b="1" i="0" u="none" strike="noStrike" kern="1200" baseline="0" dirty="0">
                          <a:solidFill>
                            <a:schemeClr val="tx1"/>
                          </a:solidFill>
                          <a:latin typeface="+mn-lt"/>
                          <a:ea typeface="+mn-ea"/>
                          <a:cs typeface="+mn-cs"/>
                        </a:rPr>
                        <a:t>if</a:t>
                      </a:r>
                      <a:r>
                        <a:rPr lang="en-IN" sz="1000" b="0" i="0" u="none" strike="noStrike" kern="1200" baseline="0" dirty="0">
                          <a:solidFill>
                            <a:schemeClr val="tx1"/>
                          </a:solidFill>
                          <a:latin typeface="+mn-lt"/>
                          <a:ea typeface="+mn-ea"/>
                          <a:cs typeface="+mn-cs"/>
                        </a:rPr>
                        <a:t> (</a:t>
                      </a:r>
                      <a:r>
                        <a:rPr lang="en-IN" sz="1000" b="0" i="0" u="none" strike="noStrike" kern="1200" baseline="0" dirty="0" err="1">
                          <a:solidFill>
                            <a:schemeClr val="tx1"/>
                          </a:solidFill>
                          <a:latin typeface="+mn-lt"/>
                          <a:ea typeface="+mn-ea"/>
                          <a:cs typeface="+mn-cs"/>
                        </a:rPr>
                        <a:t>Path</a:t>
                      </a:r>
                      <a:r>
                        <a:rPr lang="en-IN" sz="1000" b="0" i="0" u="none" strike="noStrike" kern="1200" baseline="-25000" dirty="0" err="1">
                          <a:solidFill>
                            <a:schemeClr val="tx1"/>
                          </a:solidFill>
                          <a:latin typeface="+mn-lt"/>
                          <a:ea typeface="+mn-ea"/>
                          <a:cs typeface="+mn-cs"/>
                        </a:rPr>
                        <a:t>w</a:t>
                      </a:r>
                      <a:r>
                        <a:rPr lang="en-IN" sz="1000" b="0" i="0" u="none" strike="noStrike" kern="1200" baseline="0" dirty="0">
                          <a:solidFill>
                            <a:schemeClr val="tx1"/>
                          </a:solidFill>
                          <a:latin typeface="+mn-lt"/>
                          <a:ea typeface="+mn-ea"/>
                          <a:cs typeface="+mn-cs"/>
                        </a:rPr>
                        <a:t> includes myself)</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1291877"/>
                  </a:ext>
                </a:extLst>
              </a:tr>
              <a:tr h="91440">
                <a:tc>
                  <a:txBody>
                    <a:bodyPr/>
                    <a:lstStyle/>
                    <a:p>
                      <a:pPr algn="ctr"/>
                      <a:r>
                        <a:rPr lang="en-GB" sz="1000" b="0" dirty="0">
                          <a:solidFill>
                            <a:schemeClr val="bg1"/>
                          </a:solidFill>
                        </a:rPr>
                        <a:t>21</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548640"/>
                      <a:r>
                        <a:rPr lang="en-GB" sz="1000" b="0" i="0" u="none" strike="noStrike" kern="1200" baseline="0" dirty="0">
                          <a:solidFill>
                            <a:schemeClr val="tx1"/>
                          </a:solidFill>
                          <a:latin typeface="+mn-lt"/>
                          <a:ea typeface="+mn-ea"/>
                          <a:cs typeface="+mn-cs"/>
                        </a:rPr>
                        <a:t>discard the path                              </a:t>
                      </a:r>
                      <a:r>
                        <a:rPr lang="en-GB" sz="1000" b="0" i="0" u="none" strike="noStrike" kern="1200" baseline="0" dirty="0">
                          <a:solidFill>
                            <a:srgbClr val="00648B"/>
                          </a:solidFill>
                          <a:latin typeface="+mn-lt"/>
                          <a:ea typeface="+mn-ea"/>
                          <a:cs typeface="+mn-cs"/>
                        </a:rPr>
                        <a:t>// Avoid any loop</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64718"/>
                  </a:ext>
                </a:extLst>
              </a:tr>
              <a:tr h="91440">
                <a:tc>
                  <a:txBody>
                    <a:bodyPr/>
                    <a:lstStyle/>
                    <a:p>
                      <a:pPr algn="ctr"/>
                      <a:r>
                        <a:rPr lang="en-GB" sz="1000" b="0" dirty="0">
                          <a:solidFill>
                            <a:schemeClr val="bg1"/>
                          </a:solidFill>
                        </a:rPr>
                        <a:t>22</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GB" sz="1000" b="0" i="0" u="none" strike="noStrike" kern="1200" baseline="0" dirty="0">
                          <a:solidFill>
                            <a:schemeClr val="tx1"/>
                          </a:solidFill>
                          <a:latin typeface="+mn-lt"/>
                          <a:ea typeface="+mn-ea"/>
                          <a:cs typeface="+mn-cs"/>
                        </a:rPr>
                        <a:t>else</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253415"/>
                  </a:ext>
                </a:extLst>
              </a:tr>
              <a:tr h="91440">
                <a:tc>
                  <a:txBody>
                    <a:bodyPr/>
                    <a:lstStyle/>
                    <a:p>
                      <a:pPr algn="ctr"/>
                      <a:r>
                        <a:rPr lang="en-GB" sz="1000" b="0" dirty="0">
                          <a:solidFill>
                            <a:schemeClr val="bg1"/>
                          </a:solidFill>
                        </a:rPr>
                        <a:t>23</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548640"/>
                      <a:r>
                        <a:rPr lang="en-GB" sz="1000" b="0" i="0" u="none" strike="noStrike" kern="1200" baseline="0" dirty="0">
                          <a:solidFill>
                            <a:schemeClr val="tx1"/>
                          </a:solidFill>
                          <a:latin typeface="+mn-lt"/>
                          <a:ea typeface="+mn-ea"/>
                          <a:cs typeface="+mn-cs"/>
                        </a:rPr>
                        <a:t>Path[ y] = best {Path[ y], (myself + </a:t>
                      </a:r>
                      <a:r>
                        <a:rPr lang="en-GB" sz="1000" b="0" i="0" u="none" strike="noStrike" kern="1200" baseline="0" dirty="0" err="1">
                          <a:solidFill>
                            <a:schemeClr val="tx1"/>
                          </a:solidFill>
                          <a:latin typeface="+mn-lt"/>
                          <a:ea typeface="+mn-ea"/>
                          <a:cs typeface="+mn-cs"/>
                        </a:rPr>
                        <a:t>Path</a:t>
                      </a:r>
                      <a:r>
                        <a:rPr lang="en-GB" sz="1000" b="0" i="0" u="none" strike="noStrike" kern="1200" baseline="-25000" dirty="0" err="1">
                          <a:solidFill>
                            <a:schemeClr val="tx1"/>
                          </a:solidFill>
                          <a:latin typeface="+mn-lt"/>
                          <a:ea typeface="+mn-ea"/>
                          <a:cs typeface="+mn-cs"/>
                        </a:rPr>
                        <a:t>w</a:t>
                      </a:r>
                      <a:r>
                        <a:rPr lang="en-GB" sz="1000" b="0" i="0" u="none" strike="noStrike" kern="1200" baseline="0" dirty="0">
                          <a:solidFill>
                            <a:schemeClr val="tx1"/>
                          </a:solidFill>
                          <a:latin typeface="+mn-lt"/>
                          <a:ea typeface="+mn-ea"/>
                          <a:cs typeface="+mn-cs"/>
                        </a:rPr>
                        <a:t>[ y])}</a:t>
                      </a:r>
                      <a:endParaRPr lang="en-IN" sz="10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5337090"/>
                  </a:ext>
                </a:extLst>
              </a:tr>
              <a:tr h="91440">
                <a:tc>
                  <a:txBody>
                    <a:bodyPr/>
                    <a:lstStyle/>
                    <a:p>
                      <a:pPr algn="ctr"/>
                      <a:r>
                        <a:rPr lang="en-GB" sz="1000" b="0" dirty="0">
                          <a:solidFill>
                            <a:schemeClr val="bg1"/>
                          </a:solidFill>
                        </a:rPr>
                        <a:t>24</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0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341685"/>
                  </a:ext>
                </a:extLst>
              </a:tr>
              <a:tr h="91440">
                <a:tc>
                  <a:txBody>
                    <a:bodyPr/>
                    <a:lstStyle/>
                    <a:p>
                      <a:pPr algn="ctr"/>
                      <a:r>
                        <a:rPr lang="en-GB" sz="1000" b="0" dirty="0">
                          <a:solidFill>
                            <a:schemeClr val="bg1"/>
                          </a:solidFill>
                        </a:rPr>
                        <a:t>25</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182880"/>
                      <a:r>
                        <a:rPr lang="en-GB" sz="1000" b="1" i="0" u="none" strike="noStrike" kern="1200" baseline="0" dirty="0">
                          <a:solidFill>
                            <a:schemeClr val="tx1"/>
                          </a:solidFill>
                          <a:latin typeface="+mn-lt"/>
                          <a:ea typeface="+mn-ea"/>
                          <a:cs typeface="+mn-cs"/>
                        </a:rPr>
                        <a:t>If</a:t>
                      </a:r>
                      <a:r>
                        <a:rPr lang="en-GB" sz="1000" b="0" i="0" u="none" strike="noStrike" kern="1200" baseline="0" dirty="0">
                          <a:solidFill>
                            <a:schemeClr val="tx1"/>
                          </a:solidFill>
                          <a:latin typeface="+mn-lt"/>
                          <a:ea typeface="+mn-ea"/>
                          <a:cs typeface="+mn-cs"/>
                        </a:rPr>
                        <a:t> (there is a change in the vector)</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5599843"/>
                  </a:ext>
                </a:extLst>
              </a:tr>
              <a:tr h="91440">
                <a:tc>
                  <a:txBody>
                    <a:bodyPr/>
                    <a:lstStyle/>
                    <a:p>
                      <a:pPr algn="ctr"/>
                      <a:r>
                        <a:rPr lang="en-GB" sz="1000" b="0" dirty="0">
                          <a:solidFill>
                            <a:schemeClr val="bg1"/>
                          </a:solidFill>
                        </a:rPr>
                        <a:t>26</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365760"/>
                      <a:r>
                        <a:rPr lang="en-GB" sz="1000" b="1" i="0" u="none" strike="noStrike" kern="1200" baseline="0" dirty="0">
                          <a:solidFill>
                            <a:schemeClr val="tx1"/>
                          </a:solidFill>
                          <a:latin typeface="+mn-lt"/>
                          <a:ea typeface="+mn-ea"/>
                          <a:cs typeface="+mn-cs"/>
                        </a:rPr>
                        <a:t>Send</a:t>
                      </a:r>
                      <a:r>
                        <a:rPr lang="en-GB" sz="1000" b="0" i="0" u="none" strike="noStrike" kern="1200" baseline="0" dirty="0">
                          <a:solidFill>
                            <a:schemeClr val="tx1"/>
                          </a:solidFill>
                          <a:latin typeface="+mn-lt"/>
                          <a:ea typeface="+mn-ea"/>
                          <a:cs typeface="+mn-cs"/>
                        </a:rPr>
                        <a:t> vector {Path[1], Path[2], …, Path[ y]} to all </a:t>
                      </a:r>
                      <a:r>
                        <a:rPr lang="en-GB" sz="1000" b="0" i="0" u="none" strike="noStrike" kern="1200" baseline="0" dirty="0" err="1">
                          <a:solidFill>
                            <a:schemeClr val="tx1"/>
                          </a:solidFill>
                          <a:latin typeface="+mn-lt"/>
                          <a:ea typeface="+mn-ea"/>
                          <a:cs typeface="+mn-cs"/>
                        </a:rPr>
                        <a:t>neighbors</a:t>
                      </a:r>
                      <a:endParaRPr lang="en-GB" sz="1000" b="0" i="0" u="none" strike="noStrike" kern="1200" baseline="0" dirty="0">
                        <a:solidFill>
                          <a:schemeClr val="tx1"/>
                        </a:solidFill>
                        <a:latin typeface="+mn-lt"/>
                        <a:ea typeface="+mn-ea"/>
                        <a:cs typeface="+mn-cs"/>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9050622"/>
                  </a:ext>
                </a:extLst>
              </a:tr>
              <a:tr h="187198">
                <a:tc>
                  <a:txBody>
                    <a:bodyPr/>
                    <a:lstStyle/>
                    <a:p>
                      <a:pPr algn="ctr"/>
                      <a:r>
                        <a:rPr lang="en-GB" sz="1000" b="0" dirty="0">
                          <a:solidFill>
                            <a:schemeClr val="bg1"/>
                          </a:solidFill>
                        </a:rPr>
                        <a:t>27</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pPr marL="91440"/>
                      <a:r>
                        <a:rPr lang="en-GB" sz="1000" b="0" i="0" u="none" strike="noStrike" kern="1200" baseline="0" dirty="0">
                          <a:solidFill>
                            <a:schemeClr val="tx1"/>
                          </a:solidFill>
                          <a:latin typeface="+mn-lt"/>
                          <a:ea typeface="+mn-ea"/>
                          <a:cs typeface="+mn-cs"/>
                        </a:rPr>
                        <a:t>}</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272299"/>
                  </a:ext>
                </a:extLst>
              </a:tr>
              <a:tr h="91440">
                <a:tc>
                  <a:txBody>
                    <a:bodyPr/>
                    <a:lstStyle/>
                    <a:p>
                      <a:pPr algn="ctr"/>
                      <a:r>
                        <a:rPr lang="en-GB" sz="1000" b="0" dirty="0">
                          <a:solidFill>
                            <a:schemeClr val="bg1"/>
                          </a:solidFill>
                        </a:rPr>
                        <a:t>28</a:t>
                      </a:r>
                      <a:endParaRPr lang="en-IN" sz="1000" b="0" dirty="0">
                        <a:solidFill>
                          <a:schemeClr val="bg1"/>
                        </a:solidFill>
                      </a:endParaRP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00648B"/>
                    </a:solidFill>
                  </a:tcPr>
                </a:tc>
                <a:tc>
                  <a:txBody>
                    <a:bodyPr/>
                    <a:lstStyle/>
                    <a:p>
                      <a:r>
                        <a:rPr lang="en-GB" sz="1000" b="0" i="0" u="none" strike="noStrike" kern="1200" baseline="0" dirty="0">
                          <a:solidFill>
                            <a:schemeClr val="tx1"/>
                          </a:solidFill>
                          <a:latin typeface="+mn-lt"/>
                          <a:ea typeface="+mn-ea"/>
                          <a:cs typeface="+mn-cs"/>
                        </a:rPr>
                        <a:t>}</a:t>
                      </a:r>
                      <a:r>
                        <a:rPr lang="en-GB" sz="1000" b="0" i="0" u="none" strike="noStrike" kern="1200" baseline="0" dirty="0">
                          <a:solidFill>
                            <a:srgbClr val="00648B"/>
                          </a:solidFill>
                          <a:latin typeface="+mn-lt"/>
                          <a:ea typeface="+mn-ea"/>
                          <a:cs typeface="+mn-cs"/>
                        </a:rPr>
                        <a:t> // End of Path Vector</a:t>
                      </a:r>
                    </a:p>
                  </a:txBody>
                  <a:tcPr marT="18288" marB="18288">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740973"/>
                  </a:ext>
                </a:extLst>
              </a:tr>
            </a:tbl>
          </a:graphicData>
        </a:graphic>
      </p:graphicFrame>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34</a:t>
            </a:fld>
            <a:endParaRPr lang="en-US"/>
          </a:p>
        </p:txBody>
      </p:sp>
    </p:spTree>
    <p:extLst>
      <p:ext uri="{BB962C8B-B14F-4D97-AF65-F5344CB8AC3E}">
        <p14:creationId xmlns:p14="http://schemas.microsoft.com/office/powerpoint/2010/main" val="2244665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8-3 UNICAST ROUTING PROTOCOLS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Times-Roman"/>
              </a:rPr>
              <a:t>After an introduction, we discuss three common protocols used in the Internet: Routing Information Protocol (RIP), based on the distance-vector algorithm; Open Shortest Path First (OSPF), based on the link-state algorithm; and Border Gateway Protocol (BGP), based on the path-vector algorithm.</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35</a:t>
            </a:fld>
            <a:endParaRPr lang="en-US"/>
          </a:p>
        </p:txBody>
      </p:sp>
    </p:spTree>
    <p:extLst>
      <p:ext uri="{BB962C8B-B14F-4D97-AF65-F5344CB8AC3E}">
        <p14:creationId xmlns:p14="http://schemas.microsoft.com/office/powerpoint/2010/main" val="1944335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8.3.1 Internet Structure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Before discussing unicast routing protocols, we need to understand the structure of today’s Internet. The Internet has changed from a tree-like structure, with a single backbone, to a multi-backbone structure run by different private corporations today. Although it is difficult to give a general view of the Internet today, we can say that the Internet has a structure similar to what is shown in Figure 8.14.</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36</a:t>
            </a:fld>
            <a:endParaRPr lang="en-US"/>
          </a:p>
        </p:txBody>
      </p:sp>
    </p:spTree>
    <p:extLst>
      <p:ext uri="{BB962C8B-B14F-4D97-AF65-F5344CB8AC3E}">
        <p14:creationId xmlns:p14="http://schemas.microsoft.com/office/powerpoint/2010/main" val="2748747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8.14 Internet structure</a:t>
            </a:r>
          </a:p>
        </p:txBody>
      </p:sp>
      <p:pic>
        <p:nvPicPr>
          <p:cNvPr id="10" name="Picture 2" descr="An illustration shows internet structure.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305753" y="1108169"/>
            <a:ext cx="8532492" cy="504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37</a:t>
            </a:fld>
            <a:endParaRPr lang="en-US"/>
          </a:p>
        </p:txBody>
      </p:sp>
    </p:spTree>
    <p:extLst>
      <p:ext uri="{BB962C8B-B14F-4D97-AF65-F5344CB8AC3E}">
        <p14:creationId xmlns:p14="http://schemas.microsoft.com/office/powerpoint/2010/main" val="2407318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Hierarchical Routing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Internet today is made of a huge number of networks and routers that connect them. It is obvious that routing in the Internet cannot be done using one single protocol for two reasons: a scalability problem and an administrative issue. Scalability problem means that the size of the forwarding tables becomes huge, searching for a destination in a forwarding table becomes time-consuming, and updating creates a huge amount of traffic. The administrative issue is related to the Internet structure described in Figure 8.14. As the figure shows, each ISP is run by an administrative authority. </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38</a:t>
            </a:fld>
            <a:endParaRPr lang="en-US"/>
          </a:p>
        </p:txBody>
      </p:sp>
    </p:spTree>
    <p:extLst>
      <p:ext uri="{BB962C8B-B14F-4D97-AF65-F5344CB8AC3E}">
        <p14:creationId xmlns:p14="http://schemas.microsoft.com/office/powerpoint/2010/main" val="1350018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Autonomous System</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As we said before, each ISP is an autonomous system when it comes to managing networks and routers under its control. Although we may have small, medium-size, and large ASs, each AS is given an autonomous number (ASN) by the ICANN. We have stub ASs, multihomed ASs, and transient ASs.</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39</a:t>
            </a:fld>
            <a:endParaRPr lang="en-US"/>
          </a:p>
        </p:txBody>
      </p:sp>
    </p:spTree>
    <p:extLst>
      <p:ext uri="{BB962C8B-B14F-4D97-AF65-F5344CB8AC3E}">
        <p14:creationId xmlns:p14="http://schemas.microsoft.com/office/powerpoint/2010/main" val="329613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8.1.1 General Idea</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unicast routing, a packet is routed, hop by hop, from its source to its destination by the help of forwarding tables. The source host needs no forwarding table because it delivers its packet to the default router in its local network. The destination host needs no forwarding table either because it receives the packet from its default router in its local network. This means that only the routers that glue together the networks in the internet need forwarding tables.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4</a:t>
            </a:fld>
            <a:endParaRPr lang="en-US"/>
          </a:p>
        </p:txBody>
      </p:sp>
    </p:spTree>
    <p:extLst>
      <p:ext uri="{BB962C8B-B14F-4D97-AF65-F5344CB8AC3E}">
        <p14:creationId xmlns:p14="http://schemas.microsoft.com/office/powerpoint/2010/main" val="1779642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8.3.2 Routing Information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Routing Information Protocol (RIP) is one of the most widely used intradomain routing protocols based on the distance-vector routing algorithm we described earlier. RIP was started as part of the Xerox Network System (XNS), but it was the Berkeley Software Distribution (BSD) version of UNIX that helped make the use of RIP widespread.</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40</a:t>
            </a:fld>
            <a:endParaRPr lang="en-US"/>
          </a:p>
        </p:txBody>
      </p:sp>
    </p:spTree>
    <p:extLst>
      <p:ext uri="{BB962C8B-B14F-4D97-AF65-F5344CB8AC3E}">
        <p14:creationId xmlns:p14="http://schemas.microsoft.com/office/powerpoint/2010/main" val="4073453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Hop Count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 router in this protocol basically implements the distance-vector routing algorithm shown in Table 8.1. However, the algorithm has been modified as described below. First, since a router in an AS needs to know how to forward a packet to different networks (subnets) in an AS, RIP routers advertise the cost of reaching different networks instead of reaching other nodes in a theoretical graph. In other words, the cost is defined between a router and the network in which the destination host is located.</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41</a:t>
            </a:fld>
            <a:endParaRPr lang="en-US"/>
          </a:p>
        </p:txBody>
      </p:sp>
    </p:spTree>
    <p:extLst>
      <p:ext uri="{BB962C8B-B14F-4D97-AF65-F5344CB8AC3E}">
        <p14:creationId xmlns:p14="http://schemas.microsoft.com/office/powerpoint/2010/main" val="2597511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8.15 Hop counts in RIP</a:t>
            </a:r>
          </a:p>
        </p:txBody>
      </p:sp>
      <p:pic>
        <p:nvPicPr>
          <p:cNvPr id="10" name="Picture 2" descr="An illustration shows Hop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340769"/>
            <a:ext cx="8595360" cy="2578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42</a:t>
            </a:fld>
            <a:endParaRPr lang="en-US"/>
          </a:p>
        </p:txBody>
      </p:sp>
    </p:spTree>
    <p:extLst>
      <p:ext uri="{BB962C8B-B14F-4D97-AF65-F5344CB8AC3E}">
        <p14:creationId xmlns:p14="http://schemas.microsoft.com/office/powerpoint/2010/main" val="2257699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Forwarding Table</a:t>
            </a:r>
            <a:r>
              <a:rPr lang="en-US" sz="1200" dirty="0">
                <a:solidFill>
                  <a:schemeClr val="tx1"/>
                </a:solidFill>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spcBef>
                <a:spcPts val="1200"/>
              </a:spcBef>
              <a:spcAft>
                <a:spcPts val="1200"/>
              </a:spcAft>
              <a:defRPr/>
            </a:pPr>
            <a:r>
              <a:rPr lang="en-US" dirty="0"/>
              <a:t>Although the distance-vector algorithm we discussed in the previous section is concerned with exchanging distance vectors between neighboring nodes, the routers in an autonomous system need to keep forwarding tables to forward packets to their destination networks.</a:t>
            </a:r>
          </a:p>
          <a:p>
            <a:pPr>
              <a:spcBef>
                <a:spcPts val="1200"/>
              </a:spcBef>
              <a:spcAft>
                <a:spcPts val="1200"/>
              </a:spcAft>
              <a:defRPr/>
            </a:pPr>
            <a:r>
              <a:rPr lang="en-US" dirty="0"/>
              <a:t>Figure 8.16 shows the three forwarding tables for the routers in Figure 8.15. Note that the first and the third columns together convey the same information as does a distance vector, but the cost shows the number of hops to the destination networks.</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43</a:t>
            </a:fld>
            <a:endParaRPr lang="en-US"/>
          </a:p>
        </p:txBody>
      </p:sp>
    </p:spTree>
    <p:extLst>
      <p:ext uri="{BB962C8B-B14F-4D97-AF65-F5344CB8AC3E}">
        <p14:creationId xmlns:p14="http://schemas.microsoft.com/office/powerpoint/2010/main" val="3242102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8.16 Forwarding tables</a:t>
            </a:r>
          </a:p>
        </p:txBody>
      </p:sp>
      <p:pic>
        <p:nvPicPr>
          <p:cNvPr id="10" name="Picture 2" descr="An illustration shows three forwarding tables for R 1, R 2, and R 3.">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562401"/>
            <a:ext cx="8595360" cy="213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44</a:t>
            </a:fld>
            <a:endParaRPr lang="en-US"/>
          </a:p>
        </p:txBody>
      </p:sp>
    </p:spTree>
    <p:extLst>
      <p:ext uri="{BB962C8B-B14F-4D97-AF65-F5344CB8AC3E}">
        <p14:creationId xmlns:p14="http://schemas.microsoft.com/office/powerpoint/2010/main" val="586686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RIP Implementation</a:t>
            </a:r>
            <a:r>
              <a:rPr lang="en-US" sz="1200" dirty="0">
                <a:solidFill>
                  <a:schemeClr val="tx1"/>
                </a:solidFill>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RIP is implemented as a process that uses the service of UDP on the well-known port number 520. In BSD, RIP is a daemon process (a process running at the background), named routed (abbreviation for route daemon and pronounced route-dee). This means that although RIP is a routing protocol to help IP to route its datagrams through the AS, the RIP messages are encapsulated inside UDP user datagrams, which in turn are encapsulated inside IP datagrams. In other words, RIP runs at the application layer, but creates forwarding tables for IP at the network later.</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45</a:t>
            </a:fld>
            <a:endParaRPr lang="en-US"/>
          </a:p>
        </p:txBody>
      </p:sp>
    </p:spTree>
    <p:extLst>
      <p:ext uri="{BB962C8B-B14F-4D97-AF65-F5344CB8AC3E}">
        <p14:creationId xmlns:p14="http://schemas.microsoft.com/office/powerpoint/2010/main" val="1223895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8.17 RIP message format</a:t>
            </a:r>
          </a:p>
        </p:txBody>
      </p:sp>
      <p:pic>
        <p:nvPicPr>
          <p:cNvPr id="10" name="Picture 2" descr="An illustration shows the message format.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493975"/>
            <a:ext cx="8595360" cy="227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46</a:t>
            </a:fld>
            <a:endParaRPr lang="en-US"/>
          </a:p>
        </p:txBody>
      </p:sp>
    </p:spTree>
    <p:extLst>
      <p:ext uri="{BB962C8B-B14F-4D97-AF65-F5344CB8AC3E}">
        <p14:creationId xmlns:p14="http://schemas.microsoft.com/office/powerpoint/2010/main" val="697392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Example 8.1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i="0" dirty="0"/>
              <a:t>Figure 8.18 shows a more realistic example of the operation of RIP in an autonomous system. First, the figure shows all forwarding tables after all routers have been booted. Then we show changes in some tables when some update messages have been exchanged. Finally, we show the stabilized forwarding tables when there is no more change.</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47</a:t>
            </a:fld>
            <a:endParaRPr lang="en-US"/>
          </a:p>
        </p:txBody>
      </p:sp>
    </p:spTree>
    <p:extLst>
      <p:ext uri="{BB962C8B-B14F-4D97-AF65-F5344CB8AC3E}">
        <p14:creationId xmlns:p14="http://schemas.microsoft.com/office/powerpoint/2010/main" val="99814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8.18 Example of an autonomous system using RIP (Part I)</a:t>
            </a:r>
          </a:p>
        </p:txBody>
      </p:sp>
      <p:pic>
        <p:nvPicPr>
          <p:cNvPr id="10" name="Picture 2" descr="An illustration shows forwarding tables and connections.">
            <a:extLst>
              <a:ext uri="{FF2B5EF4-FFF2-40B4-BE49-F238E27FC236}">
                <a16:creationId xmlns:a16="http://schemas.microsoft.com/office/drawing/2014/main" id="{DC8C8999-2E59-422D-9276-9A19F789E62E}"/>
              </a:ext>
            </a:extLst>
          </p:cNvPr>
          <p:cNvPicPr>
            <a:picLocks noChangeAspect="1" noChangeArrowheads="1"/>
          </p:cNvPicPr>
          <p:nvPr/>
        </p:nvPicPr>
        <p:blipFill rotWithShape="1">
          <a:blip r:embed="rId2"/>
          <a:srcRect t="-1" b="66048"/>
          <a:stretch/>
        </p:blipFill>
        <p:spPr bwMode="auto">
          <a:xfrm>
            <a:off x="274320" y="2178889"/>
            <a:ext cx="8595360" cy="313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48</a:t>
            </a:fld>
            <a:endParaRPr lang="en-US"/>
          </a:p>
        </p:txBody>
      </p:sp>
    </p:spTree>
    <p:extLst>
      <p:ext uri="{BB962C8B-B14F-4D97-AF65-F5344CB8AC3E}">
        <p14:creationId xmlns:p14="http://schemas.microsoft.com/office/powerpoint/2010/main" val="29017943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8.18 Example of an autonomous system using RIP (Part II)</a:t>
            </a:r>
          </a:p>
        </p:txBody>
      </p:sp>
      <p:pic>
        <p:nvPicPr>
          <p:cNvPr id="10" name="Picture 2" descr="Alternative description is described for this image in slide 48">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1695298" y="1082737"/>
            <a:ext cx="5753405" cy="5305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49</a:t>
            </a:fld>
            <a:endParaRPr lang="en-US"/>
          </a:p>
        </p:txBody>
      </p:sp>
    </p:spTree>
    <p:extLst>
      <p:ext uri="{BB962C8B-B14F-4D97-AF65-F5344CB8AC3E}">
        <p14:creationId xmlns:p14="http://schemas.microsoft.com/office/powerpoint/2010/main" val="1069426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An Internet as a Graph</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To find the best route, an internet can be modeled as a graph. A graph in computer science is a set of nodes and edges (lines) that connect the nodes. To model an internet as a graph, we can think of each router as a node and each network between a pair of routers as an edge. An internet is, in fact, modeled as a weighted graph, in which each edge is associated with a cost.</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5</a:t>
            </a:fld>
            <a:endParaRPr lang="en-US"/>
          </a:p>
        </p:txBody>
      </p:sp>
    </p:spTree>
    <p:extLst>
      <p:ext uri="{BB962C8B-B14F-4D97-AF65-F5344CB8AC3E}">
        <p14:creationId xmlns:p14="http://schemas.microsoft.com/office/powerpoint/2010/main" val="4236736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RIP Implementation</a:t>
            </a:r>
            <a:r>
              <a:rPr lang="en-US" sz="1200" dirty="0">
                <a:solidFill>
                  <a:srgbClr val="000000"/>
                </a:solidFill>
              </a:rPr>
              <a:t> 2</a:t>
            </a:r>
            <a:endParaRPr lang="en-US" dirty="0">
              <a:solidFill>
                <a:schemeClr val="tx1"/>
              </a:solidFill>
            </a:endParaRP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lgn="just">
              <a:spcBef>
                <a:spcPts val="600"/>
              </a:spcBef>
              <a:spcAft>
                <a:spcPts val="600"/>
              </a:spcAft>
              <a:defRPr/>
            </a:pPr>
            <a:r>
              <a:rPr lang="en-US" dirty="0"/>
              <a:t>Before ending this section, let us mention the performance of RIP: </a:t>
            </a:r>
          </a:p>
          <a:p>
            <a:pPr marL="342900" indent="-342900" algn="just">
              <a:spcBef>
                <a:spcPts val="1800"/>
              </a:spcBef>
              <a:spcAft>
                <a:spcPts val="600"/>
              </a:spcAft>
              <a:buClr>
                <a:schemeClr val="tx1"/>
              </a:buClr>
              <a:buFont typeface="Arial" panose="020B0604020202020204" pitchFamily="34" charset="0"/>
              <a:buChar char="•"/>
              <a:defRPr/>
            </a:pPr>
            <a:r>
              <a:rPr lang="en-US" dirty="0">
                <a:solidFill>
                  <a:srgbClr val="C00000"/>
                </a:solidFill>
              </a:rPr>
              <a:t>Update Messages</a:t>
            </a:r>
          </a:p>
          <a:p>
            <a:pPr marL="342900" indent="-342900" algn="just">
              <a:spcBef>
                <a:spcPts val="600"/>
              </a:spcBef>
              <a:spcAft>
                <a:spcPts val="600"/>
              </a:spcAft>
              <a:buClr>
                <a:schemeClr val="tx1"/>
              </a:buClr>
              <a:buFont typeface="Arial" panose="020B0604020202020204" pitchFamily="34" charset="0"/>
              <a:buChar char="•"/>
              <a:defRPr/>
            </a:pPr>
            <a:r>
              <a:rPr lang="en-US" dirty="0">
                <a:solidFill>
                  <a:srgbClr val="C00000"/>
                </a:solidFill>
              </a:rPr>
              <a:t>Convergence of Forwarding Tables </a:t>
            </a:r>
          </a:p>
          <a:p>
            <a:pPr marL="342900" indent="-342900" algn="just">
              <a:spcBef>
                <a:spcPts val="600"/>
              </a:spcBef>
              <a:spcAft>
                <a:spcPts val="600"/>
              </a:spcAft>
              <a:buClr>
                <a:schemeClr val="tx1"/>
              </a:buClr>
              <a:buFont typeface="Arial" panose="020B0604020202020204" pitchFamily="34" charset="0"/>
              <a:buChar char="•"/>
              <a:defRPr/>
            </a:pPr>
            <a:r>
              <a:rPr lang="en-US" dirty="0">
                <a:solidFill>
                  <a:srgbClr val="C00000"/>
                </a:solidFill>
              </a:rPr>
              <a:t>Robustness </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50</a:t>
            </a:fld>
            <a:endParaRPr lang="en-US"/>
          </a:p>
        </p:txBody>
      </p:sp>
    </p:spTree>
    <p:extLst>
      <p:ext uri="{BB962C8B-B14F-4D97-AF65-F5344CB8AC3E}">
        <p14:creationId xmlns:p14="http://schemas.microsoft.com/office/powerpoint/2010/main" val="3057141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8.3.3 Open Shortest Path First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Open Shortest Path First (OSPF) is also an intradomain routing protocol like RIP, but it is based on the link-state routing protocol we described earlier in the chapter. OSPF is an open protocol, which means that the specification is a public document.</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51</a:t>
            </a:fld>
            <a:endParaRPr lang="en-US"/>
          </a:p>
        </p:txBody>
      </p:sp>
    </p:spTree>
    <p:extLst>
      <p:ext uri="{BB962C8B-B14F-4D97-AF65-F5344CB8AC3E}">
        <p14:creationId xmlns:p14="http://schemas.microsoft.com/office/powerpoint/2010/main" val="4013434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Metric</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OSPF, like RIP, the cost of reaching a destination from the host is calculated from the source router to the destination network. However, each link (network) can be assigned a weight based on the throughput, round-trip time, reliability, and so on.</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52</a:t>
            </a:fld>
            <a:endParaRPr lang="en-US"/>
          </a:p>
        </p:txBody>
      </p:sp>
    </p:spTree>
    <p:extLst>
      <p:ext uri="{BB962C8B-B14F-4D97-AF65-F5344CB8AC3E}">
        <p14:creationId xmlns:p14="http://schemas.microsoft.com/office/powerpoint/2010/main" val="3596481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8.19 Metric in OSPF</a:t>
            </a:r>
          </a:p>
        </p:txBody>
      </p:sp>
      <p:pic>
        <p:nvPicPr>
          <p:cNvPr id="10" name="Picture 2" descr="An illustration shows cost 4, cost 5, cost 3, and cost 4.">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246552"/>
            <a:ext cx="8595360" cy="2767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53</a:t>
            </a:fld>
            <a:endParaRPr lang="en-US"/>
          </a:p>
        </p:txBody>
      </p:sp>
    </p:spTree>
    <p:extLst>
      <p:ext uri="{BB962C8B-B14F-4D97-AF65-F5344CB8AC3E}">
        <p14:creationId xmlns:p14="http://schemas.microsoft.com/office/powerpoint/2010/main" val="147094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Forwarding Table</a:t>
            </a:r>
            <a:r>
              <a:rPr lang="en-US" sz="1200" dirty="0">
                <a:solidFill>
                  <a:srgbClr val="000000"/>
                </a:solidFill>
              </a:rPr>
              <a:t> 2</a:t>
            </a:r>
            <a:endParaRPr lang="en-US" dirty="0">
              <a:solidFill>
                <a:schemeClr val="tx1"/>
              </a:solidFill>
            </a:endParaRP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Each OSPF router can create a forwarding table after finding the shortest-path tree between itself and the destination using Dijkstra’s algorithm, described earlier in the chapter. Figure 8.20 shows the forwarding tables for the simple AS in Figure 8.19. </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54</a:t>
            </a:fld>
            <a:endParaRPr lang="en-US"/>
          </a:p>
        </p:txBody>
      </p:sp>
    </p:spTree>
    <p:extLst>
      <p:ext uri="{BB962C8B-B14F-4D97-AF65-F5344CB8AC3E}">
        <p14:creationId xmlns:p14="http://schemas.microsoft.com/office/powerpoint/2010/main" val="3996858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8.20 Forwarding tables in OSPF</a:t>
            </a:r>
          </a:p>
        </p:txBody>
      </p:sp>
      <p:pic>
        <p:nvPicPr>
          <p:cNvPr id="10" name="Picture 2" descr="An illustration shows three forwarding tables for R 1, R 2, and R 3.">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468794"/>
            <a:ext cx="8595360" cy="208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Alternative description is described for this image in slide 54">
            <a:extLst>
              <a:ext uri="{FF2B5EF4-FFF2-40B4-BE49-F238E27FC236}">
                <a16:creationId xmlns:a16="http://schemas.microsoft.com/office/drawing/2014/main" id="{F4C1B559-EFC0-477A-A930-DA40C8C64347}"/>
              </a:ext>
            </a:extLst>
          </p:cNvPr>
          <p:cNvPicPr>
            <a:picLocks noChangeAspect="1" noChangeArrowheads="1"/>
          </p:cNvPicPr>
          <p:nvPr/>
        </p:nvPicPr>
        <p:blipFill rotWithShape="1">
          <a:blip r:embed="rId3"/>
          <a:srcRect b="42671"/>
          <a:stretch/>
        </p:blipFill>
        <p:spPr bwMode="auto">
          <a:xfrm>
            <a:off x="274320" y="4072772"/>
            <a:ext cx="8595360" cy="158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4">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4" action="ppaction://hlinksldjump"/>
              </a:rPr>
              <a:t>Access the text alternative for slide images.</a:t>
            </a:r>
          </a:p>
        </p:txBody>
      </p:sp>
      <p:sp>
        <p:nvSpPr>
          <p:cNvPr id="6" name="Slide Number Placeholder 5">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55</a:t>
            </a:fld>
            <a:endParaRPr lang="en-US"/>
          </a:p>
        </p:txBody>
      </p:sp>
    </p:spTree>
    <p:extLst>
      <p:ext uri="{BB962C8B-B14F-4D97-AF65-F5344CB8AC3E}">
        <p14:creationId xmlns:p14="http://schemas.microsoft.com/office/powerpoint/2010/main" val="2622932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solidFill>
                  <a:schemeClr val="tx1"/>
                </a:solidFill>
              </a:rPr>
              <a:t>Areas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Each OSPF router can create a forwarding table after finding the shortest-path tree between itself and the destination using Dijkstra’s algorithm, described earlier in the chapter. Figure 8.20 shows the forwarding tables for the simple AS in Figure 8.19. </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56</a:t>
            </a:fld>
            <a:endParaRPr lang="en-US"/>
          </a:p>
        </p:txBody>
      </p:sp>
    </p:spTree>
    <p:extLst>
      <p:ext uri="{BB962C8B-B14F-4D97-AF65-F5344CB8AC3E}">
        <p14:creationId xmlns:p14="http://schemas.microsoft.com/office/powerpoint/2010/main" val="3511154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8.21 Areas in an autonomous system</a:t>
            </a:r>
          </a:p>
        </p:txBody>
      </p:sp>
      <p:pic>
        <p:nvPicPr>
          <p:cNvPr id="10" name="Picture 2" descr="An illustration shows autonomous system (A 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959597"/>
            <a:ext cx="8595360" cy="334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57</a:t>
            </a:fld>
            <a:endParaRPr lang="en-US"/>
          </a:p>
        </p:txBody>
      </p:sp>
    </p:spTree>
    <p:extLst>
      <p:ext uri="{BB962C8B-B14F-4D97-AF65-F5344CB8AC3E}">
        <p14:creationId xmlns:p14="http://schemas.microsoft.com/office/powerpoint/2010/main" val="1741050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solidFill>
                  <a:schemeClr val="tx1"/>
                </a:solidFill>
              </a:rPr>
              <a:t>Link-State Advertisement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OSPF is based on the link-state routing algorithm, which requires that a router advertise the state of each link to all neighbors for the formation of the LSDB. When we discussed the link-state algorithm, we used the graph theory and assumed that each router is a node and each network between two routers is an edge. The situation is different in the real world, in which we need to advertise the existence of different entities as nodes, the different types of links that connect each node to its neighbors, and the different types of cost associated with each link.</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58</a:t>
            </a:fld>
            <a:endParaRPr lang="en-US"/>
          </a:p>
        </p:txBody>
      </p:sp>
    </p:spTree>
    <p:extLst>
      <p:ext uri="{BB962C8B-B14F-4D97-AF65-F5344CB8AC3E}">
        <p14:creationId xmlns:p14="http://schemas.microsoft.com/office/powerpoint/2010/main" val="32227167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8.22 Five different LSPs (Part I)</a:t>
            </a:r>
          </a:p>
        </p:txBody>
      </p:sp>
      <p:pic>
        <p:nvPicPr>
          <p:cNvPr id="10" name="Picture 2" descr="An illustrations of router link, network link, summary link to the network, summary link to A S, and external link.">
            <a:extLst>
              <a:ext uri="{FF2B5EF4-FFF2-40B4-BE49-F238E27FC236}">
                <a16:creationId xmlns:a16="http://schemas.microsoft.com/office/drawing/2014/main" id="{DC8C8999-2E59-422D-9276-9A19F789E62E}"/>
              </a:ext>
            </a:extLst>
          </p:cNvPr>
          <p:cNvPicPr>
            <a:picLocks noChangeAspect="1" noChangeArrowheads="1"/>
          </p:cNvPicPr>
          <p:nvPr/>
        </p:nvPicPr>
        <p:blipFill rotWithShape="1">
          <a:blip r:embed="rId2"/>
          <a:srcRect t="-1" r="31929" b="39950"/>
          <a:stretch/>
        </p:blipFill>
        <p:spPr bwMode="auto">
          <a:xfrm>
            <a:off x="411403" y="1147682"/>
            <a:ext cx="8321194" cy="487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59</a:t>
            </a:fld>
            <a:endParaRPr lang="en-US"/>
          </a:p>
        </p:txBody>
      </p:sp>
    </p:spTree>
    <p:extLst>
      <p:ext uri="{BB962C8B-B14F-4D97-AF65-F5344CB8AC3E}">
        <p14:creationId xmlns:p14="http://schemas.microsoft.com/office/powerpoint/2010/main" val="3334167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8.1 An internet and its graphical representation</a:t>
            </a:r>
          </a:p>
        </p:txBody>
      </p:sp>
      <p:pic>
        <p:nvPicPr>
          <p:cNvPr id="10" name="Picture 2" descr="Two-part illustration shows an internet and the weighted graph.">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032811"/>
            <a:ext cx="8595360" cy="314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a:t>
            </a:fld>
            <a:endParaRPr lang="en-US"/>
          </a:p>
        </p:txBody>
      </p:sp>
    </p:spTree>
    <p:extLst>
      <p:ext uri="{BB962C8B-B14F-4D97-AF65-F5344CB8AC3E}">
        <p14:creationId xmlns:p14="http://schemas.microsoft.com/office/powerpoint/2010/main" val="1180295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8.22 Five different LSPs (Part II)</a:t>
            </a:r>
          </a:p>
        </p:txBody>
      </p:sp>
      <p:pic>
        <p:nvPicPr>
          <p:cNvPr id="10" name="Picture 2" descr="Alternative description is described for this image in slide 59">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1005840" y="1133569"/>
            <a:ext cx="7132320" cy="518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60</a:t>
            </a:fld>
            <a:endParaRPr lang="en-US"/>
          </a:p>
        </p:txBody>
      </p:sp>
    </p:spTree>
    <p:extLst>
      <p:ext uri="{BB962C8B-B14F-4D97-AF65-F5344CB8AC3E}">
        <p14:creationId xmlns:p14="http://schemas.microsoft.com/office/powerpoint/2010/main" val="41344916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solidFill>
                  <a:schemeClr val="tx1"/>
                </a:solidFill>
              </a:rPr>
              <a:t>OSPF Implementation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OSPF is implemented as a program in the network layer that uses the service of the IP for propagation. An IP datagram that carries a message from OSPF sets the value of the protocol field to 89. This means that although OSPF is a routing protocol to help IP to route its datagrams inside an AS, the OSPF messages are encapsulated inside datagrams. OSPF has gone through two versions: version 1 and version 2. Most implementations use version 2.</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61</a:t>
            </a:fld>
            <a:endParaRPr lang="en-US"/>
          </a:p>
        </p:txBody>
      </p:sp>
    </p:spTree>
    <p:extLst>
      <p:ext uri="{BB962C8B-B14F-4D97-AF65-F5344CB8AC3E}">
        <p14:creationId xmlns:p14="http://schemas.microsoft.com/office/powerpoint/2010/main" val="127196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AB88-9250-4955-B99B-0B713AEF16D5}"/>
              </a:ext>
            </a:extLst>
          </p:cNvPr>
          <p:cNvSpPr>
            <a:spLocks noGrp="1"/>
          </p:cNvSpPr>
          <p:nvPr>
            <p:ph type="title"/>
          </p:nvPr>
        </p:nvSpPr>
        <p:spPr/>
        <p:txBody>
          <a:bodyPr/>
          <a:lstStyle/>
          <a:p>
            <a:r>
              <a:rPr lang="en-US" altLang="en-US" dirty="0">
                <a:solidFill>
                  <a:schemeClr val="tx1"/>
                </a:solidFill>
              </a:rPr>
              <a:t>Figure 8.23 OSPF message formats (Part I)</a:t>
            </a:r>
            <a:endParaRPr lang="en-US" dirty="0"/>
          </a:p>
        </p:txBody>
      </p:sp>
      <p:pic>
        <p:nvPicPr>
          <p:cNvPr id="11" name="Picture 2" descr="An illustrations of O S P F common and general headers, hello message, link-state update, data description, link-state requests and acknowledgment.">
            <a:extLst>
              <a:ext uri="{FF2B5EF4-FFF2-40B4-BE49-F238E27FC236}">
                <a16:creationId xmlns:a16="http://schemas.microsoft.com/office/drawing/2014/main" id="{93886717-9A6E-4696-A660-DE8CB1F7F76E}"/>
              </a:ext>
            </a:extLst>
          </p:cNvPr>
          <p:cNvPicPr>
            <a:picLocks noChangeAspect="1" noChangeArrowheads="1"/>
          </p:cNvPicPr>
          <p:nvPr/>
        </p:nvPicPr>
        <p:blipFill>
          <a:blip r:embed="rId2"/>
          <a:stretch>
            <a:fillRect/>
          </a:stretch>
        </p:blipFill>
        <p:spPr bwMode="auto">
          <a:xfrm>
            <a:off x="1310046" y="1099717"/>
            <a:ext cx="6523905" cy="511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3">
            <a:extLst>
              <a:ext uri="{FF2B5EF4-FFF2-40B4-BE49-F238E27FC236}">
                <a16:creationId xmlns:a16="http://schemas.microsoft.com/office/drawing/2014/main" id="{A5DA52DF-C649-4F30-A73A-2145C68F3E28}"/>
              </a:ext>
            </a:extLst>
          </p:cNvPr>
          <p:cNvSpPr>
            <a:spLocks noGrp="1"/>
          </p:cNvSpPr>
          <p:nvPr>
            <p:ph sz="quarter" idx="11"/>
          </p:nvPr>
        </p:nvSpPr>
        <p:spPr>
          <a:xfrm>
            <a:off x="342900" y="3552656"/>
            <a:ext cx="2463800" cy="678610"/>
          </a:xfrm>
        </p:spPr>
        <p:txBody>
          <a:bodyPr anchor="ctr"/>
          <a:lstStyle/>
          <a:p>
            <a:pPr algn="ctr"/>
            <a:r>
              <a:rPr lang="en-US" sz="4000" b="1" dirty="0">
                <a:solidFill>
                  <a:srgbClr val="C00000"/>
                </a:solidFill>
              </a:rPr>
              <a:t>Attention</a:t>
            </a:r>
          </a:p>
        </p:txBody>
      </p:sp>
      <p:sp>
        <p:nvSpPr>
          <p:cNvPr id="8" name="Right Arrow 4">
            <a:extLst>
              <a:ext uri="{FF2B5EF4-FFF2-40B4-BE49-F238E27FC236}">
                <a16:creationId xmlns:a16="http://schemas.microsoft.com/office/drawing/2014/main" id="{4F32909C-898C-482D-A01C-C66309AE8A2C}"/>
              </a:ext>
              <a:ext uri="{C183D7F6-B498-43B3-948B-1728B52AA6E4}">
                <adec:decorative xmlns:adec="http://schemas.microsoft.com/office/drawing/2017/decorative" val="1"/>
              </a:ext>
            </a:extLst>
          </p:cNvPr>
          <p:cNvSpPr>
            <a:spLocks noChangeArrowheads="1"/>
          </p:cNvSpPr>
          <p:nvPr/>
        </p:nvSpPr>
        <p:spPr bwMode="auto">
          <a:xfrm>
            <a:off x="2832100" y="3816757"/>
            <a:ext cx="1143000" cy="228375"/>
          </a:xfrm>
          <a:prstGeom prst="rightArrow">
            <a:avLst>
              <a:gd name="adj1" fmla="val 50000"/>
              <a:gd name="adj2" fmla="val 50000"/>
            </a:avLst>
          </a:prstGeom>
          <a:solidFill>
            <a:srgbClr val="FF0000"/>
          </a:solidFill>
          <a:ln w="9525" algn="ctr">
            <a:solidFill>
              <a:srgbClr val="C00000"/>
            </a:solidFill>
            <a:round/>
            <a:headEnd/>
            <a:tailEnd/>
          </a:ln>
        </p:spPr>
        <p:txBody>
          <a:bodyPr/>
          <a:lstStyle/>
          <a:p>
            <a:endParaRPr lang="en-US" dirty="0"/>
          </a:p>
        </p:txBody>
      </p:sp>
      <p:sp>
        <p:nvSpPr>
          <p:cNvPr id="5" name="Text Placeholder 5">
            <a:extLst>
              <a:ext uri="{FF2B5EF4-FFF2-40B4-BE49-F238E27FC236}">
                <a16:creationId xmlns:a16="http://schemas.microsoft.com/office/drawing/2014/main" id="{E5D0EF55-12D8-4CC7-9063-C7A83D09DA9A}"/>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6" name="Slide Number Placeholder 6">
            <a:extLst>
              <a:ext uri="{FF2B5EF4-FFF2-40B4-BE49-F238E27FC236}">
                <a16:creationId xmlns:a16="http://schemas.microsoft.com/office/drawing/2014/main" id="{CB0A54DB-5317-44D0-BBA9-EBFB7F14334E}"/>
              </a:ext>
            </a:extLst>
          </p:cNvPr>
          <p:cNvSpPr>
            <a:spLocks noGrp="1"/>
          </p:cNvSpPr>
          <p:nvPr>
            <p:ph type="sldNum" sz="quarter" idx="10"/>
          </p:nvPr>
        </p:nvSpPr>
        <p:spPr/>
        <p:txBody>
          <a:bodyPr/>
          <a:lstStyle/>
          <a:p>
            <a:fld id="{68151E55-6873-49E2-B8D5-2F265E6F1973}" type="slidenum">
              <a:rPr lang="en-US" smtClean="0"/>
              <a:pPr/>
              <a:t>62</a:t>
            </a:fld>
            <a:endParaRPr lang="en-US"/>
          </a:p>
        </p:txBody>
      </p:sp>
    </p:spTree>
    <p:extLst>
      <p:ext uri="{BB962C8B-B14F-4D97-AF65-F5344CB8AC3E}">
        <p14:creationId xmlns:p14="http://schemas.microsoft.com/office/powerpoint/2010/main" val="1406098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AB88-9250-4955-B99B-0B713AEF16D5}"/>
              </a:ext>
            </a:extLst>
          </p:cNvPr>
          <p:cNvSpPr>
            <a:spLocks noGrp="1"/>
          </p:cNvSpPr>
          <p:nvPr>
            <p:ph type="title"/>
          </p:nvPr>
        </p:nvSpPr>
        <p:spPr/>
        <p:txBody>
          <a:bodyPr/>
          <a:lstStyle/>
          <a:p>
            <a:r>
              <a:rPr lang="en-US" altLang="en-US" dirty="0">
                <a:solidFill>
                  <a:schemeClr val="tx1"/>
                </a:solidFill>
              </a:rPr>
              <a:t>Figure 8.23 OSPF message formats (Part II)</a:t>
            </a:r>
            <a:endParaRPr lang="en-US" dirty="0"/>
          </a:p>
        </p:txBody>
      </p:sp>
      <p:pic>
        <p:nvPicPr>
          <p:cNvPr id="9" name="Picture 2" descr="Alternative description is described for this image in slide 62">
            <a:extLst>
              <a:ext uri="{FF2B5EF4-FFF2-40B4-BE49-F238E27FC236}">
                <a16:creationId xmlns:a16="http://schemas.microsoft.com/office/drawing/2014/main" id="{FFCA048F-6930-491C-A0DA-1B88C6C9351D}"/>
              </a:ext>
            </a:extLst>
          </p:cNvPr>
          <p:cNvPicPr>
            <a:picLocks noChangeAspect="1" noChangeArrowheads="1"/>
          </p:cNvPicPr>
          <p:nvPr/>
        </p:nvPicPr>
        <p:blipFill>
          <a:blip r:embed="rId2"/>
          <a:stretch>
            <a:fillRect/>
          </a:stretch>
        </p:blipFill>
        <p:spPr bwMode="auto">
          <a:xfrm>
            <a:off x="983850" y="1099741"/>
            <a:ext cx="7176296" cy="5111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3">
            <a:extLst>
              <a:ext uri="{FF2B5EF4-FFF2-40B4-BE49-F238E27FC236}">
                <a16:creationId xmlns:a16="http://schemas.microsoft.com/office/drawing/2014/main" id="{A5DA52DF-C649-4F30-A73A-2145C68F3E28}"/>
              </a:ext>
            </a:extLst>
          </p:cNvPr>
          <p:cNvSpPr>
            <a:spLocks noGrp="1"/>
          </p:cNvSpPr>
          <p:nvPr>
            <p:ph sz="quarter" idx="11"/>
          </p:nvPr>
        </p:nvSpPr>
        <p:spPr>
          <a:xfrm>
            <a:off x="342900" y="3552656"/>
            <a:ext cx="2463800" cy="678610"/>
          </a:xfrm>
        </p:spPr>
        <p:txBody>
          <a:bodyPr anchor="ctr"/>
          <a:lstStyle/>
          <a:p>
            <a:pPr algn="ctr"/>
            <a:r>
              <a:rPr lang="en-US" sz="4000" b="1" dirty="0">
                <a:solidFill>
                  <a:srgbClr val="C00000"/>
                </a:solidFill>
              </a:rPr>
              <a:t>Attention</a:t>
            </a:r>
          </a:p>
        </p:txBody>
      </p:sp>
      <p:sp>
        <p:nvSpPr>
          <p:cNvPr id="8" name="Right Arrow 4">
            <a:extLst>
              <a:ext uri="{FF2B5EF4-FFF2-40B4-BE49-F238E27FC236}">
                <a16:creationId xmlns:a16="http://schemas.microsoft.com/office/drawing/2014/main" id="{4F32909C-898C-482D-A01C-C66309AE8A2C}"/>
              </a:ext>
              <a:ext uri="{C183D7F6-B498-43B3-948B-1728B52AA6E4}">
                <adec:decorative xmlns:adec="http://schemas.microsoft.com/office/drawing/2017/decorative" val="1"/>
              </a:ext>
            </a:extLst>
          </p:cNvPr>
          <p:cNvSpPr>
            <a:spLocks noChangeArrowheads="1"/>
          </p:cNvSpPr>
          <p:nvPr/>
        </p:nvSpPr>
        <p:spPr bwMode="auto">
          <a:xfrm>
            <a:off x="2832100" y="3816757"/>
            <a:ext cx="1143000" cy="228375"/>
          </a:xfrm>
          <a:prstGeom prst="rightArrow">
            <a:avLst>
              <a:gd name="adj1" fmla="val 50000"/>
              <a:gd name="adj2" fmla="val 50000"/>
            </a:avLst>
          </a:prstGeom>
          <a:solidFill>
            <a:srgbClr val="FF0000"/>
          </a:solidFill>
          <a:ln w="9525" algn="ctr">
            <a:solidFill>
              <a:srgbClr val="C00000"/>
            </a:solidFill>
            <a:round/>
            <a:headEnd/>
            <a:tailEnd/>
          </a:ln>
        </p:spPr>
        <p:txBody>
          <a:bodyPr/>
          <a:lstStyle/>
          <a:p>
            <a:endParaRPr lang="en-US" dirty="0"/>
          </a:p>
        </p:txBody>
      </p:sp>
      <p:sp>
        <p:nvSpPr>
          <p:cNvPr id="5" name="Text Placeholder 5">
            <a:extLst>
              <a:ext uri="{FF2B5EF4-FFF2-40B4-BE49-F238E27FC236}">
                <a16:creationId xmlns:a16="http://schemas.microsoft.com/office/drawing/2014/main" id="{E5D0EF55-12D8-4CC7-9063-C7A83D09DA9A}"/>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6" name="Slide Number Placeholder 6">
            <a:extLst>
              <a:ext uri="{FF2B5EF4-FFF2-40B4-BE49-F238E27FC236}">
                <a16:creationId xmlns:a16="http://schemas.microsoft.com/office/drawing/2014/main" id="{CB0A54DB-5317-44D0-BBA9-EBFB7F14334E}"/>
              </a:ext>
            </a:extLst>
          </p:cNvPr>
          <p:cNvSpPr>
            <a:spLocks noGrp="1"/>
          </p:cNvSpPr>
          <p:nvPr>
            <p:ph type="sldNum" sz="quarter" idx="10"/>
          </p:nvPr>
        </p:nvSpPr>
        <p:spPr/>
        <p:txBody>
          <a:bodyPr/>
          <a:lstStyle/>
          <a:p>
            <a:fld id="{68151E55-6873-49E2-B8D5-2F265E6F1973}" type="slidenum">
              <a:rPr lang="en-US" smtClean="0"/>
              <a:pPr/>
              <a:t>63</a:t>
            </a:fld>
            <a:endParaRPr lang="en-US"/>
          </a:p>
        </p:txBody>
      </p:sp>
    </p:spTree>
    <p:extLst>
      <p:ext uri="{BB962C8B-B14F-4D97-AF65-F5344CB8AC3E}">
        <p14:creationId xmlns:p14="http://schemas.microsoft.com/office/powerpoint/2010/main" val="29799529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solidFill>
                  <a:schemeClr val="tx1"/>
                </a:solidFill>
              </a:rPr>
              <a:t>Performance</a:t>
            </a:r>
            <a:r>
              <a:rPr lang="en-US" sz="1200" dirty="0">
                <a:solidFill>
                  <a:schemeClr val="tx1"/>
                </a:solidFill>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686800" cy="5160185"/>
          </a:xfrm>
        </p:spPr>
        <p:txBody>
          <a:bodyPr/>
          <a:lstStyle/>
          <a:p>
            <a:pPr>
              <a:spcAft>
                <a:spcPts val="600"/>
              </a:spcAft>
              <a:defRPr/>
            </a:pPr>
            <a:r>
              <a:rPr lang="en-US" sz="2200" dirty="0"/>
              <a:t>Update Messages</a:t>
            </a:r>
          </a:p>
          <a:p>
            <a:pPr>
              <a:spcAft>
                <a:spcPts val="600"/>
              </a:spcAft>
              <a:defRPr/>
            </a:pPr>
            <a:r>
              <a:rPr lang="en-US" sz="2200" dirty="0"/>
              <a:t>The link-state messages in OSPF have a somewhat complex format. They also are flooded to the whole area. If the area is large, these messages may create heavy traffic and use a lot of bandwidth.</a:t>
            </a:r>
          </a:p>
          <a:p>
            <a:pPr>
              <a:spcBef>
                <a:spcPts val="1200"/>
              </a:spcBef>
              <a:spcAft>
                <a:spcPts val="600"/>
              </a:spcAft>
              <a:defRPr/>
            </a:pPr>
            <a:r>
              <a:rPr lang="en-US" sz="2200" dirty="0"/>
              <a:t>Convergence of Forwarding Tables</a:t>
            </a:r>
          </a:p>
          <a:p>
            <a:pPr>
              <a:spcAft>
                <a:spcPts val="600"/>
              </a:spcAft>
              <a:defRPr/>
            </a:pPr>
            <a:r>
              <a:rPr lang="en-US" sz="2200" dirty="0"/>
              <a:t>When the flooding of LSPs is completed, each router can create its own shortest-path tree and forwarding table; convergence is fairly quick. However, each router needs to run the Dijkstra’s algorithm, which may take some time.</a:t>
            </a:r>
          </a:p>
          <a:p>
            <a:pPr>
              <a:spcBef>
                <a:spcPts val="1200"/>
              </a:spcBef>
              <a:spcAft>
                <a:spcPts val="600"/>
              </a:spcAft>
              <a:defRPr/>
            </a:pPr>
            <a:r>
              <a:rPr lang="en-US" sz="2200" dirty="0"/>
              <a:t>Robustness</a:t>
            </a:r>
          </a:p>
          <a:p>
            <a:pPr>
              <a:spcAft>
                <a:spcPts val="600"/>
              </a:spcAft>
              <a:defRPr/>
            </a:pPr>
            <a:r>
              <a:rPr lang="en-US" sz="2200" dirty="0"/>
              <a:t>The OSPF protocol is more robust than RIP because, after receiving the completed LSDB, each router is independent and does not depend on other.</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64</a:t>
            </a:fld>
            <a:endParaRPr lang="en-US"/>
          </a:p>
        </p:txBody>
      </p:sp>
    </p:spTree>
    <p:extLst>
      <p:ext uri="{BB962C8B-B14F-4D97-AF65-F5344CB8AC3E}">
        <p14:creationId xmlns:p14="http://schemas.microsoft.com/office/powerpoint/2010/main" val="2943267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solidFill>
                  <a:schemeClr val="tx1"/>
                </a:solidFill>
              </a:rPr>
              <a:t>8.3.4 Border Gateway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686800" cy="5160185"/>
          </a:xfrm>
        </p:spPr>
        <p:txBody>
          <a:bodyPr/>
          <a:lstStyle/>
          <a:p>
            <a:pPr>
              <a:defRPr/>
            </a:pPr>
            <a:r>
              <a:rPr lang="en-US" dirty="0"/>
              <a:t>The Border Gateway Protocol version 4 (BGP4) is the only interdomain routing protocol used in the Internet today. BGP4 is based on the path-vector algorithm we described before, but it is tailored to provide information about the reachability of networks in the Internet.</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65</a:t>
            </a:fld>
            <a:endParaRPr lang="en-US"/>
          </a:p>
        </p:txBody>
      </p:sp>
    </p:spTree>
    <p:extLst>
      <p:ext uri="{BB962C8B-B14F-4D97-AF65-F5344CB8AC3E}">
        <p14:creationId xmlns:p14="http://schemas.microsoft.com/office/powerpoint/2010/main" val="1450853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solidFill>
                  <a:schemeClr val="tx1"/>
                </a:solidFill>
              </a:rPr>
              <a:t>Introduction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686800" cy="5160185"/>
          </a:xfrm>
        </p:spPr>
        <p:txBody>
          <a:bodyPr/>
          <a:lstStyle/>
          <a:p>
            <a:pPr>
              <a:defRPr/>
            </a:pPr>
            <a:r>
              <a:rPr lang="en-US" dirty="0"/>
              <a:t>BGP, and in particular BGP4, is a complex protocol. In this section, we introduce the basics of BGP and its relationship with intradomain routing protocols (RIP or OSPF). Figure 8.24 shows an example of an internet with four autonomous systems. AS2, AS3, and AS4 are stub autonomous systems; AS1 is a transient one. In our example, data exchange between AS2, AS3, and AS4 should pass through AS1.</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66</a:t>
            </a:fld>
            <a:endParaRPr lang="en-US"/>
          </a:p>
        </p:txBody>
      </p:sp>
    </p:spTree>
    <p:extLst>
      <p:ext uri="{BB962C8B-B14F-4D97-AF65-F5344CB8AC3E}">
        <p14:creationId xmlns:p14="http://schemas.microsoft.com/office/powerpoint/2010/main" val="3754046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8.24 A sample internet with four ASs</a:t>
            </a:r>
          </a:p>
        </p:txBody>
      </p:sp>
      <p:pic>
        <p:nvPicPr>
          <p:cNvPr id="10" name="Picture 2" descr="An illustration shows A S 1, A S 2, A S 3, and A S 4.">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757036"/>
            <a:ext cx="8595360" cy="374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67</a:t>
            </a:fld>
            <a:endParaRPr lang="en-US"/>
          </a:p>
        </p:txBody>
      </p:sp>
    </p:spTree>
    <p:extLst>
      <p:ext uri="{BB962C8B-B14F-4D97-AF65-F5344CB8AC3E}">
        <p14:creationId xmlns:p14="http://schemas.microsoft.com/office/powerpoint/2010/main" val="22305975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8.25 </a:t>
            </a:r>
            <a:r>
              <a:rPr lang="en-US" altLang="en-US" dirty="0" err="1">
                <a:solidFill>
                  <a:schemeClr val="tx1"/>
                </a:solidFill>
              </a:rPr>
              <a:t>eBGP</a:t>
            </a:r>
            <a:r>
              <a:rPr lang="en-US" altLang="en-US" dirty="0">
                <a:solidFill>
                  <a:schemeClr val="tx1"/>
                </a:solidFill>
              </a:rPr>
              <a:t> operation</a:t>
            </a:r>
          </a:p>
        </p:txBody>
      </p:sp>
      <p:pic>
        <p:nvPicPr>
          <p:cNvPr id="10" name="Picture 2" descr="An illustration shows e BG P oper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363699"/>
            <a:ext cx="8595360" cy="448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68</a:t>
            </a:fld>
            <a:endParaRPr lang="en-US"/>
          </a:p>
        </p:txBody>
      </p:sp>
    </p:spTree>
    <p:extLst>
      <p:ext uri="{BB962C8B-B14F-4D97-AF65-F5344CB8AC3E}">
        <p14:creationId xmlns:p14="http://schemas.microsoft.com/office/powerpoint/2010/main" val="6726711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8.26 Combination of </a:t>
            </a:r>
            <a:r>
              <a:rPr lang="en-US" altLang="en-US" dirty="0" err="1">
                <a:solidFill>
                  <a:schemeClr val="tx1"/>
                </a:solidFill>
              </a:rPr>
              <a:t>eBGP</a:t>
            </a:r>
            <a:r>
              <a:rPr lang="en-US" altLang="en-US" dirty="0">
                <a:solidFill>
                  <a:schemeClr val="tx1"/>
                </a:solidFill>
              </a:rPr>
              <a:t> and </a:t>
            </a:r>
            <a:r>
              <a:rPr lang="en-US" altLang="en-US" dirty="0" err="1">
                <a:solidFill>
                  <a:schemeClr val="tx1"/>
                </a:solidFill>
              </a:rPr>
              <a:t>iBGP</a:t>
            </a:r>
            <a:r>
              <a:rPr lang="en-US" altLang="en-US" dirty="0">
                <a:solidFill>
                  <a:schemeClr val="tx1"/>
                </a:solidFill>
              </a:rPr>
              <a:t> sessions in our internet</a:t>
            </a:r>
          </a:p>
        </p:txBody>
      </p:sp>
      <p:pic>
        <p:nvPicPr>
          <p:cNvPr id="10" name="Picture 2" descr="An illustration shows e BG P and i BG P session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474017" y="1242460"/>
            <a:ext cx="8195966" cy="493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69</a:t>
            </a:fld>
            <a:endParaRPr lang="en-US"/>
          </a:p>
        </p:txBody>
      </p:sp>
    </p:spTree>
    <p:extLst>
      <p:ext uri="{BB962C8B-B14F-4D97-AF65-F5344CB8AC3E}">
        <p14:creationId xmlns:p14="http://schemas.microsoft.com/office/powerpoint/2010/main" val="1144920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8.1.2 Least-Cost Routing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When an internet is modeled as a weighted graph, one of the ways to interpret the best route from the source router to the destination router is to find the least cost between the two. In other words, the source router chooses a route to the destination router in such a way that the total cost for the route is the least cost among all possible routes.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7</a:t>
            </a:fld>
            <a:endParaRPr lang="en-US"/>
          </a:p>
        </p:txBody>
      </p:sp>
    </p:spTree>
    <p:extLst>
      <p:ext uri="{BB962C8B-B14F-4D97-AF65-F5344CB8AC3E}">
        <p14:creationId xmlns:p14="http://schemas.microsoft.com/office/powerpoint/2010/main" val="33919054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8.27 Finalized BGP path tables (Part I)</a:t>
            </a:r>
          </a:p>
        </p:txBody>
      </p:sp>
      <p:pic>
        <p:nvPicPr>
          <p:cNvPr id="10" name="Picture 2" descr="An illustration shows the path table for R 1, R 2, R 3, R 4, R 5, R 6, R 7, R 8, and R 9.">
            <a:extLst>
              <a:ext uri="{FF2B5EF4-FFF2-40B4-BE49-F238E27FC236}">
                <a16:creationId xmlns:a16="http://schemas.microsoft.com/office/drawing/2014/main" id="{DC8C8999-2E59-422D-9276-9A19F789E62E}"/>
              </a:ext>
            </a:extLst>
          </p:cNvPr>
          <p:cNvPicPr>
            <a:picLocks noChangeAspect="1" noChangeArrowheads="1"/>
          </p:cNvPicPr>
          <p:nvPr/>
        </p:nvPicPr>
        <p:blipFill rotWithShape="1">
          <a:blip r:embed="rId2"/>
          <a:srcRect b="68321"/>
          <a:stretch/>
        </p:blipFill>
        <p:spPr bwMode="auto">
          <a:xfrm>
            <a:off x="274320" y="3023335"/>
            <a:ext cx="8595360" cy="124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70</a:t>
            </a:fld>
            <a:endParaRPr lang="en-US"/>
          </a:p>
        </p:txBody>
      </p:sp>
    </p:spTree>
    <p:extLst>
      <p:ext uri="{BB962C8B-B14F-4D97-AF65-F5344CB8AC3E}">
        <p14:creationId xmlns:p14="http://schemas.microsoft.com/office/powerpoint/2010/main" val="580332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8.27 Finalized BGP path tables (Part II)</a:t>
            </a:r>
          </a:p>
        </p:txBody>
      </p:sp>
      <p:pic>
        <p:nvPicPr>
          <p:cNvPr id="10" name="Picture 2" descr="Alternative description is described for this image in slide 70">
            <a:extLst>
              <a:ext uri="{FF2B5EF4-FFF2-40B4-BE49-F238E27FC236}">
                <a16:creationId xmlns:a16="http://schemas.microsoft.com/office/drawing/2014/main" id="{DC8C8999-2E59-422D-9276-9A19F789E62E}"/>
              </a:ext>
            </a:extLst>
          </p:cNvPr>
          <p:cNvPicPr>
            <a:picLocks noChangeAspect="1" noChangeArrowheads="1"/>
          </p:cNvPicPr>
          <p:nvPr/>
        </p:nvPicPr>
        <p:blipFill rotWithShape="1">
          <a:blip r:embed="rId2"/>
          <a:srcRect t="33064" b="35319"/>
          <a:stretch/>
        </p:blipFill>
        <p:spPr bwMode="auto">
          <a:xfrm>
            <a:off x="274320" y="3023335"/>
            <a:ext cx="8595360" cy="124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71</a:t>
            </a:fld>
            <a:endParaRPr lang="en-US"/>
          </a:p>
        </p:txBody>
      </p:sp>
    </p:spTree>
    <p:extLst>
      <p:ext uri="{BB962C8B-B14F-4D97-AF65-F5344CB8AC3E}">
        <p14:creationId xmlns:p14="http://schemas.microsoft.com/office/powerpoint/2010/main" val="7477313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8.27 Finalized BGP path tables (Part III)</a:t>
            </a:r>
          </a:p>
        </p:txBody>
      </p:sp>
      <p:pic>
        <p:nvPicPr>
          <p:cNvPr id="10" name="Picture 2" descr="Alternative description is described for this image in slide 70">
            <a:extLst>
              <a:ext uri="{FF2B5EF4-FFF2-40B4-BE49-F238E27FC236}">
                <a16:creationId xmlns:a16="http://schemas.microsoft.com/office/drawing/2014/main" id="{DC8C8999-2E59-422D-9276-9A19F789E62E}"/>
              </a:ext>
            </a:extLst>
          </p:cNvPr>
          <p:cNvPicPr>
            <a:picLocks noChangeAspect="1" noChangeArrowheads="1"/>
          </p:cNvPicPr>
          <p:nvPr/>
        </p:nvPicPr>
        <p:blipFill rotWithShape="1">
          <a:blip r:embed="rId2"/>
          <a:srcRect t="67809" b="735"/>
          <a:stretch/>
        </p:blipFill>
        <p:spPr bwMode="auto">
          <a:xfrm>
            <a:off x="274320" y="3023335"/>
            <a:ext cx="8595360" cy="123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72</a:t>
            </a:fld>
            <a:endParaRPr lang="en-US"/>
          </a:p>
        </p:txBody>
      </p:sp>
    </p:spTree>
    <p:extLst>
      <p:ext uri="{BB962C8B-B14F-4D97-AF65-F5344CB8AC3E}">
        <p14:creationId xmlns:p14="http://schemas.microsoft.com/office/powerpoint/2010/main" val="21519546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8.28 Forwarding tables after injection from BGP (Part I)</a:t>
            </a:r>
          </a:p>
        </p:txBody>
      </p:sp>
      <p:pic>
        <p:nvPicPr>
          <p:cNvPr id="8" name="Picture 2" descr="An illustration shows destination, next, and cost for R 1, R 2, R 3, and R 4.">
            <a:extLst>
              <a:ext uri="{FF2B5EF4-FFF2-40B4-BE49-F238E27FC236}">
                <a16:creationId xmlns:a16="http://schemas.microsoft.com/office/drawing/2014/main" id="{CAF02425-A133-47DB-BB90-AB2CEAAD0984}"/>
              </a:ext>
            </a:extLst>
          </p:cNvPr>
          <p:cNvPicPr>
            <a:picLocks noChangeAspect="1" noChangeArrowheads="1"/>
          </p:cNvPicPr>
          <p:nvPr/>
        </p:nvPicPr>
        <p:blipFill rotWithShape="1">
          <a:blip r:embed="rId2"/>
          <a:srcRect b="35639"/>
          <a:stretch/>
        </p:blipFill>
        <p:spPr bwMode="auto">
          <a:xfrm>
            <a:off x="1280160" y="1149447"/>
            <a:ext cx="6583680" cy="2570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An illustration shows e BG P oper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3"/>
          <a:stretch>
            <a:fillRect/>
          </a:stretch>
        </p:blipFill>
        <p:spPr bwMode="auto">
          <a:xfrm>
            <a:off x="1921925" y="3847602"/>
            <a:ext cx="5300150" cy="239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4">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4" action="ppaction://hlinksldjump"/>
              </a:rPr>
              <a:t>Access the text alternative for slide images.</a:t>
            </a:r>
          </a:p>
        </p:txBody>
      </p:sp>
      <p:sp>
        <p:nvSpPr>
          <p:cNvPr id="6" name="Slide Number Placeholder 5">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73</a:t>
            </a:fld>
            <a:endParaRPr lang="en-US"/>
          </a:p>
        </p:txBody>
      </p:sp>
    </p:spTree>
    <p:extLst>
      <p:ext uri="{BB962C8B-B14F-4D97-AF65-F5344CB8AC3E}">
        <p14:creationId xmlns:p14="http://schemas.microsoft.com/office/powerpoint/2010/main" val="29805109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8.28 Forwarding tables after injection from BGP (Part II)</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74</a:t>
            </a:fld>
            <a:endParaRPr lang="en-US"/>
          </a:p>
        </p:txBody>
      </p:sp>
      <p:pic>
        <p:nvPicPr>
          <p:cNvPr id="8" name="Picture 2" descr="An illustration shows destination, next, and cost for R 5, R 6, R 7, R 8, and R 9.">
            <a:extLst>
              <a:ext uri="{FF2B5EF4-FFF2-40B4-BE49-F238E27FC236}">
                <a16:creationId xmlns:a16="http://schemas.microsoft.com/office/drawing/2014/main" id="{CAF02425-A133-47DB-BB90-AB2CEAAD0984}"/>
              </a:ext>
            </a:extLst>
          </p:cNvPr>
          <p:cNvPicPr>
            <a:picLocks noChangeAspect="1" noChangeArrowheads="1"/>
          </p:cNvPicPr>
          <p:nvPr/>
        </p:nvPicPr>
        <p:blipFill rotWithShape="1">
          <a:blip r:embed="rId2"/>
          <a:srcRect l="1057" t="66594" r="-470" b="1107"/>
          <a:stretch/>
        </p:blipFill>
        <p:spPr bwMode="auto">
          <a:xfrm>
            <a:off x="371818" y="1744370"/>
            <a:ext cx="8400365" cy="165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An illustration shows e BG P oper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3"/>
          <a:stretch>
            <a:fillRect/>
          </a:stretch>
        </p:blipFill>
        <p:spPr bwMode="auto">
          <a:xfrm>
            <a:off x="1921925" y="3847602"/>
            <a:ext cx="5300150" cy="239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4">
            <a:extLst>
              <a:ext uri="{FF2B5EF4-FFF2-40B4-BE49-F238E27FC236}">
                <a16:creationId xmlns:a16="http://schemas.microsoft.com/office/drawing/2014/main" id="{8FA1F306-83EA-484E-A606-1C63CC5ED214}"/>
              </a:ext>
            </a:extLst>
          </p:cNvPr>
          <p:cNvSpPr>
            <a:spLocks noGrp="1"/>
          </p:cNvSpPr>
          <p:nvPr>
            <p:ph type="body" sz="quarter" idx="40"/>
          </p:nvPr>
        </p:nvSpPr>
        <p:spPr>
          <a:xfrm>
            <a:off x="3200400" y="6300788"/>
            <a:ext cx="2743200" cy="192087"/>
          </a:xfrm>
        </p:spPr>
        <p:txBody>
          <a:bodyPr/>
          <a:lstStyle/>
          <a:p>
            <a:r>
              <a:rPr lang="en-US" noProof="0" dirty="0">
                <a:hlinkClick r:id="rId4" action="ppaction://hlinksldjump"/>
              </a:rPr>
              <a:t>Access the text alternative for slide images.</a:t>
            </a:r>
            <a:endParaRPr lang="en-US" noProof="0" dirty="0">
              <a:hlinkClick r:id="rId5" action="ppaction://hlinksldjump"/>
            </a:endParaRPr>
          </a:p>
        </p:txBody>
      </p:sp>
    </p:spTree>
    <p:extLst>
      <p:ext uri="{BB962C8B-B14F-4D97-AF65-F5344CB8AC3E}">
        <p14:creationId xmlns:p14="http://schemas.microsoft.com/office/powerpoint/2010/main" val="1466731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Path Attributes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272431"/>
          </a:xfrm>
        </p:spPr>
        <p:txBody>
          <a:bodyPr/>
          <a:lstStyle/>
          <a:p>
            <a:pPr>
              <a:defRPr/>
            </a:pPr>
            <a:r>
              <a:rPr lang="en-US" dirty="0"/>
              <a:t>In both intradomain routing protocols (RIP or OSPF), a destination is normally associated with two pieces of information: next hop and cost. The first one shows the address of the next router to deliver the packet; the second defines the cost to the final destination. Interdomain routing is more involved and naturally needs more information about how to reach the final destination. In BGP these pieces are called path attributes.</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75</a:t>
            </a:fld>
            <a:endParaRPr lang="en-US"/>
          </a:p>
        </p:txBody>
      </p:sp>
    </p:spTree>
    <p:extLst>
      <p:ext uri="{BB962C8B-B14F-4D97-AF65-F5344CB8AC3E}">
        <p14:creationId xmlns:p14="http://schemas.microsoft.com/office/powerpoint/2010/main" val="19685652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8.29 Format of path attribute</a:t>
            </a:r>
          </a:p>
        </p:txBody>
      </p:sp>
      <p:pic>
        <p:nvPicPr>
          <p:cNvPr id="10" name="Picture 2" descr="An illustration shows path attribute with two layer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588928"/>
            <a:ext cx="8595360" cy="208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76</a:t>
            </a:fld>
            <a:endParaRPr lang="en-US"/>
          </a:p>
        </p:txBody>
      </p:sp>
    </p:spTree>
    <p:extLst>
      <p:ext uri="{BB962C8B-B14F-4D97-AF65-F5344CB8AC3E}">
        <p14:creationId xmlns:p14="http://schemas.microsoft.com/office/powerpoint/2010/main" val="433884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Route Selection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So far in this section, we have been silent about how a route is selected by a BGP router mostly because our simple example has one route to a destination. In the case where multiple routes are received to a destination, BGP needs to select one among them. The route selection process in BGP is not as easy as the ones in the intradomain routing protocol that is based on the shortest-path tree. A route in BGP has some attributes attached to it and it may come from an </a:t>
            </a:r>
            <a:r>
              <a:rPr lang="en-US" dirty="0" err="1"/>
              <a:t>eBGP</a:t>
            </a:r>
            <a:r>
              <a:rPr lang="en-US" dirty="0"/>
              <a:t> session or an </a:t>
            </a:r>
            <a:r>
              <a:rPr lang="en-US" dirty="0" err="1"/>
              <a:t>iBGP</a:t>
            </a:r>
            <a:r>
              <a:rPr lang="en-US" dirty="0"/>
              <a:t> session. Figure 8.30 shows the flow diagram as used by common implementations</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77</a:t>
            </a:fld>
            <a:endParaRPr lang="en-US"/>
          </a:p>
        </p:txBody>
      </p:sp>
    </p:spTree>
    <p:extLst>
      <p:ext uri="{BB962C8B-B14F-4D97-AF65-F5344CB8AC3E}">
        <p14:creationId xmlns:p14="http://schemas.microsoft.com/office/powerpoint/2010/main" val="37687126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20.30 Flow diagram for route selection</a:t>
            </a:r>
          </a:p>
        </p:txBody>
      </p:sp>
      <p:pic>
        <p:nvPicPr>
          <p:cNvPr id="10" name="Picture 2" descr="A flow diagram of route selec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548640" y="1108168"/>
            <a:ext cx="8046720" cy="5077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78</a:t>
            </a:fld>
            <a:endParaRPr lang="en-US"/>
          </a:p>
        </p:txBody>
      </p:sp>
    </p:spTree>
    <p:extLst>
      <p:ext uri="{BB962C8B-B14F-4D97-AF65-F5344CB8AC3E}">
        <p14:creationId xmlns:p14="http://schemas.microsoft.com/office/powerpoint/2010/main" val="491740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Messages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BGP uses four types of messages for communication between the BGP speakers across the ASs and inside an AS: open, update, keepalive, and notification (see Figure 8.31). All BGP packets share the same common header. </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79</a:t>
            </a:fld>
            <a:endParaRPr lang="en-US"/>
          </a:p>
        </p:txBody>
      </p:sp>
    </p:spTree>
    <p:extLst>
      <p:ext uri="{BB962C8B-B14F-4D97-AF65-F5344CB8AC3E}">
        <p14:creationId xmlns:p14="http://schemas.microsoft.com/office/powerpoint/2010/main" val="1211323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Least Cost Trees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If there are N routers in an internet, there are (N - 1) least-cost paths from each router to any other router. This means we need N * (N  - 1) least-cost paths for the whole internet. If we have only 10 routers in an internet, we need 90 least-cost paths. A better way to see all of these paths is to combine them in a least-cost tree. A least-cost tree is a tree with the source router as the root that spans the whole graph (visits all other nodes) and in which the path between the root and any other node is the shortest. Figure 8.2 shows the seven least-cost trees for the internet in Figure 8.1.</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8</a:t>
            </a:fld>
            <a:endParaRPr lang="en-US"/>
          </a:p>
        </p:txBody>
      </p:sp>
    </p:spTree>
    <p:extLst>
      <p:ext uri="{BB962C8B-B14F-4D97-AF65-F5344CB8AC3E}">
        <p14:creationId xmlns:p14="http://schemas.microsoft.com/office/powerpoint/2010/main" val="19183897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8.31 BGP messages</a:t>
            </a:r>
          </a:p>
        </p:txBody>
      </p:sp>
      <p:pic>
        <p:nvPicPr>
          <p:cNvPr id="10" name="Picture 2" descr="An illustration shows the open message, update message, notification message, and keep alive messag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1051560" y="1073878"/>
            <a:ext cx="7040880" cy="515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80</a:t>
            </a:fld>
            <a:endParaRPr lang="en-US"/>
          </a:p>
        </p:txBody>
      </p:sp>
    </p:spTree>
    <p:extLst>
      <p:ext uri="{BB962C8B-B14F-4D97-AF65-F5344CB8AC3E}">
        <p14:creationId xmlns:p14="http://schemas.microsoft.com/office/powerpoint/2010/main" val="743204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Performance</a:t>
            </a:r>
            <a:r>
              <a:rPr lang="en-US" sz="1200" dirty="0">
                <a:solidFill>
                  <a:srgbClr val="000000"/>
                </a:solidFill>
              </a:rPr>
              <a:t> 2</a:t>
            </a:r>
            <a:endParaRPr lang="en-US" dirty="0">
              <a:solidFill>
                <a:schemeClr val="tx1"/>
              </a:solidFill>
            </a:endParaRP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BGP performance can be compared with RIP. BGP speakers exchange a lot of messages to create forwarding tables, but BGP is free from loops and count-to-infinity. The same weakness we mention for RIP about propagation of failure and corruptness also exists in BGP.</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81</a:t>
            </a:fld>
            <a:endParaRPr lang="en-US"/>
          </a:p>
        </p:txBody>
      </p:sp>
    </p:spTree>
    <p:extLst>
      <p:ext uri="{BB962C8B-B14F-4D97-AF65-F5344CB8AC3E}">
        <p14:creationId xmlns:p14="http://schemas.microsoft.com/office/powerpoint/2010/main" val="3412576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8-4 MULTICAST ROUTING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r>
              <a:rPr lang="en-US" dirty="0">
                <a:latin typeface="Times-Roman"/>
              </a:rPr>
              <a:t>Communication in the Internet today is not only unicasting; multicasting communication is growing fast. In this section, we first discuss the general ideas behind unicasting, multicasting, and broadcasting. We then talk about some basic issues in multicast routing. Finally, we discuss multicasting routing protocols in the Internet.</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82</a:t>
            </a:fld>
            <a:endParaRPr lang="en-US"/>
          </a:p>
        </p:txBody>
      </p:sp>
    </p:spTree>
    <p:extLst>
      <p:ext uri="{BB962C8B-B14F-4D97-AF65-F5344CB8AC3E}">
        <p14:creationId xmlns:p14="http://schemas.microsoft.com/office/powerpoint/2010/main" val="34618198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8.4.1 Unicasting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In unicasting, there is one source and one destination network. The relationship between the source and the destination network is one to one. Each router in the path of the datagram tries to forward the packet to one and only one of its interfaces.</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83</a:t>
            </a:fld>
            <a:endParaRPr lang="en-US"/>
          </a:p>
        </p:txBody>
      </p:sp>
    </p:spTree>
    <p:extLst>
      <p:ext uri="{BB962C8B-B14F-4D97-AF65-F5344CB8AC3E}">
        <p14:creationId xmlns:p14="http://schemas.microsoft.com/office/powerpoint/2010/main" val="2389903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8.32 Unicasting</a:t>
            </a:r>
          </a:p>
        </p:txBody>
      </p:sp>
      <p:pic>
        <p:nvPicPr>
          <p:cNvPr id="10" name="Picture 2" descr="An illustration shows network connections through unicast router.">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406015"/>
            <a:ext cx="8595360" cy="4423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84</a:t>
            </a:fld>
            <a:endParaRPr lang="en-US"/>
          </a:p>
        </p:txBody>
      </p:sp>
    </p:spTree>
    <p:extLst>
      <p:ext uri="{BB962C8B-B14F-4D97-AF65-F5344CB8AC3E}">
        <p14:creationId xmlns:p14="http://schemas.microsoft.com/office/powerpoint/2010/main" val="35398655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8.4.2 Multicasting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In multicasting, there is one source and a group of destinations. The relationship is one to many. In this type of communication, the source address is a unicast address, but the destination address is a group address, a group of one or more destination networks in which there is at least one member of the group that is interested in receiving the multicast datagram. The group address defines the members of the group.</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85</a:t>
            </a:fld>
            <a:endParaRPr lang="en-US"/>
          </a:p>
        </p:txBody>
      </p:sp>
    </p:spTree>
    <p:extLst>
      <p:ext uri="{BB962C8B-B14F-4D97-AF65-F5344CB8AC3E}">
        <p14:creationId xmlns:p14="http://schemas.microsoft.com/office/powerpoint/2010/main" val="14385565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Multicast Applications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Multicasting has many applications today, such as access to distributed databases, information dissemination, teleconferencing, and distance learning.</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86</a:t>
            </a:fld>
            <a:endParaRPr lang="en-US"/>
          </a:p>
        </p:txBody>
      </p:sp>
    </p:spTree>
    <p:extLst>
      <p:ext uri="{BB962C8B-B14F-4D97-AF65-F5344CB8AC3E}">
        <p14:creationId xmlns:p14="http://schemas.microsoft.com/office/powerpoint/2010/main" val="31648975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8.33 Multicasting</a:t>
            </a:r>
          </a:p>
        </p:txBody>
      </p:sp>
      <p:pic>
        <p:nvPicPr>
          <p:cNvPr id="10" name="Picture 2" descr="An illustration shows the network through the multicast router.">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268853"/>
            <a:ext cx="8595360" cy="473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87</a:t>
            </a:fld>
            <a:endParaRPr lang="en-US"/>
          </a:p>
        </p:txBody>
      </p:sp>
    </p:spTree>
    <p:extLst>
      <p:ext uri="{BB962C8B-B14F-4D97-AF65-F5344CB8AC3E}">
        <p14:creationId xmlns:p14="http://schemas.microsoft.com/office/powerpoint/2010/main" val="8273079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Multicast Addresses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We discuss multicast addresses for IPv4 and IPv6 in Chapter 7.</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88</a:t>
            </a:fld>
            <a:endParaRPr lang="en-US"/>
          </a:p>
        </p:txBody>
      </p:sp>
    </p:spTree>
    <p:extLst>
      <p:ext uri="{BB962C8B-B14F-4D97-AF65-F5344CB8AC3E}">
        <p14:creationId xmlns:p14="http://schemas.microsoft.com/office/powerpoint/2010/main" val="33450994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8.4.3 Multicast Distance Vector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The Distance Vector Multicast Routing Protocol (DVMRP) is the extension of the Routing Information Protocol (RIP) which is used in unicast routing. </a:t>
            </a:r>
          </a:p>
          <a:p>
            <a:pPr>
              <a:defRPr/>
            </a:pPr>
            <a:r>
              <a:rPr lang="en-US" dirty="0"/>
              <a:t>It uses the source-based tree approach to multicasting. </a:t>
            </a:r>
          </a:p>
          <a:p>
            <a:pPr>
              <a:defRPr/>
            </a:pPr>
            <a:r>
              <a:rPr lang="en-US" dirty="0"/>
              <a:t>It is worth mentioning that each router in this protocol that receives a multicast packet to be forwarded implicitly creates a source-based multicast tree in </a:t>
            </a:r>
          </a:p>
          <a:p>
            <a:pPr>
              <a:defRPr/>
            </a:pPr>
            <a:r>
              <a:rPr lang="en-US" dirty="0"/>
              <a:t>three steps:</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89</a:t>
            </a:fld>
            <a:endParaRPr lang="en-US"/>
          </a:p>
        </p:txBody>
      </p:sp>
    </p:spTree>
    <p:extLst>
      <p:ext uri="{BB962C8B-B14F-4D97-AF65-F5344CB8AC3E}">
        <p14:creationId xmlns:p14="http://schemas.microsoft.com/office/powerpoint/2010/main" val="2663191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8.2 Least-cost trees for nodes in the internet of Figure 4.56</a:t>
            </a:r>
          </a:p>
        </p:txBody>
      </p:sp>
      <p:pic>
        <p:nvPicPr>
          <p:cNvPr id="10" name="Picture 2" descr="Seven diagrams show the tree structure of the network.">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365760" y="1512071"/>
            <a:ext cx="8412480" cy="432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a:t>
            </a:fld>
            <a:endParaRPr lang="en-US"/>
          </a:p>
        </p:txBody>
      </p:sp>
    </p:spTree>
    <p:extLst>
      <p:ext uri="{BB962C8B-B14F-4D97-AF65-F5344CB8AC3E}">
        <p14:creationId xmlns:p14="http://schemas.microsoft.com/office/powerpoint/2010/main" val="33212961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Reverse Cast Forwarding (RPF)</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The first algorithm, reverse path forwarding (RPF), forces the router to forward a multicast packet from one specific interface: the one which has come through the shortest path from the source to the router. How can a router know which interface is in this path if the router does not have a shortest-path tree rooted at the source? The router uses the first property of the shortest-path tree we discussed in unicast routing, which says that the shortest path from A to B is also the shortest path from B to A.</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90</a:t>
            </a:fld>
            <a:endParaRPr lang="en-US"/>
          </a:p>
        </p:txBody>
      </p:sp>
    </p:spTree>
    <p:extLst>
      <p:ext uri="{BB962C8B-B14F-4D97-AF65-F5344CB8AC3E}">
        <p14:creationId xmlns:p14="http://schemas.microsoft.com/office/powerpoint/2010/main" val="14693689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Reverse Path Broadcasting (RPB)</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The RPF algorithm helps a router to forward only one copy received from a source and drop the rest. However, when we think about broadcasting in the second step, we need to remember that destinations are all the networks (LANs) in the internet. To be efficient, we need to prevent each network from receiving more than one copy of the packet. When a router that is not the parent of the attached network receives a multicast packet, it simply drops the packet. There are several ways that the parent of the network related to a network can be selected; one way is to select the router that has the shortest path to the source.</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91</a:t>
            </a:fld>
            <a:endParaRPr lang="en-US"/>
          </a:p>
        </p:txBody>
      </p:sp>
    </p:spTree>
    <p:extLst>
      <p:ext uri="{BB962C8B-B14F-4D97-AF65-F5344CB8AC3E}">
        <p14:creationId xmlns:p14="http://schemas.microsoft.com/office/powerpoint/2010/main" val="12872950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8.34 Multicasting versus multiple unicasting</a:t>
            </a:r>
          </a:p>
        </p:txBody>
      </p:sp>
      <p:pic>
        <p:nvPicPr>
          <p:cNvPr id="10" name="Picture 2" descr="A two-part illustration shows a. using R PF, N receives two copies, and b. using R P B, N receives only one copy.">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889203"/>
            <a:ext cx="8595360" cy="348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92</a:t>
            </a:fld>
            <a:endParaRPr lang="en-US"/>
          </a:p>
        </p:txBody>
      </p:sp>
    </p:spTree>
    <p:extLst>
      <p:ext uri="{BB962C8B-B14F-4D97-AF65-F5344CB8AC3E}">
        <p14:creationId xmlns:p14="http://schemas.microsoft.com/office/powerpoint/2010/main" val="3103064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8.35 RPF versus RPB</a:t>
            </a:r>
          </a:p>
        </p:txBody>
      </p:sp>
      <p:pic>
        <p:nvPicPr>
          <p:cNvPr id="10" name="Picture 2" descr="A two-part illustrations shows using R P B, all networks receive a copy, and using R PM, only members receive a copy.">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900951"/>
            <a:ext cx="8595360" cy="34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93</a:t>
            </a:fld>
            <a:endParaRPr lang="en-US"/>
          </a:p>
        </p:txBody>
      </p:sp>
    </p:spTree>
    <p:extLst>
      <p:ext uri="{BB962C8B-B14F-4D97-AF65-F5344CB8AC3E}">
        <p14:creationId xmlns:p14="http://schemas.microsoft.com/office/powerpoint/2010/main" val="1354045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Reverse Cast Multicasting (RPM)</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RPB does not multicast the packet, it broadcasts it. This is not efficient. To increase efficiency, the multicast packet must reach only those networks that have active members for that particular group. This is called reverse path multicasting (RPM). To change the broadcast shortest-path tree to a multicast shortest-path tree, each router needs to prune (make inactive) the interfaces that do not reach a network with active members corresponding to a particular source-group combination.</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94</a:t>
            </a:fld>
            <a:endParaRPr lang="en-US"/>
          </a:p>
        </p:txBody>
      </p:sp>
    </p:spTree>
    <p:extLst>
      <p:ext uri="{BB962C8B-B14F-4D97-AF65-F5344CB8AC3E}">
        <p14:creationId xmlns:p14="http://schemas.microsoft.com/office/powerpoint/2010/main" val="12016090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8.4.4 Multicast Link State (MOSPF)</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Multicast Open Shortest Path First (MOSPF) is the extension of the Open Shortest Path First (OSPF) protocol, which is used in unicast routing. It also uses the source-based tree approach to multicasting. If the internet is running a unicast link-state routing algorithm, the idea can be extended to provide a multicast link-state routing algorithm. To extend unicasting to multicasting, each router needs to have another database, as with the case of unicast distance-vector routing, to show which interface has an active member in a particular group.</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95</a:t>
            </a:fld>
            <a:endParaRPr lang="en-US"/>
          </a:p>
        </p:txBody>
      </p:sp>
    </p:spTree>
    <p:extLst>
      <p:ext uri="{BB962C8B-B14F-4D97-AF65-F5344CB8AC3E}">
        <p14:creationId xmlns:p14="http://schemas.microsoft.com/office/powerpoint/2010/main" val="29429402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8.36 Example of tree formation in MOSPF</a:t>
            </a:r>
          </a:p>
        </p:txBody>
      </p:sp>
      <p:pic>
        <p:nvPicPr>
          <p:cNvPr id="10" name="Picture 2" descr="Four illustrations show the internet with some active groups, S-G1 shortest-path tree, S-G1 sub tree by the current router, and S-G1 pruned sub tree.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735328"/>
            <a:ext cx="8595360" cy="393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96</a:t>
            </a:fld>
            <a:endParaRPr lang="en-US"/>
          </a:p>
        </p:txBody>
      </p:sp>
    </p:spTree>
    <p:extLst>
      <p:ext uri="{BB962C8B-B14F-4D97-AF65-F5344CB8AC3E}">
        <p14:creationId xmlns:p14="http://schemas.microsoft.com/office/powerpoint/2010/main" val="6440631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8.4.5 Protocol Independent Multicast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Protocol Independent Multicast (PIM) is the name given to a common protocol that needs a unicast routing protocol for its operation, but the unicast protocol can be either a distance-vector protocol or a link-state protocol. In other words, PIM needs to use the forwarding table of a unicast routing protocol to find the next router in a path to the destination, but it does not matter how the forwarding table is created. PIM has another interesting feature: it can work in two different modes: dense and sparse.</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97</a:t>
            </a:fld>
            <a:endParaRPr lang="en-US"/>
          </a:p>
        </p:txBody>
      </p:sp>
    </p:spTree>
    <p:extLst>
      <p:ext uri="{BB962C8B-B14F-4D97-AF65-F5344CB8AC3E}">
        <p14:creationId xmlns:p14="http://schemas.microsoft.com/office/powerpoint/2010/main" val="32113737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Protocol Independent Multicast-Dense Mode)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741061"/>
          </a:xfrm>
        </p:spPr>
        <p:txBody>
          <a:bodyPr/>
          <a:lstStyle/>
          <a:p>
            <a:pPr>
              <a:defRPr/>
            </a:pPr>
            <a:r>
              <a:rPr lang="en-US" dirty="0"/>
              <a:t>When the number of routers with attached members is large relative to the number of routers in the internet, PIM works in the dense mode and is called PIM-DM. In this mode, the protocol uses a source-based tree approach and is similar to DVMRP, but simpler. PIM-DM uses only two strategies described in DVMRP: RPF and RPM. But unlike DVMRP, forwarding of a packet is not suspended awaiting pruning of the first subtree. Let us explain the two steps used in PIM-DM to clear the matter.</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98</a:t>
            </a:fld>
            <a:endParaRPr lang="en-US"/>
          </a:p>
        </p:txBody>
      </p:sp>
    </p:spTree>
    <p:extLst>
      <p:ext uri="{BB962C8B-B14F-4D97-AF65-F5344CB8AC3E}">
        <p14:creationId xmlns:p14="http://schemas.microsoft.com/office/powerpoint/2010/main" val="17775259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8.37 Idea behind PIM-DM</a:t>
            </a:r>
          </a:p>
        </p:txBody>
      </p:sp>
      <p:pic>
        <p:nvPicPr>
          <p:cNvPr id="10" name="Picture 2" descr="An illustration shows the first packet is broadcast, and the second packet is multicast.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95545" y="1735329"/>
            <a:ext cx="8552909" cy="3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99</a:t>
            </a:fld>
            <a:endParaRPr lang="en-US"/>
          </a:p>
        </p:txBody>
      </p:sp>
    </p:spTree>
    <p:extLst>
      <p:ext uri="{BB962C8B-B14F-4D97-AF65-F5344CB8AC3E}">
        <p14:creationId xmlns:p14="http://schemas.microsoft.com/office/powerpoint/2010/main" val="3122526182"/>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27">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Custom 2">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2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MHHE_Generic Accessible PPT Template_Editorial_v9_2019</Template>
  <TotalTime>9333</TotalTime>
  <Words>13889</Words>
  <Application>Microsoft Office PowerPoint</Application>
  <PresentationFormat>On-screen Show (4:3)</PresentationFormat>
  <Paragraphs>681</Paragraphs>
  <Slides>143</Slides>
  <Notes>1</Notes>
  <HiddenSlides>41</HiddenSlides>
  <MMClips>0</MMClips>
  <ScaleCrop>false</ScaleCrop>
  <HeadingPairs>
    <vt:vector size="8" baseType="variant">
      <vt:variant>
        <vt:lpstr>Fonts Used</vt:lpstr>
      </vt:variant>
      <vt:variant>
        <vt:i4>5</vt:i4>
      </vt:variant>
      <vt:variant>
        <vt:lpstr>Theme</vt:lpstr>
      </vt:variant>
      <vt:variant>
        <vt:i4>6</vt:i4>
      </vt:variant>
      <vt:variant>
        <vt:lpstr>Embedded OLE Servers</vt:lpstr>
      </vt:variant>
      <vt:variant>
        <vt:i4>1</vt:i4>
      </vt:variant>
      <vt:variant>
        <vt:lpstr>Slide Titles</vt:lpstr>
      </vt:variant>
      <vt:variant>
        <vt:i4>143</vt:i4>
      </vt:variant>
    </vt:vector>
  </HeadingPairs>
  <TitlesOfParts>
    <vt:vector size="155" baseType="lpstr">
      <vt:lpstr>Arial</vt:lpstr>
      <vt:lpstr>Calibri</vt:lpstr>
      <vt:lpstr>Helvetica</vt:lpstr>
      <vt:lpstr>Times New Roman</vt:lpstr>
      <vt:lpstr>Times-Roman</vt:lpstr>
      <vt:lpstr>Title Slides Master</vt:lpstr>
      <vt:lpstr>MainContentSlideMaster</vt:lpstr>
      <vt:lpstr>ClosingMaster</vt:lpstr>
      <vt:lpstr>DividerSlideMaster</vt:lpstr>
      <vt:lpstr>ImageDescriptionAppendixSlideMaster</vt:lpstr>
      <vt:lpstr>Custom Design</vt:lpstr>
      <vt:lpstr>MathType 6.0 Equation</vt:lpstr>
      <vt:lpstr>Chapter 08</vt:lpstr>
      <vt:lpstr>Chapter 8: Outline</vt:lpstr>
      <vt:lpstr>8-1   INTRODUCTION</vt:lpstr>
      <vt:lpstr>8.1.1 General Idea</vt:lpstr>
      <vt:lpstr>An Internet as a Graph</vt:lpstr>
      <vt:lpstr>Figure 8.1 An internet and its graphical representation</vt:lpstr>
      <vt:lpstr>8.1.2 Least-Cost Routing</vt:lpstr>
      <vt:lpstr>Least Cost Trees</vt:lpstr>
      <vt:lpstr>Figure 8.2 Least-cost trees for nodes in the internet of Figure 4.56</vt:lpstr>
      <vt:lpstr>8-2 ROUTING ALGORITHMS</vt:lpstr>
      <vt:lpstr>8.2.1 Distance-Vector Routing</vt:lpstr>
      <vt:lpstr>Bellman-Ford Equation</vt:lpstr>
      <vt:lpstr>Figure 8.3 Graphical idea behind Bellman-Ford equation</vt:lpstr>
      <vt:lpstr>Distance Vector</vt:lpstr>
      <vt:lpstr>Figure 8.4 The distance vector corresponding to a tree</vt:lpstr>
      <vt:lpstr>Figure 8.5 The first distance vector for an internet</vt:lpstr>
      <vt:lpstr>Figure 8.6 Updating distance vectors</vt:lpstr>
      <vt:lpstr>Distance-Vector Routing Algorithm</vt:lpstr>
      <vt:lpstr>Table 8.1 Distance-vector routing algorithm for a node</vt:lpstr>
      <vt:lpstr>Figure 8.7 Two-node instability</vt:lpstr>
      <vt:lpstr>8.2.2 Link-State Routing</vt:lpstr>
      <vt:lpstr>Link-State Database (LSDB)</vt:lpstr>
      <vt:lpstr>Figure 8.8 Example of a link-state database</vt:lpstr>
      <vt:lpstr>Figure 8.9 LSPs created and sent out by each node to build LSDB</vt:lpstr>
      <vt:lpstr>Formation of Least-Cost Tree</vt:lpstr>
      <vt:lpstr>Table 8.2 Dijkstra’s algorithm</vt:lpstr>
      <vt:lpstr>Figure 8.10 Least-cost tree</vt:lpstr>
      <vt:lpstr>8.2.3 Path-Vector Routing</vt:lpstr>
      <vt:lpstr>Spanning Tree</vt:lpstr>
      <vt:lpstr>Figure 8.11 Spanning trees in path-vector routing</vt:lpstr>
      <vt:lpstr>Creation of Spanning Tree</vt:lpstr>
      <vt:lpstr>Figure 8.12 Path vectors made at booting time</vt:lpstr>
      <vt:lpstr>Figure 8.13 Updating path vectors</vt:lpstr>
      <vt:lpstr>Table 8.3 Path-vector algorithm for a node</vt:lpstr>
      <vt:lpstr>8-3 UNICAST ROUTING PROTOCOLS</vt:lpstr>
      <vt:lpstr>8.3.1 Internet Structure</vt:lpstr>
      <vt:lpstr>Figure 8.14 Internet structure</vt:lpstr>
      <vt:lpstr>Hierarchical Routing</vt:lpstr>
      <vt:lpstr>Autonomous System</vt:lpstr>
      <vt:lpstr>8.3.2 Routing Information Protocol</vt:lpstr>
      <vt:lpstr>Hop Count</vt:lpstr>
      <vt:lpstr>Figure 8.15 Hop counts in RIP</vt:lpstr>
      <vt:lpstr>Forwarding Table 1</vt:lpstr>
      <vt:lpstr>Figure 8.16 Forwarding tables</vt:lpstr>
      <vt:lpstr>RIP Implementation 1</vt:lpstr>
      <vt:lpstr>Figure 8.17 RIP message format</vt:lpstr>
      <vt:lpstr>Example 8.1</vt:lpstr>
      <vt:lpstr>Figure 8.18 Example of an autonomous system using RIP (Part I)</vt:lpstr>
      <vt:lpstr>Figure 8.18 Example of an autonomous system using RIP (Part II)</vt:lpstr>
      <vt:lpstr>RIP Implementation 2</vt:lpstr>
      <vt:lpstr>8.3.3 Open Shortest Path First</vt:lpstr>
      <vt:lpstr>Metric</vt:lpstr>
      <vt:lpstr>Figure 8.19 Metric in OSPF</vt:lpstr>
      <vt:lpstr>Forwarding Table 2</vt:lpstr>
      <vt:lpstr>Figure 8.20 Forwarding tables in OSPF</vt:lpstr>
      <vt:lpstr>Areas</vt:lpstr>
      <vt:lpstr>Figure 8.21 Areas in an autonomous system</vt:lpstr>
      <vt:lpstr>Link-State Advertisement</vt:lpstr>
      <vt:lpstr>Figure 8.22 Five different LSPs (Part I)</vt:lpstr>
      <vt:lpstr>Figure 8.22 Five different LSPs (Part II)</vt:lpstr>
      <vt:lpstr>OSPF Implementation</vt:lpstr>
      <vt:lpstr>Figure 8.23 OSPF message formats (Part I)</vt:lpstr>
      <vt:lpstr>Figure 8.23 OSPF message formats (Part II)</vt:lpstr>
      <vt:lpstr>Performance 1</vt:lpstr>
      <vt:lpstr>8.3.4 Border Gateway Protocol</vt:lpstr>
      <vt:lpstr>Introduction</vt:lpstr>
      <vt:lpstr>Figure 8.24 A sample internet with four ASs</vt:lpstr>
      <vt:lpstr>Figure 8.25 eBGP operation</vt:lpstr>
      <vt:lpstr>Figure 8.26 Combination of eBGP and iBGP sessions in our internet</vt:lpstr>
      <vt:lpstr>Figure 8.27 Finalized BGP path tables (Part I)</vt:lpstr>
      <vt:lpstr>Figure 8.27 Finalized BGP path tables (Part II)</vt:lpstr>
      <vt:lpstr>Figure 8.27 Finalized BGP path tables (Part III)</vt:lpstr>
      <vt:lpstr>Figure 8.28 Forwarding tables after injection from BGP (Part I)</vt:lpstr>
      <vt:lpstr>Figure 8.28 Forwarding tables after injection from BGP (Part II)</vt:lpstr>
      <vt:lpstr>Path Attributes</vt:lpstr>
      <vt:lpstr>Figure 8.29 Format of path attribute</vt:lpstr>
      <vt:lpstr>Route Selection</vt:lpstr>
      <vt:lpstr>Figure 20.30 Flow diagram for route selection</vt:lpstr>
      <vt:lpstr>Messages</vt:lpstr>
      <vt:lpstr>Figure 8.31 BGP messages</vt:lpstr>
      <vt:lpstr>Performance 2</vt:lpstr>
      <vt:lpstr>8-4 MULTICAST ROUTING</vt:lpstr>
      <vt:lpstr>8.4.1 Unicasting</vt:lpstr>
      <vt:lpstr>Figure 8.32 Unicasting</vt:lpstr>
      <vt:lpstr>8.4.2 Multicasting</vt:lpstr>
      <vt:lpstr>Multicast Applications</vt:lpstr>
      <vt:lpstr>Figure 8.33 Multicasting</vt:lpstr>
      <vt:lpstr>Multicast Addresses</vt:lpstr>
      <vt:lpstr>8.4.3 Multicast Distance Vector</vt:lpstr>
      <vt:lpstr>Reverse Cast Forwarding (RPF)</vt:lpstr>
      <vt:lpstr>Reverse Path Broadcasting (RPB)</vt:lpstr>
      <vt:lpstr>Figure 8.34 Multicasting versus multiple unicasting</vt:lpstr>
      <vt:lpstr>Figure 8.35 RPF versus RPB</vt:lpstr>
      <vt:lpstr>Reverse Cast Multicasting (RPM)</vt:lpstr>
      <vt:lpstr>8.4.4 Multicast Link State (MOSPF)</vt:lpstr>
      <vt:lpstr>Figure 8.36 Example of tree formation in MOSPF</vt:lpstr>
      <vt:lpstr>8.4.5 Protocol Independent Multicast</vt:lpstr>
      <vt:lpstr>Protocol Independent Multicast-Dense Mode)</vt:lpstr>
      <vt:lpstr>Figure 8.37 Idea behind PIM-DM</vt:lpstr>
      <vt:lpstr>Protocol Independent Multicast-Sparse Mode</vt:lpstr>
      <vt:lpstr>Figure 8.38 Idea behind PIM-SM</vt:lpstr>
      <vt:lpstr>End of Main Content</vt:lpstr>
      <vt:lpstr>Accessibility Content: Text Alternatives for Images</vt:lpstr>
      <vt:lpstr>Figure 8.1 An internet and its graphical representation - Text Alternative</vt:lpstr>
      <vt:lpstr>Figure 8.2 Least-cost trees for nodes in the internet of Figure 4.56 - Text Alternative</vt:lpstr>
      <vt:lpstr>Figure 8.3 Graphical idea behind Bellman-Ford equation - Text Alternative</vt:lpstr>
      <vt:lpstr>Figure 8.4 The distance vector corresponding to a tree - Text Alternative</vt:lpstr>
      <vt:lpstr>Figure 8.5 The first distance vector for an internet - Text Alternative</vt:lpstr>
      <vt:lpstr>Figure 8.6 Updating distance vectors - Text Alternative</vt:lpstr>
      <vt:lpstr>Figure 8.7 Two-node instability - Text Alternative</vt:lpstr>
      <vt:lpstr>Figure 8.8 Example of a link-state database - Text Alternative</vt:lpstr>
      <vt:lpstr>Figure 8.9 LSPs created and sent out by each node to build LSDB - Text Alternative</vt:lpstr>
      <vt:lpstr>Figure 8.10 Least-cost tree - Text Alternative</vt:lpstr>
      <vt:lpstr>Figure 8.11 Spanning trees in path-vector routing - Text Alternative</vt:lpstr>
      <vt:lpstr>Figure 8.12 Path vectors made at booting time - Text Alternative</vt:lpstr>
      <vt:lpstr>Figure 8.13 Updating path vectors - Text Alternative</vt:lpstr>
      <vt:lpstr>Figure 8.14 Internet structure - Text Alternative</vt:lpstr>
      <vt:lpstr>Figure 8.15 Hop counts in RIP - Text Alternative</vt:lpstr>
      <vt:lpstr>Figure 8.16 Forwarding tables - Text Alternative</vt:lpstr>
      <vt:lpstr>Figure 8.17 RIP message format - Text Alternative</vt:lpstr>
      <vt:lpstr>Figure 8.18 Example of an autonomous system using RIP (Part I) - Text Alternative</vt:lpstr>
      <vt:lpstr>Figure 8.19 Metric in OSPF - Text Alternative</vt:lpstr>
      <vt:lpstr>Figure 8.20 Forwarding tables in OSPF - Text Alternative</vt:lpstr>
      <vt:lpstr>Figure 8.21 Areas in an autonomous system - Text Alternative</vt:lpstr>
      <vt:lpstr>Figure 8.22 Five different LSPs (Part I) - Text Alternative</vt:lpstr>
      <vt:lpstr>Figure 8.23 OSPF message formats (Part I) - Text Alternative</vt:lpstr>
      <vt:lpstr>Figure 8.23 OSPF message formats (Part II) - Text Alternative</vt:lpstr>
      <vt:lpstr>Figure 8.24 A sample internet with four ASs - Text Alternative</vt:lpstr>
      <vt:lpstr>Figure 8.25 eBGP operation - Text Alternative</vt:lpstr>
      <vt:lpstr>Figure 8.26 Combination of eBGP and iBGP sessions in our internet - Text Alternative</vt:lpstr>
      <vt:lpstr>Figure 8.27 Finalized BGP path tables (Part I) - Text Alternative</vt:lpstr>
      <vt:lpstr>Figure 8.28 Forwarding tables after injection from BGP (Part I) - Text Alternative</vt:lpstr>
      <vt:lpstr>Figure 8.28 Forwarding tables after injection from BGP (Part II) - Text Alternative</vt:lpstr>
      <vt:lpstr>Figure 8.29 Format of path attribute - Text Alternative</vt:lpstr>
      <vt:lpstr>Figure 20.30 Flow diagram for route selection - Text Alternative</vt:lpstr>
      <vt:lpstr>Figure 8.31 BGP messages - Text Alternative</vt:lpstr>
      <vt:lpstr>Figure 8.32 Unicasting - Text Alternative</vt:lpstr>
      <vt:lpstr>Figure 8.33 Multicasting - Text Alternative</vt:lpstr>
      <vt:lpstr>Figure 8.34 Multicasting versus multiple unicasting - Text Alternative</vt:lpstr>
      <vt:lpstr>Figure 8.35 RPF versus RPB - Text Alternative</vt:lpstr>
      <vt:lpstr>Figure 8.36 Example of tree formation in MOSPF - Text Alternative</vt:lpstr>
      <vt:lpstr>Figure 8.37 Idea behind PIM-DM - Text Alternative</vt:lpstr>
      <vt:lpstr>Figure 8.38 Idea behind PIM-SM - Text Alternative</vt:lpstr>
    </vt:vector>
  </TitlesOfParts>
  <Company>McGraw-Hill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Communications and Networking, With TCP/IP protocol suite, Sixth Edition</dc:title>
  <dc:subject>Chapter 08: Network Layer: Routing of Packets</dc:subject>
  <dc:creator>Behrouz A. Forouzan</dc:creator>
  <cp:keywords>Accessible PPT</cp:keywords>
  <cp:lastModifiedBy>Prasanna kumar. Tripathy</cp:lastModifiedBy>
  <cp:revision>1716</cp:revision>
  <dcterms:created xsi:type="dcterms:W3CDTF">2019-07-27T05:34:11Z</dcterms:created>
  <dcterms:modified xsi:type="dcterms:W3CDTF">2021-07-10T06:10:54Z</dcterms:modified>
</cp:coreProperties>
</file>