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17" r:id="rId6"/>
  </p:sldMasterIdLst>
  <p:notesMasterIdLst>
    <p:notesMasterId r:id="rId165"/>
  </p:notesMasterIdLst>
  <p:sldIdLst>
    <p:sldId id="308" r:id="rId7"/>
    <p:sldId id="309" r:id="rId8"/>
    <p:sldId id="310" r:id="rId9"/>
    <p:sldId id="314" r:id="rId10"/>
    <p:sldId id="311" r:id="rId11"/>
    <p:sldId id="435" r:id="rId12"/>
    <p:sldId id="313" r:id="rId13"/>
    <p:sldId id="436" r:id="rId14"/>
    <p:sldId id="437" r:id="rId15"/>
    <p:sldId id="438" r:id="rId16"/>
    <p:sldId id="439" r:id="rId17"/>
    <p:sldId id="440" r:id="rId18"/>
    <p:sldId id="441" r:id="rId19"/>
    <p:sldId id="442" r:id="rId20"/>
    <p:sldId id="443" r:id="rId21"/>
    <p:sldId id="316" r:id="rId22"/>
    <p:sldId id="444" r:id="rId23"/>
    <p:sldId id="445" r:id="rId24"/>
    <p:sldId id="446" r:id="rId25"/>
    <p:sldId id="447" r:id="rId26"/>
    <p:sldId id="448" r:id="rId27"/>
    <p:sldId id="449" r:id="rId28"/>
    <p:sldId id="451" r:id="rId29"/>
    <p:sldId id="450" r:id="rId30"/>
    <p:sldId id="318" r:id="rId31"/>
    <p:sldId id="452" r:id="rId32"/>
    <p:sldId id="453" r:id="rId33"/>
    <p:sldId id="454" r:id="rId34"/>
    <p:sldId id="455" r:id="rId35"/>
    <p:sldId id="456" r:id="rId36"/>
    <p:sldId id="457" r:id="rId37"/>
    <p:sldId id="458" r:id="rId38"/>
    <p:sldId id="459" r:id="rId39"/>
    <p:sldId id="460" r:id="rId40"/>
    <p:sldId id="461" r:id="rId41"/>
    <p:sldId id="462" r:id="rId42"/>
    <p:sldId id="463" r:id="rId43"/>
    <p:sldId id="464" r:id="rId44"/>
    <p:sldId id="465" r:id="rId45"/>
    <p:sldId id="466" r:id="rId46"/>
    <p:sldId id="261" r:id="rId47"/>
    <p:sldId id="277" r:id="rId48"/>
    <p:sldId id="467" r:id="rId49"/>
    <p:sldId id="468" r:id="rId50"/>
    <p:sldId id="469" r:id="rId51"/>
    <p:sldId id="470" r:id="rId52"/>
    <p:sldId id="471" r:id="rId53"/>
    <p:sldId id="472" r:id="rId54"/>
    <p:sldId id="473" r:id="rId55"/>
    <p:sldId id="474" r:id="rId56"/>
    <p:sldId id="475" r:id="rId57"/>
    <p:sldId id="476" r:id="rId58"/>
    <p:sldId id="477" r:id="rId59"/>
    <p:sldId id="478" r:id="rId60"/>
    <p:sldId id="479" r:id="rId61"/>
    <p:sldId id="480" r:id="rId62"/>
    <p:sldId id="481" r:id="rId63"/>
    <p:sldId id="482" r:id="rId64"/>
    <p:sldId id="483" r:id="rId65"/>
    <p:sldId id="297" r:id="rId66"/>
    <p:sldId id="566" r:id="rId67"/>
    <p:sldId id="288" r:id="rId68"/>
    <p:sldId id="567" r:id="rId69"/>
    <p:sldId id="290" r:id="rId70"/>
    <p:sldId id="291" r:id="rId71"/>
    <p:sldId id="292" r:id="rId72"/>
    <p:sldId id="484" r:id="rId73"/>
    <p:sldId id="485" r:id="rId74"/>
    <p:sldId id="486" r:id="rId75"/>
    <p:sldId id="487" r:id="rId76"/>
    <p:sldId id="488" r:id="rId77"/>
    <p:sldId id="489" r:id="rId78"/>
    <p:sldId id="490" r:id="rId79"/>
    <p:sldId id="491" r:id="rId80"/>
    <p:sldId id="492" r:id="rId81"/>
    <p:sldId id="493" r:id="rId82"/>
    <p:sldId id="494" r:id="rId83"/>
    <p:sldId id="495" r:id="rId84"/>
    <p:sldId id="496" r:id="rId85"/>
    <p:sldId id="497" r:id="rId86"/>
    <p:sldId id="498" r:id="rId87"/>
    <p:sldId id="272" r:id="rId88"/>
    <p:sldId id="273" r:id="rId89"/>
    <p:sldId id="274" r:id="rId90"/>
    <p:sldId id="275" r:id="rId91"/>
    <p:sldId id="276" r:id="rId92"/>
    <p:sldId id="294" r:id="rId93"/>
    <p:sldId id="295" r:id="rId94"/>
    <p:sldId id="499" r:id="rId95"/>
    <p:sldId id="500" r:id="rId96"/>
    <p:sldId id="501" r:id="rId97"/>
    <p:sldId id="502" r:id="rId98"/>
    <p:sldId id="503" r:id="rId99"/>
    <p:sldId id="504" r:id="rId100"/>
    <p:sldId id="505" r:id="rId101"/>
    <p:sldId id="506" r:id="rId102"/>
    <p:sldId id="507" r:id="rId103"/>
    <p:sldId id="508" r:id="rId104"/>
    <p:sldId id="509" r:id="rId105"/>
    <p:sldId id="510" r:id="rId106"/>
    <p:sldId id="511" r:id="rId107"/>
    <p:sldId id="512" r:id="rId108"/>
    <p:sldId id="513" r:id="rId109"/>
    <p:sldId id="514" r:id="rId110"/>
    <p:sldId id="515" r:id="rId111"/>
    <p:sldId id="516" r:id="rId112"/>
    <p:sldId id="517" r:id="rId113"/>
    <p:sldId id="518" r:id="rId114"/>
    <p:sldId id="519" r:id="rId115"/>
    <p:sldId id="520" r:id="rId116"/>
    <p:sldId id="521" r:id="rId117"/>
    <p:sldId id="522" r:id="rId118"/>
    <p:sldId id="523" r:id="rId119"/>
    <p:sldId id="524" r:id="rId120"/>
    <p:sldId id="525" r:id="rId121"/>
    <p:sldId id="526" r:id="rId122"/>
    <p:sldId id="527" r:id="rId123"/>
    <p:sldId id="303" r:id="rId124"/>
    <p:sldId id="289" r:id="rId125"/>
    <p:sldId id="264" r:id="rId126"/>
    <p:sldId id="528" r:id="rId127"/>
    <p:sldId id="529" r:id="rId128"/>
    <p:sldId id="530" r:id="rId129"/>
    <p:sldId id="531" r:id="rId130"/>
    <p:sldId id="532" r:id="rId131"/>
    <p:sldId id="533" r:id="rId132"/>
    <p:sldId id="534" r:id="rId133"/>
    <p:sldId id="535" r:id="rId134"/>
    <p:sldId id="536" r:id="rId135"/>
    <p:sldId id="537" r:id="rId136"/>
    <p:sldId id="538" r:id="rId137"/>
    <p:sldId id="539" r:id="rId138"/>
    <p:sldId id="540" r:id="rId139"/>
    <p:sldId id="541" r:id="rId140"/>
    <p:sldId id="542" r:id="rId141"/>
    <p:sldId id="543" r:id="rId142"/>
    <p:sldId id="544" r:id="rId143"/>
    <p:sldId id="545" r:id="rId144"/>
    <p:sldId id="546" r:id="rId145"/>
    <p:sldId id="547" r:id="rId146"/>
    <p:sldId id="548" r:id="rId147"/>
    <p:sldId id="549" r:id="rId148"/>
    <p:sldId id="550" r:id="rId149"/>
    <p:sldId id="551" r:id="rId150"/>
    <p:sldId id="552" r:id="rId151"/>
    <p:sldId id="553" r:id="rId152"/>
    <p:sldId id="554" r:id="rId153"/>
    <p:sldId id="555" r:id="rId154"/>
    <p:sldId id="556" r:id="rId155"/>
    <p:sldId id="557" r:id="rId156"/>
    <p:sldId id="558" r:id="rId157"/>
    <p:sldId id="559" r:id="rId158"/>
    <p:sldId id="560" r:id="rId159"/>
    <p:sldId id="561" r:id="rId160"/>
    <p:sldId id="562" r:id="rId161"/>
    <p:sldId id="563" r:id="rId162"/>
    <p:sldId id="564" r:id="rId163"/>
    <p:sldId id="565" r:id="rId1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D403750A-5F0F-4676-8E81-AA1C70853B4F}">
          <p14:sldIdLst>
            <p14:sldId id="308"/>
            <p14:sldId id="309"/>
            <p14:sldId id="310"/>
            <p14:sldId id="314"/>
            <p14:sldId id="311"/>
            <p14:sldId id="435"/>
            <p14:sldId id="313"/>
            <p14:sldId id="436"/>
            <p14:sldId id="437"/>
            <p14:sldId id="438"/>
            <p14:sldId id="439"/>
            <p14:sldId id="440"/>
            <p14:sldId id="441"/>
            <p14:sldId id="442"/>
            <p14:sldId id="443"/>
            <p14:sldId id="316"/>
            <p14:sldId id="444"/>
            <p14:sldId id="445"/>
            <p14:sldId id="446"/>
            <p14:sldId id="447"/>
            <p14:sldId id="448"/>
            <p14:sldId id="449"/>
            <p14:sldId id="451"/>
            <p14:sldId id="450"/>
            <p14:sldId id="318"/>
            <p14:sldId id="452"/>
            <p14:sldId id="453"/>
            <p14:sldId id="454"/>
            <p14:sldId id="455"/>
            <p14:sldId id="456"/>
            <p14:sldId id="457"/>
            <p14:sldId id="458"/>
            <p14:sldId id="459"/>
            <p14:sldId id="460"/>
            <p14:sldId id="461"/>
            <p14:sldId id="462"/>
            <p14:sldId id="463"/>
            <p14:sldId id="464"/>
            <p14:sldId id="465"/>
            <p14:sldId id="466"/>
            <p14:sldId id="261"/>
            <p14:sldId id="277"/>
            <p14:sldId id="467"/>
            <p14:sldId id="468"/>
            <p14:sldId id="469"/>
            <p14:sldId id="470"/>
            <p14:sldId id="471"/>
            <p14:sldId id="472"/>
            <p14:sldId id="473"/>
            <p14:sldId id="474"/>
            <p14:sldId id="475"/>
            <p14:sldId id="476"/>
            <p14:sldId id="477"/>
            <p14:sldId id="478"/>
            <p14:sldId id="479"/>
            <p14:sldId id="480"/>
            <p14:sldId id="481"/>
            <p14:sldId id="482"/>
            <p14:sldId id="483"/>
            <p14:sldId id="297"/>
            <p14:sldId id="566"/>
            <p14:sldId id="288"/>
            <p14:sldId id="567"/>
            <p14:sldId id="290"/>
            <p14:sldId id="291"/>
            <p14:sldId id="292"/>
            <p14:sldId id="484"/>
            <p14:sldId id="485"/>
            <p14:sldId id="486"/>
            <p14:sldId id="487"/>
            <p14:sldId id="488"/>
            <p14:sldId id="489"/>
            <p14:sldId id="490"/>
            <p14:sldId id="491"/>
            <p14:sldId id="492"/>
            <p14:sldId id="493"/>
            <p14:sldId id="494"/>
            <p14:sldId id="495"/>
            <p14:sldId id="496"/>
            <p14:sldId id="497"/>
            <p14:sldId id="498"/>
            <p14:sldId id="272"/>
            <p14:sldId id="273"/>
            <p14:sldId id="274"/>
            <p14:sldId id="275"/>
            <p14:sldId id="276"/>
            <p14:sldId id="294"/>
            <p14:sldId id="295"/>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303"/>
          </p14:sldIdLst>
        </p14:section>
        <p14:section name="Appendix: Image Descriptions for Unsighted Students" id="{07080632-B756-45AF-BBF3-52DB3854CA65}">
          <p14:sldIdLst>
            <p14:sldId id="289"/>
            <p14:sldId id="264"/>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Lst>
        </p14:section>
      </p14:sectionLst>
    </p:ext>
    <p:ext uri="{EFAFB233-063F-42B5-8137-9DF3F51BA10A}">
      <p15:sldGuideLst xmlns:p15="http://schemas.microsoft.com/office/powerpoint/2012/main">
        <p15:guide id="2" pos="3264" userDrawn="1">
          <p15:clr>
            <a:srgbClr val="A4A3A4"/>
          </p15:clr>
        </p15:guide>
        <p15:guide id="3" orient="horz" pos="2256" userDrawn="1">
          <p15:clr>
            <a:srgbClr val="A4A3A4"/>
          </p15:clr>
        </p15:guide>
        <p15:guide id="4"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FFD"/>
    <a:srgbClr val="00648B"/>
    <a:srgbClr val="E7E7E8"/>
    <a:srgbClr val="804100"/>
    <a:srgbClr val="066568"/>
    <a:srgbClr val="595959"/>
    <a:srgbClr val="714884"/>
    <a:srgbClr val="EFEBF5"/>
    <a:srgbClr val="D6CBE4"/>
    <a:srgbClr val="0057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5" autoAdjust="0"/>
    <p:restoredTop sz="93085" autoAdjust="0"/>
  </p:normalViewPr>
  <p:slideViewPr>
    <p:cSldViewPr snapToGrid="0" showGuides="1">
      <p:cViewPr varScale="1">
        <p:scale>
          <a:sx n="104" d="100"/>
          <a:sy n="104" d="100"/>
        </p:scale>
        <p:origin x="1944" y="96"/>
      </p:cViewPr>
      <p:guideLst>
        <p:guide pos="3264"/>
        <p:guide orient="horz" pos="2256"/>
        <p:guide pos="5640"/>
      </p:guideLst>
    </p:cSldViewPr>
  </p:slideViewPr>
  <p:outlineViewPr>
    <p:cViewPr>
      <p:scale>
        <a:sx n="33" d="100"/>
        <a:sy n="33" d="100"/>
      </p:scale>
      <p:origin x="0" y="-13569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slide" Target="slides/slide153.xml"/><Relationship Id="rId170"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notesMaster" Target="notesMasters/notes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slide" Target="slides/slide150.xml"/><Relationship Id="rId164" Type="http://schemas.openxmlformats.org/officeDocument/2006/relationships/slide" Target="slides/slide158.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751B6-816D-453D-9AB0-FB5BDE553EAC}" type="datetimeFigureOut">
              <a:rPr lang="en-US" smtClean="0"/>
              <a:t>2/22/2022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B8B88-7B19-4444-8C00-276D3F703348}" type="slidenum">
              <a:rPr lang="en-US" smtClean="0"/>
              <a:t>‹#›</a:t>
            </a:fld>
            <a:endParaRPr lang="en-US"/>
          </a:p>
        </p:txBody>
      </p:sp>
    </p:spTree>
    <p:extLst>
      <p:ext uri="{BB962C8B-B14F-4D97-AF65-F5344CB8AC3E}">
        <p14:creationId xmlns:p14="http://schemas.microsoft.com/office/powerpoint/2010/main" val="381687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24</a:t>
            </a:fld>
            <a:endParaRPr lang="en-US"/>
          </a:p>
        </p:txBody>
      </p:sp>
    </p:spTree>
    <p:extLst>
      <p:ext uri="{BB962C8B-B14F-4D97-AF65-F5344CB8AC3E}">
        <p14:creationId xmlns:p14="http://schemas.microsoft.com/office/powerpoint/2010/main" val="116940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9DB8B88-7B19-4444-8C00-276D3F703348}" type="slidenum">
              <a:rPr lang="en-US" smtClean="0"/>
              <a:t>112</a:t>
            </a:fld>
            <a:endParaRPr lang="en-US"/>
          </a:p>
        </p:txBody>
      </p:sp>
    </p:spTree>
    <p:extLst>
      <p:ext uri="{BB962C8B-B14F-4D97-AF65-F5344CB8AC3E}">
        <p14:creationId xmlns:p14="http://schemas.microsoft.com/office/powerpoint/2010/main" val="1251038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013891"/>
            <a:ext cx="2788920" cy="517585"/>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p:ph type="subTitle" idx="1" hasCustomPrompt="1"/>
          </p:nvPr>
        </p:nvSpPr>
        <p:spPr>
          <a:xfrm>
            <a:off x="621792" y="3789298"/>
            <a:ext cx="2788920" cy="895443"/>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740800"/>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4796860"/>
            <a:ext cx="2788920" cy="830493"/>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2" name="Text Placeholder 4">
            <a:extLst>
              <a:ext uri="{FF2B5EF4-FFF2-40B4-BE49-F238E27FC236}">
                <a16:creationId xmlns:a16="http://schemas.microsoft.com/office/drawing/2014/main" id="{9A173545-841C-4223-9A68-69230AA95660}"/>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Four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10972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569062"/>
            <a:ext cx="8458200" cy="10972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3861414"/>
            <a:ext cx="8458200" cy="10972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5153766"/>
            <a:ext cx="8458200" cy="10972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1" name="Credit line">
            <a:extLst>
              <a:ext uri="{FF2B5EF4-FFF2-40B4-BE49-F238E27FC236}">
                <a16:creationId xmlns:a16="http://schemas.microsoft.com/office/drawing/2014/main" id="{E88982CC-5D43-4F05-9850-0CEBE133CCC2}"/>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4" name="Appendix Link">
            <a:extLst>
              <a:ext uri="{FF2B5EF4-FFF2-40B4-BE49-F238E27FC236}">
                <a16:creationId xmlns:a16="http://schemas.microsoft.com/office/drawing/2014/main" id="{8216318C-739F-40F0-A6E5-C523B853AA72}"/>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5" name="Slide Number Placeholder">
            <a:extLst>
              <a:ext uri="{FF2B5EF4-FFF2-40B4-BE49-F238E27FC236}">
                <a16:creationId xmlns:a16="http://schemas.microsoft.com/office/drawing/2014/main" id="{33AF9386-67CD-45F8-9FD8-2F6D4054B8D0}"/>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5412732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84582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84582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redit line">
            <a:extLst>
              <a:ext uri="{FF2B5EF4-FFF2-40B4-BE49-F238E27FC236}">
                <a16:creationId xmlns:a16="http://schemas.microsoft.com/office/drawing/2014/main" id="{E3F1F188-B47B-4A54-A95D-9C9B6F4C0605}"/>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5" name="Appendix Link">
            <a:extLst>
              <a:ext uri="{FF2B5EF4-FFF2-40B4-BE49-F238E27FC236}">
                <a16:creationId xmlns:a16="http://schemas.microsoft.com/office/drawing/2014/main" id="{99A2F00A-9D65-460A-BE8F-ED5EC4B8B3F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7" name="Slide Number Placeholder">
            <a:extLst>
              <a:ext uri="{FF2B5EF4-FFF2-40B4-BE49-F238E27FC236}">
                <a16:creationId xmlns:a16="http://schemas.microsoft.com/office/drawing/2014/main" id="{302A81B8-33E5-4015-8DCC-2BC543D74805}"/>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819767903"/>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ev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84582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84582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5" name="Credit line">
            <a:extLst>
              <a:ext uri="{FF2B5EF4-FFF2-40B4-BE49-F238E27FC236}">
                <a16:creationId xmlns:a16="http://schemas.microsoft.com/office/drawing/2014/main" id="{194413E1-24F9-4B3E-92BB-B924348B686C}"/>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7" name="Appendix Link">
            <a:extLst>
              <a:ext uri="{FF2B5EF4-FFF2-40B4-BE49-F238E27FC236}">
                <a16:creationId xmlns:a16="http://schemas.microsoft.com/office/drawing/2014/main" id="{F5C7E8B8-9FD9-4A42-A3A3-D6FEC84AC15D}"/>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8" name="Slide Number Placeholder">
            <a:extLst>
              <a:ext uri="{FF2B5EF4-FFF2-40B4-BE49-F238E27FC236}">
                <a16:creationId xmlns:a16="http://schemas.microsoft.com/office/drawing/2014/main" id="{0E3DF607-DE1F-41E1-A6E2-214E629A539D}"/>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6597237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Eight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84582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84582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5" name="Credit line">
            <a:extLst>
              <a:ext uri="{FF2B5EF4-FFF2-40B4-BE49-F238E27FC236}">
                <a16:creationId xmlns:a16="http://schemas.microsoft.com/office/drawing/2014/main" id="{288556A8-5617-425C-8FB4-D3F09F5556D7}"/>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7" name="Appendix Link">
            <a:extLst>
              <a:ext uri="{FF2B5EF4-FFF2-40B4-BE49-F238E27FC236}">
                <a16:creationId xmlns:a16="http://schemas.microsoft.com/office/drawing/2014/main" id="{88D90C7C-A465-44DC-8D6E-B4C5B19BA33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8" name="Slide Number Placeholder">
            <a:extLst>
              <a:ext uri="{FF2B5EF4-FFF2-40B4-BE49-F238E27FC236}">
                <a16:creationId xmlns:a16="http://schemas.microsoft.com/office/drawing/2014/main" id="{4AD6EDDA-7564-4343-AC70-8A7C82F623A6}"/>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81512099"/>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welv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73152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41148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2125273"/>
            <a:ext cx="4114800" cy="73152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41148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97383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9" name="Credit line">
            <a:extLst>
              <a:ext uri="{FF2B5EF4-FFF2-40B4-BE49-F238E27FC236}">
                <a16:creationId xmlns:a16="http://schemas.microsoft.com/office/drawing/2014/main" id="{921D1CBB-29B1-4AF0-85AC-05CEEB2E53B8}"/>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22" name="Appendix Link">
            <a:extLst>
              <a:ext uri="{FF2B5EF4-FFF2-40B4-BE49-F238E27FC236}">
                <a16:creationId xmlns:a16="http://schemas.microsoft.com/office/drawing/2014/main" id="{7266FB79-AEAE-4524-B1F5-620958A3E0C9}"/>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3" name="Slide Number Placeholder">
            <a:extLst>
              <a:ext uri="{FF2B5EF4-FFF2-40B4-BE49-F238E27FC236}">
                <a16:creationId xmlns:a16="http://schemas.microsoft.com/office/drawing/2014/main" id="{0756988A-F8DB-4476-8924-C443088A44B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17571867"/>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Four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6400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41148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99086"/>
            <a:ext cx="4114800" cy="6400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41148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721462"/>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redit line">
            <a:extLst>
              <a:ext uri="{FF2B5EF4-FFF2-40B4-BE49-F238E27FC236}">
                <a16:creationId xmlns:a16="http://schemas.microsoft.com/office/drawing/2014/main" id="{6CD893F2-2DB8-451D-8639-8F5F27621145}"/>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25" name="Appendix Link">
            <a:extLst>
              <a:ext uri="{FF2B5EF4-FFF2-40B4-BE49-F238E27FC236}">
                <a16:creationId xmlns:a16="http://schemas.microsoft.com/office/drawing/2014/main" id="{D809C3BA-82B9-44E0-9F6C-858C8328AAFC}"/>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6" name="Slide Number Placeholder">
            <a:extLst>
              <a:ext uri="{FF2B5EF4-FFF2-40B4-BE49-F238E27FC236}">
                <a16:creationId xmlns:a16="http://schemas.microsoft.com/office/drawing/2014/main" id="{33936310-BAD7-481C-9216-5D6C7F43A176}"/>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9119664"/>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ix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5486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41148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08952"/>
            <a:ext cx="4114800" cy="54864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41148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541194"/>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5" name="Content Placeholder 8">
            <a:extLst>
              <a:ext uri="{FF2B5EF4-FFF2-40B4-BE49-F238E27FC236}">
                <a16:creationId xmlns:a16="http://schemas.microsoft.com/office/drawing/2014/main" id="{F2AE9C6B-E354-43E0-A168-8EB6483C4DB6}"/>
              </a:ext>
            </a:extLst>
          </p:cNvPr>
          <p:cNvSpPr>
            <a:spLocks noGrp="1"/>
          </p:cNvSpPr>
          <p:nvPr>
            <p:ph sz="quarter" idx="38" hasCustomPrompt="1"/>
          </p:nvPr>
        </p:nvSpPr>
        <p:spPr>
          <a:xfrm>
            <a:off x="46863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30" name="Credit line">
            <a:extLst>
              <a:ext uri="{FF2B5EF4-FFF2-40B4-BE49-F238E27FC236}">
                <a16:creationId xmlns:a16="http://schemas.microsoft.com/office/drawing/2014/main" id="{E6DEE64F-1259-41DA-8155-BBFE3C02BB4A}"/>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32" name="Appendix Link">
            <a:extLst>
              <a:ext uri="{FF2B5EF4-FFF2-40B4-BE49-F238E27FC236}">
                <a16:creationId xmlns:a16="http://schemas.microsoft.com/office/drawing/2014/main" id="{10C461D8-1BE0-480F-AA26-691586C6675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33" name="Slide Number Placeholder">
            <a:extLst>
              <a:ext uri="{FF2B5EF4-FFF2-40B4-BE49-F238E27FC236}">
                <a16:creationId xmlns:a16="http://schemas.microsoft.com/office/drawing/2014/main" id="{F6AD0209-B0AA-4B76-A44B-45BCDF045890}"/>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358024186"/>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E1C6D6-A760-48ED-9583-4933DF7B35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8CF6F4-A35C-4F2A-A28A-812D3852B8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7EFBDA-ED73-4BCD-9857-F21FF59F18E6}"/>
              </a:ext>
            </a:extLst>
          </p:cNvPr>
          <p:cNvSpPr>
            <a:spLocks noGrp="1" noChangeArrowheads="1"/>
          </p:cNvSpPr>
          <p:nvPr>
            <p:ph type="sldNum" sz="quarter" idx="12"/>
          </p:nvPr>
        </p:nvSpPr>
        <p:spPr>
          <a:ln/>
        </p:spPr>
        <p:txBody>
          <a:bodyPr/>
          <a:lstStyle>
            <a:lvl1pPr>
              <a:defRPr/>
            </a:lvl1pPr>
          </a:lstStyle>
          <a:p>
            <a:fld id="{0BFAD573-4A15-4198-A254-B7BDCD6F0DB6}" type="slidenum">
              <a:rPr lang="en-US" altLang="en-US"/>
              <a:pPr/>
              <a:t>‹#›</a:t>
            </a:fld>
            <a:endParaRPr lang="en-US" altLang="en-US"/>
          </a:p>
        </p:txBody>
      </p:sp>
    </p:spTree>
    <p:extLst>
      <p:ext uri="{BB962C8B-B14F-4D97-AF65-F5344CB8AC3E}">
        <p14:creationId xmlns:p14="http://schemas.microsoft.com/office/powerpoint/2010/main" val="189693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7" name="Text Placeholder 4">
            <a:extLst>
              <a:ext uri="{FF2B5EF4-FFF2-40B4-BE49-F238E27FC236}">
                <a16:creationId xmlns:a16="http://schemas.microsoft.com/office/drawing/2014/main" id="{08A07F9E-7E00-4897-B959-44BD34DBBEE3}"/>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744366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75EAFBA1-B136-4644-BD02-04EA0D576F3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513282"/>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userDrawn="1">
            <p:ph type="subTitle" idx="1" hasCustomPrompt="1"/>
          </p:nvPr>
        </p:nvSpPr>
        <p:spPr>
          <a:xfrm>
            <a:off x="621792" y="3281532"/>
            <a:ext cx="3035808" cy="957094"/>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304619"/>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4376387"/>
            <a:ext cx="3043303" cy="1348134"/>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1" name="Text Placeholder 4">
            <a:extLst>
              <a:ext uri="{FF2B5EF4-FFF2-40B4-BE49-F238E27FC236}">
                <a16:creationId xmlns:a16="http://schemas.microsoft.com/office/drawing/2014/main" id="{3B0A6DCB-6F9D-4F6F-B6BA-50445811C8CC}"/>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
        <p:nvSpPr>
          <p:cNvPr id="4" name="Slide Number Placeholder">
            <a:extLst>
              <a:ext uri="{FF2B5EF4-FFF2-40B4-BE49-F238E27FC236}">
                <a16:creationId xmlns:a16="http://schemas.microsoft.com/office/drawing/2014/main" id="{5FFEB5EE-FCC3-476D-BA86-77985058168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7" name="Content Placeholder 3">
            <a:extLst>
              <a:ext uri="{FF2B5EF4-FFF2-40B4-BE49-F238E27FC236}">
                <a16:creationId xmlns:a16="http://schemas.microsoft.com/office/drawing/2014/main" id="{8BD6B33F-C6AA-4848-9A7E-D62E929895B0}"/>
              </a:ext>
            </a:extLst>
          </p:cNvPr>
          <p:cNvSpPr>
            <a:spLocks noGrp="1"/>
          </p:cNvSpPr>
          <p:nvPr>
            <p:ph sz="quarter" idx="16" hasCustomPrompt="1"/>
          </p:nvPr>
        </p:nvSpPr>
        <p:spPr>
          <a:xfrm>
            <a:off x="342900" y="1371601"/>
            <a:ext cx="8458200" cy="4873752"/>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BAEE7FB3-0EAC-49B4-A473-DCB37D0E8E64}"/>
              </a:ext>
            </a:extLst>
          </p:cNvPr>
          <p:cNvSpPr>
            <a:spLocks noGrp="1"/>
          </p:cNvSpPr>
          <p:nvPr>
            <p:ph type="body" sz="quarter" idx="17" hasCustomPrompt="1"/>
          </p:nvPr>
        </p:nvSpPr>
        <p:spPr>
          <a:xfrm>
            <a:off x="3070946" y="6350211"/>
            <a:ext cx="2980944" cy="228600"/>
          </a:xfrm>
        </p:spPr>
        <p:txBody>
          <a:bodyPr anchor="ctr">
            <a:noAutofit/>
          </a:bodyPr>
          <a:lstStyle>
            <a:lvl1pPr algn="ctr">
              <a:defRPr sz="1200"/>
            </a:lvl1pPr>
          </a:lstStyle>
          <a:p>
            <a:pPr lvl="0"/>
            <a:r>
              <a:rPr lang="en-IN"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52300839"/>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4" name="Content Placeholder 3">
            <a:extLst>
              <a:ext uri="{FF2B5EF4-FFF2-40B4-BE49-F238E27FC236}">
                <a16:creationId xmlns:a16="http://schemas.microsoft.com/office/drawing/2014/main" id="{0F99ECE4-CEB6-4518-B036-709D64B27AE0}"/>
              </a:ext>
            </a:extLst>
          </p:cNvPr>
          <p:cNvSpPr>
            <a:spLocks noGrp="1"/>
          </p:cNvSpPr>
          <p:nvPr>
            <p:ph sz="quarter" idx="16" hasCustomPrompt="1"/>
          </p:nvPr>
        </p:nvSpPr>
        <p:spPr>
          <a:xfrm>
            <a:off x="342900" y="1397001"/>
            <a:ext cx="8458200" cy="4846320"/>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9B134E77-CDFC-4241-959A-BAF4C2ADE209}"/>
              </a:ext>
            </a:extLst>
          </p:cNvPr>
          <p:cNvSpPr>
            <a:spLocks noGrp="1"/>
          </p:cNvSpPr>
          <p:nvPr>
            <p:ph type="body" sz="quarter" idx="17"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7" name="Slide Number Placeholder">
            <a:extLst>
              <a:ext uri="{FF2B5EF4-FFF2-40B4-BE49-F238E27FC236}">
                <a16:creationId xmlns:a16="http://schemas.microsoft.com/office/drawing/2014/main" id="{37CCC8AF-E2D7-4902-AC6A-F8FFFAB3B983}"/>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68234"/>
            <a:ext cx="2980944" cy="228600"/>
          </a:xfrm>
          <a:prstGeom prst="rect">
            <a:avLst/>
          </a:prstGeom>
        </p:spPr>
        <p:txBody>
          <a:bodyPr vert="horz" lIns="91440" tIns="45720" rIns="91440" bIns="45720" rtlCol="0" anchor="ctr">
            <a:noAutofit/>
          </a:bodyPr>
          <a:lstStyle>
            <a:lvl1pPr algn="ctr">
              <a:defRPr lang="en-US" sz="1200" dirty="0"/>
            </a:lvl1pPr>
          </a:lstStyle>
          <a:p>
            <a:pPr lvl="0" algn="ctr"/>
            <a:r>
              <a:rPr lang="en-US" dirty="0"/>
              <a:t>Return to parent-slide containing images.</a:t>
            </a:r>
          </a:p>
        </p:txBody>
      </p:sp>
      <p:sp>
        <p:nvSpPr>
          <p:cNvPr id="4" name="Image Identifier 1">
            <a:extLst>
              <a:ext uri="{FF2B5EF4-FFF2-40B4-BE49-F238E27FC236}">
                <a16:creationId xmlns:a16="http://schemas.microsoft.com/office/drawing/2014/main" id="{06B6FD09-21E6-4C44-B034-2825B085D9AB}"/>
              </a:ext>
            </a:extLst>
          </p:cNvPr>
          <p:cNvSpPr>
            <a:spLocks noGrp="1"/>
          </p:cNvSpPr>
          <p:nvPr>
            <p:ph type="body" sz="quarter" idx="17" hasCustomPrompt="1"/>
          </p:nvPr>
        </p:nvSpPr>
        <p:spPr>
          <a:xfrm>
            <a:off x="365125" y="1397001"/>
            <a:ext cx="4078224" cy="393192"/>
          </a:xfrm>
        </p:spPr>
        <p:txBody>
          <a:bodyPr>
            <a:noAutofit/>
          </a:bodyPr>
          <a:lstStyle>
            <a:lvl1pPr>
              <a:defRPr/>
            </a:lvl1pPr>
          </a:lstStyle>
          <a:p>
            <a:pPr lvl="0"/>
            <a:r>
              <a:rPr lang="en-US" dirty="0"/>
              <a:t>Image Identifier 1</a:t>
            </a:r>
          </a:p>
        </p:txBody>
      </p:sp>
      <p:sp>
        <p:nvSpPr>
          <p:cNvPr id="12" name="Content Placeholder 1">
            <a:extLst>
              <a:ext uri="{FF2B5EF4-FFF2-40B4-BE49-F238E27FC236}">
                <a16:creationId xmlns:a16="http://schemas.microsoft.com/office/drawing/2014/main" id="{211AB556-A79C-4FDF-BD73-C1AB72D9590A}"/>
              </a:ext>
            </a:extLst>
          </p:cNvPr>
          <p:cNvSpPr>
            <a:spLocks noGrp="1"/>
          </p:cNvSpPr>
          <p:nvPr>
            <p:ph sz="quarter" idx="18" hasCustomPrompt="1"/>
          </p:nvPr>
        </p:nvSpPr>
        <p:spPr>
          <a:xfrm>
            <a:off x="342900" y="1933303"/>
            <a:ext cx="4078224" cy="4315968"/>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14" name="Image Identifier 2">
            <a:extLst>
              <a:ext uri="{FF2B5EF4-FFF2-40B4-BE49-F238E27FC236}">
                <a16:creationId xmlns:a16="http://schemas.microsoft.com/office/drawing/2014/main" id="{8126F7C8-57F8-404E-8B7F-DFB94AEB3363}"/>
              </a:ext>
            </a:extLst>
          </p:cNvPr>
          <p:cNvSpPr>
            <a:spLocks noGrp="1"/>
          </p:cNvSpPr>
          <p:nvPr>
            <p:ph type="body" sz="quarter" idx="19" hasCustomPrompt="1"/>
          </p:nvPr>
        </p:nvSpPr>
        <p:spPr>
          <a:xfrm>
            <a:off x="4715145" y="1397001"/>
            <a:ext cx="4078224" cy="393192"/>
          </a:xfrm>
        </p:spPr>
        <p:txBody>
          <a:bodyPr>
            <a:noAutofit/>
          </a:bodyPr>
          <a:lstStyle>
            <a:lvl1pPr>
              <a:defRPr/>
            </a:lvl1pPr>
          </a:lstStyle>
          <a:p>
            <a:pPr lvl="0"/>
            <a:r>
              <a:rPr lang="en-US" dirty="0"/>
              <a:t>Image Identifier 2</a:t>
            </a:r>
          </a:p>
        </p:txBody>
      </p:sp>
      <p:sp>
        <p:nvSpPr>
          <p:cNvPr id="16" name="Content Placeholder 2">
            <a:extLst>
              <a:ext uri="{FF2B5EF4-FFF2-40B4-BE49-F238E27FC236}">
                <a16:creationId xmlns:a16="http://schemas.microsoft.com/office/drawing/2014/main" id="{241441BC-54C7-474E-887C-32AF8F737FA5}"/>
              </a:ext>
            </a:extLst>
          </p:cNvPr>
          <p:cNvSpPr>
            <a:spLocks noGrp="1"/>
          </p:cNvSpPr>
          <p:nvPr>
            <p:ph sz="quarter" idx="20" hasCustomPrompt="1"/>
          </p:nvPr>
        </p:nvSpPr>
        <p:spPr>
          <a:xfrm>
            <a:off x="4722876" y="1932432"/>
            <a:ext cx="4078224" cy="4315968"/>
          </a:xfrm>
        </p:spPr>
        <p:txBody>
          <a:bodyPr>
            <a:noAutofit/>
          </a:bodyPr>
          <a:lstStyle>
            <a:lvl1pPr>
              <a:defRPr/>
            </a:lvl1pPr>
          </a:lstStyle>
          <a:p>
            <a:pPr lvl="0"/>
            <a:r>
              <a:rPr lang="en-US" dirty="0"/>
              <a:t>Slide Content 2</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Return to main slide Link 2">
            <a:extLst>
              <a:ext uri="{FF2B5EF4-FFF2-40B4-BE49-F238E27FC236}">
                <a16:creationId xmlns:a16="http://schemas.microsoft.com/office/drawing/2014/main" id="{B9537776-81D3-4405-934B-448730728479}"/>
              </a:ext>
            </a:extLst>
          </p:cNvPr>
          <p:cNvSpPr>
            <a:spLocks noGrp="1"/>
          </p:cNvSpPr>
          <p:nvPr>
            <p:ph type="body" sz="quarter" idx="21"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10" name="Slide Number Placeholder">
            <a:extLst>
              <a:ext uri="{FF2B5EF4-FFF2-40B4-BE49-F238E27FC236}">
                <a16:creationId xmlns:a16="http://schemas.microsoft.com/office/drawing/2014/main" id="{00A4DBBD-DCA1-4207-8DB2-FBD5FBA1D0D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8F3EC5-73E8-440D-847C-1D4591FE0928}"/>
              </a:ext>
            </a:extLst>
          </p:cNvPr>
          <p:cNvSpPr txBox="1"/>
          <p:nvPr userDrawn="1"/>
        </p:nvSpPr>
        <p:spPr>
          <a:xfrm>
            <a:off x="1380928" y="20320"/>
            <a:ext cx="6382144" cy="461665"/>
          </a:xfrm>
          <a:prstGeom prst="rect">
            <a:avLst/>
          </a:prstGeom>
          <a:noFill/>
        </p:spPr>
        <p:txBody>
          <a:bodyPr wrap="square" rtlCol="0">
            <a:spAutoFit/>
          </a:bodyPr>
          <a:lstStyle/>
          <a:p>
            <a:pPr algn="ctr"/>
            <a:r>
              <a:rPr lang="en-US" sz="2400" b="1" dirty="0">
                <a:solidFill>
                  <a:srgbClr val="0070C0"/>
                </a:solidFill>
                <a:latin typeface="Arial" panose="020B0604020202020204" pitchFamily="34" charset="0"/>
                <a:cs typeface="Arial" panose="020B0604020202020204" pitchFamily="34" charset="0"/>
              </a:rPr>
              <a:t>INSTRUCTION NOTES</a:t>
            </a:r>
            <a:endParaRPr lang="en-IN" sz="2400" b="1" dirty="0">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93F5A8-6BC8-45A9-B853-99DFBE6F50C5}"/>
              </a:ext>
            </a:extLst>
          </p:cNvPr>
          <p:cNvSpPr txBox="1"/>
          <p:nvPr userDrawn="1"/>
        </p:nvSpPr>
        <p:spPr>
          <a:xfrm>
            <a:off x="0" y="457200"/>
            <a:ext cx="9144000" cy="6400800"/>
          </a:xfrm>
          <a:prstGeom prst="rect">
            <a:avLst/>
          </a:prstGeom>
          <a:solidFill>
            <a:schemeClr val="accent4">
              <a:lumMod val="40000"/>
              <a:lumOff val="60000"/>
            </a:schemeClr>
          </a:solidFill>
        </p:spPr>
        <p:txBody>
          <a:bodyPr wrap="square" rtlCol="0">
            <a:noAutofit/>
          </a:bodyPr>
          <a:lstStyle/>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copyright year in Opener slide.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Use Sans Serif font. (For engineering and chemistry titles Times New Roman font to be used.)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texts in Placeholders as per order.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images, tables, and equations without placeholder.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credit text just after images.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tables and equations in editable format if possible.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Break texts to separate placeholder, if equations uses between them.</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color contrast ratio, it should need to pass 4.5:1 (AA standard)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alt-text as provided, if any images missing make a note. No need to set alt-text for editable table and equations.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all images alt-text field. There should be alt-text or blank. Set decorative those images, which are listed in alt-text list.</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Appendix slide for Long descriptions and link properly with its parent image. Appendix should be in other section and hidden.</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Strictly avoid equation editor.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outline view for proper order of texts.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all text language to US English. Fix other language, if instructed.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Accessibility checker and if there is any known errors.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Metadata of files as instructed.</a:t>
            </a:r>
          </a:p>
          <a:p>
            <a:pPr marL="342900" marR="0" lvl="0" indent="-342900" algn="l" defTabSz="914400" rtl="0" eaLnBrk="1" fontAlgn="auto" latinLnBrk="0" hangingPunct="1">
              <a:lnSpc>
                <a:spcPct val="100000"/>
              </a:lnSpc>
              <a:spcBef>
                <a:spcPts val="500"/>
              </a:spcBef>
              <a:spcAft>
                <a:spcPts val="0"/>
              </a:spcAft>
              <a:buClrTx/>
              <a:buSzTx/>
              <a:buFont typeface="+mj-lt"/>
              <a:buAutoNum type="arabicPeriod"/>
              <a:tabLst/>
              <a:defRPr/>
            </a:pPr>
            <a:r>
              <a:rPr lang="en-US" sz="1500" dirty="0">
                <a:latin typeface="Arial" panose="020B0604020202020204" pitchFamily="34" charset="0"/>
                <a:cs typeface="Arial" panose="020B0604020202020204" pitchFamily="34" charset="0"/>
              </a:rPr>
              <a:t>Recheck all, before pass to next step.</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Be sure before pass to next step, all the instructions are followed.</a:t>
            </a:r>
          </a:p>
          <a:p>
            <a:pPr marL="0" lvl="0" indent="0" algn="ctr">
              <a:lnSpc>
                <a:spcPct val="100000"/>
              </a:lnSpc>
              <a:spcBef>
                <a:spcPts val="1200"/>
              </a:spcBef>
              <a:spcAft>
                <a:spcPts val="0"/>
              </a:spcAft>
              <a:buFont typeface="+mj-lt"/>
              <a:buNone/>
            </a:pPr>
            <a:r>
              <a:rPr lang="en-US" sz="1500" b="1" dirty="0">
                <a:latin typeface="Arial" panose="020B0604020202020204" pitchFamily="34" charset="0"/>
                <a:cs typeface="Arial" panose="020B0604020202020204" pitchFamily="34" charset="0"/>
              </a:rPr>
              <a:t>&lt;&lt; PLEASE REMOVE THIS SLIDE AFTER FINALIZE THE CHAPTER &gt;&gt;</a:t>
            </a:r>
          </a:p>
        </p:txBody>
      </p:sp>
    </p:spTree>
    <p:extLst>
      <p:ext uri="{BB962C8B-B14F-4D97-AF65-F5344CB8AC3E}">
        <p14:creationId xmlns:p14="http://schemas.microsoft.com/office/powerpoint/2010/main" val="297681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777240" y="2691271"/>
            <a:ext cx="4297680" cy="57618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p:ph type="subTitle" idx="1" hasCustomPrompt="1"/>
          </p:nvPr>
        </p:nvSpPr>
        <p:spPr>
          <a:xfrm>
            <a:off x="782057" y="3525088"/>
            <a:ext cx="5513639" cy="97928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hasCustomPrompt="1"/>
          </p:nvPr>
        </p:nvSpPr>
        <p:spPr>
          <a:xfrm>
            <a:off x="777240" y="4718304"/>
            <a:ext cx="4443413" cy="1283104"/>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4" name="Text Placeholder 4">
            <a:extLst>
              <a:ext uri="{FF2B5EF4-FFF2-40B4-BE49-F238E27FC236}">
                <a16:creationId xmlns:a16="http://schemas.microsoft.com/office/drawing/2014/main" id="{2170D5CB-0D03-4C4A-BFC9-9923AD1D35C5}"/>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567378" y="2320032"/>
            <a:ext cx="5223822" cy="54929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userDrawn="1">
            <p:ph type="subTitle" idx="1" hasCustomPrompt="1"/>
          </p:nvPr>
        </p:nvSpPr>
        <p:spPr>
          <a:xfrm>
            <a:off x="567378" y="3247693"/>
            <a:ext cx="5644236" cy="127916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hasCustomPrompt="1"/>
          </p:nvPr>
        </p:nvSpPr>
        <p:spPr>
          <a:xfrm>
            <a:off x="567378" y="4770769"/>
            <a:ext cx="4443413" cy="1279151"/>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0" name="Text Placeholder 4">
            <a:extLst>
              <a:ext uri="{FF2B5EF4-FFF2-40B4-BE49-F238E27FC236}">
                <a16:creationId xmlns:a16="http://schemas.microsoft.com/office/drawing/2014/main" id="{82576527-CE03-41D2-AE4B-BA146BC6180F}"/>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n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DC5F74A8-3DBB-43E2-AEB1-B8D6F0E02D24}"/>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8" name="Appendix Link">
            <a:extLst>
              <a:ext uri="{FF2B5EF4-FFF2-40B4-BE49-F238E27FC236}">
                <a16:creationId xmlns:a16="http://schemas.microsoft.com/office/drawing/2014/main" id="{9E42DD00-D3A0-49C1-B804-0FA8773ED33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9" name="Slide Number Placeholder">
            <a:extLst>
              <a:ext uri="{FF2B5EF4-FFF2-40B4-BE49-F238E27FC236}">
                <a16:creationId xmlns:a16="http://schemas.microsoft.com/office/drawing/2014/main" id="{359E2559-6DDB-4590-804E-FD84D7E50952}"/>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74728449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Vertic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3774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3873606"/>
            <a:ext cx="8458200" cy="23774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9" name="Credit line">
            <a:extLst>
              <a:ext uri="{FF2B5EF4-FFF2-40B4-BE49-F238E27FC236}">
                <a16:creationId xmlns:a16="http://schemas.microsoft.com/office/drawing/2014/main" id="{86833EA1-1388-4093-B646-207F3BD9BD5C}"/>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A2E2B415-C68F-4A1B-839A-5499ADD16C5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90391B14-3F86-4388-B43F-6C270A673CA4}"/>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97612937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4686300" y="1276710"/>
            <a:ext cx="41148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9" name="Credit line">
            <a:extLst>
              <a:ext uri="{FF2B5EF4-FFF2-40B4-BE49-F238E27FC236}">
                <a16:creationId xmlns:a16="http://schemas.microsoft.com/office/drawing/2014/main" id="{D8DA1E33-7359-4325-8347-1A00C53B390A}"/>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CBB60AD9-A193-4A23-938A-7EB502133F92}"/>
              </a:ext>
            </a:extLst>
          </p:cNvPr>
          <p:cNvSpPr>
            <a:spLocks noGrp="1"/>
          </p:cNvSpPr>
          <p:nvPr>
            <p:ph type="body" sz="quarter" idx="41"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DD5AE94C-F435-408B-A12A-19FA625C7E9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1896274"/>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54864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6057900" y="1276710"/>
            <a:ext cx="27432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9" name="Credit line">
            <a:extLst>
              <a:ext uri="{FF2B5EF4-FFF2-40B4-BE49-F238E27FC236}">
                <a16:creationId xmlns:a16="http://schemas.microsoft.com/office/drawing/2014/main" id="{33E56411-4D74-4E59-988F-824D73D7ED58}"/>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C343391A-6F54-499B-8E7B-931C81724AD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F7F8C21D-990F-455D-8166-0216DFA075F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406277606"/>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hre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926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4422246"/>
            <a:ext cx="5486400" cy="182880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6057900" y="4422246"/>
            <a:ext cx="2743200" cy="182880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redit line">
            <a:extLst>
              <a:ext uri="{FF2B5EF4-FFF2-40B4-BE49-F238E27FC236}">
                <a16:creationId xmlns:a16="http://schemas.microsoft.com/office/drawing/2014/main" id="{19B85432-114E-4940-9372-B7719E3F55F1}"/>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2" name="Appendix Link">
            <a:extLst>
              <a:ext uri="{FF2B5EF4-FFF2-40B4-BE49-F238E27FC236}">
                <a16:creationId xmlns:a16="http://schemas.microsoft.com/office/drawing/2014/main" id="{2807A760-EC1A-49F0-BF94-106C8F4B0B6D}"/>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4" name="Slide Number Placeholder">
            <a:extLst>
              <a:ext uri="{FF2B5EF4-FFF2-40B4-BE49-F238E27FC236}">
                <a16:creationId xmlns:a16="http://schemas.microsoft.com/office/drawing/2014/main" id="{DAA3E3D9-773E-47E2-B16B-C074BAE621A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39048399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endParaRPr lang="en-US" dirty="0"/>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MGH Yellow Line">
            <a:extLst>
              <a:ext uri="{FF2B5EF4-FFF2-40B4-BE49-F238E27FC236}">
                <a16:creationId xmlns:a16="http://schemas.microsoft.com/office/drawing/2014/main" id="{F5F4B5C5-A851-4CBC-ABD2-6BA0C3D159BE}"/>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hort Copyright">
            <a:extLst>
              <a:ext uri="{FF2B5EF4-FFF2-40B4-BE49-F238E27FC236}">
                <a16:creationId xmlns:a16="http://schemas.microsoft.com/office/drawing/2014/main" id="{8D6646AD-98E6-4A83-9941-472F70696193}"/>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715" r:id="rId1"/>
    <p:sldLayoutId id="2147483710" r:id="rId2"/>
    <p:sldLayoutId id="2147483716" r:id="rId3"/>
    <p:sldLayoutId id="2147483714" r:id="rId4"/>
    <p:sldLayoutId id="2147483713" r:id="rId5"/>
    <p:sldLayoutId id="2147483712" r:id="rId6"/>
    <p:sldLayoutId id="2147483711" r:id="rId7"/>
    <p:sldLayoutId id="2147483708" r:id="rId8"/>
    <p:sldLayoutId id="2147483707" r:id="rId9"/>
    <p:sldLayoutId id="2147483709" r:id="rId10"/>
    <p:sldLayoutId id="2147483706" r:id="rId11"/>
    <p:sldLayoutId id="2147483705" r:id="rId12"/>
    <p:sldLayoutId id="2147483721" r:id="rId13"/>
  </p:sldLayoutIdLst>
  <p:hf hdr="0" ftr="0" dt="0"/>
  <p:txStyles>
    <p:titleStyle>
      <a:lvl1pPr algn="l" defTabSz="914400" rtl="0" eaLnBrk="1" latinLnBrk="0" hangingPunct="1">
        <a:lnSpc>
          <a:spcPct val="90000"/>
        </a:lnSpc>
        <a:spcBef>
          <a:spcPct val="0"/>
        </a:spcBef>
        <a:buNone/>
        <a:defRPr sz="2400" b="1" i="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i="1" kern="1200">
          <a:solidFill>
            <a:schemeClr val="tx2"/>
          </a:solidFill>
          <a:latin typeface="Times New Roman" panose="02020603050405020304" pitchFamily="18" charset="0"/>
          <a:ea typeface="+mn-ea"/>
          <a:cs typeface="Times New Roman" panose="02020603050405020304" pitchFamily="18" charset="0"/>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i="1" kern="1200">
          <a:solidFill>
            <a:schemeClr val="tx2"/>
          </a:solidFill>
          <a:latin typeface="Times New Roman" panose="02020603050405020304" pitchFamily="18" charset="0"/>
          <a:ea typeface="+mn-ea"/>
          <a:cs typeface="Times New Roman" panose="02020603050405020304" pitchFamily="18" charset="0"/>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i="1"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endParaRPr lang="en-US" dirty="0"/>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Autofit/>
          </a:bodyPr>
          <a:lstStyle/>
          <a:p>
            <a:r>
              <a:rPr lang="en-US" dirty="0"/>
              <a:t>Title goes here</a:t>
            </a:r>
          </a:p>
        </p:txBody>
      </p:sp>
      <p:sp>
        <p:nvSpPr>
          <p:cNvPr id="12" name="Slide Number Placeholder">
            <a:extLst>
              <a:ext uri="{FF2B5EF4-FFF2-40B4-BE49-F238E27FC236}">
                <a16:creationId xmlns:a16="http://schemas.microsoft.com/office/drawing/2014/main" id="{19EE2D17-5247-41B2-8D9A-80CD839F81C4}"/>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14" name="Short Copyright">
            <a:extLst>
              <a:ext uri="{FF2B5EF4-FFF2-40B4-BE49-F238E27FC236}">
                <a16:creationId xmlns:a16="http://schemas.microsoft.com/office/drawing/2014/main" id="{C3A11985-F038-4B0F-B56A-55E9C75285BB}"/>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0" r:id="rId3"/>
  </p:sldLayoutIdLst>
  <p:hf hdr="0" ftr="0" dt="0"/>
  <p:txStyles>
    <p:titleStyle>
      <a:lvl1pPr algn="l" defTabSz="914400" rtl="0" eaLnBrk="1" latinLnBrk="0" hangingPunct="1">
        <a:lnSpc>
          <a:spcPct val="100000"/>
        </a:lnSpc>
        <a:spcBef>
          <a:spcPct val="0"/>
        </a:spcBef>
        <a:buNone/>
        <a:defRPr sz="2400" b="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Times New Roman" panose="02020603050405020304" pitchFamily="18" charset="0"/>
          <a:ea typeface="+mn-ea"/>
          <a:cs typeface="Times New Roman" panose="02020603050405020304" pitchFamily="18" charset="0"/>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a:t>
            </a:r>
            <a:r>
              <a:rPr lang="en-US" dirty="0" err="1"/>
              <a:t>levelt</a:t>
            </a:r>
            <a:endParaRPr lang="en-US" dirty="0"/>
          </a:p>
          <a:p>
            <a:pPr lvl="2"/>
            <a:endParaRPr lang="en-US" dirty="0"/>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a:extLst>
              <a:ext uri="{FF2B5EF4-FFF2-40B4-BE49-F238E27FC236}">
                <a16:creationId xmlns:a16="http://schemas.microsoft.com/office/drawing/2014/main" id="{4B7358F1-75CE-4C36-99A4-9357D330ECB8}"/>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7" name="Short Copyright">
            <a:extLst>
              <a:ext uri="{FF2B5EF4-FFF2-40B4-BE49-F238E27FC236}">
                <a16:creationId xmlns:a16="http://schemas.microsoft.com/office/drawing/2014/main" id="{C7CA1D53-EE2E-4162-829B-CBBE6CF30BFE}"/>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ftr="0" dt="0"/>
  <p:txStyles>
    <p:titleStyle>
      <a:lvl1pPr algn="l" defTabSz="914400" rtl="0" eaLnBrk="1" latinLnBrk="0" hangingPunct="1">
        <a:lnSpc>
          <a:spcPct val="90000"/>
        </a:lnSpc>
        <a:spcBef>
          <a:spcPct val="0"/>
        </a:spcBef>
        <a:buNone/>
        <a:defRPr sz="2400" b="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Times New Roman" panose="02020603050405020304" pitchFamily="18" charset="0"/>
          <a:ea typeface="+mn-ea"/>
          <a:cs typeface="Times New Roman" panose="02020603050405020304" pitchFamily="18" charset="0"/>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Times New Roman" panose="02020603050405020304" pitchFamily="18" charset="0"/>
          <a:ea typeface="+mn-ea"/>
          <a:cs typeface="Times New Roman" panose="02020603050405020304" pitchFamily="18" charset="0"/>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E9310-D4F7-487A-B53C-DF9BD4F07CC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76B31A2-25AA-494E-9270-697B776D78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69814370"/>
      </p:ext>
    </p:extLst>
  </p:cSld>
  <p:clrMap bg1="lt1" tx1="dk1" bg2="lt2" tx2="dk2" accent1="accent1" accent2="accent2" accent3="accent3" accent4="accent4" accent5="accent5" accent6="accent6" hlink="hlink" folHlink="folHlink"/>
  <p:sldLayoutIdLst>
    <p:sldLayoutId id="214748371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slide" Target="slide155.xml"/><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slide" Target="slide156.xml"/><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slide" Target="slide157.xml"/><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slide" Target="slide158.xml"/><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2.xml"/></Relationships>
</file>

<file path=ppt/slides/_rels/slide121.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2.xml"/></Relationships>
</file>

<file path=ppt/slides/_rels/slide122.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2.xml"/></Relationships>
</file>

<file path=ppt/slides/_rels/slide123.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2.xml"/></Relationships>
</file>

<file path=ppt/slides/_rels/slide124.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2.xml"/></Relationships>
</file>

<file path=ppt/slides/_rels/slide126.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2.xml"/></Relationships>
</file>

<file path=ppt/slides/_rels/slide127.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2.xml"/></Relationships>
</file>

<file path=ppt/slides/_rels/slide128.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2.xml"/></Relationships>
</file>

<file path=ppt/slides/_rels/slide129.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36.xml"/><Relationship Id="rId1" Type="http://schemas.openxmlformats.org/officeDocument/2006/relationships/slideLayout" Target="../slideLayouts/slideLayout22.xml"/></Relationships>
</file>

<file path=ppt/slides/_rels/slide131.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2.xml"/></Relationships>
</file>

<file path=ppt/slides/_rels/slide132.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22.xml"/></Relationships>
</file>

<file path=ppt/slides/_rels/slide133.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22.xml"/></Relationships>
</file>

<file path=ppt/slides/_rels/slide134.xml.rels><?xml version="1.0" encoding="UTF-8" standalone="yes"?>
<Relationships xmlns="http://schemas.openxmlformats.org/package/2006/relationships"><Relationship Id="rId2" Type="http://schemas.openxmlformats.org/officeDocument/2006/relationships/slide" Target="slide51.xml"/><Relationship Id="rId1" Type="http://schemas.openxmlformats.org/officeDocument/2006/relationships/slideLayout" Target="../slideLayouts/slideLayout22.xml"/></Relationships>
</file>

<file path=ppt/slides/_rels/slide135.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22.xml"/></Relationships>
</file>

<file path=ppt/slides/_rels/slide136.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2.xml"/></Relationships>
</file>

<file path=ppt/slides/_rels/slide137.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2.xml"/></Relationships>
</file>

<file path=ppt/slides/_rels/slide138.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22.xml"/></Relationships>
</file>

<file path=ppt/slides/_rels/slide139.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slide" Target="slide58.xml"/><Relationship Id="rId1" Type="http://schemas.openxmlformats.org/officeDocument/2006/relationships/slideLayout" Target="../slideLayouts/slideLayout22.xml"/></Relationships>
</file>

<file path=ppt/slides/_rels/slide141.xml.rels><?xml version="1.0" encoding="UTF-8" standalone="yes"?>
<Relationships xmlns="http://schemas.openxmlformats.org/package/2006/relationships"><Relationship Id="rId2" Type="http://schemas.openxmlformats.org/officeDocument/2006/relationships/slide" Target="slide67.xml"/><Relationship Id="rId1" Type="http://schemas.openxmlformats.org/officeDocument/2006/relationships/slideLayout" Target="../slideLayouts/slideLayout22.xml"/></Relationships>
</file>

<file path=ppt/slides/_rels/slide142.xml.rels><?xml version="1.0" encoding="UTF-8" standalone="yes"?>
<Relationships xmlns="http://schemas.openxmlformats.org/package/2006/relationships"><Relationship Id="rId2" Type="http://schemas.openxmlformats.org/officeDocument/2006/relationships/slide" Target="slide70.xml"/><Relationship Id="rId1" Type="http://schemas.openxmlformats.org/officeDocument/2006/relationships/slideLayout" Target="../slideLayouts/slideLayout22.xml"/></Relationships>
</file>

<file path=ppt/slides/_rels/slide143.xml.rels><?xml version="1.0" encoding="UTF-8" standalone="yes"?>
<Relationships xmlns="http://schemas.openxmlformats.org/package/2006/relationships"><Relationship Id="rId2" Type="http://schemas.openxmlformats.org/officeDocument/2006/relationships/slide" Target="slide71.xml"/><Relationship Id="rId1" Type="http://schemas.openxmlformats.org/officeDocument/2006/relationships/slideLayout" Target="../slideLayouts/slideLayout22.xml"/></Relationships>
</file>

<file path=ppt/slides/_rels/slide144.xml.rels><?xml version="1.0" encoding="UTF-8" standalone="yes"?>
<Relationships xmlns="http://schemas.openxmlformats.org/package/2006/relationships"><Relationship Id="rId2" Type="http://schemas.openxmlformats.org/officeDocument/2006/relationships/slide" Target="slide73.xml"/><Relationship Id="rId1" Type="http://schemas.openxmlformats.org/officeDocument/2006/relationships/slideLayout" Target="../slideLayouts/slideLayout22.xml"/></Relationships>
</file>

<file path=ppt/slides/_rels/slide145.xml.rels><?xml version="1.0" encoding="UTF-8" standalone="yes"?>
<Relationships xmlns="http://schemas.openxmlformats.org/package/2006/relationships"><Relationship Id="rId2" Type="http://schemas.openxmlformats.org/officeDocument/2006/relationships/slide" Target="slide77.xml"/><Relationship Id="rId1" Type="http://schemas.openxmlformats.org/officeDocument/2006/relationships/slideLayout" Target="../slideLayouts/slideLayout22.xml"/></Relationships>
</file>

<file path=ppt/slides/_rels/slide146.xml.rels><?xml version="1.0" encoding="UTF-8" standalone="yes"?>
<Relationships xmlns="http://schemas.openxmlformats.org/package/2006/relationships"><Relationship Id="rId2" Type="http://schemas.openxmlformats.org/officeDocument/2006/relationships/slide" Target="slide78.xml"/><Relationship Id="rId1" Type="http://schemas.openxmlformats.org/officeDocument/2006/relationships/slideLayout" Target="../slideLayouts/slideLayout22.xml"/></Relationships>
</file>

<file path=ppt/slides/_rels/slide147.xml.rels><?xml version="1.0" encoding="UTF-8" standalone="yes"?>
<Relationships xmlns="http://schemas.openxmlformats.org/package/2006/relationships"><Relationship Id="rId2" Type="http://schemas.openxmlformats.org/officeDocument/2006/relationships/slide" Target="slide89.xml"/><Relationship Id="rId1" Type="http://schemas.openxmlformats.org/officeDocument/2006/relationships/slideLayout" Target="../slideLayouts/slideLayout22.xml"/></Relationships>
</file>

<file path=ppt/slides/_rels/slide148.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slide" Target="slide90.xml"/><Relationship Id="rId1" Type="http://schemas.openxmlformats.org/officeDocument/2006/relationships/slideLayout" Target="../slideLayouts/slideLayout22.xml"/></Relationships>
</file>

<file path=ppt/slides/_rels/slide149.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slide" Target="slide124.xml"/><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slide" Target="slide92.xml"/><Relationship Id="rId1" Type="http://schemas.openxmlformats.org/officeDocument/2006/relationships/slideLayout" Target="../slideLayouts/slideLayout22.xml"/></Relationships>
</file>

<file path=ppt/slides/_rels/slide151.xml.rels><?xml version="1.0" encoding="UTF-8" standalone="yes"?>
<Relationships xmlns="http://schemas.openxmlformats.org/package/2006/relationships"><Relationship Id="rId2" Type="http://schemas.openxmlformats.org/officeDocument/2006/relationships/slide" Target="slide94.xml"/><Relationship Id="rId1" Type="http://schemas.openxmlformats.org/officeDocument/2006/relationships/slideLayout" Target="../slideLayouts/slideLayout22.xml"/></Relationships>
</file>

<file path=ppt/slides/_rels/slide152.xml.rels><?xml version="1.0" encoding="UTF-8" standalone="yes"?>
<Relationships xmlns="http://schemas.openxmlformats.org/package/2006/relationships"><Relationship Id="rId2" Type="http://schemas.openxmlformats.org/officeDocument/2006/relationships/slide" Target="slide95.xml"/><Relationship Id="rId1" Type="http://schemas.openxmlformats.org/officeDocument/2006/relationships/slideLayout" Target="../slideLayouts/slideLayout22.xml"/></Relationships>
</file>

<file path=ppt/slides/_rels/slide153.xml.rels><?xml version="1.0" encoding="UTF-8" standalone="yes"?>
<Relationships xmlns="http://schemas.openxmlformats.org/package/2006/relationships"><Relationship Id="rId2" Type="http://schemas.openxmlformats.org/officeDocument/2006/relationships/slide" Target="slide97.xml"/><Relationship Id="rId1" Type="http://schemas.openxmlformats.org/officeDocument/2006/relationships/slideLayout" Target="../slideLayouts/slideLayout22.xml"/></Relationships>
</file>

<file path=ppt/slides/_rels/slide154.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22.xml"/></Relationships>
</file>

<file path=ppt/slides/_rels/slide155.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2.xml"/></Relationships>
</file>

<file path=ppt/slides/_rels/slide156.xml.rels><?xml version="1.0" encoding="UTF-8" standalone="yes"?>
<Relationships xmlns="http://schemas.openxmlformats.org/package/2006/relationships"><Relationship Id="rId2" Type="http://schemas.openxmlformats.org/officeDocument/2006/relationships/slide" Target="slide104.xml"/><Relationship Id="rId1" Type="http://schemas.openxmlformats.org/officeDocument/2006/relationships/slideLayout" Target="../slideLayouts/slideLayout22.xml"/></Relationships>
</file>

<file path=ppt/slides/_rels/slide157.xml.rels><?xml version="1.0" encoding="UTF-8" standalone="yes"?>
<Relationships xmlns="http://schemas.openxmlformats.org/package/2006/relationships"><Relationship Id="rId2" Type="http://schemas.openxmlformats.org/officeDocument/2006/relationships/slide" Target="slide106.xml"/><Relationship Id="rId1" Type="http://schemas.openxmlformats.org/officeDocument/2006/relationships/slideLayout" Target="../slideLayouts/slideLayout22.xml"/></Relationships>
</file>

<file path=ppt/slides/_rels/slide158.xml.rels><?xml version="1.0" encoding="UTF-8" standalone="yes"?>
<Relationships xmlns="http://schemas.openxmlformats.org/package/2006/relationships"><Relationship Id="rId2" Type="http://schemas.openxmlformats.org/officeDocument/2006/relationships/slide" Target="slide109.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 Target="slide125.xm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 Target="slide126.xml"/><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 Target="slide127.xm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 Target="slide129.xml"/><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 Target="slide120.xml"/><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slide" Target="slide132.xml"/><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slide" Target="slide133.xml"/><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slide" Target="slide134.xml"/><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slide" Target="slide135.xml"/><Relationship Id="rId2" Type="http://schemas.openxmlformats.org/officeDocument/2006/relationships/image" Target="../media/image19.jpg"/><Relationship Id="rId1" Type="http://schemas.openxmlformats.org/officeDocument/2006/relationships/slideLayout" Target="../slideLayouts/slideLayout5.xml"/><Relationship Id="rId4" Type="http://schemas.openxmlformats.org/officeDocument/2006/relationships/slide" Target="slide120.xml"/></Relationships>
</file>

<file path=ppt/slides/_rels/slide53.xml.rels><?xml version="1.0" encoding="UTF-8" standalone="yes"?>
<Relationships xmlns="http://schemas.openxmlformats.org/package/2006/relationships"><Relationship Id="rId3" Type="http://schemas.openxmlformats.org/officeDocument/2006/relationships/slide" Target="slide136.xml"/><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slide" Target="slide138.xml"/><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slide" Target="slide139.xml"/><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slide" Target="slide140.xml"/><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slide" Target="slide141.xml"/><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slide" Target="slide142.xml"/><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slide" Target="slide143.xml"/><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slide" Target="slide144.xml"/><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slide" Target="slide145.xml"/><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slide" Target="slide146.xml"/><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slide" Target="slide147.xml"/><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 Target="slide122.xml"/><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slide" Target="slide148.xml"/><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slide" Target="slide149.xml"/><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slide" Target="slide150.xml"/><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slide" Target="slide153.xml"/><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A0BD-B611-4B0D-8438-53F61F56333A}"/>
              </a:ext>
            </a:extLst>
          </p:cNvPr>
          <p:cNvSpPr>
            <a:spLocks noGrp="1"/>
          </p:cNvSpPr>
          <p:nvPr>
            <p:ph type="ctrTitle"/>
          </p:nvPr>
        </p:nvSpPr>
        <p:spPr/>
        <p:txBody>
          <a:bodyPr/>
          <a:lstStyle/>
          <a:p>
            <a:r>
              <a:rPr lang="en-US" noProof="0" dirty="0"/>
              <a:t>Chapter 03</a:t>
            </a:r>
            <a:endParaRPr lang="en-US" noProof="0" dirty="0">
              <a:latin typeface="+mj-lt"/>
            </a:endParaRPr>
          </a:p>
        </p:txBody>
      </p:sp>
      <p:sp>
        <p:nvSpPr>
          <p:cNvPr id="3" name="Subtitle 2">
            <a:extLst>
              <a:ext uri="{FF2B5EF4-FFF2-40B4-BE49-F238E27FC236}">
                <a16:creationId xmlns:a16="http://schemas.microsoft.com/office/drawing/2014/main" id="{60D8F4ED-BF02-4F3D-9DF1-83E8B674304D}"/>
              </a:ext>
            </a:extLst>
          </p:cNvPr>
          <p:cNvSpPr>
            <a:spLocks noGrp="1"/>
          </p:cNvSpPr>
          <p:nvPr>
            <p:ph type="subTitle" idx="1"/>
          </p:nvPr>
        </p:nvSpPr>
        <p:spPr/>
        <p:txBody>
          <a:bodyPr/>
          <a:lstStyle/>
          <a:p>
            <a:pPr eaLnBrk="0" hangingPunct="0">
              <a:spcBef>
                <a:spcPct val="20000"/>
              </a:spcBef>
            </a:pPr>
            <a:r>
              <a:rPr lang="en-US" sz="2400" noProof="0" dirty="0">
                <a:latin typeface="+mj-lt"/>
                <a:cs typeface="Helvetica" pitchFamily="34" charset="0"/>
              </a:rPr>
              <a:t>Data-Link Layer</a:t>
            </a:r>
          </a:p>
        </p:txBody>
      </p:sp>
      <p:sp>
        <p:nvSpPr>
          <p:cNvPr id="4" name="Text Placeholder 3">
            <a:extLst>
              <a:ext uri="{FF2B5EF4-FFF2-40B4-BE49-F238E27FC236}">
                <a16:creationId xmlns:a16="http://schemas.microsoft.com/office/drawing/2014/main" id="{23E53CB3-A898-4097-BEA0-50B0BE0D68C1}"/>
              </a:ext>
            </a:extLst>
          </p:cNvPr>
          <p:cNvSpPr>
            <a:spLocks noGrp="1"/>
          </p:cNvSpPr>
          <p:nvPr>
            <p:ph type="body" sz="quarter" idx="10"/>
          </p:nvPr>
        </p:nvSpPr>
        <p:spPr>
          <a:xfrm>
            <a:off x="621791" y="4376387"/>
            <a:ext cx="3043303" cy="1362676"/>
          </a:xfrm>
        </p:spPr>
        <p:txBody>
          <a:bodyPr/>
          <a:lstStyle/>
          <a:p>
            <a:r>
              <a:rPr lang="en-US" sz="1800" b="0" noProof="0" dirty="0">
                <a:latin typeface="+mj-lt"/>
                <a:cs typeface="Helvetica" pitchFamily="34" charset="0"/>
              </a:rPr>
              <a:t>Data Communications and Networking, With TCP/IP protocol suite</a:t>
            </a:r>
            <a:br>
              <a:rPr lang="en-US" sz="1800" b="0" noProof="0" dirty="0">
                <a:latin typeface="+mj-lt"/>
                <a:cs typeface="Helvetica" pitchFamily="34" charset="0"/>
              </a:rPr>
            </a:br>
            <a:r>
              <a:rPr lang="en-US" sz="1800" b="0" noProof="0" dirty="0">
                <a:latin typeface="+mj-lt"/>
                <a:cs typeface="Helvetica" pitchFamily="34" charset="0"/>
              </a:rPr>
              <a:t>Sixth Edition</a:t>
            </a:r>
          </a:p>
          <a:p>
            <a:r>
              <a:rPr lang="en-US" sz="1800" b="0" noProof="0" dirty="0">
                <a:latin typeface="+mj-lt"/>
                <a:cs typeface="Helvetica" pitchFamily="34" charset="0"/>
              </a:rPr>
              <a:t>Behrouz A. </a:t>
            </a:r>
            <a:r>
              <a:rPr lang="en-US" sz="1800" b="0" noProof="0" dirty="0" err="1">
                <a:latin typeface="+mj-lt"/>
                <a:cs typeface="Helvetica" pitchFamily="34" charset="0"/>
              </a:rPr>
              <a:t>Forouzan</a:t>
            </a:r>
            <a:endParaRPr lang="en-US" sz="1800" b="0" noProof="0" dirty="0">
              <a:latin typeface="+mj-lt"/>
              <a:cs typeface="Helvetica" pitchFamily="34" charset="0"/>
            </a:endParaRPr>
          </a:p>
        </p:txBody>
      </p:sp>
      <p:pic>
        <p:nvPicPr>
          <p:cNvPr id="7" name="Picture 4">
            <a:extLst>
              <a:ext uri="{FF2B5EF4-FFF2-40B4-BE49-F238E27FC236}">
                <a16:creationId xmlns:a16="http://schemas.microsoft.com/office/drawing/2014/main" id="{A5AB68AE-F8BA-4700-87C5-1CC2B46FD483}"/>
              </a:ext>
              <a:ext uri="{C183D7F6-B498-43B3-948B-1728B52AA6E4}">
                <adec:decorative xmlns:adec="http://schemas.microsoft.com/office/drawing/2017/decorative" val="1"/>
              </a:ext>
            </a:extLst>
          </p:cNvPr>
          <p:cNvPicPr>
            <a:picLocks noGrp="1" noChangeAspect="1"/>
          </p:cNvPicPr>
          <p:nvPr>
            <p:ph type="pic" sz="quarter" idx="11"/>
          </p:nvPr>
        </p:nvPicPr>
        <p:blipFill>
          <a:blip r:embed="rId2"/>
          <a:stretch>
            <a:fillRect/>
          </a:stretch>
        </p:blipFill>
        <p:spPr>
          <a:xfrm>
            <a:off x="4572000" y="892397"/>
            <a:ext cx="4315794" cy="5338161"/>
          </a:xfrm>
          <a:prstGeom prst="rect">
            <a:avLst/>
          </a:prstGeom>
        </p:spPr>
      </p:pic>
      <p:sp>
        <p:nvSpPr>
          <p:cNvPr id="8" name="Text Placeholder 5">
            <a:extLst>
              <a:ext uri="{FF2B5EF4-FFF2-40B4-BE49-F238E27FC236}">
                <a16:creationId xmlns:a16="http://schemas.microsoft.com/office/drawing/2014/main" id="{93006839-73B9-4774-88BA-75CE9CFCF447}"/>
              </a:ext>
            </a:extLst>
          </p:cNvPr>
          <p:cNvSpPr>
            <a:spLocks noGrp="1"/>
          </p:cNvSpPr>
          <p:nvPr>
            <p:ph type="body" sz="quarter" idx="13"/>
          </p:nvPr>
        </p:nvSpPr>
        <p:spPr/>
        <p:txBody>
          <a:bodyPr/>
          <a:lstStyle/>
          <a:p>
            <a:pPr defTabSz="457200">
              <a:spcBef>
                <a:spcPct val="20000"/>
              </a:spcBef>
              <a:defRPr/>
            </a:pPr>
            <a:r>
              <a:rPr lang="en-US" noProof="0" dirty="0"/>
              <a:t>© 2022 McGraw Hill, LLC. All rights reserved. Authorized only for instructor use in the classroom.</a:t>
            </a:r>
          </a:p>
          <a:p>
            <a:pPr defTabSz="457200">
              <a:spcBef>
                <a:spcPct val="20000"/>
              </a:spcBef>
              <a:defRPr/>
            </a:pPr>
            <a:r>
              <a:rPr lang="en-US" noProof="0" dirty="0"/>
              <a:t>No reproduction or further distribution permitted without the prior written consent of McGraw Hill, LLC.</a:t>
            </a:r>
          </a:p>
        </p:txBody>
      </p:sp>
    </p:spTree>
    <p:extLst>
      <p:ext uri="{BB962C8B-B14F-4D97-AF65-F5344CB8AC3E}">
        <p14:creationId xmlns:p14="http://schemas.microsoft.com/office/powerpoint/2010/main" val="3270899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i="0" noProof="0" dirty="0">
                <a:solidFill>
                  <a:schemeClr val="tx1"/>
                </a:solidFill>
                <a:latin typeface="+mj-lt"/>
              </a:rPr>
              <a:t>3-2 Data Link Control (DLC)</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r>
              <a:rPr lang="en-US" noProof="0" dirty="0">
                <a:solidFill>
                  <a:srgbClr val="000000"/>
                </a:solidFill>
                <a:latin typeface="+mj-lt"/>
              </a:rPr>
              <a:t>The data link control (DLC) deals with procedures for communication between two adjacent nodes no matter whether the link is dedicated or broadcast. Data link control functions include framing and flow and error control.</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10</a:t>
            </a:fld>
            <a:endParaRPr lang="en-US">
              <a:latin typeface="+mj-lt"/>
            </a:endParaRPr>
          </a:p>
        </p:txBody>
      </p:sp>
    </p:spTree>
    <p:extLst>
      <p:ext uri="{BB962C8B-B14F-4D97-AF65-F5344CB8AC3E}">
        <p14:creationId xmlns:p14="http://schemas.microsoft.com/office/powerpoint/2010/main" val="9079706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3.3.2 Controlled Access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noProof="0" dirty="0">
                <a:latin typeface="Times-Roman"/>
              </a:rPr>
              <a:t>In controlled access, the stations consult one another to find which station has the right to send. A station cannot send unless it has been authorized by other stations. We discuss three controlled-access methods.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100</a:t>
            </a:fld>
            <a:endParaRPr lang="en-US"/>
          </a:p>
        </p:txBody>
      </p:sp>
    </p:spTree>
    <p:extLst>
      <p:ext uri="{BB962C8B-B14F-4D97-AF65-F5344CB8AC3E}">
        <p14:creationId xmlns:p14="http://schemas.microsoft.com/office/powerpoint/2010/main" val="14367784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Reservation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t>In the reservation method, a station needs to make a reservation before sending data. Time is divided into intervals. In each interval, a reservation frame precedes the data frames sent in that interval.</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101</a:t>
            </a:fld>
            <a:endParaRPr lang="en-US"/>
          </a:p>
        </p:txBody>
      </p:sp>
    </p:spTree>
    <p:extLst>
      <p:ext uri="{BB962C8B-B14F-4D97-AF65-F5344CB8AC3E}">
        <p14:creationId xmlns:p14="http://schemas.microsoft.com/office/powerpoint/2010/main" val="27619190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noProof="0" dirty="0">
                <a:solidFill>
                  <a:schemeClr val="tx1"/>
                </a:solidFill>
              </a:rPr>
              <a:t>Figure 3.37 Reservation access method</a:t>
            </a:r>
          </a:p>
        </p:txBody>
      </p:sp>
      <p:pic>
        <p:nvPicPr>
          <p:cNvPr id="9" name="Picture 2" descr="An illustration depicts the direction of packet movemen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458726"/>
            <a:ext cx="8412480" cy="2233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102</a:t>
            </a:fld>
            <a:endParaRPr lang="en-US"/>
          </a:p>
        </p:txBody>
      </p:sp>
    </p:spTree>
    <p:extLst>
      <p:ext uri="{BB962C8B-B14F-4D97-AF65-F5344CB8AC3E}">
        <p14:creationId xmlns:p14="http://schemas.microsoft.com/office/powerpoint/2010/main" val="4881753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Polling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t>Polling works with topologies in which one device is designated as a primary station and the other devices are secondary stations. All data exchanges must be made through the primary device even when the ultimate destination is a secondary device. The primary device controls the link; the secondary devices follow its instructions. It is up to the primary device to determine which device is allowed to use the channel at a given time.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103</a:t>
            </a:fld>
            <a:endParaRPr lang="en-US"/>
          </a:p>
        </p:txBody>
      </p:sp>
    </p:spTree>
    <p:extLst>
      <p:ext uri="{BB962C8B-B14F-4D97-AF65-F5344CB8AC3E}">
        <p14:creationId xmlns:p14="http://schemas.microsoft.com/office/powerpoint/2010/main" val="3838851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noProof="0" dirty="0">
                <a:solidFill>
                  <a:schemeClr val="tx1"/>
                </a:solidFill>
              </a:rPr>
              <a:t>Figure 3.38 Select and poll functions in polling-access method</a:t>
            </a:r>
          </a:p>
        </p:txBody>
      </p:sp>
      <p:pic>
        <p:nvPicPr>
          <p:cNvPr id="9" name="Picture 2" descr="Two-part illustrations depict the select and poll functions in polling-access method.">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1940349"/>
            <a:ext cx="8412480" cy="3460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104</a:t>
            </a:fld>
            <a:endParaRPr lang="en-US"/>
          </a:p>
        </p:txBody>
      </p:sp>
    </p:spTree>
    <p:extLst>
      <p:ext uri="{BB962C8B-B14F-4D97-AF65-F5344CB8AC3E}">
        <p14:creationId xmlns:p14="http://schemas.microsoft.com/office/powerpoint/2010/main" val="19681583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Token Passing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t>In the token-passing method, the stations in a network are organized in a logical ring. In other words, for each station, there is a predecessor and a successor. The predecessor is the station that is logically before the station in the ring; the successor is the station that is after the station in the ring.</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105</a:t>
            </a:fld>
            <a:endParaRPr lang="en-US"/>
          </a:p>
        </p:txBody>
      </p:sp>
    </p:spTree>
    <p:extLst>
      <p:ext uri="{BB962C8B-B14F-4D97-AF65-F5344CB8AC3E}">
        <p14:creationId xmlns:p14="http://schemas.microsoft.com/office/powerpoint/2010/main" val="23841280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noProof="0" dirty="0">
                <a:solidFill>
                  <a:schemeClr val="tx1"/>
                </a:solidFill>
              </a:rPr>
              <a:t>Figure 3.39 Logical ring and physical topology in token-passing access method</a:t>
            </a:r>
          </a:p>
        </p:txBody>
      </p:sp>
      <p:pic>
        <p:nvPicPr>
          <p:cNvPr id="9" name="Picture 2" descr="Four illustrations depict the physical ring, dual ring, Bus ring, and Star ring.">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280160" y="1390468"/>
            <a:ext cx="6583680" cy="470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106</a:t>
            </a:fld>
            <a:endParaRPr lang="en-US"/>
          </a:p>
        </p:txBody>
      </p:sp>
    </p:spTree>
    <p:extLst>
      <p:ext uri="{BB962C8B-B14F-4D97-AF65-F5344CB8AC3E}">
        <p14:creationId xmlns:p14="http://schemas.microsoft.com/office/powerpoint/2010/main" val="20500309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3.3.3 Channelization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noProof="0" dirty="0">
                <a:latin typeface="Times-Roman"/>
              </a:rPr>
              <a:t>Channelization (or channel partition, as it is sometimes called) is a multiple-access method in which the available bandwidth of a link is shared in time, frequency, or through code, among different stations. Since this method is normally used in wireless LAN, we postpone this discussion until Chapter 4.</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107</a:t>
            </a:fld>
            <a:endParaRPr lang="en-US"/>
          </a:p>
        </p:txBody>
      </p:sp>
    </p:spTree>
    <p:extLst>
      <p:ext uri="{BB962C8B-B14F-4D97-AF65-F5344CB8AC3E}">
        <p14:creationId xmlns:p14="http://schemas.microsoft.com/office/powerpoint/2010/main" val="35469545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noProof="0" dirty="0"/>
              <a:t>3-4 LINK-LAYER ADDRESSING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noProof="0" dirty="0"/>
              <a:t>In Chapter 7, we will discuss IP addresses as the identifiers at the network layer. However, in an internetwork such as the Internet we cannot make a datagram reach its destination using only IP addresses. The source and destination IP addresses define the two ends but cannot define which links the packet should pass through.</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108</a:t>
            </a:fld>
            <a:endParaRPr lang="en-US"/>
          </a:p>
        </p:txBody>
      </p:sp>
    </p:spTree>
    <p:extLst>
      <p:ext uri="{BB962C8B-B14F-4D97-AF65-F5344CB8AC3E}">
        <p14:creationId xmlns:p14="http://schemas.microsoft.com/office/powerpoint/2010/main" val="29198827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noProof="0" dirty="0">
                <a:solidFill>
                  <a:schemeClr val="tx1"/>
                </a:solidFill>
              </a:rPr>
              <a:t>Figure 3.40 IP addresses and link-layer addresses in a small internet</a:t>
            </a:r>
          </a:p>
        </p:txBody>
      </p:sp>
      <p:pic>
        <p:nvPicPr>
          <p:cNvPr id="9" name="Picture 2" descr="An illustration depicts IP addresses and link-layer addresses of two persons in a small interne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143000" y="1308497"/>
            <a:ext cx="6858000" cy="4736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109</a:t>
            </a:fld>
            <a:endParaRPr lang="en-US"/>
          </a:p>
        </p:txBody>
      </p:sp>
    </p:spTree>
    <p:extLst>
      <p:ext uri="{BB962C8B-B14F-4D97-AF65-F5344CB8AC3E}">
        <p14:creationId xmlns:p14="http://schemas.microsoft.com/office/powerpoint/2010/main" val="2200754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latin typeface="+mj-lt"/>
              </a:rPr>
              <a:t>3.2.1 Framing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noProof="0" dirty="0">
                <a:latin typeface="+mj-lt"/>
              </a:rPr>
              <a:t>The data-link layer needs to pack bits into frames, so that each frame is distinguishable from another. Our postal system practices a type of framing. The simple act of inserting a letter into an envelope separates one piece of information from another; the envelope serves as the delimiter.</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11</a:t>
            </a:fld>
            <a:endParaRPr lang="en-US">
              <a:latin typeface="+mj-lt"/>
            </a:endParaRPr>
          </a:p>
        </p:txBody>
      </p:sp>
    </p:spTree>
    <p:extLst>
      <p:ext uri="{BB962C8B-B14F-4D97-AF65-F5344CB8AC3E}">
        <p14:creationId xmlns:p14="http://schemas.microsoft.com/office/powerpoint/2010/main" val="850182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3.4.1 Three Types of Addresses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t>Some link-layer protocols define three types of addresses: unicast, multicast, and broadcast.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110</a:t>
            </a:fld>
            <a:endParaRPr lang="en-US"/>
          </a:p>
        </p:txBody>
      </p:sp>
    </p:spTree>
    <p:extLst>
      <p:ext uri="{BB962C8B-B14F-4D97-AF65-F5344CB8AC3E}">
        <p14:creationId xmlns:p14="http://schemas.microsoft.com/office/powerpoint/2010/main" val="27402965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Unicast Address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t>Each host or interface is assigned a unicast address.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111</a:t>
            </a:fld>
            <a:endParaRPr lang="en-US"/>
          </a:p>
        </p:txBody>
      </p:sp>
    </p:spTree>
    <p:extLst>
      <p:ext uri="{BB962C8B-B14F-4D97-AF65-F5344CB8AC3E}">
        <p14:creationId xmlns:p14="http://schemas.microsoft.com/office/powerpoint/2010/main" val="5296718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Example 3.13</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noProof="0" dirty="0"/>
              <a:t>As we discuss later in the chapter, the link-layer addresses in the most common LAN, Ethernet, are 48 bits (six bytes) that are presented as 12 hexadecimal digits separated by colons; for example, the following is a link-layer address of a computer.</a:t>
            </a:r>
          </a:p>
        </p:txBody>
      </p:sp>
      <p:sp>
        <p:nvSpPr>
          <p:cNvPr id="3" name="Content Placeholder 3">
            <a:extLst>
              <a:ext uri="{FF2B5EF4-FFF2-40B4-BE49-F238E27FC236}">
                <a16:creationId xmlns:a16="http://schemas.microsoft.com/office/drawing/2014/main" id="{66DB855C-22D7-4FB3-AF3A-0229E5D2E8BA}"/>
              </a:ext>
            </a:extLst>
          </p:cNvPr>
          <p:cNvSpPr>
            <a:spLocks noGrp="1"/>
          </p:cNvSpPr>
          <p:nvPr>
            <p:ph sz="quarter" idx="15"/>
          </p:nvPr>
        </p:nvSpPr>
        <p:spPr>
          <a:xfrm>
            <a:off x="2194560" y="3873606"/>
            <a:ext cx="4754880" cy="731520"/>
          </a:xfrm>
          <a:ln w="57150">
            <a:solidFill>
              <a:schemeClr val="tx1"/>
            </a:solidFill>
          </a:ln>
        </p:spPr>
        <p:txBody>
          <a:bodyPr anchor="ctr"/>
          <a:lstStyle/>
          <a:p>
            <a:pPr algn="ctr"/>
            <a:r>
              <a:rPr lang="en-US" sz="4000" b="1" i="0" noProof="0" dirty="0"/>
              <a:t>A2</a:t>
            </a:r>
            <a:r>
              <a:rPr lang="en-US" sz="4000" b="1" i="0" spc="-800" noProof="0" dirty="0"/>
              <a:t> </a:t>
            </a:r>
            <a:r>
              <a:rPr lang="en-US" sz="4000" b="1" i="0" noProof="0" dirty="0"/>
              <a:t>:</a:t>
            </a:r>
            <a:r>
              <a:rPr lang="en-US" sz="4000" b="1" i="0" spc="-800" dirty="0"/>
              <a:t> </a:t>
            </a:r>
            <a:r>
              <a:rPr lang="en-US" sz="4000" b="1" i="0" noProof="0" dirty="0"/>
              <a:t>34</a:t>
            </a:r>
            <a:r>
              <a:rPr lang="en-US" sz="4000" b="1" i="0" spc="-800" dirty="0"/>
              <a:t> </a:t>
            </a:r>
            <a:r>
              <a:rPr lang="en-US" sz="4000" b="1" i="0" noProof="0" dirty="0"/>
              <a:t>:</a:t>
            </a:r>
            <a:r>
              <a:rPr lang="en-US" sz="4000" b="1" i="0" spc="-800" dirty="0"/>
              <a:t> </a:t>
            </a:r>
            <a:r>
              <a:rPr lang="en-US" sz="4000" b="1" i="0" noProof="0" dirty="0"/>
              <a:t>45</a:t>
            </a:r>
            <a:r>
              <a:rPr lang="en-US" sz="4000" b="1" i="0" spc="-800" dirty="0"/>
              <a:t> </a:t>
            </a:r>
            <a:r>
              <a:rPr lang="en-US" sz="4000" b="1" i="0" noProof="0" dirty="0"/>
              <a:t>:</a:t>
            </a:r>
            <a:r>
              <a:rPr lang="en-US" sz="4000" b="1" i="0" spc="-800" dirty="0"/>
              <a:t> </a:t>
            </a:r>
            <a:r>
              <a:rPr lang="en-US" sz="4000" b="1" i="0" noProof="0" dirty="0"/>
              <a:t>11</a:t>
            </a:r>
            <a:r>
              <a:rPr lang="en-US" sz="4000" b="1" i="0" spc="-800" dirty="0"/>
              <a:t> </a:t>
            </a:r>
            <a:r>
              <a:rPr lang="en-US" sz="4000" b="1" i="0" noProof="0" dirty="0"/>
              <a:t>:</a:t>
            </a:r>
            <a:r>
              <a:rPr lang="en-US" sz="4000" b="1" i="0" spc="-800" dirty="0"/>
              <a:t> </a:t>
            </a:r>
            <a:r>
              <a:rPr lang="en-US" sz="4000" b="1" i="0" noProof="0" dirty="0"/>
              <a:t>92</a:t>
            </a:r>
            <a:r>
              <a:rPr lang="en-US" sz="4000" b="1" i="0" spc="-800" dirty="0"/>
              <a:t> </a:t>
            </a:r>
            <a:r>
              <a:rPr lang="en-US" sz="4000" b="1" i="0" noProof="0" dirty="0"/>
              <a:t>:</a:t>
            </a:r>
            <a:r>
              <a:rPr lang="en-US" sz="4000" b="1" i="0" spc="-800" dirty="0"/>
              <a:t> </a:t>
            </a:r>
            <a:r>
              <a:rPr lang="en-US" sz="4000" b="1" i="0" noProof="0" dirty="0"/>
              <a:t>F1</a:t>
            </a:r>
          </a:p>
        </p:txBody>
      </p:sp>
      <p:sp>
        <p:nvSpPr>
          <p:cNvPr id="2" name="Slide Number Placeholder 4">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112</a:t>
            </a:fld>
            <a:endParaRPr lang="en-US"/>
          </a:p>
        </p:txBody>
      </p:sp>
    </p:spTree>
    <p:extLst>
      <p:ext uri="{BB962C8B-B14F-4D97-AF65-F5344CB8AC3E}">
        <p14:creationId xmlns:p14="http://schemas.microsoft.com/office/powerpoint/2010/main" val="39647158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Multicast Address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t>Some link-layer protocols define multicast addresses. A multicast address means one-to-many communication.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113</a:t>
            </a:fld>
            <a:endParaRPr lang="en-US"/>
          </a:p>
        </p:txBody>
      </p:sp>
    </p:spTree>
    <p:extLst>
      <p:ext uri="{BB962C8B-B14F-4D97-AF65-F5344CB8AC3E}">
        <p14:creationId xmlns:p14="http://schemas.microsoft.com/office/powerpoint/2010/main" val="33387430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Example 3.14</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noProof="0" dirty="0"/>
              <a:t>As we discuss later in the chapter, the link-layer addresses in the most common LAN, Ethernet, are 48 bits (six bytes) that are presented as 12 hexadecimal digits separated by colons; for example, the following is a link-layer address of a computer.</a:t>
            </a:r>
          </a:p>
        </p:txBody>
      </p:sp>
      <p:sp>
        <p:nvSpPr>
          <p:cNvPr id="3" name="Content Placeholder 3">
            <a:extLst>
              <a:ext uri="{FF2B5EF4-FFF2-40B4-BE49-F238E27FC236}">
                <a16:creationId xmlns:a16="http://schemas.microsoft.com/office/drawing/2014/main" id="{D0680CB1-0DEE-47CB-9646-10274F5C3E1D}"/>
              </a:ext>
            </a:extLst>
          </p:cNvPr>
          <p:cNvSpPr>
            <a:spLocks noGrp="1"/>
          </p:cNvSpPr>
          <p:nvPr>
            <p:ph sz="quarter" idx="15"/>
          </p:nvPr>
        </p:nvSpPr>
        <p:spPr>
          <a:xfrm>
            <a:off x="2103120" y="3873606"/>
            <a:ext cx="4937760" cy="731520"/>
          </a:xfrm>
          <a:ln w="57150">
            <a:solidFill>
              <a:schemeClr val="tx1"/>
            </a:solidFill>
          </a:ln>
        </p:spPr>
        <p:txBody>
          <a:bodyPr anchor="ctr"/>
          <a:lstStyle/>
          <a:p>
            <a:pPr lvl="0" algn="ctr"/>
            <a:r>
              <a:rPr lang="en-US" sz="4000" b="1" i="0" noProof="0" dirty="0">
                <a:solidFill>
                  <a:srgbClr val="000000"/>
                </a:solidFill>
              </a:rPr>
              <a:t>A2</a:t>
            </a:r>
            <a:r>
              <a:rPr lang="en-US" sz="4000" b="1" i="0" spc="-800" dirty="0"/>
              <a:t> </a:t>
            </a:r>
            <a:r>
              <a:rPr lang="en-US" sz="4000" b="1" i="0" noProof="0" dirty="0">
                <a:solidFill>
                  <a:srgbClr val="000000"/>
                </a:solidFill>
              </a:rPr>
              <a:t>:</a:t>
            </a:r>
            <a:r>
              <a:rPr lang="en-US" sz="4000" b="1" i="0" spc="-800" dirty="0"/>
              <a:t> </a:t>
            </a:r>
            <a:r>
              <a:rPr lang="en-US" sz="4000" b="1" i="0" noProof="0" dirty="0">
                <a:solidFill>
                  <a:srgbClr val="000000"/>
                </a:solidFill>
              </a:rPr>
              <a:t>34</a:t>
            </a:r>
            <a:r>
              <a:rPr lang="en-US" sz="4000" b="1" i="0" spc="-800" dirty="0"/>
              <a:t> </a:t>
            </a:r>
            <a:r>
              <a:rPr lang="en-US" sz="4000" b="1" i="0" noProof="0" dirty="0">
                <a:solidFill>
                  <a:srgbClr val="000000"/>
                </a:solidFill>
              </a:rPr>
              <a:t>:</a:t>
            </a:r>
            <a:r>
              <a:rPr lang="en-US" sz="4000" b="1" i="0" spc="-800" dirty="0"/>
              <a:t> </a:t>
            </a:r>
            <a:r>
              <a:rPr lang="en-US" sz="4000" b="1" i="0" noProof="0" dirty="0">
                <a:solidFill>
                  <a:srgbClr val="000000"/>
                </a:solidFill>
              </a:rPr>
              <a:t>45</a:t>
            </a:r>
            <a:r>
              <a:rPr lang="en-US" sz="4000" b="1" i="0" spc="-800" dirty="0"/>
              <a:t> </a:t>
            </a:r>
            <a:r>
              <a:rPr lang="en-US" sz="4000" b="1" i="0" noProof="0" dirty="0">
                <a:solidFill>
                  <a:srgbClr val="000000"/>
                </a:solidFill>
              </a:rPr>
              <a:t>:</a:t>
            </a:r>
            <a:r>
              <a:rPr lang="en-US" sz="4000" b="1" i="0" spc="-800" dirty="0"/>
              <a:t> </a:t>
            </a:r>
            <a:r>
              <a:rPr lang="en-US" sz="4000" b="1" i="0" noProof="0" dirty="0">
                <a:solidFill>
                  <a:srgbClr val="000000"/>
                </a:solidFill>
              </a:rPr>
              <a:t>11</a:t>
            </a:r>
            <a:r>
              <a:rPr lang="en-US" sz="4000" b="1" i="0" spc="-800" dirty="0"/>
              <a:t> </a:t>
            </a:r>
            <a:r>
              <a:rPr lang="en-US" sz="4000" b="1" i="0" noProof="0" dirty="0">
                <a:solidFill>
                  <a:srgbClr val="000000"/>
                </a:solidFill>
              </a:rPr>
              <a:t>:</a:t>
            </a:r>
            <a:r>
              <a:rPr lang="en-US" sz="4000" b="1" i="0" spc="-800" dirty="0"/>
              <a:t> </a:t>
            </a:r>
            <a:r>
              <a:rPr lang="en-US" sz="4000" b="1" i="0" noProof="0" dirty="0">
                <a:solidFill>
                  <a:srgbClr val="000000"/>
                </a:solidFill>
              </a:rPr>
              <a:t>92</a:t>
            </a:r>
            <a:r>
              <a:rPr lang="en-US" sz="4000" b="1" i="0" spc="-800" dirty="0"/>
              <a:t> </a:t>
            </a:r>
            <a:r>
              <a:rPr lang="en-US" sz="4000" b="1" i="0" noProof="0" dirty="0">
                <a:solidFill>
                  <a:srgbClr val="000000"/>
                </a:solidFill>
              </a:rPr>
              <a:t>:</a:t>
            </a:r>
            <a:r>
              <a:rPr lang="en-US" sz="4000" b="1" i="0" spc="-800" dirty="0"/>
              <a:t> </a:t>
            </a:r>
            <a:r>
              <a:rPr lang="en-US" sz="4000" b="1" i="0" noProof="0" dirty="0">
                <a:solidFill>
                  <a:srgbClr val="000000"/>
                </a:solidFill>
              </a:rPr>
              <a:t>F1</a:t>
            </a:r>
          </a:p>
        </p:txBody>
      </p:sp>
      <p:sp>
        <p:nvSpPr>
          <p:cNvPr id="2" name="Slide Number Placeholder 4">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114</a:t>
            </a:fld>
            <a:endParaRPr lang="en-US"/>
          </a:p>
        </p:txBody>
      </p:sp>
    </p:spTree>
    <p:extLst>
      <p:ext uri="{BB962C8B-B14F-4D97-AF65-F5344CB8AC3E}">
        <p14:creationId xmlns:p14="http://schemas.microsoft.com/office/powerpoint/2010/main" val="9770847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Broadcast Address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t>A broadcast address means one-to-all address.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115</a:t>
            </a:fld>
            <a:endParaRPr lang="en-US"/>
          </a:p>
        </p:txBody>
      </p:sp>
    </p:spTree>
    <p:extLst>
      <p:ext uri="{BB962C8B-B14F-4D97-AF65-F5344CB8AC3E}">
        <p14:creationId xmlns:p14="http://schemas.microsoft.com/office/powerpoint/2010/main" val="19964688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Example 3.15</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noProof="0" dirty="0"/>
              <a:t>A broadcast address is made of 48 bits of 1’s.</a:t>
            </a:r>
          </a:p>
        </p:txBody>
      </p:sp>
      <p:sp>
        <p:nvSpPr>
          <p:cNvPr id="10" name="Content Placeholder 3">
            <a:extLst>
              <a:ext uri="{FF2B5EF4-FFF2-40B4-BE49-F238E27FC236}">
                <a16:creationId xmlns:a16="http://schemas.microsoft.com/office/drawing/2014/main" id="{2398C223-309C-4CCC-9F13-019A303FDED0}"/>
              </a:ext>
            </a:extLst>
          </p:cNvPr>
          <p:cNvSpPr>
            <a:spLocks noGrp="1"/>
          </p:cNvSpPr>
          <p:nvPr>
            <p:ph sz="quarter" idx="15"/>
          </p:nvPr>
        </p:nvSpPr>
        <p:spPr>
          <a:xfrm>
            <a:off x="2011680" y="3873606"/>
            <a:ext cx="5120640" cy="731520"/>
          </a:xfrm>
          <a:ln w="57150">
            <a:solidFill>
              <a:schemeClr val="tx1"/>
            </a:solidFill>
          </a:ln>
        </p:spPr>
        <p:txBody>
          <a:bodyPr anchor="ctr"/>
          <a:lstStyle/>
          <a:p>
            <a:pPr algn="ctr"/>
            <a:r>
              <a:rPr lang="en-US" sz="4000" b="1" noProof="0" dirty="0"/>
              <a:t>FF:FF:FF:FF:FF:FF</a:t>
            </a:r>
          </a:p>
        </p:txBody>
      </p:sp>
      <p:sp>
        <p:nvSpPr>
          <p:cNvPr id="2" name="Slide Number Placeholder 4">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116</a:t>
            </a:fld>
            <a:endParaRPr lang="en-US"/>
          </a:p>
        </p:txBody>
      </p:sp>
    </p:spTree>
    <p:extLst>
      <p:ext uri="{BB962C8B-B14F-4D97-AF65-F5344CB8AC3E}">
        <p14:creationId xmlns:p14="http://schemas.microsoft.com/office/powerpoint/2010/main" val="19878112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3.4.2  Address Resolution Protocol (ARP)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t>Any time a node has a packet to send to another node, it has the IP address (network-layer address of the next node); it needs the link-layer address of the next node. This is done by  a protocol called ARP located in the network layer. We discuss it when we discuss the network layer.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117</a:t>
            </a:fld>
            <a:endParaRPr lang="en-US"/>
          </a:p>
        </p:txBody>
      </p:sp>
    </p:spTree>
    <p:extLst>
      <p:ext uri="{BB962C8B-B14F-4D97-AF65-F5344CB8AC3E}">
        <p14:creationId xmlns:p14="http://schemas.microsoft.com/office/powerpoint/2010/main" val="17204982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1F94D74-BA49-499E-9CA3-6ADAFCEA393A}"/>
              </a:ext>
            </a:extLst>
          </p:cNvPr>
          <p:cNvSpPr>
            <a:spLocks noGrp="1"/>
          </p:cNvSpPr>
          <p:nvPr>
            <p:ph type="title"/>
          </p:nvPr>
        </p:nvSpPr>
        <p:spPr/>
        <p:txBody>
          <a:bodyPr/>
          <a:lstStyle/>
          <a:p>
            <a:r>
              <a:rPr lang="en-US" noProof="0" dirty="0">
                <a:latin typeface="+mj-lt"/>
              </a:rPr>
              <a:t>End of Main Content</a:t>
            </a:r>
          </a:p>
        </p:txBody>
      </p:sp>
      <p:sp>
        <p:nvSpPr>
          <p:cNvPr id="3" name="Text Placeholder 2">
            <a:extLst>
              <a:ext uri="{FF2B5EF4-FFF2-40B4-BE49-F238E27FC236}">
                <a16:creationId xmlns:a16="http://schemas.microsoft.com/office/drawing/2014/main" id="{F3E85652-D4EB-4ED2-BBA6-8823DD779F76}"/>
              </a:ext>
            </a:extLst>
          </p:cNvPr>
          <p:cNvSpPr>
            <a:spLocks noGrp="1"/>
          </p:cNvSpPr>
          <p:nvPr>
            <p:ph type="body" sz="quarter" idx="13"/>
          </p:nvPr>
        </p:nvSpPr>
        <p:spPr/>
        <p:txBody>
          <a:bodyPr/>
          <a:lstStyle/>
          <a:p>
            <a:pPr defTabSz="457200">
              <a:spcBef>
                <a:spcPct val="20000"/>
              </a:spcBef>
              <a:defRPr/>
            </a:pPr>
            <a:r>
              <a:rPr lang="en-US" noProof="0" dirty="0"/>
              <a:t>© 2022 McGraw Hill, LLC. All rights reserved. Authorized only for instructor use in the classroom.</a:t>
            </a:r>
          </a:p>
          <a:p>
            <a:pPr defTabSz="457200">
              <a:spcBef>
                <a:spcPct val="20000"/>
              </a:spcBef>
              <a:defRPr/>
            </a:pPr>
            <a:r>
              <a:rPr lang="en-US" noProof="0" dirty="0"/>
              <a:t>No reproduction or further distribution permitted without the prior written consent of McGraw Hill, LLC.</a:t>
            </a:r>
          </a:p>
        </p:txBody>
      </p:sp>
    </p:spTree>
    <p:extLst>
      <p:ext uri="{BB962C8B-B14F-4D97-AF65-F5344CB8AC3E}">
        <p14:creationId xmlns:p14="http://schemas.microsoft.com/office/powerpoint/2010/main" val="12025833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8242-31AB-427B-8857-866D707A4965}"/>
              </a:ext>
            </a:extLst>
          </p:cNvPr>
          <p:cNvSpPr>
            <a:spLocks noGrp="1"/>
          </p:cNvSpPr>
          <p:nvPr>
            <p:ph type="title"/>
          </p:nvPr>
        </p:nvSpPr>
        <p:spPr/>
        <p:txBody>
          <a:bodyPr/>
          <a:lstStyle/>
          <a:p>
            <a:r>
              <a:rPr lang="en-US" noProof="0" dirty="0">
                <a:latin typeface="+mj-lt"/>
              </a:rPr>
              <a:t>Accessibility Content: Text Alternatives for Images</a:t>
            </a:r>
          </a:p>
        </p:txBody>
      </p:sp>
      <p:sp>
        <p:nvSpPr>
          <p:cNvPr id="3" name="Slide Number Placeholder 2">
            <a:extLst>
              <a:ext uri="{FF2B5EF4-FFF2-40B4-BE49-F238E27FC236}">
                <a16:creationId xmlns:a16="http://schemas.microsoft.com/office/drawing/2014/main" id="{1F1A22A6-5892-44B9-8F18-DBE73AC5F810}"/>
              </a:ext>
            </a:extLst>
          </p:cNvPr>
          <p:cNvSpPr>
            <a:spLocks noGrp="1"/>
          </p:cNvSpPr>
          <p:nvPr>
            <p:ph type="sldNum" sz="quarter" idx="10"/>
          </p:nvPr>
        </p:nvSpPr>
        <p:spPr/>
        <p:txBody>
          <a:bodyPr/>
          <a:lstStyle/>
          <a:p>
            <a:fld id="{68151E55-6873-49E2-B8D5-2F265E6F1973}" type="slidenum">
              <a:rPr lang="en-US" smtClean="0"/>
              <a:pPr/>
              <a:t>119</a:t>
            </a:fld>
            <a:endParaRPr lang="en-US"/>
          </a:p>
        </p:txBody>
      </p:sp>
    </p:spTree>
    <p:extLst>
      <p:ext uri="{BB962C8B-B14F-4D97-AF65-F5344CB8AC3E}">
        <p14:creationId xmlns:p14="http://schemas.microsoft.com/office/powerpoint/2010/main" val="1997930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latin typeface="+mj-lt"/>
              </a:rPr>
              <a:t>Frame Size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noProof="0" dirty="0">
                <a:latin typeface="+mj-lt"/>
              </a:rPr>
              <a:t>Frames can be fixed or variable size. In the first, there is no need to define the boundary of the frame; in the second, we need to do so.</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12</a:t>
            </a:fld>
            <a:endParaRPr lang="en-US">
              <a:latin typeface="+mj-lt"/>
            </a:endParaRPr>
          </a:p>
        </p:txBody>
      </p:sp>
    </p:spTree>
    <p:extLst>
      <p:ext uri="{BB962C8B-B14F-4D97-AF65-F5344CB8AC3E}">
        <p14:creationId xmlns:p14="http://schemas.microsoft.com/office/powerpoint/2010/main" val="2538947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3.1 Communication at the data-link layer</a:t>
            </a:r>
            <a:r>
              <a:rPr lang="en-US" i="1" noProof="0" dirty="0">
                <a:solidFill>
                  <a:schemeClr val="tx1"/>
                </a:solidFill>
              </a:rPr>
              <a:t> -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sz="1600" noProof="0" dirty="0"/>
              <a:t>The communication between Alice and Bob is depicted using a network topology and a data flow diagram. Two host devices (one belongs to Alice) are connected to a L A N switch. This network represents sky research. The L A N switch connects to a router R 2 by point-to-point W A N. The R 2 connects to a router R 1 which further connects to other I S P s through point-to-point W A N. The R 2 connects to a router R 4 through a by point-to-point W A N, that in turn connects to a W A N switch belonging to a switched W A N network of three W A N devices. The other W A N switch from the switched W A N network connects to a router R 3 through a point-to-point W A N, that further connects to other I S Ps. The third W A N switch from the switched network connects to a router R 5 by point-to-point W A N. This network represents a national I S P. The router R 5 connects to a router R 7 in an I S P network. The router R 7 connects to a L A N switch belonging to a network representing scientific books. The L A N switch connects to two host devices and a mainframe represents Bob. R 7 connects to a router R 6 that further connects to other I S Ps, by point-point W A N. The data flow diagram shows that the data flows from the physical layer of Alice host device to the physical layer of R 2 which has two physical and data-link layers and a network layer. From the other physical layer, the data flows to the physical layer of R4. From the other physical layer of R4, the data flows to the physical layer of R 5. Likewise, the data flows from R 5 to R 7 and reaches the physical layer of the Bob host device. </a:t>
            </a: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2529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3.2 Nodes and Links</a:t>
            </a:r>
            <a:r>
              <a:rPr lang="en-US" i="1" noProof="0" dirty="0">
                <a:solidFill>
                  <a:schemeClr val="tx1"/>
                </a:solidFill>
              </a:rPr>
              <a:t> -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 small part of the internet shows a laptop connected to L A N which is connected to a router. The router connects to another router through a point-to-point network. Similarly, two other LANs are connected in the network. The last LAN connects to a server. The second figure shows several nodes connected by links in series.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835900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3.3 Dividing the data-link layer into two sublayers</a:t>
            </a:r>
            <a:r>
              <a:rPr lang="en-US" i="1" noProof="0" dirty="0">
                <a:solidFill>
                  <a:schemeClr val="tx1"/>
                </a:solidFill>
              </a:rPr>
              <a:t> -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The data-link layer of a broadcast link has a data-link layer that includes a data link control sublayer and media access control sublayer. The data-link layer of a point-to-point link represents a data-link layer that includes a data link control sublayer.</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79911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3.4 A frame in a character-oriented protocol</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 frame is divided into ten parts. The first part is a flag. The second part is a header. The parts from three to eight represent the variable number of characters and data from the upper layer. The ninth part is a trailer. The tenth part is a flag.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683955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3.5 Byte stuffing and </a:t>
            </a:r>
            <a:r>
              <a:rPr lang="en-US" altLang="en-US" i="1" noProof="0" dirty="0" err="1">
                <a:solidFill>
                  <a:schemeClr val="tx1"/>
                </a:solidFill>
              </a:rPr>
              <a:t>unstuffing</a:t>
            </a:r>
            <a:r>
              <a:rPr lang="en-US" i="1" noProof="0" dirty="0">
                <a:solidFill>
                  <a:schemeClr val="tx1"/>
                </a:solidFill>
              </a:rPr>
              <a:t> -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An illustration shows Data from the upper layer represents a bar with six parts, where the second part is a flag, and the fourth part is an E S C. This upper layer is stuffed to a Frame sent that represents a bar with twelve parts, where the first part is a flag, the second part is a header, the fourth part is an E S C, the fifth part is a flag, eighth and ninth parts are an E S C, eleventh part is a trailer, and twelfth part is the flag. The frame received represents a bar with twelve parts, where the first part is a flag, the second part is a header, the fourth part is an E S C, the fifth part is a flag, eighth and ninth parts are an E S C, eleventh part is a trailer, and twelfth part is the flag. The frame received </a:t>
            </a:r>
            <a:r>
              <a:rPr lang="en-US" noProof="0" dirty="0" err="1"/>
              <a:t>unstuffs</a:t>
            </a:r>
            <a:r>
              <a:rPr lang="en-US" noProof="0" dirty="0"/>
              <a:t> the Data to the upper layer that represents a bar with six parts, where the second part is a flag, and the fourth part is an E S C. The data from the upper layer transmits stuffed to the frame sent. Reversible transmission between frame sent and frame received with two extra bytes. The frame received transmits unstuffed data to the upper layer.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594499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3.6 A frame in a bit-oriented protocol</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 bar with five parts. The first part is a flag with 0 1 1 1 1 1 1 0. The second part is a header. The third part represents variable number of bits and data from upper layer with 0 1 1 1 1 0 1 0 1 1 0 dots 1 1 0 1 1 1 1 0. The fourth part is a trailer. The fifth part is a flag with 0 1 1 1 1 1 1 0.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159762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3.7 Bit stuffing and </a:t>
            </a:r>
            <a:r>
              <a:rPr lang="en-US" altLang="en-US" i="1" noProof="0" dirty="0" err="1">
                <a:solidFill>
                  <a:schemeClr val="tx1"/>
                </a:solidFill>
              </a:rPr>
              <a:t>unstuffing</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An illustration shows Data from the upper layer represents a bar 0 0 0 1 1 1 1 1 1 1 0 0 1 1 1 1 1 0 1 0 0 0. This data is stuffed in a Frame sent that represents a bar with five parts, where the first part is a flag, the second part is a header, the third part is 0 0 0 1 1 1 1 1 0 1 1 0 0 1 1 1 1 1 0 0 1 0 0 0, the fourth part is a trailer and fifth part is a flag. Frame received represents a bar with five parts, where the first part is a flag, the second part is a header, the third part is 0 0 0 1 1 1 1 1 0 1 1 0 0 1 1 1 1 1 0 0 1 0 0 0, the fourth part is a trailer and fifth part is a flag. The data is unstuffed from the received frame and send to upper layer that represents a bar 0 0 0 1 1 1 1 1 1 1 0 0 1 1 1 1 1 0 1 0 0 0. The data from the upper layer transmits stuffed to the frame sent. Between frame sent and frame received has two extra bytes. </a:t>
            </a:r>
            <a:endParaRPr lang="en-US" sz="18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53875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3.8 Single-bit and burst error</a:t>
            </a:r>
            <a:r>
              <a:rPr lang="en-US" i="1" noProof="0" dirty="0">
                <a:solidFill>
                  <a:schemeClr val="tx1"/>
                </a:solidFill>
              </a:rPr>
              <a:t> -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The single-bit error has two bars labeled as sent and received. The sent bar is divided into eight parts with 0 0 0 0 0 0 1 0. The received bar is divided into eight bars with 0 0 0 0 1 0 1 0. The sent bar transmits 0 in the fifth part as corrupted bit as 1 to the fifth part of the received bar. The burs error represents two bars labeled as sent and received. The sent bar is divided into 16 parts with 0 1 0 0 1 1 0 1 0 1 0 0 0 0 1 1. The received bar is divided into 16 parts with 0 1 0 1 0 1 0 0 0 1 1 0 0 0 1 1. The sent bar transmits corrupted bits to received, wherefrom fourth part to eleventh part of sent with 0 1 1 0 1 0 1 0 represents length of burst error (8 bits).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30088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3.9 Process of error detection in block coding</a:t>
            </a:r>
            <a:r>
              <a:rPr lang="en-US" i="1" noProof="0" dirty="0">
                <a:solidFill>
                  <a:schemeClr val="tx1"/>
                </a:solidFill>
              </a:rPr>
              <a:t> -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An illustration shows a sender that has an encoder with data word of k bits that is sent to the generator and generates a codeword of n bits. The receiver has a decoder with codeword of n bits that is sent to the checker. It discards and extracts the data word ok k bits. The encoder unreliably transmits the codeword to the receiver.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46917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3.10 Geometric concept explaining </a:t>
            </a:r>
            <a:r>
              <a:rPr lang="en-US" altLang="en-US" i="1" noProof="0" dirty="0" err="1">
                <a:solidFill>
                  <a:schemeClr val="tx1"/>
                </a:solidFill>
              </a:rPr>
              <a:t>d</a:t>
            </a:r>
            <a:r>
              <a:rPr lang="en-US" altLang="en-US" i="1" baseline="-25000" noProof="0" dirty="0" err="1">
                <a:solidFill>
                  <a:schemeClr val="tx1"/>
                </a:solidFill>
              </a:rPr>
              <a:t>min</a:t>
            </a:r>
            <a:r>
              <a:rPr lang="en-US" altLang="en-US" i="1" noProof="0" dirty="0">
                <a:solidFill>
                  <a:schemeClr val="tx1"/>
                </a:solidFill>
              </a:rPr>
              <a:t> in error detection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 circle with many dots on its outline and inner areas. The radius of the circle is defined as s. A square labeled as x at the center of the circle and a square labeled as y out of the circle. The distance between the x and y is labeled as d minute greater than s. The squares represent any valid codeword, and dots represent any corrupted codeword with 1 to s errors.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740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latin typeface="+mj-lt"/>
              </a:rPr>
              <a:t>Character-Oriented Framing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noProof="0" dirty="0">
                <a:latin typeface="+mj-lt"/>
              </a:rPr>
              <a:t>In this type of framing, data to be carried are 8-bit characters (Figure 3.4). In this type of framing, we need to do byte-stuffing to prevent a special character to be interpreted as beginning or end of the message.</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13</a:t>
            </a:fld>
            <a:endParaRPr lang="en-US">
              <a:latin typeface="+mj-lt"/>
            </a:endParaRPr>
          </a:p>
        </p:txBody>
      </p:sp>
    </p:spTree>
    <p:extLst>
      <p:ext uri="{BB962C8B-B14F-4D97-AF65-F5344CB8AC3E}">
        <p14:creationId xmlns:p14="http://schemas.microsoft.com/office/powerpoint/2010/main" val="9851933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3.11 Encoder and decoder for simple parity-check code</a:t>
            </a:r>
            <a:r>
              <a:rPr lang="en-US" i="1" noProof="0" dirty="0">
                <a:solidFill>
                  <a:schemeClr val="tx1"/>
                </a:solidFill>
              </a:rPr>
              <a:t> -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The sender has an encoder which represents data word of a 3, a 2, a 1, a 0 that is sent to the generator to generate a codeword of a 3, a 2, a 1, a 0 and r 0, where the r 0 is a parity bit from the generator. The receiver has a decoder which represents codeword with b 3 b 2 b 1 b 0 q 0 to checker to syndrome S 0 to decision logic that represents discard or accept to data word with a 3 a 2 a 1 a 0. The codeword of encoder unreliable transmits to a codeword of the decoder.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34219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3.12 CRC encoder and decoder</a:t>
            </a:r>
            <a:r>
              <a:rPr lang="en-US" i="1" noProof="0" dirty="0">
                <a:solidFill>
                  <a:schemeClr val="tx1"/>
                </a:solidFill>
              </a:rPr>
              <a:t> -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In the illustration, the sender has an encoder that represents data word with a 3 a 2 a 1 a 0 that is sent to a generator that adds 0 0 0 remainder r 2 r 1 r 0 to codeword with a 3 a 2 a 1 a 0 r 2 r 1 r 0. The receiver has a decoder with codeword b 3 b 2 b 1 b 0 q 2 q 1 q 0 to checker to syndrome s 2 s 1 s 0 to decision logic that represents discard or accept to data word with a 3 a 2 a 1 a 0. The codeword of the encoder unreliably transmits to a codeword of the decoder. The generator and checker represent divisor d 3 d 2 d 1 d 0 shared.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968331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3.13 Division in CRC encoder</a:t>
            </a:r>
            <a:r>
              <a:rPr lang="en-US" i="1" noProof="0" dirty="0">
                <a:solidFill>
                  <a:schemeClr val="tx1"/>
                </a:solidFill>
              </a:rPr>
              <a:t> -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The Data word 1 0 0 1 transmits to encoding. The encoding shows divisor 1 0 1 1 of 1 0 0 1 0 0 0 represents dividend. The second line represents 1 0 1 1. The third line represents 0 1 0 0. The fourth line represents 0 0 0 0 that represents leftmost bit 0: use 0 0 0 divisor. The fifth line represents 1 0 0 0. The sixth line represents 1 0 1 1. The seventh line represents 0 1 1 0. The eight line represents 0 0 0 0 that represents leftmost bit 0: use 0 0 0 0 divisor. The ninth line represents 1 1 0 that represents remainder. The quotient is 1 0 1 0 that represents discard. The encoding transmits codeword 1 0 0 1 1 1 0 that is data word plus remainder. Note: multiply: A N D and subtract X O R.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720790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3.14 Division in the CRC decoder for two cases</a:t>
            </a:r>
            <a:r>
              <a:rPr lang="en-US" i="1" noProof="0" dirty="0">
                <a:solidFill>
                  <a:schemeClr val="tx1"/>
                </a:solidFill>
              </a:rPr>
              <a:t> -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The codeword uncorrupted represents transmission of codeword 1 0 0 1 1 1 0 uncorrupted to decoder. The decoder represents divisor 1 0 1 1 of 1 0 0 1 1 1 0 that represents code word. The second line represents 1 0 1 1. The third line represents 0 1 0 1. The fourth line represents 0 0 0 0. The fifth line represents 1 0 1 1. The sixth line represents 1 0 1 1. The seventh line represents 0 0 0 0. The eight line represents 0 0 0 0. The ninth line represents zero 0 0 0 syndrome. The quotient is 1 0 1 0. The decoder transmits </a:t>
            </a:r>
            <a:r>
              <a:rPr lang="en-US" noProof="0" dirty="0" err="1"/>
              <a:t>dataword</a:t>
            </a:r>
            <a:r>
              <a:rPr lang="en-US" noProof="0" dirty="0"/>
              <a:t> accepted 1 0 0 1. The codeword corrupted represents transmission of codeword 1 0 0 0 1 1 0 corrupted to decoder. The decoder represents divisor 1 0 1 1 of 1 0 0 0 1 1 0 that represents code word. The second line represents 1 0 1 1. The third line represents 0 1 1 1. The fourth line represents 0 0 0 0. The fifth line represents 1 1 1 1. The sixth line represents 1 0 1 1. The seventh line represents 1 0 0 0. The eight line represents 1 0 1 01 The ninth line represents non-zero 0 1 1 syndrome. The quotient is 1 0 1 1. The decoder represents </a:t>
            </a:r>
            <a:r>
              <a:rPr lang="en-US" noProof="0" dirty="0" err="1"/>
              <a:t>dataword</a:t>
            </a:r>
            <a:r>
              <a:rPr lang="en-US" noProof="0" dirty="0"/>
              <a:t> discarder.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900076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3.15 Normal response mode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The point-to-point response mode represents a primary laptop transmits a command to a secondary laptop. The secondary laptop transmits a response to the primary laptop. The multipoint response mode represents the primary laptop transmits a command to two secondary laptops. The two secondary laptops transmit two responses to the primary laptop.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1461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3.16 Asynchronous balanced mode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In the illustration, the first laptop labeled as combined transmits command/response to the second laptop labeled as combined. The second laptop transmits a command/response to the first laptop.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019881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3.17 HDLC frames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The I-frame represents a bar with six parts. The first part represents the flag. The second part represents the address. The third part represents control. The fourth part represents user information. The fifth part represents F C S. The sixth part represents the flag. The S-frame represents a bar with five parts. The first part represents the flag. The second part represents the address. The third part represents control. The fourth part represents F C S. The fifth part represents the flag. The U-frame represents a bar with six parts. The first part represents the flag. The second part represents the address. The third part represents control. The fourth part represents management information. The fifth part represents F C S. The sixth part represents the flag.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495543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3.18 Control field format for the different frame types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I-frame has a bar divided into eight parts. The first part represents 0, second to fourth represents N (S). The fifth part represents P slash F. The sixth to eighth represents N (R). The S-frame has a bar divided into eight parts. The first part represents 1. The second part represents 0. The third and fourth represents code. The fifth part represents P slash F. The sixth to eighth represents N (R). The U-frame has a bar divided into eight parts. The first part represents 1. The second part represents 1. The third and fourth part represents code. The fifth part represents P slash F. The sixth to eighth represents code.</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73060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3.19 PPP frame format</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 bar is divided into seven parts. The first represents 1 byte flag. The second part has 1 byte with (1 1 1 1 1 1 1 1) subscript 2. The third part represents control 1 byte with (0 0 0 0 0 0 1 1) subscript 2. The fourth part represents protocol 1 over 2 bytes. The fifth part represents the payload variable. The sixth part represents F C S 2 slash 4 bytes. The seventh part represents flag 1 byte.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71198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3.20 Transition phases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The transition phases begins by sending Start to dead which leads to establish on carrier detection. The line from establish to dead represents carrier detection failed. The establish to authenticate represents options agreed by both sides of the establishment directly to the network. The authenticate transmits to terminate if authentication failed or to network if authentication is successful. The network to open represents the data transfer state and network-layer configuration. The open to terminate represents done. The terminate to dead represents carrier dropped.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11318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3.4 A frame in a character-oriented protocol</a:t>
            </a:r>
          </a:p>
        </p:txBody>
      </p:sp>
      <p:pic>
        <p:nvPicPr>
          <p:cNvPr id="8" name="Picture 2" descr="An illustration shows a frame in a character-oriented protocol.">
            <a:extLst>
              <a:ext uri="{FF2B5EF4-FFF2-40B4-BE49-F238E27FC236}">
                <a16:creationId xmlns:a16="http://schemas.microsoft.com/office/drawing/2014/main" id="{21EE5301-194D-4F24-9155-DB91094A936A}"/>
              </a:ext>
            </a:extLst>
          </p:cNvPr>
          <p:cNvPicPr>
            <a:picLocks noChangeAspect="1" noChangeArrowheads="1"/>
          </p:cNvPicPr>
          <p:nvPr/>
        </p:nvPicPr>
        <p:blipFill>
          <a:blip r:embed="rId2"/>
          <a:stretch>
            <a:fillRect/>
          </a:stretch>
        </p:blipFill>
        <p:spPr bwMode="auto">
          <a:xfrm>
            <a:off x="343489" y="2824798"/>
            <a:ext cx="8457021" cy="11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a:t>
            </a:fld>
            <a:endParaRPr lang="en-US"/>
          </a:p>
        </p:txBody>
      </p:sp>
    </p:spTree>
    <p:extLst>
      <p:ext uri="{BB962C8B-B14F-4D97-AF65-F5344CB8AC3E}">
        <p14:creationId xmlns:p14="http://schemas.microsoft.com/office/powerpoint/2010/main" val="282967716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3.21 Multiplexing in PPP</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The data-link layer has a bar divided into seven parts. The first part represents flat. The second part represents the address. The third part represents control. The fourth part represents protocol. The fifth part represents network control protocol (N C P) with dots, O S I C P and I P CP, authentication protocol (AP) with C H A P and P A P, data to the network layer, and link control protocol (LC P). The sixth part represents F C S. The seventh part represents the flag. The network layer represents data from different networking protocols. The protocol values of LC P is 0 x C 0 2 1, the A P is 0 x C 0 2 3 and 0 x C 2 2 3, the N C P is 0 x 8 0 2 1 and the data is 0 x 0 0 2 1.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870761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3.22 Multilink PPP</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Logical P </a:t>
            </a:r>
            <a:r>
              <a:rPr lang="en-US" noProof="0" dirty="0" err="1"/>
              <a:t>P</a:t>
            </a:r>
            <a:r>
              <a:rPr lang="en-US" noProof="0" dirty="0"/>
              <a:t> </a:t>
            </a:r>
            <a:r>
              <a:rPr lang="en-US" noProof="0" dirty="0" err="1"/>
              <a:t>P</a:t>
            </a:r>
            <a:r>
              <a:rPr lang="en-US" noProof="0" dirty="0"/>
              <a:t> with a bar divided into three parts and divided into four segments. The second part represents the payload. The first represents P </a:t>
            </a:r>
            <a:r>
              <a:rPr lang="en-US" noProof="0" dirty="0" err="1"/>
              <a:t>P</a:t>
            </a:r>
            <a:r>
              <a:rPr lang="en-US" noProof="0" dirty="0"/>
              <a:t> </a:t>
            </a:r>
            <a:r>
              <a:rPr lang="en-US" noProof="0" dirty="0" err="1"/>
              <a:t>P</a:t>
            </a:r>
            <a:r>
              <a:rPr lang="en-US" noProof="0" dirty="0"/>
              <a:t> payload. The second segment represents P </a:t>
            </a:r>
            <a:r>
              <a:rPr lang="en-US" noProof="0" dirty="0" err="1"/>
              <a:t>P</a:t>
            </a:r>
            <a:r>
              <a:rPr lang="en-US" noProof="0" dirty="0"/>
              <a:t> </a:t>
            </a:r>
            <a:r>
              <a:rPr lang="en-US" noProof="0" dirty="0" err="1"/>
              <a:t>P</a:t>
            </a:r>
            <a:r>
              <a:rPr lang="en-US" noProof="0" dirty="0"/>
              <a:t> payload. The first and second represents protocol field: (0 0 3 d) subscript 16. The third segment represents P </a:t>
            </a:r>
            <a:r>
              <a:rPr lang="en-US" noProof="0" dirty="0" err="1"/>
              <a:t>P</a:t>
            </a:r>
            <a:r>
              <a:rPr lang="en-US" noProof="0" dirty="0"/>
              <a:t> </a:t>
            </a:r>
            <a:r>
              <a:rPr lang="en-US" noProof="0" dirty="0" err="1"/>
              <a:t>P</a:t>
            </a:r>
            <a:r>
              <a:rPr lang="en-US" noProof="0" dirty="0"/>
              <a:t> payload to channel 1. The fourth segment represents P </a:t>
            </a:r>
            <a:r>
              <a:rPr lang="en-US" noProof="0" dirty="0" err="1"/>
              <a:t>P</a:t>
            </a:r>
            <a:r>
              <a:rPr lang="en-US" noProof="0" dirty="0"/>
              <a:t> </a:t>
            </a:r>
            <a:r>
              <a:rPr lang="en-US" noProof="0" dirty="0" err="1"/>
              <a:t>P</a:t>
            </a:r>
            <a:r>
              <a:rPr lang="en-US" noProof="0" dirty="0"/>
              <a:t> payload to channel 2.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851918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3.24 Frames in a pure ALOHA network</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An illustration shows four stations. Station 1 represents two bars, where one of which is in collision duration. Station 2 represents two bars in two collision duration. Station 3 two bars. The first one is in the collision duration. Station 4 represents two bars in the collision duration.</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351299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3.25 Procedure for pure ALOHA protocol</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 circle represents a station that has a frame to send. The circle transmits k is equal to 0 to send the frame to wait (2 multiply T subscript p) to logic decision represents A C K received? If true then success or false then to K is equal to K plus 1 to a logical decision that represents K greater than K subscript max if true abort or false then choose R to wait for T subscript B to the K is equal to 0. K is a number of attempts. T subscript p is maximum propagation time. T subscript f r is the average transmission time. T subscript B is back-off time: R multiply T subscript p or R multiply T subscript </a:t>
            </a:r>
            <a:r>
              <a:rPr lang="en-US" noProof="0" dirty="0" err="1"/>
              <a:t>fr</a:t>
            </a:r>
            <a:r>
              <a:rPr lang="en-US" noProof="0" dirty="0"/>
              <a:t> and R is (random number): 0 to 2 superscript K minus 1.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79725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3.26 Vulnerable time for pure ALOHA protocol</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 graph with the x-axis representing time t minus T subscript </a:t>
            </a:r>
            <a:r>
              <a:rPr lang="en-US" noProof="0" dirty="0" err="1"/>
              <a:t>fr</a:t>
            </a:r>
            <a:r>
              <a:rPr lang="en-US" noProof="0" dirty="0"/>
              <a:t>, t, and t plus T subscript </a:t>
            </a:r>
            <a:r>
              <a:rPr lang="en-US" noProof="0" dirty="0" err="1"/>
              <a:t>fr</a:t>
            </a:r>
            <a:r>
              <a:rPr lang="en-US" noProof="0" dirty="0"/>
              <a:t> is shown. A bar A lies between t minus T subscript and t. A’s end collides with B’s beginning. Bar B lies between t and t plus T subscript f r.</a:t>
            </a:r>
            <a:r>
              <a:rPr lang="en-US" b="1" noProof="0" dirty="0"/>
              <a:t> </a:t>
            </a:r>
            <a:r>
              <a:rPr lang="en-US" noProof="0" dirty="0"/>
              <a:t>B’s end collides with C’s beginning.</a:t>
            </a:r>
            <a:r>
              <a:rPr lang="en-US" b="1" noProof="0" dirty="0"/>
              <a:t> A</a:t>
            </a:r>
            <a:r>
              <a:rPr lang="en-US" noProof="0" dirty="0"/>
              <a:t> bar C begins at t plus T subscript f r. The t-T subscript </a:t>
            </a:r>
            <a:r>
              <a:rPr lang="en-US" noProof="0" dirty="0" err="1"/>
              <a:t>fr</a:t>
            </a:r>
            <a:r>
              <a:rPr lang="en-US" noProof="0" dirty="0"/>
              <a:t> to t plus T subscript </a:t>
            </a:r>
            <a:r>
              <a:rPr lang="en-US" noProof="0" dirty="0" err="1"/>
              <a:t>fr</a:t>
            </a:r>
            <a:r>
              <a:rPr lang="en-US" noProof="0" dirty="0"/>
              <a:t> represents a vulnerable time of 2 multiply T subscript </a:t>
            </a:r>
            <a:r>
              <a:rPr lang="en-US" noProof="0" dirty="0" err="1"/>
              <a:t>fr.</a:t>
            </a:r>
            <a:r>
              <a:rPr lang="en-US" noProof="0" dirty="0"/>
              <a:t>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953171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3.27 Frames in a slotted ALOHA network</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An illustration shows four stations. Station 1 represents a bar in slot 1 and a bar in slot 3 that represents collision duration. Station 2 represents a bar in slot 2 that represents collision duration and a bar in slot 4. Station 3 represents a bar in slot 2 that represents collision duration and a bar in slot 6. Station 4 represents a bar in slot 3 that represents collision duration and a bar in slot 5.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885978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3.28 Vulnerable time for slotted ALOHA protocol</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 graph depicts the vulnerable time for slotted ALOHA protocol. A bar labeled as A is shown from t minus T subscript f r. Two bars labeled as B and C are shown from t to t plus T subscript </a:t>
            </a:r>
            <a:r>
              <a:rPr lang="en-US" noProof="0" dirty="0" err="1"/>
              <a:t>fr.</a:t>
            </a:r>
            <a:r>
              <a:rPr lang="en-US" noProof="0" dirty="0"/>
              <a:t> B collides with C. The time from t to t plus T subscript </a:t>
            </a:r>
            <a:r>
              <a:rPr lang="en-US" noProof="0" dirty="0" err="1"/>
              <a:t>fr</a:t>
            </a:r>
            <a:r>
              <a:rPr lang="en-US" noProof="0" dirty="0"/>
              <a:t> represents vulnerable time is equal to T subscript f r.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229033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3.29 Space and time model of a collision in CSMA</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 figure shows systems A, B, C, and D arranged in series. B starts at time t 1. C starts at time t 2. A represents t1, and d represents t2. A to B represents area where B’s signal exists. A to D represents area where both signals exist. A to C and C and D area represents where C’s signal exists.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6220829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3.30 Vulnerable time in CSMA</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 figure shows systems A, B, C, and D arranged in series. A line T 1 decreases as moving from A to D. B, C, and D are sensed on the line. The graph shows vulnerable time is equal to propagation time. The frame propagation is shown.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424516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3.31 Behavior of three persistence methods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An illustration depicting l-persistent represents a bar labeled as busy with many down arrows that represents continuously sense and transmit as time increases. The nonpersistent represents a bar labeled as busy and shows two senses on the bar, and the distance between the two senses is wait, and a transmit on a distance from the bar, where the distance between the sense and transmit represents wait. The p-persistent represents a bar labeled as busy with many down arrows that represent continuously sense and end send if R less than p, a bar labeled with busy in the distance from the first bar. The distance between the first bar and second bar represents wait a time slot otherwise. Two down arrow after the second bar in two distances represents send if R less than p and send if R less than p. The distance between the second bar and the first send if R less than p is wait a back-off time. The distance between the first send if R less than p to second send if R less than p is wait a time slot otherwise.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86763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3.5 Byte stuffing and </a:t>
            </a:r>
            <a:r>
              <a:rPr lang="en-US" altLang="en-US" noProof="0" dirty="0" err="1">
                <a:solidFill>
                  <a:schemeClr val="tx1"/>
                </a:solidFill>
              </a:rPr>
              <a:t>unstuffing</a:t>
            </a:r>
            <a:endParaRPr lang="en-US" altLang="en-US" noProof="0" dirty="0">
              <a:solidFill>
                <a:schemeClr val="tx1"/>
              </a:solidFill>
            </a:endParaRPr>
          </a:p>
        </p:txBody>
      </p:sp>
      <p:pic>
        <p:nvPicPr>
          <p:cNvPr id="9" name="Picture 2" descr="An illustration depicts byte stuffing and unstuffing.">
            <a:extLst>
              <a:ext uri="{FF2B5EF4-FFF2-40B4-BE49-F238E27FC236}">
                <a16:creationId xmlns:a16="http://schemas.microsoft.com/office/drawing/2014/main" id="{B440FC50-58EC-49A2-816B-67DC5B91D904}"/>
              </a:ext>
            </a:extLst>
          </p:cNvPr>
          <p:cNvPicPr>
            <a:picLocks noChangeAspect="1" noChangeArrowheads="1"/>
          </p:cNvPicPr>
          <p:nvPr/>
        </p:nvPicPr>
        <p:blipFill>
          <a:blip r:embed="rId2"/>
          <a:stretch>
            <a:fillRect/>
          </a:stretch>
        </p:blipFill>
        <p:spPr bwMode="auto">
          <a:xfrm>
            <a:off x="457200" y="1945556"/>
            <a:ext cx="8229600" cy="333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15</a:t>
            </a:fld>
            <a:endParaRPr lang="en-US"/>
          </a:p>
        </p:txBody>
      </p:sp>
    </p:spTree>
    <p:extLst>
      <p:ext uri="{BB962C8B-B14F-4D97-AF65-F5344CB8AC3E}">
        <p14:creationId xmlns:p14="http://schemas.microsoft.com/office/powerpoint/2010/main" val="128377141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3.32 Flow diagram for three persistence methods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An illustration depicting l-persistent represents a logic decision represents channel busy? If true return, if false to station can transmit. The nonpersistent represents a logic decision represents channel busy? If true to wait randomly and return, if false to station to transmit. The p-persistent represents a logic decision represents channel busy? If true to use the back-off process as though collision occurred and false to a logic decision that represents channel busy? If true to return, false to generate a random number (R is equal to 0 to 1) to a logic decision represents R less than or equal to p if the true station can transmit or false to wait for a slot and to the first logic decision channel busy?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179616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3.33 Collision of the first bits in CSMA/CD</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Systems A, B, C, and D are arranged in series. A to D at t subscript 1 represents the first bit of A. C to A at t 2 and d to A at t 3 to t 4. t 1 and t 4, t 2 and t 3 are transmission time. t 4 represents A’s collision detection and abortion. The intersection of A to D and D to A represents collision occurs. C in t1 represents C’s collision detection and abortion.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5374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3.34 Collision and abortion in CSMA/CD</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System A, B, C, and D are arranged in series. Transmission of A to D represents t 1, D to A represents t 4. D to C to A represents t 2, t and t 4. t 1 and t 4, t 2 and t3 are transmission time. t 4 represents A detects collision and aborts. The point of intersection of t 1 and t4 and t 2 and t 3 represents collision occurs. The C represents C detects collision and aborts.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965979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3.35 Flow diagram for the CSMA/CD</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 flow diagram shows the process flow from a station that has a frame to send that is K equals 0 to apply one of the persistence methods to a logic decision that represents done or collision? If false to transmit and receive to return, If true to a logical decision that represents collision detected? If false to success, if true, send a jamming signal to K is equal to K plus 1 to a logical decision if false to abort and if true to create random number R to wait for T subscript B seconds and return to K is equal to 0. The T subscript f r is frame average transmission time, K is the number of attempts, R is a random number: 0 to 2 superscript K minus 1, and T subscript B is back-off time is equal to R multiply T subscript </a:t>
            </a:r>
            <a:r>
              <a:rPr lang="en-US" noProof="0" dirty="0" err="1"/>
              <a:t>fr.</a:t>
            </a:r>
            <a:r>
              <a:rPr lang="en-US" noProof="0" dirty="0"/>
              <a:t>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818456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3.36 Energy level during transmission, idleness, or collision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 graph shows a bar that represents frame transmission, second and third bars represent collision, the gap between second and third bars represents idle. The fourth bar represents frame transmission. The y axis represents energy. The x axis represents time.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379375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3.37 Reservation access method</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 first bar with 0 0 0 0 0 represents reservation frame and labeled as 5 4 3 2 1. A second bar represents data station 1. Third bare represented 0 0 0 0 1 and labeled as 5 4 3 2 1 and 1 from 1 part transmits to data station 1. The fourth bar represents data station 4. The fifth bar represents data station 3. The sixth bar represents data station 1. The seventh bar represents 0 1 1 0 1 with labels 5 4 3 2 1, where 1 in part 4 transmits to data station 4, 1 in part 3 transmits to data station 3, and 1 in part 1 transmits to data station 1.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59275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3.38 Select and poll functions in polling-access method</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In the figure, the select represents a primary system and two systems labeled as A and B. The primary transmits S E L to B. The B transmits A C K to the primary. The primary transmits data to B. The B transmits A C K to primary. The poll represents a primary system and two systems labeled as A and B. The primary transmits poll to A. A transmits N A K to primary. The primary transmits poll to B. B transmits data to the primary. The primary transmits A C K to B.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481227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3.39 Logical ring and physical topology in token-passing access method</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The physical ring represents system 1 to system 2 to system 4 to system 3 to system 1. The dual ring represents reversible transmission between 1 and 2, reversible transmission between 2 and 4, reversible transmission between 4 and 3, and reversible transmission between 3 and 1. The bus ring represents 1 to 2 to 4 to 3 to 1, where 1 and 3 are connected, and 2 and 4 are connected. The star ring represents systems 1, 2, 3, and 4 that are connected to a switch. The transmits from 1 to switch, switch to 2, 2 to switch, switch to 4, 4 to switch, switch to 3, 3 to switch, and switch to 1.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468637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noProof="0" dirty="0">
                <a:solidFill>
                  <a:schemeClr val="tx1"/>
                </a:solidFill>
              </a:rPr>
              <a:t>Figure 3.40 IP addresses and link-layer addresses in a small internet</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noProof="0" dirty="0"/>
              <a:t>A system labeled as Alice transmits to a switch represents N 1 L 1. The switch transmits to a router R 1 represents N 2 L 2. R 1 to another link represents N 3 L 3. R 1 to a switch with frame L 5 L 4 N 1 N 8 data represents N 4 L 4. The switch to router R 2 represents N 5 L 5. R 2 to another network represents N 6 L 6. R 2 to a switch represents N 7 L 7. The switch to a system labeled as Bob represents N 8 L 8. N is I P address, and L is the link-layer address. The order of addresses is I P addresses: source-destination and link-layer address: destination source. </a:t>
            </a:r>
            <a:endParaRPr lang="en-US" sz="1600"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06123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latin typeface="+mj-lt"/>
              </a:rPr>
              <a:t>Bit-Oriented Framing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latin typeface="+mj-lt"/>
              </a:rPr>
              <a:t>In bit-oriented framing data is a sequence of bits. To separate one frame from another, we normally use an 8-bit flag (01111110). To prevent that a byte to be interpreted as a flag, we do bit stuffing (Figure 3.7).</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16</a:t>
            </a:fld>
            <a:endParaRPr lang="en-US">
              <a:latin typeface="+mj-lt"/>
            </a:endParaRPr>
          </a:p>
        </p:txBody>
      </p:sp>
    </p:spTree>
    <p:extLst>
      <p:ext uri="{BB962C8B-B14F-4D97-AF65-F5344CB8AC3E}">
        <p14:creationId xmlns:p14="http://schemas.microsoft.com/office/powerpoint/2010/main" val="3636335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3.6 A frame in a bit-oriented protocol</a:t>
            </a:r>
          </a:p>
        </p:txBody>
      </p:sp>
      <p:pic>
        <p:nvPicPr>
          <p:cNvPr id="9" name="Picture 2" descr="An illustration of a frame in a bit-oriented protocol.">
            <a:extLst>
              <a:ext uri="{FF2B5EF4-FFF2-40B4-BE49-F238E27FC236}">
                <a16:creationId xmlns:a16="http://schemas.microsoft.com/office/drawing/2014/main" id="{18E7F41D-33FC-4028-8DD6-9EACE8FCC9F4}"/>
              </a:ext>
            </a:extLst>
          </p:cNvPr>
          <p:cNvPicPr>
            <a:picLocks noChangeAspect="1" noChangeArrowheads="1"/>
          </p:cNvPicPr>
          <p:nvPr/>
        </p:nvPicPr>
        <p:blipFill>
          <a:blip r:embed="rId2"/>
          <a:stretch>
            <a:fillRect/>
          </a:stretch>
        </p:blipFill>
        <p:spPr bwMode="auto">
          <a:xfrm>
            <a:off x="365760" y="2499360"/>
            <a:ext cx="8412480" cy="158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17</a:t>
            </a:fld>
            <a:endParaRPr lang="en-US"/>
          </a:p>
        </p:txBody>
      </p:sp>
    </p:spTree>
    <p:extLst>
      <p:ext uri="{BB962C8B-B14F-4D97-AF65-F5344CB8AC3E}">
        <p14:creationId xmlns:p14="http://schemas.microsoft.com/office/powerpoint/2010/main" val="2620717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3.7 Bit stuffing and </a:t>
            </a:r>
            <a:r>
              <a:rPr lang="en-US" altLang="en-US" noProof="0" dirty="0" err="1">
                <a:solidFill>
                  <a:schemeClr val="tx1"/>
                </a:solidFill>
              </a:rPr>
              <a:t>unstuffing</a:t>
            </a:r>
            <a:endParaRPr lang="en-US" altLang="en-US" noProof="0" dirty="0">
              <a:solidFill>
                <a:schemeClr val="tx1"/>
              </a:solidFill>
            </a:endParaRPr>
          </a:p>
        </p:txBody>
      </p:sp>
      <p:pic>
        <p:nvPicPr>
          <p:cNvPr id="13" name="Picture 2" descr="An illustration depicts bit stuffing and unstuffing.">
            <a:extLst>
              <a:ext uri="{FF2B5EF4-FFF2-40B4-BE49-F238E27FC236}">
                <a16:creationId xmlns:a16="http://schemas.microsoft.com/office/drawing/2014/main" id="{C99FD331-0F1A-40C1-B8E1-D455ED652573}"/>
              </a:ext>
            </a:extLst>
          </p:cNvPr>
          <p:cNvPicPr>
            <a:picLocks noChangeAspect="1" noChangeArrowheads="1"/>
          </p:cNvPicPr>
          <p:nvPr/>
        </p:nvPicPr>
        <p:blipFill>
          <a:blip r:embed="rId2"/>
          <a:stretch>
            <a:fillRect/>
          </a:stretch>
        </p:blipFill>
        <p:spPr bwMode="auto">
          <a:xfrm>
            <a:off x="457200" y="1533646"/>
            <a:ext cx="8229600" cy="422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18</a:t>
            </a:fld>
            <a:endParaRPr lang="en-US"/>
          </a:p>
        </p:txBody>
      </p:sp>
    </p:spTree>
    <p:extLst>
      <p:ext uri="{BB962C8B-B14F-4D97-AF65-F5344CB8AC3E}">
        <p14:creationId xmlns:p14="http://schemas.microsoft.com/office/powerpoint/2010/main" val="2266263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latin typeface="+mj-lt"/>
              </a:rPr>
              <a:t>3.2.2 Error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latin typeface="+mj-lt"/>
              </a:rPr>
              <a:t>Error control is both error detection and error correction. It allows the receiver to inform the sender of any frames lost or damage in transition and coordinates the retransmission of frames by the sender. </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19</a:t>
            </a:fld>
            <a:endParaRPr lang="en-US">
              <a:latin typeface="+mj-lt"/>
            </a:endParaRPr>
          </a:p>
        </p:txBody>
      </p:sp>
    </p:spTree>
    <p:extLst>
      <p:ext uri="{BB962C8B-B14F-4D97-AF65-F5344CB8AC3E}">
        <p14:creationId xmlns:p14="http://schemas.microsoft.com/office/powerpoint/2010/main" val="4028434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i="0" noProof="0" dirty="0">
                <a:solidFill>
                  <a:schemeClr val="tx1"/>
                </a:solidFill>
              </a:rPr>
              <a:t>Chapter 3: Outline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marL="457200" indent="-457200">
              <a:spcBef>
                <a:spcPts val="1200"/>
              </a:spcBef>
              <a:spcAft>
                <a:spcPts val="1200"/>
              </a:spcAft>
            </a:pPr>
            <a:r>
              <a:rPr lang="en-US" i="1" noProof="0" dirty="0">
                <a:solidFill>
                  <a:schemeClr val="tx1"/>
                </a:solidFill>
              </a:rPr>
              <a:t>3.1	INTRODUCTION</a:t>
            </a:r>
          </a:p>
          <a:p>
            <a:pPr marL="457200" indent="-457200">
              <a:spcBef>
                <a:spcPts val="1200"/>
              </a:spcBef>
              <a:spcAft>
                <a:spcPts val="1200"/>
              </a:spcAft>
            </a:pPr>
            <a:r>
              <a:rPr lang="en-US" i="1" noProof="0" dirty="0">
                <a:solidFill>
                  <a:schemeClr val="tx1"/>
                </a:solidFill>
              </a:rPr>
              <a:t>3.2	DATA LINK CONTROL</a:t>
            </a:r>
          </a:p>
          <a:p>
            <a:pPr marL="457200" indent="-457200">
              <a:spcBef>
                <a:spcPts val="1200"/>
              </a:spcBef>
              <a:spcAft>
                <a:spcPts val="1200"/>
              </a:spcAft>
            </a:pPr>
            <a:r>
              <a:rPr lang="en-US" i="1" noProof="0" dirty="0">
                <a:solidFill>
                  <a:schemeClr val="tx1"/>
                </a:solidFill>
              </a:rPr>
              <a:t>3.3	MEDIA ACCESS CONTROL</a:t>
            </a:r>
          </a:p>
          <a:p>
            <a:pPr marL="457200" indent="-457200">
              <a:spcBef>
                <a:spcPts val="1200"/>
              </a:spcBef>
              <a:spcAft>
                <a:spcPts val="1200"/>
              </a:spcAft>
            </a:pPr>
            <a:r>
              <a:rPr lang="en-US" i="1" noProof="0" dirty="0">
                <a:solidFill>
                  <a:schemeClr val="tx1"/>
                </a:solidFill>
              </a:rPr>
              <a:t>3.4	LINK-LAYER ADDRESSING</a:t>
            </a:r>
          </a:p>
        </p:txBody>
      </p:sp>
      <p:sp>
        <p:nvSpPr>
          <p:cNvPr id="2" name="Slide Number Placeholder 3">
            <a:extLst>
              <a:ext uri="{FF2B5EF4-FFF2-40B4-BE49-F238E27FC236}">
                <a16:creationId xmlns:a16="http://schemas.microsoft.com/office/drawing/2014/main" id="{44CF4437-E762-42BE-A678-B75D7632DDA2}"/>
              </a:ext>
            </a:extLst>
          </p:cNvPr>
          <p:cNvSpPr>
            <a:spLocks noGrp="1"/>
          </p:cNvSpPr>
          <p:nvPr>
            <p:ph type="sldNum" sz="quarter" idx="10"/>
          </p:nvPr>
        </p:nvSpPr>
        <p:spPr/>
        <p:txBody>
          <a:bodyPr/>
          <a:lstStyle/>
          <a:p>
            <a:fld id="{68151E55-6873-49E2-B8D5-2F265E6F1973}" type="slidenum">
              <a:rPr lang="en-US" smtClean="0"/>
              <a:pPr/>
              <a:t>2</a:t>
            </a:fld>
            <a:endParaRPr lang="en-US"/>
          </a:p>
        </p:txBody>
      </p:sp>
    </p:spTree>
    <p:extLst>
      <p:ext uri="{BB962C8B-B14F-4D97-AF65-F5344CB8AC3E}">
        <p14:creationId xmlns:p14="http://schemas.microsoft.com/office/powerpoint/2010/main" val="1169824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latin typeface="+mj-lt"/>
              </a:rPr>
              <a:t>Types of Error</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latin typeface="+mj-lt"/>
              </a:rPr>
              <a:t>Whenever bits flow from one point to another, they are subject to unpredictable changes because of interference. This interference can change the shape of the signal. The term single-bit error means that only 1 bit of a given data unit (such as a byte, character, or packet) is changed from 1 to 0 or from 0 to 1. The term burst error means that 2 or more bits in the data unit have changed from 1 to 0 or from 0 to 1. Figure 3.8 shows the effect of a single-bit and a burst error on a data unit.</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20</a:t>
            </a:fld>
            <a:endParaRPr lang="en-US">
              <a:latin typeface="+mj-lt"/>
            </a:endParaRPr>
          </a:p>
        </p:txBody>
      </p:sp>
    </p:spTree>
    <p:extLst>
      <p:ext uri="{BB962C8B-B14F-4D97-AF65-F5344CB8AC3E}">
        <p14:creationId xmlns:p14="http://schemas.microsoft.com/office/powerpoint/2010/main" val="760446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3.8 Single-bit and burst error</a:t>
            </a:r>
          </a:p>
        </p:txBody>
      </p:sp>
      <p:pic>
        <p:nvPicPr>
          <p:cNvPr id="9" name="Picture 2" descr="Two-part illustrations of a. single-bit error and b. burst erro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277789"/>
            <a:ext cx="8412480" cy="189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21</a:t>
            </a:fld>
            <a:endParaRPr lang="en-US"/>
          </a:p>
        </p:txBody>
      </p:sp>
    </p:spTree>
    <p:extLst>
      <p:ext uri="{BB962C8B-B14F-4D97-AF65-F5344CB8AC3E}">
        <p14:creationId xmlns:p14="http://schemas.microsoft.com/office/powerpoint/2010/main" val="722897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latin typeface="+mj-lt"/>
              </a:rPr>
              <a:t>Block Coding</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noProof="0" dirty="0">
                <a:latin typeface="+mj-lt"/>
              </a:rPr>
              <a:t>In block coding, we divide our message into blocks, each of k bits, called data-words. We add r redundant bits to each block to make the length n = k + r. The resulting n-bit blocks are called codewords. How the extra r bits are chosen or calculated is something we will discuss later.</a:t>
            </a:r>
          </a:p>
        </p:txBody>
      </p:sp>
      <p:sp>
        <p:nvSpPr>
          <p:cNvPr id="2" name="Slide Number Placeholder 3">
            <a:extLst>
              <a:ext uri="{FF2B5EF4-FFF2-40B4-BE49-F238E27FC236}">
                <a16:creationId xmlns:a16="http://schemas.microsoft.com/office/drawing/2014/main" id="{517572FC-87DC-4A2A-BEA1-F3CF5CDDF58B}"/>
              </a:ext>
            </a:extLst>
          </p:cNvPr>
          <p:cNvSpPr>
            <a:spLocks noGrp="1"/>
          </p:cNvSpPr>
          <p:nvPr>
            <p:ph type="sldNum" sz="quarter" idx="10"/>
          </p:nvPr>
        </p:nvSpPr>
        <p:spPr/>
        <p:txBody>
          <a:bodyPr/>
          <a:lstStyle/>
          <a:p>
            <a:fld id="{68151E55-6873-49E2-B8D5-2F265E6F1973}" type="slidenum">
              <a:rPr lang="en-US" smtClean="0">
                <a:latin typeface="+mj-lt"/>
              </a:rPr>
              <a:pPr/>
              <a:t>22</a:t>
            </a:fld>
            <a:endParaRPr lang="en-US">
              <a:latin typeface="+mj-lt"/>
            </a:endParaRPr>
          </a:p>
        </p:txBody>
      </p:sp>
    </p:spTree>
    <p:extLst>
      <p:ext uri="{BB962C8B-B14F-4D97-AF65-F5344CB8AC3E}">
        <p14:creationId xmlns:p14="http://schemas.microsoft.com/office/powerpoint/2010/main" val="774052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3.9 Process of error detection in block coding</a:t>
            </a:r>
          </a:p>
        </p:txBody>
      </p:sp>
      <p:pic>
        <p:nvPicPr>
          <p:cNvPr id="9" name="Picture 2" descr="An illustration shows the error detection in block coding.">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1862326"/>
            <a:ext cx="8412480" cy="3395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23</a:t>
            </a:fld>
            <a:endParaRPr lang="en-US"/>
          </a:p>
        </p:txBody>
      </p:sp>
    </p:spTree>
    <p:extLst>
      <p:ext uri="{BB962C8B-B14F-4D97-AF65-F5344CB8AC3E}">
        <p14:creationId xmlns:p14="http://schemas.microsoft.com/office/powerpoint/2010/main" val="3169894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E09B3-2A88-44FD-8F8D-D23F689B4ADB}"/>
              </a:ext>
            </a:extLst>
          </p:cNvPr>
          <p:cNvSpPr>
            <a:spLocks noGrp="1"/>
          </p:cNvSpPr>
          <p:nvPr>
            <p:ph type="title"/>
          </p:nvPr>
        </p:nvSpPr>
        <p:spPr/>
        <p:txBody>
          <a:bodyPr/>
          <a:lstStyle/>
          <a:p>
            <a:r>
              <a:rPr lang="en-US" noProof="0" dirty="0"/>
              <a:t>Example 3.1</a:t>
            </a:r>
            <a:r>
              <a:rPr lang="en-US" sz="1200" noProof="0" dirty="0"/>
              <a:t> (1)</a:t>
            </a:r>
          </a:p>
        </p:txBody>
      </p:sp>
      <p:sp>
        <p:nvSpPr>
          <p:cNvPr id="3" name="Content Placeholder 2">
            <a:extLst>
              <a:ext uri="{FF2B5EF4-FFF2-40B4-BE49-F238E27FC236}">
                <a16:creationId xmlns:a16="http://schemas.microsoft.com/office/drawing/2014/main" id="{1F915C7B-3DC4-4886-B791-C86C61A43ECD}"/>
              </a:ext>
            </a:extLst>
          </p:cNvPr>
          <p:cNvSpPr>
            <a:spLocks noGrp="1"/>
          </p:cNvSpPr>
          <p:nvPr>
            <p:ph sz="quarter" idx="11"/>
          </p:nvPr>
        </p:nvSpPr>
        <p:spPr>
          <a:xfrm>
            <a:off x="342900" y="1276710"/>
            <a:ext cx="8458200" cy="1249320"/>
          </a:xfrm>
        </p:spPr>
        <p:txBody>
          <a:bodyPr/>
          <a:lstStyle/>
          <a:p>
            <a:r>
              <a:rPr lang="en-US" i="0" noProof="0" dirty="0"/>
              <a:t>Let us assume that k = 2 and n = 3. Table 3.1 shows the list of </a:t>
            </a:r>
            <a:r>
              <a:rPr lang="en-US" i="0" noProof="0" dirty="0" err="1"/>
              <a:t>datawords</a:t>
            </a:r>
            <a:r>
              <a:rPr lang="en-US" i="0" noProof="0" dirty="0"/>
              <a:t> and codewords. Later, we will see how to derive a codeword from a </a:t>
            </a:r>
            <a:r>
              <a:rPr lang="en-US" i="0" noProof="0" dirty="0" err="1"/>
              <a:t>dataword</a:t>
            </a:r>
            <a:r>
              <a:rPr lang="en-US" i="0" noProof="0" dirty="0"/>
              <a:t>.</a:t>
            </a:r>
          </a:p>
        </p:txBody>
      </p:sp>
      <p:sp>
        <p:nvSpPr>
          <p:cNvPr id="4" name="Content Placeholder 3">
            <a:extLst>
              <a:ext uri="{FF2B5EF4-FFF2-40B4-BE49-F238E27FC236}">
                <a16:creationId xmlns:a16="http://schemas.microsoft.com/office/drawing/2014/main" id="{DFDF5B55-C273-45C5-AEAE-F24D0D2DF165}"/>
              </a:ext>
            </a:extLst>
          </p:cNvPr>
          <p:cNvSpPr>
            <a:spLocks noGrp="1"/>
          </p:cNvSpPr>
          <p:nvPr>
            <p:ph sz="quarter" idx="15"/>
          </p:nvPr>
        </p:nvSpPr>
        <p:spPr>
          <a:xfrm>
            <a:off x="1031631" y="3039216"/>
            <a:ext cx="7080740" cy="458365"/>
          </a:xfrm>
        </p:spPr>
        <p:txBody>
          <a:bodyPr/>
          <a:lstStyle/>
          <a:p>
            <a:r>
              <a:rPr lang="en-US" b="1" i="0" kern="0" noProof="0" dirty="0">
                <a:solidFill>
                  <a:schemeClr val="tx1"/>
                </a:solidFill>
              </a:rPr>
              <a:t>Table 3.1 A code for error detection in Example 3.1</a:t>
            </a:r>
          </a:p>
        </p:txBody>
      </p:sp>
      <p:graphicFrame>
        <p:nvGraphicFramePr>
          <p:cNvPr id="8" name="Table 4">
            <a:extLst>
              <a:ext uri="{FF2B5EF4-FFF2-40B4-BE49-F238E27FC236}">
                <a16:creationId xmlns:a16="http://schemas.microsoft.com/office/drawing/2014/main" id="{F87B53C0-28E5-476C-8029-0C5084269D52}"/>
              </a:ext>
            </a:extLst>
          </p:cNvPr>
          <p:cNvGraphicFramePr>
            <a:graphicFrameLocks noGrp="1"/>
          </p:cNvGraphicFramePr>
          <p:nvPr>
            <p:extLst>
              <p:ext uri="{D42A27DB-BD31-4B8C-83A1-F6EECF244321}">
                <p14:modId xmlns:p14="http://schemas.microsoft.com/office/powerpoint/2010/main" val="1612806937"/>
              </p:ext>
            </p:extLst>
          </p:nvPr>
        </p:nvGraphicFramePr>
        <p:xfrm>
          <a:off x="1031631" y="3522980"/>
          <a:ext cx="7080740" cy="1371600"/>
        </p:xfrm>
        <a:graphic>
          <a:graphicData uri="http://schemas.openxmlformats.org/drawingml/2006/table">
            <a:tbl>
              <a:tblPr firstRow="1" bandRow="1">
                <a:tableStyleId>{5C22544A-7EE6-4342-B048-85BDC9FD1C3A}</a:tableStyleId>
              </a:tblPr>
              <a:tblGrid>
                <a:gridCol w="1770185">
                  <a:extLst>
                    <a:ext uri="{9D8B030D-6E8A-4147-A177-3AD203B41FA5}">
                      <a16:colId xmlns:a16="http://schemas.microsoft.com/office/drawing/2014/main" val="3439809061"/>
                    </a:ext>
                  </a:extLst>
                </a:gridCol>
                <a:gridCol w="1770185">
                  <a:extLst>
                    <a:ext uri="{9D8B030D-6E8A-4147-A177-3AD203B41FA5}">
                      <a16:colId xmlns:a16="http://schemas.microsoft.com/office/drawing/2014/main" val="2626626934"/>
                    </a:ext>
                  </a:extLst>
                </a:gridCol>
                <a:gridCol w="1770185">
                  <a:extLst>
                    <a:ext uri="{9D8B030D-6E8A-4147-A177-3AD203B41FA5}">
                      <a16:colId xmlns:a16="http://schemas.microsoft.com/office/drawing/2014/main" val="1156343510"/>
                    </a:ext>
                  </a:extLst>
                </a:gridCol>
                <a:gridCol w="1770185">
                  <a:extLst>
                    <a:ext uri="{9D8B030D-6E8A-4147-A177-3AD203B41FA5}">
                      <a16:colId xmlns:a16="http://schemas.microsoft.com/office/drawing/2014/main" val="2331438119"/>
                    </a:ext>
                  </a:extLst>
                </a:gridCol>
              </a:tblGrid>
              <a:tr h="370840">
                <a:tc>
                  <a:txBody>
                    <a:bodyPr/>
                    <a:lstStyle/>
                    <a:p>
                      <a:r>
                        <a:rPr lang="en-IN" sz="2400" b="0" i="1" u="none" strike="noStrike" kern="1200" baseline="0" dirty="0" err="1">
                          <a:solidFill>
                            <a:schemeClr val="tx1"/>
                          </a:solidFill>
                          <a:latin typeface="Times New Roman" panose="02020603050405020304" pitchFamily="18" charset="0"/>
                          <a:ea typeface="+mn-ea"/>
                          <a:cs typeface="Times New Roman" panose="02020603050405020304" pitchFamily="18" charset="0"/>
                        </a:rPr>
                        <a:t>Datawords</a:t>
                      </a:r>
                      <a:endParaRPr lang="en-IN" sz="24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r>
                        <a:rPr lang="en-IN" sz="2400" b="0" i="1" u="none" strike="noStrike" kern="1200" baseline="0" dirty="0">
                          <a:solidFill>
                            <a:schemeClr val="tx1"/>
                          </a:solidFill>
                          <a:latin typeface="Times New Roman" panose="02020603050405020304" pitchFamily="18" charset="0"/>
                          <a:ea typeface="+mn-ea"/>
                          <a:cs typeface="Times New Roman" panose="02020603050405020304" pitchFamily="18" charset="0"/>
                        </a:rPr>
                        <a:t>Codewords</a:t>
                      </a:r>
                      <a:endParaRPr lang="en-IN" sz="24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r>
                        <a:rPr lang="en-IN" sz="2400" b="0" i="1" u="none" strike="noStrike" kern="1200" baseline="0" dirty="0" err="1">
                          <a:solidFill>
                            <a:schemeClr val="tx1"/>
                          </a:solidFill>
                          <a:latin typeface="Times New Roman" panose="02020603050405020304" pitchFamily="18" charset="0"/>
                          <a:ea typeface="+mn-ea"/>
                          <a:cs typeface="Times New Roman" panose="02020603050405020304" pitchFamily="18" charset="0"/>
                        </a:rPr>
                        <a:t>Datawords</a:t>
                      </a:r>
                      <a:endParaRPr lang="en-IN" sz="24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r>
                        <a:rPr lang="en-IN" sz="2400" b="0" i="1" u="none" strike="noStrike" kern="1200" baseline="0" dirty="0">
                          <a:solidFill>
                            <a:schemeClr val="tx1"/>
                          </a:solidFill>
                          <a:latin typeface="Times New Roman" panose="02020603050405020304" pitchFamily="18" charset="0"/>
                          <a:ea typeface="+mn-ea"/>
                          <a:cs typeface="Times New Roman" panose="02020603050405020304" pitchFamily="18" charset="0"/>
                        </a:rPr>
                        <a:t>Codewords</a:t>
                      </a:r>
                      <a:endParaRPr lang="en-IN" sz="24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3855741603"/>
                  </a:ext>
                </a:extLst>
              </a:tr>
              <a:tr h="370840">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00</a:t>
                      </a:r>
                      <a:endParaRPr lang="en-IN"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000</a:t>
                      </a:r>
                      <a:endParaRPr lang="en-IN"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10</a:t>
                      </a:r>
                      <a:endParaRPr lang="en-IN"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101</a:t>
                      </a:r>
                      <a:endParaRPr lang="en-IN"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601903636"/>
                  </a:ext>
                </a:extLst>
              </a:tr>
              <a:tr h="370840">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01</a:t>
                      </a:r>
                      <a:endParaRPr lang="en-IN"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011</a:t>
                      </a:r>
                      <a:endParaRPr lang="en-IN"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11</a:t>
                      </a:r>
                      <a:endParaRPr lang="en-IN"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110</a:t>
                      </a:r>
                      <a:endParaRPr lang="en-IN"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59809300"/>
                  </a:ext>
                </a:extLst>
              </a:tr>
            </a:tbl>
          </a:graphicData>
        </a:graphic>
      </p:graphicFrame>
      <p:sp>
        <p:nvSpPr>
          <p:cNvPr id="7" name="Slide Number Placeholder 5">
            <a:extLst>
              <a:ext uri="{FF2B5EF4-FFF2-40B4-BE49-F238E27FC236}">
                <a16:creationId xmlns:a16="http://schemas.microsoft.com/office/drawing/2014/main" id="{08116F2C-D2F5-42A0-9410-C61C11A6EEE6}"/>
              </a:ext>
            </a:extLst>
          </p:cNvPr>
          <p:cNvSpPr>
            <a:spLocks noGrp="1"/>
          </p:cNvSpPr>
          <p:nvPr>
            <p:ph type="sldNum" sz="quarter" idx="10"/>
          </p:nvPr>
        </p:nvSpPr>
        <p:spPr/>
        <p:txBody>
          <a:bodyPr/>
          <a:lstStyle/>
          <a:p>
            <a:fld id="{68151E55-6873-49E2-B8D5-2F265E6F1973}" type="slidenum">
              <a:rPr lang="en-US" smtClean="0"/>
              <a:pPr/>
              <a:t>24</a:t>
            </a:fld>
            <a:endParaRPr lang="en-US"/>
          </a:p>
        </p:txBody>
      </p:sp>
    </p:spTree>
    <p:extLst>
      <p:ext uri="{BB962C8B-B14F-4D97-AF65-F5344CB8AC3E}">
        <p14:creationId xmlns:p14="http://schemas.microsoft.com/office/powerpoint/2010/main" val="3305946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latin typeface="+mj-lt"/>
              </a:rPr>
              <a:t>Example 3.1</a:t>
            </a:r>
            <a:r>
              <a:rPr lang="en-US" sz="1200" noProof="0" dirty="0">
                <a:latin typeface="+mj-lt"/>
              </a:rPr>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marL="457200" indent="-457200">
              <a:spcBef>
                <a:spcPts val="1200"/>
              </a:spcBef>
              <a:spcAft>
                <a:spcPts val="1200"/>
              </a:spcAft>
              <a:buSzPct val="100000"/>
              <a:buAutoNum type="arabicPeriod"/>
            </a:pPr>
            <a:r>
              <a:rPr lang="en-US" i="0" noProof="0" dirty="0">
                <a:solidFill>
                  <a:srgbClr val="000000"/>
                </a:solidFill>
                <a:latin typeface="+mj-lt"/>
              </a:rPr>
              <a:t>The receiver receives 011. It is a valid codeword. The receiver extracts the </a:t>
            </a:r>
            <a:r>
              <a:rPr lang="en-US" i="0" noProof="0" dirty="0" err="1">
                <a:solidFill>
                  <a:srgbClr val="000000"/>
                </a:solidFill>
                <a:latin typeface="+mj-lt"/>
              </a:rPr>
              <a:t>dataword</a:t>
            </a:r>
            <a:r>
              <a:rPr lang="en-US" i="0" noProof="0" dirty="0">
                <a:solidFill>
                  <a:srgbClr val="000000"/>
                </a:solidFill>
                <a:latin typeface="+mj-lt"/>
              </a:rPr>
              <a:t> 01 from it.</a:t>
            </a:r>
          </a:p>
          <a:p>
            <a:pPr marL="457200" indent="-457200">
              <a:spcBef>
                <a:spcPts val="1200"/>
              </a:spcBef>
              <a:spcAft>
                <a:spcPts val="1200"/>
              </a:spcAft>
              <a:buSzPct val="100000"/>
              <a:buFont typeface="Arial" panose="020B0604020202020204" pitchFamily="34" charset="0"/>
              <a:buAutoNum type="arabicPeriod"/>
            </a:pPr>
            <a:r>
              <a:rPr lang="en-US" i="0" noProof="0" dirty="0">
                <a:solidFill>
                  <a:srgbClr val="000000"/>
                </a:solidFill>
                <a:latin typeface="+mj-lt"/>
              </a:rPr>
              <a:t>The codeword is corrupted during transmission, and 111 is received (the leftmost bit is corrupted). This is not a valid codeword and is discarded.</a:t>
            </a:r>
          </a:p>
          <a:p>
            <a:pPr marL="457200" indent="-457200">
              <a:spcBef>
                <a:spcPts val="1200"/>
              </a:spcBef>
              <a:spcAft>
                <a:spcPts val="1200"/>
              </a:spcAft>
              <a:buSzPct val="100000"/>
              <a:buFont typeface="Arial" panose="020B0604020202020204" pitchFamily="34" charset="0"/>
              <a:buAutoNum type="arabicPeriod"/>
            </a:pPr>
            <a:r>
              <a:rPr lang="en-US" i="0" noProof="0" dirty="0">
                <a:solidFill>
                  <a:srgbClr val="000000"/>
                </a:solidFill>
                <a:latin typeface="+mj-lt"/>
              </a:rPr>
              <a:t>The codeword is corrupted during transmission, and 000 is received (the right two bits are corrupted). This is a valid codeword. The receiver incorrectly extracts the </a:t>
            </a:r>
            <a:r>
              <a:rPr lang="en-US" i="0" noProof="0" dirty="0" err="1">
                <a:solidFill>
                  <a:srgbClr val="000000"/>
                </a:solidFill>
                <a:latin typeface="+mj-lt"/>
              </a:rPr>
              <a:t>dataword</a:t>
            </a:r>
            <a:r>
              <a:rPr lang="en-US" i="0" noProof="0" dirty="0">
                <a:solidFill>
                  <a:srgbClr val="000000"/>
                </a:solidFill>
                <a:latin typeface="+mj-lt"/>
              </a:rPr>
              <a:t> 00. Two corrupted bits have made the error undetectable.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25</a:t>
            </a:fld>
            <a:endParaRPr lang="en-US">
              <a:latin typeface="+mj-lt"/>
            </a:endParaRPr>
          </a:p>
        </p:txBody>
      </p:sp>
    </p:spTree>
    <p:extLst>
      <p:ext uri="{BB962C8B-B14F-4D97-AF65-F5344CB8AC3E}">
        <p14:creationId xmlns:p14="http://schemas.microsoft.com/office/powerpoint/2010/main" val="179239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latin typeface="+mj-lt"/>
              </a:rPr>
              <a:t>Hamming Distance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noProof="0" dirty="0">
                <a:latin typeface="+mj-lt"/>
              </a:rPr>
              <a:t>One of the central concepts in coding for error control is the idea of the Hamming distance. The Hamming distance between two words (of the same size) is the number of differences between the corresponding bits.  The Hamming distance can easily be found if we apply the XOR operation (Å) on the two words and count the number of 1s in the result. Note that the Hamming distance is a value greater than or equal to zero. </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26</a:t>
            </a:fld>
            <a:endParaRPr lang="en-US">
              <a:latin typeface="+mj-lt"/>
            </a:endParaRPr>
          </a:p>
        </p:txBody>
      </p:sp>
    </p:spTree>
    <p:extLst>
      <p:ext uri="{BB962C8B-B14F-4D97-AF65-F5344CB8AC3E}">
        <p14:creationId xmlns:p14="http://schemas.microsoft.com/office/powerpoint/2010/main" val="983763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latin typeface="+mj-lt"/>
              </a:rPr>
              <a:t>Example 3.2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spcBef>
                <a:spcPts val="1200"/>
              </a:spcBef>
              <a:spcAft>
                <a:spcPts val="1200"/>
              </a:spcAft>
            </a:pPr>
            <a:r>
              <a:rPr lang="en-US" i="0" noProof="0" dirty="0">
                <a:latin typeface="+mj-lt"/>
              </a:rPr>
              <a:t>Let us find the Hamming distance between two pairs of words.</a:t>
            </a:r>
          </a:p>
          <a:p>
            <a:pPr marL="457200" indent="-457200">
              <a:spcBef>
                <a:spcPts val="1200"/>
              </a:spcBef>
              <a:spcAft>
                <a:spcPts val="1200"/>
              </a:spcAft>
              <a:buFont typeface="+mj-lt"/>
              <a:buAutoNum type="arabicPeriod"/>
            </a:pPr>
            <a:r>
              <a:rPr lang="en-US" i="0" noProof="0" dirty="0">
                <a:solidFill>
                  <a:srgbClr val="000000"/>
                </a:solidFill>
                <a:latin typeface="+mj-lt"/>
              </a:rPr>
              <a:t>The Hamming distance </a:t>
            </a:r>
            <a:r>
              <a:rPr lang="en-US" b="1" noProof="0" dirty="0">
                <a:solidFill>
                  <a:srgbClr val="000000"/>
                </a:solidFill>
                <a:latin typeface="+mj-lt"/>
              </a:rPr>
              <a:t>d</a:t>
            </a:r>
            <a:r>
              <a:rPr lang="en-US" noProof="0" dirty="0">
                <a:solidFill>
                  <a:srgbClr val="000000"/>
                </a:solidFill>
                <a:latin typeface="+mj-lt"/>
              </a:rPr>
              <a:t> </a:t>
            </a:r>
            <a:r>
              <a:rPr lang="en-US" i="0" noProof="0" dirty="0">
                <a:solidFill>
                  <a:srgbClr val="000000"/>
                </a:solidFill>
                <a:latin typeface="+mj-lt"/>
              </a:rPr>
              <a:t>(000, 011) is 2 because (000 XOR 011) is 011 (two 1s).</a:t>
            </a:r>
          </a:p>
          <a:p>
            <a:pPr marL="457200" indent="-457200">
              <a:spcBef>
                <a:spcPts val="1200"/>
              </a:spcBef>
              <a:spcAft>
                <a:spcPts val="1200"/>
              </a:spcAft>
              <a:buFont typeface="+mj-lt"/>
              <a:buAutoNum type="arabicPeriod"/>
            </a:pPr>
            <a:r>
              <a:rPr lang="en-US" i="0" noProof="0" dirty="0">
                <a:latin typeface="+mj-lt"/>
              </a:rPr>
              <a:t>The Hamming distance </a:t>
            </a:r>
            <a:r>
              <a:rPr lang="en-US" b="1" noProof="0" dirty="0">
                <a:latin typeface="+mj-lt"/>
              </a:rPr>
              <a:t>d</a:t>
            </a:r>
            <a:r>
              <a:rPr lang="en-US" i="0" noProof="0" dirty="0">
                <a:latin typeface="+mj-lt"/>
              </a:rPr>
              <a:t> (10101, 11110) is 3 because (10101 XOR 11110) is 01011 (three 1s).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27</a:t>
            </a:fld>
            <a:endParaRPr lang="en-US">
              <a:latin typeface="+mj-lt"/>
            </a:endParaRPr>
          </a:p>
        </p:txBody>
      </p:sp>
    </p:spTree>
    <p:extLst>
      <p:ext uri="{BB962C8B-B14F-4D97-AF65-F5344CB8AC3E}">
        <p14:creationId xmlns:p14="http://schemas.microsoft.com/office/powerpoint/2010/main" val="414547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3.10 Geometric concept explaining </a:t>
            </a:r>
            <a:r>
              <a:rPr lang="en-US" altLang="en-US" noProof="0" dirty="0" err="1">
                <a:solidFill>
                  <a:schemeClr val="tx1"/>
                </a:solidFill>
              </a:rPr>
              <a:t>d</a:t>
            </a:r>
            <a:r>
              <a:rPr lang="en-US" altLang="en-US" baseline="-25000" noProof="0" dirty="0" err="1">
                <a:solidFill>
                  <a:schemeClr val="tx1"/>
                </a:solidFill>
              </a:rPr>
              <a:t>min</a:t>
            </a:r>
            <a:r>
              <a:rPr lang="en-US" altLang="en-US" noProof="0" dirty="0">
                <a:solidFill>
                  <a:schemeClr val="tx1"/>
                </a:solidFill>
              </a:rPr>
              <a:t> in error detection</a:t>
            </a:r>
          </a:p>
        </p:txBody>
      </p:sp>
      <p:pic>
        <p:nvPicPr>
          <p:cNvPr id="9" name="Picture 2" descr="An illustration of geometrical representation of d minute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088973"/>
            <a:ext cx="8412480" cy="294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28</a:t>
            </a:fld>
            <a:endParaRPr lang="en-US"/>
          </a:p>
        </p:txBody>
      </p:sp>
    </p:spTree>
    <p:extLst>
      <p:ext uri="{BB962C8B-B14F-4D97-AF65-F5344CB8AC3E}">
        <p14:creationId xmlns:p14="http://schemas.microsoft.com/office/powerpoint/2010/main" val="596226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latin typeface="+mj-lt"/>
              </a:rPr>
              <a:t>Example 3.3</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noProof="0" dirty="0">
                <a:latin typeface="+mj-lt"/>
              </a:rPr>
              <a:t>The minimum Hamming distance for our first code scheme (Table 3.1) is 2. This code guarantees detection of only a single error. For example, if the third codeword (101) is sent and one error occurs, the received codeword does not match any valid codeword. If two errors occur, however, the received codeword may match a valid codeword and the errors are not detected.</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29</a:t>
            </a:fld>
            <a:endParaRPr lang="en-US">
              <a:latin typeface="+mj-lt"/>
            </a:endParaRPr>
          </a:p>
        </p:txBody>
      </p:sp>
    </p:spTree>
    <p:extLst>
      <p:ext uri="{BB962C8B-B14F-4D97-AF65-F5344CB8AC3E}">
        <p14:creationId xmlns:p14="http://schemas.microsoft.com/office/powerpoint/2010/main" val="180747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noProof="0" dirty="0">
                <a:solidFill>
                  <a:schemeClr val="tx1"/>
                </a:solidFill>
                <a:latin typeface="+mj-lt"/>
              </a:rPr>
              <a:t>3-1 INTRODUCTION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noProof="0" dirty="0">
                <a:latin typeface="+mj-lt"/>
              </a:rPr>
              <a:t>The Internet is a combination of networks glued together by connecting devices (routers or switches). If a packet is to travel from a host to another host, it needs to pass through these networks. Figure 3.1 shows the same scenario we discussed in Chapter 2, but we are now interested in communication at the data-link layer. </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latin typeface="+mj-lt"/>
              </a:rPr>
              <a:pPr/>
              <a:t>3</a:t>
            </a:fld>
            <a:endParaRPr lang="en-US">
              <a:latin typeface="+mj-lt"/>
            </a:endParaRPr>
          </a:p>
        </p:txBody>
      </p:sp>
    </p:spTree>
    <p:extLst>
      <p:ext uri="{BB962C8B-B14F-4D97-AF65-F5344CB8AC3E}">
        <p14:creationId xmlns:p14="http://schemas.microsoft.com/office/powerpoint/2010/main" val="268382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latin typeface="+mj-lt"/>
              </a:rPr>
              <a:t>Example 3.4</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noProof="0" dirty="0">
                <a:latin typeface="+mj-lt"/>
              </a:rPr>
              <a:t>A code scheme has a Hamming distance </a:t>
            </a:r>
            <a:r>
              <a:rPr lang="en-US" b="1" noProof="0" dirty="0" err="1">
                <a:latin typeface="+mj-lt"/>
              </a:rPr>
              <a:t>d</a:t>
            </a:r>
            <a:r>
              <a:rPr lang="en-US" sz="2000" i="0" noProof="0" dirty="0" err="1">
                <a:latin typeface="+mj-lt"/>
              </a:rPr>
              <a:t>min</a:t>
            </a:r>
            <a:r>
              <a:rPr lang="en-US" i="0" noProof="0" dirty="0">
                <a:latin typeface="+mj-lt"/>
              </a:rPr>
              <a:t> = 4. This code guarantees the detection of up to three errors (</a:t>
            </a:r>
            <a:r>
              <a:rPr lang="en-US" b="1" noProof="0" dirty="0">
                <a:latin typeface="+mj-lt"/>
              </a:rPr>
              <a:t>d</a:t>
            </a:r>
            <a:r>
              <a:rPr lang="en-US" i="0" noProof="0" dirty="0">
                <a:latin typeface="+mj-lt"/>
              </a:rPr>
              <a:t> =</a:t>
            </a:r>
            <a:r>
              <a:rPr lang="en-US" noProof="0" dirty="0">
                <a:latin typeface="+mj-lt"/>
              </a:rPr>
              <a:t> s </a:t>
            </a:r>
            <a:r>
              <a:rPr lang="en-US" i="0" noProof="0" dirty="0">
                <a:latin typeface="+mj-lt"/>
              </a:rPr>
              <a:t>+ 1 or  </a:t>
            </a:r>
            <a:r>
              <a:rPr lang="en-US" b="1" noProof="0" dirty="0">
                <a:latin typeface="+mj-lt"/>
              </a:rPr>
              <a:t>s</a:t>
            </a:r>
            <a:r>
              <a:rPr lang="en-US" i="0" noProof="0" dirty="0">
                <a:latin typeface="+mj-lt"/>
              </a:rPr>
              <a:t> = 3).</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30</a:t>
            </a:fld>
            <a:endParaRPr lang="en-US">
              <a:latin typeface="+mj-lt"/>
            </a:endParaRPr>
          </a:p>
        </p:txBody>
      </p:sp>
    </p:spTree>
    <p:extLst>
      <p:ext uri="{BB962C8B-B14F-4D97-AF65-F5344CB8AC3E}">
        <p14:creationId xmlns:p14="http://schemas.microsoft.com/office/powerpoint/2010/main" val="3877760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latin typeface="+mj-lt"/>
              </a:rPr>
              <a:t>Linear Block Codes</a:t>
            </a:r>
            <a:r>
              <a:rPr lang="en-US" sz="1200" noProof="0" dirty="0">
                <a:latin typeface="+mj-lt"/>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marL="342900" indent="-342900">
              <a:spcBef>
                <a:spcPts val="1200"/>
              </a:spcBef>
              <a:spcAft>
                <a:spcPts val="1200"/>
              </a:spcAft>
              <a:buFont typeface="Arial" panose="020B0604020202020204" pitchFamily="34" charset="0"/>
              <a:buChar char="•"/>
            </a:pPr>
            <a:r>
              <a:rPr lang="en-US" noProof="0" dirty="0">
                <a:latin typeface="+mj-lt"/>
              </a:rPr>
              <a:t>Almost all block codes used today belong to subset of a block code called linear block code. For our purposes, a linear block code is a code in which the exclusive OR (addition modulo-2) of two valid codewords creates another valid codeword.</a:t>
            </a:r>
          </a:p>
          <a:p>
            <a:pPr marL="342900" indent="-342900">
              <a:spcBef>
                <a:spcPts val="1200"/>
              </a:spcBef>
              <a:spcAft>
                <a:spcPts val="1200"/>
              </a:spcAft>
              <a:buFont typeface="Arial" panose="020B0604020202020204" pitchFamily="34" charset="0"/>
              <a:buChar char="•"/>
            </a:pPr>
            <a:r>
              <a:rPr lang="en-US" noProof="0" dirty="0">
                <a:latin typeface="+mj-lt"/>
              </a:rPr>
              <a:t>It is simple to find the minimum Hamming distance for a linear block code. The minimum Hamming distance is the number of 1s in the nonzero valid codeword with the smallest number of 1s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31</a:t>
            </a:fld>
            <a:endParaRPr lang="en-US">
              <a:latin typeface="+mj-lt"/>
            </a:endParaRPr>
          </a:p>
        </p:txBody>
      </p:sp>
    </p:spTree>
    <p:extLst>
      <p:ext uri="{BB962C8B-B14F-4D97-AF65-F5344CB8AC3E}">
        <p14:creationId xmlns:p14="http://schemas.microsoft.com/office/powerpoint/2010/main" val="2052032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latin typeface="+mj-lt"/>
              </a:rPr>
              <a:t>Example 3.5</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noProof="0" dirty="0">
                <a:latin typeface="+mj-lt"/>
              </a:rPr>
              <a:t>The code in Table 3.1 is a linear block code because the result of XORing any codeword with any other codeword is a valid codeword. For example, the XORing of the second and third codewords creates the fourth one.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32</a:t>
            </a:fld>
            <a:endParaRPr lang="en-US">
              <a:latin typeface="+mj-lt"/>
            </a:endParaRPr>
          </a:p>
        </p:txBody>
      </p:sp>
    </p:spTree>
    <p:extLst>
      <p:ext uri="{BB962C8B-B14F-4D97-AF65-F5344CB8AC3E}">
        <p14:creationId xmlns:p14="http://schemas.microsoft.com/office/powerpoint/2010/main" val="3027148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latin typeface="+mj-lt"/>
              </a:rPr>
              <a:t>Linear Block Codes</a:t>
            </a:r>
            <a:r>
              <a:rPr lang="en-US" sz="1200" noProof="0" dirty="0">
                <a:latin typeface="+mj-lt"/>
              </a:rPr>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noProof="0" dirty="0">
                <a:latin typeface="+mj-lt"/>
              </a:rPr>
              <a:t>Perhaps the most familiar error-detecting code is the parity-check code. This code is a linear block code. In this code, a k-bit </a:t>
            </a:r>
            <a:r>
              <a:rPr lang="en-US" noProof="0" dirty="0" err="1">
                <a:latin typeface="+mj-lt"/>
              </a:rPr>
              <a:t>dataword</a:t>
            </a:r>
            <a:r>
              <a:rPr lang="en-US" noProof="0" dirty="0">
                <a:latin typeface="+mj-lt"/>
              </a:rPr>
              <a:t> is changed to an n-bit codeword where n = k + 1. The extra bit, called the parity bit, is selected to make the total number of 1s in the codeword even.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33</a:t>
            </a:fld>
            <a:endParaRPr lang="en-US">
              <a:latin typeface="+mj-lt"/>
            </a:endParaRPr>
          </a:p>
        </p:txBody>
      </p:sp>
    </p:spTree>
    <p:extLst>
      <p:ext uri="{BB962C8B-B14F-4D97-AF65-F5344CB8AC3E}">
        <p14:creationId xmlns:p14="http://schemas.microsoft.com/office/powerpoint/2010/main" val="2022381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latin typeface="+mj-lt"/>
              </a:rPr>
              <a:t>Example 3.6</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noProof="0" dirty="0">
                <a:latin typeface="+mj-lt"/>
              </a:rPr>
              <a:t>In our first code (Table 3.1), the numbers of 1s in the nonzero codewords are 2, 2, and 2. So the minimum Hamming distance is </a:t>
            </a:r>
            <a:r>
              <a:rPr lang="en-US" b="1" noProof="0" dirty="0" err="1">
                <a:latin typeface="+mj-lt"/>
              </a:rPr>
              <a:t>d</a:t>
            </a:r>
            <a:r>
              <a:rPr lang="en-US" sz="1800" i="0" noProof="0" dirty="0" err="1">
                <a:latin typeface="+mj-lt"/>
              </a:rPr>
              <a:t>min</a:t>
            </a:r>
            <a:r>
              <a:rPr lang="en-US" i="0" noProof="0" dirty="0">
                <a:latin typeface="+mj-lt"/>
              </a:rPr>
              <a:t> = 2.</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34</a:t>
            </a:fld>
            <a:endParaRPr lang="en-US">
              <a:latin typeface="+mj-lt"/>
            </a:endParaRPr>
          </a:p>
        </p:txBody>
      </p:sp>
    </p:spTree>
    <p:extLst>
      <p:ext uri="{BB962C8B-B14F-4D97-AF65-F5344CB8AC3E}">
        <p14:creationId xmlns:p14="http://schemas.microsoft.com/office/powerpoint/2010/main" val="3436221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ACD8-4DF1-4309-89EA-028FC3BBB399}"/>
              </a:ext>
            </a:extLst>
          </p:cNvPr>
          <p:cNvSpPr>
            <a:spLocks noGrp="1"/>
          </p:cNvSpPr>
          <p:nvPr>
            <p:ph type="title"/>
          </p:nvPr>
        </p:nvSpPr>
        <p:spPr/>
        <p:txBody>
          <a:bodyPr/>
          <a:lstStyle/>
          <a:p>
            <a:r>
              <a:rPr lang="en-US" i="0" noProof="0" dirty="0"/>
              <a:t>Table 3.2 Simple parity-check code C(5, 4)</a:t>
            </a:r>
          </a:p>
        </p:txBody>
      </p:sp>
      <p:graphicFrame>
        <p:nvGraphicFramePr>
          <p:cNvPr id="7" name="Table 2">
            <a:extLst>
              <a:ext uri="{FF2B5EF4-FFF2-40B4-BE49-F238E27FC236}">
                <a16:creationId xmlns:a16="http://schemas.microsoft.com/office/drawing/2014/main" id="{84EEB2D1-5261-49C2-B35B-BC0F52BD7E40}"/>
              </a:ext>
            </a:extLst>
          </p:cNvPr>
          <p:cNvGraphicFramePr>
            <a:graphicFrameLocks noGrp="1"/>
          </p:cNvGraphicFramePr>
          <p:nvPr>
            <p:extLst>
              <p:ext uri="{D42A27DB-BD31-4B8C-83A1-F6EECF244321}">
                <p14:modId xmlns:p14="http://schemas.microsoft.com/office/powerpoint/2010/main" val="3094304285"/>
              </p:ext>
            </p:extLst>
          </p:nvPr>
        </p:nvGraphicFramePr>
        <p:xfrm>
          <a:off x="496568" y="1397000"/>
          <a:ext cx="8150864" cy="4114800"/>
        </p:xfrm>
        <a:graphic>
          <a:graphicData uri="http://schemas.openxmlformats.org/drawingml/2006/table">
            <a:tbl>
              <a:tblPr firstRow="1" bandRow="1">
                <a:tableStyleId>{5C22544A-7EE6-4342-B048-85BDC9FD1C3A}</a:tableStyleId>
              </a:tblPr>
              <a:tblGrid>
                <a:gridCol w="2037716">
                  <a:extLst>
                    <a:ext uri="{9D8B030D-6E8A-4147-A177-3AD203B41FA5}">
                      <a16:colId xmlns:a16="http://schemas.microsoft.com/office/drawing/2014/main" val="2306041409"/>
                    </a:ext>
                  </a:extLst>
                </a:gridCol>
                <a:gridCol w="2037716">
                  <a:extLst>
                    <a:ext uri="{9D8B030D-6E8A-4147-A177-3AD203B41FA5}">
                      <a16:colId xmlns:a16="http://schemas.microsoft.com/office/drawing/2014/main" val="3816718410"/>
                    </a:ext>
                  </a:extLst>
                </a:gridCol>
                <a:gridCol w="2037716">
                  <a:extLst>
                    <a:ext uri="{9D8B030D-6E8A-4147-A177-3AD203B41FA5}">
                      <a16:colId xmlns:a16="http://schemas.microsoft.com/office/drawing/2014/main" val="1787611947"/>
                    </a:ext>
                  </a:extLst>
                </a:gridCol>
                <a:gridCol w="2037716">
                  <a:extLst>
                    <a:ext uri="{9D8B030D-6E8A-4147-A177-3AD203B41FA5}">
                      <a16:colId xmlns:a16="http://schemas.microsoft.com/office/drawing/2014/main" val="1160518242"/>
                    </a:ext>
                  </a:extLst>
                </a:gridCol>
              </a:tblGrid>
              <a:tr h="370840">
                <a:tc>
                  <a:txBody>
                    <a:bodyPr/>
                    <a:lstStyle/>
                    <a:p>
                      <a:pPr algn="ctr"/>
                      <a:r>
                        <a:rPr lang="en-IN" sz="2400" b="0" i="1" u="none" strike="noStrike" kern="1200" baseline="0" dirty="0" err="1">
                          <a:solidFill>
                            <a:schemeClr val="tx1"/>
                          </a:solidFill>
                          <a:latin typeface="+mn-lt"/>
                          <a:ea typeface="+mn-ea"/>
                          <a:cs typeface="+mn-cs"/>
                        </a:rPr>
                        <a:t>Datawords</a:t>
                      </a:r>
                      <a:endParaRPr lang="en-IN" sz="2400" b="0" i="0" u="none" strike="noStrike" kern="1200" baseline="0" dirty="0">
                        <a:solidFill>
                          <a:schemeClr val="tx1"/>
                        </a:solidFill>
                        <a:latin typeface="+mn-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2400" b="1" i="0" u="none" strike="noStrike" kern="1200" baseline="0" dirty="0">
                          <a:solidFill>
                            <a:srgbClr val="00648B"/>
                          </a:solidFill>
                          <a:latin typeface="+mn-lt"/>
                          <a:ea typeface="+mn-ea"/>
                          <a:cs typeface="+mn-cs"/>
                        </a:rPr>
                        <a:t>Codewords</a:t>
                      </a:r>
                      <a:endParaRPr lang="en-IN" sz="2400" b="0" i="0" u="none" strike="noStrike" kern="1200" baseline="0" dirty="0">
                        <a:solidFill>
                          <a:srgbClr val="00648B"/>
                        </a:solidFill>
                        <a:latin typeface="+mn-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2400" b="0" i="1" u="none" strike="noStrike" kern="1200" baseline="0" dirty="0" err="1">
                          <a:solidFill>
                            <a:schemeClr val="tx1"/>
                          </a:solidFill>
                          <a:latin typeface="+mn-lt"/>
                          <a:ea typeface="+mn-ea"/>
                          <a:cs typeface="+mn-cs"/>
                        </a:rPr>
                        <a:t>Datawords</a:t>
                      </a:r>
                      <a:endParaRPr lang="en-IN" sz="2400" b="0" i="0" u="none" strike="noStrike" kern="1200" baseline="0" dirty="0">
                        <a:solidFill>
                          <a:schemeClr val="tx1"/>
                        </a:solidFill>
                        <a:latin typeface="+mn-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2400" b="1" i="0" u="none" strike="noStrike" kern="1200" baseline="0" dirty="0">
                          <a:solidFill>
                            <a:srgbClr val="00648B"/>
                          </a:solidFill>
                          <a:latin typeface="+mn-lt"/>
                          <a:ea typeface="+mn-ea"/>
                          <a:cs typeface="+mn-cs"/>
                        </a:rPr>
                        <a:t>Codewords</a:t>
                      </a:r>
                      <a:endParaRPr lang="en-IN" sz="2400" b="0" i="0" u="none" strike="noStrike" kern="1200" baseline="0" dirty="0">
                        <a:solidFill>
                          <a:srgbClr val="00648B"/>
                        </a:solidFill>
                        <a:latin typeface="+mn-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3587153806"/>
                  </a:ext>
                </a:extLst>
              </a:tr>
              <a:tr h="370840">
                <a:tc>
                  <a:txBody>
                    <a:bodyPr/>
                    <a:lstStyle/>
                    <a:p>
                      <a:pPr algn="ctr"/>
                      <a:r>
                        <a:rPr lang="en-US" sz="2400" dirty="0"/>
                        <a:t>0000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IN" sz="2400" b="1" i="0" u="none" strike="noStrike" kern="1200" baseline="0" dirty="0">
                          <a:solidFill>
                            <a:srgbClr val="00648B"/>
                          </a:solidFill>
                          <a:latin typeface="+mn-lt"/>
                          <a:ea typeface="+mn-ea"/>
                          <a:cs typeface="+mn-cs"/>
                        </a:rPr>
                        <a:t>00000</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1000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10001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168128925"/>
                  </a:ext>
                </a:extLst>
              </a:tr>
              <a:tr h="370840">
                <a:tc>
                  <a:txBody>
                    <a:bodyPr/>
                    <a:lstStyle/>
                    <a:p>
                      <a:pPr algn="ctr"/>
                      <a:r>
                        <a:rPr lang="en-US" sz="2400" dirty="0"/>
                        <a:t>0001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00011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1001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10010</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769279127"/>
                  </a:ext>
                </a:extLst>
              </a:tr>
              <a:tr h="370840">
                <a:tc>
                  <a:txBody>
                    <a:bodyPr/>
                    <a:lstStyle/>
                    <a:p>
                      <a:pPr algn="ctr"/>
                      <a:r>
                        <a:rPr lang="en-US" sz="2400" dirty="0"/>
                        <a:t>0010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00101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1010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10100</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501193126"/>
                  </a:ext>
                </a:extLst>
              </a:tr>
              <a:tr h="370840">
                <a:tc>
                  <a:txBody>
                    <a:bodyPr/>
                    <a:lstStyle/>
                    <a:p>
                      <a:pPr algn="ctr"/>
                      <a:r>
                        <a:rPr lang="en-US" sz="2400" dirty="0"/>
                        <a:t>0011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00110</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1011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10111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354582418"/>
                  </a:ext>
                </a:extLst>
              </a:tr>
              <a:tr h="370840">
                <a:tc>
                  <a:txBody>
                    <a:bodyPr/>
                    <a:lstStyle/>
                    <a:p>
                      <a:pPr algn="ctr"/>
                      <a:r>
                        <a:rPr lang="en-US" sz="2400" dirty="0"/>
                        <a:t>0100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01001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1100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11000</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813807516"/>
                  </a:ext>
                </a:extLst>
              </a:tr>
              <a:tr h="370840">
                <a:tc>
                  <a:txBody>
                    <a:bodyPr/>
                    <a:lstStyle/>
                    <a:p>
                      <a:pPr algn="ctr"/>
                      <a:r>
                        <a:rPr lang="en-US" sz="2400" dirty="0"/>
                        <a:t>0101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01010</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1101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11011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199535662"/>
                  </a:ext>
                </a:extLst>
              </a:tr>
              <a:tr h="370840">
                <a:tc>
                  <a:txBody>
                    <a:bodyPr/>
                    <a:lstStyle/>
                    <a:p>
                      <a:pPr algn="ctr"/>
                      <a:r>
                        <a:rPr lang="en-US" sz="2400" dirty="0"/>
                        <a:t>0110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01100</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1110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11101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968193957"/>
                  </a:ext>
                </a:extLst>
              </a:tr>
              <a:tr h="370840">
                <a:tc>
                  <a:txBody>
                    <a:bodyPr/>
                    <a:lstStyle/>
                    <a:p>
                      <a:pPr algn="ctr"/>
                      <a:r>
                        <a:rPr lang="en-US" sz="2400" dirty="0"/>
                        <a:t>0111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01111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1111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rgbClr val="00648B"/>
                          </a:solidFill>
                        </a:rPr>
                        <a:t>11110</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011937129"/>
                  </a:ext>
                </a:extLst>
              </a:tr>
            </a:tbl>
          </a:graphicData>
        </a:graphic>
      </p:graphicFrame>
      <p:sp>
        <p:nvSpPr>
          <p:cNvPr id="6" name="Slide Number Placeholder 3">
            <a:extLst>
              <a:ext uri="{FF2B5EF4-FFF2-40B4-BE49-F238E27FC236}">
                <a16:creationId xmlns:a16="http://schemas.microsoft.com/office/drawing/2014/main" id="{66EA8101-4EB4-4D53-9CC4-F5BC97111183}"/>
              </a:ext>
            </a:extLst>
          </p:cNvPr>
          <p:cNvSpPr>
            <a:spLocks noGrp="1"/>
          </p:cNvSpPr>
          <p:nvPr>
            <p:ph type="sldNum" sz="quarter" idx="10"/>
          </p:nvPr>
        </p:nvSpPr>
        <p:spPr/>
        <p:txBody>
          <a:bodyPr/>
          <a:lstStyle/>
          <a:p>
            <a:fld id="{68151E55-6873-49E2-B8D5-2F265E6F1973}" type="slidenum">
              <a:rPr lang="en-US" smtClean="0"/>
              <a:pPr/>
              <a:t>35</a:t>
            </a:fld>
            <a:endParaRPr lang="en-US"/>
          </a:p>
        </p:txBody>
      </p:sp>
    </p:spTree>
    <p:extLst>
      <p:ext uri="{BB962C8B-B14F-4D97-AF65-F5344CB8AC3E}">
        <p14:creationId xmlns:p14="http://schemas.microsoft.com/office/powerpoint/2010/main" val="1360478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3.11 Encoder and decoder for simple parity-check code</a:t>
            </a:r>
          </a:p>
        </p:txBody>
      </p:sp>
      <p:pic>
        <p:nvPicPr>
          <p:cNvPr id="9" name="Picture 2" descr="An illustration depicts simple parity-check cod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1779996"/>
            <a:ext cx="8412480" cy="344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36</a:t>
            </a:fld>
            <a:endParaRPr lang="en-US"/>
          </a:p>
        </p:txBody>
      </p:sp>
    </p:spTree>
    <p:extLst>
      <p:ext uri="{BB962C8B-B14F-4D97-AF65-F5344CB8AC3E}">
        <p14:creationId xmlns:p14="http://schemas.microsoft.com/office/powerpoint/2010/main" val="3531238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latin typeface="+mj-lt"/>
              </a:rPr>
              <a:t>Example 3.7</a:t>
            </a:r>
            <a:r>
              <a:rPr lang="en-US" sz="1200" noProof="0" dirty="0">
                <a:latin typeface="+mj-lt"/>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spcBef>
                <a:spcPts val="1200"/>
              </a:spcBef>
              <a:spcAft>
                <a:spcPts val="1200"/>
              </a:spcAft>
            </a:pPr>
            <a:r>
              <a:rPr lang="en-US" i="0" noProof="0" dirty="0">
                <a:latin typeface="+mj-lt"/>
              </a:rPr>
              <a:t>Let us look at some transmission scenarios. Assume the sender sends the </a:t>
            </a:r>
            <a:r>
              <a:rPr lang="en-US" i="0" noProof="0" dirty="0" err="1">
                <a:latin typeface="+mj-lt"/>
              </a:rPr>
              <a:t>dataword</a:t>
            </a:r>
            <a:r>
              <a:rPr lang="en-US" i="0" noProof="0" dirty="0">
                <a:latin typeface="+mj-lt"/>
              </a:rPr>
              <a:t> 1011. The codeword created from this </a:t>
            </a:r>
            <a:r>
              <a:rPr lang="en-US" i="0" noProof="0" dirty="0" err="1">
                <a:latin typeface="+mj-lt"/>
              </a:rPr>
              <a:t>dataword</a:t>
            </a:r>
            <a:r>
              <a:rPr lang="en-US" i="0" noProof="0" dirty="0">
                <a:latin typeface="+mj-lt"/>
              </a:rPr>
              <a:t> is 10111, which is sent to the receiver. We examine five cases:</a:t>
            </a:r>
          </a:p>
          <a:p>
            <a:pPr marL="457200" indent="-457200">
              <a:spcBef>
                <a:spcPts val="1200"/>
              </a:spcBef>
              <a:spcAft>
                <a:spcPts val="1200"/>
              </a:spcAft>
              <a:buFont typeface="+mj-lt"/>
              <a:buAutoNum type="arabicPeriod"/>
            </a:pPr>
            <a:r>
              <a:rPr lang="en-US" i="0" noProof="0" dirty="0">
                <a:solidFill>
                  <a:srgbClr val="000000"/>
                </a:solidFill>
                <a:latin typeface="+mj-lt"/>
              </a:rPr>
              <a:t>No error </a:t>
            </a:r>
            <a:r>
              <a:rPr lang="en-US" sz="2000" i="0" noProof="0" dirty="0">
                <a:solidFill>
                  <a:srgbClr val="000000"/>
                </a:solidFill>
                <a:latin typeface="+mj-lt"/>
              </a:rPr>
              <a:t>occurs</a:t>
            </a:r>
            <a:r>
              <a:rPr lang="en-US" i="0" noProof="0" dirty="0">
                <a:solidFill>
                  <a:srgbClr val="000000"/>
                </a:solidFill>
                <a:latin typeface="+mj-lt"/>
              </a:rPr>
              <a:t>; the received codeword is 10111. The syndrome is 0. The </a:t>
            </a:r>
            <a:r>
              <a:rPr lang="en-US" i="0" noProof="0" dirty="0" err="1">
                <a:solidFill>
                  <a:srgbClr val="000000"/>
                </a:solidFill>
                <a:latin typeface="+mj-lt"/>
              </a:rPr>
              <a:t>dataword</a:t>
            </a:r>
            <a:r>
              <a:rPr lang="en-US" i="0" noProof="0" dirty="0">
                <a:solidFill>
                  <a:srgbClr val="000000"/>
                </a:solidFill>
                <a:latin typeface="+mj-lt"/>
              </a:rPr>
              <a:t> 1011 is created.</a:t>
            </a:r>
          </a:p>
          <a:p>
            <a:pPr marL="457200" indent="-457200">
              <a:spcBef>
                <a:spcPts val="1200"/>
              </a:spcBef>
              <a:spcAft>
                <a:spcPts val="1200"/>
              </a:spcAft>
              <a:buFont typeface="+mj-lt"/>
              <a:buAutoNum type="arabicPeriod"/>
            </a:pPr>
            <a:r>
              <a:rPr lang="en-US" i="0" noProof="0" dirty="0">
                <a:solidFill>
                  <a:srgbClr val="000000"/>
                </a:solidFill>
                <a:latin typeface="+mj-lt"/>
              </a:rPr>
              <a:t>One single-bit error changes </a:t>
            </a:r>
            <a:r>
              <a:rPr lang="en-US" noProof="0" dirty="0">
                <a:solidFill>
                  <a:srgbClr val="000000"/>
                </a:solidFill>
                <a:latin typeface="+mj-lt"/>
              </a:rPr>
              <a:t>a</a:t>
            </a:r>
            <a:r>
              <a:rPr lang="en-US" i="0" baseline="-25000" noProof="0" dirty="0">
                <a:solidFill>
                  <a:srgbClr val="000000"/>
                </a:solidFill>
                <a:latin typeface="+mj-lt"/>
              </a:rPr>
              <a:t>1</a:t>
            </a:r>
            <a:r>
              <a:rPr lang="en-US" i="0" noProof="0" dirty="0">
                <a:solidFill>
                  <a:srgbClr val="000000"/>
                </a:solidFill>
                <a:latin typeface="+mj-lt"/>
              </a:rPr>
              <a:t>. The received codeword is 10</a:t>
            </a:r>
            <a:r>
              <a:rPr lang="en-US" b="1" i="0" noProof="0" dirty="0">
                <a:solidFill>
                  <a:srgbClr val="C00000"/>
                </a:solidFill>
                <a:latin typeface="+mj-lt"/>
              </a:rPr>
              <a:t>0</a:t>
            </a:r>
            <a:r>
              <a:rPr lang="en-US" i="0" noProof="0" dirty="0">
                <a:solidFill>
                  <a:srgbClr val="000000"/>
                </a:solidFill>
                <a:latin typeface="+mj-lt"/>
              </a:rPr>
              <a:t>11. The syndrome is 1. No </a:t>
            </a:r>
            <a:r>
              <a:rPr lang="en-US" i="0" noProof="0" dirty="0" err="1">
                <a:solidFill>
                  <a:srgbClr val="000000"/>
                </a:solidFill>
                <a:latin typeface="+mj-lt"/>
              </a:rPr>
              <a:t>dataword</a:t>
            </a:r>
            <a:r>
              <a:rPr lang="en-US" i="0" noProof="0" dirty="0">
                <a:solidFill>
                  <a:srgbClr val="000000"/>
                </a:solidFill>
                <a:latin typeface="+mj-lt"/>
              </a:rPr>
              <a:t> is created.</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37</a:t>
            </a:fld>
            <a:endParaRPr lang="en-US">
              <a:latin typeface="+mj-lt"/>
            </a:endParaRPr>
          </a:p>
        </p:txBody>
      </p:sp>
    </p:spTree>
    <p:extLst>
      <p:ext uri="{BB962C8B-B14F-4D97-AF65-F5344CB8AC3E}">
        <p14:creationId xmlns:p14="http://schemas.microsoft.com/office/powerpoint/2010/main" val="744229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latin typeface="+mj-lt"/>
              </a:rPr>
              <a:t>Example 3.7</a:t>
            </a:r>
            <a:r>
              <a:rPr lang="en-US" sz="1200" noProof="0" dirty="0">
                <a:latin typeface="+mj-lt"/>
              </a:rPr>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marL="457200" indent="-457200">
              <a:spcBef>
                <a:spcPts val="1200"/>
              </a:spcBef>
              <a:spcAft>
                <a:spcPts val="1200"/>
              </a:spcAft>
              <a:buSzPct val="100000"/>
              <a:buFont typeface="+mj-lt"/>
              <a:buAutoNum type="arabicPeriod" startAt="3"/>
            </a:pPr>
            <a:r>
              <a:rPr lang="en-US" i="0" noProof="0" dirty="0">
                <a:solidFill>
                  <a:srgbClr val="000000"/>
                </a:solidFill>
                <a:latin typeface="+mj-lt"/>
              </a:rPr>
              <a:t>One single-bit error changes </a:t>
            </a:r>
            <a:r>
              <a:rPr lang="en-US" noProof="0" dirty="0">
                <a:solidFill>
                  <a:srgbClr val="000000"/>
                </a:solidFill>
                <a:latin typeface="+mj-lt"/>
              </a:rPr>
              <a:t>r</a:t>
            </a:r>
            <a:r>
              <a:rPr lang="en-US" i="0" baseline="-25000" noProof="0" dirty="0">
                <a:solidFill>
                  <a:srgbClr val="000000"/>
                </a:solidFill>
                <a:latin typeface="+mj-lt"/>
              </a:rPr>
              <a:t>0</a:t>
            </a:r>
            <a:r>
              <a:rPr lang="en-US" i="0" noProof="0" dirty="0">
                <a:solidFill>
                  <a:srgbClr val="000000"/>
                </a:solidFill>
                <a:latin typeface="+mj-lt"/>
              </a:rPr>
              <a:t>. The received codeword is 1011</a:t>
            </a:r>
            <a:r>
              <a:rPr lang="en-US" b="1" i="0" noProof="0" dirty="0">
                <a:solidFill>
                  <a:srgbClr val="C00000"/>
                </a:solidFill>
                <a:latin typeface="+mj-lt"/>
              </a:rPr>
              <a:t>0</a:t>
            </a:r>
            <a:r>
              <a:rPr lang="en-US" i="0" noProof="0" dirty="0">
                <a:solidFill>
                  <a:srgbClr val="000000"/>
                </a:solidFill>
                <a:latin typeface="+mj-lt"/>
              </a:rPr>
              <a:t>. The syndrome is 1. No </a:t>
            </a:r>
            <a:r>
              <a:rPr lang="en-US" i="0" noProof="0" dirty="0" err="1">
                <a:solidFill>
                  <a:srgbClr val="000000"/>
                </a:solidFill>
                <a:latin typeface="+mj-lt"/>
              </a:rPr>
              <a:t>dataword</a:t>
            </a:r>
            <a:r>
              <a:rPr lang="en-US" i="0" noProof="0" dirty="0">
                <a:solidFill>
                  <a:srgbClr val="000000"/>
                </a:solidFill>
                <a:latin typeface="+mj-lt"/>
              </a:rPr>
              <a:t> is created. Note that although none of the </a:t>
            </a:r>
            <a:r>
              <a:rPr lang="en-US" i="0" noProof="0" dirty="0" err="1">
                <a:solidFill>
                  <a:srgbClr val="000000"/>
                </a:solidFill>
                <a:latin typeface="+mj-lt"/>
              </a:rPr>
              <a:t>dataword</a:t>
            </a:r>
            <a:r>
              <a:rPr lang="en-US" i="0" noProof="0" dirty="0">
                <a:solidFill>
                  <a:srgbClr val="000000"/>
                </a:solidFill>
                <a:latin typeface="+mj-lt"/>
              </a:rPr>
              <a:t> bits are corrupted, no </a:t>
            </a:r>
            <a:r>
              <a:rPr lang="en-US" i="0" noProof="0" dirty="0" err="1">
                <a:solidFill>
                  <a:srgbClr val="000000"/>
                </a:solidFill>
                <a:latin typeface="+mj-lt"/>
              </a:rPr>
              <a:t>dataword</a:t>
            </a:r>
            <a:r>
              <a:rPr lang="en-US" i="0" noProof="0" dirty="0">
                <a:solidFill>
                  <a:srgbClr val="000000"/>
                </a:solidFill>
                <a:latin typeface="+mj-lt"/>
              </a:rPr>
              <a:t> is created because the code is not sophisticated enough to show the position of the corrupted bit.</a:t>
            </a:r>
          </a:p>
          <a:p>
            <a:pPr marL="457200" indent="-457200">
              <a:spcBef>
                <a:spcPts val="1200"/>
              </a:spcBef>
              <a:spcAft>
                <a:spcPts val="1200"/>
              </a:spcAft>
              <a:buSzPct val="100000"/>
              <a:buFont typeface="+mj-lt"/>
              <a:buAutoNum type="arabicPeriod" startAt="3"/>
            </a:pPr>
            <a:r>
              <a:rPr lang="en-US" i="0" noProof="0" dirty="0">
                <a:solidFill>
                  <a:srgbClr val="000000"/>
                </a:solidFill>
                <a:latin typeface="+mj-lt"/>
              </a:rPr>
              <a:t>An error changes </a:t>
            </a:r>
            <a:r>
              <a:rPr lang="en-US" noProof="0" dirty="0">
                <a:solidFill>
                  <a:srgbClr val="000000"/>
                </a:solidFill>
                <a:latin typeface="+mj-lt"/>
              </a:rPr>
              <a:t>r</a:t>
            </a:r>
            <a:r>
              <a:rPr lang="en-US" i="0" baseline="-25000" noProof="0" dirty="0">
                <a:solidFill>
                  <a:srgbClr val="000000"/>
                </a:solidFill>
                <a:latin typeface="+mj-lt"/>
              </a:rPr>
              <a:t>0 </a:t>
            </a:r>
            <a:r>
              <a:rPr lang="en-US" i="0" noProof="0" dirty="0">
                <a:solidFill>
                  <a:srgbClr val="000000"/>
                </a:solidFill>
                <a:latin typeface="+mj-lt"/>
              </a:rPr>
              <a:t>and a second error changes </a:t>
            </a:r>
            <a:r>
              <a:rPr lang="en-US" noProof="0" dirty="0">
                <a:solidFill>
                  <a:srgbClr val="000000"/>
                </a:solidFill>
                <a:latin typeface="+mj-lt"/>
              </a:rPr>
              <a:t>a</a:t>
            </a:r>
            <a:r>
              <a:rPr lang="en-US" i="0" baseline="-25000" noProof="0" dirty="0">
                <a:solidFill>
                  <a:srgbClr val="000000"/>
                </a:solidFill>
                <a:latin typeface="+mj-lt"/>
              </a:rPr>
              <a:t>3</a:t>
            </a:r>
            <a:r>
              <a:rPr lang="en-US" i="0" noProof="0" dirty="0">
                <a:solidFill>
                  <a:srgbClr val="000000"/>
                </a:solidFill>
                <a:latin typeface="+mj-lt"/>
              </a:rPr>
              <a:t>. The received codeword is </a:t>
            </a:r>
            <a:r>
              <a:rPr lang="en-US" b="1" i="0" noProof="0" dirty="0">
                <a:solidFill>
                  <a:srgbClr val="C00000"/>
                </a:solidFill>
                <a:latin typeface="+mj-lt"/>
              </a:rPr>
              <a:t>0</a:t>
            </a:r>
            <a:r>
              <a:rPr lang="en-US" i="0" noProof="0" dirty="0">
                <a:solidFill>
                  <a:srgbClr val="000000"/>
                </a:solidFill>
                <a:latin typeface="+mj-lt"/>
              </a:rPr>
              <a:t>011</a:t>
            </a:r>
            <a:r>
              <a:rPr lang="en-US" b="1" i="0" noProof="0" dirty="0">
                <a:solidFill>
                  <a:srgbClr val="C00000"/>
                </a:solidFill>
                <a:latin typeface="+mj-lt"/>
              </a:rPr>
              <a:t>0</a:t>
            </a:r>
            <a:r>
              <a:rPr lang="en-US" i="0" noProof="0" dirty="0">
                <a:solidFill>
                  <a:srgbClr val="000000"/>
                </a:solidFill>
                <a:latin typeface="+mj-lt"/>
              </a:rPr>
              <a:t>. The syndrome is 0. The </a:t>
            </a:r>
            <a:r>
              <a:rPr lang="en-US" i="0" noProof="0" dirty="0" err="1">
                <a:solidFill>
                  <a:srgbClr val="000000"/>
                </a:solidFill>
                <a:latin typeface="+mj-lt"/>
              </a:rPr>
              <a:t>dataword</a:t>
            </a:r>
            <a:r>
              <a:rPr lang="en-US" i="0" noProof="0" dirty="0">
                <a:solidFill>
                  <a:srgbClr val="000000"/>
                </a:solidFill>
                <a:latin typeface="+mj-lt"/>
              </a:rPr>
              <a:t> 0011 is created at the receiver. Note that here the </a:t>
            </a:r>
            <a:r>
              <a:rPr lang="en-US" i="0" noProof="0" dirty="0" err="1">
                <a:solidFill>
                  <a:srgbClr val="000000"/>
                </a:solidFill>
                <a:latin typeface="+mj-lt"/>
              </a:rPr>
              <a:t>dataword</a:t>
            </a:r>
            <a:r>
              <a:rPr lang="en-US" i="0" noProof="0" dirty="0">
                <a:solidFill>
                  <a:srgbClr val="000000"/>
                </a:solidFill>
                <a:latin typeface="+mj-lt"/>
              </a:rPr>
              <a:t> is wrongly created due to the syndrome value. The simple parity-check decoder cannot detect an even number of errors. The errors cancel each other out and give the syndrome a value of 0.</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38</a:t>
            </a:fld>
            <a:endParaRPr lang="en-US">
              <a:latin typeface="+mj-lt"/>
            </a:endParaRPr>
          </a:p>
        </p:txBody>
      </p:sp>
    </p:spTree>
    <p:extLst>
      <p:ext uri="{BB962C8B-B14F-4D97-AF65-F5344CB8AC3E}">
        <p14:creationId xmlns:p14="http://schemas.microsoft.com/office/powerpoint/2010/main" val="423386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latin typeface="+mj-lt"/>
              </a:rPr>
              <a:t>Example 3.7</a:t>
            </a:r>
            <a:r>
              <a:rPr lang="en-US" sz="1200" noProof="0" dirty="0">
                <a:latin typeface="+mj-lt"/>
              </a:rPr>
              <a:t> (3)</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marL="457200" indent="-457200">
              <a:buSzPct val="100000"/>
              <a:buFont typeface="+mj-lt"/>
              <a:buAutoNum type="arabicPeriod" startAt="5"/>
            </a:pPr>
            <a:r>
              <a:rPr lang="en-US" i="0" noProof="0" dirty="0">
                <a:latin typeface="+mj-lt"/>
              </a:rPr>
              <a:t>Three bits—</a:t>
            </a:r>
            <a:r>
              <a:rPr lang="en-US" noProof="0" dirty="0">
                <a:latin typeface="+mj-lt"/>
              </a:rPr>
              <a:t>a</a:t>
            </a:r>
            <a:r>
              <a:rPr lang="en-US" i="0" baseline="-25000" noProof="0" dirty="0">
                <a:latin typeface="+mj-lt"/>
              </a:rPr>
              <a:t>3</a:t>
            </a:r>
            <a:r>
              <a:rPr lang="en-US" i="0" noProof="0" dirty="0">
                <a:latin typeface="+mj-lt"/>
              </a:rPr>
              <a:t>,</a:t>
            </a:r>
            <a:r>
              <a:rPr lang="en-US" i="0" baseline="-25000" noProof="0" dirty="0">
                <a:latin typeface="+mj-lt"/>
              </a:rPr>
              <a:t> </a:t>
            </a:r>
            <a:r>
              <a:rPr lang="en-US" noProof="0" dirty="0">
                <a:latin typeface="+mj-lt"/>
              </a:rPr>
              <a:t>a</a:t>
            </a:r>
            <a:r>
              <a:rPr lang="en-US" i="0" baseline="-25000" noProof="0" dirty="0">
                <a:latin typeface="+mj-lt"/>
              </a:rPr>
              <a:t>2</a:t>
            </a:r>
            <a:r>
              <a:rPr lang="en-US" i="0" noProof="0" dirty="0">
                <a:latin typeface="+mj-lt"/>
              </a:rPr>
              <a:t>, and</a:t>
            </a:r>
            <a:r>
              <a:rPr lang="en-US" i="0" baseline="-25000" noProof="0" dirty="0">
                <a:latin typeface="+mj-lt"/>
              </a:rPr>
              <a:t> </a:t>
            </a:r>
            <a:r>
              <a:rPr lang="en-US" noProof="0" dirty="0">
                <a:latin typeface="+mj-lt"/>
              </a:rPr>
              <a:t>a</a:t>
            </a:r>
            <a:r>
              <a:rPr lang="en-US" i="0" baseline="-25000" noProof="0" dirty="0">
                <a:latin typeface="+mj-lt"/>
              </a:rPr>
              <a:t>1</a:t>
            </a:r>
            <a:r>
              <a:rPr lang="en-US" i="0" noProof="0" dirty="0">
                <a:latin typeface="+mj-lt"/>
              </a:rPr>
              <a:t>—are changed by errors. The received codeword is </a:t>
            </a:r>
            <a:r>
              <a:rPr lang="en-US" b="1" i="0" noProof="0" dirty="0">
                <a:latin typeface="+mj-lt"/>
              </a:rPr>
              <a:t>010</a:t>
            </a:r>
            <a:r>
              <a:rPr lang="en-US" i="0" noProof="0" dirty="0">
                <a:latin typeface="+mj-lt"/>
              </a:rPr>
              <a:t>11. The syndrome is 1. The </a:t>
            </a:r>
            <a:r>
              <a:rPr lang="en-US" i="0" noProof="0" dirty="0" err="1">
                <a:latin typeface="+mj-lt"/>
              </a:rPr>
              <a:t>dataword</a:t>
            </a:r>
            <a:r>
              <a:rPr lang="en-US" i="0" noProof="0" dirty="0">
                <a:latin typeface="+mj-lt"/>
              </a:rPr>
              <a:t> is not created. This shows that the simple parity check, guaranteed to detect one single error, can also find any odd number of errors.</a:t>
            </a:r>
          </a:p>
          <a:p>
            <a:pPr marL="457200">
              <a:spcBef>
                <a:spcPts val="4200"/>
              </a:spcBef>
              <a:buSzPct val="100000"/>
            </a:pPr>
            <a:r>
              <a:rPr lang="en-US" b="1" i="0" noProof="0" dirty="0">
                <a:solidFill>
                  <a:srgbClr val="C00000"/>
                </a:solidFill>
                <a:latin typeface="+mj-lt"/>
              </a:rPr>
              <a:t>A parity-check code can detect an odd number of errors</a:t>
            </a:r>
            <a:r>
              <a:rPr lang="en-US" b="1" i="0" noProof="0" dirty="0">
                <a:solidFill>
                  <a:schemeClr val="tx1"/>
                </a:solidFill>
                <a:latin typeface="+mj-lt"/>
              </a:rPr>
              <a: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39</a:t>
            </a:fld>
            <a:endParaRPr lang="en-US">
              <a:latin typeface="+mj-lt"/>
            </a:endParaRPr>
          </a:p>
        </p:txBody>
      </p:sp>
    </p:spTree>
    <p:extLst>
      <p:ext uri="{BB962C8B-B14F-4D97-AF65-F5344CB8AC3E}">
        <p14:creationId xmlns:p14="http://schemas.microsoft.com/office/powerpoint/2010/main" val="1888904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3.1 Communication at the data-link layer</a:t>
            </a:r>
          </a:p>
        </p:txBody>
      </p:sp>
      <p:pic>
        <p:nvPicPr>
          <p:cNvPr id="10" name="Picture 2" descr="A diagram depicts the communication between Alice and Bob. ">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1960414" y="952501"/>
            <a:ext cx="5023147" cy="534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a:t>
            </a:fld>
            <a:endParaRPr lang="en-US"/>
          </a:p>
        </p:txBody>
      </p:sp>
    </p:spTree>
    <p:extLst>
      <p:ext uri="{BB962C8B-B14F-4D97-AF65-F5344CB8AC3E}">
        <p14:creationId xmlns:p14="http://schemas.microsoft.com/office/powerpoint/2010/main" val="118029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latin typeface="+mj-lt"/>
              </a:rPr>
              <a:t>Cyclic Codes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marL="342900" indent="-342900">
              <a:spcBef>
                <a:spcPts val="1200"/>
              </a:spcBef>
              <a:spcAft>
                <a:spcPts val="1200"/>
              </a:spcAft>
              <a:buFont typeface="Arial" panose="020B0604020202020204" pitchFamily="34" charset="0"/>
              <a:buChar char="•"/>
            </a:pPr>
            <a:r>
              <a:rPr lang="en-US" noProof="0" dirty="0">
                <a:latin typeface="+mj-lt"/>
              </a:rPr>
              <a:t>Cyclic codes are special linear block codes with one extra property. In a cyclic code, if a codeword is cyclically shifted (rotated), the result is another codeword. For example, if 1011000 is a codeword and we cyclically left-shift, then 0110001 is also a codeword.</a:t>
            </a:r>
          </a:p>
          <a:p>
            <a:pPr marL="342900" indent="-342900">
              <a:spcBef>
                <a:spcPts val="1200"/>
              </a:spcBef>
              <a:spcAft>
                <a:spcPts val="1200"/>
              </a:spcAft>
              <a:buFont typeface="Arial" panose="020B0604020202020204" pitchFamily="34" charset="0"/>
              <a:buChar char="•"/>
            </a:pPr>
            <a:r>
              <a:rPr lang="en-US" noProof="0" dirty="0">
                <a:latin typeface="+mj-lt"/>
              </a:rPr>
              <a:t>We can create cyclic codes to correct errors. However, the theoretical background required is beyond the scope of this book. In this section, we simply discuss a subset of cyclic codes called the cyclic redundancy check (CRC), which is used in networks such as LANs and WANs.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latin typeface="+mj-lt"/>
              </a:rPr>
              <a:pPr/>
              <a:t>40</a:t>
            </a:fld>
            <a:endParaRPr lang="en-US">
              <a:latin typeface="+mj-lt"/>
            </a:endParaRPr>
          </a:p>
        </p:txBody>
      </p:sp>
    </p:spTree>
    <p:extLst>
      <p:ext uri="{BB962C8B-B14F-4D97-AF65-F5344CB8AC3E}">
        <p14:creationId xmlns:p14="http://schemas.microsoft.com/office/powerpoint/2010/main" val="1005319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AE9225F-7BFC-450C-AEC5-66A58D4A6F24}"/>
              </a:ext>
            </a:extLst>
          </p:cNvPr>
          <p:cNvSpPr>
            <a:spLocks noGrp="1" noChangeArrowheads="1"/>
          </p:cNvSpPr>
          <p:nvPr>
            <p:ph type="title"/>
          </p:nvPr>
        </p:nvSpPr>
        <p:spPr/>
        <p:txBody>
          <a:bodyPr/>
          <a:lstStyle/>
          <a:p>
            <a:pPr eaLnBrk="1" hangingPunct="1"/>
            <a:r>
              <a:rPr lang="en-US" altLang="en-US"/>
              <a:t>CRC introduced by Hamming</a:t>
            </a:r>
          </a:p>
        </p:txBody>
      </p:sp>
      <p:sp>
        <p:nvSpPr>
          <p:cNvPr id="10243" name="Rectangle 3">
            <a:extLst>
              <a:ext uri="{FF2B5EF4-FFF2-40B4-BE49-F238E27FC236}">
                <a16:creationId xmlns:a16="http://schemas.microsoft.com/office/drawing/2014/main" id="{D6FBB3CB-1029-475D-B05A-DB4ABBE66FF5}"/>
              </a:ext>
            </a:extLst>
          </p:cNvPr>
          <p:cNvSpPr>
            <a:spLocks noGrp="1" noChangeArrowheads="1"/>
          </p:cNvSpPr>
          <p:nvPr>
            <p:ph type="body" idx="1"/>
          </p:nvPr>
        </p:nvSpPr>
        <p:spPr/>
        <p:txBody>
          <a:bodyPr/>
          <a:lstStyle/>
          <a:p>
            <a:pPr eaLnBrk="1" hangingPunct="1"/>
            <a:r>
              <a:rPr lang="en-US" altLang="en-US"/>
              <a:t>Used in high speed data networks</a:t>
            </a:r>
          </a:p>
          <a:p>
            <a:pPr eaLnBrk="1" hangingPunct="1"/>
            <a:r>
              <a:rPr lang="en-US" altLang="en-US"/>
              <a:t>3 key aspects:</a:t>
            </a:r>
          </a:p>
          <a:p>
            <a:pPr lvl="1" eaLnBrk="1" hangingPunct="1"/>
            <a:r>
              <a:rPr lang="en-US" altLang="en-US"/>
              <a:t>CRC supports Arbitrary length message</a:t>
            </a:r>
          </a:p>
          <a:p>
            <a:pPr lvl="1" eaLnBrk="1" hangingPunct="1"/>
            <a:r>
              <a:rPr lang="en-US" altLang="en-US"/>
              <a:t>Excellent error detection</a:t>
            </a:r>
          </a:p>
          <a:p>
            <a:pPr lvl="1" eaLnBrk="1" hangingPunct="1"/>
            <a:r>
              <a:rPr lang="en-US" altLang="en-US"/>
              <a:t>Fast Hardware implementation, CPU can do CRC computation fast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C142F5A1-7B9A-423D-A650-491DC4B93511}"/>
              </a:ext>
            </a:extLst>
          </p:cNvPr>
          <p:cNvSpPr>
            <a:spLocks noGrp="1"/>
          </p:cNvSpPr>
          <p:nvPr>
            <p:ph type="title"/>
          </p:nvPr>
        </p:nvSpPr>
        <p:spPr/>
        <p:txBody>
          <a:bodyPr/>
          <a:lstStyle/>
          <a:p>
            <a:r>
              <a:rPr lang="en-US" altLang="en-US"/>
              <a:t>Theory behind CRC</a:t>
            </a:r>
          </a:p>
        </p:txBody>
      </p:sp>
      <p:sp>
        <p:nvSpPr>
          <p:cNvPr id="11267" name="Content Placeholder 2">
            <a:extLst>
              <a:ext uri="{FF2B5EF4-FFF2-40B4-BE49-F238E27FC236}">
                <a16:creationId xmlns:a16="http://schemas.microsoft.com/office/drawing/2014/main" id="{05EB755F-0A01-4FF9-8F7D-51F3D9CED22B}"/>
              </a:ext>
            </a:extLst>
          </p:cNvPr>
          <p:cNvSpPr>
            <a:spLocks noGrp="1"/>
          </p:cNvSpPr>
          <p:nvPr>
            <p:ph idx="1"/>
          </p:nvPr>
        </p:nvSpPr>
        <p:spPr/>
        <p:txBody>
          <a:bodyPr/>
          <a:lstStyle/>
          <a:p>
            <a:pPr eaLnBrk="1" hangingPunct="1"/>
            <a:r>
              <a:rPr lang="en-US" altLang="en-US"/>
              <a:t>Given a from of k-bit</a:t>
            </a:r>
          </a:p>
          <a:p>
            <a:pPr eaLnBrk="1" hangingPunct="1"/>
            <a:r>
              <a:rPr lang="en-US" altLang="en-US"/>
              <a:t>Transmitter generates n-bit sequence called FCS (frame check sequence)</a:t>
            </a:r>
          </a:p>
          <a:p>
            <a:pPr eaLnBrk="1" hangingPunct="1"/>
            <a:r>
              <a:rPr lang="en-US" altLang="en-US"/>
              <a:t>The k+n bit is divisible by some predetermined number.</a:t>
            </a:r>
          </a:p>
          <a:p>
            <a:pPr eaLnBrk="1" hangingPunct="1"/>
            <a:r>
              <a:rPr lang="en-US" altLang="en-US"/>
              <a:t>The receiver divides the total by the predetermined number.  If no remainder, then the block is fine.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ACD8-4DF1-4309-89EA-028FC3BBB399}"/>
              </a:ext>
            </a:extLst>
          </p:cNvPr>
          <p:cNvSpPr>
            <a:spLocks noGrp="1"/>
          </p:cNvSpPr>
          <p:nvPr>
            <p:ph type="title"/>
          </p:nvPr>
        </p:nvSpPr>
        <p:spPr/>
        <p:txBody>
          <a:bodyPr/>
          <a:lstStyle/>
          <a:p>
            <a:r>
              <a:rPr lang="en-US" i="0" noProof="0" dirty="0"/>
              <a:t>Table 3.3 A CRC code with C(7, 4)</a:t>
            </a:r>
          </a:p>
        </p:txBody>
      </p:sp>
      <p:graphicFrame>
        <p:nvGraphicFramePr>
          <p:cNvPr id="7" name="Table 2">
            <a:extLst>
              <a:ext uri="{FF2B5EF4-FFF2-40B4-BE49-F238E27FC236}">
                <a16:creationId xmlns:a16="http://schemas.microsoft.com/office/drawing/2014/main" id="{84EEB2D1-5261-49C2-B35B-BC0F52BD7E40}"/>
              </a:ext>
            </a:extLst>
          </p:cNvPr>
          <p:cNvGraphicFramePr>
            <a:graphicFrameLocks noGrp="1"/>
          </p:cNvGraphicFramePr>
          <p:nvPr>
            <p:extLst>
              <p:ext uri="{D42A27DB-BD31-4B8C-83A1-F6EECF244321}">
                <p14:modId xmlns:p14="http://schemas.microsoft.com/office/powerpoint/2010/main" val="2588958230"/>
              </p:ext>
            </p:extLst>
          </p:nvPr>
        </p:nvGraphicFramePr>
        <p:xfrm>
          <a:off x="496568" y="1397000"/>
          <a:ext cx="8150864" cy="4114800"/>
        </p:xfrm>
        <a:graphic>
          <a:graphicData uri="http://schemas.openxmlformats.org/drawingml/2006/table">
            <a:tbl>
              <a:tblPr firstRow="1" bandRow="1">
                <a:tableStyleId>{5C22544A-7EE6-4342-B048-85BDC9FD1C3A}</a:tableStyleId>
              </a:tblPr>
              <a:tblGrid>
                <a:gridCol w="2037716">
                  <a:extLst>
                    <a:ext uri="{9D8B030D-6E8A-4147-A177-3AD203B41FA5}">
                      <a16:colId xmlns:a16="http://schemas.microsoft.com/office/drawing/2014/main" val="2306041409"/>
                    </a:ext>
                  </a:extLst>
                </a:gridCol>
                <a:gridCol w="2037716">
                  <a:extLst>
                    <a:ext uri="{9D8B030D-6E8A-4147-A177-3AD203B41FA5}">
                      <a16:colId xmlns:a16="http://schemas.microsoft.com/office/drawing/2014/main" val="3816718410"/>
                    </a:ext>
                  </a:extLst>
                </a:gridCol>
                <a:gridCol w="2037716">
                  <a:extLst>
                    <a:ext uri="{9D8B030D-6E8A-4147-A177-3AD203B41FA5}">
                      <a16:colId xmlns:a16="http://schemas.microsoft.com/office/drawing/2014/main" val="1787611947"/>
                    </a:ext>
                  </a:extLst>
                </a:gridCol>
                <a:gridCol w="2037716">
                  <a:extLst>
                    <a:ext uri="{9D8B030D-6E8A-4147-A177-3AD203B41FA5}">
                      <a16:colId xmlns:a16="http://schemas.microsoft.com/office/drawing/2014/main" val="1160518242"/>
                    </a:ext>
                  </a:extLst>
                </a:gridCol>
              </a:tblGrid>
              <a:tr h="370840">
                <a:tc>
                  <a:txBody>
                    <a:bodyPr/>
                    <a:lstStyle/>
                    <a:p>
                      <a:pPr algn="ctr"/>
                      <a:r>
                        <a:rPr lang="en-IN" sz="2400" b="0" i="1" u="none" strike="noStrike" kern="1200" baseline="0" dirty="0" err="1">
                          <a:solidFill>
                            <a:schemeClr val="tx1"/>
                          </a:solidFill>
                          <a:latin typeface="+mn-lt"/>
                          <a:ea typeface="+mn-ea"/>
                          <a:cs typeface="+mn-cs"/>
                        </a:rPr>
                        <a:t>Datawords</a:t>
                      </a:r>
                      <a:endParaRPr lang="en-IN" sz="2400" b="0" i="1" u="none" strike="noStrike" kern="1200" baseline="0" dirty="0">
                        <a:solidFill>
                          <a:schemeClr val="tx1"/>
                        </a:solidFill>
                        <a:latin typeface="+mn-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2400" b="0" i="1" u="none" strike="noStrike" kern="1200" baseline="0" dirty="0">
                          <a:solidFill>
                            <a:schemeClr val="tx1"/>
                          </a:solidFill>
                          <a:latin typeface="+mn-lt"/>
                          <a:ea typeface="+mn-ea"/>
                          <a:cs typeface="+mn-cs"/>
                        </a:rPr>
                        <a:t>Codewords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2400" b="0" i="1" u="none" strike="noStrike" kern="1200" baseline="0" dirty="0" err="1">
                          <a:solidFill>
                            <a:schemeClr val="tx1"/>
                          </a:solidFill>
                          <a:latin typeface="+mn-lt"/>
                          <a:ea typeface="+mn-ea"/>
                          <a:cs typeface="+mn-cs"/>
                        </a:rPr>
                        <a:t>Datawords</a:t>
                      </a:r>
                      <a:endParaRPr lang="en-IN" sz="2400" b="0" i="1" u="none" strike="noStrike" kern="1200" baseline="0" dirty="0">
                        <a:solidFill>
                          <a:schemeClr val="tx1"/>
                        </a:solidFill>
                        <a:latin typeface="+mn-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ctr"/>
                      <a:r>
                        <a:rPr lang="en-IN" sz="2400" b="0" i="1" u="none" strike="noStrike" kern="1200" baseline="0" dirty="0">
                          <a:solidFill>
                            <a:schemeClr val="tx1"/>
                          </a:solidFill>
                          <a:latin typeface="+mn-lt"/>
                          <a:ea typeface="+mn-ea"/>
                          <a:cs typeface="+mn-cs"/>
                        </a:rPr>
                        <a:t>Codewords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3587153806"/>
                  </a:ext>
                </a:extLst>
              </a:tr>
              <a:tr h="370840">
                <a:tc>
                  <a:txBody>
                    <a:bodyPr/>
                    <a:lstStyle/>
                    <a:p>
                      <a:pPr algn="ctr"/>
                      <a:r>
                        <a:rPr lang="en-US" sz="2400" dirty="0"/>
                        <a:t>0000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i="0" u="none" strike="noStrike" kern="1200" baseline="0" dirty="0">
                          <a:solidFill>
                            <a:schemeClr val="tx1"/>
                          </a:solidFill>
                          <a:latin typeface="+mn-lt"/>
                          <a:ea typeface="+mn-ea"/>
                          <a:cs typeface="+mn-cs"/>
                        </a:rPr>
                        <a:t>0000</a:t>
                      </a:r>
                      <a:r>
                        <a:rPr lang="en-US" sz="2400" b="1" i="0" u="none" strike="noStrike" kern="1200" baseline="0" dirty="0">
                          <a:solidFill>
                            <a:srgbClr val="00648B"/>
                          </a:solidFill>
                          <a:latin typeface="+mn-lt"/>
                          <a:ea typeface="+mn-ea"/>
                          <a:cs typeface="+mn-cs"/>
                        </a:rPr>
                        <a:t>000</a:t>
                      </a:r>
                      <a:endParaRPr lang="en-IN" sz="2400" b="1" i="0" u="none" strike="noStrike" kern="1200" baseline="0" dirty="0">
                        <a:solidFill>
                          <a:srgbClr val="00648B"/>
                        </a:solidFill>
                        <a:latin typeface="+mn-lt"/>
                        <a:ea typeface="+mn-ea"/>
                        <a:cs typeface="+mn-cs"/>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1000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1000</a:t>
                      </a:r>
                      <a:r>
                        <a:rPr lang="en-US" sz="2400" b="1" dirty="0">
                          <a:solidFill>
                            <a:srgbClr val="00648B"/>
                          </a:solidFill>
                        </a:rPr>
                        <a:t>101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168128925"/>
                  </a:ext>
                </a:extLst>
              </a:tr>
              <a:tr h="370840">
                <a:tc>
                  <a:txBody>
                    <a:bodyPr/>
                    <a:lstStyle/>
                    <a:p>
                      <a:pPr algn="ctr"/>
                      <a:r>
                        <a:rPr lang="en-US" sz="2400" dirty="0"/>
                        <a:t>0001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0001</a:t>
                      </a:r>
                      <a:r>
                        <a:rPr lang="en-US" sz="2400" b="1" dirty="0">
                          <a:solidFill>
                            <a:srgbClr val="00648B"/>
                          </a:solidFill>
                        </a:rPr>
                        <a:t>011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1001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1001</a:t>
                      </a:r>
                      <a:r>
                        <a:rPr lang="en-US" sz="2400" b="1" dirty="0">
                          <a:solidFill>
                            <a:srgbClr val="00648B"/>
                          </a:solidFill>
                        </a:rPr>
                        <a:t>110</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769279127"/>
                  </a:ext>
                </a:extLst>
              </a:tr>
              <a:tr h="370840">
                <a:tc>
                  <a:txBody>
                    <a:bodyPr/>
                    <a:lstStyle/>
                    <a:p>
                      <a:pPr algn="ctr"/>
                      <a:r>
                        <a:rPr lang="en-US" sz="2400" dirty="0"/>
                        <a:t>0010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0010</a:t>
                      </a:r>
                      <a:r>
                        <a:rPr lang="en-US" sz="2400" b="1" dirty="0">
                          <a:solidFill>
                            <a:srgbClr val="00648B"/>
                          </a:solidFill>
                        </a:rPr>
                        <a:t>110</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1010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1010</a:t>
                      </a:r>
                      <a:r>
                        <a:rPr lang="en-US" sz="2400" b="1" dirty="0">
                          <a:solidFill>
                            <a:srgbClr val="00648B"/>
                          </a:solidFill>
                        </a:rPr>
                        <a:t>011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501193126"/>
                  </a:ext>
                </a:extLst>
              </a:tr>
              <a:tr h="370840">
                <a:tc>
                  <a:txBody>
                    <a:bodyPr/>
                    <a:lstStyle/>
                    <a:p>
                      <a:pPr algn="ctr"/>
                      <a:r>
                        <a:rPr lang="en-US" sz="2400" dirty="0"/>
                        <a:t>0011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0011</a:t>
                      </a:r>
                      <a:r>
                        <a:rPr lang="en-US" sz="2400" b="1" dirty="0">
                          <a:solidFill>
                            <a:srgbClr val="00648B"/>
                          </a:solidFill>
                        </a:rPr>
                        <a:t>101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1011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1011</a:t>
                      </a:r>
                      <a:r>
                        <a:rPr lang="en-US" sz="2400" b="1" dirty="0">
                          <a:solidFill>
                            <a:srgbClr val="00648B"/>
                          </a:solidFill>
                        </a:rPr>
                        <a:t>000</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354582418"/>
                  </a:ext>
                </a:extLst>
              </a:tr>
              <a:tr h="370840">
                <a:tc>
                  <a:txBody>
                    <a:bodyPr/>
                    <a:lstStyle/>
                    <a:p>
                      <a:pPr algn="ctr"/>
                      <a:r>
                        <a:rPr lang="en-US" sz="2400" dirty="0"/>
                        <a:t>0100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0100</a:t>
                      </a:r>
                      <a:r>
                        <a:rPr lang="en-US" sz="2400" b="1" dirty="0">
                          <a:solidFill>
                            <a:srgbClr val="00648B"/>
                          </a:solidFill>
                        </a:rPr>
                        <a:t>111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1100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1100</a:t>
                      </a:r>
                      <a:r>
                        <a:rPr lang="en-US" sz="2400" b="1" dirty="0">
                          <a:solidFill>
                            <a:srgbClr val="00648B"/>
                          </a:solidFill>
                        </a:rPr>
                        <a:t>010</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813807516"/>
                  </a:ext>
                </a:extLst>
              </a:tr>
              <a:tr h="370840">
                <a:tc>
                  <a:txBody>
                    <a:bodyPr/>
                    <a:lstStyle/>
                    <a:p>
                      <a:pPr algn="ctr"/>
                      <a:r>
                        <a:rPr lang="en-US" sz="2400" dirty="0"/>
                        <a:t>0101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0101</a:t>
                      </a:r>
                      <a:r>
                        <a:rPr lang="en-US" sz="2400" b="1" dirty="0">
                          <a:solidFill>
                            <a:srgbClr val="00648B"/>
                          </a:solidFill>
                        </a:rPr>
                        <a:t>100</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1101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1101</a:t>
                      </a:r>
                      <a:r>
                        <a:rPr lang="en-US" sz="2400" b="1" dirty="0">
                          <a:solidFill>
                            <a:srgbClr val="00648B"/>
                          </a:solidFill>
                        </a:rPr>
                        <a:t>001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199535662"/>
                  </a:ext>
                </a:extLst>
              </a:tr>
              <a:tr h="370840">
                <a:tc>
                  <a:txBody>
                    <a:bodyPr/>
                    <a:lstStyle/>
                    <a:p>
                      <a:pPr algn="ctr"/>
                      <a:r>
                        <a:rPr lang="en-US" sz="2400" dirty="0"/>
                        <a:t>0110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0110</a:t>
                      </a:r>
                      <a:r>
                        <a:rPr lang="en-US" sz="2400" b="1" dirty="0">
                          <a:solidFill>
                            <a:srgbClr val="00648B"/>
                          </a:solidFill>
                        </a:rPr>
                        <a:t>001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1110</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1110</a:t>
                      </a:r>
                      <a:r>
                        <a:rPr lang="en-US" sz="2400" b="1" dirty="0">
                          <a:solidFill>
                            <a:srgbClr val="00648B"/>
                          </a:solidFill>
                        </a:rPr>
                        <a:t>100</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968193957"/>
                  </a:ext>
                </a:extLst>
              </a:tr>
              <a:tr h="370840">
                <a:tc>
                  <a:txBody>
                    <a:bodyPr/>
                    <a:lstStyle/>
                    <a:p>
                      <a:pPr algn="ctr"/>
                      <a:r>
                        <a:rPr lang="en-US" sz="2400" dirty="0"/>
                        <a:t>0111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0111</a:t>
                      </a:r>
                      <a:r>
                        <a:rPr lang="en-US" sz="2400" b="1" dirty="0">
                          <a:solidFill>
                            <a:srgbClr val="00648B"/>
                          </a:solidFill>
                        </a:rPr>
                        <a:t>010</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pPr algn="ctr"/>
                      <a:r>
                        <a:rPr lang="en-US" sz="2400" dirty="0"/>
                        <a:t>1111</a:t>
                      </a:r>
                      <a:endParaRPr lang="en-IN" sz="2400" dirty="0"/>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E7E7E8"/>
                    </a:solidFill>
                  </a:tcPr>
                </a:tc>
                <a:tc>
                  <a:txBody>
                    <a:bodyPr/>
                    <a:lstStyle/>
                    <a:p>
                      <a:pPr algn="ctr"/>
                      <a:r>
                        <a:rPr lang="en-US" sz="2400" b="1" dirty="0">
                          <a:solidFill>
                            <a:schemeClr val="tx1"/>
                          </a:solidFill>
                        </a:rPr>
                        <a:t>1111</a:t>
                      </a:r>
                      <a:r>
                        <a:rPr lang="en-US" sz="2400" b="1" dirty="0">
                          <a:solidFill>
                            <a:srgbClr val="00648B"/>
                          </a:solidFill>
                        </a:rPr>
                        <a:t>111</a:t>
                      </a:r>
                      <a:endParaRPr lang="en-IN" sz="2400" b="1" dirty="0">
                        <a:solidFill>
                          <a:srgbClr val="00648B"/>
                        </a:solidFill>
                      </a:endParaRP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011937129"/>
                  </a:ext>
                </a:extLst>
              </a:tr>
            </a:tbl>
          </a:graphicData>
        </a:graphic>
      </p:graphicFrame>
      <p:sp>
        <p:nvSpPr>
          <p:cNvPr id="6" name="Slide Number Placeholder 3">
            <a:extLst>
              <a:ext uri="{FF2B5EF4-FFF2-40B4-BE49-F238E27FC236}">
                <a16:creationId xmlns:a16="http://schemas.microsoft.com/office/drawing/2014/main" id="{66EA8101-4EB4-4D53-9CC4-F5BC97111183}"/>
              </a:ext>
            </a:extLst>
          </p:cNvPr>
          <p:cNvSpPr>
            <a:spLocks noGrp="1"/>
          </p:cNvSpPr>
          <p:nvPr>
            <p:ph type="sldNum" sz="quarter" idx="10"/>
          </p:nvPr>
        </p:nvSpPr>
        <p:spPr/>
        <p:txBody>
          <a:bodyPr/>
          <a:lstStyle/>
          <a:p>
            <a:fld id="{68151E55-6873-49E2-B8D5-2F265E6F1973}" type="slidenum">
              <a:rPr lang="en-US" smtClean="0"/>
              <a:pPr/>
              <a:t>43</a:t>
            </a:fld>
            <a:endParaRPr lang="en-US"/>
          </a:p>
        </p:txBody>
      </p:sp>
    </p:spTree>
    <p:extLst>
      <p:ext uri="{BB962C8B-B14F-4D97-AF65-F5344CB8AC3E}">
        <p14:creationId xmlns:p14="http://schemas.microsoft.com/office/powerpoint/2010/main" val="2189017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3.12 CRC encoder and decoder</a:t>
            </a:r>
          </a:p>
        </p:txBody>
      </p:sp>
      <p:pic>
        <p:nvPicPr>
          <p:cNvPr id="9" name="Picture 2" descr="An illustration shows CRC encoder and decod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17257" y="1210214"/>
            <a:ext cx="8309485" cy="458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44</a:t>
            </a:fld>
            <a:endParaRPr lang="en-US"/>
          </a:p>
        </p:txBody>
      </p:sp>
    </p:spTree>
    <p:extLst>
      <p:ext uri="{BB962C8B-B14F-4D97-AF65-F5344CB8AC3E}">
        <p14:creationId xmlns:p14="http://schemas.microsoft.com/office/powerpoint/2010/main" val="3697734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3.13 Division in CRC encoder</a:t>
            </a:r>
          </a:p>
        </p:txBody>
      </p:sp>
      <p:pic>
        <p:nvPicPr>
          <p:cNvPr id="9" name="Picture 2" descr="An illustration of division in the C R C encod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277446" y="1106826"/>
            <a:ext cx="6589107" cy="504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45</a:t>
            </a:fld>
            <a:endParaRPr lang="en-US"/>
          </a:p>
        </p:txBody>
      </p:sp>
    </p:spTree>
    <p:extLst>
      <p:ext uri="{BB962C8B-B14F-4D97-AF65-F5344CB8AC3E}">
        <p14:creationId xmlns:p14="http://schemas.microsoft.com/office/powerpoint/2010/main" val="1098645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3.14 Division in the CRC decoder for two cases</a:t>
            </a:r>
          </a:p>
        </p:txBody>
      </p:sp>
      <p:pic>
        <p:nvPicPr>
          <p:cNvPr id="9" name="Picture 2" descr="Two-part illustrations of codeword uncorrupted and codeword corrupted.">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585589" y="1189040"/>
            <a:ext cx="7972820" cy="480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46</a:t>
            </a:fld>
            <a:endParaRPr lang="en-US"/>
          </a:p>
        </p:txBody>
      </p:sp>
    </p:spTree>
    <p:extLst>
      <p:ext uri="{BB962C8B-B14F-4D97-AF65-F5344CB8AC3E}">
        <p14:creationId xmlns:p14="http://schemas.microsoft.com/office/powerpoint/2010/main" val="792900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4B61-5793-460A-BE8A-680235EE36C9}"/>
              </a:ext>
            </a:extLst>
          </p:cNvPr>
          <p:cNvSpPr>
            <a:spLocks noGrp="1"/>
          </p:cNvSpPr>
          <p:nvPr>
            <p:ph type="title"/>
          </p:nvPr>
        </p:nvSpPr>
        <p:spPr/>
        <p:txBody>
          <a:bodyPr/>
          <a:lstStyle/>
          <a:p>
            <a:r>
              <a:rPr lang="en-US" i="0" noProof="0" dirty="0"/>
              <a:t>Table 3.4 Standard polynomials</a:t>
            </a:r>
          </a:p>
        </p:txBody>
      </p:sp>
      <p:graphicFrame>
        <p:nvGraphicFramePr>
          <p:cNvPr id="7" name="Table 2">
            <a:extLst>
              <a:ext uri="{FF2B5EF4-FFF2-40B4-BE49-F238E27FC236}">
                <a16:creationId xmlns:a16="http://schemas.microsoft.com/office/drawing/2014/main" id="{C69DE1F8-0099-4466-8785-16EFF91FA383}"/>
              </a:ext>
            </a:extLst>
          </p:cNvPr>
          <p:cNvGraphicFramePr>
            <a:graphicFrameLocks noGrp="1"/>
          </p:cNvGraphicFramePr>
          <p:nvPr>
            <p:extLst>
              <p:ext uri="{D42A27DB-BD31-4B8C-83A1-F6EECF244321}">
                <p14:modId xmlns:p14="http://schemas.microsoft.com/office/powerpoint/2010/main" val="359750225"/>
              </p:ext>
            </p:extLst>
          </p:nvPr>
        </p:nvGraphicFramePr>
        <p:xfrm>
          <a:off x="309880" y="1397000"/>
          <a:ext cx="8524240" cy="2286000"/>
        </p:xfrm>
        <a:graphic>
          <a:graphicData uri="http://schemas.openxmlformats.org/drawingml/2006/table">
            <a:tbl>
              <a:tblPr firstRow="1" bandRow="1">
                <a:tableStyleId>{5C22544A-7EE6-4342-B048-85BDC9FD1C3A}</a:tableStyleId>
              </a:tblPr>
              <a:tblGrid>
                <a:gridCol w="1280160">
                  <a:extLst>
                    <a:ext uri="{9D8B030D-6E8A-4147-A177-3AD203B41FA5}">
                      <a16:colId xmlns:a16="http://schemas.microsoft.com/office/drawing/2014/main" val="635442858"/>
                    </a:ext>
                  </a:extLst>
                </a:gridCol>
                <a:gridCol w="5212080">
                  <a:extLst>
                    <a:ext uri="{9D8B030D-6E8A-4147-A177-3AD203B41FA5}">
                      <a16:colId xmlns:a16="http://schemas.microsoft.com/office/drawing/2014/main" val="4151832940"/>
                    </a:ext>
                  </a:extLst>
                </a:gridCol>
                <a:gridCol w="2032000">
                  <a:extLst>
                    <a:ext uri="{9D8B030D-6E8A-4147-A177-3AD203B41FA5}">
                      <a16:colId xmlns:a16="http://schemas.microsoft.com/office/drawing/2014/main" val="2557920048"/>
                    </a:ext>
                  </a:extLst>
                </a:gridCol>
              </a:tblGrid>
              <a:tr h="370840">
                <a:tc>
                  <a:txBody>
                    <a:bodyPr/>
                    <a:lstStyle/>
                    <a:p>
                      <a:pPr algn="l"/>
                      <a:r>
                        <a:rPr lang="en-IN" sz="2400" b="0" i="0" u="none" strike="noStrike" kern="1200" baseline="0" dirty="0">
                          <a:solidFill>
                            <a:schemeClr val="tx1"/>
                          </a:solidFill>
                          <a:latin typeface="+mj-lt"/>
                          <a:ea typeface="+mn-ea"/>
                          <a:cs typeface="+mn-cs"/>
                        </a:rPr>
                        <a:t>Name</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l"/>
                      <a:r>
                        <a:rPr lang="en-IN" sz="2400" b="0" i="0" dirty="0">
                          <a:solidFill>
                            <a:schemeClr val="tx1"/>
                          </a:solidFill>
                          <a:latin typeface="+mj-lt"/>
                        </a:rPr>
                        <a:t>Binary</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tc>
                  <a:txBody>
                    <a:bodyPr/>
                    <a:lstStyle/>
                    <a:p>
                      <a:pPr algn="l"/>
                      <a:r>
                        <a:rPr lang="en-IN" sz="2400" b="0" i="0" dirty="0">
                          <a:solidFill>
                            <a:schemeClr val="tx1"/>
                          </a:solidFill>
                          <a:latin typeface="+mj-lt"/>
                        </a:rPr>
                        <a:t>Application</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solidFill>
                      <a:srgbClr val="D4EFFD"/>
                    </a:solidFill>
                  </a:tcPr>
                </a:tc>
                <a:extLst>
                  <a:ext uri="{0D108BD9-81ED-4DB2-BD59-A6C34878D82A}">
                    <a16:rowId xmlns:a16="http://schemas.microsoft.com/office/drawing/2014/main" val="2763460802"/>
                  </a:ext>
                </a:extLst>
              </a:tr>
              <a:tr h="370840">
                <a:tc>
                  <a:txBody>
                    <a:bodyPr/>
                    <a:lstStyle/>
                    <a:p>
                      <a:r>
                        <a:rPr lang="en-IN" sz="2400" i="0" dirty="0">
                          <a:latin typeface="+mj-lt"/>
                        </a:rPr>
                        <a:t>CRC-8</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400" i="0" dirty="0">
                          <a:latin typeface="+mj-lt"/>
                        </a:rPr>
                        <a:t>100000111</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400" i="0" dirty="0">
                          <a:latin typeface="+mj-lt"/>
                        </a:rPr>
                        <a:t>ATM header</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73017993"/>
                  </a:ext>
                </a:extLst>
              </a:tr>
              <a:tr h="370840">
                <a:tc>
                  <a:txBody>
                    <a:bodyPr/>
                    <a:lstStyle/>
                    <a:p>
                      <a:r>
                        <a:rPr lang="en-IN" sz="2400" i="0" dirty="0">
                          <a:latin typeface="+mj-lt"/>
                        </a:rPr>
                        <a:t>CRC-10</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400" i="0" dirty="0">
                          <a:latin typeface="+mj-lt"/>
                        </a:rPr>
                        <a:t>11000110101</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400" i="0" dirty="0">
                          <a:latin typeface="+mj-lt"/>
                        </a:rPr>
                        <a:t>ATM AAL</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1024067612"/>
                  </a:ext>
                </a:extLst>
              </a:tr>
              <a:tr h="370840">
                <a:tc>
                  <a:txBody>
                    <a:bodyPr/>
                    <a:lstStyle/>
                    <a:p>
                      <a:r>
                        <a:rPr lang="en-IN" sz="2400" i="0" dirty="0">
                          <a:latin typeface="+mj-lt"/>
                        </a:rPr>
                        <a:t>CRC-16</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400" i="0" dirty="0">
                          <a:latin typeface="+mj-lt"/>
                        </a:rPr>
                        <a:t>10001000000100001</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400" i="0" dirty="0">
                          <a:latin typeface="+mj-lt"/>
                        </a:rPr>
                        <a:t>HDLC</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3305594667"/>
                  </a:ext>
                </a:extLst>
              </a:tr>
              <a:tr h="370840">
                <a:tc>
                  <a:txBody>
                    <a:bodyPr/>
                    <a:lstStyle/>
                    <a:p>
                      <a:r>
                        <a:rPr lang="en-IN" sz="2400" i="0" dirty="0">
                          <a:latin typeface="+mj-lt"/>
                        </a:rPr>
                        <a:t>CRC-32</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400" i="0" dirty="0">
                          <a:latin typeface="+mj-lt"/>
                        </a:rPr>
                        <a:t>100000100110000010001110110110111</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tc>
                  <a:txBody>
                    <a:bodyPr/>
                    <a:lstStyle/>
                    <a:p>
                      <a:r>
                        <a:rPr lang="en-IN" sz="2400" i="0" dirty="0">
                          <a:latin typeface="+mj-lt"/>
                        </a:rPr>
                        <a:t>LANs</a:t>
                      </a:r>
                    </a:p>
                  </a:txBody>
                  <a:tcPr>
                    <a:lnL w="12700" cap="flat" cmpd="sng" algn="ctr">
                      <a:solidFill>
                        <a:srgbClr val="007EAD"/>
                      </a:solidFill>
                      <a:prstDash val="solid"/>
                      <a:round/>
                      <a:headEnd type="none" w="med" len="med"/>
                      <a:tailEnd type="none" w="med" len="med"/>
                    </a:lnL>
                    <a:lnR w="12700" cap="flat" cmpd="sng" algn="ctr">
                      <a:solidFill>
                        <a:srgbClr val="007EAD"/>
                      </a:solidFill>
                      <a:prstDash val="solid"/>
                      <a:round/>
                      <a:headEnd type="none" w="med" len="med"/>
                      <a:tailEnd type="none" w="med" len="med"/>
                    </a:lnR>
                    <a:lnT w="12700" cap="flat" cmpd="sng" algn="ctr">
                      <a:solidFill>
                        <a:srgbClr val="007EAD"/>
                      </a:solidFill>
                      <a:prstDash val="solid"/>
                      <a:round/>
                      <a:headEnd type="none" w="med" len="med"/>
                      <a:tailEnd type="none" w="med" len="med"/>
                    </a:lnT>
                    <a:lnB w="12700" cap="flat" cmpd="sng" algn="ctr">
                      <a:solidFill>
                        <a:srgbClr val="007EAD"/>
                      </a:solidFill>
                      <a:prstDash val="solid"/>
                      <a:round/>
                      <a:headEnd type="none" w="med" len="med"/>
                      <a:tailEnd type="none" w="med" len="med"/>
                    </a:lnB>
                    <a:noFill/>
                  </a:tcPr>
                </a:tc>
                <a:extLst>
                  <a:ext uri="{0D108BD9-81ED-4DB2-BD59-A6C34878D82A}">
                    <a16:rowId xmlns:a16="http://schemas.microsoft.com/office/drawing/2014/main" val="2164704702"/>
                  </a:ext>
                </a:extLst>
              </a:tr>
            </a:tbl>
          </a:graphicData>
        </a:graphic>
      </p:graphicFrame>
      <p:sp>
        <p:nvSpPr>
          <p:cNvPr id="6" name="Slide Number Placeholder 3">
            <a:extLst>
              <a:ext uri="{FF2B5EF4-FFF2-40B4-BE49-F238E27FC236}">
                <a16:creationId xmlns:a16="http://schemas.microsoft.com/office/drawing/2014/main" id="{9F5113AB-15E8-4F59-87C8-994D00A392BC}"/>
              </a:ext>
            </a:extLst>
          </p:cNvPr>
          <p:cNvSpPr>
            <a:spLocks noGrp="1"/>
          </p:cNvSpPr>
          <p:nvPr>
            <p:ph type="sldNum" sz="quarter" idx="10"/>
          </p:nvPr>
        </p:nvSpPr>
        <p:spPr/>
        <p:txBody>
          <a:bodyPr/>
          <a:lstStyle/>
          <a:p>
            <a:fld id="{68151E55-6873-49E2-B8D5-2F265E6F1973}" type="slidenum">
              <a:rPr lang="en-US" smtClean="0"/>
              <a:pPr/>
              <a:t>47</a:t>
            </a:fld>
            <a:endParaRPr lang="en-US"/>
          </a:p>
        </p:txBody>
      </p:sp>
    </p:spTree>
    <p:extLst>
      <p:ext uri="{BB962C8B-B14F-4D97-AF65-F5344CB8AC3E}">
        <p14:creationId xmlns:p14="http://schemas.microsoft.com/office/powerpoint/2010/main" val="3427798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Checksum</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noProof="0" dirty="0">
                <a:latin typeface="Times-Roman"/>
              </a:rPr>
              <a:t>Checksum is an error-detecting technique that can be applied to a message of any length. In the Internet, the checksum technique is mostly used at the network and transport layer rather than the data-link layer. We discuss it when we discuss the network layer.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48</a:t>
            </a:fld>
            <a:endParaRPr lang="en-US"/>
          </a:p>
        </p:txBody>
      </p:sp>
    </p:spTree>
    <p:extLst>
      <p:ext uri="{BB962C8B-B14F-4D97-AF65-F5344CB8AC3E}">
        <p14:creationId xmlns:p14="http://schemas.microsoft.com/office/powerpoint/2010/main" val="847630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3.2.3 Two DLC Protocols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t>After finishing all issues related to DLC sublayer, we discuss two DCL protocols that actually implement these concepts: HDLC and Point-to-Point.</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49</a:t>
            </a:fld>
            <a:endParaRPr lang="en-US"/>
          </a:p>
        </p:txBody>
      </p:sp>
    </p:spTree>
    <p:extLst>
      <p:ext uri="{BB962C8B-B14F-4D97-AF65-F5344CB8AC3E}">
        <p14:creationId xmlns:p14="http://schemas.microsoft.com/office/powerpoint/2010/main" val="225910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solidFill>
                  <a:schemeClr val="tx1"/>
                </a:solidFill>
                <a:latin typeface="+mj-lt"/>
              </a:rPr>
              <a:t>3.1.1 Nodes and Links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noProof="0" dirty="0">
                <a:latin typeface="+mj-lt"/>
              </a:rPr>
              <a:t>Communication at the data-link layer is node-to-node. A data unit from one point in the Internet needs to pass through many networks (LANs and WANs) to reach another point. Theses LANs and WANs are connected by routers. It is customary to refer to the two end hosts and the routers as nodes and the networks in between as links. Figure 3.2 is a simple representation of links and nodes when the path of the data unit is only six nodes.</a:t>
            </a:r>
          </a:p>
        </p:txBody>
      </p:sp>
      <p:sp>
        <p:nvSpPr>
          <p:cNvPr id="2" name="Slide Number Placeholder 4">
            <a:extLst>
              <a:ext uri="{FF2B5EF4-FFF2-40B4-BE49-F238E27FC236}">
                <a16:creationId xmlns:a16="http://schemas.microsoft.com/office/drawing/2014/main" id="{C7DF502E-6A66-49E7-89D4-110CA6C2D938}"/>
              </a:ext>
            </a:extLst>
          </p:cNvPr>
          <p:cNvSpPr>
            <a:spLocks noGrp="1"/>
          </p:cNvSpPr>
          <p:nvPr>
            <p:ph type="sldNum" sz="quarter" idx="10"/>
          </p:nvPr>
        </p:nvSpPr>
        <p:spPr/>
        <p:txBody>
          <a:bodyPr/>
          <a:lstStyle/>
          <a:p>
            <a:fld id="{68151E55-6873-49E2-B8D5-2F265E6F1973}" type="slidenum">
              <a:rPr lang="en-US" smtClean="0">
                <a:latin typeface="+mj-lt"/>
              </a:rPr>
              <a:pPr/>
              <a:t>5</a:t>
            </a:fld>
            <a:endParaRPr lang="en-US">
              <a:latin typeface="+mj-lt"/>
            </a:endParaRPr>
          </a:p>
        </p:txBody>
      </p:sp>
    </p:spTree>
    <p:extLst>
      <p:ext uri="{BB962C8B-B14F-4D97-AF65-F5344CB8AC3E}">
        <p14:creationId xmlns:p14="http://schemas.microsoft.com/office/powerpoint/2010/main" val="962304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HDLC</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noProof="0" dirty="0">
                <a:solidFill>
                  <a:srgbClr val="000000"/>
                </a:solidFill>
                <a:latin typeface="Times-Roman"/>
              </a:rPr>
              <a:t>High-level Data Link Control (HDLC) is a bit-oriented protocol for communication over point-to-point and multipoint links. It implements the stop-and-wait protocol we discussed earlier.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50</a:t>
            </a:fld>
            <a:endParaRPr lang="en-US"/>
          </a:p>
        </p:txBody>
      </p:sp>
    </p:spTree>
    <p:extLst>
      <p:ext uri="{BB962C8B-B14F-4D97-AF65-F5344CB8AC3E}">
        <p14:creationId xmlns:p14="http://schemas.microsoft.com/office/powerpoint/2010/main" val="3331499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3.15 Normal response mode</a:t>
            </a:r>
          </a:p>
        </p:txBody>
      </p:sp>
      <p:pic>
        <p:nvPicPr>
          <p:cNvPr id="9" name="Picture 2" descr="Two-part illustrations of a. point-to-point and b. multipoint response mode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128300"/>
            <a:ext cx="8412480" cy="301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51</a:t>
            </a:fld>
            <a:endParaRPr lang="en-US"/>
          </a:p>
        </p:txBody>
      </p:sp>
    </p:spTree>
    <p:extLst>
      <p:ext uri="{BB962C8B-B14F-4D97-AF65-F5344CB8AC3E}">
        <p14:creationId xmlns:p14="http://schemas.microsoft.com/office/powerpoint/2010/main" val="609155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3.16 Asynchronous balanced mode</a:t>
            </a:r>
          </a:p>
        </p:txBody>
      </p:sp>
      <p:pic>
        <p:nvPicPr>
          <p:cNvPr id="9" name="Picture 2" descr="An illustration of asynchronous balanced mod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779021"/>
            <a:ext cx="8412480" cy="109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52</a:t>
            </a:fld>
            <a:endParaRPr lang="en-US"/>
          </a:p>
        </p:txBody>
      </p:sp>
    </p:spTree>
    <p:extLst>
      <p:ext uri="{BB962C8B-B14F-4D97-AF65-F5344CB8AC3E}">
        <p14:creationId xmlns:p14="http://schemas.microsoft.com/office/powerpoint/2010/main" val="3395263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3.17 HDLC frames</a:t>
            </a:r>
          </a:p>
        </p:txBody>
      </p:sp>
      <p:pic>
        <p:nvPicPr>
          <p:cNvPr id="9" name="Picture 2" descr="An illustration of I-frame, S-frame, and U-frame are shown.">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310391"/>
            <a:ext cx="8412480" cy="217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53</a:t>
            </a:fld>
            <a:endParaRPr lang="en-US"/>
          </a:p>
        </p:txBody>
      </p:sp>
    </p:spTree>
    <p:extLst>
      <p:ext uri="{BB962C8B-B14F-4D97-AF65-F5344CB8AC3E}">
        <p14:creationId xmlns:p14="http://schemas.microsoft.com/office/powerpoint/2010/main" val="34630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3.18 Control field format for the different frame types</a:t>
            </a:r>
          </a:p>
        </p:txBody>
      </p:sp>
      <p:pic>
        <p:nvPicPr>
          <p:cNvPr id="9" name="Picture 2" descr="An illustration depicts the control field format for I-frame, S-frame, and U-fram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893031"/>
            <a:ext cx="8412480" cy="100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54</a:t>
            </a:fld>
            <a:endParaRPr lang="en-US"/>
          </a:p>
        </p:txBody>
      </p:sp>
    </p:spTree>
    <p:extLst>
      <p:ext uri="{BB962C8B-B14F-4D97-AF65-F5344CB8AC3E}">
        <p14:creationId xmlns:p14="http://schemas.microsoft.com/office/powerpoint/2010/main" val="23594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Point-to-Point Protocol (PPP)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noProof="0" dirty="0">
                <a:solidFill>
                  <a:srgbClr val="000000"/>
                </a:solidFill>
                <a:latin typeface="Times-Roman"/>
              </a:rPr>
              <a:t>One of the most common protocols for point-to-point access is the point-to-point protocol.</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55</a:t>
            </a:fld>
            <a:endParaRPr lang="en-US"/>
          </a:p>
        </p:txBody>
      </p:sp>
    </p:spTree>
    <p:extLst>
      <p:ext uri="{BB962C8B-B14F-4D97-AF65-F5344CB8AC3E}">
        <p14:creationId xmlns:p14="http://schemas.microsoft.com/office/powerpoint/2010/main" val="28046586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3.19 PPP frame format</a:t>
            </a:r>
          </a:p>
        </p:txBody>
      </p:sp>
      <p:pic>
        <p:nvPicPr>
          <p:cNvPr id="9" name="Picture 2" descr="An illustration of P P P frame forma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584421"/>
            <a:ext cx="8412480" cy="12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56</a:t>
            </a:fld>
            <a:endParaRPr lang="en-US"/>
          </a:p>
        </p:txBody>
      </p:sp>
    </p:spTree>
    <p:extLst>
      <p:ext uri="{BB962C8B-B14F-4D97-AF65-F5344CB8AC3E}">
        <p14:creationId xmlns:p14="http://schemas.microsoft.com/office/powerpoint/2010/main" val="3404496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3.20 Transition phases</a:t>
            </a:r>
          </a:p>
        </p:txBody>
      </p:sp>
      <p:pic>
        <p:nvPicPr>
          <p:cNvPr id="9" name="Picture 2" descr="A flow chart of transition phase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1297196"/>
            <a:ext cx="8412480" cy="454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57</a:t>
            </a:fld>
            <a:endParaRPr lang="en-US"/>
          </a:p>
        </p:txBody>
      </p:sp>
    </p:spTree>
    <p:extLst>
      <p:ext uri="{BB962C8B-B14F-4D97-AF65-F5344CB8AC3E}">
        <p14:creationId xmlns:p14="http://schemas.microsoft.com/office/powerpoint/2010/main" val="10900968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3.21 Multiplexing in PPP</a:t>
            </a:r>
          </a:p>
        </p:txBody>
      </p:sp>
      <p:pic>
        <p:nvPicPr>
          <p:cNvPr id="9" name="Picture 2" descr="An illustration of the network layer and data link layer.">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285181"/>
            <a:ext cx="8412480" cy="2567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58</a:t>
            </a:fld>
            <a:endParaRPr lang="en-US"/>
          </a:p>
        </p:txBody>
      </p:sp>
    </p:spTree>
    <p:extLst>
      <p:ext uri="{BB962C8B-B14F-4D97-AF65-F5344CB8AC3E}">
        <p14:creationId xmlns:p14="http://schemas.microsoft.com/office/powerpoint/2010/main" val="2929784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noProof="0" dirty="0"/>
              <a:t>3-3 Media Access Protocols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noProof="0" dirty="0">
                <a:latin typeface="Times-Roman"/>
              </a:rPr>
              <a:t>We said that data link control is divided into two groups: data link control and media access control.</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59</a:t>
            </a:fld>
            <a:endParaRPr lang="en-US"/>
          </a:p>
        </p:txBody>
      </p:sp>
    </p:spTree>
    <p:extLst>
      <p:ext uri="{BB962C8B-B14F-4D97-AF65-F5344CB8AC3E}">
        <p14:creationId xmlns:p14="http://schemas.microsoft.com/office/powerpoint/2010/main" val="1241096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3.2 Nodes and Links</a:t>
            </a:r>
          </a:p>
        </p:txBody>
      </p:sp>
      <p:pic>
        <p:nvPicPr>
          <p:cNvPr id="9" name="Picture 2" descr="An illustration shows two figures a) small part of the internet and b) Nodes and links.">
            <a:extLst>
              <a:ext uri="{FF2B5EF4-FFF2-40B4-BE49-F238E27FC236}">
                <a16:creationId xmlns:a16="http://schemas.microsoft.com/office/drawing/2014/main" id="{9ED81147-7411-4DDD-824A-70D7BBE5EBC2}"/>
              </a:ext>
            </a:extLst>
          </p:cNvPr>
          <p:cNvPicPr>
            <a:picLocks noChangeAspect="1"/>
          </p:cNvPicPr>
          <p:nvPr/>
        </p:nvPicPr>
        <p:blipFill>
          <a:blip r:embed="rId2"/>
          <a:stretch>
            <a:fillRect/>
          </a:stretch>
        </p:blipFill>
        <p:spPr>
          <a:xfrm>
            <a:off x="365760" y="2247578"/>
            <a:ext cx="8412480" cy="2970797"/>
          </a:xfrm>
          <a:prstGeom prst="rect">
            <a:avLst/>
          </a:prstGeom>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a:t>
            </a:fld>
            <a:endParaRPr lang="en-US"/>
          </a:p>
        </p:txBody>
      </p:sp>
    </p:spTree>
    <p:extLst>
      <p:ext uri="{BB962C8B-B14F-4D97-AF65-F5344CB8AC3E}">
        <p14:creationId xmlns:p14="http://schemas.microsoft.com/office/powerpoint/2010/main" val="4212549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46A611AA-796D-4952-9520-2B53D3A03C9A}"/>
              </a:ext>
            </a:extLst>
          </p:cNvPr>
          <p:cNvSpPr>
            <a:spLocks noGrp="1"/>
          </p:cNvSpPr>
          <p:nvPr>
            <p:ph type="title"/>
          </p:nvPr>
        </p:nvSpPr>
        <p:spPr/>
        <p:txBody>
          <a:bodyPr/>
          <a:lstStyle/>
          <a:p>
            <a:endParaRPr lang="en-US" altLang="en-US"/>
          </a:p>
        </p:txBody>
      </p:sp>
      <p:sp>
        <p:nvSpPr>
          <p:cNvPr id="4099" name="Content Placeholder 2">
            <a:extLst>
              <a:ext uri="{FF2B5EF4-FFF2-40B4-BE49-F238E27FC236}">
                <a16:creationId xmlns:a16="http://schemas.microsoft.com/office/drawing/2014/main" id="{E0F1A3CC-3FA3-44EA-938E-E3E948217BF7}"/>
              </a:ext>
            </a:extLst>
          </p:cNvPr>
          <p:cNvSpPr>
            <a:spLocks noGrp="1"/>
          </p:cNvSpPr>
          <p:nvPr>
            <p:ph idx="1"/>
          </p:nvPr>
        </p:nvSpPr>
        <p:spPr/>
        <p:txBody>
          <a:bodyPr/>
          <a:lstStyle/>
          <a:p>
            <a:endParaRPr lang="en-US" altLang="en-US"/>
          </a:p>
        </p:txBody>
      </p:sp>
      <p:pic>
        <p:nvPicPr>
          <p:cNvPr id="4100" name="Picture 5">
            <a:extLst>
              <a:ext uri="{FF2B5EF4-FFF2-40B4-BE49-F238E27FC236}">
                <a16:creationId xmlns:a16="http://schemas.microsoft.com/office/drawing/2014/main" id="{8A6DAA47-BA58-4A38-B084-4DD050B8C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51" b="11539"/>
          <a:stretch>
            <a:fillRect/>
          </a:stretch>
        </p:blipFill>
        <p:spPr bwMode="auto">
          <a:xfrm>
            <a:off x="762000" y="503238"/>
            <a:ext cx="6781800"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F995E45-5AAA-4FB6-9D4F-4171982B9899}"/>
              </a:ext>
            </a:extLst>
          </p:cNvPr>
          <p:cNvSpPr>
            <a:spLocks noGrp="1" noChangeArrowheads="1"/>
          </p:cNvSpPr>
          <p:nvPr>
            <p:ph type="title"/>
          </p:nvPr>
        </p:nvSpPr>
        <p:spPr>
          <a:xfrm>
            <a:off x="457200" y="274638"/>
            <a:ext cx="8229600" cy="944562"/>
          </a:xfrm>
        </p:spPr>
        <p:txBody>
          <a:bodyPr>
            <a:normAutofit fontScale="90000"/>
          </a:bodyPr>
          <a:lstStyle/>
          <a:p>
            <a:pPr eaLnBrk="1" hangingPunct="1"/>
            <a:r>
              <a:rPr lang="en-US" altLang="en-US" sz="3600"/>
              <a:t>Static and Dynamic Channel Allocation</a:t>
            </a:r>
            <a:br>
              <a:rPr lang="en-US" altLang="en-US" sz="3600"/>
            </a:br>
            <a:r>
              <a:rPr lang="en-US" altLang="en-US" sz="3600"/>
              <a:t>Static is discussed below:</a:t>
            </a:r>
          </a:p>
        </p:txBody>
      </p:sp>
      <p:sp>
        <p:nvSpPr>
          <p:cNvPr id="7171" name="Rectangle 3">
            <a:extLst>
              <a:ext uri="{FF2B5EF4-FFF2-40B4-BE49-F238E27FC236}">
                <a16:creationId xmlns:a16="http://schemas.microsoft.com/office/drawing/2014/main" id="{26D4B9AE-C2CD-4BBD-93D2-FAE0B10814D3}"/>
              </a:ext>
            </a:extLst>
          </p:cNvPr>
          <p:cNvSpPr>
            <a:spLocks noGrp="1" noChangeArrowheads="1"/>
          </p:cNvSpPr>
          <p:nvPr>
            <p:ph type="body" idx="1"/>
          </p:nvPr>
        </p:nvSpPr>
        <p:spPr>
          <a:xfrm>
            <a:off x="457200" y="1295400"/>
            <a:ext cx="8229600" cy="5562600"/>
          </a:xfrm>
        </p:spPr>
        <p:txBody>
          <a:bodyPr/>
          <a:lstStyle/>
          <a:p>
            <a:pPr eaLnBrk="1" hangingPunct="1"/>
            <a:r>
              <a:rPr lang="en-US" altLang="en-US" sz="2800" dirty="0"/>
              <a:t>Channelization to refer to a mapping (between communication and a channel in the underlying transmission system).</a:t>
            </a:r>
          </a:p>
          <a:p>
            <a:pPr eaLnBrk="1" hangingPunct="1"/>
            <a:r>
              <a:rPr lang="en-US" altLang="en-US" sz="2800" dirty="0"/>
              <a:t>Traditional way to allow more than one person to use the medium is to use FDM</a:t>
            </a:r>
          </a:p>
          <a:p>
            <a:pPr eaLnBrk="1" hangingPunct="1"/>
            <a:r>
              <a:rPr lang="en-US" altLang="en-US" sz="2800" dirty="0"/>
              <a:t>In Frequency division multiplexing, the total bandwidth is divided among the total number of users, each pair is assigned to a unique frequency.  This is known as 1-to-1 static.</a:t>
            </a:r>
          </a:p>
          <a:p>
            <a:pPr eaLnBrk="1" hangingPunct="1"/>
            <a:r>
              <a:rPr lang="en-US" altLang="en-US" sz="2800" dirty="0"/>
              <a:t>FDM works well when there is a small number of users</a:t>
            </a:r>
          </a:p>
          <a:p>
            <a:pPr eaLnBrk="1" hangingPunct="1"/>
            <a:r>
              <a:rPr lang="en-US" altLang="en-US" sz="2800" dirty="0"/>
              <a:t>When users grow a fast busy signal is issued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4C3830C-01B2-4810-9583-90006D83EBA4}"/>
              </a:ext>
            </a:extLst>
          </p:cNvPr>
          <p:cNvSpPr>
            <a:spLocks noGrp="1" noChangeArrowheads="1"/>
          </p:cNvSpPr>
          <p:nvPr>
            <p:ph type="title"/>
          </p:nvPr>
        </p:nvSpPr>
        <p:spPr/>
        <p:txBody>
          <a:bodyPr/>
          <a:lstStyle/>
          <a:p>
            <a:pPr eaLnBrk="1" hangingPunct="1"/>
            <a:r>
              <a:rPr lang="en-US" altLang="en-US"/>
              <a:t>Channelization Protocols</a:t>
            </a:r>
          </a:p>
        </p:txBody>
      </p:sp>
      <p:sp>
        <p:nvSpPr>
          <p:cNvPr id="14339" name="Rectangle 3">
            <a:extLst>
              <a:ext uri="{FF2B5EF4-FFF2-40B4-BE49-F238E27FC236}">
                <a16:creationId xmlns:a16="http://schemas.microsoft.com/office/drawing/2014/main" id="{7C3AFB92-6470-47BC-B62B-4342FEA45144}"/>
              </a:ext>
            </a:extLst>
          </p:cNvPr>
          <p:cNvSpPr>
            <a:spLocks noGrp="1" noChangeArrowheads="1"/>
          </p:cNvSpPr>
          <p:nvPr>
            <p:ph type="body" idx="1"/>
          </p:nvPr>
        </p:nvSpPr>
        <p:spPr/>
        <p:txBody>
          <a:bodyPr/>
          <a:lstStyle/>
          <a:p>
            <a:pPr eaLnBrk="1" hangingPunct="1"/>
            <a:r>
              <a:rPr lang="en-US" altLang="en-US" dirty="0"/>
              <a:t>FDMA</a:t>
            </a:r>
          </a:p>
          <a:p>
            <a:pPr eaLnBrk="1" hangingPunct="1"/>
            <a:r>
              <a:rPr lang="en-US" altLang="en-US" dirty="0"/>
              <a:t>TDMA</a:t>
            </a:r>
          </a:p>
          <a:p>
            <a:pPr eaLnBrk="1" hangingPunct="1"/>
            <a:r>
              <a:rPr lang="en-US" altLang="en-US" dirty="0"/>
              <a:t>Code Division Multi-Access</a:t>
            </a:r>
          </a:p>
          <a:p>
            <a:pPr eaLnBrk="1" hangingPunct="1"/>
            <a:r>
              <a:rPr lang="en-US" altLang="en-US" dirty="0"/>
              <a:t>Already covered these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A73224F-6795-4999-9953-E375AB1970FA}"/>
              </a:ext>
            </a:extLst>
          </p:cNvPr>
          <p:cNvSpPr>
            <a:spLocks noGrp="1" noChangeArrowheads="1"/>
          </p:cNvSpPr>
          <p:nvPr>
            <p:ph type="title"/>
          </p:nvPr>
        </p:nvSpPr>
        <p:spPr/>
        <p:txBody>
          <a:bodyPr>
            <a:normAutofit fontScale="90000"/>
          </a:bodyPr>
          <a:lstStyle/>
          <a:p>
            <a:pPr eaLnBrk="1" hangingPunct="1"/>
            <a:r>
              <a:rPr lang="en-US" altLang="en-US" sz="4000"/>
              <a:t>Controlled Access Protocols – Collision free</a:t>
            </a:r>
          </a:p>
        </p:txBody>
      </p:sp>
      <p:sp>
        <p:nvSpPr>
          <p:cNvPr id="15363" name="Rectangle 3">
            <a:extLst>
              <a:ext uri="{FF2B5EF4-FFF2-40B4-BE49-F238E27FC236}">
                <a16:creationId xmlns:a16="http://schemas.microsoft.com/office/drawing/2014/main" id="{1E3E4A14-DB8C-4454-8530-0712F737C104}"/>
              </a:ext>
            </a:extLst>
          </p:cNvPr>
          <p:cNvSpPr>
            <a:spLocks noGrp="1" noChangeArrowheads="1"/>
          </p:cNvSpPr>
          <p:nvPr>
            <p:ph type="body" idx="1"/>
          </p:nvPr>
        </p:nvSpPr>
        <p:spPr/>
        <p:txBody>
          <a:bodyPr/>
          <a:lstStyle/>
          <a:p>
            <a:pPr eaLnBrk="1" hangingPunct="1"/>
            <a:r>
              <a:rPr lang="en-US" altLang="en-US"/>
              <a:t>Polling: A centralized controller cycles through all stations on the network and gives each an opportunity to transmit a packet, either uses round robin order or priority order</a:t>
            </a:r>
          </a:p>
          <a:p>
            <a:pPr eaLnBrk="1" hangingPunct="1"/>
            <a:r>
              <a:rPr lang="en-US" altLang="en-US"/>
              <a: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D3DB577-211A-4157-B468-D873FC20654D}"/>
              </a:ext>
            </a:extLst>
          </p:cNvPr>
          <p:cNvSpPr>
            <a:spLocks noGrp="1" noChangeArrowheads="1"/>
          </p:cNvSpPr>
          <p:nvPr>
            <p:ph type="title"/>
          </p:nvPr>
        </p:nvSpPr>
        <p:spPr/>
        <p:txBody>
          <a:bodyPr/>
          <a:lstStyle/>
          <a:p>
            <a:pPr eaLnBrk="1" hangingPunct="1"/>
            <a:r>
              <a:rPr lang="en-US" altLang="en-US"/>
              <a:t>Reservation – Collision free</a:t>
            </a:r>
          </a:p>
        </p:txBody>
      </p:sp>
      <p:sp>
        <p:nvSpPr>
          <p:cNvPr id="16387" name="Rectangle 3">
            <a:extLst>
              <a:ext uri="{FF2B5EF4-FFF2-40B4-BE49-F238E27FC236}">
                <a16:creationId xmlns:a16="http://schemas.microsoft.com/office/drawing/2014/main" id="{999ECC66-1C7B-4320-929E-036EC9C08FF9}"/>
              </a:ext>
            </a:extLst>
          </p:cNvPr>
          <p:cNvSpPr>
            <a:spLocks noGrp="1" noChangeArrowheads="1"/>
          </p:cNvSpPr>
          <p:nvPr>
            <p:ph type="body" idx="1"/>
          </p:nvPr>
        </p:nvSpPr>
        <p:spPr/>
        <p:txBody>
          <a:bodyPr/>
          <a:lstStyle/>
          <a:p>
            <a:pPr eaLnBrk="1" hangingPunct="1">
              <a:lnSpc>
                <a:spcPct val="90000"/>
              </a:lnSpc>
              <a:buFontTx/>
              <a:buNone/>
            </a:pPr>
            <a:r>
              <a:rPr lang="en-US" altLang="en-US" sz="1800"/>
              <a:t>Often used with satellite transmission, employs a two-step process.  Each transmission is planned in advanced.  In the first step, each potential sender specifies whether they have a packet to send during the next round and the controller transmits a list of stations that will be transmitting.  In the second step, stations transmit upon their turn.</a:t>
            </a:r>
          </a:p>
          <a:p>
            <a:pPr eaLnBrk="1" hangingPunct="1">
              <a:lnSpc>
                <a:spcPct val="90000"/>
              </a:lnSpc>
            </a:pPr>
            <a:r>
              <a:rPr lang="en-US" altLang="en-US" sz="2800"/>
              <a:t>Bit-map protocol</a:t>
            </a:r>
          </a:p>
          <a:p>
            <a:pPr lvl="1" eaLnBrk="1" hangingPunct="1">
              <a:lnSpc>
                <a:spcPct val="90000"/>
              </a:lnSpc>
            </a:pPr>
            <a:r>
              <a:rPr lang="en-US" altLang="en-US" sz="2400"/>
              <a:t>A bit map with enough slots for all stations is passed around</a:t>
            </a:r>
          </a:p>
          <a:p>
            <a:pPr lvl="1" eaLnBrk="1" hangingPunct="1">
              <a:lnSpc>
                <a:spcPct val="90000"/>
              </a:lnSpc>
            </a:pPr>
            <a:r>
              <a:rPr lang="en-US" altLang="en-US" sz="2400"/>
              <a:t>Each station wanting to send a frame and if the frame is ready in the queue,  inserts a 1 bit into  its reserved slot in the bit map.</a:t>
            </a:r>
          </a:p>
          <a:p>
            <a:pPr lvl="1" eaLnBrk="1" hangingPunct="1">
              <a:lnSpc>
                <a:spcPct val="90000"/>
              </a:lnSpc>
            </a:pPr>
            <a:r>
              <a:rPr lang="en-US" altLang="en-US" sz="2400"/>
              <a:t>Once station numbers of all who want to send is known they take turns in order.</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68B22B7-09FD-4075-9065-DD3304A1D03E}"/>
              </a:ext>
            </a:extLst>
          </p:cNvPr>
          <p:cNvSpPr>
            <a:spLocks noGrp="1" noChangeArrowheads="1"/>
          </p:cNvSpPr>
          <p:nvPr>
            <p:ph type="title"/>
          </p:nvPr>
        </p:nvSpPr>
        <p:spPr/>
        <p:txBody>
          <a:bodyPr>
            <a:normAutofit fontScale="90000"/>
          </a:bodyPr>
          <a:lstStyle/>
          <a:p>
            <a:pPr eaLnBrk="1" hangingPunct="1"/>
            <a:r>
              <a:rPr lang="en-US" altLang="en-US" sz="4000"/>
              <a:t>Reservation – collision free. Binary count down</a:t>
            </a:r>
          </a:p>
        </p:txBody>
      </p:sp>
      <p:sp>
        <p:nvSpPr>
          <p:cNvPr id="17411" name="Rectangle 3">
            <a:extLst>
              <a:ext uri="{FF2B5EF4-FFF2-40B4-BE49-F238E27FC236}">
                <a16:creationId xmlns:a16="http://schemas.microsoft.com/office/drawing/2014/main" id="{E744F475-9C4F-4710-B423-CC06B0361FB7}"/>
              </a:ext>
            </a:extLst>
          </p:cNvPr>
          <p:cNvSpPr>
            <a:spLocks noGrp="1" noChangeArrowheads="1"/>
          </p:cNvSpPr>
          <p:nvPr>
            <p:ph type="body" idx="1"/>
          </p:nvPr>
        </p:nvSpPr>
        <p:spPr/>
        <p:txBody>
          <a:bodyPr/>
          <a:lstStyle/>
          <a:p>
            <a:pPr eaLnBrk="1" hangingPunct="1">
              <a:lnSpc>
                <a:spcPct val="90000"/>
              </a:lnSpc>
            </a:pPr>
            <a:r>
              <a:rPr lang="en-US" altLang="en-US"/>
              <a:t>Each station is given a binary address</a:t>
            </a:r>
          </a:p>
          <a:p>
            <a:pPr eaLnBrk="1" hangingPunct="1">
              <a:lnSpc>
                <a:spcPct val="90000"/>
              </a:lnSpc>
            </a:pPr>
            <a:r>
              <a:rPr lang="en-US" altLang="en-US"/>
              <a:t>If a station wants to transmit a frame it broadcasts its address one bit at a time starting with the high order bit.</a:t>
            </a:r>
          </a:p>
          <a:p>
            <a:pPr eaLnBrk="1" hangingPunct="1">
              <a:lnSpc>
                <a:spcPct val="90000"/>
              </a:lnSpc>
            </a:pPr>
            <a:r>
              <a:rPr lang="en-US" altLang="en-US"/>
              <a:t>Bits from each station are Ored together the station address starting with the resulting 0 or 1 bit as agreed upon is allowed to go on.  If two or more has the same bit then go to the next bit and so on.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8C87958-553C-497C-BDDD-71D5F94A8063}"/>
              </a:ext>
            </a:extLst>
          </p:cNvPr>
          <p:cNvSpPr>
            <a:spLocks noGrp="1" noChangeArrowheads="1"/>
          </p:cNvSpPr>
          <p:nvPr>
            <p:ph type="title"/>
          </p:nvPr>
        </p:nvSpPr>
        <p:spPr/>
        <p:txBody>
          <a:bodyPr/>
          <a:lstStyle/>
          <a:p>
            <a:pPr eaLnBrk="1" hangingPunct="1"/>
            <a:r>
              <a:rPr lang="en-US" altLang="en-US" sz="3200"/>
              <a:t>Token Passing – collision free</a:t>
            </a:r>
          </a:p>
        </p:txBody>
      </p:sp>
      <p:sp>
        <p:nvSpPr>
          <p:cNvPr id="18435" name="Rectangle 3">
            <a:extLst>
              <a:ext uri="{FF2B5EF4-FFF2-40B4-BE49-F238E27FC236}">
                <a16:creationId xmlns:a16="http://schemas.microsoft.com/office/drawing/2014/main" id="{4753D473-E77D-44E9-A662-7A5C8FAE0057}"/>
              </a:ext>
            </a:extLst>
          </p:cNvPr>
          <p:cNvSpPr>
            <a:spLocks noGrp="1" noChangeArrowheads="1"/>
          </p:cNvSpPr>
          <p:nvPr>
            <p:ph type="body" idx="1"/>
          </p:nvPr>
        </p:nvSpPr>
        <p:spPr/>
        <p:txBody>
          <a:bodyPr/>
          <a:lstStyle/>
          <a:p>
            <a:pPr eaLnBrk="1" hangingPunct="1">
              <a:lnSpc>
                <a:spcPct val="90000"/>
              </a:lnSpc>
            </a:pPr>
            <a:r>
              <a:rPr lang="en-US" altLang="en-US" sz="2800"/>
              <a:t>Token bus</a:t>
            </a:r>
          </a:p>
          <a:p>
            <a:pPr lvl="1" eaLnBrk="1" hangingPunct="1">
              <a:lnSpc>
                <a:spcPct val="90000"/>
              </a:lnSpc>
            </a:pPr>
            <a:r>
              <a:rPr lang="en-US" altLang="en-US" sz="2400"/>
              <a:t>Each station knows the address of the station to its left and right</a:t>
            </a:r>
          </a:p>
          <a:p>
            <a:pPr lvl="1" eaLnBrk="1" hangingPunct="1">
              <a:lnSpc>
                <a:spcPct val="90000"/>
              </a:lnSpc>
            </a:pPr>
            <a:r>
              <a:rPr lang="en-US" altLang="en-US" sz="2400"/>
              <a:t>The highest numbered station may send the first frame</a:t>
            </a:r>
          </a:p>
          <a:p>
            <a:pPr lvl="1" eaLnBrk="1" hangingPunct="1">
              <a:lnSpc>
                <a:spcPct val="90000"/>
              </a:lnSpc>
            </a:pPr>
            <a:r>
              <a:rPr lang="en-US" altLang="en-US" sz="2400"/>
              <a:t>Then it passes permission to its immediate neighbor by send a special frame called a token.</a:t>
            </a:r>
          </a:p>
          <a:p>
            <a:pPr lvl="1" eaLnBrk="1" hangingPunct="1">
              <a:lnSpc>
                <a:spcPct val="90000"/>
              </a:lnSpc>
            </a:pPr>
            <a:r>
              <a:rPr lang="en-US" altLang="en-US" sz="2400"/>
              <a:t>The first station passes the token to the highest numbered one.</a:t>
            </a:r>
          </a:p>
          <a:p>
            <a:pPr eaLnBrk="1" hangingPunct="1">
              <a:lnSpc>
                <a:spcPct val="90000"/>
              </a:lnSpc>
            </a:pPr>
            <a:r>
              <a:rPr lang="en-US" altLang="en-US" sz="1800"/>
              <a:t>Token Ring</a:t>
            </a:r>
          </a:p>
          <a:p>
            <a:pPr lvl="1" eaLnBrk="1" hangingPunct="1">
              <a:lnSpc>
                <a:spcPct val="90000"/>
              </a:lnSpc>
            </a:pPr>
            <a:r>
              <a:rPr lang="en-US" altLang="en-US" sz="2400"/>
              <a:t>Physical Ring</a:t>
            </a:r>
          </a:p>
          <a:p>
            <a:pPr lvl="1" eaLnBrk="1" hangingPunct="1">
              <a:lnSpc>
                <a:spcPct val="90000"/>
              </a:lnSpc>
            </a:pPr>
            <a:r>
              <a:rPr lang="en-US" altLang="en-US" sz="2400"/>
              <a:t>Token circulates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3.22 Multilink PPP</a:t>
            </a:r>
          </a:p>
        </p:txBody>
      </p:sp>
      <p:pic>
        <p:nvPicPr>
          <p:cNvPr id="9" name="Picture 2" descr="An illustration of multiple access protocol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441518"/>
            <a:ext cx="8412480" cy="20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67</a:t>
            </a:fld>
            <a:endParaRPr lang="en-US"/>
          </a:p>
        </p:txBody>
      </p:sp>
    </p:spTree>
    <p:extLst>
      <p:ext uri="{BB962C8B-B14F-4D97-AF65-F5344CB8AC3E}">
        <p14:creationId xmlns:p14="http://schemas.microsoft.com/office/powerpoint/2010/main" val="367560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3.3.1 Random Access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t>In random access no station is superior to another station and none is assigned the control over another.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68</a:t>
            </a:fld>
            <a:endParaRPr lang="en-US"/>
          </a:p>
        </p:txBody>
      </p:sp>
    </p:spTree>
    <p:extLst>
      <p:ext uri="{BB962C8B-B14F-4D97-AF65-F5344CB8AC3E}">
        <p14:creationId xmlns:p14="http://schemas.microsoft.com/office/powerpoint/2010/main" val="37451115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ALOHA</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t>ALOHA, the earliest random access method, was developed at the University of Hawaii in early 1970. It was designed for a radio (wireless) LAN, but it can be used on any shared medium. It is obvious that there are potential collisions in this arrangement. The medium is shared between the stations. When a station sends data, another station may attempt to do so at the same time. The data from the two stations collide and become garbled.</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69</a:t>
            </a:fld>
            <a:endParaRPr lang="en-US"/>
          </a:p>
        </p:txBody>
      </p:sp>
    </p:spTree>
    <p:extLst>
      <p:ext uri="{BB962C8B-B14F-4D97-AF65-F5344CB8AC3E}">
        <p14:creationId xmlns:p14="http://schemas.microsoft.com/office/powerpoint/2010/main" val="3835208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latin typeface="+mj-lt"/>
              </a:rPr>
              <a:t>3.1.2 Two Types of Links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noProof="0" dirty="0">
                <a:latin typeface="+mj-lt"/>
              </a:rPr>
              <a:t>Although two nodes are physically connected by a transmission medium such as cable or air, we need to remember that the data-link layer controls how the medium is used. We can have a data-link layer that uses the whole capacity of the medium; we can also have a data-link layer that uses only part of the capacity of the link. In other words, we can have a point-to-point link or a broadcast link.</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7</a:t>
            </a:fld>
            <a:endParaRPr lang="en-US">
              <a:latin typeface="+mj-lt"/>
            </a:endParaRPr>
          </a:p>
        </p:txBody>
      </p:sp>
    </p:spTree>
    <p:extLst>
      <p:ext uri="{BB962C8B-B14F-4D97-AF65-F5344CB8AC3E}">
        <p14:creationId xmlns:p14="http://schemas.microsoft.com/office/powerpoint/2010/main" val="34738048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3.24 Frames in a pure ALOHA network</a:t>
            </a:r>
          </a:p>
        </p:txBody>
      </p:sp>
      <p:pic>
        <p:nvPicPr>
          <p:cNvPr id="8" name="Picture 2" descr="An illustration depicts the frames in a ALOHA network.">
            <a:extLst>
              <a:ext uri="{FF2B5EF4-FFF2-40B4-BE49-F238E27FC236}">
                <a16:creationId xmlns:a16="http://schemas.microsoft.com/office/drawing/2014/main" id="{E0C45E85-94F7-489B-80E3-3E4ED71943F2}"/>
              </a:ext>
            </a:extLst>
          </p:cNvPr>
          <p:cNvPicPr>
            <a:picLocks noChangeAspect="1" noChangeArrowheads="1"/>
          </p:cNvPicPr>
          <p:nvPr/>
        </p:nvPicPr>
        <p:blipFill>
          <a:blip r:embed="rId2"/>
          <a:stretch>
            <a:fillRect/>
          </a:stretch>
        </p:blipFill>
        <p:spPr bwMode="auto">
          <a:xfrm>
            <a:off x="365760" y="1993966"/>
            <a:ext cx="8412480" cy="291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70</a:t>
            </a:fld>
            <a:endParaRPr lang="en-US"/>
          </a:p>
        </p:txBody>
      </p:sp>
    </p:spTree>
    <p:extLst>
      <p:ext uri="{BB962C8B-B14F-4D97-AF65-F5344CB8AC3E}">
        <p14:creationId xmlns:p14="http://schemas.microsoft.com/office/powerpoint/2010/main" val="23864668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3.25 Procedure for pure ALOHA protocol</a:t>
            </a:r>
          </a:p>
        </p:txBody>
      </p:sp>
      <p:pic>
        <p:nvPicPr>
          <p:cNvPr id="9" name="Picture 2" descr="A flow chart of abort and success processes.">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29916" y="1317329"/>
            <a:ext cx="8284167" cy="426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71</a:t>
            </a:fld>
            <a:endParaRPr lang="en-US"/>
          </a:p>
        </p:txBody>
      </p:sp>
    </p:spTree>
    <p:extLst>
      <p:ext uri="{BB962C8B-B14F-4D97-AF65-F5344CB8AC3E}">
        <p14:creationId xmlns:p14="http://schemas.microsoft.com/office/powerpoint/2010/main" val="3991746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Example 3.8</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noProof="0" dirty="0"/>
              <a:t>The stations on a wireless ALOHA network are a maximum of 600 km apart. If we assume that signals propagate at 3 × 10</a:t>
            </a:r>
            <a:r>
              <a:rPr lang="en-US" i="0" baseline="30000" noProof="0" dirty="0"/>
              <a:t>8</a:t>
            </a:r>
            <a:r>
              <a:rPr lang="en-US" i="0" noProof="0" dirty="0"/>
              <a:t> m/s, we find </a:t>
            </a:r>
            <a:r>
              <a:rPr lang="en-US" i="0" noProof="0" dirty="0" err="1"/>
              <a:t>T</a:t>
            </a:r>
            <a:r>
              <a:rPr lang="en-US" i="0" baseline="-14000" noProof="0" dirty="0" err="1"/>
              <a:t>p</a:t>
            </a:r>
            <a:r>
              <a:rPr lang="en-US" i="0" noProof="0" dirty="0"/>
              <a:t> = (600 × 10</a:t>
            </a:r>
            <a:r>
              <a:rPr lang="en-US" i="0" baseline="30000" noProof="0" dirty="0"/>
              <a:t>3</a:t>
            </a:r>
            <a:r>
              <a:rPr lang="en-US" i="0" noProof="0" dirty="0"/>
              <a:t>)/(3 × 10</a:t>
            </a:r>
            <a:r>
              <a:rPr lang="en-US" i="0" baseline="30000" noProof="0" dirty="0"/>
              <a:t>8</a:t>
            </a:r>
            <a:r>
              <a:rPr lang="en-US" i="0" noProof="0" dirty="0"/>
              <a:t>) = 2 </a:t>
            </a:r>
            <a:r>
              <a:rPr lang="en-US" i="0" noProof="0" dirty="0" err="1"/>
              <a:t>ms.</a:t>
            </a:r>
            <a:r>
              <a:rPr lang="en-US" i="0" noProof="0" dirty="0"/>
              <a:t> For K = 2, the range of R is {0, 1, 2, 3}. This means that T</a:t>
            </a:r>
            <a:r>
              <a:rPr lang="en-US" i="0" baseline="-14000" noProof="0" dirty="0"/>
              <a:t>B</a:t>
            </a:r>
            <a:r>
              <a:rPr lang="en-US" i="0" noProof="0" dirty="0"/>
              <a:t> can be 0, 2, 4, or 6 </a:t>
            </a:r>
            <a:r>
              <a:rPr lang="en-US" i="0" noProof="0" dirty="0" err="1"/>
              <a:t>ms</a:t>
            </a:r>
            <a:r>
              <a:rPr lang="en-US" i="0" noProof="0" dirty="0"/>
              <a:t>, based on the outcome of the random variable 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72</a:t>
            </a:fld>
            <a:endParaRPr lang="en-US"/>
          </a:p>
        </p:txBody>
      </p:sp>
    </p:spTree>
    <p:extLst>
      <p:ext uri="{BB962C8B-B14F-4D97-AF65-F5344CB8AC3E}">
        <p14:creationId xmlns:p14="http://schemas.microsoft.com/office/powerpoint/2010/main" val="27875567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3.26 Vulnerable time for pure ALOHA protocol</a:t>
            </a:r>
          </a:p>
        </p:txBody>
      </p:sp>
      <p:pic>
        <p:nvPicPr>
          <p:cNvPr id="9" name="Picture 2" descr="A graph depicts data patterns versus tim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29916" y="1712525"/>
            <a:ext cx="8284167" cy="3478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73</a:t>
            </a:fld>
            <a:endParaRPr lang="en-US"/>
          </a:p>
        </p:txBody>
      </p:sp>
    </p:spTree>
    <p:extLst>
      <p:ext uri="{BB962C8B-B14F-4D97-AF65-F5344CB8AC3E}">
        <p14:creationId xmlns:p14="http://schemas.microsoft.com/office/powerpoint/2010/main" val="8949992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Example 3.9</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r>
              <a:rPr lang="en-US" i="0" noProof="0" dirty="0"/>
              <a:t>A pure ALOHA network transmits 200-bit frames on a shared channel of 200 kbps. What is the requirement to make this frame collision-free?</a:t>
            </a:r>
          </a:p>
          <a:p>
            <a:pPr>
              <a:spcBef>
                <a:spcPts val="1800"/>
              </a:spcBef>
            </a:pPr>
            <a:r>
              <a:rPr lang="en-US" b="1" i="0" noProof="0" dirty="0">
                <a:solidFill>
                  <a:srgbClr val="C00000"/>
                </a:solidFill>
              </a:rPr>
              <a:t>Solution</a:t>
            </a:r>
          </a:p>
          <a:p>
            <a:r>
              <a:rPr lang="en-US" i="0" noProof="0" dirty="0"/>
              <a:t>Average frame transmission time </a:t>
            </a:r>
            <a:r>
              <a:rPr lang="en-US" i="0" noProof="0" dirty="0" err="1"/>
              <a:t>T</a:t>
            </a:r>
            <a:r>
              <a:rPr lang="en-US" i="0" baseline="-16000" noProof="0" dirty="0" err="1"/>
              <a:t>fr</a:t>
            </a:r>
            <a:r>
              <a:rPr lang="en-US" i="0" noProof="0" dirty="0"/>
              <a:t> is 200 bits/200 kbps or 1 </a:t>
            </a:r>
            <a:r>
              <a:rPr lang="en-US" i="0" noProof="0" dirty="0" err="1"/>
              <a:t>ms.</a:t>
            </a:r>
            <a:r>
              <a:rPr lang="en-US" i="0" noProof="0" dirty="0"/>
              <a:t> The vulnerable time is 2 × 1 </a:t>
            </a:r>
            <a:r>
              <a:rPr lang="en-US" i="0" noProof="0" dirty="0" err="1"/>
              <a:t>ms</a:t>
            </a:r>
            <a:r>
              <a:rPr lang="en-US" i="0" noProof="0" dirty="0"/>
              <a:t> = 2 </a:t>
            </a:r>
            <a:r>
              <a:rPr lang="en-US" i="0" noProof="0" dirty="0" err="1"/>
              <a:t>ms.</a:t>
            </a:r>
            <a:r>
              <a:rPr lang="en-US" i="0" noProof="0" dirty="0"/>
              <a:t> This means no station should send later than 1 </a:t>
            </a:r>
            <a:r>
              <a:rPr lang="en-US" i="0" noProof="0" dirty="0" err="1"/>
              <a:t>ms</a:t>
            </a:r>
            <a:r>
              <a:rPr lang="en-US" i="0" noProof="0" dirty="0"/>
              <a:t> before this station starts transmission and no station should start sending during the period (1 </a:t>
            </a:r>
            <a:r>
              <a:rPr lang="en-US" i="0" noProof="0" dirty="0" err="1"/>
              <a:t>ms</a:t>
            </a:r>
            <a:r>
              <a:rPr lang="en-US" i="0" noProof="0" dirty="0"/>
              <a:t>) that this station is sending.</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74</a:t>
            </a:fld>
            <a:endParaRPr lang="en-US"/>
          </a:p>
        </p:txBody>
      </p:sp>
    </p:spTree>
    <p:extLst>
      <p:ext uri="{BB962C8B-B14F-4D97-AF65-F5344CB8AC3E}">
        <p14:creationId xmlns:p14="http://schemas.microsoft.com/office/powerpoint/2010/main" val="3942495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Example 3.10</a:t>
            </a:r>
            <a:r>
              <a:rPr lang="en-US" sz="1200" noProof="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spcBef>
                <a:spcPts val="300"/>
              </a:spcBef>
              <a:spcAft>
                <a:spcPts val="600"/>
              </a:spcAft>
            </a:pPr>
            <a:r>
              <a:rPr lang="en-US" sz="2200" i="0" noProof="0" dirty="0">
                <a:solidFill>
                  <a:schemeClr val="tx1"/>
                </a:solidFill>
              </a:rPr>
              <a:t>A pure ALOHA network transmits 200-bit frames on a shared channel of 200 kbps. What is the throughput if the system (all stations together) produces</a:t>
            </a:r>
          </a:p>
          <a:p>
            <a:pPr marL="457200" indent="-457200">
              <a:spcBef>
                <a:spcPts val="300"/>
              </a:spcBef>
              <a:spcAft>
                <a:spcPts val="600"/>
              </a:spcAft>
            </a:pPr>
            <a:r>
              <a:rPr lang="en-US" sz="2200" b="1" i="0" noProof="0" dirty="0">
                <a:solidFill>
                  <a:srgbClr val="C00000"/>
                </a:solidFill>
              </a:rPr>
              <a:t>a.</a:t>
            </a:r>
            <a:r>
              <a:rPr lang="en-US" sz="2200" i="0" noProof="0" dirty="0">
                <a:solidFill>
                  <a:schemeClr val="tx1"/>
                </a:solidFill>
              </a:rPr>
              <a:t>	1000 frames per second?</a:t>
            </a:r>
          </a:p>
          <a:p>
            <a:pPr marL="457200" indent="-457200">
              <a:spcBef>
                <a:spcPts val="300"/>
              </a:spcBef>
              <a:spcAft>
                <a:spcPts val="600"/>
              </a:spcAft>
            </a:pPr>
            <a:r>
              <a:rPr lang="en-US" sz="2200" b="1" i="0" noProof="0" dirty="0">
                <a:solidFill>
                  <a:srgbClr val="C00000"/>
                </a:solidFill>
              </a:rPr>
              <a:t>b.</a:t>
            </a:r>
            <a:r>
              <a:rPr lang="en-US" sz="2200" i="0" noProof="0" dirty="0">
                <a:solidFill>
                  <a:schemeClr val="tx1"/>
                </a:solidFill>
              </a:rPr>
              <a:t>	500 frames per second?</a:t>
            </a:r>
          </a:p>
          <a:p>
            <a:pPr marL="457200" indent="-457200">
              <a:spcBef>
                <a:spcPts val="300"/>
              </a:spcBef>
              <a:spcAft>
                <a:spcPts val="600"/>
              </a:spcAft>
            </a:pPr>
            <a:r>
              <a:rPr lang="en-US" sz="2200" b="1" i="0" noProof="0" dirty="0">
                <a:solidFill>
                  <a:srgbClr val="C00000"/>
                </a:solidFill>
              </a:rPr>
              <a:t>c.</a:t>
            </a:r>
            <a:r>
              <a:rPr lang="en-US" sz="2200" i="0" noProof="0" dirty="0">
                <a:solidFill>
                  <a:schemeClr val="tx1"/>
                </a:solidFill>
              </a:rPr>
              <a:t>	250 frames per second?</a:t>
            </a:r>
          </a:p>
          <a:p>
            <a:pPr>
              <a:spcBef>
                <a:spcPts val="1200"/>
              </a:spcBef>
              <a:spcAft>
                <a:spcPts val="600"/>
              </a:spcAft>
            </a:pPr>
            <a:r>
              <a:rPr lang="en-US" sz="2200" b="1" i="0" noProof="0" dirty="0">
                <a:solidFill>
                  <a:srgbClr val="C00000"/>
                </a:solidFill>
              </a:rPr>
              <a:t>Solution</a:t>
            </a:r>
          </a:p>
          <a:p>
            <a:pPr>
              <a:spcBef>
                <a:spcPts val="300"/>
              </a:spcBef>
              <a:spcAft>
                <a:spcPts val="600"/>
              </a:spcAft>
            </a:pPr>
            <a:r>
              <a:rPr lang="en-US" sz="2200" i="0" noProof="0" dirty="0"/>
              <a:t>The frame transmission time is 200/200 kbps or 1 </a:t>
            </a:r>
            <a:r>
              <a:rPr lang="en-US" sz="2200" i="0" noProof="0" dirty="0" err="1"/>
              <a:t>ms.</a:t>
            </a:r>
            <a:endParaRPr lang="en-US" sz="2200" i="0" noProof="0" dirty="0"/>
          </a:p>
          <a:p>
            <a:pPr marL="457200" indent="-457200">
              <a:spcBef>
                <a:spcPts val="300"/>
              </a:spcBef>
              <a:spcAft>
                <a:spcPts val="600"/>
              </a:spcAft>
            </a:pPr>
            <a:r>
              <a:rPr lang="en-US" sz="2200" b="1" i="0" noProof="0" dirty="0">
                <a:solidFill>
                  <a:srgbClr val="C00000"/>
                </a:solidFill>
              </a:rPr>
              <a:t>a.</a:t>
            </a:r>
            <a:r>
              <a:rPr lang="en-US" sz="2200" i="0" noProof="0" dirty="0">
                <a:solidFill>
                  <a:schemeClr val="tx1"/>
                </a:solidFill>
              </a:rPr>
              <a:t>	</a:t>
            </a:r>
            <a:r>
              <a:rPr lang="en-US" sz="2200" i="0" noProof="0" dirty="0"/>
              <a:t>If the system creates 1000 frames per second, or 1 frame per millisecond, then G = 1. In this case S = G × e</a:t>
            </a:r>
            <a:r>
              <a:rPr lang="en-US" sz="2200" i="0" baseline="30000" noProof="0" dirty="0"/>
              <a:t>−2G </a:t>
            </a:r>
            <a:r>
              <a:rPr lang="en-US" sz="2200" i="0" noProof="0" dirty="0"/>
              <a:t>= 0.135 (13.5 percent). This means that the throughput is 1000 × 0.135 = 135 frames. Only 135 frames out of 1000 will probably survive.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75</a:t>
            </a:fld>
            <a:endParaRPr lang="en-US"/>
          </a:p>
        </p:txBody>
      </p:sp>
    </p:spTree>
    <p:extLst>
      <p:ext uri="{BB962C8B-B14F-4D97-AF65-F5344CB8AC3E}">
        <p14:creationId xmlns:p14="http://schemas.microsoft.com/office/powerpoint/2010/main" val="32879264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Example 3.10</a:t>
            </a:r>
            <a:r>
              <a:rPr lang="en-US" sz="1200" noProof="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marL="457200" indent="-457200">
              <a:spcBef>
                <a:spcPts val="1800"/>
              </a:spcBef>
              <a:spcAft>
                <a:spcPts val="1800"/>
              </a:spcAft>
            </a:pPr>
            <a:r>
              <a:rPr lang="en-US" b="1" i="0" noProof="0" dirty="0">
                <a:solidFill>
                  <a:srgbClr val="C00000"/>
                </a:solidFill>
              </a:rPr>
              <a:t>b.</a:t>
            </a:r>
            <a:r>
              <a:rPr lang="en-US" i="0" noProof="0" dirty="0">
                <a:solidFill>
                  <a:srgbClr val="FF0000"/>
                </a:solidFill>
              </a:rPr>
              <a:t>	</a:t>
            </a:r>
            <a:r>
              <a:rPr lang="en-US" i="0" noProof="0" dirty="0"/>
              <a:t>If the system creates 500 frames per second, or 1/2 frames per millisecond, then G = 1/2. In this case S = G × e</a:t>
            </a:r>
            <a:r>
              <a:rPr lang="en-US" i="0" baseline="30000" noProof="0" dirty="0"/>
              <a:t>−2G </a:t>
            </a:r>
            <a:r>
              <a:rPr lang="en-US" i="0" noProof="0" dirty="0"/>
              <a:t>= 0.184 (18.4 percent). This means that the throughput is 500 × 0.184 = 92 and that only 92 frames out of 500 will probably survive. Note that this is the maximum throughput case, percentage-wise.</a:t>
            </a:r>
          </a:p>
          <a:p>
            <a:pPr marL="457200" indent="-457200">
              <a:spcBef>
                <a:spcPts val="1800"/>
              </a:spcBef>
              <a:spcAft>
                <a:spcPts val="1800"/>
              </a:spcAft>
            </a:pPr>
            <a:r>
              <a:rPr lang="en-US" b="1" i="0" noProof="0" dirty="0">
                <a:solidFill>
                  <a:srgbClr val="C00000"/>
                </a:solidFill>
              </a:rPr>
              <a:t>c.</a:t>
            </a:r>
            <a:r>
              <a:rPr lang="en-US" i="0" noProof="0" dirty="0">
                <a:solidFill>
                  <a:srgbClr val="FF0000"/>
                </a:solidFill>
              </a:rPr>
              <a:t>	</a:t>
            </a:r>
            <a:r>
              <a:rPr lang="en-US" i="0" noProof="0" dirty="0"/>
              <a:t>If the system creates 250 frames per second, or 1/4 frames per millisecond, then G = 1/4. In this case S = G × e</a:t>
            </a:r>
            <a:r>
              <a:rPr lang="en-US" i="0" baseline="30000" noProof="0" dirty="0"/>
              <a:t>−2G </a:t>
            </a:r>
            <a:r>
              <a:rPr lang="en-US" i="0" noProof="0" dirty="0"/>
              <a:t>= 0.152 (15.2 percent). This means that the throughput is 250 × 0.152 = 38. Only 38 frames out of 250 will probably survive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76</a:t>
            </a:fld>
            <a:endParaRPr lang="en-US"/>
          </a:p>
        </p:txBody>
      </p:sp>
    </p:spTree>
    <p:extLst>
      <p:ext uri="{BB962C8B-B14F-4D97-AF65-F5344CB8AC3E}">
        <p14:creationId xmlns:p14="http://schemas.microsoft.com/office/powerpoint/2010/main" val="943084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3.27 Frames in a slotted ALOHA network</a:t>
            </a:r>
          </a:p>
        </p:txBody>
      </p:sp>
      <p:pic>
        <p:nvPicPr>
          <p:cNvPr id="9" name="Picture 2" descr="An illustration depicts the frames in a ALOHA network.">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29916" y="1865954"/>
            <a:ext cx="8284167" cy="3171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77</a:t>
            </a:fld>
            <a:endParaRPr lang="en-US"/>
          </a:p>
        </p:txBody>
      </p:sp>
    </p:spTree>
    <p:extLst>
      <p:ext uri="{BB962C8B-B14F-4D97-AF65-F5344CB8AC3E}">
        <p14:creationId xmlns:p14="http://schemas.microsoft.com/office/powerpoint/2010/main" val="686633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3.28 Vulnerable time for slotted ALOHA protocol</a:t>
            </a:r>
          </a:p>
        </p:txBody>
      </p:sp>
      <p:pic>
        <p:nvPicPr>
          <p:cNvPr id="9" name="Picture 2" descr="A graph depicts data patterns versus tim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81332" y="1865954"/>
            <a:ext cx="8181335" cy="3171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78</a:t>
            </a:fld>
            <a:endParaRPr lang="en-US"/>
          </a:p>
        </p:txBody>
      </p:sp>
    </p:spTree>
    <p:extLst>
      <p:ext uri="{BB962C8B-B14F-4D97-AF65-F5344CB8AC3E}">
        <p14:creationId xmlns:p14="http://schemas.microsoft.com/office/powerpoint/2010/main" val="25160061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Example 3.11</a:t>
            </a:r>
            <a:r>
              <a:rPr lang="en-US" sz="1200" noProof="0" dirty="0"/>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spcBef>
                <a:spcPts val="600"/>
              </a:spcBef>
              <a:spcAft>
                <a:spcPts val="600"/>
              </a:spcAft>
            </a:pPr>
            <a:r>
              <a:rPr lang="en-US" i="0" noProof="0" dirty="0"/>
              <a:t>A slotted ALOHA network transmits 200-bit frames using a shared channel with a 200-kbps bandwidth. Find the throughput if the system (all stations together) produces</a:t>
            </a:r>
            <a:endParaRPr lang="en-US" i="0" noProof="0" dirty="0">
              <a:solidFill>
                <a:srgbClr val="FF0000"/>
              </a:solidFill>
            </a:endParaRPr>
          </a:p>
          <a:p>
            <a:pPr marL="457200" indent="-457200">
              <a:spcBef>
                <a:spcPts val="1800"/>
              </a:spcBef>
              <a:spcAft>
                <a:spcPts val="600"/>
              </a:spcAft>
            </a:pPr>
            <a:r>
              <a:rPr lang="en-US" b="1" i="0" noProof="0" dirty="0">
                <a:solidFill>
                  <a:srgbClr val="C00000"/>
                </a:solidFill>
              </a:rPr>
              <a:t>a.</a:t>
            </a:r>
            <a:r>
              <a:rPr lang="en-US" i="0" noProof="0" dirty="0">
                <a:solidFill>
                  <a:schemeClr val="tx1"/>
                </a:solidFill>
              </a:rPr>
              <a:t>	1000 frames per second.</a:t>
            </a:r>
          </a:p>
          <a:p>
            <a:pPr marL="457200" indent="-457200">
              <a:spcBef>
                <a:spcPts val="600"/>
              </a:spcBef>
              <a:spcAft>
                <a:spcPts val="600"/>
              </a:spcAft>
            </a:pPr>
            <a:r>
              <a:rPr lang="en-US" b="1" i="0" noProof="0" dirty="0">
                <a:solidFill>
                  <a:srgbClr val="C00000"/>
                </a:solidFill>
              </a:rPr>
              <a:t>b.</a:t>
            </a:r>
            <a:r>
              <a:rPr lang="en-US" i="0" noProof="0" dirty="0">
                <a:solidFill>
                  <a:schemeClr val="tx1"/>
                </a:solidFill>
              </a:rPr>
              <a:t>	500 frames per second.</a:t>
            </a:r>
          </a:p>
          <a:p>
            <a:pPr marL="457200" indent="-457200">
              <a:spcBef>
                <a:spcPts val="600"/>
              </a:spcBef>
              <a:spcAft>
                <a:spcPts val="600"/>
              </a:spcAft>
            </a:pPr>
            <a:r>
              <a:rPr lang="en-US" b="1" i="0" noProof="0" dirty="0">
                <a:solidFill>
                  <a:srgbClr val="C00000"/>
                </a:solidFill>
              </a:rPr>
              <a:t>c.</a:t>
            </a:r>
            <a:r>
              <a:rPr lang="en-US" i="0" noProof="0" dirty="0">
                <a:solidFill>
                  <a:schemeClr val="tx1"/>
                </a:solidFill>
              </a:rPr>
              <a:t>	250 frames per second.</a:t>
            </a:r>
          </a:p>
          <a:p>
            <a:pPr>
              <a:spcBef>
                <a:spcPts val="1800"/>
              </a:spcBef>
              <a:spcAft>
                <a:spcPts val="600"/>
              </a:spcAft>
            </a:pPr>
            <a:r>
              <a:rPr lang="en-US" b="1" i="0" noProof="0" dirty="0">
                <a:solidFill>
                  <a:srgbClr val="C00000"/>
                </a:solidFill>
              </a:rPr>
              <a:t>Solution</a:t>
            </a:r>
          </a:p>
          <a:p>
            <a:pPr>
              <a:spcBef>
                <a:spcPts val="600"/>
              </a:spcBef>
              <a:spcAft>
                <a:spcPts val="600"/>
              </a:spcAft>
            </a:pPr>
            <a:r>
              <a:rPr lang="en-US" i="0" noProof="0" dirty="0"/>
              <a:t>This situation is similar to the previous exercise except that the network is using slotted ALOHA instead of pure ALOHA. The frame transmission time is 200/200 kbps or 1 </a:t>
            </a:r>
            <a:r>
              <a:rPr lang="en-US" i="0" noProof="0" dirty="0" err="1"/>
              <a:t>ms.</a:t>
            </a:r>
            <a:endParaRPr lang="en-US" i="0" noProof="0" dirty="0"/>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79</a:t>
            </a:fld>
            <a:endParaRPr lang="en-US"/>
          </a:p>
        </p:txBody>
      </p:sp>
    </p:spTree>
    <p:extLst>
      <p:ext uri="{BB962C8B-B14F-4D97-AF65-F5344CB8AC3E}">
        <p14:creationId xmlns:p14="http://schemas.microsoft.com/office/powerpoint/2010/main" val="3990799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latin typeface="+mj-lt"/>
              </a:rPr>
              <a:t>3.1.3 Two Sublayers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10"/>
            <a:ext cx="8458200" cy="5075964"/>
          </a:xfrm>
        </p:spPr>
        <p:txBody>
          <a:bodyPr/>
          <a:lstStyle/>
          <a:p>
            <a:pPr>
              <a:defRPr/>
            </a:pPr>
            <a:r>
              <a:rPr lang="en-US" noProof="0" dirty="0">
                <a:latin typeface="+mj-lt"/>
              </a:rPr>
              <a:t>To better understand the functionality of and the services provided by the link layer, we can divide the data-link layer into two sublayers: data link control (DLC) and media access control (MAC). This is not unusual because, as we will see in later chapters, LAN protocols actually  use the same strategy.</a:t>
            </a:r>
          </a:p>
        </p:txBody>
      </p:sp>
      <p:sp>
        <p:nvSpPr>
          <p:cNvPr id="4" name="Slide Number Placeholder 3">
            <a:extLst>
              <a:ext uri="{FF2B5EF4-FFF2-40B4-BE49-F238E27FC236}">
                <a16:creationId xmlns:a16="http://schemas.microsoft.com/office/drawing/2014/main" id="{406609ED-3F07-4501-94BB-CEE6A74EDF21}"/>
              </a:ext>
            </a:extLst>
          </p:cNvPr>
          <p:cNvSpPr>
            <a:spLocks noGrp="1"/>
          </p:cNvSpPr>
          <p:nvPr>
            <p:ph type="sldNum" sz="quarter" idx="10"/>
          </p:nvPr>
        </p:nvSpPr>
        <p:spPr/>
        <p:txBody>
          <a:bodyPr/>
          <a:lstStyle/>
          <a:p>
            <a:fld id="{68151E55-6873-49E2-B8D5-2F265E6F1973}" type="slidenum">
              <a:rPr lang="en-US" smtClean="0">
                <a:latin typeface="+mj-lt"/>
              </a:rPr>
              <a:pPr/>
              <a:t>8</a:t>
            </a:fld>
            <a:endParaRPr lang="en-US">
              <a:latin typeface="+mj-lt"/>
            </a:endParaRPr>
          </a:p>
        </p:txBody>
      </p:sp>
    </p:spTree>
    <p:extLst>
      <p:ext uri="{BB962C8B-B14F-4D97-AF65-F5344CB8AC3E}">
        <p14:creationId xmlns:p14="http://schemas.microsoft.com/office/powerpoint/2010/main" val="37561359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Example 3.11</a:t>
            </a:r>
            <a:r>
              <a:rPr lang="en-US" sz="1200" noProof="0" dirty="0"/>
              <a:t> (2)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marL="457200" indent="-457200">
              <a:spcBef>
                <a:spcPts val="1200"/>
              </a:spcBef>
              <a:buFont typeface="+mj-lt"/>
              <a:buAutoNum type="alphaLcParenR"/>
            </a:pPr>
            <a:r>
              <a:rPr lang="en-US" i="0" noProof="0" dirty="0"/>
              <a:t>In this case G is 1. So S = G × e</a:t>
            </a:r>
            <a:r>
              <a:rPr lang="en-US" i="0" baseline="30000" noProof="0" dirty="0"/>
              <a:t>−G </a:t>
            </a:r>
            <a:r>
              <a:rPr lang="en-US" i="0" noProof="0" dirty="0"/>
              <a:t>= 0.368 (36.8  </a:t>
            </a:r>
            <a:br>
              <a:rPr lang="en-US" i="0" noProof="0" dirty="0"/>
            </a:br>
            <a:r>
              <a:rPr lang="en-US" i="0" noProof="0" dirty="0"/>
              <a:t>percent). This means that the throughput is 1000 × 0.0368 = 368 frames. Only 368 out of 1000 frames will probably survive. Note that this is the maximum throughput case, percentage-wise.</a:t>
            </a:r>
          </a:p>
          <a:p>
            <a:pPr marL="457200" indent="-457200">
              <a:spcBef>
                <a:spcPts val="1200"/>
              </a:spcBef>
              <a:buFont typeface="+mj-lt"/>
              <a:buAutoNum type="alphaLcParenR"/>
            </a:pPr>
            <a:r>
              <a:rPr lang="en-US" i="0" noProof="0" dirty="0"/>
              <a:t>Here G is 1/2. In this case S = G × e</a:t>
            </a:r>
            <a:r>
              <a:rPr lang="en-US" i="0" baseline="30000" noProof="0" dirty="0"/>
              <a:t>−G </a:t>
            </a:r>
            <a:r>
              <a:rPr lang="en-US" i="0" noProof="0" dirty="0"/>
              <a:t>= 0.303 (30.3 percent). This means that the throughput is 500 × 0.0303 = 151. Only 151 frames out of 500 will probably survive.</a:t>
            </a:r>
          </a:p>
          <a:p>
            <a:pPr marL="457200" indent="-457200">
              <a:spcBef>
                <a:spcPts val="1200"/>
              </a:spcBef>
              <a:buFont typeface="+mj-lt"/>
              <a:buAutoNum type="alphaLcParenR"/>
            </a:pPr>
            <a:r>
              <a:rPr lang="en-US" i="0" noProof="0" dirty="0"/>
              <a:t>Now G is 1/4. In this case S = G × e</a:t>
            </a:r>
            <a:r>
              <a:rPr lang="en-US" i="0" baseline="30000" noProof="0" dirty="0"/>
              <a:t>−G </a:t>
            </a:r>
            <a:r>
              <a:rPr lang="en-US" i="0" noProof="0" dirty="0"/>
              <a:t>= 0.195 (19.5 percent). This means that the throughput is 250 × 0.195 = 49. Only 49 frames out of 250 will probably survive.</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80</a:t>
            </a:fld>
            <a:endParaRPr lang="en-US"/>
          </a:p>
        </p:txBody>
      </p:sp>
    </p:spTree>
    <p:extLst>
      <p:ext uri="{BB962C8B-B14F-4D97-AF65-F5344CB8AC3E}">
        <p14:creationId xmlns:p14="http://schemas.microsoft.com/office/powerpoint/2010/main" val="41442096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Carrier Sense Multiple Access (CSMA)</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t>To minimize the chance of collision and, therefore, increase the performance, the CSMA method was developed. The chance of collision can be reduced if a station senses the medium before trying to use it. Carrier sense multiple access (CSMA) requires that each station first listen to the medium (or check the state of the medium) before sending. In other words, CSMA is based on the principle “sense before transmit” or “listen before talk.”</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81</a:t>
            </a:fld>
            <a:endParaRPr lang="en-US"/>
          </a:p>
        </p:txBody>
      </p:sp>
    </p:spTree>
    <p:extLst>
      <p:ext uri="{BB962C8B-B14F-4D97-AF65-F5344CB8AC3E}">
        <p14:creationId xmlns:p14="http://schemas.microsoft.com/office/powerpoint/2010/main" val="38327691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265E9D0-BECF-42D7-82F2-D41354B67DFF}"/>
              </a:ext>
            </a:extLst>
          </p:cNvPr>
          <p:cNvSpPr>
            <a:spLocks noGrp="1" noChangeArrowheads="1"/>
          </p:cNvSpPr>
          <p:nvPr>
            <p:ph type="title"/>
          </p:nvPr>
        </p:nvSpPr>
        <p:spPr/>
        <p:txBody>
          <a:bodyPr/>
          <a:lstStyle/>
          <a:p>
            <a:pPr eaLnBrk="1" hangingPunct="1"/>
            <a:r>
              <a:rPr lang="en-US" altLang="en-US"/>
              <a:t>Carrier Sense Multiple Access Protocols (CSMA)</a:t>
            </a:r>
          </a:p>
        </p:txBody>
      </p:sp>
      <p:sp>
        <p:nvSpPr>
          <p:cNvPr id="24579" name="Rectangle 3">
            <a:extLst>
              <a:ext uri="{FF2B5EF4-FFF2-40B4-BE49-F238E27FC236}">
                <a16:creationId xmlns:a16="http://schemas.microsoft.com/office/drawing/2014/main" id="{C3A895A0-ECB2-4AD3-8D7D-CAEAB4F1E67E}"/>
              </a:ext>
            </a:extLst>
          </p:cNvPr>
          <p:cNvSpPr>
            <a:spLocks noGrp="1" noChangeArrowheads="1"/>
          </p:cNvSpPr>
          <p:nvPr>
            <p:ph type="body" idx="1"/>
          </p:nvPr>
        </p:nvSpPr>
        <p:spPr/>
        <p:txBody>
          <a:bodyPr/>
          <a:lstStyle/>
          <a:p>
            <a:pPr eaLnBrk="1" hangingPunct="1"/>
            <a:r>
              <a:rPr lang="en-US" altLang="en-US"/>
              <a:t>Listen for a transmission</a:t>
            </a:r>
          </a:p>
          <a:p>
            <a:pPr eaLnBrk="1" hangingPunct="1"/>
            <a:r>
              <a:rPr lang="en-US" altLang="en-US"/>
              <a:t>If the line is clear then transmit</a:t>
            </a:r>
          </a:p>
          <a:p>
            <a:pPr eaLnBrk="1" hangingPunct="1"/>
            <a:r>
              <a:rPr lang="en-US" altLang="en-US"/>
              <a:t>Implementations:</a:t>
            </a:r>
          </a:p>
          <a:p>
            <a:pPr lvl="1" eaLnBrk="1" hangingPunct="1"/>
            <a:r>
              <a:rPr lang="en-US" altLang="en-US"/>
              <a:t>Persistent, Non Persistent and p-persistent</a:t>
            </a:r>
          </a:p>
          <a:p>
            <a:pPr lvl="1" eaLnBrk="1" hangingPunct="1"/>
            <a:r>
              <a:rPr lang="en-US" altLang="en-US"/>
              <a:t>CSMA with collision detection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139A3F0-5AAC-4498-B798-4FA28E34733E}"/>
              </a:ext>
            </a:extLst>
          </p:cNvPr>
          <p:cNvSpPr>
            <a:spLocks noGrp="1" noChangeArrowheads="1"/>
          </p:cNvSpPr>
          <p:nvPr>
            <p:ph type="title"/>
          </p:nvPr>
        </p:nvSpPr>
        <p:spPr/>
        <p:txBody>
          <a:bodyPr/>
          <a:lstStyle/>
          <a:p>
            <a:pPr eaLnBrk="1" hangingPunct="1"/>
            <a:r>
              <a:rPr lang="en-US" altLang="en-US"/>
              <a:t>Persistent</a:t>
            </a:r>
          </a:p>
        </p:txBody>
      </p:sp>
      <p:sp>
        <p:nvSpPr>
          <p:cNvPr id="25603" name="Rectangle 3">
            <a:extLst>
              <a:ext uri="{FF2B5EF4-FFF2-40B4-BE49-F238E27FC236}">
                <a16:creationId xmlns:a16="http://schemas.microsoft.com/office/drawing/2014/main" id="{91B49940-9D3D-493B-BB62-3B92E5FFFCF5}"/>
              </a:ext>
            </a:extLst>
          </p:cNvPr>
          <p:cNvSpPr>
            <a:spLocks noGrp="1" noChangeArrowheads="1"/>
          </p:cNvSpPr>
          <p:nvPr>
            <p:ph type="body" idx="1"/>
          </p:nvPr>
        </p:nvSpPr>
        <p:spPr/>
        <p:txBody>
          <a:bodyPr/>
          <a:lstStyle/>
          <a:p>
            <a:pPr eaLnBrk="1" hangingPunct="1"/>
            <a:r>
              <a:rPr lang="en-US" altLang="en-US"/>
              <a:t>Listen, if busy wait until line is free</a:t>
            </a:r>
          </a:p>
          <a:p>
            <a:pPr eaLnBrk="1" hangingPunct="1"/>
            <a:r>
              <a:rPr lang="en-US" altLang="en-US"/>
              <a:t>Transmit a frame</a:t>
            </a:r>
          </a:p>
          <a:p>
            <a:pPr eaLnBrk="1" hangingPunct="1"/>
            <a:r>
              <a:rPr lang="en-US" altLang="en-US"/>
              <a:t>If collision occurred, wait for a random amount of time</a:t>
            </a:r>
          </a:p>
          <a:p>
            <a:pPr eaLnBrk="1" hangingPunct="1"/>
            <a:r>
              <a:rPr lang="en-US" altLang="en-US"/>
              <a:t>Transmission time delay between two sending computers will cause the second computer not to hear the transmission.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5189F44-656B-4F7C-B7B3-0D7A2D1804A9}"/>
              </a:ext>
            </a:extLst>
          </p:cNvPr>
          <p:cNvSpPr>
            <a:spLocks noGrp="1" noChangeArrowheads="1"/>
          </p:cNvSpPr>
          <p:nvPr>
            <p:ph type="title"/>
          </p:nvPr>
        </p:nvSpPr>
        <p:spPr/>
        <p:txBody>
          <a:bodyPr/>
          <a:lstStyle/>
          <a:p>
            <a:pPr eaLnBrk="1" hangingPunct="1"/>
            <a:r>
              <a:rPr lang="en-US" altLang="en-US"/>
              <a:t>Non-Persistent</a:t>
            </a:r>
          </a:p>
        </p:txBody>
      </p:sp>
      <p:sp>
        <p:nvSpPr>
          <p:cNvPr id="26627" name="Rectangle 3">
            <a:extLst>
              <a:ext uri="{FF2B5EF4-FFF2-40B4-BE49-F238E27FC236}">
                <a16:creationId xmlns:a16="http://schemas.microsoft.com/office/drawing/2014/main" id="{6F05DA45-0272-43A3-B1E4-444C1AADD81B}"/>
              </a:ext>
            </a:extLst>
          </p:cNvPr>
          <p:cNvSpPr>
            <a:spLocks noGrp="1" noChangeArrowheads="1"/>
          </p:cNvSpPr>
          <p:nvPr>
            <p:ph type="body" idx="1"/>
          </p:nvPr>
        </p:nvSpPr>
        <p:spPr/>
        <p:txBody>
          <a:bodyPr/>
          <a:lstStyle/>
          <a:p>
            <a:pPr eaLnBrk="1" hangingPunct="1"/>
            <a:r>
              <a:rPr lang="en-US" altLang="en-US"/>
              <a:t>Listen, if busy wait random amount of time and listen again until the line is free</a:t>
            </a:r>
          </a:p>
          <a:p>
            <a:pPr eaLnBrk="1" hangingPunct="1"/>
            <a:r>
              <a:rPr lang="en-US" altLang="en-US"/>
              <a:t>This approach is less greedy than the Persistent one</a:t>
            </a:r>
          </a:p>
          <a:p>
            <a:pPr eaLnBrk="1" hangingPunct="1"/>
            <a:r>
              <a:rPr lang="en-US" altLang="en-US"/>
              <a:t>This prevents two or more wanting to get on the line from doing so at the same time when the channel becomes free.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6AEBF6B-27A8-4DAC-A591-9FB4620A1061}"/>
              </a:ext>
            </a:extLst>
          </p:cNvPr>
          <p:cNvSpPr>
            <a:spLocks noGrp="1" noChangeArrowheads="1"/>
          </p:cNvSpPr>
          <p:nvPr>
            <p:ph type="title"/>
          </p:nvPr>
        </p:nvSpPr>
        <p:spPr/>
        <p:txBody>
          <a:bodyPr/>
          <a:lstStyle/>
          <a:p>
            <a:pPr eaLnBrk="1" hangingPunct="1"/>
            <a:r>
              <a:rPr lang="en-US" altLang="en-US"/>
              <a:t>P-persistent CSMA</a:t>
            </a:r>
          </a:p>
        </p:txBody>
      </p:sp>
      <p:sp>
        <p:nvSpPr>
          <p:cNvPr id="27651" name="Rectangle 3">
            <a:extLst>
              <a:ext uri="{FF2B5EF4-FFF2-40B4-BE49-F238E27FC236}">
                <a16:creationId xmlns:a16="http://schemas.microsoft.com/office/drawing/2014/main" id="{FB726930-C34F-4812-BD1F-7CA19F9FE72D}"/>
              </a:ext>
            </a:extLst>
          </p:cNvPr>
          <p:cNvSpPr>
            <a:spLocks noGrp="1" noChangeArrowheads="1"/>
          </p:cNvSpPr>
          <p:nvPr>
            <p:ph type="body" idx="1"/>
          </p:nvPr>
        </p:nvSpPr>
        <p:spPr/>
        <p:txBody>
          <a:bodyPr/>
          <a:lstStyle/>
          <a:p>
            <a:pPr eaLnBrk="1" hangingPunct="1"/>
            <a:r>
              <a:rPr lang="en-US" altLang="en-US"/>
              <a:t>Slotted channels.</a:t>
            </a:r>
          </a:p>
          <a:p>
            <a:pPr eaLnBrk="1" hangingPunct="1"/>
            <a:r>
              <a:rPr lang="en-US" altLang="en-US"/>
              <a:t>Listen, if free send at the beginning of the next slot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4B33635-9079-4F1F-8EB1-5962BE6C799A}"/>
              </a:ext>
            </a:extLst>
          </p:cNvPr>
          <p:cNvSpPr>
            <a:spLocks noGrp="1" noChangeArrowheads="1"/>
          </p:cNvSpPr>
          <p:nvPr>
            <p:ph type="title"/>
          </p:nvPr>
        </p:nvSpPr>
        <p:spPr/>
        <p:txBody>
          <a:bodyPr/>
          <a:lstStyle/>
          <a:p>
            <a:pPr eaLnBrk="1" hangingPunct="1"/>
            <a:r>
              <a:rPr lang="en-US" altLang="en-US"/>
              <a:t>CSMA with Collision Detection (CSMA-CD)</a:t>
            </a:r>
          </a:p>
        </p:txBody>
      </p:sp>
      <p:sp>
        <p:nvSpPr>
          <p:cNvPr id="28675" name="Rectangle 3">
            <a:extLst>
              <a:ext uri="{FF2B5EF4-FFF2-40B4-BE49-F238E27FC236}">
                <a16:creationId xmlns:a16="http://schemas.microsoft.com/office/drawing/2014/main" id="{1033ED95-7F1B-4F7C-BBBE-36EF27C2BA1C}"/>
              </a:ext>
            </a:extLst>
          </p:cNvPr>
          <p:cNvSpPr>
            <a:spLocks noGrp="1" noChangeArrowheads="1"/>
          </p:cNvSpPr>
          <p:nvPr>
            <p:ph type="body" idx="1"/>
          </p:nvPr>
        </p:nvSpPr>
        <p:spPr/>
        <p:txBody>
          <a:bodyPr/>
          <a:lstStyle/>
          <a:p>
            <a:pPr eaLnBrk="1" hangingPunct="1"/>
            <a:r>
              <a:rPr lang="en-US" altLang="en-US"/>
              <a:t>Abort transmission as soon as collision is detected</a:t>
            </a:r>
          </a:p>
          <a:p>
            <a:pPr eaLnBrk="1" hangingPunct="1"/>
            <a:r>
              <a:rPr lang="en-US" altLang="en-US"/>
              <a:t>Collision is detected by comparing received signal power to sent signal</a:t>
            </a:r>
          </a:p>
          <a:p>
            <a:pPr eaLnBrk="1" hangingPunct="1"/>
            <a:r>
              <a:rPr lang="en-US" altLang="en-US"/>
              <a:t>If collision is detected, stop transmission and wait for random amount of time</a:t>
            </a:r>
          </a:p>
          <a:p>
            <a:pPr eaLnBrk="1" hangingPunct="1"/>
            <a:r>
              <a:rPr lang="en-US" altLang="en-US"/>
              <a:t>CSMA/CD is used widely in LAN IEEE 802.3 is an example.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76DA5E1-0B4C-4557-9B85-D2095B6878BB}"/>
              </a:ext>
            </a:extLst>
          </p:cNvPr>
          <p:cNvSpPr>
            <a:spLocks noGrp="1" noChangeArrowheads="1"/>
          </p:cNvSpPr>
          <p:nvPr>
            <p:ph type="title"/>
          </p:nvPr>
        </p:nvSpPr>
        <p:spPr/>
        <p:txBody>
          <a:bodyPr/>
          <a:lstStyle/>
          <a:p>
            <a:pPr eaLnBrk="1" hangingPunct="1"/>
            <a:r>
              <a:rPr lang="en-US" altLang="en-US"/>
              <a:t>Binary Exponential Backoff</a:t>
            </a:r>
          </a:p>
        </p:txBody>
      </p:sp>
      <p:sp>
        <p:nvSpPr>
          <p:cNvPr id="29699" name="Rectangle 3">
            <a:extLst>
              <a:ext uri="{FF2B5EF4-FFF2-40B4-BE49-F238E27FC236}">
                <a16:creationId xmlns:a16="http://schemas.microsoft.com/office/drawing/2014/main" id="{8FAF38FF-913A-4243-BDB4-B5DC556CE4F5}"/>
              </a:ext>
            </a:extLst>
          </p:cNvPr>
          <p:cNvSpPr>
            <a:spLocks noGrp="1" noChangeArrowheads="1"/>
          </p:cNvSpPr>
          <p:nvPr>
            <p:ph type="body" idx="1"/>
          </p:nvPr>
        </p:nvSpPr>
        <p:spPr/>
        <p:txBody>
          <a:bodyPr/>
          <a:lstStyle/>
          <a:p>
            <a:pPr eaLnBrk="1" hangingPunct="1"/>
            <a:r>
              <a:rPr lang="en-US" altLang="en-US"/>
              <a:t>After a collision occurs, a computer must wait, but how long? In Aloha randomization was used.</a:t>
            </a:r>
          </a:p>
          <a:p>
            <a:pPr eaLnBrk="1" hangingPunct="1"/>
            <a:r>
              <a:rPr lang="en-US" altLang="en-US"/>
              <a:t>In exponential backoff, the computer must wait twice the amount of time than the previous time.  This is repeated if collision occur again.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7E23436-7D9A-4CDE-B4A9-E9D8188EE272}"/>
              </a:ext>
            </a:extLst>
          </p:cNvPr>
          <p:cNvSpPr>
            <a:spLocks noGrp="1" noChangeArrowheads="1"/>
          </p:cNvSpPr>
          <p:nvPr>
            <p:ph type="title"/>
          </p:nvPr>
        </p:nvSpPr>
        <p:spPr/>
        <p:txBody>
          <a:bodyPr/>
          <a:lstStyle/>
          <a:p>
            <a:pPr eaLnBrk="1" hangingPunct="1"/>
            <a:r>
              <a:rPr lang="en-US" altLang="en-US"/>
              <a:t>CSMA-CA</a:t>
            </a:r>
          </a:p>
        </p:txBody>
      </p:sp>
      <p:sp>
        <p:nvSpPr>
          <p:cNvPr id="30723" name="Rectangle 3">
            <a:extLst>
              <a:ext uri="{FF2B5EF4-FFF2-40B4-BE49-F238E27FC236}">
                <a16:creationId xmlns:a16="http://schemas.microsoft.com/office/drawing/2014/main" id="{5D3005E8-309D-43ED-AE92-5A4997CAF289}"/>
              </a:ext>
            </a:extLst>
          </p:cNvPr>
          <p:cNvSpPr>
            <a:spLocks noGrp="1" noChangeArrowheads="1"/>
          </p:cNvSpPr>
          <p:nvPr>
            <p:ph type="body" idx="1"/>
          </p:nvPr>
        </p:nvSpPr>
        <p:spPr/>
        <p:txBody>
          <a:bodyPr/>
          <a:lstStyle/>
          <a:p>
            <a:pPr eaLnBrk="1" hangingPunct="1">
              <a:lnSpc>
                <a:spcPct val="90000"/>
              </a:lnSpc>
            </a:pPr>
            <a:r>
              <a:rPr lang="en-US" altLang="en-US"/>
              <a:t>For wireless.</a:t>
            </a:r>
          </a:p>
          <a:p>
            <a:pPr eaLnBrk="1" hangingPunct="1">
              <a:lnSpc>
                <a:spcPct val="90000"/>
              </a:lnSpc>
            </a:pPr>
            <a:r>
              <a:rPr lang="en-US" altLang="en-US"/>
              <a:t>May not be able to hear computers outside the range, while the other party can hear.  This is known as the hidden station problem.</a:t>
            </a:r>
          </a:p>
          <a:p>
            <a:pPr eaLnBrk="1" hangingPunct="1">
              <a:lnSpc>
                <a:spcPct val="90000"/>
              </a:lnSpc>
            </a:pPr>
            <a:r>
              <a:rPr lang="en-US" altLang="en-US"/>
              <a:t>Ready to send and clear to send are transmitted first before transmitting packet. The clear to send or the ready to send will be heard by all within range.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3.29 Space and time model of a collision in CSMA</a:t>
            </a:r>
          </a:p>
        </p:txBody>
      </p:sp>
      <p:pic>
        <p:nvPicPr>
          <p:cNvPr id="9" name="Picture 2" descr="A figure depicts space or time model of a collision in CSMA.">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1532902"/>
            <a:ext cx="8412480" cy="377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89</a:t>
            </a:fld>
            <a:endParaRPr lang="en-US"/>
          </a:p>
        </p:txBody>
      </p:sp>
    </p:spTree>
    <p:extLst>
      <p:ext uri="{BB962C8B-B14F-4D97-AF65-F5344CB8AC3E}">
        <p14:creationId xmlns:p14="http://schemas.microsoft.com/office/powerpoint/2010/main" val="1512768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noProof="0" dirty="0">
                <a:solidFill>
                  <a:schemeClr val="tx1"/>
                </a:solidFill>
              </a:rPr>
              <a:t>Figure 3.3 Dividing the data-link layer into two sublayers</a:t>
            </a:r>
          </a:p>
        </p:txBody>
      </p:sp>
      <p:pic>
        <p:nvPicPr>
          <p:cNvPr id="10" name="Picture 2" descr="Two illustrations a. Data-link layer of a broadcast link and b. Data-link layer of a point-to-point link are shown.">
            <a:extLst>
              <a:ext uri="{FF2B5EF4-FFF2-40B4-BE49-F238E27FC236}">
                <a16:creationId xmlns:a16="http://schemas.microsoft.com/office/drawing/2014/main" id="{7AB218FB-FF54-492C-9EE9-9455E6C97864}"/>
              </a:ext>
            </a:extLst>
          </p:cNvPr>
          <p:cNvPicPr>
            <a:picLocks noChangeAspect="1" noChangeArrowheads="1"/>
          </p:cNvPicPr>
          <p:nvPr/>
        </p:nvPicPr>
        <p:blipFill>
          <a:blip r:embed="rId2"/>
          <a:stretch>
            <a:fillRect/>
          </a:stretch>
        </p:blipFill>
        <p:spPr bwMode="auto">
          <a:xfrm>
            <a:off x="365760" y="2534765"/>
            <a:ext cx="8412480" cy="2013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4">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5">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a:t>
            </a:fld>
            <a:endParaRPr lang="en-US"/>
          </a:p>
        </p:txBody>
      </p:sp>
    </p:spTree>
    <p:extLst>
      <p:ext uri="{BB962C8B-B14F-4D97-AF65-F5344CB8AC3E}">
        <p14:creationId xmlns:p14="http://schemas.microsoft.com/office/powerpoint/2010/main" val="16974142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noProof="0" dirty="0">
                <a:solidFill>
                  <a:schemeClr val="tx1"/>
                </a:solidFill>
              </a:rPr>
              <a:t>Figure 3.30 Vulnerable time in CSMA</a:t>
            </a:r>
          </a:p>
        </p:txBody>
      </p:sp>
      <p:pic>
        <p:nvPicPr>
          <p:cNvPr id="9" name="Picture 2" descr="&quot;A figure depicts Vulnerable time in CSMA&#10;&quo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163402"/>
            <a:ext cx="8412480" cy="251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90</a:t>
            </a:fld>
            <a:endParaRPr lang="en-US"/>
          </a:p>
        </p:txBody>
      </p:sp>
    </p:spTree>
    <p:extLst>
      <p:ext uri="{BB962C8B-B14F-4D97-AF65-F5344CB8AC3E}">
        <p14:creationId xmlns:p14="http://schemas.microsoft.com/office/powerpoint/2010/main" val="1140732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noProof="0" dirty="0">
                <a:solidFill>
                  <a:schemeClr val="tx1"/>
                </a:solidFill>
              </a:rPr>
              <a:t>Figure 3.31 Behavior of three persistence methods</a:t>
            </a:r>
          </a:p>
        </p:txBody>
      </p:sp>
      <p:pic>
        <p:nvPicPr>
          <p:cNvPr id="9" name="Picture 2" descr=" Three illustrations depict l-persistent, nonpersistent, and p-persisten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410281" y="1579402"/>
            <a:ext cx="8323436" cy="3684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91</a:t>
            </a:fld>
            <a:endParaRPr lang="en-US"/>
          </a:p>
        </p:txBody>
      </p:sp>
    </p:spTree>
    <p:extLst>
      <p:ext uri="{BB962C8B-B14F-4D97-AF65-F5344CB8AC3E}">
        <p14:creationId xmlns:p14="http://schemas.microsoft.com/office/powerpoint/2010/main" val="4804319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noProof="0" dirty="0">
                <a:solidFill>
                  <a:schemeClr val="tx1"/>
                </a:solidFill>
              </a:rPr>
              <a:t>Figure 3.32 Flow diagram for three persistence methods</a:t>
            </a:r>
          </a:p>
        </p:txBody>
      </p:sp>
      <p:pic>
        <p:nvPicPr>
          <p:cNvPr id="9" name="Picture 2" descr=" Three flowcharts depict l-persistent, nonpersistent, and p-persistent.">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1920240" y="1134509"/>
            <a:ext cx="5303520" cy="499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92</a:t>
            </a:fld>
            <a:endParaRPr lang="en-US"/>
          </a:p>
        </p:txBody>
      </p:sp>
    </p:spTree>
    <p:extLst>
      <p:ext uri="{BB962C8B-B14F-4D97-AF65-F5344CB8AC3E}">
        <p14:creationId xmlns:p14="http://schemas.microsoft.com/office/powerpoint/2010/main" val="20773166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Carrier Sense Multiple Access with Collision Detection (CSMA/CD)</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spcBef>
                <a:spcPts val="1200"/>
              </a:spcBef>
              <a:spcAft>
                <a:spcPts val="1200"/>
              </a:spcAft>
              <a:defRPr/>
            </a:pPr>
            <a:r>
              <a:rPr lang="en-US" noProof="0" dirty="0"/>
              <a:t>The CSMA method does not specify the procedure following a collision. Carrier sense multiple access with collision detection (CSMA/CD) augments the algorithm to handle the collision.</a:t>
            </a:r>
          </a:p>
          <a:p>
            <a:pPr>
              <a:spcBef>
                <a:spcPts val="1200"/>
              </a:spcBef>
              <a:spcAft>
                <a:spcPts val="1200"/>
              </a:spcAft>
              <a:defRPr/>
            </a:pPr>
            <a:r>
              <a:rPr lang="en-US" noProof="0" dirty="0"/>
              <a:t>In this method, a station monitors the medium after it sends a frame to see if the transmission was successful. If so, the station is finished. If, however, there is a collision, the frame is sent again.</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93</a:t>
            </a:fld>
            <a:endParaRPr lang="en-US"/>
          </a:p>
        </p:txBody>
      </p:sp>
    </p:spTree>
    <p:extLst>
      <p:ext uri="{BB962C8B-B14F-4D97-AF65-F5344CB8AC3E}">
        <p14:creationId xmlns:p14="http://schemas.microsoft.com/office/powerpoint/2010/main" val="25231149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noProof="0" dirty="0">
                <a:solidFill>
                  <a:schemeClr val="tx1"/>
                </a:solidFill>
              </a:rPr>
              <a:t>Figure 3.33 Collision of the first bits in CSMA/CD</a:t>
            </a:r>
          </a:p>
        </p:txBody>
      </p:sp>
      <p:pic>
        <p:nvPicPr>
          <p:cNvPr id="9" name="Picture 2" descr="A graph depicts Collision of the first bits in CSMA/CD">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369219"/>
            <a:ext cx="8412480" cy="246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94</a:t>
            </a:fld>
            <a:endParaRPr lang="en-US"/>
          </a:p>
        </p:txBody>
      </p:sp>
    </p:spTree>
    <p:extLst>
      <p:ext uri="{BB962C8B-B14F-4D97-AF65-F5344CB8AC3E}">
        <p14:creationId xmlns:p14="http://schemas.microsoft.com/office/powerpoint/2010/main" val="25377578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noProof="0" dirty="0">
                <a:solidFill>
                  <a:schemeClr val="tx1"/>
                </a:solidFill>
              </a:rPr>
              <a:t>Figure 3.34 Collision and abortion in CSMA/CD</a:t>
            </a:r>
          </a:p>
        </p:txBody>
      </p:sp>
      <p:pic>
        <p:nvPicPr>
          <p:cNvPr id="9" name="Picture 2" descr="A graph depicts Collision and abortion in CSMA/CD.">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1870404"/>
            <a:ext cx="8412480" cy="2946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95</a:t>
            </a:fld>
            <a:endParaRPr lang="en-US"/>
          </a:p>
        </p:txBody>
      </p:sp>
    </p:spTree>
    <p:extLst>
      <p:ext uri="{BB962C8B-B14F-4D97-AF65-F5344CB8AC3E}">
        <p14:creationId xmlns:p14="http://schemas.microsoft.com/office/powerpoint/2010/main" val="38440916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Example 3.12</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spcBef>
                <a:spcPts val="600"/>
              </a:spcBef>
            </a:pPr>
            <a:r>
              <a:rPr lang="en-US" i="0" noProof="0" dirty="0"/>
              <a:t>A network using CSMA/CD has a bandwidth of 10 Mbps. If the maximum propagation time (including the delays in the devices and ignoring the time needed to send a jamming signal, as we see later) is 25.6 </a:t>
            </a:r>
            <a:r>
              <a:rPr lang="en-US" i="0" noProof="0" dirty="0" err="1"/>
              <a:t>μs</a:t>
            </a:r>
            <a:r>
              <a:rPr lang="en-US" i="0" noProof="0" dirty="0"/>
              <a:t>, what is the minimum size of the frame?</a:t>
            </a:r>
            <a:endParaRPr lang="en-US" i="0" noProof="0" dirty="0">
              <a:solidFill>
                <a:srgbClr val="FF0000"/>
              </a:solidFill>
            </a:endParaRPr>
          </a:p>
          <a:p>
            <a:pPr>
              <a:spcBef>
                <a:spcPts val="1800"/>
              </a:spcBef>
            </a:pPr>
            <a:r>
              <a:rPr lang="en-US" b="1" i="0" noProof="0" dirty="0">
                <a:solidFill>
                  <a:srgbClr val="C00000"/>
                </a:solidFill>
              </a:rPr>
              <a:t>Solution</a:t>
            </a:r>
          </a:p>
          <a:p>
            <a:pPr>
              <a:spcBef>
                <a:spcPts val="600"/>
              </a:spcBef>
            </a:pPr>
            <a:r>
              <a:rPr lang="en-US" i="0" noProof="0" dirty="0"/>
              <a:t>The minimum frame transmission time is </a:t>
            </a:r>
            <a:r>
              <a:rPr lang="en-US" i="0" noProof="0" dirty="0" err="1"/>
              <a:t>T</a:t>
            </a:r>
            <a:r>
              <a:rPr lang="en-US" i="0" baseline="-18000" noProof="0" dirty="0" err="1"/>
              <a:t>fr</a:t>
            </a:r>
            <a:r>
              <a:rPr lang="en-US" i="0" noProof="0" dirty="0"/>
              <a:t> = 2 × </a:t>
            </a:r>
            <a:r>
              <a:rPr lang="en-US" i="0" noProof="0" dirty="0" err="1"/>
              <a:t>T</a:t>
            </a:r>
            <a:r>
              <a:rPr lang="en-US" i="0" baseline="-14000" noProof="0" dirty="0" err="1"/>
              <a:t>p</a:t>
            </a:r>
            <a:r>
              <a:rPr lang="en-US" i="0" noProof="0" dirty="0"/>
              <a:t> = 51.2 </a:t>
            </a:r>
            <a:r>
              <a:rPr lang="en-US" i="0" noProof="0" dirty="0" err="1"/>
              <a:t>μs</a:t>
            </a:r>
            <a:r>
              <a:rPr lang="en-US" i="0" noProof="0" dirty="0"/>
              <a:t>. This means, in the worst case, a station needs to transmit for a period of 51.2 </a:t>
            </a:r>
            <a:r>
              <a:rPr lang="en-US" i="0" noProof="0" dirty="0" err="1"/>
              <a:t>μs</a:t>
            </a:r>
            <a:r>
              <a:rPr lang="en-US" i="0" noProof="0" dirty="0"/>
              <a:t> to detect the collision. The minimum size of the frame is 10 Mbps × 51.2 </a:t>
            </a:r>
            <a:r>
              <a:rPr lang="en-US" i="0" noProof="0" dirty="0" err="1"/>
              <a:t>μs</a:t>
            </a:r>
            <a:r>
              <a:rPr lang="en-US" i="0" noProof="0" dirty="0"/>
              <a:t> = 512 bits or 64 bytes. This is actually the minimum size of the frame for Standard Ethernet, as we will see later in the chapter.</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96</a:t>
            </a:fld>
            <a:endParaRPr lang="en-US"/>
          </a:p>
        </p:txBody>
      </p:sp>
    </p:spTree>
    <p:extLst>
      <p:ext uri="{BB962C8B-B14F-4D97-AF65-F5344CB8AC3E}">
        <p14:creationId xmlns:p14="http://schemas.microsoft.com/office/powerpoint/2010/main" val="30556750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noProof="0" dirty="0">
                <a:solidFill>
                  <a:schemeClr val="tx1"/>
                </a:solidFill>
              </a:rPr>
              <a:t>Figure 3.35 Flow diagram for the CSMA/CD</a:t>
            </a:r>
          </a:p>
        </p:txBody>
      </p:sp>
      <p:pic>
        <p:nvPicPr>
          <p:cNvPr id="9" name="Picture 2" descr="A flow chart of abort and success processes in CSMA/CD.">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1313728"/>
            <a:ext cx="8412480" cy="4615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97</a:t>
            </a:fld>
            <a:endParaRPr lang="en-US"/>
          </a:p>
        </p:txBody>
      </p:sp>
    </p:spTree>
    <p:extLst>
      <p:ext uri="{BB962C8B-B14F-4D97-AF65-F5344CB8AC3E}">
        <p14:creationId xmlns:p14="http://schemas.microsoft.com/office/powerpoint/2010/main" val="34982805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altLang="en-US" noProof="0" dirty="0">
                <a:solidFill>
                  <a:schemeClr val="tx1"/>
                </a:solidFill>
              </a:rPr>
              <a:t>Figure 3.36 Energy level during transmission, idleness, or collision</a:t>
            </a:r>
          </a:p>
        </p:txBody>
      </p:sp>
      <p:pic>
        <p:nvPicPr>
          <p:cNvPr id="9" name="Picture 2" descr="An illustration depicts frame transmission, collision, and idle.">
            <a:extLst>
              <a:ext uri="{FF2B5EF4-FFF2-40B4-BE49-F238E27FC236}">
                <a16:creationId xmlns:a16="http://schemas.microsoft.com/office/drawing/2014/main" id="{0ED4A9C1-3A0A-4033-A3C2-56926BC42937}"/>
              </a:ext>
            </a:extLst>
          </p:cNvPr>
          <p:cNvPicPr>
            <a:picLocks noChangeAspect="1" noChangeArrowheads="1"/>
          </p:cNvPicPr>
          <p:nvPr/>
        </p:nvPicPr>
        <p:blipFill>
          <a:blip r:embed="rId2"/>
          <a:stretch>
            <a:fillRect/>
          </a:stretch>
        </p:blipFill>
        <p:spPr bwMode="auto">
          <a:xfrm>
            <a:off x="365760" y="2442617"/>
            <a:ext cx="8412480" cy="226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98</a:t>
            </a:fld>
            <a:endParaRPr lang="en-US"/>
          </a:p>
        </p:txBody>
      </p:sp>
    </p:spTree>
    <p:extLst>
      <p:ext uri="{BB962C8B-B14F-4D97-AF65-F5344CB8AC3E}">
        <p14:creationId xmlns:p14="http://schemas.microsoft.com/office/powerpoint/2010/main" val="23600093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noProof="0" dirty="0"/>
              <a:t>CSMA/CA</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p:txBody>
          <a:bodyPr/>
          <a:lstStyle/>
          <a:p>
            <a:pPr>
              <a:defRPr/>
            </a:pPr>
            <a:r>
              <a:rPr lang="en-US" noProof="0" dirty="0"/>
              <a:t>Carrier sense multiple access with collision avoidance (CSMA/CA) was invented for wireless networks.</a:t>
            </a:r>
          </a:p>
        </p:txBody>
      </p:sp>
      <p:sp>
        <p:nvSpPr>
          <p:cNvPr id="2" name="Slide Number Placeholder 3">
            <a:extLst>
              <a:ext uri="{FF2B5EF4-FFF2-40B4-BE49-F238E27FC236}">
                <a16:creationId xmlns:a16="http://schemas.microsoft.com/office/drawing/2014/main" id="{DD920552-103F-4AB5-B4D0-E94DBA7BF4BC}"/>
              </a:ext>
            </a:extLst>
          </p:cNvPr>
          <p:cNvSpPr>
            <a:spLocks noGrp="1"/>
          </p:cNvSpPr>
          <p:nvPr>
            <p:ph type="sldNum" sz="quarter" idx="10"/>
          </p:nvPr>
        </p:nvSpPr>
        <p:spPr/>
        <p:txBody>
          <a:bodyPr/>
          <a:lstStyle/>
          <a:p>
            <a:fld id="{68151E55-6873-49E2-B8D5-2F265E6F1973}" type="slidenum">
              <a:rPr lang="en-US" smtClean="0"/>
              <a:pPr/>
              <a:t>99</a:t>
            </a:fld>
            <a:endParaRPr lang="en-US"/>
          </a:p>
        </p:txBody>
      </p:sp>
    </p:spTree>
    <p:extLst>
      <p:ext uri="{BB962C8B-B14F-4D97-AF65-F5344CB8AC3E}">
        <p14:creationId xmlns:p14="http://schemas.microsoft.com/office/powerpoint/2010/main" val="678076205"/>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27">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Custom 2">
      <a:majorFont>
        <a:latin typeface="Times New Roman"/>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2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MHHE_Generic Accessible PPT Template_Editorial_v9_2019</Template>
  <TotalTime>6534</TotalTime>
  <Words>11081</Words>
  <Application>Microsoft Office PowerPoint</Application>
  <PresentationFormat>On-screen Show (4:3)</PresentationFormat>
  <Paragraphs>714</Paragraphs>
  <Slides>158</Slides>
  <Notes>2</Notes>
  <HiddenSlides>40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158</vt:i4>
      </vt:variant>
    </vt:vector>
  </HeadingPairs>
  <TitlesOfParts>
    <vt:vector size="168" baseType="lpstr">
      <vt:lpstr>Arial</vt:lpstr>
      <vt:lpstr>Calibri</vt:lpstr>
      <vt:lpstr>Times New Roman</vt:lpstr>
      <vt:lpstr>Times-Roman</vt:lpstr>
      <vt:lpstr>Title Slides Master</vt:lpstr>
      <vt:lpstr>MainContentSlideMaster</vt:lpstr>
      <vt:lpstr>ClosingMaster</vt:lpstr>
      <vt:lpstr>DividerSlideMaster</vt:lpstr>
      <vt:lpstr>ImageDescriptionAppendixSlideMaster</vt:lpstr>
      <vt:lpstr>Custom Design</vt:lpstr>
      <vt:lpstr>Chapter 03</vt:lpstr>
      <vt:lpstr>Chapter 3: Outline</vt:lpstr>
      <vt:lpstr>3-1 INTRODUCTION</vt:lpstr>
      <vt:lpstr>Figure 3.1 Communication at the data-link layer</vt:lpstr>
      <vt:lpstr>3.1.1 Nodes and Links</vt:lpstr>
      <vt:lpstr>Figure 3.2 Nodes and Links</vt:lpstr>
      <vt:lpstr>3.1.2 Two Types of Links</vt:lpstr>
      <vt:lpstr>3.1.3 Two Sublayers</vt:lpstr>
      <vt:lpstr>Figure 3.3 Dividing the data-link layer into two sublayers</vt:lpstr>
      <vt:lpstr>3-2 Data Link Control (DLC)</vt:lpstr>
      <vt:lpstr>3.2.1 Framing</vt:lpstr>
      <vt:lpstr>Frame Size</vt:lpstr>
      <vt:lpstr>Character-Oriented Framing</vt:lpstr>
      <vt:lpstr>Figure 3.4 A frame in a character-oriented protocol</vt:lpstr>
      <vt:lpstr>Figure 3.5 Byte stuffing and unstuffing</vt:lpstr>
      <vt:lpstr>Bit-Oriented Framing</vt:lpstr>
      <vt:lpstr>Figure 3.6 A frame in a bit-oriented protocol</vt:lpstr>
      <vt:lpstr>Figure 3.7 Bit stuffing and unstuffing</vt:lpstr>
      <vt:lpstr>3.2.2 Error Control</vt:lpstr>
      <vt:lpstr>Types of Error</vt:lpstr>
      <vt:lpstr>Figure 3.8 Single-bit and burst error</vt:lpstr>
      <vt:lpstr>Block Coding</vt:lpstr>
      <vt:lpstr>Figure 3.9 Process of error detection in block coding</vt:lpstr>
      <vt:lpstr>Example 3.1 (1)</vt:lpstr>
      <vt:lpstr>Example 3.1 (2)</vt:lpstr>
      <vt:lpstr>Hamming Distance</vt:lpstr>
      <vt:lpstr>Example 3.2</vt:lpstr>
      <vt:lpstr>Figure 3.10 Geometric concept explaining dmin in error detection</vt:lpstr>
      <vt:lpstr>Example 3.3</vt:lpstr>
      <vt:lpstr>Example 3.4</vt:lpstr>
      <vt:lpstr>Linear Block Codes 1</vt:lpstr>
      <vt:lpstr>Example 3.5</vt:lpstr>
      <vt:lpstr>Linear Block Codes 2</vt:lpstr>
      <vt:lpstr>Example 3.6</vt:lpstr>
      <vt:lpstr>Table 3.2 Simple parity-check code C(5, 4)</vt:lpstr>
      <vt:lpstr>Figure 3.11 Encoder and decoder for simple parity-check code</vt:lpstr>
      <vt:lpstr>Example 3.7 (1)</vt:lpstr>
      <vt:lpstr>Example 3.7 (2)</vt:lpstr>
      <vt:lpstr>Example 3.7 (3)</vt:lpstr>
      <vt:lpstr>Cyclic Codes</vt:lpstr>
      <vt:lpstr>CRC introduced by Hamming</vt:lpstr>
      <vt:lpstr>Theory behind CRC</vt:lpstr>
      <vt:lpstr>Table 3.3 A CRC code with C(7, 4)</vt:lpstr>
      <vt:lpstr>Figure 3.12 CRC encoder and decoder</vt:lpstr>
      <vt:lpstr>Figure 3.13 Division in CRC encoder</vt:lpstr>
      <vt:lpstr>Figure 3.14 Division in the CRC decoder for two cases</vt:lpstr>
      <vt:lpstr>Table 3.4 Standard polynomials</vt:lpstr>
      <vt:lpstr>Checksum</vt:lpstr>
      <vt:lpstr>3.2.3 Two DLC Protocols</vt:lpstr>
      <vt:lpstr>HDLC</vt:lpstr>
      <vt:lpstr>Figure 3.15 Normal response mode</vt:lpstr>
      <vt:lpstr>Figure 3.16 Asynchronous balanced mode</vt:lpstr>
      <vt:lpstr>Figure 3.17 HDLC frames</vt:lpstr>
      <vt:lpstr>Figure 3.18 Control field format for the different frame types</vt:lpstr>
      <vt:lpstr>Point-to-Point Protocol (PPP)</vt:lpstr>
      <vt:lpstr>Figure 3.19 PPP frame format</vt:lpstr>
      <vt:lpstr>Figure 3.20 Transition phases</vt:lpstr>
      <vt:lpstr>Figure 3.21 Multiplexing in PPP</vt:lpstr>
      <vt:lpstr>3-3 Media Access Protocols</vt:lpstr>
      <vt:lpstr>PowerPoint Presentation</vt:lpstr>
      <vt:lpstr>Static and Dynamic Channel Allocation Static is discussed below:</vt:lpstr>
      <vt:lpstr>Channelization Protocols</vt:lpstr>
      <vt:lpstr>Controlled Access Protocols – Collision free</vt:lpstr>
      <vt:lpstr>Reservation – Collision free</vt:lpstr>
      <vt:lpstr>Reservation – collision free. Binary count down</vt:lpstr>
      <vt:lpstr>Token Passing – collision free</vt:lpstr>
      <vt:lpstr>Figure 3.22 Multilink PPP</vt:lpstr>
      <vt:lpstr>3.3.1 Random Access</vt:lpstr>
      <vt:lpstr>ALOHA</vt:lpstr>
      <vt:lpstr>Figure 3.24 Frames in a pure ALOHA network</vt:lpstr>
      <vt:lpstr>Figure 3.25 Procedure for pure ALOHA protocol</vt:lpstr>
      <vt:lpstr>Example 3.8</vt:lpstr>
      <vt:lpstr>Figure 3.26 Vulnerable time for pure ALOHA protocol</vt:lpstr>
      <vt:lpstr>Example 3.9</vt:lpstr>
      <vt:lpstr>Example 3.10 (1)</vt:lpstr>
      <vt:lpstr>Example 3.10 (2)</vt:lpstr>
      <vt:lpstr>Figure 3.27 Frames in a slotted ALOHA network</vt:lpstr>
      <vt:lpstr>Figure 3.28 Vulnerable time for slotted ALOHA protocol</vt:lpstr>
      <vt:lpstr>Example 3.11 (1)</vt:lpstr>
      <vt:lpstr>Example 3.11 (2)</vt:lpstr>
      <vt:lpstr>Carrier Sense Multiple Access (CSMA)</vt:lpstr>
      <vt:lpstr>Carrier Sense Multiple Access Protocols (CSMA)</vt:lpstr>
      <vt:lpstr>Persistent</vt:lpstr>
      <vt:lpstr>Non-Persistent</vt:lpstr>
      <vt:lpstr>P-persistent CSMA</vt:lpstr>
      <vt:lpstr>CSMA with Collision Detection (CSMA-CD)</vt:lpstr>
      <vt:lpstr>Binary Exponential Backoff</vt:lpstr>
      <vt:lpstr>CSMA-CA</vt:lpstr>
      <vt:lpstr>Figure 3.29 Space and time model of a collision in CSMA</vt:lpstr>
      <vt:lpstr>Figure 3.30 Vulnerable time in CSMA</vt:lpstr>
      <vt:lpstr>Figure 3.31 Behavior of three persistence methods</vt:lpstr>
      <vt:lpstr>Figure 3.32 Flow diagram for three persistence methods</vt:lpstr>
      <vt:lpstr>Carrier Sense Multiple Access with Collision Detection (CSMA/CD)</vt:lpstr>
      <vt:lpstr>Figure 3.33 Collision of the first bits in CSMA/CD</vt:lpstr>
      <vt:lpstr>Figure 3.34 Collision and abortion in CSMA/CD</vt:lpstr>
      <vt:lpstr>Example 3.12</vt:lpstr>
      <vt:lpstr>Figure 3.35 Flow diagram for the CSMA/CD</vt:lpstr>
      <vt:lpstr>Figure 3.36 Energy level during transmission, idleness, or collision</vt:lpstr>
      <vt:lpstr>CSMA/CA</vt:lpstr>
      <vt:lpstr>3.3.2 Controlled Access</vt:lpstr>
      <vt:lpstr>Reservation</vt:lpstr>
      <vt:lpstr>Figure 3.37 Reservation access method</vt:lpstr>
      <vt:lpstr>Polling</vt:lpstr>
      <vt:lpstr>Figure 3.38 Select and poll functions in polling-access method</vt:lpstr>
      <vt:lpstr>Token Passing</vt:lpstr>
      <vt:lpstr>Figure 3.39 Logical ring and physical topology in token-passing access method</vt:lpstr>
      <vt:lpstr>3.3.3 Channelization</vt:lpstr>
      <vt:lpstr>3-4 LINK-LAYER ADDRESSING</vt:lpstr>
      <vt:lpstr>Figure 3.40 IP addresses and link-layer addresses in a small internet</vt:lpstr>
      <vt:lpstr>3.4.1 Three Types of Addresses</vt:lpstr>
      <vt:lpstr>Unicast Address</vt:lpstr>
      <vt:lpstr>Example 3.13</vt:lpstr>
      <vt:lpstr>Multicast Address</vt:lpstr>
      <vt:lpstr>Example 3.14</vt:lpstr>
      <vt:lpstr>Broadcast Address</vt:lpstr>
      <vt:lpstr>Example 3.15</vt:lpstr>
      <vt:lpstr>3.4.2  Address Resolution Protocol (ARP)</vt:lpstr>
      <vt:lpstr>End of Main Content</vt:lpstr>
      <vt:lpstr>Accessibility Content: Text Alternatives for Images</vt:lpstr>
      <vt:lpstr>Figure 3.1 Communication at the data-link layer - Text Alternative</vt:lpstr>
      <vt:lpstr>Figure 3.2 Nodes and Links - Text Alternative</vt:lpstr>
      <vt:lpstr>Figure 3.3 Dividing the data-link layer into two sublayers - Text Alternative</vt:lpstr>
      <vt:lpstr>Figure 3.4 A frame in a character-oriented protocol - Text Alternative</vt:lpstr>
      <vt:lpstr>Figure 3.5 Byte stuffing and unstuffing - Text Alternative</vt:lpstr>
      <vt:lpstr>Figure 3.6 A frame in a bit-oriented protocol - Text Alternative</vt:lpstr>
      <vt:lpstr>Figure 3.7 Bit stuffing and unstuffing - Text Alternative</vt:lpstr>
      <vt:lpstr>Figure 3.8 Single-bit and burst error - Text Alternative</vt:lpstr>
      <vt:lpstr>Figure 3.9 Process of error detection in block coding - Text Alternative</vt:lpstr>
      <vt:lpstr>Figure 3.10 Geometric concept explaining dmin in error detection - Text Alternative</vt:lpstr>
      <vt:lpstr>Figure 3.11 Encoder and decoder for simple parity-check code - Text Alternative</vt:lpstr>
      <vt:lpstr>Figure 3.12 CRC encoder and decoder - Text Alternative</vt:lpstr>
      <vt:lpstr>Figure 3.13 Division in CRC encoder - Text Alternative</vt:lpstr>
      <vt:lpstr>Figure 3.14 Division in the CRC decoder for two cases - Text Alternative</vt:lpstr>
      <vt:lpstr>Figure 3.15 Normal response mode - Text Alternative</vt:lpstr>
      <vt:lpstr>Figure 3.16 Asynchronous balanced mode - Text Alternative</vt:lpstr>
      <vt:lpstr>Figure 3.17 HDLC frames - Text Alternative</vt:lpstr>
      <vt:lpstr>Figure 3.18 Control field format for the different frame types - Text Alternative</vt:lpstr>
      <vt:lpstr>Figure 3.19 PPP frame format - Text Alternative</vt:lpstr>
      <vt:lpstr>Figure 3.20 Transition phases - Text Alternative</vt:lpstr>
      <vt:lpstr>Figure 3.21 Multiplexing in PPP - Text Alternative</vt:lpstr>
      <vt:lpstr>Figure 3.22 Multilink PPP - Text Alternative</vt:lpstr>
      <vt:lpstr>Figure 3.24 Frames in a pure ALOHA network - Text Alternative</vt:lpstr>
      <vt:lpstr>Figure 3.25 Procedure for pure ALOHA protocol - Text Alternative</vt:lpstr>
      <vt:lpstr>Figure 3.26 Vulnerable time for pure ALOHA protocol - Text Alternative</vt:lpstr>
      <vt:lpstr>Figure 3.27 Frames in a slotted ALOHA network - Text Alternative</vt:lpstr>
      <vt:lpstr>Figure 3.28 Vulnerable time for slotted ALOHA protocol - Text Alternative</vt:lpstr>
      <vt:lpstr>Figure 3.29 Space and time model of a collision in CSMA - Text Alternative</vt:lpstr>
      <vt:lpstr>Figure 3.30 Vulnerable time in CSMA - Text Alternative</vt:lpstr>
      <vt:lpstr>Figure 3.31 Behavior of three persistence methods - Text Alternative</vt:lpstr>
      <vt:lpstr>Figure 3.32 Flow diagram for three persistence methods - Text Alternative</vt:lpstr>
      <vt:lpstr>Figure 3.33 Collision of the first bits in CSMA/CD - Text Alternative</vt:lpstr>
      <vt:lpstr>Figure 3.34 Collision and abortion in CSMA/CD - Text Alternative</vt:lpstr>
      <vt:lpstr>Figure 3.35 Flow diagram for the CSMA/CD - Text Alternative</vt:lpstr>
      <vt:lpstr>Figure 3.36 Energy level during transmission, idleness, or collision - Text Alternative</vt:lpstr>
      <vt:lpstr>Figure 3.37 Reservation access method - Text Alternative</vt:lpstr>
      <vt:lpstr>Figure 3.38 Select and poll functions in polling-access method - Text Alternative</vt:lpstr>
      <vt:lpstr>Figure 3.39 Logical ring and physical topology in token-passing access method - Text Alternative</vt:lpstr>
      <vt:lpstr>Figure 3.40 IP addresses and link-layer addresses in a small internet - Text Alternative</vt:lpstr>
    </vt:vector>
  </TitlesOfParts>
  <Company>McGraw-Hill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Communications and Networking, With TCP/IP protocol suite, Sixth Edition</dc:title>
  <dc:subject>Chapter 03: Data-Link Layer</dc:subject>
  <dc:creator>Behrouz A. Forouzan</dc:creator>
  <cp:keywords>Accessible PPT</cp:keywords>
  <cp:lastModifiedBy>John Abraham</cp:lastModifiedBy>
  <cp:revision>1175</cp:revision>
  <dcterms:created xsi:type="dcterms:W3CDTF">2019-07-27T05:34:11Z</dcterms:created>
  <dcterms:modified xsi:type="dcterms:W3CDTF">2022-02-22T15:25:00Z</dcterms:modified>
</cp:coreProperties>
</file>