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17" r:id="rId6"/>
  </p:sldMasterIdLst>
  <p:notesMasterIdLst>
    <p:notesMasterId r:id="rId106"/>
  </p:notesMasterIdLst>
  <p:sldIdLst>
    <p:sldId id="308" r:id="rId7"/>
    <p:sldId id="309" r:id="rId8"/>
    <p:sldId id="310" r:id="rId9"/>
    <p:sldId id="566" r:id="rId10"/>
    <p:sldId id="314" r:id="rId11"/>
    <p:sldId id="311" r:id="rId12"/>
    <p:sldId id="567" r:id="rId13"/>
    <p:sldId id="568" r:id="rId14"/>
    <p:sldId id="569" r:id="rId15"/>
    <p:sldId id="570" r:id="rId16"/>
    <p:sldId id="571" r:id="rId17"/>
    <p:sldId id="572" r:id="rId18"/>
    <p:sldId id="435" r:id="rId19"/>
    <p:sldId id="313" r:id="rId20"/>
    <p:sldId id="436" r:id="rId21"/>
    <p:sldId id="573" r:id="rId22"/>
    <p:sldId id="574" r:id="rId23"/>
    <p:sldId id="438" r:id="rId24"/>
    <p:sldId id="575" r:id="rId25"/>
    <p:sldId id="576" r:id="rId26"/>
    <p:sldId id="439" r:id="rId27"/>
    <p:sldId id="440" r:id="rId28"/>
    <p:sldId id="441" r:id="rId29"/>
    <p:sldId id="437" r:id="rId30"/>
    <p:sldId id="316" r:id="rId31"/>
    <p:sldId id="442" r:id="rId32"/>
    <p:sldId id="443" r:id="rId33"/>
    <p:sldId id="444" r:id="rId34"/>
    <p:sldId id="445" r:id="rId35"/>
    <p:sldId id="446" r:id="rId36"/>
    <p:sldId id="447" r:id="rId37"/>
    <p:sldId id="448" r:id="rId38"/>
    <p:sldId id="449" r:id="rId39"/>
    <p:sldId id="577" r:id="rId40"/>
    <p:sldId id="451" r:id="rId41"/>
    <p:sldId id="318" r:id="rId42"/>
    <p:sldId id="578" r:id="rId43"/>
    <p:sldId id="452" r:id="rId44"/>
    <p:sldId id="579" r:id="rId45"/>
    <p:sldId id="580" r:id="rId46"/>
    <p:sldId id="453" r:id="rId47"/>
    <p:sldId id="581" r:id="rId48"/>
    <p:sldId id="455" r:id="rId49"/>
    <p:sldId id="582" r:id="rId50"/>
    <p:sldId id="583" r:id="rId51"/>
    <p:sldId id="584" r:id="rId52"/>
    <p:sldId id="585" r:id="rId53"/>
    <p:sldId id="586" r:id="rId54"/>
    <p:sldId id="456" r:id="rId55"/>
    <p:sldId id="587" r:id="rId56"/>
    <p:sldId id="454" r:id="rId57"/>
    <p:sldId id="457" r:id="rId58"/>
    <p:sldId id="462" r:id="rId59"/>
    <p:sldId id="458" r:id="rId60"/>
    <p:sldId id="459" r:id="rId61"/>
    <p:sldId id="460" r:id="rId62"/>
    <p:sldId id="463" r:id="rId63"/>
    <p:sldId id="588" r:id="rId64"/>
    <p:sldId id="464" r:id="rId65"/>
    <p:sldId id="589" r:id="rId66"/>
    <p:sldId id="590" r:id="rId67"/>
    <p:sldId id="591" r:id="rId68"/>
    <p:sldId id="465" r:id="rId69"/>
    <p:sldId id="592" r:id="rId70"/>
    <p:sldId id="593" r:id="rId71"/>
    <p:sldId id="594" r:id="rId72"/>
    <p:sldId id="595" r:id="rId73"/>
    <p:sldId id="596" r:id="rId74"/>
    <p:sldId id="466" r:id="rId75"/>
    <p:sldId id="597" r:id="rId76"/>
    <p:sldId id="598" r:id="rId77"/>
    <p:sldId id="599" r:id="rId78"/>
    <p:sldId id="600" r:id="rId79"/>
    <p:sldId id="601" r:id="rId80"/>
    <p:sldId id="602" r:id="rId81"/>
    <p:sldId id="603" r:id="rId82"/>
    <p:sldId id="303" r:id="rId83"/>
    <p:sldId id="289" r:id="rId84"/>
    <p:sldId id="264" r:id="rId85"/>
    <p:sldId id="604" r:id="rId86"/>
    <p:sldId id="605" r:id="rId87"/>
    <p:sldId id="606" r:id="rId88"/>
    <p:sldId id="607" r:id="rId89"/>
    <p:sldId id="608" r:id="rId90"/>
    <p:sldId id="609" r:id="rId91"/>
    <p:sldId id="610" r:id="rId92"/>
    <p:sldId id="611" r:id="rId93"/>
    <p:sldId id="612" r:id="rId94"/>
    <p:sldId id="613" r:id="rId95"/>
    <p:sldId id="614" r:id="rId96"/>
    <p:sldId id="615" r:id="rId97"/>
    <p:sldId id="616" r:id="rId98"/>
    <p:sldId id="617" r:id="rId99"/>
    <p:sldId id="618" r:id="rId100"/>
    <p:sldId id="619" r:id="rId101"/>
    <p:sldId id="620" r:id="rId102"/>
    <p:sldId id="621" r:id="rId103"/>
    <p:sldId id="622" r:id="rId104"/>
    <p:sldId id="623"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D403750A-5F0F-4676-8E81-AA1C70853B4F}">
          <p14:sldIdLst>
            <p14:sldId id="308"/>
            <p14:sldId id="309"/>
            <p14:sldId id="310"/>
            <p14:sldId id="566"/>
            <p14:sldId id="314"/>
            <p14:sldId id="311"/>
            <p14:sldId id="567"/>
            <p14:sldId id="568"/>
            <p14:sldId id="569"/>
            <p14:sldId id="570"/>
            <p14:sldId id="571"/>
            <p14:sldId id="572"/>
            <p14:sldId id="435"/>
            <p14:sldId id="313"/>
            <p14:sldId id="436"/>
            <p14:sldId id="573"/>
            <p14:sldId id="574"/>
            <p14:sldId id="438"/>
            <p14:sldId id="575"/>
            <p14:sldId id="576"/>
            <p14:sldId id="439"/>
            <p14:sldId id="440"/>
            <p14:sldId id="441"/>
            <p14:sldId id="437"/>
            <p14:sldId id="316"/>
            <p14:sldId id="442"/>
            <p14:sldId id="443"/>
            <p14:sldId id="444"/>
            <p14:sldId id="445"/>
            <p14:sldId id="446"/>
            <p14:sldId id="447"/>
            <p14:sldId id="448"/>
            <p14:sldId id="449"/>
            <p14:sldId id="577"/>
            <p14:sldId id="451"/>
            <p14:sldId id="318"/>
            <p14:sldId id="578"/>
            <p14:sldId id="452"/>
            <p14:sldId id="579"/>
            <p14:sldId id="580"/>
            <p14:sldId id="453"/>
            <p14:sldId id="581"/>
            <p14:sldId id="455"/>
            <p14:sldId id="582"/>
            <p14:sldId id="583"/>
            <p14:sldId id="584"/>
            <p14:sldId id="585"/>
            <p14:sldId id="586"/>
            <p14:sldId id="456"/>
            <p14:sldId id="587"/>
            <p14:sldId id="454"/>
            <p14:sldId id="457"/>
            <p14:sldId id="462"/>
            <p14:sldId id="458"/>
            <p14:sldId id="459"/>
            <p14:sldId id="460"/>
            <p14:sldId id="463"/>
            <p14:sldId id="588"/>
            <p14:sldId id="464"/>
            <p14:sldId id="589"/>
            <p14:sldId id="590"/>
            <p14:sldId id="591"/>
            <p14:sldId id="465"/>
            <p14:sldId id="592"/>
            <p14:sldId id="593"/>
            <p14:sldId id="594"/>
            <p14:sldId id="595"/>
            <p14:sldId id="596"/>
            <p14:sldId id="466"/>
            <p14:sldId id="597"/>
            <p14:sldId id="598"/>
            <p14:sldId id="599"/>
            <p14:sldId id="600"/>
            <p14:sldId id="601"/>
            <p14:sldId id="602"/>
            <p14:sldId id="603"/>
            <p14:sldId id="303"/>
          </p14:sldIdLst>
        </p14:section>
        <p14:section name="Appendix: Image Descriptions for Unsighted Students" id="{07080632-B756-45AF-BBF3-52DB3854CA65}">
          <p14:sldIdLst>
            <p14:sldId id="289"/>
            <p14:sldId id="264"/>
            <p14:sldId id="604"/>
            <p14:sldId id="605"/>
            <p14:sldId id="606"/>
            <p14:sldId id="607"/>
            <p14:sldId id="608"/>
            <p14:sldId id="609"/>
            <p14:sldId id="610"/>
            <p14:sldId id="611"/>
            <p14:sldId id="612"/>
            <p14:sldId id="613"/>
            <p14:sldId id="614"/>
            <p14:sldId id="615"/>
            <p14:sldId id="616"/>
            <p14:sldId id="617"/>
            <p14:sldId id="618"/>
            <p14:sldId id="619"/>
            <p14:sldId id="620"/>
            <p14:sldId id="621"/>
            <p14:sldId id="622"/>
            <p14:sldId id="623"/>
          </p14:sldIdLst>
        </p14:section>
      </p14:sectionLst>
    </p:ext>
    <p:ext uri="{EFAFB233-063F-42B5-8137-9DF3F51BA10A}">
      <p15:sldGuideLst xmlns:p15="http://schemas.microsoft.com/office/powerpoint/2012/main">
        <p15:guide id="2" pos="3264" userDrawn="1">
          <p15:clr>
            <a:srgbClr val="A4A3A4"/>
          </p15:clr>
        </p15:guide>
        <p15:guide id="3" orient="horz" pos="2256"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FFD"/>
    <a:srgbClr val="00648B"/>
    <a:srgbClr val="E7E7E8"/>
    <a:srgbClr val="804100"/>
    <a:srgbClr val="066568"/>
    <a:srgbClr val="595959"/>
    <a:srgbClr val="714884"/>
    <a:srgbClr val="EFEBF5"/>
    <a:srgbClr val="D6CBE4"/>
    <a:srgbClr val="005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3" autoAdjust="0"/>
    <p:restoredTop sz="93116" autoAdjust="0"/>
  </p:normalViewPr>
  <p:slideViewPr>
    <p:cSldViewPr snapToGrid="0" showGuides="1">
      <p:cViewPr varScale="1">
        <p:scale>
          <a:sx n="63" d="100"/>
          <a:sy n="63" d="100"/>
        </p:scale>
        <p:origin x="832" y="52"/>
      </p:cViewPr>
      <p:guideLst>
        <p:guide pos="3264"/>
        <p:guide orient="horz" pos="2256"/>
        <p:guide pos="5640"/>
      </p:guideLst>
    </p:cSldViewPr>
  </p:slideViewPr>
  <p:outlineViewPr>
    <p:cViewPr>
      <p:scale>
        <a:sx n="33" d="100"/>
        <a:sy n="33" d="100"/>
      </p:scale>
      <p:origin x="0" y="-726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commentAuthors" Target="commentAuthor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presProps" Target="presProp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viewProps" Target="view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751B6-816D-453D-9AB0-FB5BDE553EAC}" type="datetimeFigureOut">
              <a:rPr lang="en-US" smtClean="0"/>
              <a:t>7/2/2021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B8B88-7B19-4444-8C00-276D3F703348}" type="slidenum">
              <a:rPr lang="en-US" smtClean="0"/>
              <a:t>‹#›</a:t>
            </a:fld>
            <a:endParaRPr lang="en-US"/>
          </a:p>
        </p:txBody>
      </p:sp>
    </p:spTree>
    <p:extLst>
      <p:ext uri="{BB962C8B-B14F-4D97-AF65-F5344CB8AC3E}">
        <p14:creationId xmlns:p14="http://schemas.microsoft.com/office/powerpoint/2010/main" val="381687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013891"/>
            <a:ext cx="2788920" cy="517585"/>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p:ph type="subTitle" idx="1" hasCustomPrompt="1"/>
          </p:nvPr>
        </p:nvSpPr>
        <p:spPr>
          <a:xfrm>
            <a:off x="621792" y="3789298"/>
            <a:ext cx="2788920" cy="895443"/>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740800"/>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4796860"/>
            <a:ext cx="2788920" cy="830493"/>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2" name="Text Placeholder 4">
            <a:extLst>
              <a:ext uri="{FF2B5EF4-FFF2-40B4-BE49-F238E27FC236}">
                <a16:creationId xmlns:a16="http://schemas.microsoft.com/office/drawing/2014/main" id="{9A173545-841C-4223-9A68-69230AA95660}"/>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mod="1">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Four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10972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569062"/>
            <a:ext cx="8458200" cy="10972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3861414"/>
            <a:ext cx="8458200" cy="10972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5153766"/>
            <a:ext cx="8458200" cy="10972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id="{E88982CC-5D43-4F05-9850-0CEBE133CCC2}"/>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4" name="Appendix Link">
            <a:extLst>
              <a:ext uri="{FF2B5EF4-FFF2-40B4-BE49-F238E27FC236}">
                <a16:creationId xmlns:a16="http://schemas.microsoft.com/office/drawing/2014/main" id="{8216318C-739F-40F0-A6E5-C523B853AA72}"/>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5" name="Slide Number Placeholder">
            <a:extLst>
              <a:ext uri="{FF2B5EF4-FFF2-40B4-BE49-F238E27FC236}">
                <a16:creationId xmlns:a16="http://schemas.microsoft.com/office/drawing/2014/main" id="{33AF9386-67CD-45F8-9FD8-2F6D4054B8D0}"/>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54127320"/>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125273"/>
            <a:ext cx="84582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973836"/>
            <a:ext cx="84582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822399"/>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670962"/>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5519526"/>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redit line">
            <a:extLst>
              <a:ext uri="{FF2B5EF4-FFF2-40B4-BE49-F238E27FC236}">
                <a16:creationId xmlns:a16="http://schemas.microsoft.com/office/drawing/2014/main" id="{E3F1F188-B47B-4A54-A95D-9C9B6F4C0605}"/>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5" name="Appendix Link">
            <a:extLst>
              <a:ext uri="{FF2B5EF4-FFF2-40B4-BE49-F238E27FC236}">
                <a16:creationId xmlns:a16="http://schemas.microsoft.com/office/drawing/2014/main" id="{99A2F00A-9D65-460A-BE8F-ED5EC4B8B3F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7" name="Slide Number Placeholder">
            <a:extLst>
              <a:ext uri="{FF2B5EF4-FFF2-40B4-BE49-F238E27FC236}">
                <a16:creationId xmlns:a16="http://schemas.microsoft.com/office/drawing/2014/main" id="{302A81B8-33E5-4015-8DCC-2BC543D74805}"/>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819767903"/>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ev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99086"/>
            <a:ext cx="84582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721462"/>
            <a:ext cx="84582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443838"/>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166214"/>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888590"/>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610966"/>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5" name="Credit line">
            <a:extLst>
              <a:ext uri="{FF2B5EF4-FFF2-40B4-BE49-F238E27FC236}">
                <a16:creationId xmlns:a16="http://schemas.microsoft.com/office/drawing/2014/main" id="{194413E1-24F9-4B3E-92BB-B924348B686C}"/>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7" name="Appendix Link">
            <a:extLst>
              <a:ext uri="{FF2B5EF4-FFF2-40B4-BE49-F238E27FC236}">
                <a16:creationId xmlns:a16="http://schemas.microsoft.com/office/drawing/2014/main" id="{F5C7E8B8-9FD9-4A42-A3A3-D6FEC84AC15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8" name="Slide Number Placeholder">
            <a:extLst>
              <a:ext uri="{FF2B5EF4-FFF2-40B4-BE49-F238E27FC236}">
                <a16:creationId xmlns:a16="http://schemas.microsoft.com/office/drawing/2014/main" id="{0E3DF607-DE1F-41E1-A6E2-214E629A539D}"/>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65972370"/>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Eight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08952"/>
            <a:ext cx="84582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541194"/>
            <a:ext cx="84582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17343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3805678"/>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437920"/>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070162"/>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CBD3762-5ECC-4CC7-8369-83E4CE556B11}"/>
              </a:ext>
            </a:extLst>
          </p:cNvPr>
          <p:cNvSpPr>
            <a:spLocks noGrp="1"/>
          </p:cNvSpPr>
          <p:nvPr>
            <p:ph sz="quarter" idx="37" hasCustomPrompt="1"/>
          </p:nvPr>
        </p:nvSpPr>
        <p:spPr>
          <a:xfrm>
            <a:off x="342900" y="570240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5" name="Credit line">
            <a:extLst>
              <a:ext uri="{FF2B5EF4-FFF2-40B4-BE49-F238E27FC236}">
                <a16:creationId xmlns:a16="http://schemas.microsoft.com/office/drawing/2014/main" id="{288556A8-5617-425C-8FB4-D3F09F5556D7}"/>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7" name="Appendix Link">
            <a:extLst>
              <a:ext uri="{FF2B5EF4-FFF2-40B4-BE49-F238E27FC236}">
                <a16:creationId xmlns:a16="http://schemas.microsoft.com/office/drawing/2014/main" id="{88D90C7C-A465-44DC-8D6E-B4C5B19BA33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8" name="Slide Number Placeholder">
            <a:extLst>
              <a:ext uri="{FF2B5EF4-FFF2-40B4-BE49-F238E27FC236}">
                <a16:creationId xmlns:a16="http://schemas.microsoft.com/office/drawing/2014/main" id="{4AD6EDDA-7564-4343-AC70-8A7C82F623A6}"/>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81512099"/>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welv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73152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125273"/>
            <a:ext cx="41148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2125273"/>
            <a:ext cx="4114800" cy="73152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973836"/>
            <a:ext cx="41148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97383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9" name="Credit line">
            <a:extLst>
              <a:ext uri="{FF2B5EF4-FFF2-40B4-BE49-F238E27FC236}">
                <a16:creationId xmlns:a16="http://schemas.microsoft.com/office/drawing/2014/main" id="{921D1CBB-29B1-4AF0-85AC-05CEEB2E53B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2" name="Appendix Link">
            <a:extLst>
              <a:ext uri="{FF2B5EF4-FFF2-40B4-BE49-F238E27FC236}">
                <a16:creationId xmlns:a16="http://schemas.microsoft.com/office/drawing/2014/main" id="{7266FB79-AEAE-4524-B1F5-620958A3E0C9}"/>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3" name="Slide Number Placeholder">
            <a:extLst>
              <a:ext uri="{FF2B5EF4-FFF2-40B4-BE49-F238E27FC236}">
                <a16:creationId xmlns:a16="http://schemas.microsoft.com/office/drawing/2014/main" id="{0756988A-F8DB-4476-8924-C443088A44B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17571867"/>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Four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6400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99086"/>
            <a:ext cx="41148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1999086"/>
            <a:ext cx="4114800" cy="6400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721462"/>
            <a:ext cx="41148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721462"/>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192EF1EA-3FAF-446A-9BB8-CB9BA1F88BE6}"/>
              </a:ext>
            </a:extLst>
          </p:cNvPr>
          <p:cNvSpPr>
            <a:spLocks noGrp="1"/>
          </p:cNvSpPr>
          <p:nvPr>
            <p:ph sz="quarter" idx="36" hasCustomPrompt="1"/>
          </p:nvPr>
        </p:nvSpPr>
        <p:spPr>
          <a:xfrm>
            <a:off x="46863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redit line">
            <a:extLst>
              <a:ext uri="{FF2B5EF4-FFF2-40B4-BE49-F238E27FC236}">
                <a16:creationId xmlns:a16="http://schemas.microsoft.com/office/drawing/2014/main" id="{6CD893F2-2DB8-451D-8639-8F5F27621145}"/>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5" name="Appendix Link">
            <a:extLst>
              <a:ext uri="{FF2B5EF4-FFF2-40B4-BE49-F238E27FC236}">
                <a16:creationId xmlns:a16="http://schemas.microsoft.com/office/drawing/2014/main" id="{D809C3BA-82B9-44E0-9F6C-858C8328AAFC}"/>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6" name="Slide Number Placeholder">
            <a:extLst>
              <a:ext uri="{FF2B5EF4-FFF2-40B4-BE49-F238E27FC236}">
                <a16:creationId xmlns:a16="http://schemas.microsoft.com/office/drawing/2014/main" id="{33936310-BAD7-481C-9216-5D6C7F43A176}"/>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9119664"/>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Six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5486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08952"/>
            <a:ext cx="41148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1908952"/>
            <a:ext cx="4114800" cy="54864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541194"/>
            <a:ext cx="41148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541194"/>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192EF1EA-3FAF-446A-9BB8-CB9BA1F88BE6}"/>
              </a:ext>
            </a:extLst>
          </p:cNvPr>
          <p:cNvSpPr>
            <a:spLocks noGrp="1"/>
          </p:cNvSpPr>
          <p:nvPr>
            <p:ph sz="quarter" idx="36" hasCustomPrompt="1"/>
          </p:nvPr>
        </p:nvSpPr>
        <p:spPr>
          <a:xfrm>
            <a:off x="46863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CBD3762-5ECC-4CC7-8369-83E4CE556B11}"/>
              </a:ext>
            </a:extLst>
          </p:cNvPr>
          <p:cNvSpPr>
            <a:spLocks noGrp="1"/>
          </p:cNvSpPr>
          <p:nvPr>
            <p:ph sz="quarter" idx="37" hasCustomPrompt="1"/>
          </p:nvPr>
        </p:nvSpPr>
        <p:spPr>
          <a:xfrm>
            <a:off x="3429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5" name="Content Placeholder 8">
            <a:extLst>
              <a:ext uri="{FF2B5EF4-FFF2-40B4-BE49-F238E27FC236}">
                <a16:creationId xmlns:a16="http://schemas.microsoft.com/office/drawing/2014/main" id="{F2AE9C6B-E354-43E0-A168-8EB6483C4DB6}"/>
              </a:ext>
            </a:extLst>
          </p:cNvPr>
          <p:cNvSpPr>
            <a:spLocks noGrp="1"/>
          </p:cNvSpPr>
          <p:nvPr>
            <p:ph sz="quarter" idx="38" hasCustomPrompt="1"/>
          </p:nvPr>
        </p:nvSpPr>
        <p:spPr>
          <a:xfrm>
            <a:off x="46863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30" name="Credit line">
            <a:extLst>
              <a:ext uri="{FF2B5EF4-FFF2-40B4-BE49-F238E27FC236}">
                <a16:creationId xmlns:a16="http://schemas.microsoft.com/office/drawing/2014/main" id="{E6DEE64F-1259-41DA-8155-BBFE3C02BB4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32" name="Appendix Link">
            <a:extLst>
              <a:ext uri="{FF2B5EF4-FFF2-40B4-BE49-F238E27FC236}">
                <a16:creationId xmlns:a16="http://schemas.microsoft.com/office/drawing/2014/main" id="{10C461D8-1BE0-480F-AA26-691586C6675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33" name="Slide Number Placeholder">
            <a:extLst>
              <a:ext uri="{FF2B5EF4-FFF2-40B4-BE49-F238E27FC236}">
                <a16:creationId xmlns:a16="http://schemas.microsoft.com/office/drawing/2014/main" id="{F6AD0209-B0AA-4B76-A44B-45BCDF045890}"/>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358024186"/>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Text Placeholder 4">
            <a:extLst>
              <a:ext uri="{FF2B5EF4-FFF2-40B4-BE49-F238E27FC236}">
                <a16:creationId xmlns:a16="http://schemas.microsoft.com/office/drawing/2014/main" id="{08A07F9E-7E00-4897-B959-44BD34DBBEE3}"/>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744366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75EAFBA1-B136-4644-BD02-04EA0D576F3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
        <p:nvSpPr>
          <p:cNvPr id="4" name="Slide Number Placeholder">
            <a:extLst>
              <a:ext uri="{FF2B5EF4-FFF2-40B4-BE49-F238E27FC236}">
                <a16:creationId xmlns:a16="http://schemas.microsoft.com/office/drawing/2014/main" id="{5FFEB5EE-FCC3-476D-BA86-77985058168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4541601"/>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513282"/>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userDrawn="1">
            <p:ph type="subTitle" idx="1" hasCustomPrompt="1"/>
          </p:nvPr>
        </p:nvSpPr>
        <p:spPr>
          <a:xfrm>
            <a:off x="621792" y="3281532"/>
            <a:ext cx="3035808" cy="957094"/>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304619"/>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4376387"/>
            <a:ext cx="3043303" cy="1348134"/>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1" name="Text Placeholder 4">
            <a:extLst>
              <a:ext uri="{FF2B5EF4-FFF2-40B4-BE49-F238E27FC236}">
                <a16:creationId xmlns:a16="http://schemas.microsoft.com/office/drawing/2014/main" id="{3B0A6DCB-6F9D-4F6F-B6BA-50445811C8CC}"/>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2489068921"/>
      </p:ext>
    </p:extLst>
  </p:cSld>
  <p:clrMapOvr>
    <a:masterClrMapping/>
  </p:clrMapOvr>
  <p:extLst mod="1">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7" name="Content Placeholder 3">
            <a:extLst>
              <a:ext uri="{FF2B5EF4-FFF2-40B4-BE49-F238E27FC236}">
                <a16:creationId xmlns:a16="http://schemas.microsoft.com/office/drawing/2014/main" id="{8BD6B33F-C6AA-4848-9A7E-D62E929895B0}"/>
              </a:ext>
            </a:extLst>
          </p:cNvPr>
          <p:cNvSpPr>
            <a:spLocks noGrp="1"/>
          </p:cNvSpPr>
          <p:nvPr>
            <p:ph sz="quarter" idx="16" hasCustomPrompt="1"/>
          </p:nvPr>
        </p:nvSpPr>
        <p:spPr>
          <a:xfrm>
            <a:off x="342900" y="1371601"/>
            <a:ext cx="8458200" cy="4873752"/>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id="{BAEE7FB3-0EAC-49B4-A473-DCB37D0E8E64}"/>
              </a:ext>
            </a:extLst>
          </p:cNvPr>
          <p:cNvSpPr>
            <a:spLocks noGrp="1"/>
          </p:cNvSpPr>
          <p:nvPr>
            <p:ph type="body" sz="quarter" idx="17" hasCustomPrompt="1"/>
          </p:nvPr>
        </p:nvSpPr>
        <p:spPr>
          <a:xfrm>
            <a:off x="3070946" y="6350211"/>
            <a:ext cx="2980944" cy="228600"/>
          </a:xfrm>
        </p:spPr>
        <p:txBody>
          <a:bodyPr anchor="ctr">
            <a:noAutofit/>
          </a:bodyPr>
          <a:lstStyle>
            <a:lvl1pPr algn="ctr">
              <a:defRPr sz="1200"/>
            </a:lvl1pPr>
          </a:lstStyle>
          <a:p>
            <a:pPr lvl="0"/>
            <a:r>
              <a:rPr lang="en-IN"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52300839"/>
      </p:ext>
    </p:extLst>
  </p:cSld>
  <p:clrMapOvr>
    <a:masterClrMapping/>
  </p:clrMapOvr>
  <p:extLst mod="1">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4" name="Content Placeholder 3">
            <a:extLst>
              <a:ext uri="{FF2B5EF4-FFF2-40B4-BE49-F238E27FC236}">
                <a16:creationId xmlns:a16="http://schemas.microsoft.com/office/drawing/2014/main" id="{0F99ECE4-CEB6-4518-B036-709D64B27AE0}"/>
              </a:ext>
            </a:extLst>
          </p:cNvPr>
          <p:cNvSpPr>
            <a:spLocks noGrp="1"/>
          </p:cNvSpPr>
          <p:nvPr>
            <p:ph sz="quarter" idx="16" hasCustomPrompt="1"/>
          </p:nvPr>
        </p:nvSpPr>
        <p:spPr>
          <a:xfrm>
            <a:off x="342900" y="1397001"/>
            <a:ext cx="8458200" cy="4846320"/>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id="{9B134E77-CDFC-4241-959A-BAF4C2ADE209}"/>
              </a:ext>
            </a:extLst>
          </p:cNvPr>
          <p:cNvSpPr>
            <a:spLocks noGrp="1"/>
          </p:cNvSpPr>
          <p:nvPr>
            <p:ph type="body" sz="quarter" idx="17"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7" name="Slide Number Placeholder">
            <a:extLst>
              <a:ext uri="{FF2B5EF4-FFF2-40B4-BE49-F238E27FC236}">
                <a16:creationId xmlns:a16="http://schemas.microsoft.com/office/drawing/2014/main" id="{37CCC8AF-E2D7-4902-AC6A-F8FFFAB3B983}"/>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mod="1">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68234"/>
            <a:ext cx="2980944" cy="228600"/>
          </a:xfrm>
          <a:prstGeom prst="rect">
            <a:avLst/>
          </a:prstGeom>
        </p:spPr>
        <p:txBody>
          <a:bodyPr vert="horz" lIns="91440" tIns="45720" rIns="91440" bIns="45720" rtlCol="0" anchor="ctr">
            <a:noAutofit/>
          </a:bodyPr>
          <a:lstStyle>
            <a:lvl1pPr algn="ctr">
              <a:defRPr lang="en-US" sz="1200" dirty="0"/>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397001"/>
            <a:ext cx="4078224" cy="393192"/>
          </a:xfrm>
        </p:spPr>
        <p:txBody>
          <a:bodyPr>
            <a:noAutofit/>
          </a:bodyPr>
          <a:lstStyle>
            <a:lvl1pPr>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397001"/>
            <a:ext cx="4078224" cy="393192"/>
          </a:xfrm>
        </p:spPr>
        <p:txBody>
          <a:bodyPr>
            <a:noAutofit/>
          </a:bodyPr>
          <a:lstStyle>
            <a:lvl1pPr>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defRPr/>
            </a:lvl1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10" name="Slide Number Placeholder">
            <a:extLst>
              <a:ext uri="{FF2B5EF4-FFF2-40B4-BE49-F238E27FC236}">
                <a16:creationId xmlns:a16="http://schemas.microsoft.com/office/drawing/2014/main" id="{00A4DBBD-DCA1-4207-8DB2-FBD5FBA1D0D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505933215"/>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D8F3EC5-73E8-440D-847C-1D4591FE0928}"/>
              </a:ext>
            </a:extLst>
          </p:cNvPr>
          <p:cNvSpPr txBox="1"/>
          <p:nvPr userDrawn="1"/>
        </p:nvSpPr>
        <p:spPr>
          <a:xfrm>
            <a:off x="1380928" y="20320"/>
            <a:ext cx="6382144" cy="461665"/>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INSTRUCTION NOTES</a:t>
            </a:r>
            <a:endParaRPr lang="en-IN" sz="2400" b="1" dirty="0">
              <a:solidFill>
                <a:srgbClr val="0070C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493F5A8-6BC8-45A9-B853-99DFBE6F50C5}"/>
              </a:ext>
            </a:extLst>
          </p:cNvPr>
          <p:cNvSpPr txBox="1"/>
          <p:nvPr userDrawn="1"/>
        </p:nvSpPr>
        <p:spPr>
          <a:xfrm>
            <a:off x="0" y="457200"/>
            <a:ext cx="9144000" cy="6400800"/>
          </a:xfrm>
          <a:prstGeom prst="rect">
            <a:avLst/>
          </a:prstGeom>
          <a:solidFill>
            <a:schemeClr val="accent4">
              <a:lumMod val="40000"/>
              <a:lumOff val="60000"/>
            </a:schemeClr>
          </a:solidFill>
        </p:spPr>
        <p:txBody>
          <a:bodyPr wrap="square" rtlCol="0">
            <a:noAutofit/>
          </a:bodyPr>
          <a:lstStyle/>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copyright year in Opener slide.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Use Sans Serif font. (For engineering and chemistry titles Times New Roman font to be used.)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texts in Placeholders as per order.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images, tables, and equations without placeholder.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credit text just after images.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tables and equations in editable format if possible.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Break texts to separate placeholder, if equations uses between them.</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color contrast ratio, it should need to pass 4.5:1 (AA standard)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alt-text as provided, if any images missing make a note. No need to set alt-text for editable table and equations.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all images alt-text field. There should be alt-text or blank. Set decorative those images, which are listed in alt-text list.</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Appendix slide for Long descriptions and link properly with its parent image. Appendix should be in other section and hidden.</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Strictly avoid equation editor.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outline view for proper order of texts.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all text language to US English. Fix other language, if instructed.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Accessibility checker and if there is any known errors.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Metadata of files as instructed.</a:t>
            </a:r>
          </a:p>
          <a:p>
            <a:pPr marL="342900" marR="0" lvl="0" indent="-342900" algn="l" defTabSz="914400" rtl="0" eaLnBrk="1" fontAlgn="auto" latinLnBrk="0" hangingPunct="1">
              <a:lnSpc>
                <a:spcPct val="100000"/>
              </a:lnSpc>
              <a:spcBef>
                <a:spcPts val="500"/>
              </a:spcBef>
              <a:spcAft>
                <a:spcPts val="0"/>
              </a:spcAft>
              <a:buClrTx/>
              <a:buSzTx/>
              <a:buFont typeface="+mj-lt"/>
              <a:buAutoNum type="arabicPeriod"/>
              <a:tabLst/>
              <a:defRPr/>
            </a:pPr>
            <a:r>
              <a:rPr lang="en-US" sz="1500" dirty="0">
                <a:latin typeface="Arial" panose="020B0604020202020204" pitchFamily="34" charset="0"/>
                <a:cs typeface="Arial" panose="020B0604020202020204" pitchFamily="34" charset="0"/>
              </a:rPr>
              <a:t>Recheck all, before pass to next step.</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Be sure before pass to next step, all the instructions are followed.</a:t>
            </a:r>
          </a:p>
          <a:p>
            <a:pPr marL="0" lvl="0" indent="0" algn="ctr">
              <a:lnSpc>
                <a:spcPct val="100000"/>
              </a:lnSpc>
              <a:spcBef>
                <a:spcPts val="1200"/>
              </a:spcBef>
              <a:spcAft>
                <a:spcPts val="0"/>
              </a:spcAft>
              <a:buFont typeface="+mj-lt"/>
              <a:buNone/>
            </a:pPr>
            <a:r>
              <a:rPr lang="en-US" sz="1500" b="1" dirty="0">
                <a:latin typeface="Arial" panose="020B0604020202020204" pitchFamily="34" charset="0"/>
                <a:cs typeface="Arial" panose="020B0604020202020204" pitchFamily="34" charset="0"/>
              </a:rPr>
              <a:t>&lt;&lt; PLEASE REMOVE THIS SLIDE AFTER FINALIZE THE CHAPTER &gt;&gt;</a:t>
            </a:r>
          </a:p>
        </p:txBody>
      </p:sp>
    </p:spTree>
    <p:extLst>
      <p:ext uri="{BB962C8B-B14F-4D97-AF65-F5344CB8AC3E}">
        <p14:creationId xmlns:p14="http://schemas.microsoft.com/office/powerpoint/2010/main" val="297681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777240" y="2691271"/>
            <a:ext cx="4297680" cy="57618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p:ph type="subTitle" idx="1" hasCustomPrompt="1"/>
          </p:nvPr>
        </p:nvSpPr>
        <p:spPr>
          <a:xfrm>
            <a:off x="782057" y="3525088"/>
            <a:ext cx="5513639" cy="97928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hasCustomPrompt="1"/>
          </p:nvPr>
        </p:nvSpPr>
        <p:spPr>
          <a:xfrm>
            <a:off x="777240" y="4718304"/>
            <a:ext cx="4443413" cy="1283104"/>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4" name="Text Placeholder 4">
            <a:extLst>
              <a:ext uri="{FF2B5EF4-FFF2-40B4-BE49-F238E27FC236}">
                <a16:creationId xmlns:a16="http://schemas.microsoft.com/office/drawing/2014/main" id="{2170D5CB-0D03-4C4A-BFC9-9923AD1D35C5}"/>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mod="1">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567378" y="2320032"/>
            <a:ext cx="5223822" cy="54929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userDrawn="1">
            <p:ph type="subTitle" idx="1" hasCustomPrompt="1"/>
          </p:nvPr>
        </p:nvSpPr>
        <p:spPr>
          <a:xfrm>
            <a:off x="567378" y="3247693"/>
            <a:ext cx="5644236" cy="127916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hasCustomPrompt="1"/>
          </p:nvPr>
        </p:nvSpPr>
        <p:spPr>
          <a:xfrm>
            <a:off x="567378" y="4770769"/>
            <a:ext cx="4443413" cy="1279151"/>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0" name="Text Placeholder 4">
            <a:extLst>
              <a:ext uri="{FF2B5EF4-FFF2-40B4-BE49-F238E27FC236}">
                <a16:creationId xmlns:a16="http://schemas.microsoft.com/office/drawing/2014/main" id="{82576527-CE03-41D2-AE4B-BA146BC6180F}"/>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mod="1">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n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7" name="Credit line">
            <a:extLst>
              <a:ext uri="{FF2B5EF4-FFF2-40B4-BE49-F238E27FC236}">
                <a16:creationId xmlns:a16="http://schemas.microsoft.com/office/drawing/2014/main" id="{DC5F74A8-3DBB-43E2-AEB1-B8D6F0E02D24}"/>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8" name="Appendix Link">
            <a:extLst>
              <a:ext uri="{FF2B5EF4-FFF2-40B4-BE49-F238E27FC236}">
                <a16:creationId xmlns:a16="http://schemas.microsoft.com/office/drawing/2014/main" id="{9E42DD00-D3A0-49C1-B804-0FA8773ED33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9" name="Slide Number Placeholder">
            <a:extLst>
              <a:ext uri="{FF2B5EF4-FFF2-40B4-BE49-F238E27FC236}">
                <a16:creationId xmlns:a16="http://schemas.microsoft.com/office/drawing/2014/main" id="{359E2559-6DDB-4590-804E-FD84D7E50952}"/>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747284491"/>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Vertic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23774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3873606"/>
            <a:ext cx="8458200" cy="23774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id="{86833EA1-1388-4093-B646-207F3BD9BD5C}"/>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A2E2B415-C68F-4A1B-839A-5499ADD16C5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90391B14-3F86-4388-B43F-6C270A673CA4}"/>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976129378"/>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4686300" y="1276710"/>
            <a:ext cx="41148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0" name="Appendix Link">
            <a:extLst>
              <a:ext uri="{FF2B5EF4-FFF2-40B4-BE49-F238E27FC236}">
                <a16:creationId xmlns:a16="http://schemas.microsoft.com/office/drawing/2014/main" id="{38C03353-129A-498A-99BD-29531E469E6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9" name="Credit line">
            <a:extLst>
              <a:ext uri="{FF2B5EF4-FFF2-40B4-BE49-F238E27FC236}">
                <a16:creationId xmlns:a16="http://schemas.microsoft.com/office/drawing/2014/main" id="{D8DA1E33-7359-4325-8347-1A00C53B390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CBB60AD9-A193-4A23-938A-7EB502133F92}"/>
              </a:ext>
            </a:extLst>
          </p:cNvPr>
          <p:cNvSpPr>
            <a:spLocks noGrp="1"/>
          </p:cNvSpPr>
          <p:nvPr>
            <p:ph type="body" sz="quarter" idx="41"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DD5AE94C-F435-408B-A12A-19FA625C7E9E}"/>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1896274"/>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54864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6057900" y="1276710"/>
            <a:ext cx="27432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id="{33E56411-4D74-4E59-988F-824D73D7ED5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C343391A-6F54-499B-8E7B-931C81724AD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F7F8C21D-990F-455D-8166-0216DFA075F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406277606"/>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hre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2926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4422246"/>
            <a:ext cx="5486400" cy="182880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6057900" y="4422246"/>
            <a:ext cx="2743200" cy="18288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id="{19B85432-114E-4940-9372-B7719E3F55F1}"/>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2" name="Appendix Link">
            <a:extLst>
              <a:ext uri="{FF2B5EF4-FFF2-40B4-BE49-F238E27FC236}">
                <a16:creationId xmlns:a16="http://schemas.microsoft.com/office/drawing/2014/main" id="{2807A760-EC1A-49F0-BF94-106C8F4B0B6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4" name="Slide Number Placeholder">
            <a:extLst>
              <a:ext uri="{FF2B5EF4-FFF2-40B4-BE49-F238E27FC236}">
                <a16:creationId xmlns:a16="http://schemas.microsoft.com/office/drawing/2014/main" id="{DAA3E3D9-773E-47E2-B16B-C074BAE621A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390483995"/>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MGH Yellow Line">
            <a:extLst>
              <a:ext uri="{FF2B5EF4-FFF2-40B4-BE49-F238E27FC236}">
                <a16:creationId xmlns:a16="http://schemas.microsoft.com/office/drawing/2014/main" id="{F5F4B5C5-A851-4CBC-ABD2-6BA0C3D159BE}"/>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ort Copyright">
            <a:extLst>
              <a:ext uri="{FF2B5EF4-FFF2-40B4-BE49-F238E27FC236}">
                <a16:creationId xmlns:a16="http://schemas.microsoft.com/office/drawing/2014/main" id="{8D6646AD-98E6-4A83-9941-472F70696193}"/>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715" r:id="rId1"/>
    <p:sldLayoutId id="2147483710" r:id="rId2"/>
    <p:sldLayoutId id="2147483716" r:id="rId3"/>
    <p:sldLayoutId id="2147483714" r:id="rId4"/>
    <p:sldLayoutId id="2147483713" r:id="rId5"/>
    <p:sldLayoutId id="2147483712" r:id="rId6"/>
    <p:sldLayoutId id="2147483711" r:id="rId7"/>
    <p:sldLayoutId id="2147483708" r:id="rId8"/>
    <p:sldLayoutId id="2147483707" r:id="rId9"/>
    <p:sldLayoutId id="2147483709" r:id="rId10"/>
    <p:sldLayoutId id="2147483706" r:id="rId11"/>
    <p:sldLayoutId id="2147483705" r:id="rId12"/>
  </p:sldLayoutIdLst>
  <p:hf hdr="0" ftr="0" dt="0"/>
  <p:txStyles>
    <p:titleStyle>
      <a:lvl1pPr algn="l" defTabSz="914400" rtl="0" eaLnBrk="1" latinLnBrk="0" hangingPunct="1">
        <a:lnSpc>
          <a:spcPct val="90000"/>
        </a:lnSpc>
        <a:spcBef>
          <a:spcPct val="0"/>
        </a:spcBef>
        <a:buNone/>
        <a:defRPr sz="2400" b="1" i="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i="1"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i="1"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i="1"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endParaRPr lang="en-US" dirty="0"/>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Autofit/>
          </a:bodyPr>
          <a:lstStyle/>
          <a:p>
            <a:r>
              <a:rPr lang="en-US" dirty="0"/>
              <a:t>Title goes here</a:t>
            </a:r>
          </a:p>
        </p:txBody>
      </p:sp>
      <p:sp>
        <p:nvSpPr>
          <p:cNvPr id="12" name="Slide Number Placeholder">
            <a:extLst>
              <a:ext uri="{FF2B5EF4-FFF2-40B4-BE49-F238E27FC236}">
                <a16:creationId xmlns:a16="http://schemas.microsoft.com/office/drawing/2014/main" id="{19EE2D17-5247-41B2-8D9A-80CD839F81C4}"/>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14" name="Short Copyright">
            <a:extLst>
              <a:ext uri="{FF2B5EF4-FFF2-40B4-BE49-F238E27FC236}">
                <a16:creationId xmlns:a16="http://schemas.microsoft.com/office/drawing/2014/main" id="{C3A11985-F038-4B0F-B56A-55E9C75285BB}"/>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0" r:id="rId3"/>
  </p:sldLayoutIdLst>
  <p:hf hdr="0" ftr="0" dt="0"/>
  <p:txStyles>
    <p:titleStyle>
      <a:lvl1pPr algn="l" defTabSz="914400" rtl="0" eaLnBrk="1" latinLnBrk="0" hangingPunct="1">
        <a:lnSpc>
          <a:spcPct val="10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a:t>
            </a:r>
            <a:r>
              <a:rPr lang="en-US" dirty="0" err="1"/>
              <a:t>levelt</a:t>
            </a:r>
            <a:endParaRPr lang="en-US" dirty="0"/>
          </a:p>
          <a:p>
            <a:pPr lvl="2"/>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a:extLst>
              <a:ext uri="{FF2B5EF4-FFF2-40B4-BE49-F238E27FC236}">
                <a16:creationId xmlns:a16="http://schemas.microsoft.com/office/drawing/2014/main" id="{4B7358F1-75CE-4C36-99A4-9357D330ECB8}"/>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7" name="Short Copyright">
            <a:extLst>
              <a:ext uri="{FF2B5EF4-FFF2-40B4-BE49-F238E27FC236}">
                <a16:creationId xmlns:a16="http://schemas.microsoft.com/office/drawing/2014/main" id="{C7CA1D53-EE2E-4162-829B-CBBE6CF30BFE}"/>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4E9310-D4F7-487A-B53C-DF9BD4F07CC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76B31A2-25AA-494E-9270-697B776D78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69814370"/>
      </p:ext>
    </p:extLst>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3.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4.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6.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8.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9.xml"/><Relationship Id="rId1" Type="http://schemas.openxmlformats.org/officeDocument/2006/relationships/slideLayout" Target="../slideLayouts/slideLayout21.xml"/><Relationship Id="rId4" Type="http://schemas.openxmlformats.org/officeDocument/2006/relationships/slide" Target="slide26.xml"/></Relationships>
</file>

<file path=ppt/slides/_rels/slide8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32.xml"/><Relationship Id="rId1" Type="http://schemas.openxmlformats.org/officeDocument/2006/relationships/slideLayout" Target="../slideLayouts/slideLayout21.xml"/><Relationship Id="rId4" Type="http://schemas.openxmlformats.org/officeDocument/2006/relationships/slide" Target="slide26.xml"/></Relationships>
</file>

<file path=ppt/slides/_rels/slide8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35.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7.xml"/><Relationship Id="rId1" Type="http://schemas.openxmlformats.org/officeDocument/2006/relationships/slideLayout" Target="../slideLayouts/slideLayout21.xml"/><Relationship Id="rId4" Type="http://schemas.openxmlformats.org/officeDocument/2006/relationships/slide" Target="slide26.xml"/></Relationships>
</file>

<file path=ppt/slides/_rels/slide8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9.xml"/><Relationship Id="rId1" Type="http://schemas.openxmlformats.org/officeDocument/2006/relationships/slideLayout" Target="../slideLayouts/slideLayout21.xml"/><Relationship Id="rId4" Type="http://schemas.openxmlformats.org/officeDocument/2006/relationships/slide" Target="slide26.xml"/></Relationships>
</file>

<file path=ppt/slides/_rels/slide8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40.xml"/><Relationship Id="rId1" Type="http://schemas.openxmlformats.org/officeDocument/2006/relationships/slideLayout" Target="../slideLayouts/slideLayout21.xml"/><Relationship Id="rId4" Type="http://schemas.openxmlformats.org/officeDocument/2006/relationships/slide" Target="slide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42.xml"/><Relationship Id="rId1" Type="http://schemas.openxmlformats.org/officeDocument/2006/relationships/slideLayout" Target="../slideLayouts/slideLayout21.xml"/><Relationship Id="rId4" Type="http://schemas.openxmlformats.org/officeDocument/2006/relationships/slide" Target="slide26.xml"/></Relationships>
</file>

<file path=ppt/slides/_rels/slide9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51.xml"/><Relationship Id="rId1" Type="http://schemas.openxmlformats.org/officeDocument/2006/relationships/slideLayout" Target="../slideLayouts/slideLayout21.xml"/><Relationship Id="rId4" Type="http://schemas.openxmlformats.org/officeDocument/2006/relationships/slide" Target="slide26.xml"/></Relationships>
</file>

<file path=ppt/slides/_rels/slide9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53.xml"/><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58.xml"/><Relationship Id="rId1" Type="http://schemas.openxmlformats.org/officeDocument/2006/relationships/slideLayout" Target="../slideLayouts/slideLayout21.xml"/><Relationship Id="rId4" Type="http://schemas.openxmlformats.org/officeDocument/2006/relationships/slide" Target="slide53.xml"/></Relationships>
</file>

<file path=ppt/slides/_rels/slide94.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60.xml"/><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62.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64.xml"/><Relationship Id="rId1" Type="http://schemas.openxmlformats.org/officeDocument/2006/relationships/slideLayout" Target="../slideLayouts/slideLayout21.xml"/><Relationship Id="rId4" Type="http://schemas.openxmlformats.org/officeDocument/2006/relationships/slide" Target="slide53.xml"/></Relationships>
</file>

<file path=ppt/slides/_rels/slide97.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65.xml"/><Relationship Id="rId1" Type="http://schemas.openxmlformats.org/officeDocument/2006/relationships/slideLayout" Target="../slideLayouts/slideLayout21.xml"/><Relationship Id="rId4" Type="http://schemas.openxmlformats.org/officeDocument/2006/relationships/slide" Target="slide53.xml"/></Relationships>
</file>

<file path=ppt/slides/_rels/slide9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73.xml"/><Relationship Id="rId1" Type="http://schemas.openxmlformats.org/officeDocument/2006/relationships/slideLayout" Target="../slideLayouts/slideLayout21.xml"/><Relationship Id="rId4" Type="http://schemas.openxmlformats.org/officeDocument/2006/relationships/slide" Target="slide53.xml"/></Relationships>
</file>

<file path=ppt/slides/_rels/slide99.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75.xml"/><Relationship Id="rId1" Type="http://schemas.openxmlformats.org/officeDocument/2006/relationships/slideLayout" Target="../slideLayouts/slideLayout21.xml"/><Relationship Id="rId4" Type="http://schemas.openxmlformats.org/officeDocument/2006/relationships/slide" Target="slide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A0BD-B611-4B0D-8438-53F61F56333A}"/>
              </a:ext>
            </a:extLst>
          </p:cNvPr>
          <p:cNvSpPr>
            <a:spLocks noGrp="1"/>
          </p:cNvSpPr>
          <p:nvPr>
            <p:ph type="ctrTitle"/>
          </p:nvPr>
        </p:nvSpPr>
        <p:spPr/>
        <p:txBody>
          <a:bodyPr/>
          <a:lstStyle/>
          <a:p>
            <a:r>
              <a:rPr lang="en-US" noProof="0" dirty="0"/>
              <a:t>Chapter 01</a:t>
            </a:r>
            <a:endParaRPr lang="en-US" noProof="0" dirty="0">
              <a:latin typeface="+mj-lt"/>
            </a:endParaRPr>
          </a:p>
        </p:txBody>
      </p:sp>
      <p:sp>
        <p:nvSpPr>
          <p:cNvPr id="3" name="Subtitle 2">
            <a:extLst>
              <a:ext uri="{FF2B5EF4-FFF2-40B4-BE49-F238E27FC236}">
                <a16:creationId xmlns:a16="http://schemas.microsoft.com/office/drawing/2014/main" id="{60D8F4ED-BF02-4F3D-9DF1-83E8B674304D}"/>
              </a:ext>
            </a:extLst>
          </p:cNvPr>
          <p:cNvSpPr>
            <a:spLocks noGrp="1"/>
          </p:cNvSpPr>
          <p:nvPr>
            <p:ph type="subTitle" idx="1"/>
          </p:nvPr>
        </p:nvSpPr>
        <p:spPr/>
        <p:txBody>
          <a:bodyPr/>
          <a:lstStyle/>
          <a:p>
            <a:pPr eaLnBrk="0" hangingPunct="0">
              <a:spcBef>
                <a:spcPct val="20000"/>
              </a:spcBef>
            </a:pPr>
            <a:r>
              <a:rPr lang="en-US" sz="2400" dirty="0">
                <a:latin typeface="+mj-lt"/>
                <a:cs typeface="Helvetica" pitchFamily="34" charset="0"/>
              </a:rPr>
              <a:t>Introduction</a:t>
            </a:r>
          </a:p>
        </p:txBody>
      </p:sp>
      <p:sp>
        <p:nvSpPr>
          <p:cNvPr id="4" name="Text Placeholder 3">
            <a:extLst>
              <a:ext uri="{FF2B5EF4-FFF2-40B4-BE49-F238E27FC236}">
                <a16:creationId xmlns:a16="http://schemas.microsoft.com/office/drawing/2014/main" id="{23E53CB3-A898-4097-BEA0-50B0BE0D68C1}"/>
              </a:ext>
            </a:extLst>
          </p:cNvPr>
          <p:cNvSpPr>
            <a:spLocks noGrp="1"/>
          </p:cNvSpPr>
          <p:nvPr>
            <p:ph type="body" sz="quarter" idx="10"/>
          </p:nvPr>
        </p:nvSpPr>
        <p:spPr>
          <a:xfrm>
            <a:off x="621791" y="4376387"/>
            <a:ext cx="3043303" cy="1362676"/>
          </a:xfrm>
        </p:spPr>
        <p:txBody>
          <a:bodyPr/>
          <a:lstStyle/>
          <a:p>
            <a:r>
              <a:rPr lang="en-US" sz="1800" b="0" noProof="0" dirty="0">
                <a:latin typeface="+mj-lt"/>
                <a:cs typeface="Helvetica" pitchFamily="34" charset="0"/>
              </a:rPr>
              <a:t>Data Communications and Networking, With TCP/IP protocol suite</a:t>
            </a:r>
            <a:br>
              <a:rPr lang="en-US" sz="1800" b="0" noProof="0" dirty="0">
                <a:latin typeface="+mj-lt"/>
                <a:cs typeface="Helvetica" pitchFamily="34" charset="0"/>
              </a:rPr>
            </a:br>
            <a:r>
              <a:rPr lang="en-US" sz="1800" b="0" noProof="0" dirty="0">
                <a:latin typeface="+mj-lt"/>
                <a:cs typeface="Helvetica" pitchFamily="34" charset="0"/>
              </a:rPr>
              <a:t>Sixth Edition</a:t>
            </a:r>
          </a:p>
          <a:p>
            <a:r>
              <a:rPr lang="en-US" sz="1800" b="0" noProof="0" dirty="0">
                <a:latin typeface="+mj-lt"/>
                <a:cs typeface="Helvetica" pitchFamily="34" charset="0"/>
              </a:rPr>
              <a:t>Behrouz A. </a:t>
            </a:r>
            <a:r>
              <a:rPr lang="en-US" sz="1800" b="0" noProof="0" dirty="0" err="1">
                <a:latin typeface="+mj-lt"/>
                <a:cs typeface="Helvetica" pitchFamily="34" charset="0"/>
              </a:rPr>
              <a:t>Forouzan</a:t>
            </a:r>
            <a:endParaRPr lang="en-US" sz="1800" b="0" noProof="0" dirty="0">
              <a:latin typeface="+mj-lt"/>
              <a:cs typeface="Helvetica" pitchFamily="34" charset="0"/>
            </a:endParaRPr>
          </a:p>
        </p:txBody>
      </p:sp>
      <p:pic>
        <p:nvPicPr>
          <p:cNvPr id="7" name="Picture 4">
            <a:extLst>
              <a:ext uri="{FF2B5EF4-FFF2-40B4-BE49-F238E27FC236}">
                <a16:creationId xmlns:a16="http://schemas.microsoft.com/office/drawing/2014/main" id="{A5AB68AE-F8BA-4700-87C5-1CC2B46FD483}"/>
              </a:ext>
              <a:ext uri="{C183D7F6-B498-43B3-948B-1728B52AA6E4}">
                <adec:decorative xmlns:adec="http://schemas.microsoft.com/office/drawing/2017/decorative" val="1"/>
              </a:ext>
            </a:extLst>
          </p:cNvPr>
          <p:cNvPicPr>
            <a:picLocks noGrp="1" noChangeAspect="1"/>
          </p:cNvPicPr>
          <p:nvPr>
            <p:ph type="pic" sz="quarter" idx="11"/>
          </p:nvPr>
        </p:nvPicPr>
        <p:blipFill>
          <a:blip r:embed="rId2"/>
          <a:stretch>
            <a:fillRect/>
          </a:stretch>
        </p:blipFill>
        <p:spPr>
          <a:xfrm>
            <a:off x="4572000" y="892397"/>
            <a:ext cx="4315794" cy="5338161"/>
          </a:xfrm>
          <a:prstGeom prst="rect">
            <a:avLst/>
          </a:prstGeom>
        </p:spPr>
      </p:pic>
      <p:sp>
        <p:nvSpPr>
          <p:cNvPr id="8" name="Text Placeholder 5">
            <a:extLst>
              <a:ext uri="{FF2B5EF4-FFF2-40B4-BE49-F238E27FC236}">
                <a16:creationId xmlns:a16="http://schemas.microsoft.com/office/drawing/2014/main" id="{93006839-73B9-4774-88BA-75CE9CFCF447}"/>
              </a:ext>
            </a:extLst>
          </p:cNvPr>
          <p:cNvSpPr>
            <a:spLocks noGrp="1"/>
          </p:cNvSpPr>
          <p:nvPr>
            <p:ph type="body" sz="quarter" idx="13"/>
          </p:nvPr>
        </p:nvSpPr>
        <p:spPr/>
        <p:txBody>
          <a:bodyPr/>
          <a:lstStyle/>
          <a:p>
            <a:pPr defTabSz="457200">
              <a:spcBef>
                <a:spcPct val="20000"/>
              </a:spcBef>
              <a:defRPr/>
            </a:pPr>
            <a:r>
              <a:rPr lang="en-US" noProof="0" dirty="0"/>
              <a:t>© 2022 McGraw Hill, LLC. All rights reserved. Authorized only for instructor use in the classroom.</a:t>
            </a:r>
          </a:p>
          <a:p>
            <a:pPr defTabSz="457200">
              <a:spcBef>
                <a:spcPct val="20000"/>
              </a:spcBef>
              <a:defRPr/>
            </a:pPr>
            <a:r>
              <a:rPr lang="en-US" noProof="0" dirty="0"/>
              <a:t>No reproduction or further distribution permitted without the prior written consent of McGraw Hill, LLC.</a:t>
            </a:r>
          </a:p>
        </p:txBody>
      </p:sp>
    </p:spTree>
    <p:extLst>
      <p:ext uri="{BB962C8B-B14F-4D97-AF65-F5344CB8AC3E}">
        <p14:creationId xmlns:p14="http://schemas.microsoft.com/office/powerpoint/2010/main" val="327089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Audio</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Aft>
                <a:spcPts val="1200"/>
              </a:spcAft>
              <a:defRPr/>
            </a:pPr>
            <a:r>
              <a:rPr lang="en-US" dirty="0">
                <a:latin typeface="+mn-lt"/>
              </a:rPr>
              <a:t>Audio refers to the recording or broadcasting of sound or music, represented as analog or digital signals.</a:t>
            </a:r>
            <a:endParaRPr lang="en-US" dirty="0">
              <a:solidFill>
                <a:srgbClr val="0070C0"/>
              </a:solidFill>
              <a:latin typeface="+mn-lt"/>
            </a:endParaRP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10</a:t>
            </a:fld>
            <a:endParaRPr lang="en-US">
              <a:latin typeface="+mj-lt"/>
            </a:endParaRPr>
          </a:p>
        </p:txBody>
      </p:sp>
    </p:spTree>
    <p:extLst>
      <p:ext uri="{BB962C8B-B14F-4D97-AF65-F5344CB8AC3E}">
        <p14:creationId xmlns:p14="http://schemas.microsoft.com/office/powerpoint/2010/main" val="3511320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Video</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Aft>
                <a:spcPts val="1200"/>
              </a:spcAft>
              <a:defRPr/>
            </a:pPr>
            <a:r>
              <a:rPr lang="en-US" dirty="0">
                <a:latin typeface="+mn-lt"/>
              </a:rPr>
              <a:t>Videos can be a continues images or a combination of images.</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11</a:t>
            </a:fld>
            <a:endParaRPr lang="en-US">
              <a:latin typeface="+mj-lt"/>
            </a:endParaRPr>
          </a:p>
        </p:txBody>
      </p:sp>
    </p:spTree>
    <p:extLst>
      <p:ext uri="{BB962C8B-B14F-4D97-AF65-F5344CB8AC3E}">
        <p14:creationId xmlns:p14="http://schemas.microsoft.com/office/powerpoint/2010/main" val="418811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1.1.3 Data Flow</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Aft>
                <a:spcPts val="1200"/>
              </a:spcAft>
              <a:defRPr/>
            </a:pPr>
            <a:r>
              <a:rPr lang="en-US" dirty="0">
                <a:latin typeface="+mn-lt"/>
              </a:rPr>
              <a:t>Communication between two devices can be simplex, half-duplex, and duplex as shown in Figure 1.2.</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12</a:t>
            </a:fld>
            <a:endParaRPr lang="en-US">
              <a:latin typeface="+mj-lt"/>
            </a:endParaRPr>
          </a:p>
        </p:txBody>
      </p:sp>
    </p:spTree>
    <p:extLst>
      <p:ext uri="{BB962C8B-B14F-4D97-AF65-F5344CB8AC3E}">
        <p14:creationId xmlns:p14="http://schemas.microsoft.com/office/powerpoint/2010/main" val="260983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 Data flow (simplex, half-duplex, full-duplex)</a:t>
            </a:r>
          </a:p>
        </p:txBody>
      </p:sp>
      <p:pic>
        <p:nvPicPr>
          <p:cNvPr id="9" name="Picture 2" descr="The schematic representations of simplex, half-duplex and full-duplex modes of data flow.">
            <a:extLst>
              <a:ext uri="{FF2B5EF4-FFF2-40B4-BE49-F238E27FC236}">
                <a16:creationId xmlns:a16="http://schemas.microsoft.com/office/drawing/2014/main" id="{9ED81147-7411-4DDD-824A-70D7BBE5EBC2}"/>
              </a:ext>
            </a:extLst>
          </p:cNvPr>
          <p:cNvPicPr>
            <a:picLocks noChangeAspect="1"/>
          </p:cNvPicPr>
          <p:nvPr/>
        </p:nvPicPr>
        <p:blipFill>
          <a:blip r:embed="rId2"/>
          <a:stretch>
            <a:fillRect/>
          </a:stretch>
        </p:blipFill>
        <p:spPr>
          <a:xfrm>
            <a:off x="325096" y="1420262"/>
            <a:ext cx="8493809" cy="4663440"/>
          </a:xfrm>
          <a:prstGeom prst="rect">
            <a:avLst/>
          </a:prstGeom>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13</a:t>
            </a:fld>
            <a:endParaRPr lang="en-US"/>
          </a:p>
        </p:txBody>
      </p:sp>
    </p:spTree>
    <p:extLst>
      <p:ext uri="{BB962C8B-B14F-4D97-AF65-F5344CB8AC3E}">
        <p14:creationId xmlns:p14="http://schemas.microsoft.com/office/powerpoint/2010/main" val="421254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Simplex</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latin typeface="+mj-lt"/>
              </a:rPr>
              <a:t>In simplex mode the communication is in one direction. Only one of the two connected devices can send or receive.</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14</a:t>
            </a:fld>
            <a:endParaRPr lang="en-US">
              <a:latin typeface="+mj-lt"/>
            </a:endParaRPr>
          </a:p>
        </p:txBody>
      </p:sp>
    </p:spTree>
    <p:extLst>
      <p:ext uri="{BB962C8B-B14F-4D97-AF65-F5344CB8AC3E}">
        <p14:creationId xmlns:p14="http://schemas.microsoft.com/office/powerpoint/2010/main" val="347380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Half-Duplex</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latin typeface="+mj-lt"/>
              </a:rPr>
              <a:t>In half-duplex, each station can send or receive, but not at the same time.</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15</a:t>
            </a:fld>
            <a:endParaRPr lang="en-US">
              <a:latin typeface="+mj-lt"/>
            </a:endParaRPr>
          </a:p>
        </p:txBody>
      </p:sp>
    </p:spTree>
    <p:extLst>
      <p:ext uri="{BB962C8B-B14F-4D97-AF65-F5344CB8AC3E}">
        <p14:creationId xmlns:p14="http://schemas.microsoft.com/office/powerpoint/2010/main" val="3756135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Full-Duplex</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latin typeface="+mj-lt"/>
              </a:rPr>
              <a:t>In full-duplex, both stations can send or receive at the same time.</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16</a:t>
            </a:fld>
            <a:endParaRPr lang="en-US">
              <a:latin typeface="+mj-lt"/>
            </a:endParaRPr>
          </a:p>
        </p:txBody>
      </p:sp>
    </p:spTree>
    <p:extLst>
      <p:ext uri="{BB962C8B-B14F-4D97-AF65-F5344CB8AC3E}">
        <p14:creationId xmlns:p14="http://schemas.microsoft.com/office/powerpoint/2010/main" val="75331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solidFill>
                  <a:schemeClr val="tx1"/>
                </a:solidFill>
                <a:latin typeface="+mj-lt"/>
              </a:rPr>
              <a:t>1-2 NETWORKS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Bef>
                <a:spcPts val="600"/>
              </a:spcBef>
              <a:spcAft>
                <a:spcPts val="600"/>
              </a:spcAft>
            </a:pPr>
            <a:r>
              <a:rPr lang="en-US" dirty="0">
                <a:latin typeface="+mn-lt"/>
              </a:rPr>
              <a:t>A network is the interconnection of a set of devices capable of communication. In this definition, a device can be a host such as a large computer, desktop, laptop, workstation, cellular phone, or security system. A device in this definition can also be a connecting device such as a router a switch, a modem that changes the form of data, and so on.</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latin typeface="+mj-lt"/>
              </a:rPr>
              <a:pPr/>
              <a:t>17</a:t>
            </a:fld>
            <a:endParaRPr lang="en-US">
              <a:latin typeface="+mj-lt"/>
            </a:endParaRPr>
          </a:p>
        </p:txBody>
      </p:sp>
    </p:spTree>
    <p:extLst>
      <p:ext uri="{BB962C8B-B14F-4D97-AF65-F5344CB8AC3E}">
        <p14:creationId xmlns:p14="http://schemas.microsoft.com/office/powerpoint/2010/main" val="43645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1.2.1 Network Criteria</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r>
              <a:rPr lang="en-US" dirty="0">
                <a:solidFill>
                  <a:srgbClr val="000000"/>
                </a:solidFill>
                <a:latin typeface="+mj-lt"/>
              </a:rPr>
              <a:t>A network must be able to meet a certain number of criteria. The most important of these are: performance, reliability, and security.</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18</a:t>
            </a:fld>
            <a:endParaRPr lang="en-US">
              <a:latin typeface="+mj-lt"/>
            </a:endParaRPr>
          </a:p>
        </p:txBody>
      </p:sp>
    </p:spTree>
    <p:extLst>
      <p:ext uri="{BB962C8B-B14F-4D97-AF65-F5344CB8AC3E}">
        <p14:creationId xmlns:p14="http://schemas.microsoft.com/office/powerpoint/2010/main" val="907970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Performance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r>
              <a:rPr lang="en-US" dirty="0">
                <a:solidFill>
                  <a:srgbClr val="000000"/>
                </a:solidFill>
                <a:latin typeface="+mj-lt"/>
              </a:rPr>
              <a:t>Performance can be measured in many ways, including transit time and response time. Transit time is the amount of time required for a message to travel from one device to another. Response time is the elapsed time between an inquiry and a response.</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19</a:t>
            </a:fld>
            <a:endParaRPr lang="en-US">
              <a:latin typeface="+mj-lt"/>
            </a:endParaRPr>
          </a:p>
        </p:txBody>
      </p:sp>
    </p:spTree>
    <p:extLst>
      <p:ext uri="{BB962C8B-B14F-4D97-AF65-F5344CB8AC3E}">
        <p14:creationId xmlns:p14="http://schemas.microsoft.com/office/powerpoint/2010/main" val="236570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noProof="0" dirty="0">
                <a:solidFill>
                  <a:schemeClr val="tx1"/>
                </a:solidFill>
              </a:rPr>
              <a:t>Chapter 3: Outline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marL="457200" indent="-457200">
              <a:spcBef>
                <a:spcPts val="1200"/>
              </a:spcBef>
              <a:spcAft>
                <a:spcPts val="1200"/>
              </a:spcAft>
            </a:pPr>
            <a:r>
              <a:rPr lang="en-US" dirty="0">
                <a:solidFill>
                  <a:schemeClr val="tx1"/>
                </a:solidFill>
              </a:rPr>
              <a:t>1.1   DATA COMMUNICATIONS</a:t>
            </a:r>
          </a:p>
          <a:p>
            <a:pPr marL="457200" indent="-457200">
              <a:spcBef>
                <a:spcPts val="1200"/>
              </a:spcBef>
              <a:spcAft>
                <a:spcPts val="1200"/>
              </a:spcAft>
            </a:pPr>
            <a:r>
              <a:rPr lang="en-US" dirty="0">
                <a:solidFill>
                  <a:schemeClr val="tx1"/>
                </a:solidFill>
              </a:rPr>
              <a:t>1.2   NETWORKS</a:t>
            </a:r>
          </a:p>
          <a:p>
            <a:pPr marL="457200" indent="-457200">
              <a:spcBef>
                <a:spcPts val="1200"/>
              </a:spcBef>
              <a:spcAft>
                <a:spcPts val="1200"/>
              </a:spcAft>
            </a:pPr>
            <a:r>
              <a:rPr lang="en-US" dirty="0">
                <a:solidFill>
                  <a:schemeClr val="tx1"/>
                </a:solidFill>
              </a:rPr>
              <a:t>1.3   NETWORK TYPES</a:t>
            </a:r>
          </a:p>
          <a:p>
            <a:pPr marL="457200" indent="-457200">
              <a:spcBef>
                <a:spcPts val="1200"/>
              </a:spcBef>
              <a:spcAft>
                <a:spcPts val="1200"/>
              </a:spcAft>
            </a:pPr>
            <a:r>
              <a:rPr lang="en-US" dirty="0">
                <a:solidFill>
                  <a:schemeClr val="tx1"/>
                </a:solidFill>
              </a:rPr>
              <a:t>1.4   PROTOCOL LAYERING</a:t>
            </a:r>
          </a:p>
          <a:p>
            <a:pPr marL="457200" indent="-457200">
              <a:spcBef>
                <a:spcPts val="1200"/>
              </a:spcBef>
              <a:spcAft>
                <a:spcPts val="1200"/>
              </a:spcAft>
            </a:pPr>
            <a:r>
              <a:rPr lang="en-US" dirty="0">
                <a:solidFill>
                  <a:schemeClr val="tx1"/>
                </a:solidFill>
              </a:rPr>
              <a:t>1.5   TCP/IP PROTOCOL SUITE</a:t>
            </a:r>
          </a:p>
          <a:p>
            <a:pPr marL="457200" indent="-457200">
              <a:spcBef>
                <a:spcPts val="1200"/>
              </a:spcBef>
              <a:spcAft>
                <a:spcPts val="1200"/>
              </a:spcAft>
            </a:pPr>
            <a:r>
              <a:rPr lang="en-US" dirty="0">
                <a:solidFill>
                  <a:schemeClr val="tx1"/>
                </a:solidFill>
              </a:rPr>
              <a:t>1.6   THE OSI MODEL</a:t>
            </a:r>
          </a:p>
        </p:txBody>
      </p:sp>
      <p:sp>
        <p:nvSpPr>
          <p:cNvPr id="2" name="Slide Number Placeholder 3">
            <a:extLst>
              <a:ext uri="{FF2B5EF4-FFF2-40B4-BE49-F238E27FC236}">
                <a16:creationId xmlns:a16="http://schemas.microsoft.com/office/drawing/2014/main" id="{44CF4437-E762-42BE-A678-B75D7632DDA2}"/>
              </a:ext>
            </a:extLst>
          </p:cNvPr>
          <p:cNvSpPr>
            <a:spLocks noGrp="1"/>
          </p:cNvSpPr>
          <p:nvPr>
            <p:ph type="sldNum" sz="quarter" idx="10"/>
          </p:nvPr>
        </p:nvSpPr>
        <p:spPr/>
        <p:txBody>
          <a:bodyPr/>
          <a:lstStyle/>
          <a:p>
            <a:fld id="{68151E55-6873-49E2-B8D5-2F265E6F1973}" type="slidenum">
              <a:rPr lang="en-US" smtClean="0"/>
              <a:pPr/>
              <a:t>2</a:t>
            </a:fld>
            <a:endParaRPr lang="en-US"/>
          </a:p>
        </p:txBody>
      </p:sp>
    </p:spTree>
    <p:extLst>
      <p:ext uri="{BB962C8B-B14F-4D97-AF65-F5344CB8AC3E}">
        <p14:creationId xmlns:p14="http://schemas.microsoft.com/office/powerpoint/2010/main" val="116982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Reliability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r>
              <a:rPr lang="en-US" dirty="0">
                <a:solidFill>
                  <a:srgbClr val="000000"/>
                </a:solidFill>
                <a:latin typeface="+mj-lt"/>
              </a:rPr>
              <a:t>In addition to accuracy of delivery, network reliability is measured by the frequency of failure, the time it takes a link to recover from a failure, and the network’s robustness in a catastrophe.</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20</a:t>
            </a:fld>
            <a:endParaRPr lang="en-US">
              <a:latin typeface="+mj-lt"/>
            </a:endParaRPr>
          </a:p>
        </p:txBody>
      </p:sp>
    </p:spTree>
    <p:extLst>
      <p:ext uri="{BB962C8B-B14F-4D97-AF65-F5344CB8AC3E}">
        <p14:creationId xmlns:p14="http://schemas.microsoft.com/office/powerpoint/2010/main" val="2888140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Security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latin typeface="+mj-lt"/>
              </a:rPr>
              <a:t>Network security issues include protecting data from unauthorized access, protecting data from damage and development, and implementing policies and procedures for recovery from breaches and data losses.</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21</a:t>
            </a:fld>
            <a:endParaRPr lang="en-US">
              <a:latin typeface="+mj-lt"/>
            </a:endParaRPr>
          </a:p>
        </p:txBody>
      </p:sp>
    </p:spTree>
    <p:extLst>
      <p:ext uri="{BB962C8B-B14F-4D97-AF65-F5344CB8AC3E}">
        <p14:creationId xmlns:p14="http://schemas.microsoft.com/office/powerpoint/2010/main" val="85018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1.2.2 Physical Structures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latin typeface="+mj-lt"/>
              </a:rPr>
              <a:t>Before discussing networks, we need to define some network structures.</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22</a:t>
            </a:fld>
            <a:endParaRPr lang="en-US">
              <a:latin typeface="+mj-lt"/>
            </a:endParaRPr>
          </a:p>
        </p:txBody>
      </p:sp>
    </p:spTree>
    <p:extLst>
      <p:ext uri="{BB962C8B-B14F-4D97-AF65-F5344CB8AC3E}">
        <p14:creationId xmlns:p14="http://schemas.microsoft.com/office/powerpoint/2010/main" val="25389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Types of Connection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latin typeface="+mj-lt"/>
              </a:rPr>
              <a:t>A network is two or more devices connected through links. A link is a communications pathway that transfers data from one device to another. There are two possible types of connections: point-to-point and multipoint (see Figure 1.3)</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23</a:t>
            </a:fld>
            <a:endParaRPr lang="en-US">
              <a:latin typeface="+mj-lt"/>
            </a:endParaRPr>
          </a:p>
        </p:txBody>
      </p:sp>
    </p:spTree>
    <p:extLst>
      <p:ext uri="{BB962C8B-B14F-4D97-AF65-F5344CB8AC3E}">
        <p14:creationId xmlns:p14="http://schemas.microsoft.com/office/powerpoint/2010/main" val="985193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1.3 Types of connection</a:t>
            </a:r>
          </a:p>
        </p:txBody>
      </p:sp>
      <p:pic>
        <p:nvPicPr>
          <p:cNvPr id="10" name="Picture 2" descr="The schematic representations of point-to-point and multipoint links.">
            <a:extLst>
              <a:ext uri="{FF2B5EF4-FFF2-40B4-BE49-F238E27FC236}">
                <a16:creationId xmlns:a16="http://schemas.microsoft.com/office/drawing/2014/main" id="{7AB218FB-FF54-492C-9EE9-9455E6C97864}"/>
              </a:ext>
            </a:extLst>
          </p:cNvPr>
          <p:cNvPicPr>
            <a:picLocks noChangeAspect="1" noChangeArrowheads="1"/>
          </p:cNvPicPr>
          <p:nvPr/>
        </p:nvPicPr>
        <p:blipFill>
          <a:blip r:embed="rId2"/>
          <a:stretch>
            <a:fillRect/>
          </a:stretch>
        </p:blipFill>
        <p:spPr bwMode="auto">
          <a:xfrm>
            <a:off x="432715" y="1902600"/>
            <a:ext cx="8278569"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24</a:t>
            </a:fld>
            <a:endParaRPr lang="en-US"/>
          </a:p>
        </p:txBody>
      </p:sp>
    </p:spTree>
    <p:extLst>
      <p:ext uri="{BB962C8B-B14F-4D97-AF65-F5344CB8AC3E}">
        <p14:creationId xmlns:p14="http://schemas.microsoft.com/office/powerpoint/2010/main" val="1697414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Physical Topology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latin typeface="+mn-lt"/>
              </a:rPr>
              <a:t>The term physical topology refers to the way in which a network is laid out physically. Two or more devices connect to a link; two or more links form a topology. The topology of a network is the geometric representation of the relationship of all the links and linking devices (usually called nodes) to one another. There are four basic topologies possible: mesh, star, bus, and ring.</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25</a:t>
            </a:fld>
            <a:endParaRPr lang="en-US">
              <a:latin typeface="+mj-lt"/>
            </a:endParaRPr>
          </a:p>
        </p:txBody>
      </p:sp>
    </p:spTree>
    <p:extLst>
      <p:ext uri="{BB962C8B-B14F-4D97-AF65-F5344CB8AC3E}">
        <p14:creationId xmlns:p14="http://schemas.microsoft.com/office/powerpoint/2010/main" val="3636335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1.4 A fully connected mesh topology</a:t>
            </a:r>
          </a:p>
        </p:txBody>
      </p:sp>
      <p:sp>
        <p:nvSpPr>
          <p:cNvPr id="2" name="Content Placeholder 2">
            <a:extLst>
              <a:ext uri="{FF2B5EF4-FFF2-40B4-BE49-F238E27FC236}">
                <a16:creationId xmlns:a16="http://schemas.microsoft.com/office/drawing/2014/main" id="{559BB719-38BB-4BF7-871D-0D4CD7DC079E}"/>
              </a:ext>
            </a:extLst>
          </p:cNvPr>
          <p:cNvSpPr>
            <a:spLocks noGrp="1"/>
          </p:cNvSpPr>
          <p:nvPr>
            <p:ph sz="quarter" idx="11"/>
          </p:nvPr>
        </p:nvSpPr>
        <p:spPr>
          <a:xfrm>
            <a:off x="669471" y="1728261"/>
            <a:ext cx="919843" cy="454119"/>
          </a:xfrm>
        </p:spPr>
        <p:txBody>
          <a:bodyPr/>
          <a:lstStyle/>
          <a:p>
            <a:pPr algn="ctr"/>
            <a:r>
              <a:rPr lang="en-US" b="1" i="0" dirty="0">
                <a:solidFill>
                  <a:srgbClr val="C00000"/>
                </a:solidFill>
              </a:rPr>
              <a:t>n = 5</a:t>
            </a:r>
          </a:p>
        </p:txBody>
      </p:sp>
      <p:sp>
        <p:nvSpPr>
          <p:cNvPr id="4" name="Content Placeholder 3">
            <a:extLst>
              <a:ext uri="{FF2B5EF4-FFF2-40B4-BE49-F238E27FC236}">
                <a16:creationId xmlns:a16="http://schemas.microsoft.com/office/drawing/2014/main" id="{0EDD960F-2752-481F-AE75-82DDFA61F030}"/>
              </a:ext>
            </a:extLst>
          </p:cNvPr>
          <p:cNvSpPr>
            <a:spLocks noGrp="1"/>
          </p:cNvSpPr>
          <p:nvPr>
            <p:ph sz="quarter" idx="15"/>
          </p:nvPr>
        </p:nvSpPr>
        <p:spPr>
          <a:xfrm>
            <a:off x="7532914" y="1728260"/>
            <a:ext cx="1268186" cy="454119"/>
          </a:xfrm>
        </p:spPr>
        <p:txBody>
          <a:bodyPr/>
          <a:lstStyle/>
          <a:p>
            <a:pPr algn="ctr"/>
            <a:r>
              <a:rPr lang="en-US" b="1" i="0" dirty="0">
                <a:solidFill>
                  <a:srgbClr val="C00000"/>
                </a:solidFill>
              </a:rPr>
              <a:t>10 links</a:t>
            </a:r>
          </a:p>
        </p:txBody>
      </p:sp>
      <p:pic>
        <p:nvPicPr>
          <p:cNvPr id="8" name="Picture 4" descr="An illustration of mesh topology.">
            <a:extLst>
              <a:ext uri="{FF2B5EF4-FFF2-40B4-BE49-F238E27FC236}">
                <a16:creationId xmlns:a16="http://schemas.microsoft.com/office/drawing/2014/main" id="{21EE5301-194D-4F24-9155-DB91094A936A}"/>
              </a:ext>
            </a:extLst>
          </p:cNvPr>
          <p:cNvPicPr>
            <a:picLocks noChangeAspect="1" noChangeArrowheads="1"/>
          </p:cNvPicPr>
          <p:nvPr/>
        </p:nvPicPr>
        <p:blipFill>
          <a:blip r:embed="rId2"/>
          <a:stretch>
            <a:fillRect/>
          </a:stretch>
        </p:blipFill>
        <p:spPr bwMode="auto">
          <a:xfrm>
            <a:off x="1890794" y="1539108"/>
            <a:ext cx="5362411"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5">
            <a:extLst>
              <a:ext uri="{FF2B5EF4-FFF2-40B4-BE49-F238E27FC236}">
                <a16:creationId xmlns:a16="http://schemas.microsoft.com/office/drawing/2014/main" id="{ABD06299-B538-4F41-AD8F-17149F72D774}"/>
              </a:ext>
            </a:extLst>
          </p:cNvPr>
          <p:cNvSpPr>
            <a:spLocks noGrp="1"/>
          </p:cNvSpPr>
          <p:nvPr>
            <p:ph type="body" sz="quarter" idx="40"/>
          </p:nvPr>
        </p:nvSpPr>
        <p:spPr/>
        <p:txBody>
          <a:bodyPr/>
          <a:lstStyle/>
          <a:p>
            <a:r>
              <a:rPr lang="en-US" dirty="0">
                <a:hlinkClick r:id="rId3" action="ppaction://hlinksldjump"/>
              </a:rPr>
              <a:t>Access the text alternative for slide images.</a:t>
            </a:r>
          </a:p>
        </p:txBody>
      </p:sp>
      <p:sp>
        <p:nvSpPr>
          <p:cNvPr id="6" name="Slide Number Placeholder 6">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26</a:t>
            </a:fld>
            <a:endParaRPr lang="en-US"/>
          </a:p>
        </p:txBody>
      </p:sp>
    </p:spTree>
    <p:extLst>
      <p:ext uri="{BB962C8B-B14F-4D97-AF65-F5344CB8AC3E}">
        <p14:creationId xmlns:p14="http://schemas.microsoft.com/office/powerpoint/2010/main" val="2829677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1.5 A star topology</a:t>
            </a:r>
          </a:p>
        </p:txBody>
      </p:sp>
      <p:pic>
        <p:nvPicPr>
          <p:cNvPr id="9" name="Picture 2" descr="An illustration shows four host devices (laptops) connected to four ports in a switch or Hub.">
            <a:extLst>
              <a:ext uri="{FF2B5EF4-FFF2-40B4-BE49-F238E27FC236}">
                <a16:creationId xmlns:a16="http://schemas.microsoft.com/office/drawing/2014/main" id="{B440FC50-58EC-49A2-816B-67DC5B91D904}"/>
              </a:ext>
            </a:extLst>
          </p:cNvPr>
          <p:cNvPicPr>
            <a:picLocks noChangeAspect="1" noChangeArrowheads="1"/>
          </p:cNvPicPr>
          <p:nvPr/>
        </p:nvPicPr>
        <p:blipFill>
          <a:blip r:embed="rId2"/>
          <a:stretch>
            <a:fillRect/>
          </a:stretch>
        </p:blipFill>
        <p:spPr bwMode="auto">
          <a:xfrm>
            <a:off x="718371" y="1869356"/>
            <a:ext cx="7707258" cy="3330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27</a:t>
            </a:fld>
            <a:endParaRPr lang="en-US"/>
          </a:p>
        </p:txBody>
      </p:sp>
    </p:spTree>
    <p:extLst>
      <p:ext uri="{BB962C8B-B14F-4D97-AF65-F5344CB8AC3E}">
        <p14:creationId xmlns:p14="http://schemas.microsoft.com/office/powerpoint/2010/main" val="1283771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1.6 A bus topology</a:t>
            </a:r>
          </a:p>
        </p:txBody>
      </p:sp>
      <p:pic>
        <p:nvPicPr>
          <p:cNvPr id="9" name="Picture 2" descr="An illustration shows connection of three stations to a cable.">
            <a:extLst>
              <a:ext uri="{FF2B5EF4-FFF2-40B4-BE49-F238E27FC236}">
                <a16:creationId xmlns:a16="http://schemas.microsoft.com/office/drawing/2014/main" id="{18E7F41D-33FC-4028-8DD6-9EACE8FCC9F4}"/>
              </a:ext>
            </a:extLst>
          </p:cNvPr>
          <p:cNvPicPr>
            <a:picLocks noChangeAspect="1" noChangeArrowheads="1"/>
          </p:cNvPicPr>
          <p:nvPr/>
        </p:nvPicPr>
        <p:blipFill>
          <a:blip r:embed="rId2"/>
          <a:stretch>
            <a:fillRect/>
          </a:stretch>
        </p:blipFill>
        <p:spPr bwMode="auto">
          <a:xfrm>
            <a:off x="365760" y="2603440"/>
            <a:ext cx="8412480" cy="137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28</a:t>
            </a:fld>
            <a:endParaRPr lang="en-US"/>
          </a:p>
        </p:txBody>
      </p:sp>
    </p:spTree>
    <p:extLst>
      <p:ext uri="{BB962C8B-B14F-4D97-AF65-F5344CB8AC3E}">
        <p14:creationId xmlns:p14="http://schemas.microsoft.com/office/powerpoint/2010/main" val="2620717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1.7 A ring topology</a:t>
            </a:r>
          </a:p>
        </p:txBody>
      </p:sp>
      <p:pic>
        <p:nvPicPr>
          <p:cNvPr id="13" name="Picture 2" descr="An illustration shows connection of six stations in a cyclic arrangement.">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457200" y="2225152"/>
            <a:ext cx="8229600" cy="283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29</a:t>
            </a:fld>
            <a:endParaRPr lang="en-US"/>
          </a:p>
        </p:txBody>
      </p:sp>
    </p:spTree>
    <p:extLst>
      <p:ext uri="{BB962C8B-B14F-4D97-AF65-F5344CB8AC3E}">
        <p14:creationId xmlns:p14="http://schemas.microsoft.com/office/powerpoint/2010/main" val="226626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solidFill>
                  <a:schemeClr val="tx1"/>
                </a:solidFill>
                <a:latin typeface="+mj-lt"/>
              </a:rPr>
              <a:t>1.1 DATA COMMUNICATIONS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Bef>
                <a:spcPts val="600"/>
              </a:spcBef>
              <a:spcAft>
                <a:spcPts val="1200"/>
              </a:spcAft>
            </a:pPr>
            <a:r>
              <a:rPr lang="en-US" dirty="0">
                <a:latin typeface="+mn-lt"/>
              </a:rPr>
              <a:t>Data communication is the exchange of data between two devices via some form of transmission media. It depends on four characteristics:</a:t>
            </a:r>
          </a:p>
          <a:p>
            <a:pPr marL="457200" indent="-457200">
              <a:spcBef>
                <a:spcPts val="600"/>
              </a:spcBef>
              <a:spcAft>
                <a:spcPts val="1200"/>
              </a:spcAft>
              <a:buFont typeface="+mj-lt"/>
              <a:buAutoNum type="arabicPeriod"/>
            </a:pPr>
            <a:r>
              <a:rPr lang="en-US" dirty="0">
                <a:latin typeface="+mn-lt"/>
              </a:rPr>
              <a:t>Delivery</a:t>
            </a:r>
          </a:p>
          <a:p>
            <a:pPr marL="457200" indent="-457200">
              <a:spcBef>
                <a:spcPts val="600"/>
              </a:spcBef>
              <a:spcAft>
                <a:spcPts val="1200"/>
              </a:spcAft>
              <a:buFont typeface="+mj-lt"/>
              <a:buAutoNum type="arabicPeriod"/>
            </a:pPr>
            <a:r>
              <a:rPr lang="en-US" dirty="0">
                <a:latin typeface="+mn-lt"/>
              </a:rPr>
              <a:t>Accuracy</a:t>
            </a:r>
          </a:p>
          <a:p>
            <a:pPr marL="457200" indent="-457200">
              <a:spcBef>
                <a:spcPts val="600"/>
              </a:spcBef>
              <a:spcAft>
                <a:spcPts val="1200"/>
              </a:spcAft>
              <a:buFont typeface="+mj-lt"/>
              <a:buAutoNum type="arabicPeriod"/>
            </a:pPr>
            <a:r>
              <a:rPr lang="en-US" dirty="0">
                <a:latin typeface="+mn-lt"/>
              </a:rPr>
              <a:t>Timeliness</a:t>
            </a:r>
          </a:p>
          <a:p>
            <a:pPr marL="457200" indent="-457200">
              <a:spcBef>
                <a:spcPts val="600"/>
              </a:spcBef>
              <a:spcAft>
                <a:spcPts val="1200"/>
              </a:spcAft>
              <a:buFont typeface="+mj-lt"/>
              <a:buAutoNum type="arabicPeriod"/>
            </a:pPr>
            <a:r>
              <a:rPr lang="en-US" dirty="0">
                <a:latin typeface="+mn-lt"/>
              </a:rPr>
              <a:t>Jitter</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latin typeface="+mj-lt"/>
              </a:rPr>
              <a:pPr/>
              <a:t>3</a:t>
            </a:fld>
            <a:endParaRPr lang="en-US">
              <a:latin typeface="+mj-lt"/>
            </a:endParaRPr>
          </a:p>
        </p:txBody>
      </p:sp>
    </p:spTree>
    <p:extLst>
      <p:ext uri="{BB962C8B-B14F-4D97-AF65-F5344CB8AC3E}">
        <p14:creationId xmlns:p14="http://schemas.microsoft.com/office/powerpoint/2010/main" val="268382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pPr marL="0" lvl="2" eaLnBrk="0" hangingPunct="0">
              <a:defRPr/>
            </a:pPr>
            <a:r>
              <a:rPr lang="en-US" sz="2400" b="1" dirty="0">
                <a:latin typeface="+mj-lt"/>
              </a:rPr>
              <a:t>1-3 NETWORK TYPES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eaLnBrk="0" hangingPunct="0">
              <a:defRPr/>
            </a:pPr>
            <a:r>
              <a:rPr lang="en-US" dirty="0"/>
              <a:t>A network can be of two types: LANs and WANs</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30</a:t>
            </a:fld>
            <a:endParaRPr lang="en-US">
              <a:latin typeface="+mj-lt"/>
            </a:endParaRPr>
          </a:p>
        </p:txBody>
      </p:sp>
    </p:spTree>
    <p:extLst>
      <p:ext uri="{BB962C8B-B14F-4D97-AF65-F5344CB8AC3E}">
        <p14:creationId xmlns:p14="http://schemas.microsoft.com/office/powerpoint/2010/main" val="4028434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1.3.1 Local Area Network (LAN)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 local area network (LAN) is usually privately owned and connects some hosts in a single office, building, or campus.</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31</a:t>
            </a:fld>
            <a:endParaRPr lang="en-US">
              <a:latin typeface="+mj-lt"/>
            </a:endParaRPr>
          </a:p>
        </p:txBody>
      </p:sp>
    </p:spTree>
    <p:extLst>
      <p:ext uri="{BB962C8B-B14F-4D97-AF65-F5344CB8AC3E}">
        <p14:creationId xmlns:p14="http://schemas.microsoft.com/office/powerpoint/2010/main" val="760446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1.8 An isolated LAN in the past and today </a:t>
            </a:r>
          </a:p>
        </p:txBody>
      </p:sp>
      <p:pic>
        <p:nvPicPr>
          <p:cNvPr id="9" name="Picture 2" descr="Two illustrations depicting a local area network (L A N) with a common cable (past) and a L A N with a switch (today) are shown.">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904189" y="1219053"/>
            <a:ext cx="7335622"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32</a:t>
            </a:fld>
            <a:endParaRPr lang="en-US"/>
          </a:p>
        </p:txBody>
      </p:sp>
    </p:spTree>
    <p:extLst>
      <p:ext uri="{BB962C8B-B14F-4D97-AF65-F5344CB8AC3E}">
        <p14:creationId xmlns:p14="http://schemas.microsoft.com/office/powerpoint/2010/main" val="722897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1.3.2 Wide Area Network (WAN)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 wide area network (WAN) is also a connection of devices capable of communication. a WAN has a wider geographical span, spanning a town, a state, a country, or even the world.</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33</a:t>
            </a:fld>
            <a:endParaRPr lang="en-US">
              <a:latin typeface="+mj-lt"/>
            </a:endParaRPr>
          </a:p>
        </p:txBody>
      </p:sp>
    </p:spTree>
    <p:extLst>
      <p:ext uri="{BB962C8B-B14F-4D97-AF65-F5344CB8AC3E}">
        <p14:creationId xmlns:p14="http://schemas.microsoft.com/office/powerpoint/2010/main" val="774052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Point-to-Point WAN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 point-to-point WAN is a network that connects two communicating devices through a transmission media (cable or air). Figure 1.9 shows an example of a point-to-point WAN.</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34</a:t>
            </a:fld>
            <a:endParaRPr lang="en-US">
              <a:latin typeface="+mj-lt"/>
            </a:endParaRPr>
          </a:p>
        </p:txBody>
      </p:sp>
    </p:spTree>
    <p:extLst>
      <p:ext uri="{BB962C8B-B14F-4D97-AF65-F5344CB8AC3E}">
        <p14:creationId xmlns:p14="http://schemas.microsoft.com/office/powerpoint/2010/main" val="1921787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1.9 A point-to-point WAN </a:t>
            </a:r>
            <a:endParaRPr lang="en-US" altLang="en-US" noProof="0" dirty="0">
              <a:solidFill>
                <a:schemeClr val="tx1"/>
              </a:solidFill>
            </a:endParaRPr>
          </a:p>
        </p:txBody>
      </p:sp>
      <p:pic>
        <p:nvPicPr>
          <p:cNvPr id="9" name="Picture 2" descr="An illustration shows a point-to-point wide area network topology.">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65760" y="2606194"/>
            <a:ext cx="8412480" cy="164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35</a:t>
            </a:fld>
            <a:endParaRPr lang="en-US"/>
          </a:p>
        </p:txBody>
      </p:sp>
    </p:spTree>
    <p:extLst>
      <p:ext uri="{BB962C8B-B14F-4D97-AF65-F5344CB8AC3E}">
        <p14:creationId xmlns:p14="http://schemas.microsoft.com/office/powerpoint/2010/main" val="3169894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Switched WAN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 switched WAN is a network with more than two ends. A switched WAN is used in the backbone of global communication today.  Figure 1.10 shows an example of a switched WAN.</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36</a:t>
            </a:fld>
            <a:endParaRPr lang="en-US">
              <a:latin typeface="+mj-lt"/>
            </a:endParaRPr>
          </a:p>
        </p:txBody>
      </p:sp>
    </p:spTree>
    <p:extLst>
      <p:ext uri="{BB962C8B-B14F-4D97-AF65-F5344CB8AC3E}">
        <p14:creationId xmlns:p14="http://schemas.microsoft.com/office/powerpoint/2010/main" val="179239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1.10 A switched WAN </a:t>
            </a:r>
          </a:p>
        </p:txBody>
      </p:sp>
      <p:pic>
        <p:nvPicPr>
          <p:cNvPr id="9" name="Picture 2" descr="An illustration shows a switched wide area network topology.">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67039" y="2179173"/>
            <a:ext cx="8609922"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37</a:t>
            </a:fld>
            <a:endParaRPr lang="en-US"/>
          </a:p>
        </p:txBody>
      </p:sp>
    </p:spTree>
    <p:extLst>
      <p:ext uri="{BB962C8B-B14F-4D97-AF65-F5344CB8AC3E}">
        <p14:creationId xmlns:p14="http://schemas.microsoft.com/office/powerpoint/2010/main" val="1279376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Internetwork</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Today, it is very rare to see a LAN or a WAN in isolation; they are connected to one another. When two or more networks are connected, they make an internetwork, or internet.</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38</a:t>
            </a:fld>
            <a:endParaRPr lang="en-US">
              <a:latin typeface="+mj-lt"/>
            </a:endParaRPr>
          </a:p>
        </p:txBody>
      </p:sp>
    </p:spTree>
    <p:extLst>
      <p:ext uri="{BB962C8B-B14F-4D97-AF65-F5344CB8AC3E}">
        <p14:creationId xmlns:p14="http://schemas.microsoft.com/office/powerpoint/2010/main" val="983763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1.11 An internetwork made of two LANs and one WAN</a:t>
            </a:r>
          </a:p>
        </p:txBody>
      </p:sp>
      <p:pic>
        <p:nvPicPr>
          <p:cNvPr id="9" name="Picture 2" descr="An illustration shows a topology with two local area networks (L A N) connected to a point-to-point wide area network (W A N).">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67039" y="2641476"/>
            <a:ext cx="8609922" cy="161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39</a:t>
            </a:fld>
            <a:endParaRPr lang="en-US"/>
          </a:p>
        </p:txBody>
      </p:sp>
    </p:spTree>
    <p:extLst>
      <p:ext uri="{BB962C8B-B14F-4D97-AF65-F5344CB8AC3E}">
        <p14:creationId xmlns:p14="http://schemas.microsoft.com/office/powerpoint/2010/main" val="135674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1.1.1 Components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spcBef>
                <a:spcPts val="600"/>
              </a:spcBef>
              <a:defRPr/>
            </a:pPr>
            <a:r>
              <a:rPr lang="en-US" dirty="0">
                <a:latin typeface="+mn-lt"/>
              </a:rPr>
              <a:t>A data communications system has five components:</a:t>
            </a:r>
          </a:p>
          <a:p>
            <a:pPr marL="457200" indent="-457200">
              <a:spcBef>
                <a:spcPts val="600"/>
              </a:spcBef>
              <a:buFont typeface="+mj-lt"/>
              <a:buAutoNum type="arabicPeriod"/>
              <a:defRPr/>
            </a:pPr>
            <a:r>
              <a:rPr lang="en-US" dirty="0">
                <a:latin typeface="+mn-lt"/>
              </a:rPr>
              <a:t>Message</a:t>
            </a:r>
          </a:p>
          <a:p>
            <a:pPr marL="457200" indent="-457200">
              <a:spcBef>
                <a:spcPts val="600"/>
              </a:spcBef>
              <a:buFont typeface="+mj-lt"/>
              <a:buAutoNum type="arabicPeriod"/>
              <a:defRPr/>
            </a:pPr>
            <a:r>
              <a:rPr lang="en-US" dirty="0">
                <a:latin typeface="+mn-lt"/>
              </a:rPr>
              <a:t>Sender</a:t>
            </a:r>
          </a:p>
          <a:p>
            <a:pPr marL="457200" indent="-457200">
              <a:spcBef>
                <a:spcPts val="600"/>
              </a:spcBef>
              <a:buFont typeface="+mj-lt"/>
              <a:buAutoNum type="arabicPeriod"/>
              <a:defRPr/>
            </a:pPr>
            <a:r>
              <a:rPr lang="en-US" dirty="0">
                <a:latin typeface="+mn-lt"/>
              </a:rPr>
              <a:t>Receiver</a:t>
            </a:r>
          </a:p>
          <a:p>
            <a:pPr marL="457200" indent="-457200">
              <a:spcBef>
                <a:spcPts val="600"/>
              </a:spcBef>
              <a:buFont typeface="+mj-lt"/>
              <a:buAutoNum type="arabicPeriod"/>
              <a:defRPr/>
            </a:pPr>
            <a:r>
              <a:rPr lang="en-US" dirty="0">
                <a:latin typeface="+mn-lt"/>
              </a:rPr>
              <a:t>Transmission Medium</a:t>
            </a:r>
          </a:p>
          <a:p>
            <a:pPr marL="457200" indent="-457200">
              <a:spcBef>
                <a:spcPts val="600"/>
              </a:spcBef>
              <a:buFont typeface="+mj-lt"/>
              <a:buAutoNum type="arabicPeriod"/>
              <a:defRPr/>
            </a:pPr>
            <a:r>
              <a:rPr lang="en-US" dirty="0">
                <a:latin typeface="+mn-lt"/>
              </a:rPr>
              <a:t>Protocol </a:t>
            </a:r>
          </a:p>
          <a:p>
            <a:pPr>
              <a:spcBef>
                <a:spcPts val="600"/>
              </a:spcBef>
              <a:defRPr/>
            </a:pPr>
            <a:r>
              <a:rPr lang="en-US" dirty="0">
                <a:latin typeface="+mn-lt"/>
              </a:rPr>
              <a:t>(Figure 1.1)</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latin typeface="+mj-lt"/>
              </a:rPr>
              <a:pPr/>
              <a:t>4</a:t>
            </a:fld>
            <a:endParaRPr lang="en-US">
              <a:latin typeface="+mj-lt"/>
            </a:endParaRPr>
          </a:p>
        </p:txBody>
      </p:sp>
    </p:spTree>
    <p:extLst>
      <p:ext uri="{BB962C8B-B14F-4D97-AF65-F5344CB8AC3E}">
        <p14:creationId xmlns:p14="http://schemas.microsoft.com/office/powerpoint/2010/main" val="2202545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1.12 A heterogeneous network made of  WANs and LANs</a:t>
            </a:r>
          </a:p>
        </p:txBody>
      </p:sp>
      <p:pic>
        <p:nvPicPr>
          <p:cNvPr id="9" name="Picture 2" descr="An illustration shows the connections between multiple wide area networks (W A N) and local area networks (L A N).">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1054282" y="1173333"/>
            <a:ext cx="7035436"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40</a:t>
            </a:fld>
            <a:endParaRPr lang="en-US"/>
          </a:p>
        </p:txBody>
      </p:sp>
    </p:spTree>
    <p:extLst>
      <p:ext uri="{BB962C8B-B14F-4D97-AF65-F5344CB8AC3E}">
        <p14:creationId xmlns:p14="http://schemas.microsoft.com/office/powerpoint/2010/main" val="3873497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1.3.3 The Internet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An internet (note the lowercase </a:t>
            </a:r>
            <a:r>
              <a:rPr lang="en-US" dirty="0" err="1"/>
              <a:t>i</a:t>
            </a:r>
            <a:r>
              <a:rPr lang="en-US" dirty="0"/>
              <a:t>) is two or more networks that can communicate with each other. The most notable internet is called the Internet (uppercase I) and is composed of millions of interconnected networks. Figure 1.13 shows a conceptual (not geographical) view of the Internet.</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41</a:t>
            </a:fld>
            <a:endParaRPr lang="en-US">
              <a:latin typeface="+mj-lt"/>
            </a:endParaRPr>
          </a:p>
        </p:txBody>
      </p:sp>
    </p:spTree>
    <p:extLst>
      <p:ext uri="{BB962C8B-B14F-4D97-AF65-F5344CB8AC3E}">
        <p14:creationId xmlns:p14="http://schemas.microsoft.com/office/powerpoint/2010/main" val="414547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1.13 The Internet today</a:t>
            </a:r>
          </a:p>
        </p:txBody>
      </p:sp>
      <p:pic>
        <p:nvPicPr>
          <p:cNvPr id="9" name="Picture 2" descr="An illustration represents the functioning of today's internet.">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477788" y="1219053"/>
            <a:ext cx="8188425"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42</a:t>
            </a:fld>
            <a:endParaRPr lang="en-US"/>
          </a:p>
        </p:txBody>
      </p:sp>
    </p:spTree>
    <p:extLst>
      <p:ext uri="{BB962C8B-B14F-4D97-AF65-F5344CB8AC3E}">
        <p14:creationId xmlns:p14="http://schemas.microsoft.com/office/powerpoint/2010/main" val="3176653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1.3.4 Accessing the Internet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The Internet today is an internetwork that allows any user to become part of it. The user, however, needs to be physically connected to an ISP. The physical connection is normally done through a point-to-point WAN.</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43</a:t>
            </a:fld>
            <a:endParaRPr lang="en-US">
              <a:latin typeface="+mj-lt"/>
            </a:endParaRPr>
          </a:p>
        </p:txBody>
      </p:sp>
    </p:spTree>
    <p:extLst>
      <p:ext uri="{BB962C8B-B14F-4D97-AF65-F5344CB8AC3E}">
        <p14:creationId xmlns:p14="http://schemas.microsoft.com/office/powerpoint/2010/main" val="180747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Using Telephone Networks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Today most residences and small businesses have telephone service, which means they are connected to a telephone network. Since most telephone networks have already connected themselves to the Internet, one option for residences and small businesses to connect to the Internet is to change the voice line between the residence or business and the telephone center to a point-to-point WAN.</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44</a:t>
            </a:fld>
            <a:endParaRPr lang="en-US">
              <a:latin typeface="+mj-lt"/>
            </a:endParaRPr>
          </a:p>
        </p:txBody>
      </p:sp>
    </p:spTree>
    <p:extLst>
      <p:ext uri="{BB962C8B-B14F-4D97-AF65-F5344CB8AC3E}">
        <p14:creationId xmlns:p14="http://schemas.microsoft.com/office/powerpoint/2010/main" val="3949116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Using Cable Networks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More and more residents over the last two decades have begun using cable TV services instead of antennas to receive TV broadcasting. The cable companies have been upgrading their cable networks and connecting to the Internet. A residence or a small business can be connected to the Internet by using this service.</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45</a:t>
            </a:fld>
            <a:endParaRPr lang="en-US">
              <a:latin typeface="+mj-lt"/>
            </a:endParaRPr>
          </a:p>
        </p:txBody>
      </p:sp>
    </p:spTree>
    <p:extLst>
      <p:ext uri="{BB962C8B-B14F-4D97-AF65-F5344CB8AC3E}">
        <p14:creationId xmlns:p14="http://schemas.microsoft.com/office/powerpoint/2010/main" val="3171056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Using Wireless Networks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Wireless connectivity has recently become increasingly popular. A household or a small business can use a combination of wireless and wired connections to access the Internet. With the growing wireless WAN access, a household or a small business can be connected to the Internet through a wireless WAN.</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46</a:t>
            </a:fld>
            <a:endParaRPr lang="en-US">
              <a:latin typeface="+mj-lt"/>
            </a:endParaRPr>
          </a:p>
        </p:txBody>
      </p:sp>
    </p:spTree>
    <p:extLst>
      <p:ext uri="{BB962C8B-B14F-4D97-AF65-F5344CB8AC3E}">
        <p14:creationId xmlns:p14="http://schemas.microsoft.com/office/powerpoint/2010/main" val="1984445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Direct Connection to the Internet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A large organization or a large corporation can itself become a local ISP and be connected to the Internet. This can be done if the organization or the corporation leases a high-speed WAN from a carrier provider and connects itself to a regional ISP. For example, a large university with several campuses can create an internetwork and then connect the internetwork to the Internet.</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47</a:t>
            </a:fld>
            <a:endParaRPr lang="en-US">
              <a:latin typeface="+mj-lt"/>
            </a:endParaRPr>
          </a:p>
        </p:txBody>
      </p:sp>
    </p:spTree>
    <p:extLst>
      <p:ext uri="{BB962C8B-B14F-4D97-AF65-F5344CB8AC3E}">
        <p14:creationId xmlns:p14="http://schemas.microsoft.com/office/powerpoint/2010/main" val="25096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latin typeface="+mj-lt"/>
              </a:rPr>
              <a:t>1-4 PROTOCOL LAYERING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eaLnBrk="0" hangingPunct="0"/>
            <a:r>
              <a:rPr lang="en-US" dirty="0">
                <a:solidFill>
                  <a:srgbClr val="000000"/>
                </a:solidFill>
                <a:latin typeface="Times-Roman"/>
              </a:rPr>
              <a:t>We defined the term </a:t>
            </a:r>
            <a:r>
              <a:rPr lang="en-US" dirty="0">
                <a:solidFill>
                  <a:srgbClr val="C00000"/>
                </a:solidFill>
                <a:latin typeface="Times-Roman"/>
              </a:rPr>
              <a:t>protocol</a:t>
            </a:r>
            <a:r>
              <a:rPr lang="en-US" dirty="0">
                <a:solidFill>
                  <a:srgbClr val="000000"/>
                </a:solidFill>
                <a:latin typeface="Times-Roman"/>
              </a:rPr>
              <a:t> before. In data communication and networking, a protocol defines the rules that both the sender and receiver and all intermediate devices need to follow to be able to communicate directly.</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48</a:t>
            </a:fld>
            <a:endParaRPr lang="en-US">
              <a:latin typeface="+mj-lt"/>
            </a:endParaRPr>
          </a:p>
        </p:txBody>
      </p:sp>
    </p:spTree>
    <p:extLst>
      <p:ext uri="{BB962C8B-B14F-4D97-AF65-F5344CB8AC3E}">
        <p14:creationId xmlns:p14="http://schemas.microsoft.com/office/powerpoint/2010/main" val="64524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 1.4.1 Scenarios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Let us develop two simple scenarios to better understand the need for protocol layering.</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49</a:t>
            </a:fld>
            <a:endParaRPr lang="en-US">
              <a:latin typeface="+mj-lt"/>
            </a:endParaRPr>
          </a:p>
        </p:txBody>
      </p:sp>
    </p:spTree>
    <p:extLst>
      <p:ext uri="{BB962C8B-B14F-4D97-AF65-F5344CB8AC3E}">
        <p14:creationId xmlns:p14="http://schemas.microsoft.com/office/powerpoint/2010/main" val="387776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 Five components of data communication</a:t>
            </a:r>
          </a:p>
        </p:txBody>
      </p:sp>
      <p:pic>
        <p:nvPicPr>
          <p:cNvPr id="10" name="Picture 2" descr="An illustration shows the components of a data communication system.">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00293" y="2273719"/>
            <a:ext cx="8743414"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a:t>
            </a:fld>
            <a:endParaRPr lang="en-US"/>
          </a:p>
        </p:txBody>
      </p:sp>
    </p:spTree>
    <p:extLst>
      <p:ext uri="{BB962C8B-B14F-4D97-AF65-F5344CB8AC3E}">
        <p14:creationId xmlns:p14="http://schemas.microsoft.com/office/powerpoint/2010/main" val="118029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First Scenario</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A large organization or a large corporation can itself become a local ISP and be connected to the Internet. This can be done if the organization or the corporation leases a high-speed WAN from a carrier provider and connects itself to a regional ISP.</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50</a:t>
            </a:fld>
            <a:endParaRPr lang="en-US">
              <a:latin typeface="+mj-lt"/>
            </a:endParaRPr>
          </a:p>
        </p:txBody>
      </p:sp>
    </p:spTree>
    <p:extLst>
      <p:ext uri="{BB962C8B-B14F-4D97-AF65-F5344CB8AC3E}">
        <p14:creationId xmlns:p14="http://schemas.microsoft.com/office/powerpoint/2010/main" val="1398419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1.14 A single-layer protocol</a:t>
            </a:r>
          </a:p>
        </p:txBody>
      </p:sp>
      <p:pic>
        <p:nvPicPr>
          <p:cNvPr id="9" name="Picture 2" descr="An illustration represents a single-layer protocol communication between two persons.">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88620" y="2709541"/>
            <a:ext cx="8412480" cy="170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51</a:t>
            </a:fld>
            <a:endParaRPr lang="en-US"/>
          </a:p>
        </p:txBody>
      </p:sp>
    </p:spTree>
    <p:extLst>
      <p:ext uri="{BB962C8B-B14F-4D97-AF65-F5344CB8AC3E}">
        <p14:creationId xmlns:p14="http://schemas.microsoft.com/office/powerpoint/2010/main" val="596226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Second Scenario</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In the second scenario, we assume that Ann is offered a higher-level position in her company, but needs to move to another branch located in a city very far from Maria. They decide to continue their conversion using regular mail through the post office. However, they do not want their ideas to be revealed by other people if the letters are intercepted. They use an encryption/decryption technique.</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52</a:t>
            </a:fld>
            <a:endParaRPr lang="en-US">
              <a:latin typeface="+mj-lt"/>
            </a:endParaRPr>
          </a:p>
        </p:txBody>
      </p:sp>
    </p:spTree>
    <p:extLst>
      <p:ext uri="{BB962C8B-B14F-4D97-AF65-F5344CB8AC3E}">
        <p14:creationId xmlns:p14="http://schemas.microsoft.com/office/powerpoint/2010/main" val="2052032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1.15 A three-layer protocol</a:t>
            </a:r>
          </a:p>
        </p:txBody>
      </p:sp>
      <p:pic>
        <p:nvPicPr>
          <p:cNvPr id="9" name="Picture 2" descr="An illustration depicts communication between two persons via a three layer protocol. ">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63758" y="1310493"/>
            <a:ext cx="8416484"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53</a:t>
            </a:fld>
            <a:endParaRPr lang="en-US"/>
          </a:p>
        </p:txBody>
      </p:sp>
    </p:spTree>
    <p:extLst>
      <p:ext uri="{BB962C8B-B14F-4D97-AF65-F5344CB8AC3E}">
        <p14:creationId xmlns:p14="http://schemas.microsoft.com/office/powerpoint/2010/main" val="3531238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1.4.2 Principles of Protocol Layering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Let us discuss two principles of protocol layering.</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54</a:t>
            </a:fld>
            <a:endParaRPr lang="en-US">
              <a:latin typeface="+mj-lt"/>
            </a:endParaRPr>
          </a:p>
        </p:txBody>
      </p:sp>
    </p:spTree>
    <p:extLst>
      <p:ext uri="{BB962C8B-B14F-4D97-AF65-F5344CB8AC3E}">
        <p14:creationId xmlns:p14="http://schemas.microsoft.com/office/powerpoint/2010/main" val="3027148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First Principle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The first principle dictates that we need to make each layer to perform two opposite task in each direction.</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55</a:t>
            </a:fld>
            <a:endParaRPr lang="en-US">
              <a:latin typeface="+mj-lt"/>
            </a:endParaRPr>
          </a:p>
        </p:txBody>
      </p:sp>
    </p:spTree>
    <p:extLst>
      <p:ext uri="{BB962C8B-B14F-4D97-AF65-F5344CB8AC3E}">
        <p14:creationId xmlns:p14="http://schemas.microsoft.com/office/powerpoint/2010/main" val="2022381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Second Principle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The second principle dictates that two objects under each layer should be identical.</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56</a:t>
            </a:fld>
            <a:endParaRPr lang="en-US">
              <a:latin typeface="+mj-lt"/>
            </a:endParaRPr>
          </a:p>
        </p:txBody>
      </p:sp>
    </p:spTree>
    <p:extLst>
      <p:ext uri="{BB962C8B-B14F-4D97-AF65-F5344CB8AC3E}">
        <p14:creationId xmlns:p14="http://schemas.microsoft.com/office/powerpoint/2010/main" val="3436221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1.4.3 Logical Connections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After following the above two principles, we can think about logical connection between each layer as shown in Figure 1.16.</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57</a:t>
            </a:fld>
            <a:endParaRPr lang="en-US">
              <a:latin typeface="+mj-lt"/>
            </a:endParaRPr>
          </a:p>
        </p:txBody>
      </p:sp>
    </p:spTree>
    <p:extLst>
      <p:ext uri="{BB962C8B-B14F-4D97-AF65-F5344CB8AC3E}">
        <p14:creationId xmlns:p14="http://schemas.microsoft.com/office/powerpoint/2010/main" val="744229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1.16 Logical connection between peer layers</a:t>
            </a:r>
          </a:p>
        </p:txBody>
      </p:sp>
      <p:pic>
        <p:nvPicPr>
          <p:cNvPr id="9" name="Picture 2" descr="A three layer protocol with logical connections between the peer layers is demonstrated.">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63758" y="2028706"/>
            <a:ext cx="8416484" cy="322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58</a:t>
            </a:fld>
            <a:endParaRPr lang="en-US"/>
          </a:p>
        </p:txBody>
      </p:sp>
    </p:spTree>
    <p:extLst>
      <p:ext uri="{BB962C8B-B14F-4D97-AF65-F5344CB8AC3E}">
        <p14:creationId xmlns:p14="http://schemas.microsoft.com/office/powerpoint/2010/main" val="643372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latin typeface="+mj-lt"/>
              </a:rPr>
              <a:t>1-5 TCP/IP PROTOCOL SUITE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eaLnBrk="0" hangingPunct="0"/>
            <a:r>
              <a:rPr lang="en-US" dirty="0">
                <a:solidFill>
                  <a:srgbClr val="000000"/>
                </a:solidFill>
                <a:latin typeface="+mj-lt"/>
              </a:rPr>
              <a:t>Now we can introduce the TCP/IP (Transmission Control Protocol / Internet Protocol). This is the protocol suite used in the Internet today.</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59</a:t>
            </a:fld>
            <a:endParaRPr lang="en-US">
              <a:latin typeface="+mj-lt"/>
            </a:endParaRPr>
          </a:p>
        </p:txBody>
      </p:sp>
    </p:spTree>
    <p:extLst>
      <p:ext uri="{BB962C8B-B14F-4D97-AF65-F5344CB8AC3E}">
        <p14:creationId xmlns:p14="http://schemas.microsoft.com/office/powerpoint/2010/main" val="42338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1.1.2 Message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latin typeface="+mn-lt"/>
              </a:rPr>
              <a:t>Information today comes in different forms such as text, numbers, images, audio, and video.</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6</a:t>
            </a:fld>
            <a:endParaRPr lang="en-US">
              <a:latin typeface="+mj-lt"/>
            </a:endParaRPr>
          </a:p>
        </p:txBody>
      </p:sp>
    </p:spTree>
    <p:extLst>
      <p:ext uri="{BB962C8B-B14F-4D97-AF65-F5344CB8AC3E}">
        <p14:creationId xmlns:p14="http://schemas.microsoft.com/office/powerpoint/2010/main" val="9623046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1.17 Layers in the TCP/IP protocol suite</a:t>
            </a:r>
          </a:p>
        </p:txBody>
      </p:sp>
      <p:pic>
        <p:nvPicPr>
          <p:cNvPr id="9" name="Picture 2" descr="An illustration shows the five layers in the TCP or IP protocol suite.">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1875453" y="1397335"/>
            <a:ext cx="5393094"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60</a:t>
            </a:fld>
            <a:endParaRPr lang="en-US"/>
          </a:p>
        </p:txBody>
      </p:sp>
    </p:spTree>
    <p:extLst>
      <p:ext uri="{BB962C8B-B14F-4D97-AF65-F5344CB8AC3E}">
        <p14:creationId xmlns:p14="http://schemas.microsoft.com/office/powerpoint/2010/main" val="3794764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1.5.1 Layered Architecture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To show how the layers in the TCP/IP protocol suite are involved in communication between two hosts, we assume that we want to use the suite in a small internet made up of three LANs (links), each with a link-layer switch. We also assume that the links are connected by one router, as shown in Figure 1.18.</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61</a:t>
            </a:fld>
            <a:endParaRPr lang="en-US">
              <a:latin typeface="+mj-lt"/>
            </a:endParaRPr>
          </a:p>
        </p:txBody>
      </p:sp>
    </p:spTree>
    <p:extLst>
      <p:ext uri="{BB962C8B-B14F-4D97-AF65-F5344CB8AC3E}">
        <p14:creationId xmlns:p14="http://schemas.microsoft.com/office/powerpoint/2010/main" val="629046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1.18 Communication through an internet</a:t>
            </a:r>
          </a:p>
        </p:txBody>
      </p:sp>
      <p:pic>
        <p:nvPicPr>
          <p:cNvPr id="9" name="Picture 2" descr="An illustration demonstrates the communication between source A and destination B through internet. ">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644612" y="1310493"/>
            <a:ext cx="7854776"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62</a:t>
            </a:fld>
            <a:endParaRPr lang="en-US"/>
          </a:p>
        </p:txBody>
      </p:sp>
    </p:spTree>
    <p:extLst>
      <p:ext uri="{BB962C8B-B14F-4D97-AF65-F5344CB8AC3E}">
        <p14:creationId xmlns:p14="http://schemas.microsoft.com/office/powerpoint/2010/main" val="3453016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1.5.2 Brief Description of Layers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After the above introduction, we briefly discuss the functions and duties of layers in the TCP/IP protocol suite. Each layer is discussed in detail in the next five parts of the book. To better understand the duties of each layer, we need to think about the logical connections between layers. Figure 1.19 shows logical connections in our simple internet.</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63</a:t>
            </a:fld>
            <a:endParaRPr lang="en-US">
              <a:latin typeface="+mj-lt"/>
            </a:endParaRPr>
          </a:p>
        </p:txBody>
      </p:sp>
    </p:spTree>
    <p:extLst>
      <p:ext uri="{BB962C8B-B14F-4D97-AF65-F5344CB8AC3E}">
        <p14:creationId xmlns:p14="http://schemas.microsoft.com/office/powerpoint/2010/main" val="1888904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1.19 Logical connections between layers in TCP/IP</a:t>
            </a:r>
          </a:p>
        </p:txBody>
      </p:sp>
      <p:pic>
        <p:nvPicPr>
          <p:cNvPr id="9" name="Picture 2" descr="Two-part illustrations of communication between a source host and destination host through logical connections.">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644612" y="1915125"/>
            <a:ext cx="7854776" cy="345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64</a:t>
            </a:fld>
            <a:endParaRPr lang="en-US"/>
          </a:p>
        </p:txBody>
      </p:sp>
    </p:spTree>
    <p:extLst>
      <p:ext uri="{BB962C8B-B14F-4D97-AF65-F5344CB8AC3E}">
        <p14:creationId xmlns:p14="http://schemas.microsoft.com/office/powerpoint/2010/main" val="41366462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1.20 Identical objects in the TCP/IP protocol suite</a:t>
            </a:r>
          </a:p>
        </p:txBody>
      </p:sp>
      <p:pic>
        <p:nvPicPr>
          <p:cNvPr id="9" name="Picture 2" descr="An illustration of communication between two laptops.">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70900" y="1756340"/>
            <a:ext cx="8602199"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65</a:t>
            </a:fld>
            <a:endParaRPr lang="en-US"/>
          </a:p>
        </p:txBody>
      </p:sp>
    </p:spTree>
    <p:extLst>
      <p:ext uri="{BB962C8B-B14F-4D97-AF65-F5344CB8AC3E}">
        <p14:creationId xmlns:p14="http://schemas.microsoft.com/office/powerpoint/2010/main" val="23264850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1.5.3 Description of Each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After understanding the concept of logical communication, we are ready to briefly discuss the duty of each layer. Our discussion in this chapter will be very brief, but we come back to the duty of each layer in next five parts of the book.</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66</a:t>
            </a:fld>
            <a:endParaRPr lang="en-US">
              <a:latin typeface="+mj-lt"/>
            </a:endParaRPr>
          </a:p>
        </p:txBody>
      </p:sp>
    </p:spTree>
    <p:extLst>
      <p:ext uri="{BB962C8B-B14F-4D97-AF65-F5344CB8AC3E}">
        <p14:creationId xmlns:p14="http://schemas.microsoft.com/office/powerpoint/2010/main" val="304991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Physical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We can say that the physical layer is responsible for carrying individual bits in a frame across the link. The physical layer is the lowest level in the TCP/IP protocol suite, the communication between two devices at the physical layer is still a logical communication because there is another, hidden layer, the transmission media, under the physical layer. We discuss Physical Layer in Chapter 2.</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67</a:t>
            </a:fld>
            <a:endParaRPr lang="en-US">
              <a:latin typeface="+mj-lt"/>
            </a:endParaRPr>
          </a:p>
        </p:txBody>
      </p:sp>
    </p:spTree>
    <p:extLst>
      <p:ext uri="{BB962C8B-B14F-4D97-AF65-F5344CB8AC3E}">
        <p14:creationId xmlns:p14="http://schemas.microsoft.com/office/powerpoint/2010/main" val="4217072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Data Link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We have seen that an internet is made up of several links (LANs and WANs) connected by routers. When the next link to travel is determined by the router, the data-link layer is responsible for taking the datagram and moving it across the link. We discuss Data-Link Layer in Chapter 3.</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68</a:t>
            </a:fld>
            <a:endParaRPr lang="en-US">
              <a:latin typeface="+mj-lt"/>
            </a:endParaRPr>
          </a:p>
        </p:txBody>
      </p:sp>
    </p:spTree>
    <p:extLst>
      <p:ext uri="{BB962C8B-B14F-4D97-AF65-F5344CB8AC3E}">
        <p14:creationId xmlns:p14="http://schemas.microsoft.com/office/powerpoint/2010/main" val="2961495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Network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The network layer is responsible for creating a connection between the source computer and the destination computer. The communication at the network layer is host-to-host. However, since there can be several routers from the source to the destination, the routers in the path are responsible for choosing the best route for each packet. We discuss Network Layer in Chapter 4.</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69</a:t>
            </a:fld>
            <a:endParaRPr lang="en-US">
              <a:latin typeface="+mj-lt"/>
            </a:endParaRPr>
          </a:p>
        </p:txBody>
      </p:sp>
    </p:spTree>
    <p:extLst>
      <p:ext uri="{BB962C8B-B14F-4D97-AF65-F5344CB8AC3E}">
        <p14:creationId xmlns:p14="http://schemas.microsoft.com/office/powerpoint/2010/main" val="100531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Text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latin typeface="+mn-lt"/>
              </a:rPr>
              <a:t>Text is represented as a bit pattern using Unicode.</a:t>
            </a:r>
            <a:endParaRPr lang="en-US" dirty="0">
              <a:solidFill>
                <a:srgbClr val="0070C0"/>
              </a:solidFill>
              <a:latin typeface="+mn-lt"/>
            </a:endParaRP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7</a:t>
            </a:fld>
            <a:endParaRPr lang="en-US">
              <a:latin typeface="+mj-lt"/>
            </a:endParaRPr>
          </a:p>
        </p:txBody>
      </p:sp>
    </p:spTree>
    <p:extLst>
      <p:ext uri="{BB962C8B-B14F-4D97-AF65-F5344CB8AC3E}">
        <p14:creationId xmlns:p14="http://schemas.microsoft.com/office/powerpoint/2010/main" val="9178782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Transport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The logical connection at the transport layer is also end-to-end. The transport layer at the source host gets the message from the application layer, encapsulates it in a transport-layer packet. In other words, the transport layer is responsible for giving services to the application layer: to get a message from an application program running on the source host and deliver it to the corresponding application program on the destination host. transmits user datagrams without first creating a logical connection. We discuss Transport Layer in Chapter 9.</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70</a:t>
            </a:fld>
            <a:endParaRPr lang="en-US">
              <a:latin typeface="+mj-lt"/>
            </a:endParaRPr>
          </a:p>
        </p:txBody>
      </p:sp>
    </p:spTree>
    <p:extLst>
      <p:ext uri="{BB962C8B-B14F-4D97-AF65-F5344CB8AC3E}">
        <p14:creationId xmlns:p14="http://schemas.microsoft.com/office/powerpoint/2010/main" val="1278223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Application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The logical connection between the two application layers is end-to-end. The two application layers exchange messages between each other as though there were a bridge between the two layers. However, we should know that the communication is done through all the layers. Communication at the application layer is between two processes (two programs running at this layer). To communicate, a process sends a request to the other process and receives a response. Process-to-process communication is the duty of the application layer. We discuss Application Layer in Chapter 10.</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71</a:t>
            </a:fld>
            <a:endParaRPr lang="en-US">
              <a:latin typeface="+mj-lt"/>
            </a:endParaRPr>
          </a:p>
        </p:txBody>
      </p:sp>
    </p:spTree>
    <p:extLst>
      <p:ext uri="{BB962C8B-B14F-4D97-AF65-F5344CB8AC3E}">
        <p14:creationId xmlns:p14="http://schemas.microsoft.com/office/powerpoint/2010/main" val="42318272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latin typeface="+mj-lt"/>
              </a:rPr>
              <a:t>1-6 OSI MODEL</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t>Although, when speaking of the Internet, everyone talks about the TCP/IP protocol suite, this suite is not the only suite of protocols defined. Established in 1947, the International Organization for Standardization (ISO) is a multinational body dedicated to worldwide agreement on international standards. Almost three-fourths of the countries in the world are represented in the ISO. An ISO standard that covers all aspects of network communications is the Open Systems Interconnection (OSI) model. It was first introduced in the late 1970s.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72</a:t>
            </a:fld>
            <a:endParaRPr lang="en-US">
              <a:latin typeface="+mj-lt"/>
            </a:endParaRPr>
          </a:p>
        </p:txBody>
      </p:sp>
    </p:spTree>
    <p:extLst>
      <p:ext uri="{BB962C8B-B14F-4D97-AF65-F5344CB8AC3E}">
        <p14:creationId xmlns:p14="http://schemas.microsoft.com/office/powerpoint/2010/main" val="4332559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1.21 The OSI model</a:t>
            </a:r>
          </a:p>
        </p:txBody>
      </p:sp>
      <p:pic>
        <p:nvPicPr>
          <p:cNvPr id="9" name="Picture 2" descr="An illustration shows the seven layers of the OSI model.">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995648" y="1219053"/>
            <a:ext cx="7152704"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73</a:t>
            </a:fld>
            <a:endParaRPr lang="en-US"/>
          </a:p>
        </p:txBody>
      </p:sp>
    </p:spTree>
    <p:extLst>
      <p:ext uri="{BB962C8B-B14F-4D97-AF65-F5344CB8AC3E}">
        <p14:creationId xmlns:p14="http://schemas.microsoft.com/office/powerpoint/2010/main" val="38191985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1.6.1 OSI versus TCP/IP</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When we compare the two models, we find that two layers, session and presentation, are missing from the TCP/IP protocol suite. These two layers were not added to the TCP/IP protocol suite after the publication of the OSI model. The application layer in the suite is usually considered to be the combination of three layers in the OSI model, as shown in Figure 1.22.</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74</a:t>
            </a:fld>
            <a:endParaRPr lang="en-US">
              <a:latin typeface="+mj-lt"/>
            </a:endParaRPr>
          </a:p>
        </p:txBody>
      </p:sp>
    </p:spTree>
    <p:extLst>
      <p:ext uri="{BB962C8B-B14F-4D97-AF65-F5344CB8AC3E}">
        <p14:creationId xmlns:p14="http://schemas.microsoft.com/office/powerpoint/2010/main" val="1241833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1.22 TCP/IP and OSI model</a:t>
            </a:r>
          </a:p>
        </p:txBody>
      </p:sp>
      <p:pic>
        <p:nvPicPr>
          <p:cNvPr id="9" name="Picture 2" descr="An illustration shows the O S I model and T C P/I P protocol suite.">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995648" y="1416020"/>
            <a:ext cx="7152704" cy="445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75</a:t>
            </a:fld>
            <a:endParaRPr lang="en-US"/>
          </a:p>
        </p:txBody>
      </p:sp>
    </p:spTree>
    <p:extLst>
      <p:ext uri="{BB962C8B-B14F-4D97-AF65-F5344CB8AC3E}">
        <p14:creationId xmlns:p14="http://schemas.microsoft.com/office/powerpoint/2010/main" val="20898578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1.6.2 Lack of OSI Model’s Success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The OSI model appeared after the TCP/IP protocol suite. Most experts were at first excited and thought that the TCP/IP protocol would be fully replaced by the OSI model. This did not happen for several reasons, but we describe only three, which are agreed upon by all experts in the field.</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76</a:t>
            </a:fld>
            <a:endParaRPr lang="en-US">
              <a:latin typeface="+mj-lt"/>
            </a:endParaRPr>
          </a:p>
        </p:txBody>
      </p:sp>
    </p:spTree>
    <p:extLst>
      <p:ext uri="{BB962C8B-B14F-4D97-AF65-F5344CB8AC3E}">
        <p14:creationId xmlns:p14="http://schemas.microsoft.com/office/powerpoint/2010/main" val="3868027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F94D74-BA49-499E-9CA3-6ADAFCEA393A}"/>
              </a:ext>
            </a:extLst>
          </p:cNvPr>
          <p:cNvSpPr>
            <a:spLocks noGrp="1"/>
          </p:cNvSpPr>
          <p:nvPr>
            <p:ph type="title"/>
          </p:nvPr>
        </p:nvSpPr>
        <p:spPr/>
        <p:txBody>
          <a:bodyPr/>
          <a:lstStyle/>
          <a:p>
            <a:r>
              <a:rPr lang="en-US" noProof="0" dirty="0">
                <a:latin typeface="+mj-lt"/>
              </a:rPr>
              <a:t>End of Main Content</a:t>
            </a:r>
          </a:p>
        </p:txBody>
      </p:sp>
      <p:sp>
        <p:nvSpPr>
          <p:cNvPr id="3" name="Text Placeholder 2">
            <a:extLst>
              <a:ext uri="{FF2B5EF4-FFF2-40B4-BE49-F238E27FC236}">
                <a16:creationId xmlns:a16="http://schemas.microsoft.com/office/drawing/2014/main" id="{F3E85652-D4EB-4ED2-BBA6-8823DD779F76}"/>
              </a:ext>
            </a:extLst>
          </p:cNvPr>
          <p:cNvSpPr>
            <a:spLocks noGrp="1"/>
          </p:cNvSpPr>
          <p:nvPr>
            <p:ph type="body" sz="quarter" idx="13"/>
          </p:nvPr>
        </p:nvSpPr>
        <p:spPr/>
        <p:txBody>
          <a:bodyPr/>
          <a:lstStyle/>
          <a:p>
            <a:pPr defTabSz="457200">
              <a:spcBef>
                <a:spcPct val="20000"/>
              </a:spcBef>
              <a:defRPr/>
            </a:pPr>
            <a:r>
              <a:rPr lang="en-US" noProof="0" dirty="0"/>
              <a:t>© 2022 McGraw Hill, LLC. All rights reserved. Authorized only for instructor use in the classroom.</a:t>
            </a:r>
          </a:p>
          <a:p>
            <a:pPr defTabSz="457200">
              <a:spcBef>
                <a:spcPct val="20000"/>
              </a:spcBef>
              <a:defRPr/>
            </a:pPr>
            <a:r>
              <a:rPr lang="en-US" noProof="0" dirty="0"/>
              <a:t>No reproduction or further distribution permitted without the prior written consent of McGraw Hill, LLC.</a:t>
            </a:r>
          </a:p>
        </p:txBody>
      </p:sp>
    </p:spTree>
    <p:extLst>
      <p:ext uri="{BB962C8B-B14F-4D97-AF65-F5344CB8AC3E}">
        <p14:creationId xmlns:p14="http://schemas.microsoft.com/office/powerpoint/2010/main" val="12025833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8242-31AB-427B-8857-866D707A4965}"/>
              </a:ext>
            </a:extLst>
          </p:cNvPr>
          <p:cNvSpPr>
            <a:spLocks noGrp="1"/>
          </p:cNvSpPr>
          <p:nvPr>
            <p:ph type="title"/>
          </p:nvPr>
        </p:nvSpPr>
        <p:spPr/>
        <p:txBody>
          <a:bodyPr/>
          <a:lstStyle/>
          <a:p>
            <a:r>
              <a:rPr lang="en-US" noProof="0" dirty="0">
                <a:latin typeface="+mj-lt"/>
              </a:rPr>
              <a:t>Accessibility Content: Text Alternatives for Images</a:t>
            </a:r>
          </a:p>
        </p:txBody>
      </p:sp>
      <p:sp>
        <p:nvSpPr>
          <p:cNvPr id="3" name="Slide Number Placeholder 2">
            <a:extLst>
              <a:ext uri="{FF2B5EF4-FFF2-40B4-BE49-F238E27FC236}">
                <a16:creationId xmlns:a16="http://schemas.microsoft.com/office/drawing/2014/main" id="{1F1A22A6-5892-44B9-8F18-DBE73AC5F810}"/>
              </a:ext>
            </a:extLst>
          </p:cNvPr>
          <p:cNvSpPr>
            <a:spLocks noGrp="1"/>
          </p:cNvSpPr>
          <p:nvPr>
            <p:ph type="sldNum" sz="quarter" idx="10"/>
          </p:nvPr>
        </p:nvSpPr>
        <p:spPr/>
        <p:txBody>
          <a:bodyPr/>
          <a:lstStyle/>
          <a:p>
            <a:fld id="{68151E55-6873-49E2-B8D5-2F265E6F1973}" type="slidenum">
              <a:rPr lang="en-US" smtClean="0"/>
              <a:pPr/>
              <a:t>78</a:t>
            </a:fld>
            <a:endParaRPr lang="en-US"/>
          </a:p>
        </p:txBody>
      </p:sp>
    </p:spTree>
    <p:extLst>
      <p:ext uri="{BB962C8B-B14F-4D97-AF65-F5344CB8AC3E}">
        <p14:creationId xmlns:p14="http://schemas.microsoft.com/office/powerpoint/2010/main" val="19979305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 Five components of data communication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communication system includes five major components: sender, receiver, message to be communicated, medium of the communication, and protocol for both sender and receiver. The protocols of both sender and receiver consists of 'n' number of rules.</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25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Numbers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latin typeface="+mn-lt"/>
              </a:rPr>
              <a:t>Numbers are represented in binary.</a:t>
            </a:r>
            <a:endParaRPr lang="en-US" dirty="0">
              <a:solidFill>
                <a:srgbClr val="0070C0"/>
              </a:solidFill>
              <a:latin typeface="+mn-lt"/>
            </a:endParaRP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8</a:t>
            </a:fld>
            <a:endParaRPr lang="en-US">
              <a:latin typeface="+mj-lt"/>
            </a:endParaRPr>
          </a:p>
        </p:txBody>
      </p:sp>
    </p:spTree>
    <p:extLst>
      <p:ext uri="{BB962C8B-B14F-4D97-AF65-F5344CB8AC3E}">
        <p14:creationId xmlns:p14="http://schemas.microsoft.com/office/powerpoint/2010/main" val="32433571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 Data flow (simplex, half-duplex, full-duplex)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simplex, half-duplex, and full-duplex modes of data flow are demonstrated. The simplex mode (a) represents the transformation of data from a mainframe to a monitor in one direction. The half-duplex mode (b) represents the transformation of data from one laptop to another laptop in two-way directions in which the data is send from the first laptop to the second laptop at time 1 and the data is send from the second laptop to the first laptop at time 2. The full-duplex mode (c) represents the transformation of data between two laptops in two-way directions all the time.</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15041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1.3 Types of connection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point-to-point connections represents the direct link between two laptops. The multipoint connection represents a common link from a mainframe that is shared by three other laptops.</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953703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1.4 A fully connected mesh topology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schematic representation of a mesh topology shows five laptops connected in a pentagonal shape. Each laptop is connected to all the other four laptops.</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904022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1.6 A bus topology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linear cable with three taps, arranged in series is shown. The cable has a cable end on both sides. A laptop is connected to each tap with a drop line.</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01591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1.7 A ring topology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cyclic network with six repeaters is shown. A laptop is connected to each repeater.</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584693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1.8 An isolated LAN in the past and today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Two L A N topologies are shown. The first one is a LAN with a common cable (past). It shows eight host devices labeled as host 1, host 2, host 3, host 4, host 5, host 6, host 7, and host 8, connected to eight taps on a common cable that has cable ends on both sides. The second one is a L A N with a switch (today). It shows each host devices labeled as host 1, host 2, host 3, host 4, host 5, host 6, host 7, and host 8, connected to a switch through eight different connections. A legend below lists the components and their names used in the topology. They are as follows: a host (of any type), switch, cable tap, cable end, common cable, and connection.</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83581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1.9 A point-to-point WAN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connecting device is connected to another connecting device through a connecting medium. The connecting medium extends to another network at both ends. A legend lists the components and their names: a connecting device and connecting medium.</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097633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1.10 A switched WAN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network topology with four switches, two on the top and top on the bottom is shown. All the four switches are connected via connecting medium. The network resembles a rectangle with switches on the four corners. Two connections are established on the free ends of the four switches and these connections lead to another network. A legend lists the components and their names: switch and connecting medium.</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159727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1.11 An internetwork made of two LANs and one WAN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network topology shows a local area network labeled as West coast office on the left and another local area network labeled as East coast office on the right. In each L A N, several host devices are connected to a switch through separate connections. The switch on the West coast office L A N is connected to a router labeled as R 1 and the switch on the East coast office L A N is connected to a router labeled as R 2. The R 1 and R 2 are connected and this represents a point-to-point wide area network.</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44472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1.12 A heterogeneous network made of  WANs and LANs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heterogenous internetwork topology is shown, where a local area network with four host devices connected to a switch is connected to a point-to-point wide area network that has two routers connected each other. Similarly, another local area network with three host devices connected to a connecting device is connected to a point-to-point wide area network that has two routers connected each other. The routers from the two wide area networks are connected to the separate connecting devices in a switched wide area network. The switched wide area network has four switches connected in a diamond shape. One of the other two switches in the switched wide area network connects to a modem. This modem is connected to another modem, which in turn is connected to a resident host device. The connection between the two modems represent a point-to-point wide area network.</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341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Images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latin typeface="+mn-lt"/>
              </a:rPr>
              <a:t>Images are represented as bit patterns using either RGB or YCM.</a:t>
            </a:r>
            <a:endParaRPr lang="en-US" dirty="0">
              <a:solidFill>
                <a:srgbClr val="0070C0"/>
              </a:solidFill>
              <a:latin typeface="+mn-lt"/>
            </a:endParaRP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9</a:t>
            </a:fld>
            <a:endParaRPr lang="en-US">
              <a:latin typeface="+mj-lt"/>
            </a:endParaRPr>
          </a:p>
        </p:txBody>
      </p:sp>
    </p:spTree>
    <p:extLst>
      <p:ext uri="{BB962C8B-B14F-4D97-AF65-F5344CB8AC3E}">
        <p14:creationId xmlns:p14="http://schemas.microsoft.com/office/powerpoint/2010/main" val="35618338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1.13 The Internet today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network topology representing the internet shows several backbones connected to several provider networks and peering points. The peering points connect to the provider networks. The provider networks connect to multiple customer networks. The provider networks establish connections between them. Similarly, the customer networks have connections between them.</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78101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1.14 A single-layer protocol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In single layer protocol, the two persons named Maria on one side and Ann on another side communicates (listen or talk) through air medium. The listen or talk actions on both sides are represented as layer 1.</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690051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1.15 A three-layer protocol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In three layer protocol, the communication between Maria and Ann is shown in three layers. The layer 1 is sending mail or receiving mail. The layer 2 is encrypting or decrypting the mail to a Ciphertext. The layer 3 is listening or talking where the ciphertext is converted to a plaintext. Each peer layers share identical objects that is the mail, ciphertext, and plaintext in both sides (Maria and Ann) are identical objects.</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94356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1.16 Logical connection between peer layers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three layer protocol communication between Maria and Ann is shown is demonstrated. The layer 1 is sending mail or receiving mail. The layer 2 is encrypting or decrypting the mail to a Ciphertext. The layer 3 is listening or talking where the ciphertext is converted to a plaintext. Each peer layer establishes a logical connection between the objects they share to the successive layers</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52313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1.17 Layers in the TCP/IP protocol suite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five layers in the TCP or IP protocol are shown from bottom to top and are as follows. Layer 1 - physical, layer 2 - data link, layer 3 - network, layer 4 - transport, and layer 5 - application.</a:t>
            </a:r>
            <a:endParaRPr lang="en-US" sz="16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128304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1.18 Communication through an internet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sz="1800" dirty="0"/>
              <a:t>Two figures depict the communication through an internet. The first figure shows the data flow between the source A and destination B via the different protocol layers. From the application layer of source A, the data flows downward transport layer, network layer, data link layer, and physical layer. From the physical layer, the data flows through the physical and data link layer of a switch. From the data link layer of the switch, the data again flows back to the physical layer. From which, the data flows through the physical, data, and network layers of a router. From the network layer, the data flows through another data link and physical layer of the router and reaches another switch. Here it flows through the physical and data link layer and returns back in the same path and reaches the physical layer of the TCP or IP protocol. Then the data flows upward through the data link, network, transport, and reaches the application layer of destination B. The second figure shows a network topology depicting the communication between two host devices (A and B). A connects to a link 1 (a connecting device). Link 1 connects to a router. The router connects to link 2. Link 2 connects to B. The router also connects to link 3, which in turn connects to a host device (C).</a:t>
            </a:r>
            <a:endParaRPr lang="en-US" sz="14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454266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1.19 Logical connections between layers in TCP/IP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first part shows source host has physical, data link, network, transport, and application. The destination has physical, data link, network, transport, and application. The physical source host connects to a switch to the router to switch to the physical destination host. The data link of the source host connects to switch to the router to switch to the data link of the destination host. The network of source hosts connects to the router to a network of the destination host. The transport of the source host connects to the transport of the destination host. The application of the source host connects to the application of the destination host. The second part shows a laptop labeled as source host connects to link 1 of L A N to the router to link 2 of L A N to a laptop labeled as destination host. The router connects to link 3.</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23794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1.20 Identical objects in the TCP/IP protocol suite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An illustration shows that the first laptop and the second laptop have physical data link, networks, transport, and application. Reversible communication between the first and second laptops is shown. The application of first and second laptops shares identical objects (messages). The transport of first and second laptops shares identical objects (segments or user datagrams). The network of first and second laptops shares identical objects (datagrams) through the router. The data link of the first and second laptops shares identical objects (frames) through the router. The physical of first and second laptops share identical objects (bits) through the router. Notes: We have not shown switches because they don’t change objects.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558472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1.21 The OSI model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seven layers of the OSI model are shown from bottom to top and are as follows. Layer 1 - physical, Layer 2 - data link, Layer 3 - network, Layer 4 - transport, Layer 5 - session, Layer 6 - presentation, and Layer 7 - application.</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99698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1.22 TCP/IP and OSI model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O S I model has seven layers: physical, data link, network, transport, session, presentation, and application layers (from bottom to top). The T C P/I P protocol suite has five layers (from bottom to top): physical, data link, network, transport, and application. The physical and data link layers represent underlying L A N and W A N technology, the network layer represents internet protocol and some helping protocols, transport layer represents several transport protocols, and application layer represents several application </a:t>
            </a:r>
            <a:r>
              <a:rPr lang="en-US"/>
              <a:t>protocols.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7008515"/>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27">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Custom 2">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2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Template_Editorial_v9_2019</Template>
  <TotalTime>6603</TotalTime>
  <Words>5100</Words>
  <Application>Microsoft Office PowerPoint</Application>
  <PresentationFormat>On-screen Show (4:3)</PresentationFormat>
  <Paragraphs>357</Paragraphs>
  <Slides>99</Slides>
  <Notes>0</Notes>
  <HiddenSlides>22</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99</vt:i4>
      </vt:variant>
    </vt:vector>
  </HeadingPairs>
  <TitlesOfParts>
    <vt:vector size="110" baseType="lpstr">
      <vt:lpstr>Arial</vt:lpstr>
      <vt:lpstr>Calibri</vt:lpstr>
      <vt:lpstr>Helvetica</vt:lpstr>
      <vt:lpstr>Times New Roman</vt:lpstr>
      <vt:lpstr>Times-Roman</vt:lpstr>
      <vt:lpstr>Title Slides Master</vt:lpstr>
      <vt:lpstr>MainContentSlideMaster</vt:lpstr>
      <vt:lpstr>ClosingMaster</vt:lpstr>
      <vt:lpstr>DividerSlideMaster</vt:lpstr>
      <vt:lpstr>ImageDescriptionAppendixSlideMaster</vt:lpstr>
      <vt:lpstr>Custom Design</vt:lpstr>
      <vt:lpstr>Chapter 01</vt:lpstr>
      <vt:lpstr>Chapter 3: Outline</vt:lpstr>
      <vt:lpstr>1.1 DATA COMMUNICATIONS</vt:lpstr>
      <vt:lpstr>1.1.1 Components</vt:lpstr>
      <vt:lpstr>Figure 1.1 Five components of data communication</vt:lpstr>
      <vt:lpstr>1.1.2 Message</vt:lpstr>
      <vt:lpstr>Text</vt:lpstr>
      <vt:lpstr>Numbers</vt:lpstr>
      <vt:lpstr>Images</vt:lpstr>
      <vt:lpstr>Audio</vt:lpstr>
      <vt:lpstr>Video</vt:lpstr>
      <vt:lpstr>1.1.3 Data Flow</vt:lpstr>
      <vt:lpstr>Figure 1.2 Data flow (simplex, half-duplex, full-duplex)</vt:lpstr>
      <vt:lpstr>Simplex</vt:lpstr>
      <vt:lpstr>Half-Duplex</vt:lpstr>
      <vt:lpstr>Full-Duplex</vt:lpstr>
      <vt:lpstr>1-2 NETWORKS</vt:lpstr>
      <vt:lpstr>1.2.1 Network Criteria</vt:lpstr>
      <vt:lpstr>Performance</vt:lpstr>
      <vt:lpstr>Reliability</vt:lpstr>
      <vt:lpstr>Security</vt:lpstr>
      <vt:lpstr>1.2.2 Physical Structures</vt:lpstr>
      <vt:lpstr>Types of Connection</vt:lpstr>
      <vt:lpstr>Figure 1.3 Types of connection</vt:lpstr>
      <vt:lpstr>Physical Topology</vt:lpstr>
      <vt:lpstr>Figure 1.4 A fully connected mesh topology</vt:lpstr>
      <vt:lpstr>Figure 1.5 A star topology</vt:lpstr>
      <vt:lpstr>Figure 1.6 A bus topology</vt:lpstr>
      <vt:lpstr>Figure 1.7 A ring topology</vt:lpstr>
      <vt:lpstr>1-3 NETWORK TYPES</vt:lpstr>
      <vt:lpstr>1.3.1 Local Area Network (LAN)</vt:lpstr>
      <vt:lpstr>Figure 1.8 An isolated LAN in the past and today </vt:lpstr>
      <vt:lpstr>1.3.2 Wide Area Network (WAN)</vt:lpstr>
      <vt:lpstr>Point-to-Point WAN</vt:lpstr>
      <vt:lpstr>Figure 1.9 A point-to-point WAN </vt:lpstr>
      <vt:lpstr>Switched WAN</vt:lpstr>
      <vt:lpstr>Figure 1.10 A switched WAN </vt:lpstr>
      <vt:lpstr>Internetwork</vt:lpstr>
      <vt:lpstr>Figure 1.11 An internetwork made of two LANs and one WAN</vt:lpstr>
      <vt:lpstr>Figure 1.12 A heterogeneous network made of  WANs and LANs</vt:lpstr>
      <vt:lpstr>1.3.3 The Internet</vt:lpstr>
      <vt:lpstr>Figure 1.13 The Internet today</vt:lpstr>
      <vt:lpstr>1.3.4 Accessing the Internet</vt:lpstr>
      <vt:lpstr>Using Telephone Networks</vt:lpstr>
      <vt:lpstr>Using Cable Networks</vt:lpstr>
      <vt:lpstr>Using Wireless Networks</vt:lpstr>
      <vt:lpstr>Direct Connection to the Internet</vt:lpstr>
      <vt:lpstr>1-4 PROTOCOL LAYERING</vt:lpstr>
      <vt:lpstr> 1.4.1 Scenarios</vt:lpstr>
      <vt:lpstr>First Scenario</vt:lpstr>
      <vt:lpstr>Figure 1.14 A single-layer protocol</vt:lpstr>
      <vt:lpstr>Second Scenario</vt:lpstr>
      <vt:lpstr>Figure 1.15 A three-layer protocol</vt:lpstr>
      <vt:lpstr>1.4.2 Principles of Protocol Layering</vt:lpstr>
      <vt:lpstr>First Principle</vt:lpstr>
      <vt:lpstr>Second Principle</vt:lpstr>
      <vt:lpstr>1.4.3 Logical Connections</vt:lpstr>
      <vt:lpstr>Figure 1.16 Logical connection between peer layers</vt:lpstr>
      <vt:lpstr>1-5 TCP/IP PROTOCOL SUITE</vt:lpstr>
      <vt:lpstr>Figure 1.17 Layers in the TCP/IP protocol suite</vt:lpstr>
      <vt:lpstr>1.5.1 Layered Architecture</vt:lpstr>
      <vt:lpstr>Figure 1.18 Communication through an internet</vt:lpstr>
      <vt:lpstr>1.5.2 Brief Description of Layers</vt:lpstr>
      <vt:lpstr>Figure 1.19 Logical connections between layers in TCP/IP</vt:lpstr>
      <vt:lpstr>Figure 1.20 Identical objects in the TCP/IP protocol suite</vt:lpstr>
      <vt:lpstr>1.5.3 Description of Each Layer</vt:lpstr>
      <vt:lpstr>Physical Layer</vt:lpstr>
      <vt:lpstr>Data Link Layer</vt:lpstr>
      <vt:lpstr>Network Layer</vt:lpstr>
      <vt:lpstr>Transport Layer</vt:lpstr>
      <vt:lpstr>Application Layer</vt:lpstr>
      <vt:lpstr>1-6 OSI MODEL</vt:lpstr>
      <vt:lpstr>Figure 1.21 The OSI model</vt:lpstr>
      <vt:lpstr>1.6.1 OSI versus TCP/IP</vt:lpstr>
      <vt:lpstr>Figure 1.22 TCP/IP and OSI model</vt:lpstr>
      <vt:lpstr>1.6.2 Lack of OSI Model’s Success</vt:lpstr>
      <vt:lpstr>End of Main Content</vt:lpstr>
      <vt:lpstr>Accessibility Content: Text Alternatives for Images</vt:lpstr>
      <vt:lpstr>Figure 1.1 Five components of data communication - Text Alternative</vt:lpstr>
      <vt:lpstr>Figure 1.2 Data flow (simplex, half-duplex, full-duplex) - Text Alternative</vt:lpstr>
      <vt:lpstr>Figure 1.3 Types of connection - Text Alternative</vt:lpstr>
      <vt:lpstr>Figure 1.4 A fully connected mesh topology - Text Alternative</vt:lpstr>
      <vt:lpstr>Figure 1.6 A bus topology - Text Alternative</vt:lpstr>
      <vt:lpstr>Figure 1.7 A ring topology - Text Alternative</vt:lpstr>
      <vt:lpstr>Figure 1.8 An isolated LAN in the past and today - Text Alternative</vt:lpstr>
      <vt:lpstr>Figure 1.9 A point-to-point WAN - Text Alternative</vt:lpstr>
      <vt:lpstr>Figure 1.10 A switched WAN - Text Alternative</vt:lpstr>
      <vt:lpstr>Figure 1.11 An internetwork made of two LANs and one WAN - Text Alternative</vt:lpstr>
      <vt:lpstr>Figure 1.12 A heterogeneous network made of  WANs and LANs - Text Alternative</vt:lpstr>
      <vt:lpstr>Figure 1.13 The Internet today - Text Alternative</vt:lpstr>
      <vt:lpstr>Figure 1.14 A single-layer protocol - Text Alternative</vt:lpstr>
      <vt:lpstr>Figure 1.15 A three-layer protocol - Text Alternative</vt:lpstr>
      <vt:lpstr>Figure 1.16 Logical connection between peer layers - Text Alternative</vt:lpstr>
      <vt:lpstr>Figure 1.17 Layers in the TCP/IP protocol suite - Text Alternative</vt:lpstr>
      <vt:lpstr>Figure 1.18 Communication through an internet - Text Alternative</vt:lpstr>
      <vt:lpstr>Figure 1.19 Logical connections between layers in TCP/IP - Text Alternative</vt:lpstr>
      <vt:lpstr>Figure 1.20 Identical objects in the TCP/IP protocol suite - Text Alternative</vt:lpstr>
      <vt:lpstr>Figure 1.21 The OSI model - Text Alternative</vt:lpstr>
      <vt:lpstr>Figure 1.22 TCP/IP and OSI model - Text Alternative</vt:lpstr>
    </vt:vector>
  </TitlesOfParts>
  <Company>McGraw-Hill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Communications and Networking, With TCP/IP protocol suite, Sixth Edition</dc:title>
  <dc:subject>Chapter 01: Introduction</dc:subject>
  <dc:creator>Behrouz A. Forouzan</dc:creator>
  <cp:keywords>Accessible PPT</cp:keywords>
  <cp:lastModifiedBy>Prasanna kumar. Tripathy</cp:lastModifiedBy>
  <cp:revision>1231</cp:revision>
  <dcterms:created xsi:type="dcterms:W3CDTF">2019-07-27T05:34:11Z</dcterms:created>
  <dcterms:modified xsi:type="dcterms:W3CDTF">2021-07-02T05:26:22Z</dcterms:modified>
</cp:coreProperties>
</file>