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36" autoAdjust="0"/>
  </p:normalViewPr>
  <p:slideViewPr>
    <p:cSldViewPr>
      <p:cViewPr varScale="1">
        <p:scale>
          <a:sx n="92" d="100"/>
          <a:sy n="92" d="100"/>
        </p:scale>
        <p:origin x="-264" y="-90"/>
      </p:cViewPr>
      <p:guideLst>
        <p:guide orient="horz" pos="2160"/>
        <p:guide pos="2880"/>
      </p:guideLst>
    </p:cSldViewPr>
  </p:slideViewPr>
  <p:outlineViewPr>
    <p:cViewPr>
      <p:scale>
        <a:sx n="33" d="100"/>
        <a:sy n="33" d="100"/>
      </p:scale>
      <p:origin x="36" y="93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3AABEC-1FFD-4B24-A05B-F80F8E31F13D}" type="datetimeFigureOut">
              <a:rPr lang="en-US"/>
              <a:pPr>
                <a:defRPr/>
              </a:pPr>
              <a:t>2/26/2013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850AA-22AA-48F7-BDF6-77BA5B1A27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530A91-8C0A-4F93-B415-8B2C5C616600}" type="datetimeFigureOut">
              <a:rPr lang="en-US"/>
              <a:pPr>
                <a:defRPr/>
              </a:pPr>
              <a:t>2/26/2013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0AECE-5B74-4A84-B867-8D621274CE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9DEEC-0DCB-45BC-AE7A-95807522D2E5}" type="datetimeFigureOut">
              <a:rPr lang="en-US"/>
              <a:pPr>
                <a:defRPr/>
              </a:pPr>
              <a:t>2/26/2013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023D7-1E0A-4E25-9B75-56A51C593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4C6F54-AB19-4FB2-A834-B0A6568E100F}" type="datetimeFigureOut">
              <a:rPr lang="en-US"/>
              <a:pPr>
                <a:defRPr/>
              </a:pPr>
              <a:t>2/26/2013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C5F64-8920-4DEB-9310-4F18B57CF6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90FD8A-C106-48FC-946C-9E7A8E7DC858}" type="datetimeFigureOut">
              <a:rPr lang="en-US"/>
              <a:pPr>
                <a:defRPr/>
              </a:pPr>
              <a:t>2/26/2013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29DD3-A305-4AFF-883A-7D8B703DE4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9367E1D-D017-48A1-B5D7-884A313E9474}" type="datetimeFigureOut">
              <a:rPr lang="en-US"/>
              <a:pPr>
                <a:defRPr/>
              </a:pPr>
              <a:t>2/26/2013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0F0A7B-2B73-42B3-B1B4-49A73926C5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6AD7A2-4C4E-4EF5-B2A6-DEE997926B00}" type="datetimeFigureOut">
              <a:rPr lang="en-US"/>
              <a:pPr>
                <a:defRPr/>
              </a:pPr>
              <a:t>2/26/2013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58E5A7-9A3D-438A-9193-79CDE87BAD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DB6F09-7557-4504-BE04-27C3245DF55A}" type="datetimeFigureOut">
              <a:rPr lang="en-US"/>
              <a:pPr>
                <a:defRPr/>
              </a:pPr>
              <a:t>2/26/2013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B64313-96FE-4859-9D72-95592D16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4E7CA-FFCA-4069-86DB-EDCFD5A5EE9E}" type="datetimeFigureOut">
              <a:rPr lang="en-US"/>
              <a:pPr>
                <a:defRPr/>
              </a:pPr>
              <a:t>2/26/2013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2B48FAC-94A5-4B94-B5A7-1973ED372F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B2ADCB-F0FB-42DE-86BE-8C48A437D706}" type="datetimeFigureOut">
              <a:rPr lang="en-US"/>
              <a:pPr>
                <a:defRPr/>
              </a:pPr>
              <a:t>2/26/2013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EF385-AE5C-4A67-B7C3-888BDC77A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F33D8D-60F7-4E8C-9A52-313F716A46D1}" type="datetimeFigureOut">
              <a:rPr lang="en-US"/>
              <a:pPr>
                <a:defRPr/>
              </a:pPr>
              <a:t>2/26/2013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9A7D64-51A3-4F59-8B20-F384204AD3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C55CC5-BFD5-4BED-84B4-87B15EBCB582}" type="datetimeFigureOut">
              <a:rPr lang="en-US"/>
              <a:pPr>
                <a:defRPr/>
              </a:pPr>
              <a:t>2/26/2013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D85787-B2B0-4228-94B5-518487F28A7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smtClean="0"/>
              <a:t>12-Access and Interconnection Technologies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Dr. John P. Abraham</a:t>
            </a:r>
          </a:p>
          <a:p>
            <a:pPr eaLnBrk="1" fontAlgn="auto" hangingPunct="1">
              <a:spcAft>
                <a:spcPts val="0"/>
              </a:spcAft>
              <a:buFont typeface="Arial" pitchFamily="34" charset="0"/>
              <a:buNone/>
              <a:defRPr/>
            </a:pPr>
            <a:r>
              <a:rPr lang="en-US" dirty="0" smtClean="0"/>
              <a:t>Professor</a:t>
            </a:r>
          </a:p>
          <a:p>
            <a:pPr eaLnBrk="1" fontAlgn="auto" hangingPunct="1">
              <a:spcAft>
                <a:spcPts val="0"/>
              </a:spcAft>
              <a:buFont typeface="Arial" pitchFamily="34" charset="0"/>
              <a:buNone/>
              <a:defRPr/>
            </a:pPr>
            <a:r>
              <a:rPr lang="en-US" dirty="0" smtClean="0"/>
              <a:t>UTPA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The data rate of cable modems</a:t>
            </a:r>
          </a:p>
        </p:txBody>
      </p:sp>
      <p:sp>
        <p:nvSpPr>
          <p:cNvPr id="22530" name="Content Placeholder 2"/>
          <p:cNvSpPr>
            <a:spLocks noGrp="1"/>
          </p:cNvSpPr>
          <p:nvPr>
            <p:ph idx="1"/>
          </p:nvPr>
        </p:nvSpPr>
        <p:spPr/>
        <p:txBody>
          <a:bodyPr/>
          <a:lstStyle/>
          <a:p>
            <a:pPr eaLnBrk="1" hangingPunct="1"/>
            <a:r>
              <a:rPr lang="en-US" smtClean="0"/>
              <a:t>In theory it can support up to 52Mbps downstream and 512 Kbps upstream.  However, since the bandwidth is shared by many subscribers yielding 1/N speed, if everyone uses the line simultaneously.  Since users access internet at different times, the data rate varies.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Hybrid Fiber Coax</a:t>
            </a:r>
          </a:p>
        </p:txBody>
      </p:sp>
      <p:sp>
        <p:nvSpPr>
          <p:cNvPr id="23554" name="Rectangle 4"/>
          <p:cNvSpPr>
            <a:spLocks noGrp="1"/>
          </p:cNvSpPr>
          <p:nvPr>
            <p:ph type="body" idx="4294967295"/>
          </p:nvPr>
        </p:nvSpPr>
        <p:spPr/>
        <p:txBody>
          <a:bodyPr/>
          <a:lstStyle/>
          <a:p>
            <a:pPr eaLnBrk="1" hangingPunct="1">
              <a:lnSpc>
                <a:spcPct val="90000"/>
              </a:lnSpc>
            </a:pPr>
            <a:r>
              <a:rPr lang="en-US" sz="2400" smtClean="0"/>
              <a:t>Uses a combination of optical fibers and coaxial cables.</a:t>
            </a:r>
          </a:p>
          <a:p>
            <a:pPr lvl="2" eaLnBrk="1" hangingPunct="1">
              <a:lnSpc>
                <a:spcPct val="90000"/>
              </a:lnSpc>
            </a:pPr>
            <a:r>
              <a:rPr lang="en-US" sz="1800" smtClean="0"/>
              <a:t>Fiber used for the central facilities</a:t>
            </a:r>
          </a:p>
          <a:p>
            <a:pPr lvl="2" eaLnBrk="1" hangingPunct="1">
              <a:lnSpc>
                <a:spcPct val="90000"/>
              </a:lnSpc>
            </a:pPr>
            <a:r>
              <a:rPr lang="en-US" sz="1800" smtClean="0"/>
              <a:t>Coax is used for connections to subscribers.</a:t>
            </a:r>
          </a:p>
          <a:p>
            <a:pPr lvl="2" eaLnBrk="1" hangingPunct="1">
              <a:lnSpc>
                <a:spcPct val="90000"/>
              </a:lnSpc>
            </a:pPr>
            <a:r>
              <a:rPr lang="en-US" sz="1800" smtClean="0"/>
              <a:t>Trunk is used for connection from central facilities to neighborhood box. A trunk can be 15 miles long.</a:t>
            </a:r>
          </a:p>
          <a:p>
            <a:pPr lvl="1" eaLnBrk="1" hangingPunct="1">
              <a:lnSpc>
                <a:spcPct val="90000"/>
              </a:lnSpc>
            </a:pPr>
            <a:r>
              <a:rPr lang="en-US" sz="2000" smtClean="0"/>
              <a:t>Other terminologies:</a:t>
            </a:r>
          </a:p>
          <a:p>
            <a:pPr lvl="1" eaLnBrk="1" hangingPunct="1">
              <a:lnSpc>
                <a:spcPct val="90000"/>
              </a:lnSpc>
            </a:pPr>
            <a:r>
              <a:rPr lang="en-US" sz="2000" smtClean="0"/>
              <a:t>FTTC fiber to the curb</a:t>
            </a:r>
          </a:p>
          <a:p>
            <a:pPr lvl="1" eaLnBrk="1" hangingPunct="1">
              <a:lnSpc>
                <a:spcPct val="90000"/>
              </a:lnSpc>
            </a:pPr>
            <a:r>
              <a:rPr lang="en-US" sz="2000" smtClean="0"/>
              <a:t>FTTB fiber to the building</a:t>
            </a:r>
          </a:p>
          <a:p>
            <a:pPr lvl="1" eaLnBrk="1" hangingPunct="1">
              <a:lnSpc>
                <a:spcPct val="90000"/>
              </a:lnSpc>
            </a:pPr>
            <a:r>
              <a:rPr lang="en-US" sz="2000" smtClean="0"/>
              <a:t>FTTH fiber to home</a:t>
            </a:r>
          </a:p>
          <a:p>
            <a:pPr lvl="1" eaLnBrk="1" hangingPunct="1">
              <a:lnSpc>
                <a:spcPct val="90000"/>
              </a:lnSpc>
            </a:pPr>
            <a:r>
              <a:rPr lang="en-US" sz="2000" smtClean="0"/>
              <a:t>FTTP fiber to the premises</a:t>
            </a:r>
          </a:p>
          <a:p>
            <a:pPr lvl="1" eaLnBrk="1" hangingPunct="1">
              <a:lnSpc>
                <a:spcPct val="90000"/>
              </a:lnSpc>
            </a:pPr>
            <a:r>
              <a:rPr lang="en-US" sz="2000" smtClean="0"/>
              <a:t>Head-End modem – modem used at central office (Cable Modem Termination system- CMTS)</a:t>
            </a:r>
          </a:p>
          <a:p>
            <a:pPr lvl="1" eaLnBrk="1" hangingPunct="1">
              <a:lnSpc>
                <a:spcPct val="90000"/>
              </a:lnSpc>
            </a:pPr>
            <a:r>
              <a:rPr lang="en-US" sz="2000" smtClean="0"/>
              <a:t>Tail-End modem – modem used at subscriber location</a:t>
            </a:r>
          </a:p>
        </p:txBody>
      </p:sp>
      <p:pic>
        <p:nvPicPr>
          <p:cNvPr id="23555" name="Picture 5" descr="j0300520"/>
          <p:cNvPicPr>
            <a:picLocks noChangeAspect="1" noChangeArrowheads="1" noCrop="1"/>
          </p:cNvPicPr>
          <p:nvPr/>
        </p:nvPicPr>
        <p:blipFill>
          <a:blip r:embed="rId2"/>
          <a:srcRect/>
          <a:stretch>
            <a:fillRect/>
          </a:stretch>
        </p:blipFill>
        <p:spPr bwMode="auto">
          <a:xfrm>
            <a:off x="8001000" y="152400"/>
            <a:ext cx="952500" cy="8191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smtClean="0"/>
              <a:t>Wireless Access</a:t>
            </a:r>
          </a:p>
        </p:txBody>
      </p:sp>
      <p:sp>
        <p:nvSpPr>
          <p:cNvPr id="24578" name="Rectangle 3"/>
          <p:cNvSpPr>
            <a:spLocks noGrp="1"/>
          </p:cNvSpPr>
          <p:nvPr>
            <p:ph type="body" idx="1"/>
          </p:nvPr>
        </p:nvSpPr>
        <p:spPr/>
        <p:txBody>
          <a:bodyPr/>
          <a:lstStyle/>
          <a:p>
            <a:pPr eaLnBrk="1" hangingPunct="1"/>
            <a:r>
              <a:rPr lang="en-US" smtClean="0"/>
              <a:t>3g services – third generation cellular services for data.</a:t>
            </a:r>
          </a:p>
          <a:p>
            <a:pPr eaLnBrk="1" hangingPunct="1"/>
            <a:r>
              <a:rPr lang="en-US" smtClean="0"/>
              <a:t>WIMAX – wireless technology up to 155 Mbps using radio</a:t>
            </a:r>
          </a:p>
          <a:p>
            <a:pPr eaLnBrk="1" hangingPunct="1"/>
            <a:r>
              <a:rPr lang="en-US" smtClean="0"/>
              <a:t>Satellite – various commercial vendors offer service.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4000" smtClean="0"/>
              <a:t>Circuit termination, DSU/CSU and NIU</a:t>
            </a:r>
          </a:p>
        </p:txBody>
      </p:sp>
      <p:sp>
        <p:nvSpPr>
          <p:cNvPr id="25602" name="Rectangle 3"/>
          <p:cNvSpPr>
            <a:spLocks noGrp="1"/>
          </p:cNvSpPr>
          <p:nvPr>
            <p:ph type="body" idx="1"/>
          </p:nvPr>
        </p:nvSpPr>
        <p:spPr/>
        <p:txBody>
          <a:bodyPr/>
          <a:lstStyle/>
          <a:p>
            <a:pPr eaLnBrk="1" hangingPunct="1">
              <a:lnSpc>
                <a:spcPct val="90000"/>
              </a:lnSpc>
            </a:pPr>
            <a:r>
              <a:rPr lang="en-US" sz="2800" smtClean="0"/>
              <a:t>Data Service Unit/Channel Service Unit (DSU/CSU) – a device with two functional parts. </a:t>
            </a:r>
          </a:p>
          <a:p>
            <a:pPr eaLnBrk="1" hangingPunct="1">
              <a:lnSpc>
                <a:spcPct val="90000"/>
              </a:lnSpc>
            </a:pPr>
            <a:r>
              <a:rPr lang="en-US" sz="2800" smtClean="0"/>
              <a:t>CSU handles line termination and diagnostics (eg. did the party hang up?). Also prevents continous 1’s being transmitted increasing voltage on the line.</a:t>
            </a:r>
          </a:p>
          <a:p>
            <a:pPr eaLnBrk="1" hangingPunct="1">
              <a:lnSpc>
                <a:spcPct val="90000"/>
              </a:lnSpc>
            </a:pPr>
            <a:r>
              <a:rPr lang="en-US" sz="2800" smtClean="0"/>
              <a:t>DSU handles formatting required for data between the user’s side and carrier’s side.</a:t>
            </a:r>
          </a:p>
          <a:p>
            <a:pPr eaLnBrk="1" hangingPunct="1">
              <a:lnSpc>
                <a:spcPct val="90000"/>
              </a:lnSpc>
            </a:pPr>
            <a:r>
              <a:rPr lang="en-US" sz="2800" smtClean="0"/>
              <a:t>Network Interface Unit (NIU) – forms a boundary between equipment owned by the telephone company and the subscriber (demarc).</a:t>
            </a:r>
          </a:p>
          <a:p>
            <a:pPr eaLnBrk="1" hangingPunct="1">
              <a:lnSpc>
                <a:spcPct val="90000"/>
              </a:lnSpc>
            </a:pPr>
            <a:endParaRPr lang="en-US"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Internet Access Technology</a:t>
            </a:r>
          </a:p>
        </p:txBody>
      </p:sp>
      <p:sp>
        <p:nvSpPr>
          <p:cNvPr id="14338" name="Content Placeholder 2"/>
          <p:cNvSpPr>
            <a:spLocks noGrp="1"/>
          </p:cNvSpPr>
          <p:nvPr>
            <p:ph idx="1"/>
          </p:nvPr>
        </p:nvSpPr>
        <p:spPr/>
        <p:txBody>
          <a:bodyPr/>
          <a:lstStyle/>
          <a:p>
            <a:pPr eaLnBrk="1" hangingPunct="1"/>
            <a:r>
              <a:rPr lang="en-US" smtClean="0"/>
              <a:t>Asymmetric pattern</a:t>
            </a:r>
          </a:p>
          <a:p>
            <a:pPr lvl="1" eaLnBrk="1" hangingPunct="1"/>
            <a:r>
              <a:rPr lang="en-US" smtClean="0"/>
              <a:t>A typical user - receives more data than sends.</a:t>
            </a:r>
          </a:p>
          <a:p>
            <a:pPr lvl="1" eaLnBrk="1" hangingPunct="1"/>
            <a:r>
              <a:rPr lang="en-US" smtClean="0"/>
              <a:t>A company hosting a web server – sends more data than receives.</a:t>
            </a:r>
          </a:p>
          <a:p>
            <a:pPr lvl="1" eaLnBrk="1" hangingPunct="1"/>
            <a:r>
              <a:rPr lang="en-US" smtClean="0"/>
              <a:t>Downstream – receiving</a:t>
            </a:r>
          </a:p>
          <a:p>
            <a:pPr lvl="1" eaLnBrk="1" hangingPunct="1"/>
            <a:r>
              <a:rPr lang="en-US" smtClean="0"/>
              <a:t>Upstream – sending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Narrowband and Broadband Access Technologies</a:t>
            </a:r>
            <a:endParaRPr lang="en-US" dirty="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Narrow – 128Kbps ISDN or POTS giving 64Kbps</a:t>
            </a:r>
          </a:p>
          <a:p>
            <a:pPr lvl="1" eaLnBrk="1" fontAlgn="auto" hangingPunct="1">
              <a:spcAft>
                <a:spcPts val="0"/>
              </a:spcAft>
              <a:buFont typeface="Arial" pitchFamily="34" charset="0"/>
              <a:buChar char="–"/>
              <a:defRPr/>
            </a:pPr>
            <a:r>
              <a:rPr lang="en-US" dirty="0" smtClean="0"/>
              <a:t>Dialup telephone lines</a:t>
            </a:r>
          </a:p>
          <a:p>
            <a:pPr lvl="1" eaLnBrk="1" fontAlgn="auto" hangingPunct="1">
              <a:spcAft>
                <a:spcPts val="0"/>
              </a:spcAft>
              <a:buFont typeface="Arial" pitchFamily="34" charset="0"/>
              <a:buChar char="–"/>
              <a:defRPr/>
            </a:pPr>
            <a:r>
              <a:rPr lang="en-US" dirty="0" smtClean="0"/>
              <a:t>Leased circuit using modems</a:t>
            </a:r>
          </a:p>
          <a:p>
            <a:pPr lvl="1" eaLnBrk="1" fontAlgn="auto" hangingPunct="1">
              <a:spcAft>
                <a:spcPts val="0"/>
              </a:spcAft>
              <a:buFont typeface="Arial" pitchFamily="34" charset="0"/>
              <a:buChar char="–"/>
              <a:defRPr/>
            </a:pPr>
            <a:r>
              <a:rPr lang="en-US" dirty="0" smtClean="0"/>
              <a:t>Fractional t1 </a:t>
            </a:r>
            <a:r>
              <a:rPr lang="en-US" dirty="0" err="1" smtClean="0"/>
              <a:t>datalines</a:t>
            </a:r>
            <a:endParaRPr lang="en-US" dirty="0" smtClean="0"/>
          </a:p>
          <a:p>
            <a:pPr lvl="1" eaLnBrk="1" fontAlgn="auto" hangingPunct="1">
              <a:spcAft>
                <a:spcPts val="0"/>
              </a:spcAft>
              <a:buFont typeface="Arial" pitchFamily="34" charset="0"/>
              <a:buChar char="–"/>
              <a:defRPr/>
            </a:pPr>
            <a:r>
              <a:rPr lang="en-US" dirty="0" smtClean="0"/>
              <a:t>ISDN and other </a:t>
            </a:r>
            <a:r>
              <a:rPr lang="en-US" dirty="0" err="1" smtClean="0"/>
              <a:t>telco</a:t>
            </a:r>
            <a:r>
              <a:rPr lang="en-US" dirty="0" smtClean="0"/>
              <a:t> data services</a:t>
            </a:r>
          </a:p>
          <a:p>
            <a:pPr eaLnBrk="1" fontAlgn="auto" hangingPunct="1">
              <a:spcAft>
                <a:spcPts val="0"/>
              </a:spcAft>
              <a:buFont typeface="Arial" pitchFamily="34" charset="0"/>
              <a:buChar char="•"/>
              <a:defRPr/>
            </a:pPr>
            <a:r>
              <a:rPr lang="en-US" dirty="0" smtClean="0"/>
              <a:t>Broadband  &gt;1Mbps</a:t>
            </a:r>
          </a:p>
          <a:p>
            <a:pPr lvl="1" eaLnBrk="1" fontAlgn="auto" hangingPunct="1">
              <a:spcAft>
                <a:spcPts val="0"/>
              </a:spcAft>
              <a:buFont typeface="Arial" pitchFamily="34" charset="0"/>
              <a:buChar char="–"/>
              <a:defRPr/>
            </a:pPr>
            <a:r>
              <a:rPr lang="en-US" dirty="0" smtClean="0"/>
              <a:t>DSL, Cable modem</a:t>
            </a:r>
          </a:p>
          <a:p>
            <a:pPr lvl="1" eaLnBrk="1" fontAlgn="auto" hangingPunct="1">
              <a:spcAft>
                <a:spcPts val="0"/>
              </a:spcAft>
              <a:buFont typeface="Arial" pitchFamily="34" charset="0"/>
              <a:buChar char="–"/>
              <a:defRPr/>
            </a:pPr>
            <a:r>
              <a:rPr lang="en-US" dirty="0" smtClean="0"/>
              <a:t>Wireless access technologies</a:t>
            </a:r>
          </a:p>
          <a:p>
            <a:pPr lvl="1" eaLnBrk="1" fontAlgn="auto" hangingPunct="1">
              <a:spcAft>
                <a:spcPts val="0"/>
              </a:spcAft>
              <a:buFont typeface="Arial" pitchFamily="34" charset="0"/>
              <a:buChar char="–"/>
              <a:defRPr/>
            </a:pPr>
            <a:r>
              <a:rPr lang="en-US" dirty="0" smtClean="0"/>
              <a:t>T1 or higher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The local loop and ISDN</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POTS is designed for 4KHz of bandwidth.</a:t>
            </a:r>
          </a:p>
          <a:p>
            <a:pPr eaLnBrk="1" fontAlgn="auto" hangingPunct="1">
              <a:spcAft>
                <a:spcPts val="0"/>
              </a:spcAft>
              <a:buFont typeface="Arial" pitchFamily="34" charset="0"/>
              <a:buChar char="•"/>
              <a:defRPr/>
            </a:pPr>
            <a:r>
              <a:rPr lang="en-US" dirty="0" smtClean="0"/>
              <a:t>A subscriber closer to the </a:t>
            </a:r>
            <a:r>
              <a:rPr lang="en-US" dirty="0" err="1" smtClean="0"/>
              <a:t>telco</a:t>
            </a:r>
            <a:r>
              <a:rPr lang="en-US" dirty="0" smtClean="0"/>
              <a:t> central office can get &gt;1MHz, this portion is called the local loop.</a:t>
            </a:r>
          </a:p>
          <a:p>
            <a:pPr eaLnBrk="1" fontAlgn="auto" hangingPunct="1">
              <a:spcAft>
                <a:spcPts val="0"/>
              </a:spcAft>
              <a:buFont typeface="Arial" pitchFamily="34" charset="0"/>
              <a:buChar char="•"/>
              <a:defRPr/>
            </a:pPr>
            <a:r>
              <a:rPr lang="en-US" dirty="0" smtClean="0"/>
              <a:t>ISDN integrated services digital network- offers three separate digital channels, 2B and D. The B channels operate at 64Kbps each. D channel at 16Kbps, is a control channel.  When first introduced it was big deal.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Digital Subscriber Line (DSL)</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High speed data communication over a local loop.</a:t>
            </a:r>
          </a:p>
          <a:p>
            <a:pPr lvl="1" eaLnBrk="1" fontAlgn="auto" hangingPunct="1">
              <a:spcAft>
                <a:spcPts val="0"/>
              </a:spcAft>
              <a:buFont typeface="Arial" pitchFamily="34" charset="0"/>
              <a:buChar char="–"/>
              <a:defRPr/>
            </a:pPr>
            <a:r>
              <a:rPr lang="en-US" dirty="0" smtClean="0"/>
              <a:t>ADSL asymmetric DSL – home use 1.5</a:t>
            </a:r>
          </a:p>
          <a:p>
            <a:pPr lvl="1" eaLnBrk="1" fontAlgn="auto" hangingPunct="1">
              <a:spcAft>
                <a:spcPts val="0"/>
              </a:spcAft>
              <a:buFont typeface="Arial" pitchFamily="34" charset="0"/>
              <a:buChar char="–"/>
              <a:defRPr/>
            </a:pPr>
            <a:r>
              <a:rPr lang="en-US" dirty="0" smtClean="0"/>
              <a:t>ADSL2 about 3 times faster</a:t>
            </a:r>
          </a:p>
          <a:p>
            <a:pPr lvl="1" eaLnBrk="1" fontAlgn="auto" hangingPunct="1">
              <a:spcAft>
                <a:spcPts val="0"/>
              </a:spcAft>
              <a:buFont typeface="Arial" pitchFamily="34" charset="0"/>
              <a:buChar char="–"/>
              <a:defRPr/>
            </a:pPr>
            <a:r>
              <a:rPr lang="en-US" dirty="0" smtClean="0"/>
              <a:t>SDSL – symmetric for business that export data</a:t>
            </a:r>
          </a:p>
          <a:p>
            <a:pPr lvl="1" eaLnBrk="1" fontAlgn="auto" hangingPunct="1">
              <a:spcAft>
                <a:spcPts val="0"/>
              </a:spcAft>
              <a:buFont typeface="Arial" pitchFamily="34" charset="0"/>
              <a:buChar char="–"/>
              <a:defRPr/>
            </a:pPr>
            <a:r>
              <a:rPr lang="en-US" dirty="0" smtClean="0"/>
              <a:t>HDSL – High </a:t>
            </a:r>
            <a:r>
              <a:rPr lang="en-US" dirty="0" err="1" smtClean="0"/>
              <a:t>bitrate</a:t>
            </a:r>
            <a:r>
              <a:rPr lang="en-US" dirty="0" smtClean="0"/>
              <a:t> DSL</a:t>
            </a:r>
          </a:p>
          <a:p>
            <a:pPr lvl="1" eaLnBrk="1" fontAlgn="auto" hangingPunct="1">
              <a:spcAft>
                <a:spcPts val="0"/>
              </a:spcAft>
              <a:buFont typeface="Arial" pitchFamily="34" charset="0"/>
              <a:buChar char="–"/>
              <a:defRPr/>
            </a:pPr>
            <a:r>
              <a:rPr lang="en-US" dirty="0" smtClean="0"/>
              <a:t>VDSL – Very high bit rate DSL up to 52-Mbps</a:t>
            </a:r>
          </a:p>
          <a:p>
            <a:pPr lvl="1" eaLnBrk="1" fontAlgn="auto" hangingPunct="1">
              <a:spcAft>
                <a:spcPts val="0"/>
              </a:spcAft>
              <a:buFont typeface="Arial" pitchFamily="34" charset="0"/>
              <a:buChar char="–"/>
              <a:defRPr/>
            </a:pPr>
            <a:r>
              <a:rPr lang="en-US" dirty="0" smtClean="0"/>
              <a:t>Uses FDM, so voice and data can be sent simultaneously.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Local Loop characteristics and adaptation</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Different customers receive different speeds depending on distance for central office.</a:t>
            </a:r>
          </a:p>
          <a:p>
            <a:pPr eaLnBrk="1" fontAlgn="auto" hangingPunct="1">
              <a:spcAft>
                <a:spcPts val="0"/>
              </a:spcAft>
              <a:buFont typeface="Arial" pitchFamily="34" charset="0"/>
              <a:buChar char="•"/>
              <a:defRPr/>
            </a:pPr>
            <a:r>
              <a:rPr lang="en-US" dirty="0" smtClean="0"/>
              <a:t>ADSL is adaptive using Discrete Multi Tone modulation (a combination of FDM and inverse multiplexing).  The home modem and </a:t>
            </a:r>
            <a:r>
              <a:rPr lang="en-US" dirty="0" err="1" smtClean="0"/>
              <a:t>telco</a:t>
            </a:r>
            <a:r>
              <a:rPr lang="en-US" dirty="0" smtClean="0"/>
              <a:t> office DSL modems probe each other and agree on techniques that are optimal.</a:t>
            </a:r>
          </a:p>
          <a:p>
            <a:pPr lvl="1" eaLnBrk="1" fontAlgn="auto" hangingPunct="1">
              <a:spcAft>
                <a:spcPts val="0"/>
              </a:spcAft>
              <a:buFont typeface="Arial" pitchFamily="34" charset="0"/>
              <a:buChar char="–"/>
              <a:defRPr/>
            </a:pPr>
            <a:r>
              <a:rPr lang="en-US" dirty="0" smtClean="0"/>
              <a:t>FDM is implemented by dividing the bandwidth into 286 separate frequencies: 255 are allocated for downstream, 31 for upstream (two of which are used for control)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Data Rate of ADSL</a:t>
            </a:r>
          </a:p>
        </p:txBody>
      </p:sp>
      <p:sp>
        <p:nvSpPr>
          <p:cNvPr id="19458" name="Content Placeholder 2"/>
          <p:cNvSpPr>
            <a:spLocks noGrp="1"/>
          </p:cNvSpPr>
          <p:nvPr>
            <p:ph idx="1"/>
          </p:nvPr>
        </p:nvSpPr>
        <p:spPr/>
        <p:txBody>
          <a:bodyPr/>
          <a:lstStyle/>
          <a:p>
            <a:pPr eaLnBrk="1" hangingPunct="1"/>
            <a:r>
              <a:rPr lang="en-US" smtClean="0"/>
              <a:t>ADSL can achieve downstream rate of 8.448 Mbps and upstream of 640-64 Kbps (64 is used for control)</a:t>
            </a:r>
          </a:p>
          <a:p>
            <a:pPr eaLnBrk="1" hangingPunct="1"/>
            <a:r>
              <a:rPr lang="en-US" smtClean="0"/>
              <a:t>ADSL2 can download up to 20Mbps</a:t>
            </a:r>
          </a:p>
          <a:p>
            <a:pPr eaLnBrk="1" hangingPunct="1"/>
            <a:r>
              <a:rPr lang="en-US" smtClean="0"/>
              <a:t>Telco’s do not guarantee a data rate.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ADSL installation and splitters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Telephone operation (lifting handset, hanging up, dialing, etc) can create interference to </a:t>
            </a:r>
            <a:r>
              <a:rPr lang="en-US" dirty="0" err="1" smtClean="0"/>
              <a:t>dsl</a:t>
            </a:r>
            <a:r>
              <a:rPr lang="en-US" dirty="0" smtClean="0"/>
              <a:t>. Therefore, uses an FDM device known as a splitter that divides the bandwidth by passing low frequencies to one output and high frequencies to another.  This can be installed at the entrance of telephone line, or for each device attached.</a:t>
            </a:r>
          </a:p>
          <a:p>
            <a:pPr eaLnBrk="1" fontAlgn="auto" hangingPunct="1">
              <a:spcAft>
                <a:spcPts val="0"/>
              </a:spcAft>
              <a:buFont typeface="Arial" pitchFamily="34" charset="0"/>
              <a:buChar char="•"/>
              <a:defRPr/>
            </a:pPr>
            <a:r>
              <a:rPr lang="en-US" dirty="0" smtClean="0"/>
              <a:t>Twisted pair wiring is susceptible to interference and substantially degrade performance.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Cable Modem Technologies</a:t>
            </a:r>
          </a:p>
        </p:txBody>
      </p:sp>
      <p:sp>
        <p:nvSpPr>
          <p:cNvPr id="21506" name="Content Placeholder 2"/>
          <p:cNvSpPr>
            <a:spLocks noGrp="1"/>
          </p:cNvSpPr>
          <p:nvPr>
            <p:ph idx="1"/>
          </p:nvPr>
        </p:nvSpPr>
        <p:spPr/>
        <p:txBody>
          <a:bodyPr/>
          <a:lstStyle/>
          <a:p>
            <a:pPr eaLnBrk="1" hangingPunct="1"/>
            <a:r>
              <a:rPr lang="en-US" smtClean="0"/>
              <a:t>Usually provided by cable television companies.</a:t>
            </a:r>
          </a:p>
          <a:p>
            <a:pPr eaLnBrk="1" hangingPunct="1"/>
            <a:r>
              <a:rPr lang="en-US" smtClean="0"/>
              <a:t>Coaxial cable is less prone to interference.</a:t>
            </a:r>
          </a:p>
          <a:p>
            <a:pPr eaLnBrk="1" hangingPunct="1"/>
            <a:r>
              <a:rPr lang="en-US" smtClean="0"/>
              <a:t>Uses FDM and statistical  multiplexing, different channels are assigned for groups of users.  Each subscriber is assigned a unique address, a subscriber modem listens to assigned frequency and the address.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739</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12-Access and Interconnection Technologies</vt:lpstr>
      <vt:lpstr>Internet Access Technology</vt:lpstr>
      <vt:lpstr>Narrowband and Broadband Access Technologies</vt:lpstr>
      <vt:lpstr>The local loop and ISDN</vt:lpstr>
      <vt:lpstr>Digital Subscriber Line (DSL)</vt:lpstr>
      <vt:lpstr>Local Loop characteristics and adaptation</vt:lpstr>
      <vt:lpstr>Data Rate of ADSL</vt:lpstr>
      <vt:lpstr>ADSL installation and splitters</vt:lpstr>
      <vt:lpstr>Cable Modem Technologies</vt:lpstr>
      <vt:lpstr>The data rate of cable modems</vt:lpstr>
      <vt:lpstr>Hybrid Fiber Coax</vt:lpstr>
      <vt:lpstr>Wireless Access</vt:lpstr>
      <vt:lpstr>Circuit termination, DSU/CSU and NIU</vt:lpstr>
    </vt:vector>
  </TitlesOfParts>
  <Company>UTPA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12-Access and Interconnection Technologies</dc:title>
  <dc:creator>abraham</dc:creator>
  <cp:lastModifiedBy>John Abraham</cp:lastModifiedBy>
  <cp:revision>14</cp:revision>
  <dcterms:created xsi:type="dcterms:W3CDTF">2010-03-09T00:47:50Z</dcterms:created>
  <dcterms:modified xsi:type="dcterms:W3CDTF">2013-02-26T23:26:51Z</dcterms:modified>
</cp:coreProperties>
</file>