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56"/>
  </p:notesMasterIdLst>
  <p:handoutMasterIdLst>
    <p:handoutMasterId r:id="rId57"/>
  </p:handoutMasterIdLst>
  <p:sldIdLst>
    <p:sldId id="256" r:id="rId2"/>
    <p:sldId id="277" r:id="rId3"/>
    <p:sldId id="278" r:id="rId4"/>
    <p:sldId id="279" r:id="rId5"/>
    <p:sldId id="257" r:id="rId6"/>
    <p:sldId id="308" r:id="rId7"/>
    <p:sldId id="280" r:id="rId8"/>
    <p:sldId id="309" r:id="rId9"/>
    <p:sldId id="284" r:id="rId10"/>
    <p:sldId id="310" r:id="rId11"/>
    <p:sldId id="285" r:id="rId12"/>
    <p:sldId id="286" r:id="rId13"/>
    <p:sldId id="287" r:id="rId14"/>
    <p:sldId id="311" r:id="rId15"/>
    <p:sldId id="298" r:id="rId16"/>
    <p:sldId id="312" r:id="rId17"/>
    <p:sldId id="299" r:id="rId18"/>
    <p:sldId id="258" r:id="rId19"/>
    <p:sldId id="259" r:id="rId20"/>
    <p:sldId id="260" r:id="rId21"/>
    <p:sldId id="288" r:id="rId22"/>
    <p:sldId id="261" r:id="rId23"/>
    <p:sldId id="262" r:id="rId24"/>
    <p:sldId id="263" r:id="rId25"/>
    <p:sldId id="317" r:id="rId26"/>
    <p:sldId id="318" r:id="rId27"/>
    <p:sldId id="292" r:id="rId28"/>
    <p:sldId id="264" r:id="rId29"/>
    <p:sldId id="265" r:id="rId30"/>
    <p:sldId id="295" r:id="rId31"/>
    <p:sldId id="266" r:id="rId32"/>
    <p:sldId id="267" r:id="rId33"/>
    <p:sldId id="289" r:id="rId34"/>
    <p:sldId id="268" r:id="rId35"/>
    <p:sldId id="269" r:id="rId36"/>
    <p:sldId id="300" r:id="rId37"/>
    <p:sldId id="301" r:id="rId38"/>
    <p:sldId id="302" r:id="rId39"/>
    <p:sldId id="303" r:id="rId40"/>
    <p:sldId id="304" r:id="rId41"/>
    <p:sldId id="270" r:id="rId42"/>
    <p:sldId id="271" r:id="rId43"/>
    <p:sldId id="305" r:id="rId44"/>
    <p:sldId id="272" r:id="rId45"/>
    <p:sldId id="273" r:id="rId46"/>
    <p:sldId id="313" r:id="rId47"/>
    <p:sldId id="314" r:id="rId48"/>
    <p:sldId id="306" r:id="rId49"/>
    <p:sldId id="274" r:id="rId50"/>
    <p:sldId id="315" r:id="rId51"/>
    <p:sldId id="316" r:id="rId52"/>
    <p:sldId id="275" r:id="rId53"/>
    <p:sldId id="276" r:id="rId54"/>
    <p:sldId id="307"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61AE22-D430-DF41-AE07-97EBDE150D96}" type="datetimeFigureOut">
              <a:rPr lang="en-US" smtClean="0"/>
              <a:pPr/>
              <a:t>2/5/2020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5C6E44-75D0-C24F-A2A6-8C06F77DC669}"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161D37-7FE1-344E-983F-A3588F4C587F}" type="datetimeFigureOut">
              <a:rPr lang="en-US" smtClean="0"/>
              <a:pPr/>
              <a:t>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58DA69-A571-1F49-91C0-61EBFAAB21F4}"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9217A13-8541-BA4E-9FC7-62BA6FA2AB68}" type="datetime1">
              <a:rPr lang="en-US" smtClean="0"/>
              <a:pPr/>
              <a:t>2/5/2020</a:t>
            </a:fld>
            <a:endParaRPr lang="en-US"/>
          </a:p>
        </p:txBody>
      </p:sp>
      <p:sp>
        <p:nvSpPr>
          <p:cNvPr id="5" name="Footer Placeholder 4"/>
          <p:cNvSpPr>
            <a:spLocks noGrp="1"/>
          </p:cNvSpPr>
          <p:nvPr>
            <p:ph type="ftr" sz="quarter" idx="11"/>
          </p:nvPr>
        </p:nvSpPr>
        <p:spPr/>
        <p:txBody>
          <a:bodyPr/>
          <a:lstStyle>
            <a:lvl1pPr>
              <a:defRPr/>
            </a:lvl1pPr>
          </a:lstStyle>
          <a:p>
            <a:r>
              <a:rPr lang="en-US"/>
              <a:t>Chapter 6 Architectural design</a:t>
            </a:r>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27CFDB78-C1D5-3D42-B90E-0A3CE7B29FF7}" type="datetime1">
              <a:rPr lang="en-US" smtClean="0"/>
              <a:pPr/>
              <a:t>2/5/2020</a:t>
            </a:fld>
            <a:endParaRPr lang="en-US"/>
          </a:p>
        </p:txBody>
      </p:sp>
      <p:sp>
        <p:nvSpPr>
          <p:cNvPr id="5" name="Footer Placeholder 4"/>
          <p:cNvSpPr>
            <a:spLocks noGrp="1"/>
          </p:cNvSpPr>
          <p:nvPr>
            <p:ph type="ftr" sz="quarter" idx="11"/>
          </p:nvPr>
        </p:nvSpPr>
        <p:spPr/>
        <p:txBody>
          <a:bodyPr/>
          <a:lstStyle>
            <a:lvl1pPr>
              <a:defRPr/>
            </a:lvl1pPr>
          </a:lstStyle>
          <a:p>
            <a:r>
              <a:rPr lang="en-US"/>
              <a:t>Chapter 6 Architectural design</a:t>
            </a:r>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C8FAFCA8-D331-5045-8DFF-65F34F24F754}" type="datetime1">
              <a:rPr lang="en-US" smtClean="0"/>
              <a:pPr/>
              <a:t>2/5/2020</a:t>
            </a:fld>
            <a:endParaRPr lang="en-US"/>
          </a:p>
        </p:txBody>
      </p:sp>
      <p:sp>
        <p:nvSpPr>
          <p:cNvPr id="5" name="Footer Placeholder 4"/>
          <p:cNvSpPr>
            <a:spLocks noGrp="1"/>
          </p:cNvSpPr>
          <p:nvPr>
            <p:ph type="ftr" sz="quarter" idx="11"/>
          </p:nvPr>
        </p:nvSpPr>
        <p:spPr/>
        <p:txBody>
          <a:bodyPr/>
          <a:lstStyle>
            <a:lvl1pPr>
              <a:defRPr/>
            </a:lvl1pPr>
          </a:lstStyle>
          <a:p>
            <a:r>
              <a:rPr lang="en-US"/>
              <a:t>Chapter 6 Architectural design</a:t>
            </a:r>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fld id="{5D312FD5-DDAA-944B-BEB2-DEE80D21E975}" type="datetime1">
              <a:rPr lang="en-US" smtClean="0"/>
              <a:pPr/>
              <a:t>2/5/2020</a:t>
            </a:fld>
            <a:endParaRPr lang="en-US"/>
          </a:p>
        </p:txBody>
      </p:sp>
      <p:sp>
        <p:nvSpPr>
          <p:cNvPr id="5" name="Footer Placeholder 4"/>
          <p:cNvSpPr>
            <a:spLocks noGrp="1"/>
          </p:cNvSpPr>
          <p:nvPr>
            <p:ph type="ftr" sz="quarter" idx="11"/>
          </p:nvPr>
        </p:nvSpPr>
        <p:spPr/>
        <p:txBody>
          <a:bodyPr/>
          <a:lstStyle>
            <a:lvl1pPr>
              <a:defRPr/>
            </a:lvl1pPr>
          </a:lstStyle>
          <a:p>
            <a:r>
              <a:rPr lang="en-US"/>
              <a:t>Chapter 6 Architectural design</a:t>
            </a:r>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D8B89362-A6FE-B648-87DF-A4175DAA694E}" type="datetime1">
              <a:rPr lang="en-US" smtClean="0"/>
              <a:pPr/>
              <a:t>2/5/2020</a:t>
            </a:fld>
            <a:endParaRPr lang="en-US"/>
          </a:p>
        </p:txBody>
      </p:sp>
      <p:sp>
        <p:nvSpPr>
          <p:cNvPr id="5" name="Footer Placeholder 4"/>
          <p:cNvSpPr>
            <a:spLocks noGrp="1"/>
          </p:cNvSpPr>
          <p:nvPr>
            <p:ph type="ftr" sz="quarter" idx="11"/>
          </p:nvPr>
        </p:nvSpPr>
        <p:spPr/>
        <p:txBody>
          <a:bodyPr/>
          <a:lstStyle>
            <a:lvl1pPr>
              <a:defRPr/>
            </a:lvl1pPr>
          </a:lstStyle>
          <a:p>
            <a:r>
              <a:rPr lang="en-US"/>
              <a:t>Chapter 6 Architectural design</a:t>
            </a:r>
          </a:p>
        </p:txBody>
      </p:sp>
      <p:sp>
        <p:nvSpPr>
          <p:cNvPr id="6"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DD663B98-6F6E-1747-A617-94472A9A1C1A}" type="datetime1">
              <a:rPr lang="en-US" smtClean="0"/>
              <a:pPr/>
              <a:t>2/5/2020</a:t>
            </a:fld>
            <a:endParaRPr lang="en-US"/>
          </a:p>
        </p:txBody>
      </p:sp>
      <p:sp>
        <p:nvSpPr>
          <p:cNvPr id="6" name="Footer Placeholder 4"/>
          <p:cNvSpPr>
            <a:spLocks noGrp="1"/>
          </p:cNvSpPr>
          <p:nvPr>
            <p:ph type="ftr" sz="quarter" idx="11"/>
          </p:nvPr>
        </p:nvSpPr>
        <p:spPr/>
        <p:txBody>
          <a:bodyPr/>
          <a:lstStyle>
            <a:lvl1pPr>
              <a:defRPr/>
            </a:lvl1pPr>
          </a:lstStyle>
          <a:p>
            <a:r>
              <a:rPr lang="en-US"/>
              <a:t>Chapter 6 Architectural design</a:t>
            </a:r>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976E1879-43D4-E643-953F-9B2E0A41F5FE}" type="datetime1">
              <a:rPr lang="en-US" smtClean="0"/>
              <a:pPr/>
              <a:t>2/5/2020</a:t>
            </a:fld>
            <a:endParaRPr lang="en-US"/>
          </a:p>
        </p:txBody>
      </p:sp>
      <p:sp>
        <p:nvSpPr>
          <p:cNvPr id="8" name="Footer Placeholder 4"/>
          <p:cNvSpPr>
            <a:spLocks noGrp="1"/>
          </p:cNvSpPr>
          <p:nvPr>
            <p:ph type="ftr" sz="quarter" idx="11"/>
          </p:nvPr>
        </p:nvSpPr>
        <p:spPr/>
        <p:txBody>
          <a:bodyPr/>
          <a:lstStyle>
            <a:lvl1pPr>
              <a:defRPr/>
            </a:lvl1pPr>
          </a:lstStyle>
          <a:p>
            <a:r>
              <a:rPr lang="en-US"/>
              <a:t>Chapter 6 Architectural design</a:t>
            </a:r>
          </a:p>
        </p:txBody>
      </p:sp>
      <p:sp>
        <p:nvSpPr>
          <p:cNvPr id="9"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8F607FF-2096-B149-8341-73A9536A7A09}" type="datetime1">
              <a:rPr lang="en-US" smtClean="0"/>
              <a:pPr/>
              <a:t>2/5/2020</a:t>
            </a:fld>
            <a:endParaRPr lang="en-US"/>
          </a:p>
        </p:txBody>
      </p:sp>
      <p:sp>
        <p:nvSpPr>
          <p:cNvPr id="4" name="Footer Placeholder 4"/>
          <p:cNvSpPr>
            <a:spLocks noGrp="1"/>
          </p:cNvSpPr>
          <p:nvPr>
            <p:ph type="ftr" sz="quarter" idx="11"/>
          </p:nvPr>
        </p:nvSpPr>
        <p:spPr/>
        <p:txBody>
          <a:bodyPr/>
          <a:lstStyle>
            <a:lvl1pPr>
              <a:defRPr/>
            </a:lvl1pPr>
          </a:lstStyle>
          <a:p>
            <a:r>
              <a:rPr lang="en-US"/>
              <a:t>Chapter 6 Architectural design</a:t>
            </a:r>
          </a:p>
        </p:txBody>
      </p:sp>
      <p:sp>
        <p:nvSpPr>
          <p:cNvPr id="5"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31BC4FD6-2458-FF46-8DA3-167153C6C762}" type="datetime1">
              <a:rPr lang="en-US" smtClean="0"/>
              <a:pPr/>
              <a:t>2/5/2020</a:t>
            </a:fld>
            <a:endParaRPr lang="en-US"/>
          </a:p>
        </p:txBody>
      </p:sp>
      <p:sp>
        <p:nvSpPr>
          <p:cNvPr id="3" name="Footer Placeholder 4"/>
          <p:cNvSpPr>
            <a:spLocks noGrp="1"/>
          </p:cNvSpPr>
          <p:nvPr>
            <p:ph type="ftr" sz="quarter" idx="11"/>
          </p:nvPr>
        </p:nvSpPr>
        <p:spPr/>
        <p:txBody>
          <a:bodyPr/>
          <a:lstStyle>
            <a:lvl1pPr>
              <a:defRPr/>
            </a:lvl1pPr>
          </a:lstStyle>
          <a:p>
            <a:r>
              <a:rPr lang="en-US"/>
              <a:t>Chapter 6 Architectural design</a:t>
            </a:r>
          </a:p>
        </p:txBody>
      </p:sp>
      <p:sp>
        <p:nvSpPr>
          <p:cNvPr id="4"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E17D1C2D-0785-1E4D-909A-8C797CA18639}" type="datetime1">
              <a:rPr lang="en-US" smtClean="0"/>
              <a:pPr/>
              <a:t>2/5/2020</a:t>
            </a:fld>
            <a:endParaRPr lang="en-US"/>
          </a:p>
        </p:txBody>
      </p:sp>
      <p:sp>
        <p:nvSpPr>
          <p:cNvPr id="6" name="Footer Placeholder 4"/>
          <p:cNvSpPr>
            <a:spLocks noGrp="1"/>
          </p:cNvSpPr>
          <p:nvPr>
            <p:ph type="ftr" sz="quarter" idx="11"/>
          </p:nvPr>
        </p:nvSpPr>
        <p:spPr/>
        <p:txBody>
          <a:bodyPr/>
          <a:lstStyle>
            <a:lvl1pPr>
              <a:defRPr/>
            </a:lvl1pPr>
          </a:lstStyle>
          <a:p>
            <a:r>
              <a:rPr lang="en-US"/>
              <a:t>Chapter 6 Architectural design</a:t>
            </a:r>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D494BBA1-4CF6-384D-A728-BECE54AB728D}" type="datetime1">
              <a:rPr lang="en-US" smtClean="0"/>
              <a:pPr/>
              <a:t>2/5/2020</a:t>
            </a:fld>
            <a:endParaRPr lang="en-US"/>
          </a:p>
        </p:txBody>
      </p:sp>
      <p:sp>
        <p:nvSpPr>
          <p:cNvPr id="6" name="Footer Placeholder 4"/>
          <p:cNvSpPr>
            <a:spLocks noGrp="1"/>
          </p:cNvSpPr>
          <p:nvPr>
            <p:ph type="ftr" sz="quarter" idx="11"/>
          </p:nvPr>
        </p:nvSpPr>
        <p:spPr/>
        <p:txBody>
          <a:bodyPr/>
          <a:lstStyle>
            <a:lvl1pPr>
              <a:defRPr/>
            </a:lvl1pPr>
          </a:lstStyle>
          <a:p>
            <a:r>
              <a:rPr lang="en-US"/>
              <a:t>Chapter 6 Architectural design</a:t>
            </a:r>
          </a:p>
        </p:txBody>
      </p:sp>
      <p:sp>
        <p:nvSpPr>
          <p:cNvPr id="7" name="Slide Number Placeholder 5"/>
          <p:cNvSpPr>
            <a:spLocks noGrp="1"/>
          </p:cNvSpPr>
          <p:nvPr>
            <p:ph type="sldNum" sz="quarter" idx="12"/>
          </p:nvPr>
        </p:nvSpPr>
        <p:spPr/>
        <p:txBody>
          <a:bodyPr/>
          <a:lstStyle>
            <a:lvl1pPr>
              <a:defRPr/>
            </a:lvl1pPr>
          </a:lstStyle>
          <a:p>
            <a:fld id="{EC33B370-F672-B743-B3AF-248A63C172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2FDD6090-0B40-3E4E-9459-5F58D30273C3}" type="datetime1">
              <a:rPr lang="en-US" smtClean="0"/>
              <a:pPr/>
              <a:t>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6 Architectural design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33B370-F672-B743-B3AF-248A63C1727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d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4.pd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6.pd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8.pd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0.pd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6 – Architectural Design</a:t>
            </a:r>
          </a:p>
        </p:txBody>
      </p:sp>
      <p:sp>
        <p:nvSpPr>
          <p:cNvPr id="3" name="Subtitle 2"/>
          <p:cNvSpPr>
            <a:spLocks noGrp="1"/>
          </p:cNvSpPr>
          <p:nvPr>
            <p:ph type="subTitle" idx="1"/>
          </p:nvPr>
        </p:nvSpPr>
        <p:spPr/>
        <p:txBody>
          <a:bodyPr/>
          <a:lstStyle/>
          <a:p>
            <a:r>
              <a:rPr lang="en-US" dirty="0"/>
              <a:t>Lecture 1</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Use of architectural models</a:t>
            </a:r>
            <a:endParaRPr lang="en-US" dirty="0"/>
          </a:p>
        </p:txBody>
      </p:sp>
      <p:sp>
        <p:nvSpPr>
          <p:cNvPr id="3" name="Content Placeholder 2"/>
          <p:cNvSpPr>
            <a:spLocks noGrp="1"/>
          </p:cNvSpPr>
          <p:nvPr>
            <p:ph idx="1"/>
          </p:nvPr>
        </p:nvSpPr>
        <p:spPr/>
        <p:txBody>
          <a:bodyPr/>
          <a:lstStyle/>
          <a:p>
            <a:r>
              <a:rPr lang="en-US" dirty="0"/>
              <a:t>As a way of facilitating discussion about the system design </a:t>
            </a:r>
          </a:p>
          <a:p>
            <a:pPr lvl="1"/>
            <a:r>
              <a:rPr lang="en-US" dirty="0">
                <a:solidFill>
                  <a:srgbClr val="FF0000"/>
                </a:solidFill>
              </a:rPr>
              <a:t>A high-level architectural view of a system is useful for communication with system stakeholders and project planning </a:t>
            </a:r>
            <a:r>
              <a:rPr lang="en-US" dirty="0"/>
              <a:t>because it is </a:t>
            </a:r>
            <a:r>
              <a:rPr lang="en-US" dirty="0">
                <a:solidFill>
                  <a:srgbClr val="FF0000"/>
                </a:solidFill>
              </a:rPr>
              <a:t>not cluttered with detail</a:t>
            </a:r>
            <a:r>
              <a:rPr lang="en-US" dirty="0"/>
              <a:t>. Stakeholders can relate to it and understand an abstract view of the system. They can then discuss the system as a whole without being confused by detail. </a:t>
            </a:r>
            <a:endParaRPr lang="en-GB" dirty="0"/>
          </a:p>
          <a:p>
            <a:r>
              <a:rPr lang="en-US" dirty="0"/>
              <a:t>As a way of documenting an architecture that has been designed </a:t>
            </a:r>
          </a:p>
          <a:p>
            <a:pPr lvl="1"/>
            <a:r>
              <a:rPr lang="en-US" dirty="0"/>
              <a:t>The aim here is to produce a complete system model that shows the different components in a system, their interfaces and their connections. </a:t>
            </a:r>
          </a:p>
        </p:txBody>
      </p:sp>
      <p:sp>
        <p:nvSpPr>
          <p:cNvPr id="5" name="Footer Placeholder 4"/>
          <p:cNvSpPr>
            <a:spLocks noGrp="1"/>
          </p:cNvSpPr>
          <p:nvPr>
            <p:ph type="ftr" sz="quarter" idx="11"/>
          </p:nvPr>
        </p:nvSpPr>
        <p:spPr/>
        <p:txBody>
          <a:bodyPr/>
          <a:lstStyle/>
          <a:p>
            <a:r>
              <a:rPr lang="en-US"/>
              <a:t>Chapter 6 Architectural design</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Architectural design decisions</a:t>
            </a:r>
          </a:p>
        </p:txBody>
      </p:sp>
      <p:sp>
        <p:nvSpPr>
          <p:cNvPr id="58371" name="Rectangle 3"/>
          <p:cNvSpPr>
            <a:spLocks noGrp="1" noChangeArrowheads="1"/>
          </p:cNvSpPr>
          <p:nvPr>
            <p:ph idx="1"/>
          </p:nvPr>
        </p:nvSpPr>
        <p:spPr/>
        <p:txBody>
          <a:bodyPr/>
          <a:lstStyle/>
          <a:p>
            <a:r>
              <a:rPr lang="en-US" dirty="0"/>
              <a:t>Architectural design is a creative process so the process differs depending on the type of system being developed.</a:t>
            </a:r>
          </a:p>
          <a:p>
            <a:r>
              <a:rPr lang="en-US" dirty="0"/>
              <a:t>However, a number of common decisions span all design processes and these decisions affect the non-functional characteristics of the system.</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11</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Architectural design decisions</a:t>
            </a:r>
          </a:p>
        </p:txBody>
      </p:sp>
      <p:sp>
        <p:nvSpPr>
          <p:cNvPr id="59395" name="Rectangle 3"/>
          <p:cNvSpPr>
            <a:spLocks noGrp="1" noChangeArrowheads="1"/>
          </p:cNvSpPr>
          <p:nvPr>
            <p:ph idx="1"/>
          </p:nvPr>
        </p:nvSpPr>
        <p:spPr/>
        <p:txBody>
          <a:bodyPr/>
          <a:lstStyle/>
          <a:p>
            <a:r>
              <a:rPr lang="en-US" sz="2400" dirty="0">
                <a:solidFill>
                  <a:srgbClr val="FF0000"/>
                </a:solidFill>
              </a:rPr>
              <a:t>Is there a generic application architecture that can be used?</a:t>
            </a:r>
          </a:p>
          <a:p>
            <a:r>
              <a:rPr lang="en-US" sz="2400" dirty="0">
                <a:solidFill>
                  <a:srgbClr val="FF0000"/>
                </a:solidFill>
              </a:rPr>
              <a:t>How will the system be distributed?</a:t>
            </a:r>
          </a:p>
          <a:p>
            <a:r>
              <a:rPr lang="en-US" sz="2400" dirty="0">
                <a:solidFill>
                  <a:srgbClr val="FF0000"/>
                </a:solidFill>
              </a:rPr>
              <a:t>What architectural styles are appropriate?</a:t>
            </a:r>
          </a:p>
          <a:p>
            <a:r>
              <a:rPr lang="en-US" sz="2400" dirty="0">
                <a:solidFill>
                  <a:srgbClr val="FF0000"/>
                </a:solidFill>
              </a:rPr>
              <a:t>What approach will be used to structure the system?</a:t>
            </a:r>
          </a:p>
          <a:p>
            <a:r>
              <a:rPr lang="en-US" sz="2400" dirty="0">
                <a:solidFill>
                  <a:srgbClr val="FF0000"/>
                </a:solidFill>
              </a:rPr>
              <a:t>How will the system be decomposed into modules?</a:t>
            </a:r>
          </a:p>
          <a:p>
            <a:r>
              <a:rPr lang="en-US" sz="2400" dirty="0">
                <a:solidFill>
                  <a:srgbClr val="FF0000"/>
                </a:solidFill>
              </a:rPr>
              <a:t>What control strategy should be used?</a:t>
            </a:r>
          </a:p>
          <a:p>
            <a:r>
              <a:rPr lang="en-US" sz="2400" dirty="0">
                <a:solidFill>
                  <a:srgbClr val="FF0000"/>
                </a:solidFill>
              </a:rPr>
              <a:t>How will the architectural design be evaluated?</a:t>
            </a:r>
          </a:p>
          <a:p>
            <a:r>
              <a:rPr lang="en-US" sz="2400" dirty="0">
                <a:solidFill>
                  <a:srgbClr val="FF0000"/>
                </a:solidFill>
              </a:rPr>
              <a:t>How should the architecture be documented?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12</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p>
          <a:p>
            <a:r>
              <a:rPr lang="en-US" dirty="0"/>
              <a:t>The architecture of a system may be designed around one of more architectural patterns or ‘styles’. </a:t>
            </a:r>
          </a:p>
          <a:p>
            <a:pPr lvl="1"/>
            <a:r>
              <a:rPr lang="en-US" dirty="0"/>
              <a:t>These capture the essence of an architecture and can be instantiated in different ways.</a:t>
            </a:r>
          </a:p>
          <a:p>
            <a:pPr lvl="1"/>
            <a:r>
              <a:rPr lang="en-US" dirty="0"/>
              <a:t>Discussed later in this lecture.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13</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81000" y="306388"/>
            <a:ext cx="8305800" cy="917575"/>
          </a:xfrm>
        </p:spPr>
        <p:txBody>
          <a:bodyPr/>
          <a:lstStyle/>
          <a:p>
            <a:r>
              <a:rPr lang="en-US" dirty="0"/>
              <a:t>Architecture and system characteristics</a:t>
            </a:r>
          </a:p>
        </p:txBody>
      </p:sp>
      <p:sp>
        <p:nvSpPr>
          <p:cNvPr id="50179" name="Rectangle 3"/>
          <p:cNvSpPr>
            <a:spLocks noGrp="1" noChangeArrowheads="1"/>
          </p:cNvSpPr>
          <p:nvPr>
            <p:ph idx="1"/>
          </p:nvPr>
        </p:nvSpPr>
        <p:spPr>
          <a:xfrm>
            <a:off x="533400" y="1600200"/>
            <a:ext cx="8229600" cy="4130675"/>
          </a:xfrm>
        </p:spPr>
        <p:txBody>
          <a:bodyPr/>
          <a:lstStyle/>
          <a:p>
            <a:pPr>
              <a:lnSpc>
                <a:spcPct val="90000"/>
              </a:lnSpc>
            </a:pPr>
            <a:r>
              <a:rPr lang="en-US" sz="2400" dirty="0"/>
              <a:t>Performance</a:t>
            </a:r>
          </a:p>
          <a:p>
            <a:pPr lvl="1">
              <a:lnSpc>
                <a:spcPct val="90000"/>
              </a:lnSpc>
            </a:pPr>
            <a:r>
              <a:rPr lang="en-US" sz="2000" dirty="0" err="1"/>
              <a:t>Localise</a:t>
            </a:r>
            <a:r>
              <a:rPr lang="en-US" sz="2000" dirty="0"/>
              <a:t> critical operations and </a:t>
            </a:r>
            <a:r>
              <a:rPr lang="en-US" sz="2000" dirty="0" err="1"/>
              <a:t>minimise</a:t>
            </a:r>
            <a:r>
              <a:rPr lang="en-US" sz="2000" dirty="0"/>
              <a:t> communications. Use large rather than fine-grain components.</a:t>
            </a:r>
          </a:p>
          <a:p>
            <a:pPr>
              <a:lnSpc>
                <a:spcPct val="90000"/>
              </a:lnSpc>
            </a:pPr>
            <a:r>
              <a:rPr lang="en-US" sz="2400" dirty="0"/>
              <a:t>Security</a:t>
            </a:r>
          </a:p>
          <a:p>
            <a:pPr lvl="1">
              <a:lnSpc>
                <a:spcPct val="90000"/>
              </a:lnSpc>
            </a:pPr>
            <a:r>
              <a:rPr lang="en-US" sz="2000" dirty="0"/>
              <a:t>Use a layered architecture with critical assets in the inner layers.</a:t>
            </a:r>
          </a:p>
          <a:p>
            <a:pPr>
              <a:lnSpc>
                <a:spcPct val="90000"/>
              </a:lnSpc>
            </a:pPr>
            <a:r>
              <a:rPr lang="en-US" sz="2400" dirty="0"/>
              <a:t>Safety</a:t>
            </a:r>
          </a:p>
          <a:p>
            <a:pPr lvl="1">
              <a:lnSpc>
                <a:spcPct val="90000"/>
              </a:lnSpc>
            </a:pPr>
            <a:r>
              <a:rPr lang="en-US" sz="2000" dirty="0" err="1"/>
              <a:t>Localise</a:t>
            </a:r>
            <a:r>
              <a:rPr lang="en-US" sz="2000" dirty="0"/>
              <a:t> safety-critical features in a small number of sub-systems.</a:t>
            </a:r>
          </a:p>
          <a:p>
            <a:pPr>
              <a:lnSpc>
                <a:spcPct val="90000"/>
              </a:lnSpc>
            </a:pPr>
            <a:r>
              <a:rPr lang="en-US" sz="2400" dirty="0"/>
              <a:t>Availability</a:t>
            </a:r>
          </a:p>
          <a:p>
            <a:pPr lvl="1">
              <a:lnSpc>
                <a:spcPct val="90000"/>
              </a:lnSpc>
            </a:pPr>
            <a:r>
              <a:rPr lang="en-US" sz="2000" dirty="0"/>
              <a:t>Include redundant components and mechanisms for fault tolerance.</a:t>
            </a:r>
          </a:p>
          <a:p>
            <a:pPr>
              <a:lnSpc>
                <a:spcPct val="90000"/>
              </a:lnSpc>
            </a:pPr>
            <a:r>
              <a:rPr lang="en-US" sz="2400" dirty="0"/>
              <a:t>Maintainability</a:t>
            </a:r>
          </a:p>
          <a:p>
            <a:pPr lvl="1">
              <a:lnSpc>
                <a:spcPct val="90000"/>
              </a:lnSpc>
            </a:pPr>
            <a:r>
              <a:rPr lang="en-US" sz="2000" dirty="0"/>
              <a:t>Use fine-grain, replaceable components.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14</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 views</a:t>
            </a:r>
          </a:p>
        </p:txBody>
      </p:sp>
      <p:sp>
        <p:nvSpPr>
          <p:cNvPr id="3" name="Content Placeholder 2"/>
          <p:cNvSpPr>
            <a:spLocks noGrp="1"/>
          </p:cNvSpPr>
          <p:nvPr>
            <p:ph idx="1"/>
          </p:nvPr>
        </p:nvSpPr>
        <p:spPr/>
        <p:txBody>
          <a:bodyPr/>
          <a:lstStyle/>
          <a:p>
            <a:r>
              <a:rPr lang="en-US" dirty="0"/>
              <a:t>What views or perspectives are useful when designing and documenting a system’s architecture?</a:t>
            </a:r>
            <a:endParaRPr lang="en-GB" dirty="0"/>
          </a:p>
          <a:p>
            <a:r>
              <a:rPr lang="en-US" dirty="0"/>
              <a:t>What notations should be used for describing architectural models?</a:t>
            </a:r>
          </a:p>
          <a:p>
            <a:r>
              <a:rPr lang="en-US" dirty="0"/>
              <a:t>Each architectural model only shows one view or perspective of the system. </a:t>
            </a:r>
          </a:p>
          <a:p>
            <a:pPr lvl="1"/>
            <a:r>
              <a:rPr lang="en-US" dirty="0"/>
              <a:t>It might show how a system is decomposed into modules, how the run-time processes interact or the different ways in which system components are distributed across a network. For both design and documentation, you usually need to present multiple views of the software architecture.</a:t>
            </a:r>
            <a:r>
              <a:rPr lang="en-GB" dirty="0"/>
              <a:t> </a:t>
            </a:r>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15</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+ 1 view model of software architecture</a:t>
            </a:r>
          </a:p>
        </p:txBody>
      </p:sp>
      <p:sp>
        <p:nvSpPr>
          <p:cNvPr id="3" name="Content Placeholder 2"/>
          <p:cNvSpPr>
            <a:spLocks noGrp="1"/>
          </p:cNvSpPr>
          <p:nvPr>
            <p:ph idx="1"/>
          </p:nvPr>
        </p:nvSpPr>
        <p:spPr/>
        <p:txBody>
          <a:bodyPr/>
          <a:lstStyle/>
          <a:p>
            <a:r>
              <a:rPr lang="en-US" dirty="0">
                <a:solidFill>
                  <a:srgbClr val="FF0000"/>
                </a:solidFill>
              </a:rPr>
              <a:t>A logical view</a:t>
            </a:r>
            <a:r>
              <a:rPr lang="en-US" dirty="0"/>
              <a:t>, which shows the key abstractions in the system as objects or object classes. </a:t>
            </a:r>
            <a:endParaRPr lang="en-GB" dirty="0"/>
          </a:p>
          <a:p>
            <a:r>
              <a:rPr lang="en-US" dirty="0">
                <a:solidFill>
                  <a:srgbClr val="FF0000"/>
                </a:solidFill>
              </a:rPr>
              <a:t>A process view</a:t>
            </a:r>
            <a:r>
              <a:rPr lang="en-US" dirty="0"/>
              <a:t>, which shows how, at run-time, the system is composed of interacting processes. </a:t>
            </a:r>
            <a:endParaRPr lang="en-GB" dirty="0"/>
          </a:p>
          <a:p>
            <a:r>
              <a:rPr lang="en-US" dirty="0">
                <a:solidFill>
                  <a:srgbClr val="FF0000"/>
                </a:solidFill>
              </a:rPr>
              <a:t>A development view</a:t>
            </a:r>
            <a:r>
              <a:rPr lang="en-US" dirty="0"/>
              <a:t>, which shows how the software is decomposed for development.</a:t>
            </a:r>
            <a:endParaRPr lang="en-GB" dirty="0"/>
          </a:p>
          <a:p>
            <a:r>
              <a:rPr lang="en-US" dirty="0">
                <a:solidFill>
                  <a:srgbClr val="FF0000"/>
                </a:solidFill>
              </a:rPr>
              <a:t>A physical view</a:t>
            </a:r>
            <a:r>
              <a:rPr lang="en-US" dirty="0"/>
              <a:t>, which shows the system hardware and how software components are distributed across the processors in the system.</a:t>
            </a:r>
          </a:p>
          <a:p>
            <a:r>
              <a:rPr lang="en-US" dirty="0"/>
              <a:t>Related using use cases or scenarios (+1) </a:t>
            </a:r>
            <a:endParaRPr lang="en-GB" dirty="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16</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 patterns</a:t>
            </a:r>
          </a:p>
        </p:txBody>
      </p:sp>
      <p:sp>
        <p:nvSpPr>
          <p:cNvPr id="3" name="Content Placeholder 2"/>
          <p:cNvSpPr>
            <a:spLocks noGrp="1"/>
          </p:cNvSpPr>
          <p:nvPr>
            <p:ph idx="1"/>
          </p:nvPr>
        </p:nvSpPr>
        <p:spPr/>
        <p:txBody>
          <a:bodyPr/>
          <a:lstStyle/>
          <a:p>
            <a:r>
              <a:rPr lang="en-US" dirty="0"/>
              <a:t>Patterns are a means of representing, sharing and reusing knowledge.</a:t>
            </a:r>
          </a:p>
          <a:p>
            <a:r>
              <a:rPr lang="en-US" dirty="0"/>
              <a:t>An architectural pattern is a stylized description of good design practice, which has been tried and tested in different environments.</a:t>
            </a:r>
          </a:p>
          <a:p>
            <a:r>
              <a:rPr lang="en-US" dirty="0"/>
              <a:t>Patterns should include information about when they are and when the are not useful.</a:t>
            </a:r>
          </a:p>
          <a:p>
            <a:r>
              <a:rPr lang="en-US" dirty="0"/>
              <a:t>Patterns may be represented using tabular and graphical descriptions.</a:t>
            </a:r>
          </a:p>
          <a:p>
            <a:pPr>
              <a:buNone/>
            </a:pPr>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17</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Model-View-Controller (MVC) pattern</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87785129"/>
              </p:ext>
            </p:extLst>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extLst>
                    <a:ext uri="{9D8B030D-6E8A-4147-A177-3AD203B41FA5}">
                      <a16:colId xmlns:a16="http://schemas.microsoft.com/office/drawing/2014/main" val="20000"/>
                    </a:ext>
                  </a:extLst>
                </a:gridCol>
                <a:gridCol w="6227683">
                  <a:extLst>
                    <a:ext uri="{9D8B030D-6E8A-4147-A177-3AD203B41FA5}">
                      <a16:colId xmlns:a16="http://schemas.microsoft.com/office/drawing/2014/main" val="20001"/>
                    </a:ext>
                  </a:extLst>
                </a:gridCol>
              </a:tblGrid>
              <a:tr h="429115">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Name</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p>
                  </a:txBody>
                  <a:tcPr marL="68580" marR="68580" marT="0" marB="0"/>
                </a:tc>
                <a:extLst>
                  <a:ext uri="{0D108BD9-81ED-4DB2-BD59-A6C34878D82A}">
                    <a16:rowId xmlns:a16="http://schemas.microsoft.com/office/drawing/2014/main" val="10000"/>
                  </a:ext>
                </a:extLst>
              </a:tr>
              <a:tr h="155202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Description</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See Figure 6.3.</a:t>
                      </a:r>
                    </a:p>
                  </a:txBody>
                  <a:tcPr marL="68580" marR="68580" marT="0" marB="0"/>
                </a:tc>
                <a:extLst>
                  <a:ext uri="{0D108BD9-81ED-4DB2-BD59-A6C34878D82A}">
                    <a16:rowId xmlns:a16="http://schemas.microsoft.com/office/drawing/2014/main" val="10001"/>
                  </a:ext>
                </a:extLst>
              </a:tr>
              <a:tr h="449594">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6.4 shows the architecture of a web-based application system organized using the MVC pattern.</a:t>
                      </a:r>
                    </a:p>
                  </a:txBody>
                  <a:tcPr marL="68580" marR="68580" marT="0" marB="0"/>
                </a:tc>
                <a:extLst>
                  <a:ext uri="{0D108BD9-81ED-4DB2-BD59-A6C34878D82A}">
                    <a16:rowId xmlns:a16="http://schemas.microsoft.com/office/drawing/2014/main" val="10002"/>
                  </a:ext>
                </a:extLst>
              </a:tr>
              <a:tr h="665152">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extLst>
                  <a:ext uri="{0D108BD9-81ED-4DB2-BD59-A6C34878D82A}">
                    <a16:rowId xmlns:a16="http://schemas.microsoft.com/office/drawing/2014/main" val="10003"/>
                  </a:ext>
                </a:extLst>
              </a:tr>
              <a:tr h="665152">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extLst>
                  <a:ext uri="{0D108BD9-81ED-4DB2-BD59-A6C34878D82A}">
                    <a16:rowId xmlns:a16="http://schemas.microsoft.com/office/drawing/2014/main" val="10004"/>
                  </a:ext>
                </a:extLst>
              </a:tr>
              <a:tr h="449594">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p>
                  </a:txBody>
                  <a:tcPr marL="68580" marR="68580" marT="0" marB="0"/>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18</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organization of the Model-View-Controller</a:t>
            </a:r>
            <a:r>
              <a:rPr lang="en-GB" dirty="0"/>
              <a:t> </a:t>
            </a:r>
            <a:endParaRPr lang="en-US" dirty="0"/>
          </a:p>
        </p:txBody>
      </p:sp>
      <p:pic>
        <p:nvPicPr>
          <p:cNvPr id="16386"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t="-10443" b="-8620"/>
              <a:stretch>
                <a:fillRect/>
              </a:stretch>
            </p:blipFill>
          </mc:Choice>
          <mc:Fallback>
            <p:blipFill>
              <a:blip r:embed="rId3"/>
              <a:srcRect t="-10443" b="-8620"/>
              <a:stretch>
                <a:fillRect/>
              </a:stretch>
            </p:blipFill>
          </mc:Fallback>
        </mc:AlternateContent>
        <p:spPr bwMode="auto">
          <a:xfrm>
            <a:off x="2063367" y="1952625"/>
            <a:ext cx="4819650" cy="375920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19</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Architectural design decisions</a:t>
            </a:r>
            <a:endParaRPr lang="en-GB" dirty="0"/>
          </a:p>
          <a:p>
            <a:r>
              <a:rPr lang="en-US" dirty="0"/>
              <a:t>Architectural views</a:t>
            </a:r>
            <a:endParaRPr lang="en-GB" dirty="0"/>
          </a:p>
          <a:p>
            <a:r>
              <a:rPr lang="en-US" dirty="0"/>
              <a:t>Architectural patterns</a:t>
            </a:r>
            <a:endParaRPr lang="en-GB" dirty="0"/>
          </a:p>
          <a:p>
            <a:r>
              <a:rPr lang="en-US" dirty="0"/>
              <a:t>Application architectures</a:t>
            </a:r>
            <a:endParaRPr lang="en-GB" dirty="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2</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application architecture using the MVC pattern</a:t>
            </a:r>
            <a:r>
              <a:rPr lang="en-GB" dirty="0"/>
              <a:t> </a:t>
            </a:r>
            <a:endParaRPr lang="en-US" dirty="0"/>
          </a:p>
        </p:txBody>
      </p:sp>
      <p:pic>
        <p:nvPicPr>
          <p:cNvPr id="17410"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b="-8466"/>
              <a:stretch>
                <a:fillRect/>
              </a:stretch>
            </p:blipFill>
          </mc:Choice>
          <mc:Fallback>
            <p:blipFill>
              <a:blip r:embed="rId3"/>
              <a:srcRect b="-8466"/>
              <a:stretch>
                <a:fillRect/>
              </a:stretch>
            </p:blipFill>
          </mc:Fallback>
        </mc:AlternateContent>
        <p:spPr bwMode="auto">
          <a:xfrm>
            <a:off x="2166591" y="1828800"/>
            <a:ext cx="4565650" cy="4194175"/>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20</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a:t>Layered architecture</a:t>
            </a:r>
          </a:p>
        </p:txBody>
      </p:sp>
      <p:sp>
        <p:nvSpPr>
          <p:cNvPr id="19459" name="Rectangle 3"/>
          <p:cNvSpPr>
            <a:spLocks noGrp="1" noChangeArrowheads="1"/>
          </p:cNvSpPr>
          <p:nvPr>
            <p:ph idx="1"/>
          </p:nvPr>
        </p:nvSpPr>
        <p:spPr>
          <a:noFill/>
          <a:ln/>
        </p:spPr>
        <p:txBody>
          <a:bodyPr lIns="90487" tIns="44450" rIns="90487" bIns="44450"/>
          <a:lstStyle/>
          <a:p>
            <a:r>
              <a:rPr lang="en-GB" sz="2400"/>
              <a:t>Used to model the interfacing of sub-systems.</a:t>
            </a:r>
          </a:p>
          <a:p>
            <a:r>
              <a:rPr lang="en-GB" sz="2400"/>
              <a:t>Organises the system into a set of layers (or abstract machines) each of which provide a set of services.</a:t>
            </a:r>
          </a:p>
          <a:p>
            <a:r>
              <a:rPr lang="en-GB" sz="2400"/>
              <a:t>Supports the incremental development of sub-systems in different layers. When a layer interface changes, only the adjacent layer is affected.</a:t>
            </a:r>
          </a:p>
          <a:p>
            <a:r>
              <a:rPr lang="en-GB" sz="2400"/>
              <a:t>However, often artificial to structure systems in this way.</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21</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Layered architecture pattern</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4940379"/>
              </p:ext>
            </p:extLst>
          </p:nvPr>
        </p:nvGraphicFramePr>
        <p:xfrm>
          <a:off x="1024689" y="1621197"/>
          <a:ext cx="7190386" cy="4638040"/>
        </p:xfrm>
        <a:graphic>
          <a:graphicData uri="http://schemas.openxmlformats.org/drawingml/2006/table">
            <a:tbl>
              <a:tblPr firstRow="1" bandRow="1">
                <a:tableStyleId>{5C22544A-7EE6-4342-B048-85BDC9FD1C3A}</a:tableStyleId>
              </a:tblPr>
              <a:tblGrid>
                <a:gridCol w="1961618">
                  <a:extLst>
                    <a:ext uri="{9D8B030D-6E8A-4147-A177-3AD203B41FA5}">
                      <a16:colId xmlns:a16="http://schemas.microsoft.com/office/drawing/2014/main" val="20000"/>
                    </a:ext>
                  </a:extLst>
                </a:gridCol>
                <a:gridCol w="5228768">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Name</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architecture</a:t>
                      </a: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Description</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See Figure 6.6.</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libraries, as shown in Figure 6.7.</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p>
                  </a:txBody>
                  <a:tcPr marL="68580" marR="68580" marT="0" marB="0"/>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22</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A generic layered architecture</a:t>
            </a:r>
            <a:r>
              <a:rPr lang="en-GB" dirty="0">
                <a:solidFill>
                  <a:srgbClr val="FF0000"/>
                </a:solidFill>
              </a:rPr>
              <a:t> </a:t>
            </a:r>
            <a:endParaRPr lang="en-US" dirty="0">
              <a:solidFill>
                <a:srgbClr val="FF0000"/>
              </a:solidFill>
            </a:endParaRPr>
          </a:p>
        </p:txBody>
      </p:sp>
      <p:pic>
        <p:nvPicPr>
          <p:cNvPr id="4" name="Content Placeholder 3" descr="6.6 Layered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6082" r="-16082"/>
              <a:stretch>
                <a:fillRect/>
              </a:stretch>
            </p:blipFill>
          </mc:Choice>
          <mc:Fallback>
            <p:blipFill>
              <a:blip r:embed="rId3"/>
              <a:srcRect l="-16082" r="-16082"/>
              <a:stretch>
                <a:fillRect/>
              </a:stretch>
            </p:blipFill>
          </mc:Fallback>
        </mc:AlternateContent>
        <p:spPr>
          <a:xfrm>
            <a:off x="740945" y="1600200"/>
            <a:ext cx="7271456" cy="3999021"/>
          </a:xfrm>
        </p:spPr>
      </p:pic>
      <p:sp>
        <p:nvSpPr>
          <p:cNvPr id="5" name="Slide Number Placeholder 4"/>
          <p:cNvSpPr>
            <a:spLocks noGrp="1"/>
          </p:cNvSpPr>
          <p:nvPr>
            <p:ph type="sldNum" sz="quarter" idx="12"/>
          </p:nvPr>
        </p:nvSpPr>
        <p:spPr/>
        <p:txBody>
          <a:bodyPr/>
          <a:lstStyle/>
          <a:p>
            <a:fld id="{EC33B370-F672-B743-B3AF-248A63C17270}" type="slidenum">
              <a:rPr lang="en-US" smtClean="0"/>
              <a:pPr/>
              <a:t>23</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architecture of the LIBSYS system</a:t>
            </a:r>
            <a:r>
              <a:rPr lang="en-GB" dirty="0"/>
              <a:t> </a:t>
            </a:r>
            <a:endParaRPr lang="en-US" dirty="0"/>
          </a:p>
        </p:txBody>
      </p:sp>
      <p:pic>
        <p:nvPicPr>
          <p:cNvPr id="4" name="Content Placeholder 3" descr="6.7 LIBSY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4079" r="-24079"/>
              <a:stretch>
                <a:fillRect/>
              </a:stretch>
            </p:blipFill>
          </mc:Choice>
          <mc:Fallback>
            <p:blipFill>
              <a:blip r:embed="rId3"/>
              <a:srcRect l="-24079" r="-24079"/>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24</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a:xfrm>
            <a:off x="457200" y="1546160"/>
            <a:ext cx="8229600" cy="4525963"/>
          </a:xfrm>
        </p:spPr>
        <p:txBody>
          <a:bodyPr/>
          <a:lstStyle/>
          <a:p>
            <a:r>
              <a:rPr lang="en-US" dirty="0">
                <a:solidFill>
                  <a:srgbClr val="FF0000"/>
                </a:solidFill>
              </a:rPr>
              <a:t>A software architecture is a description of how a software system is organized. </a:t>
            </a:r>
            <a:endParaRPr lang="en-GB" dirty="0">
              <a:solidFill>
                <a:srgbClr val="FF0000"/>
              </a:solidFill>
            </a:endParaRPr>
          </a:p>
          <a:p>
            <a:r>
              <a:rPr lang="en-US" dirty="0">
                <a:solidFill>
                  <a:srgbClr val="FF0000"/>
                </a:solidFill>
              </a:rPr>
              <a:t>Architectural design decisions include decisions on the type of application, the distribution of the system, the architectural styles to be used.</a:t>
            </a:r>
            <a:endParaRPr lang="en-GB" dirty="0">
              <a:solidFill>
                <a:srgbClr val="FF0000"/>
              </a:solidFill>
            </a:endParaRPr>
          </a:p>
          <a:p>
            <a:r>
              <a:rPr lang="en-US" dirty="0">
                <a:solidFill>
                  <a:srgbClr val="FF0000"/>
                </a:solidFill>
              </a:rPr>
              <a:t>Architectures may be documented from several different perspectives or </a:t>
            </a:r>
            <a:r>
              <a:rPr lang="en-US" dirty="0" err="1">
                <a:solidFill>
                  <a:srgbClr val="FF0000"/>
                </a:solidFill>
              </a:rPr>
              <a:t>viewssuch</a:t>
            </a:r>
            <a:r>
              <a:rPr lang="en-US" dirty="0">
                <a:solidFill>
                  <a:srgbClr val="FF0000"/>
                </a:solidFill>
              </a:rPr>
              <a:t> as a conceptual view, a logical view, a process view, and a development view.</a:t>
            </a:r>
            <a:endParaRPr lang="en-GB" dirty="0">
              <a:solidFill>
                <a:srgbClr val="FF0000"/>
              </a:solidFill>
            </a:endParaRPr>
          </a:p>
          <a:p>
            <a:r>
              <a:rPr lang="en-US" dirty="0">
                <a:solidFill>
                  <a:srgbClr val="FF0000"/>
                </a:solidFill>
              </a:rPr>
              <a:t>Architectural patterns are a means of reusing knowledge about generic system architectures. They describe the architecture, explain when it may be used and describe its advantages and disadvantages.</a:t>
            </a:r>
            <a:endParaRPr lang="en-GB" dirty="0">
              <a:solidFill>
                <a:srgbClr val="FF0000"/>
              </a:solidFill>
            </a:endParaRPr>
          </a:p>
        </p:txBody>
      </p:sp>
      <p:sp>
        <p:nvSpPr>
          <p:cNvPr id="4" name="Footer Placeholder 3"/>
          <p:cNvSpPr>
            <a:spLocks noGrp="1"/>
          </p:cNvSpPr>
          <p:nvPr>
            <p:ph type="ftr" sz="quarter" idx="11"/>
          </p:nvPr>
        </p:nvSpPr>
        <p:spPr/>
        <p:txBody>
          <a:bodyPr/>
          <a:lstStyle/>
          <a:p>
            <a:r>
              <a:rPr lang="en-US"/>
              <a:t>Chapter 6 Architectural design</a:t>
            </a:r>
          </a:p>
        </p:txBody>
      </p:sp>
      <p:sp>
        <p:nvSpPr>
          <p:cNvPr id="5" name="Slide Number Placeholder 4"/>
          <p:cNvSpPr>
            <a:spLocks noGrp="1"/>
          </p:cNvSpPr>
          <p:nvPr>
            <p:ph type="sldNum" sz="quarter" idx="12"/>
          </p:nvPr>
        </p:nvSpPr>
        <p:spPr/>
        <p:txBody>
          <a:bodyPr/>
          <a:lstStyle/>
          <a:p>
            <a:fld id="{EC33B370-F672-B743-B3AF-248A63C17270}"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Chapter 6 – Architectural Design</a:t>
            </a:r>
          </a:p>
        </p:txBody>
      </p:sp>
      <p:sp>
        <p:nvSpPr>
          <p:cNvPr id="3" name="Subtitle 2"/>
          <p:cNvSpPr>
            <a:spLocks noGrp="1"/>
          </p:cNvSpPr>
          <p:nvPr>
            <p:ph type="subTitle" idx="1"/>
          </p:nvPr>
        </p:nvSpPr>
        <p:spPr/>
        <p:txBody>
          <a:bodyPr/>
          <a:lstStyle/>
          <a:p>
            <a:r>
              <a:rPr lang="en-US" dirty="0"/>
              <a:t>Lecture 2</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26</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a:t>Repository architecture</a:t>
            </a:r>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solidFill>
                  <a:srgbClr val="FF0000"/>
                </a:solidFill>
              </a:rPr>
              <a:t>Shared data is held in a central database or repository and may be accessed by all sub-systems;</a:t>
            </a:r>
          </a:p>
          <a:p>
            <a:pPr lvl="1">
              <a:lnSpc>
                <a:spcPct val="90000"/>
              </a:lnSpc>
            </a:pPr>
            <a:r>
              <a:rPr lang="en-GB" dirty="0">
                <a:solidFill>
                  <a:srgbClr val="FF0000"/>
                </a:solidFill>
              </a:rPr>
              <a:t>Each sub-system maintains its own database and passes data explicitly to other sub-systems.</a:t>
            </a:r>
          </a:p>
          <a:p>
            <a:pPr>
              <a:lnSpc>
                <a:spcPct val="90000"/>
              </a:lnSpc>
            </a:pPr>
            <a:r>
              <a:rPr lang="en-GB" dirty="0"/>
              <a:t>When large amounts of data are to be shared, the repository model of sharing is most commonly used a this is an efficient data sharing mechanism.</a:t>
            </a:r>
          </a:p>
        </p:txBody>
      </p:sp>
      <p:sp>
        <p:nvSpPr>
          <p:cNvPr id="4" name="Slide Number Placeholder 3"/>
          <p:cNvSpPr>
            <a:spLocks noGrp="1"/>
          </p:cNvSpPr>
          <p:nvPr>
            <p:ph type="sldNum" sz="quarter" idx="12"/>
          </p:nvPr>
        </p:nvSpPr>
        <p:spPr/>
        <p:txBody>
          <a:bodyPr/>
          <a:lstStyle/>
          <a:p>
            <a:fld id="{EC33B370-F672-B743-B3AF-248A63C17270}" type="slidenum">
              <a:rPr lang="en-US" smtClean="0"/>
              <a:pPr/>
              <a:t>27</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Repository pattern</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07133718"/>
              </p:ext>
            </p:extLst>
          </p:nvPr>
        </p:nvGraphicFramePr>
        <p:xfrm>
          <a:off x="1213851" y="1417638"/>
          <a:ext cx="6595874" cy="5064760"/>
        </p:xfrm>
        <a:graphic>
          <a:graphicData uri="http://schemas.openxmlformats.org/drawingml/2006/table">
            <a:tbl>
              <a:tblPr firstRow="1" bandRow="1">
                <a:tableStyleId>{5C22544A-7EE6-4342-B048-85BDC9FD1C3A}</a:tableStyleId>
              </a:tblPr>
              <a:tblGrid>
                <a:gridCol w="1550354">
                  <a:extLst>
                    <a:ext uri="{9D8B030D-6E8A-4147-A177-3AD203B41FA5}">
                      <a16:colId xmlns:a16="http://schemas.microsoft.com/office/drawing/2014/main" val="20000"/>
                    </a:ext>
                  </a:extLst>
                </a:gridCol>
                <a:gridCol w="5045520">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Name</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 </a:t>
                      </a: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Description</a:t>
                      </a:r>
                      <a:endParaRPr lang="en-GB" sz="1400" dirty="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Example</a:t>
                      </a:r>
                      <a:endParaRPr lang="en-GB" sz="1400" dirty="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6.9 is an example of an IDE where the components use a repository of system design information. Each software tool generates information which is then available for use by other tools.</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When used</a:t>
                      </a:r>
                      <a:endParaRPr lang="en-GB" sz="140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Advantages</a:t>
                      </a:r>
                      <a:endParaRPr lang="en-GB" sz="140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Disadvantages</a:t>
                      </a:r>
                      <a:endParaRPr lang="en-GB" sz="1400" dirty="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p>
                  </a:txBody>
                  <a:tcPr marL="68580" marR="68580" marT="0" marB="0"/>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28</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repository architecture for an IDE</a:t>
            </a:r>
            <a:r>
              <a:rPr lang="en-GB" dirty="0"/>
              <a:t> </a:t>
            </a:r>
            <a:endParaRPr lang="en-US" dirty="0"/>
          </a:p>
        </p:txBody>
      </p:sp>
      <p:pic>
        <p:nvPicPr>
          <p:cNvPr id="4" name="Content Placeholder 3" descr="6.9 RepositoryIDE.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2287" b="-12287"/>
              <a:stretch>
                <a:fillRect/>
              </a:stretch>
            </p:blipFill>
          </mc:Choice>
          <mc:Fallback>
            <p:blipFill>
              <a:blip r:embed="rId3"/>
              <a:srcRect t="-12287" b="-12287"/>
              <a:stretch>
                <a:fillRect/>
              </a:stretch>
            </p:blipFill>
          </mc:Fallback>
        </mc:AlternateContent>
        <p:spPr>
          <a:xfrm>
            <a:off x="754456" y="1600200"/>
            <a:ext cx="7244433" cy="3984159"/>
          </a:xfrm>
        </p:spPr>
      </p:pic>
      <p:sp>
        <p:nvSpPr>
          <p:cNvPr id="5" name="Slide Number Placeholder 4"/>
          <p:cNvSpPr>
            <a:spLocks noGrp="1"/>
          </p:cNvSpPr>
          <p:nvPr>
            <p:ph type="sldNum" sz="quarter" idx="12"/>
          </p:nvPr>
        </p:nvSpPr>
        <p:spPr/>
        <p:txBody>
          <a:bodyPr/>
          <a:lstStyle/>
          <a:p>
            <a:fld id="{EC33B370-F672-B743-B3AF-248A63C17270}" type="slidenum">
              <a:rPr lang="en-US" smtClean="0"/>
              <a:pPr/>
              <a:t>29</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a:t>Software architecture</a:t>
            </a:r>
          </a:p>
        </p:txBody>
      </p:sp>
      <p:sp>
        <p:nvSpPr>
          <p:cNvPr id="44035" name="Rectangle 3"/>
          <p:cNvSpPr>
            <a:spLocks noGrp="1" noChangeArrowheads="1"/>
          </p:cNvSpPr>
          <p:nvPr>
            <p:ph idx="1"/>
          </p:nvPr>
        </p:nvSpPr>
        <p:spPr/>
        <p:txBody>
          <a:bodyPr/>
          <a:lstStyle/>
          <a:p>
            <a:r>
              <a:rPr lang="en-GB" dirty="0"/>
              <a:t>The design process for identifying the </a:t>
            </a:r>
            <a:r>
              <a:rPr lang="en-GB" dirty="0">
                <a:solidFill>
                  <a:srgbClr val="FF0000"/>
                </a:solidFill>
              </a:rPr>
              <a:t>sub-systems making up a system</a:t>
            </a:r>
            <a:r>
              <a:rPr lang="en-GB" dirty="0"/>
              <a:t> and the framework for sub-system </a:t>
            </a:r>
            <a:r>
              <a:rPr lang="en-GB" dirty="0">
                <a:solidFill>
                  <a:srgbClr val="FF0000"/>
                </a:solidFill>
              </a:rPr>
              <a:t>control and communication </a:t>
            </a:r>
            <a:r>
              <a:rPr lang="en-GB" dirty="0"/>
              <a:t>is </a:t>
            </a:r>
            <a:r>
              <a:rPr lang="en-GB" dirty="0">
                <a:solidFill>
                  <a:schemeClr val="accent1"/>
                </a:solidFill>
              </a:rPr>
              <a:t>architectural design</a:t>
            </a:r>
            <a:r>
              <a:rPr lang="en-GB" i="1" dirty="0"/>
              <a:t>.</a:t>
            </a:r>
          </a:p>
          <a:p>
            <a:r>
              <a:rPr lang="en-GB" dirty="0">
                <a:solidFill>
                  <a:srgbClr val="FF0000"/>
                </a:solidFill>
              </a:rPr>
              <a:t>The output of this design process</a:t>
            </a:r>
            <a:r>
              <a:rPr lang="en-GB" dirty="0"/>
              <a:t> is a description of the</a:t>
            </a:r>
            <a:r>
              <a:rPr lang="en-GB" i="1" dirty="0"/>
              <a:t> </a:t>
            </a:r>
            <a:r>
              <a:rPr lang="en-GB" dirty="0">
                <a:solidFill>
                  <a:schemeClr val="accent1"/>
                </a:solidFill>
              </a:rPr>
              <a:t>software architecture.</a:t>
            </a:r>
          </a:p>
          <a:p>
            <a:endParaRPr lang="en-GB"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 architecture</a:t>
            </a:r>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p>
          <a:p>
            <a:pPr lvl="1">
              <a:lnSpc>
                <a:spcPct val="90000"/>
              </a:lnSpc>
            </a:pPr>
            <a:r>
              <a:rPr lang="en-GB" dirty="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30</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Client–server pattern</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6101806"/>
              </p:ext>
            </p:extLst>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extLst>
                    <a:ext uri="{9D8B030D-6E8A-4147-A177-3AD203B41FA5}">
                      <a16:colId xmlns:a16="http://schemas.microsoft.com/office/drawing/2014/main" val="20000"/>
                    </a:ext>
                  </a:extLst>
                </a:gridCol>
                <a:gridCol w="5451166">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Name</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Client-server</a:t>
                      </a:r>
                    </a:p>
                  </a:txBody>
                  <a:tcPr marL="68580" marR="68580" marT="0" marB="0"/>
                </a:tc>
                <a:extLst>
                  <a:ext uri="{0D108BD9-81ED-4DB2-BD59-A6C34878D82A}">
                    <a16:rowId xmlns:a16="http://schemas.microsoft.com/office/drawing/2014/main" val="10000"/>
                  </a:ext>
                </a:extLst>
              </a:tr>
              <a:tr h="339165">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Description</a:t>
                      </a:r>
                      <a:endParaRPr lang="en-GB" sz="1400" dirty="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Example</a:t>
                      </a:r>
                      <a:endParaRPr lang="en-GB" sz="140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Figure 6.11 is an example of a film and video/DVD library organized as a client–server system.</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When used</a:t>
                      </a:r>
                      <a:endParaRPr lang="en-GB" sz="140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FF0000"/>
                          </a:solidFill>
                          <a:latin typeface="Helvetica"/>
                          <a:ea typeface="Times New Roman"/>
                          <a:cs typeface="Helvetica"/>
                        </a:rPr>
                        <a:t>Advantages</a:t>
                      </a:r>
                      <a:endParaRPr lang="en-GB" sz="140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dirty="0">
                          <a:solidFill>
                            <a:srgbClr val="FF0000"/>
                          </a:solidFill>
                          <a:latin typeface="Helvetica"/>
                          <a:ea typeface="Times New Roman"/>
                          <a:cs typeface="Helvetica"/>
                        </a:rPr>
                        <a:t>Disadvantages</a:t>
                      </a:r>
                      <a:endParaRPr lang="en-GB" sz="1400" dirty="0">
                        <a:solidFill>
                          <a:srgbClr val="FF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p>
                  </a:txBody>
                  <a:tcPr marL="68580" marR="68580" marT="0" marB="0"/>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31</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client–server architecture for a film library</a:t>
            </a:r>
            <a:r>
              <a:rPr lang="en-GB" dirty="0"/>
              <a:t> </a:t>
            </a:r>
            <a:endParaRPr lang="en-US" dirty="0"/>
          </a:p>
        </p:txBody>
      </p:sp>
      <p:pic>
        <p:nvPicPr>
          <p:cNvPr id="4" name="Content Placeholder 3" descr="6.11 ClientServerFilmPhoto.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62" r="-1062"/>
              <a:stretch>
                <a:fillRect/>
              </a:stretch>
            </p:blipFill>
          </mc:Choice>
          <mc:Fallback>
            <p:blipFill>
              <a:blip r:embed="rId3"/>
              <a:srcRect l="-1062" r="-1062"/>
              <a:stretch>
                <a:fillRect/>
              </a:stretch>
            </p:blipFill>
          </mc:Fallback>
        </mc:AlternateContent>
        <p:spPr>
          <a:xfrm>
            <a:off x="822014" y="1775831"/>
            <a:ext cx="7203898" cy="3961866"/>
          </a:xfrm>
        </p:spPr>
      </p:pic>
      <p:sp>
        <p:nvSpPr>
          <p:cNvPr id="5" name="Slide Number Placeholder 4"/>
          <p:cNvSpPr>
            <a:spLocks noGrp="1"/>
          </p:cNvSpPr>
          <p:nvPr>
            <p:ph type="sldNum" sz="quarter" idx="12"/>
          </p:nvPr>
        </p:nvSpPr>
        <p:spPr/>
        <p:txBody>
          <a:bodyPr/>
          <a:lstStyle/>
          <a:p>
            <a:fld id="{EC33B370-F672-B743-B3AF-248A63C17270}" type="slidenum">
              <a:rPr lang="en-US" smtClean="0"/>
              <a:pPr/>
              <a:t>32</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a:t>Pipe and filter architecture</a:t>
            </a:r>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dirty="0">
                <a:solidFill>
                  <a:srgbClr val="FF0000"/>
                </a:solidFill>
              </a:rPr>
              <a:t>Functional transformations process their inputs to produce outputs.</a:t>
            </a:r>
          </a:p>
          <a:p>
            <a:pPr>
              <a:lnSpc>
                <a:spcPct val="90000"/>
              </a:lnSpc>
            </a:pPr>
            <a:r>
              <a:rPr lang="en-GB" dirty="0"/>
              <a:t>May be referred to as a pipe and filter model (as in UNIX shell).</a:t>
            </a:r>
          </a:p>
          <a:p>
            <a:pPr>
              <a:lnSpc>
                <a:spcPct val="90000"/>
              </a:lnSpc>
            </a:pPr>
            <a:r>
              <a:rPr lang="en-GB" dirty="0"/>
              <a:t>Variants of this approach are very common. When transformations are sequential, this is a batch sequential model which is extensively used in data processing systems.</a:t>
            </a:r>
          </a:p>
          <a:p>
            <a:pPr>
              <a:lnSpc>
                <a:spcPct val="90000"/>
              </a:lnSpc>
            </a:pPr>
            <a:r>
              <a:rPr lang="en-GB" dirty="0"/>
              <a:t>Not really suitable for interactive systems.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33</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pipe and filter pattern</a:t>
            </a:r>
            <a:r>
              <a:rPr lang="en-GB" dirty="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80285843"/>
              </p:ext>
            </p:extLst>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extLst>
                    <a:ext uri="{9D8B030D-6E8A-4147-A177-3AD203B41FA5}">
                      <a16:colId xmlns:a16="http://schemas.microsoft.com/office/drawing/2014/main" val="20000"/>
                    </a:ext>
                  </a:extLst>
                </a:gridCol>
                <a:gridCol w="5712790">
                  <a:extLst>
                    <a:ext uri="{9D8B030D-6E8A-4147-A177-3AD203B41FA5}">
                      <a16:colId xmlns:a16="http://schemas.microsoft.com/office/drawing/2014/main" val="20001"/>
                    </a:ext>
                  </a:extLst>
                </a:gridCol>
              </a:tblGrid>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Name</a:t>
                      </a: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filter</a:t>
                      </a:r>
                    </a:p>
                  </a:txBody>
                  <a:tcPr marL="68580" marR="68580" marT="0" marB="0"/>
                </a:tc>
                <a:extLst>
                  <a:ext uri="{0D108BD9-81ED-4DB2-BD59-A6C34878D82A}">
                    <a16:rowId xmlns:a16="http://schemas.microsoft.com/office/drawing/2014/main" val="10000"/>
                  </a:ext>
                </a:extLst>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processing of the data in a system is organized so that each processing component (filter) is </a:t>
                      </a:r>
                      <a:r>
                        <a:rPr lang="en-GB" sz="1400" dirty="0">
                          <a:solidFill>
                            <a:srgbClr val="FF0000"/>
                          </a:solidFill>
                          <a:latin typeface="Helvetica"/>
                          <a:ea typeface="Times New Roman"/>
                          <a:cs typeface="Helvetica"/>
                        </a:rPr>
                        <a:t>discrete</a:t>
                      </a:r>
                      <a:r>
                        <a:rPr lang="en-GB" sz="1400" dirty="0">
                          <a:solidFill>
                            <a:srgbClr val="000000"/>
                          </a:solidFill>
                          <a:latin typeface="Helvetica"/>
                          <a:ea typeface="Times New Roman"/>
                          <a:cs typeface="Helvetica"/>
                        </a:rPr>
                        <a:t> and carries out one type of data transformation. The data flows (as in a pipe) from one component to another for processing. </a:t>
                      </a:r>
                    </a:p>
                  </a:txBody>
                  <a:tcPr marL="68580" marR="68580" marT="0" marB="0"/>
                </a:tc>
                <a:extLst>
                  <a:ext uri="{0D108BD9-81ED-4DB2-BD59-A6C34878D82A}">
                    <a16:rowId xmlns:a16="http://schemas.microsoft.com/office/drawing/2014/main" val="10001"/>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Figure 6.13 is an example of a pipe and filter system used for processing invoices.</a:t>
                      </a:r>
                    </a:p>
                  </a:txBody>
                  <a:tcPr marL="68580" marR="68580" marT="0" marB="0"/>
                </a:tc>
                <a:extLst>
                  <a:ext uri="{0D108BD9-81ED-4DB2-BD59-A6C34878D82A}">
                    <a16:rowId xmlns:a16="http://schemas.microsoft.com/office/drawing/2014/main" val="10002"/>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extLst>
                  <a:ext uri="{0D108BD9-81ED-4DB2-BD59-A6C34878D82A}">
                    <a16:rowId xmlns:a16="http://schemas.microsoft.com/office/drawing/2014/main" val="10003"/>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extLst>
                  <a:ext uri="{0D108BD9-81ED-4DB2-BD59-A6C34878D82A}">
                    <a16:rowId xmlns:a16="http://schemas.microsoft.com/office/drawing/2014/main" val="10004"/>
                  </a:ext>
                </a:extLst>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err="1">
                          <a:solidFill>
                            <a:srgbClr val="000000"/>
                          </a:solidFill>
                          <a:latin typeface="Helvetica"/>
                          <a:ea typeface="Times New Roman"/>
                          <a:cs typeface="Helvetica"/>
                        </a:rPr>
                        <a:t>unparse</a:t>
                      </a:r>
                      <a:r>
                        <a:rPr lang="en-GB" sz="1400" dirty="0">
                          <a:solidFill>
                            <a:srgbClr val="000000"/>
                          </a:solidFill>
                          <a:latin typeface="Helvetica"/>
                          <a:ea typeface="Times New Roman"/>
                          <a:cs typeface="Helvetica"/>
                        </a:rPr>
                        <a:t> its output to the agreed form. This increases system overhead and may mean that it is impossible to reuse functional transformations that use incompatible data structures.</a:t>
                      </a:r>
                    </a:p>
                  </a:txBody>
                  <a:tcPr marL="68580" marR="68580" marT="0" marB="0"/>
                </a:tc>
                <a:extLst>
                  <a:ext uri="{0D108BD9-81ED-4DB2-BD59-A6C34878D82A}">
                    <a16:rowId xmlns:a16="http://schemas.microsoft.com/office/drawing/2014/main" val="10005"/>
                  </a:ext>
                </a:extLst>
              </a:tr>
            </a:tbl>
          </a:graphicData>
        </a:graphic>
      </p:graphicFrame>
      <p:sp>
        <p:nvSpPr>
          <p:cNvPr id="5" name="Slide Number Placeholder 4"/>
          <p:cNvSpPr>
            <a:spLocks noGrp="1"/>
          </p:cNvSpPr>
          <p:nvPr>
            <p:ph type="sldNum" sz="quarter" idx="12"/>
          </p:nvPr>
        </p:nvSpPr>
        <p:spPr/>
        <p:txBody>
          <a:bodyPr/>
          <a:lstStyle/>
          <a:p>
            <a:fld id="{EC33B370-F672-B743-B3AF-248A63C17270}" type="slidenum">
              <a:rPr lang="en-US" smtClean="0"/>
              <a:pPr/>
              <a:t>34</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 example of the pipe and filter architecture</a:t>
            </a:r>
            <a:r>
              <a:rPr lang="en-GB" dirty="0"/>
              <a:t> </a:t>
            </a:r>
            <a:endParaRPr lang="en-US" dirty="0"/>
          </a:p>
        </p:txBody>
      </p:sp>
      <p:pic>
        <p:nvPicPr>
          <p:cNvPr id="4" name="Content Placeholder 3" descr="6.13 InvoiceProc.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6243" b="-46243"/>
              <a:stretch>
                <a:fillRect/>
              </a:stretch>
            </p:blipFill>
          </mc:Choice>
          <mc:Fallback>
            <p:blipFill>
              <a:blip r:embed="rId3"/>
              <a:srcRect t="-46243" b="-46243"/>
              <a:stretch>
                <a:fillRect/>
              </a:stretch>
            </p:blipFill>
          </mc:Fallback>
        </mc:AlternateContent>
        <p:spPr/>
      </p:pic>
      <p:sp>
        <p:nvSpPr>
          <p:cNvPr id="5" name="Slide Number Placeholder 4"/>
          <p:cNvSpPr>
            <a:spLocks noGrp="1"/>
          </p:cNvSpPr>
          <p:nvPr>
            <p:ph type="sldNum" sz="quarter" idx="12"/>
          </p:nvPr>
        </p:nvSpPr>
        <p:spPr/>
        <p:txBody>
          <a:bodyPr/>
          <a:lstStyle/>
          <a:p>
            <a:fld id="{EC33B370-F672-B743-B3AF-248A63C17270}" type="slidenum">
              <a:rPr lang="en-US" smtClean="0"/>
              <a:pPr/>
              <a:t>35</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a:t>Application architectures</a:t>
            </a:r>
          </a:p>
        </p:txBody>
      </p:sp>
      <p:sp>
        <p:nvSpPr>
          <p:cNvPr id="137219" name="Rectangle 3"/>
          <p:cNvSpPr>
            <a:spLocks noGrp="1" noChangeArrowheads="1"/>
          </p:cNvSpPr>
          <p:nvPr>
            <p:ph type="body" idx="1"/>
          </p:nvPr>
        </p:nvSpPr>
        <p:spPr/>
        <p:txBody>
          <a:bodyPr lIns="91797" tIns="45898" rIns="91797" bIns="45898"/>
          <a:lstStyle/>
          <a:p>
            <a:r>
              <a:rPr lang="en-US" dirty="0"/>
              <a:t>Application systems are designed to meet an </a:t>
            </a:r>
            <a:r>
              <a:rPr lang="en-US" dirty="0" err="1"/>
              <a:t>organisational</a:t>
            </a:r>
            <a:r>
              <a:rPr lang="en-US" dirty="0"/>
              <a:t> need.</a:t>
            </a:r>
          </a:p>
          <a:p>
            <a:r>
              <a:rPr lang="en-US" dirty="0"/>
              <a:t>As businesses have much in common, their application systems also tend to have a common architecture that reflects the application requirements.</a:t>
            </a:r>
          </a:p>
          <a:p>
            <a:r>
              <a:rPr lang="en-US" dirty="0"/>
              <a:t>A generic application architecture is an architecture for a type of software system that may be configured and adapted to create a system that meets specific requirements.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36</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type="body" idx="1"/>
          </p:nvPr>
        </p:nvSpPr>
        <p:spPr/>
        <p:txBody>
          <a:bodyPr lIns="91797" tIns="45898" rIns="91797" bIns="45898"/>
          <a:lstStyle/>
          <a:p>
            <a:pPr>
              <a:lnSpc>
                <a:spcPct val="90000"/>
              </a:lnSpc>
            </a:pPr>
            <a:r>
              <a:rPr lang="en-US"/>
              <a:t>As a starting point for architectural design.</a:t>
            </a:r>
          </a:p>
          <a:p>
            <a:pPr>
              <a:lnSpc>
                <a:spcPct val="90000"/>
              </a:lnSpc>
            </a:pPr>
            <a:r>
              <a:rPr lang="en-US"/>
              <a:t>As a design checklist.</a:t>
            </a:r>
          </a:p>
          <a:p>
            <a:pPr>
              <a:lnSpc>
                <a:spcPct val="90000"/>
              </a:lnSpc>
            </a:pPr>
            <a:r>
              <a:rPr lang="en-US"/>
              <a:t>As a way of organising the work of the development team.</a:t>
            </a:r>
          </a:p>
          <a:p>
            <a:pPr>
              <a:lnSpc>
                <a:spcPct val="90000"/>
              </a:lnSpc>
            </a:pPr>
            <a:r>
              <a:rPr lang="en-US"/>
              <a:t>As a means of assessing components for reuse.</a:t>
            </a:r>
          </a:p>
          <a:p>
            <a:pPr>
              <a:lnSpc>
                <a:spcPct val="90000"/>
              </a:lnSpc>
            </a:pPr>
            <a:r>
              <a:rPr lang="en-US"/>
              <a:t>As a vocabulary for talking about application types.</a:t>
            </a:r>
          </a:p>
          <a:p>
            <a:pPr>
              <a:lnSpc>
                <a:spcPct val="90000"/>
              </a:lnSpc>
              <a:buFont typeface="Zapf Dingbats" charset="2"/>
              <a:buNone/>
            </a:pPr>
            <a:endParaRPr lang="en-US"/>
          </a:p>
        </p:txBody>
      </p:sp>
      <p:sp>
        <p:nvSpPr>
          <p:cNvPr id="4" name="Slide Number Placeholder 3"/>
          <p:cNvSpPr>
            <a:spLocks noGrp="1"/>
          </p:cNvSpPr>
          <p:nvPr>
            <p:ph type="sldNum" sz="quarter" idx="12"/>
          </p:nvPr>
        </p:nvSpPr>
        <p:spPr/>
        <p:txBody>
          <a:bodyPr/>
          <a:lstStyle/>
          <a:p>
            <a:fld id="{EC33B370-F672-B743-B3AF-248A63C17270}" type="slidenum">
              <a:rPr lang="en-US" smtClean="0"/>
              <a:pPr/>
              <a:t>37</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t>Examples of application types</a:t>
            </a:r>
            <a:endParaRPr lang="en-US" dirty="0"/>
          </a:p>
        </p:txBody>
      </p:sp>
      <p:sp>
        <p:nvSpPr>
          <p:cNvPr id="139267" name="Rectangle 3"/>
          <p:cNvSpPr>
            <a:spLocks noGrp="1" noChangeArrowheads="1"/>
          </p:cNvSpPr>
          <p:nvPr>
            <p:ph type="body" idx="1"/>
          </p:nvPr>
        </p:nvSpPr>
        <p:spPr/>
        <p:txBody>
          <a:bodyPr/>
          <a:lstStyle/>
          <a:p>
            <a:r>
              <a:rPr lang="en-US" dirty="0">
                <a:solidFill>
                  <a:srgbClr val="FF0000"/>
                </a:solidFill>
              </a:rPr>
              <a:t>Data processing applications</a:t>
            </a:r>
          </a:p>
          <a:p>
            <a:pPr lvl="1"/>
            <a:r>
              <a:rPr lang="en-US" dirty="0"/>
              <a:t>Data driven applications that process data in batches without explicit user intervention during the processing.</a:t>
            </a:r>
          </a:p>
          <a:p>
            <a:r>
              <a:rPr lang="en-US" dirty="0">
                <a:solidFill>
                  <a:srgbClr val="FF0000"/>
                </a:solidFill>
              </a:rPr>
              <a:t>Transaction processing applications</a:t>
            </a:r>
          </a:p>
          <a:p>
            <a:pPr lvl="1"/>
            <a:r>
              <a:rPr lang="en-US" dirty="0"/>
              <a:t>Data-</a:t>
            </a:r>
            <a:r>
              <a:rPr lang="en-US" dirty="0" err="1"/>
              <a:t>centred</a:t>
            </a:r>
            <a:r>
              <a:rPr lang="en-US" dirty="0"/>
              <a:t> applications that process user requests and update information in a system database.</a:t>
            </a:r>
          </a:p>
          <a:p>
            <a:r>
              <a:rPr lang="en-US" dirty="0">
                <a:solidFill>
                  <a:srgbClr val="FF0000"/>
                </a:solidFill>
              </a:rPr>
              <a:t>Event processing systems</a:t>
            </a:r>
          </a:p>
          <a:p>
            <a:pPr lvl="1"/>
            <a:r>
              <a:rPr lang="en-US" dirty="0"/>
              <a:t>Applications where system actions depend on interpreting events from the system’s environment.</a:t>
            </a:r>
          </a:p>
          <a:p>
            <a:r>
              <a:rPr lang="en-US" dirty="0">
                <a:solidFill>
                  <a:srgbClr val="FF0000"/>
                </a:solidFill>
              </a:rPr>
              <a:t>Language processing systems</a:t>
            </a:r>
          </a:p>
          <a:p>
            <a:pPr lvl="1"/>
            <a:r>
              <a:rPr lang="en-US" dirty="0"/>
              <a:t>Applications where the users’ intentions are specified in a formal language that is processed and interpreted by the system.</a:t>
            </a:r>
          </a:p>
        </p:txBody>
      </p:sp>
      <p:sp>
        <p:nvSpPr>
          <p:cNvPr id="5" name="Footer Placeholder 4"/>
          <p:cNvSpPr>
            <a:spLocks noGrp="1"/>
          </p:cNvSpPr>
          <p:nvPr>
            <p:ph type="ftr" sz="quarter" idx="11"/>
          </p:nvPr>
        </p:nvSpPr>
        <p:spPr/>
        <p:txBody>
          <a:bodyPr/>
          <a:lstStyle/>
          <a:p>
            <a:r>
              <a:rPr lang="en-US"/>
              <a:t>Chapter 6 Architectural design</a:t>
            </a:r>
          </a:p>
        </p:txBody>
      </p:sp>
      <p:sp>
        <p:nvSpPr>
          <p:cNvPr id="4" name="Slide Number Placeholder 3"/>
          <p:cNvSpPr>
            <a:spLocks noGrp="1"/>
          </p:cNvSpPr>
          <p:nvPr>
            <p:ph type="sldNum" sz="quarter" idx="12"/>
          </p:nvPr>
        </p:nvSpPr>
        <p:spPr/>
        <p:txBody>
          <a:bodyPr/>
          <a:lstStyle/>
          <a:p>
            <a:fld id="{EC33B370-F672-B743-B3AF-248A63C17270}"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type="body" idx="1"/>
          </p:nvPr>
        </p:nvSpPr>
        <p:spPr/>
        <p:txBody>
          <a:bodyPr lIns="91797" tIns="45898" rIns="91797" bIns="45898"/>
          <a:lstStyle/>
          <a:p>
            <a:pPr>
              <a:lnSpc>
                <a:spcPct val="90000"/>
              </a:lnSpc>
            </a:pPr>
            <a:r>
              <a:rPr lang="en-US" sz="2300" dirty="0"/>
              <a:t>Focus here is on transaction processing and language processing systems.</a:t>
            </a:r>
          </a:p>
          <a:p>
            <a:pPr>
              <a:lnSpc>
                <a:spcPct val="90000"/>
              </a:lnSpc>
            </a:pPr>
            <a:r>
              <a:rPr lang="en-US" sz="2300" dirty="0"/>
              <a:t>Transaction processing systems</a:t>
            </a:r>
          </a:p>
          <a:p>
            <a:pPr lvl="1">
              <a:lnSpc>
                <a:spcPct val="90000"/>
              </a:lnSpc>
            </a:pPr>
            <a:r>
              <a:rPr lang="en-US" sz="2100" dirty="0">
                <a:solidFill>
                  <a:srgbClr val="FF0000"/>
                </a:solidFill>
              </a:rPr>
              <a:t>E-commerce systems;</a:t>
            </a:r>
          </a:p>
          <a:p>
            <a:pPr lvl="1">
              <a:lnSpc>
                <a:spcPct val="90000"/>
              </a:lnSpc>
            </a:pPr>
            <a:r>
              <a:rPr lang="en-US" sz="2100" dirty="0">
                <a:solidFill>
                  <a:srgbClr val="FF0000"/>
                </a:solidFill>
              </a:rPr>
              <a:t>Reservation systems.</a:t>
            </a:r>
          </a:p>
          <a:p>
            <a:pPr>
              <a:lnSpc>
                <a:spcPct val="90000"/>
              </a:lnSpc>
            </a:pPr>
            <a:r>
              <a:rPr lang="en-US" sz="2300" dirty="0"/>
              <a:t>Language processing systems</a:t>
            </a:r>
          </a:p>
          <a:p>
            <a:pPr lvl="1">
              <a:lnSpc>
                <a:spcPct val="90000"/>
              </a:lnSpc>
            </a:pPr>
            <a:r>
              <a:rPr lang="en-US" sz="2100" dirty="0">
                <a:solidFill>
                  <a:srgbClr val="FF0000"/>
                </a:solidFill>
              </a:rPr>
              <a:t>Compilers;</a:t>
            </a:r>
          </a:p>
          <a:p>
            <a:pPr lvl="1">
              <a:lnSpc>
                <a:spcPct val="90000"/>
              </a:lnSpc>
            </a:pPr>
            <a:r>
              <a:rPr lang="en-US" sz="2100" dirty="0">
                <a:solidFill>
                  <a:srgbClr val="FF0000"/>
                </a:solidFill>
              </a:rPr>
              <a:t>Command interpreters.</a:t>
            </a:r>
          </a:p>
          <a:p>
            <a:pPr lvl="1">
              <a:lnSpc>
                <a:spcPct val="90000"/>
              </a:lnSpc>
            </a:pPr>
            <a:endParaRPr lang="en-US" sz="2100"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39</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a:t>Architectural design</a:t>
            </a:r>
          </a:p>
        </p:txBody>
      </p:sp>
      <p:sp>
        <p:nvSpPr>
          <p:cNvPr id="7171" name="Rectangle 3"/>
          <p:cNvSpPr>
            <a:spLocks noGrp="1" noChangeArrowheads="1"/>
          </p:cNvSpPr>
          <p:nvPr>
            <p:ph idx="1"/>
          </p:nvPr>
        </p:nvSpPr>
        <p:spPr>
          <a:noFill/>
          <a:ln/>
        </p:spPr>
        <p:txBody>
          <a:bodyPr lIns="90487" tIns="44450" rIns="90487" bIns="44450"/>
          <a:lstStyle/>
          <a:p>
            <a:r>
              <a:rPr lang="en-GB" dirty="0">
                <a:solidFill>
                  <a:srgbClr val="FF0000"/>
                </a:solidFill>
              </a:rPr>
              <a:t>An early stage of the system design process</a:t>
            </a:r>
            <a:r>
              <a:rPr lang="en-GB" dirty="0"/>
              <a:t>.</a:t>
            </a:r>
          </a:p>
          <a:p>
            <a:r>
              <a:rPr lang="en-GB" dirty="0"/>
              <a:t>Represents the link between specification and design processes.</a:t>
            </a:r>
          </a:p>
          <a:p>
            <a:r>
              <a:rPr lang="en-GB" dirty="0"/>
              <a:t>Often carried out in parallel with some specification activities.</a:t>
            </a:r>
          </a:p>
          <a:p>
            <a:r>
              <a:rPr lang="en-GB" dirty="0">
                <a:solidFill>
                  <a:srgbClr val="FF0000"/>
                </a:solidFill>
              </a:rPr>
              <a:t>It involves identifying major system components and their communications.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r>
              <a:rPr lang="en-US"/>
              <a:t>Transaction processing systems</a:t>
            </a:r>
          </a:p>
        </p:txBody>
      </p:sp>
      <p:sp>
        <p:nvSpPr>
          <p:cNvPr id="144387" name="Rectangle 3"/>
          <p:cNvSpPr>
            <a:spLocks noGrp="1" noChangeArrowheads="1"/>
          </p:cNvSpPr>
          <p:nvPr>
            <p:ph type="body" idx="1"/>
          </p:nvPr>
        </p:nvSpPr>
        <p:spPr/>
        <p:txBody>
          <a:bodyPr lIns="91797" tIns="45898" rIns="91797" bIns="45898"/>
          <a:lstStyle/>
          <a:p>
            <a:pPr>
              <a:lnSpc>
                <a:spcPct val="90000"/>
              </a:lnSpc>
            </a:pPr>
            <a:r>
              <a:rPr lang="en-US"/>
              <a:t>Process user requests for information from a database or requests to update the database.</a:t>
            </a:r>
          </a:p>
          <a:p>
            <a:pPr>
              <a:lnSpc>
                <a:spcPct val="90000"/>
              </a:lnSpc>
            </a:pPr>
            <a:r>
              <a:rPr lang="en-US"/>
              <a:t>From a user perspective a transaction is:</a:t>
            </a:r>
          </a:p>
          <a:p>
            <a:pPr lvl="1">
              <a:lnSpc>
                <a:spcPct val="90000"/>
              </a:lnSpc>
            </a:pPr>
            <a:r>
              <a:rPr lang="en-US"/>
              <a:t>Any coherent sequence of operations that satisfies a goal;</a:t>
            </a:r>
          </a:p>
          <a:p>
            <a:pPr lvl="1">
              <a:lnSpc>
                <a:spcPct val="90000"/>
              </a:lnSpc>
            </a:pPr>
            <a:r>
              <a:rPr lang="en-US"/>
              <a:t>For example - find the times of flights from London to Paris.</a:t>
            </a:r>
          </a:p>
          <a:p>
            <a:pPr>
              <a:lnSpc>
                <a:spcPct val="90000"/>
              </a:lnSpc>
            </a:pPr>
            <a:r>
              <a:rPr lang="en-US"/>
              <a:t>Users make asynchronous requests for service which are then processed by a transaction manager.</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40</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structure of transaction processing applications</a:t>
            </a:r>
            <a:r>
              <a:rPr lang="en-GB" dirty="0"/>
              <a:t> </a:t>
            </a:r>
            <a:endParaRPr lang="en-US" dirty="0"/>
          </a:p>
        </p:txBody>
      </p:sp>
      <p:pic>
        <p:nvPicPr>
          <p:cNvPr id="4" name="Content Placeholder 3" descr="6.14 TransactionProcS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253395" b="-253395"/>
              <a:stretch>
                <a:fillRect/>
              </a:stretch>
            </p:blipFill>
          </mc:Choice>
          <mc:Fallback>
            <p:blipFill>
              <a:blip r:embed="rId3"/>
              <a:srcRect t="-253395" b="-253395"/>
              <a:stretch>
                <a:fillRect/>
              </a:stretch>
            </p:blipFill>
          </mc:Fallback>
        </mc:AlternateContent>
        <p:spPr>
          <a:xfrm>
            <a:off x="659875" y="1600200"/>
            <a:ext cx="7649782" cy="4207085"/>
          </a:xfrm>
        </p:spPr>
      </p:pic>
      <p:sp>
        <p:nvSpPr>
          <p:cNvPr id="5" name="Slide Number Placeholder 4"/>
          <p:cNvSpPr>
            <a:spLocks noGrp="1"/>
          </p:cNvSpPr>
          <p:nvPr>
            <p:ph type="sldNum" sz="quarter" idx="12"/>
          </p:nvPr>
        </p:nvSpPr>
        <p:spPr/>
        <p:txBody>
          <a:bodyPr/>
          <a:lstStyle/>
          <a:p>
            <a:fld id="{EC33B370-F672-B743-B3AF-248A63C17270}" type="slidenum">
              <a:rPr lang="en-US" smtClean="0"/>
              <a:pPr/>
              <a:t>41</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software architecture of an ATM system</a:t>
            </a:r>
            <a:r>
              <a:rPr lang="en-GB" dirty="0"/>
              <a:t> </a:t>
            </a:r>
            <a:endParaRPr lang="en-US" dirty="0"/>
          </a:p>
        </p:txBody>
      </p:sp>
      <p:pic>
        <p:nvPicPr>
          <p:cNvPr id="4" name="Content Placeholder 3" descr="6.15 ATMSystem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3074" b="-13074"/>
              <a:stretch>
                <a:fillRect/>
              </a:stretch>
            </p:blipFill>
          </mc:Choice>
          <mc:Fallback>
            <p:blipFill>
              <a:blip r:embed="rId3"/>
              <a:srcRect t="-13074" b="-13074"/>
              <a:stretch>
                <a:fillRect/>
              </a:stretch>
            </p:blipFill>
          </mc:Fallback>
        </mc:AlternateContent>
        <p:spPr>
          <a:xfrm>
            <a:off x="1011177" y="1600201"/>
            <a:ext cx="7082293" cy="3894988"/>
          </a:xfrm>
        </p:spPr>
      </p:pic>
      <p:sp>
        <p:nvSpPr>
          <p:cNvPr id="5" name="Slide Number Placeholder 4"/>
          <p:cNvSpPr>
            <a:spLocks noGrp="1"/>
          </p:cNvSpPr>
          <p:nvPr>
            <p:ph type="sldNum" sz="quarter" idx="12"/>
          </p:nvPr>
        </p:nvSpPr>
        <p:spPr/>
        <p:txBody>
          <a:bodyPr/>
          <a:lstStyle/>
          <a:p>
            <a:fld id="{EC33B370-F672-B743-B3AF-248A63C17270}" type="slidenum">
              <a:rPr lang="en-US" smtClean="0"/>
              <a:pPr/>
              <a:t>42</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type="body" idx="1"/>
          </p:nvPr>
        </p:nvSpPr>
        <p:spPr/>
        <p:txBody>
          <a:bodyPr lIns="91797" tIns="45898" rIns="91797" bIns="45898"/>
          <a:lstStyle/>
          <a:p>
            <a:r>
              <a:rPr lang="en-US" dirty="0"/>
              <a:t>Information systems have a generic architecture that can be </a:t>
            </a:r>
            <a:r>
              <a:rPr lang="en-US" dirty="0" err="1"/>
              <a:t>organised</a:t>
            </a:r>
            <a:r>
              <a:rPr lang="en-US" dirty="0"/>
              <a:t> as a layered architecture.</a:t>
            </a:r>
          </a:p>
          <a:p>
            <a:r>
              <a:rPr lang="en-US" dirty="0"/>
              <a:t>These are transaction-based systems as interaction with these systems generally involves database transactions.</a:t>
            </a:r>
          </a:p>
          <a:p>
            <a:r>
              <a:rPr lang="en-US" dirty="0"/>
              <a:t>Layers include:</a:t>
            </a:r>
          </a:p>
          <a:p>
            <a:pPr lvl="1"/>
            <a:r>
              <a:rPr lang="en-US" dirty="0">
                <a:solidFill>
                  <a:srgbClr val="FF0000"/>
                </a:solidFill>
              </a:rPr>
              <a:t>The user interface</a:t>
            </a:r>
          </a:p>
          <a:p>
            <a:pPr lvl="1"/>
            <a:r>
              <a:rPr lang="en-US" dirty="0">
                <a:solidFill>
                  <a:srgbClr val="FF0000"/>
                </a:solidFill>
              </a:rPr>
              <a:t>User communications</a:t>
            </a:r>
          </a:p>
          <a:p>
            <a:pPr lvl="1"/>
            <a:r>
              <a:rPr lang="en-US" dirty="0">
                <a:solidFill>
                  <a:srgbClr val="FF0000"/>
                </a:solidFill>
              </a:rPr>
              <a:t>Information retrieval</a:t>
            </a:r>
          </a:p>
          <a:p>
            <a:pPr lvl="1"/>
            <a:r>
              <a:rPr lang="en-US" dirty="0">
                <a:solidFill>
                  <a:srgbClr val="FF0000"/>
                </a:solidFill>
              </a:rPr>
              <a:t>System database</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43</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Layered information system architecture</a:t>
            </a:r>
            <a:r>
              <a:rPr lang="en-GB" dirty="0"/>
              <a:t> </a:t>
            </a:r>
            <a:endParaRPr lang="en-US" dirty="0"/>
          </a:p>
        </p:txBody>
      </p:sp>
      <p:pic>
        <p:nvPicPr>
          <p:cNvPr id="4" name="Content Placeholder 3" descr="6.16 InfoSy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5661" r="-15661"/>
              <a:stretch>
                <a:fillRect/>
              </a:stretch>
            </p:blipFill>
          </mc:Choice>
          <mc:Fallback>
            <p:blipFill>
              <a:blip r:embed="rId3"/>
              <a:srcRect l="-15661" r="-15661"/>
              <a:stretch>
                <a:fillRect/>
              </a:stretch>
            </p:blipFill>
          </mc:Fallback>
        </mc:AlternateContent>
        <p:spPr>
          <a:xfrm>
            <a:off x="727433" y="1600201"/>
            <a:ext cx="7325503" cy="4028744"/>
          </a:xfrm>
        </p:spPr>
      </p:pic>
      <p:sp>
        <p:nvSpPr>
          <p:cNvPr id="5" name="Slide Number Placeholder 4"/>
          <p:cNvSpPr>
            <a:spLocks noGrp="1"/>
          </p:cNvSpPr>
          <p:nvPr>
            <p:ph type="sldNum" sz="quarter" idx="12"/>
          </p:nvPr>
        </p:nvSpPr>
        <p:spPr/>
        <p:txBody>
          <a:bodyPr/>
          <a:lstStyle/>
          <a:p>
            <a:fld id="{EC33B370-F672-B743-B3AF-248A63C17270}" type="slidenum">
              <a:rPr lang="en-US" smtClean="0"/>
              <a:pPr/>
              <a:t>44</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architecture of the MHC-PMS</a:t>
            </a:r>
            <a:r>
              <a:rPr lang="en-GB" dirty="0"/>
              <a:t> </a:t>
            </a:r>
            <a:endParaRPr lang="en-US" dirty="0"/>
          </a:p>
        </p:txBody>
      </p:sp>
      <p:pic>
        <p:nvPicPr>
          <p:cNvPr id="5" name="Content Placeholder 4" descr="6.17 MHC-PMSArch.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4940" r="-14940"/>
              <a:stretch>
                <a:fillRect/>
              </a:stretch>
            </p:blipFill>
          </mc:Choice>
          <mc:Fallback>
            <p:blipFill>
              <a:blip r:embed="rId3"/>
              <a:srcRect l="-14940" r="-14940"/>
              <a:stretch>
                <a:fillRect/>
              </a:stretch>
            </p:blipFill>
          </mc:Fallback>
        </mc:AlternateContent>
        <p:spPr>
          <a:xfrm>
            <a:off x="794991" y="1600200"/>
            <a:ext cx="7137553" cy="3925379"/>
          </a:xfrm>
        </p:spPr>
      </p:pic>
      <p:sp>
        <p:nvSpPr>
          <p:cNvPr id="4" name="Slide Number Placeholder 3"/>
          <p:cNvSpPr>
            <a:spLocks noGrp="1"/>
          </p:cNvSpPr>
          <p:nvPr>
            <p:ph type="sldNum" sz="quarter" idx="12"/>
          </p:nvPr>
        </p:nvSpPr>
        <p:spPr/>
        <p:txBody>
          <a:bodyPr/>
          <a:lstStyle/>
          <a:p>
            <a:fld id="{EC33B370-F672-B743-B3AF-248A63C17270}" type="slidenum">
              <a:rPr lang="en-US" smtClean="0"/>
              <a:pPr/>
              <a:t>45</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Web-based information systems</a:t>
            </a:r>
          </a:p>
        </p:txBody>
      </p:sp>
      <p:sp>
        <p:nvSpPr>
          <p:cNvPr id="3" name="Content Placeholder 2"/>
          <p:cNvSpPr>
            <a:spLocks noGrp="1"/>
          </p:cNvSpPr>
          <p:nvPr>
            <p:ph idx="1"/>
          </p:nvPr>
        </p:nvSpPr>
        <p:spPr/>
        <p:txBody>
          <a:bodyPr/>
          <a:lstStyle/>
          <a:p>
            <a:r>
              <a:rPr lang="en-US" dirty="0"/>
              <a:t>Information and resource management systems are now usually web-based systems where the user interfaces are implemented using a web browser. </a:t>
            </a:r>
          </a:p>
          <a:p>
            <a:r>
              <a:rPr lang="en-US" dirty="0"/>
              <a:t>For example, </a:t>
            </a:r>
            <a:r>
              <a:rPr lang="en-US" dirty="0" err="1"/>
              <a:t>e</a:t>
            </a:r>
            <a:r>
              <a:rPr lang="en-US" dirty="0"/>
              <a:t>-commerce systems are Internet-based resource management systems that accept electronic orders for goods or services and then arrange delivery of these goods or services to the customer</a:t>
            </a:r>
            <a:r>
              <a:rPr lang="en-US" i="1" dirty="0"/>
              <a:t>. </a:t>
            </a:r>
          </a:p>
          <a:p>
            <a:r>
              <a:rPr lang="en-US" dirty="0">
                <a:solidFill>
                  <a:srgbClr val="FF0000"/>
                </a:solidFill>
              </a:rPr>
              <a:t>In an </a:t>
            </a:r>
            <a:r>
              <a:rPr lang="en-US" dirty="0" err="1">
                <a:solidFill>
                  <a:srgbClr val="FF0000"/>
                </a:solidFill>
              </a:rPr>
              <a:t>e</a:t>
            </a:r>
            <a:r>
              <a:rPr lang="en-US" dirty="0">
                <a:solidFill>
                  <a:srgbClr val="FF0000"/>
                </a:solidFill>
              </a:rPr>
              <a:t>-commerce system, the application-specific layer includes additional functionality supporting a ‘shopping cart’ in which users can place a number of items in separate transactions, then pay for them all together in a single transaction.</a:t>
            </a:r>
            <a:endParaRPr lang="en-GB" dirty="0">
              <a:solidFill>
                <a:srgbClr val="FF0000"/>
              </a:solidFill>
            </a:endParaRPr>
          </a:p>
          <a:p>
            <a:pPr>
              <a:buNone/>
            </a:pPr>
            <a:endParaRPr lang="en-US" dirty="0"/>
          </a:p>
        </p:txBody>
      </p:sp>
      <p:sp>
        <p:nvSpPr>
          <p:cNvPr id="4" name="Footer Placeholder 3"/>
          <p:cNvSpPr>
            <a:spLocks noGrp="1"/>
          </p:cNvSpPr>
          <p:nvPr>
            <p:ph type="ftr" sz="quarter" idx="11"/>
          </p:nvPr>
        </p:nvSpPr>
        <p:spPr/>
        <p:txBody>
          <a:bodyPr/>
          <a:lstStyle/>
          <a:p>
            <a:r>
              <a:rPr lang="en-US" dirty="0"/>
              <a:t>Chapter 6 Architectural design</a:t>
            </a:r>
          </a:p>
        </p:txBody>
      </p:sp>
      <p:sp>
        <p:nvSpPr>
          <p:cNvPr id="5" name="Slide Number Placeholder 4"/>
          <p:cNvSpPr>
            <a:spLocks noGrp="1"/>
          </p:cNvSpPr>
          <p:nvPr>
            <p:ph type="sldNum" sz="quarter" idx="12"/>
          </p:nvPr>
        </p:nvSpPr>
        <p:spPr/>
        <p:txBody>
          <a:bodyPr/>
          <a:lstStyle/>
          <a:p>
            <a:fld id="{EC33B370-F672-B743-B3AF-248A63C17270}"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implementation</a:t>
            </a:r>
          </a:p>
        </p:txBody>
      </p:sp>
      <p:sp>
        <p:nvSpPr>
          <p:cNvPr id="3" name="Content Placeholder 2"/>
          <p:cNvSpPr>
            <a:spLocks noGrp="1"/>
          </p:cNvSpPr>
          <p:nvPr>
            <p:ph idx="1"/>
          </p:nvPr>
        </p:nvSpPr>
        <p:spPr/>
        <p:txBody>
          <a:bodyPr/>
          <a:lstStyle/>
          <a:p>
            <a:r>
              <a:rPr lang="en-US" dirty="0"/>
              <a:t>These systems are often implemented as multi-tier client server/architectures (discussed in Chapter 18)</a:t>
            </a:r>
            <a:endParaRPr lang="en-GB" dirty="0"/>
          </a:p>
          <a:p>
            <a:pPr lvl="1"/>
            <a:r>
              <a:rPr lang="en-US" dirty="0">
                <a:solidFill>
                  <a:srgbClr val="FF0000"/>
                </a:solidFill>
              </a:rPr>
              <a:t>The web server is responsible for all user communications, with the user interface implemented using a web browser;</a:t>
            </a:r>
            <a:endParaRPr lang="en-GB" dirty="0">
              <a:solidFill>
                <a:srgbClr val="FF0000"/>
              </a:solidFill>
            </a:endParaRPr>
          </a:p>
          <a:p>
            <a:pPr lvl="1"/>
            <a:r>
              <a:rPr lang="en-US" dirty="0">
                <a:solidFill>
                  <a:srgbClr val="FF0000"/>
                </a:solidFill>
              </a:rPr>
              <a:t>The application server is responsible for implementing application-specific logic as well as information storage and retrieval requests; </a:t>
            </a:r>
            <a:endParaRPr lang="en-GB" dirty="0">
              <a:solidFill>
                <a:srgbClr val="FF0000"/>
              </a:solidFill>
            </a:endParaRPr>
          </a:p>
          <a:p>
            <a:pPr lvl="1"/>
            <a:r>
              <a:rPr lang="en-US" dirty="0">
                <a:solidFill>
                  <a:srgbClr val="FF0000"/>
                </a:solidFill>
              </a:rPr>
              <a:t>The database server moves information to and from the database and handles transaction management. </a:t>
            </a:r>
            <a:endParaRPr lang="en-GB" dirty="0">
              <a:solidFill>
                <a:srgbClr val="FF0000"/>
              </a:solidFill>
            </a:endParaRPr>
          </a:p>
          <a:p>
            <a:endParaRPr lang="en-US" dirty="0"/>
          </a:p>
        </p:txBody>
      </p:sp>
      <p:sp>
        <p:nvSpPr>
          <p:cNvPr id="4" name="Footer Placeholder 3"/>
          <p:cNvSpPr>
            <a:spLocks noGrp="1"/>
          </p:cNvSpPr>
          <p:nvPr>
            <p:ph type="ftr" sz="quarter" idx="11"/>
          </p:nvPr>
        </p:nvSpPr>
        <p:spPr/>
        <p:txBody>
          <a:bodyPr/>
          <a:lstStyle/>
          <a:p>
            <a:r>
              <a:rPr lang="en-US"/>
              <a:t>Chapter 6 Architectural design</a:t>
            </a:r>
          </a:p>
        </p:txBody>
      </p:sp>
      <p:sp>
        <p:nvSpPr>
          <p:cNvPr id="5" name="Slide Number Placeholder 4"/>
          <p:cNvSpPr>
            <a:spLocks noGrp="1"/>
          </p:cNvSpPr>
          <p:nvPr>
            <p:ph type="sldNum" sz="quarter" idx="12"/>
          </p:nvPr>
        </p:nvSpPr>
        <p:spPr/>
        <p:txBody>
          <a:bodyPr/>
          <a:lstStyle/>
          <a:p>
            <a:fld id="{EC33B370-F672-B743-B3AF-248A63C17270}"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Language processing systems</a:t>
            </a:r>
          </a:p>
        </p:txBody>
      </p:sp>
      <p:sp>
        <p:nvSpPr>
          <p:cNvPr id="160771" name="Rectangle 3"/>
          <p:cNvSpPr>
            <a:spLocks noGrp="1" noChangeArrowheads="1"/>
          </p:cNvSpPr>
          <p:nvPr>
            <p:ph type="body" idx="1"/>
          </p:nvPr>
        </p:nvSpPr>
        <p:spPr/>
        <p:txBody>
          <a:bodyPr lIns="91797" tIns="45898" rIns="91797" bIns="45898"/>
          <a:lstStyle/>
          <a:p>
            <a:r>
              <a:rPr lang="en-US" sz="2300" dirty="0"/>
              <a:t>Accept a natural or artificial language as input and generate some other representation of that language. </a:t>
            </a:r>
          </a:p>
          <a:p>
            <a:r>
              <a:rPr lang="en-US" sz="2300" dirty="0"/>
              <a:t>May include an interpreter to act on the instructions in the language that is being processed.</a:t>
            </a:r>
          </a:p>
          <a:p>
            <a:r>
              <a:rPr lang="en-US" sz="2300" dirty="0"/>
              <a:t>Used in situations where the easiest way to solve a problem is to describe an algorithm or describe the system data</a:t>
            </a:r>
          </a:p>
          <a:p>
            <a:pPr lvl="1"/>
            <a:r>
              <a:rPr lang="en-US" sz="2100" dirty="0"/>
              <a:t>Meta-case tools process tool descriptions, method rules, etc and generate tools.</a:t>
            </a:r>
          </a:p>
        </p:txBody>
      </p:sp>
      <p:sp>
        <p:nvSpPr>
          <p:cNvPr id="4" name="Slide Number Placeholder 3"/>
          <p:cNvSpPr>
            <a:spLocks noGrp="1"/>
          </p:cNvSpPr>
          <p:nvPr>
            <p:ph type="sldNum" sz="quarter" idx="12"/>
          </p:nvPr>
        </p:nvSpPr>
        <p:spPr/>
        <p:txBody>
          <a:bodyPr/>
          <a:lstStyle/>
          <a:p>
            <a:fld id="{EC33B370-F672-B743-B3AF-248A63C17270}" type="slidenum">
              <a:rPr lang="en-US" smtClean="0"/>
              <a:pPr/>
              <a:t>48</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architecture of a language processing system </a:t>
            </a:r>
          </a:p>
        </p:txBody>
      </p:sp>
      <p:pic>
        <p:nvPicPr>
          <p:cNvPr id="4" name="Content Placeholder 3" descr="6.18 LangProcSy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0387" r="-10387"/>
              <a:stretch>
                <a:fillRect/>
              </a:stretch>
            </p:blipFill>
          </mc:Choice>
          <mc:Fallback>
            <p:blipFill>
              <a:blip r:embed="rId3"/>
              <a:srcRect l="-10387" r="-10387"/>
              <a:stretch>
                <a:fillRect/>
              </a:stretch>
            </p:blipFill>
          </mc:Fallback>
        </mc:AlternateContent>
        <p:spPr>
          <a:xfrm>
            <a:off x="916596" y="1600201"/>
            <a:ext cx="7014735" cy="3857834"/>
          </a:xfrm>
        </p:spPr>
      </p:pic>
      <p:sp>
        <p:nvSpPr>
          <p:cNvPr id="5" name="Slide Number Placeholder 4"/>
          <p:cNvSpPr>
            <a:spLocks noGrp="1"/>
          </p:cNvSpPr>
          <p:nvPr>
            <p:ph type="sldNum" sz="quarter" idx="12"/>
          </p:nvPr>
        </p:nvSpPr>
        <p:spPr/>
        <p:txBody>
          <a:bodyPr/>
          <a:lstStyle/>
          <a:p>
            <a:fld id="{EC33B370-F672-B743-B3AF-248A63C17270}" type="slidenum">
              <a:rPr lang="en-US" smtClean="0"/>
              <a:pPr/>
              <a:t>49</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The architecture of a packing robot control system</a:t>
            </a:r>
          </a:p>
        </p:txBody>
      </p:sp>
      <p:pic>
        <p:nvPicPr>
          <p:cNvPr id="26626" name="Picture 2" descr="6"/>
          <p:cNvPicPr>
            <a:picLocks noChangeAspect="1" noChangeArrowheads="1"/>
          </p:cNvPicPr>
          <p:nvPr/>
        </p:nvPicPr>
        <mc:AlternateContent xmlns:mc="http://schemas.openxmlformats.org/markup-compatibility/2006">
          <mc:Choice xmlns:ma="http://schemas.microsoft.com/office/mac/drawingml/2008/main" xmlns:mv="urn:schemas-microsoft-com:mac:vml" xmlns="" Requires="ma">
            <p:blipFill>
              <a:blip r:embed="rId2"/>
              <a:srcRect b="-8765"/>
              <a:stretch>
                <a:fillRect/>
              </a:stretch>
            </p:blipFill>
          </mc:Choice>
          <mc:Fallback>
            <p:blipFill>
              <a:blip r:embed="rId3"/>
              <a:srcRect b="-8765"/>
              <a:stretch>
                <a:fillRect/>
              </a:stretch>
            </p:blipFill>
          </mc:Fallback>
        </mc:AlternateContent>
        <p:spPr bwMode="auto">
          <a:xfrm>
            <a:off x="2197959" y="1667101"/>
            <a:ext cx="4397375" cy="4262438"/>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fld id="{EC33B370-F672-B743-B3AF-248A63C17270}" type="slidenum">
              <a:rPr lang="en-US" smtClean="0"/>
              <a:pPr/>
              <a:t>5</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Compiler components</a:t>
            </a:r>
          </a:p>
        </p:txBody>
      </p:sp>
      <p:sp>
        <p:nvSpPr>
          <p:cNvPr id="3" name="Content Placeholder 2"/>
          <p:cNvSpPr>
            <a:spLocks noGrp="1"/>
          </p:cNvSpPr>
          <p:nvPr>
            <p:ph idx="1"/>
          </p:nvPr>
        </p:nvSpPr>
        <p:spPr>
          <a:xfrm>
            <a:off x="405360" y="1600200"/>
            <a:ext cx="8229600" cy="4525963"/>
          </a:xfrm>
        </p:spPr>
        <p:txBody>
          <a:bodyPr/>
          <a:lstStyle/>
          <a:p>
            <a:r>
              <a:rPr lang="en-US" dirty="0">
                <a:solidFill>
                  <a:srgbClr val="FF0000"/>
                </a:solidFill>
              </a:rPr>
              <a:t>A lexical analyzer</a:t>
            </a:r>
            <a:r>
              <a:rPr lang="en-US" dirty="0"/>
              <a:t>, which takes input language tokens and converts them to an internal form.</a:t>
            </a:r>
            <a:endParaRPr lang="en-GB" dirty="0"/>
          </a:p>
          <a:p>
            <a:r>
              <a:rPr lang="en-US" dirty="0">
                <a:solidFill>
                  <a:srgbClr val="FF0000"/>
                </a:solidFill>
              </a:rPr>
              <a:t>A symbol table</a:t>
            </a:r>
            <a:r>
              <a:rPr lang="en-US" dirty="0"/>
              <a:t>, which holds information about the names of entities (variables, class names, object names, etc.) used in the text that is being translated.</a:t>
            </a:r>
            <a:endParaRPr lang="en-GB" dirty="0"/>
          </a:p>
          <a:p>
            <a:r>
              <a:rPr lang="en-US" dirty="0">
                <a:solidFill>
                  <a:srgbClr val="FF0000"/>
                </a:solidFill>
              </a:rPr>
              <a:t>A syntax analyzer</a:t>
            </a:r>
            <a:r>
              <a:rPr lang="en-US" dirty="0"/>
              <a:t>, which checks the syntax of the language being translated. </a:t>
            </a:r>
            <a:endParaRPr lang="en-GB" dirty="0"/>
          </a:p>
          <a:p>
            <a:r>
              <a:rPr lang="en-US" dirty="0">
                <a:solidFill>
                  <a:srgbClr val="FF0000"/>
                </a:solidFill>
              </a:rPr>
              <a:t>A syntax tree</a:t>
            </a:r>
            <a:r>
              <a:rPr lang="en-US" dirty="0"/>
              <a:t>, which is an internal structure representing the program being compiled.</a:t>
            </a:r>
            <a:endParaRPr lang="en-GB" dirty="0"/>
          </a:p>
          <a:p>
            <a:endParaRPr lang="en-US" dirty="0"/>
          </a:p>
        </p:txBody>
      </p:sp>
      <p:sp>
        <p:nvSpPr>
          <p:cNvPr id="4" name="Footer Placeholder 3"/>
          <p:cNvSpPr>
            <a:spLocks noGrp="1"/>
          </p:cNvSpPr>
          <p:nvPr>
            <p:ph type="ftr" sz="quarter" idx="11"/>
          </p:nvPr>
        </p:nvSpPr>
        <p:spPr/>
        <p:txBody>
          <a:bodyPr/>
          <a:lstStyle/>
          <a:p>
            <a:r>
              <a:rPr lang="en-US"/>
              <a:t>Chapter 6 Architectural design</a:t>
            </a:r>
          </a:p>
        </p:txBody>
      </p:sp>
      <p:sp>
        <p:nvSpPr>
          <p:cNvPr id="5" name="Slide Number Placeholder 4"/>
          <p:cNvSpPr>
            <a:spLocks noGrp="1"/>
          </p:cNvSpPr>
          <p:nvPr>
            <p:ph type="sldNum" sz="quarter" idx="12"/>
          </p:nvPr>
        </p:nvSpPr>
        <p:spPr/>
        <p:txBody>
          <a:bodyPr/>
          <a:lstStyle/>
          <a:p>
            <a:fld id="{EC33B370-F672-B743-B3AF-248A63C17270}"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Compiler components</a:t>
            </a:r>
          </a:p>
        </p:txBody>
      </p:sp>
      <p:sp>
        <p:nvSpPr>
          <p:cNvPr id="3" name="Content Placeholder 2"/>
          <p:cNvSpPr>
            <a:spLocks noGrp="1"/>
          </p:cNvSpPr>
          <p:nvPr>
            <p:ph idx="1"/>
          </p:nvPr>
        </p:nvSpPr>
        <p:spPr/>
        <p:txBody>
          <a:bodyPr/>
          <a:lstStyle/>
          <a:p>
            <a:r>
              <a:rPr lang="en-US" dirty="0"/>
              <a:t>A semantic analyzer that uses information from the syntax tree and the symbol table to check the semantic correctness of the input language text.</a:t>
            </a:r>
            <a:r>
              <a:rPr lang="en-GB" dirty="0"/>
              <a:t> </a:t>
            </a:r>
            <a:endParaRPr lang="en-US" dirty="0"/>
          </a:p>
          <a:p>
            <a:r>
              <a:rPr lang="en-US" dirty="0"/>
              <a:t>A code generator that ‘walks’ the syntax tree and generates abstract machine code.</a:t>
            </a:r>
            <a:endParaRPr lang="en-GB" dirty="0"/>
          </a:p>
          <a:p>
            <a:endParaRPr lang="en-US" dirty="0"/>
          </a:p>
        </p:txBody>
      </p:sp>
      <p:sp>
        <p:nvSpPr>
          <p:cNvPr id="4" name="Footer Placeholder 3"/>
          <p:cNvSpPr>
            <a:spLocks noGrp="1"/>
          </p:cNvSpPr>
          <p:nvPr>
            <p:ph type="ftr" sz="quarter" idx="11"/>
          </p:nvPr>
        </p:nvSpPr>
        <p:spPr/>
        <p:txBody>
          <a:bodyPr/>
          <a:lstStyle/>
          <a:p>
            <a:r>
              <a:rPr lang="en-US"/>
              <a:t>Chapter 6 Architectural design</a:t>
            </a:r>
          </a:p>
        </p:txBody>
      </p:sp>
      <p:sp>
        <p:nvSpPr>
          <p:cNvPr id="5" name="Slide Number Placeholder 4"/>
          <p:cNvSpPr>
            <a:spLocks noGrp="1"/>
          </p:cNvSpPr>
          <p:nvPr>
            <p:ph type="sldNum" sz="quarter" idx="12"/>
          </p:nvPr>
        </p:nvSpPr>
        <p:spPr/>
        <p:txBody>
          <a:bodyPr/>
          <a:lstStyle/>
          <a:p>
            <a:fld id="{EC33B370-F672-B743-B3AF-248A63C17270}"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pipe and filter compiler architecture</a:t>
            </a:r>
            <a:r>
              <a:rPr lang="en-GB" dirty="0"/>
              <a:t> </a:t>
            </a:r>
            <a:endParaRPr lang="en-US" dirty="0"/>
          </a:p>
        </p:txBody>
      </p:sp>
      <p:pic>
        <p:nvPicPr>
          <p:cNvPr id="4" name="Content Placeholder 3" descr="6.19 PipeFilterCompModel.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2181" b="-42181"/>
              <a:stretch>
                <a:fillRect/>
              </a:stretch>
            </p:blipFill>
          </mc:Choice>
          <mc:Fallback>
            <p:blipFill>
              <a:blip r:embed="rId3"/>
              <a:srcRect t="-42181" b="-42181"/>
              <a:stretch>
                <a:fillRect/>
              </a:stretch>
            </p:blipFill>
          </mc:Fallback>
        </mc:AlternateContent>
        <p:spPr>
          <a:xfrm>
            <a:off x="1105758" y="1600201"/>
            <a:ext cx="6366176" cy="3501152"/>
          </a:xfrm>
        </p:spPr>
      </p:pic>
      <p:sp>
        <p:nvSpPr>
          <p:cNvPr id="5" name="Slide Number Placeholder 4"/>
          <p:cNvSpPr>
            <a:spLocks noGrp="1"/>
          </p:cNvSpPr>
          <p:nvPr>
            <p:ph type="sldNum" sz="quarter" idx="12"/>
          </p:nvPr>
        </p:nvSpPr>
        <p:spPr/>
        <p:txBody>
          <a:bodyPr/>
          <a:lstStyle/>
          <a:p>
            <a:fld id="{EC33B370-F672-B743-B3AF-248A63C17270}" type="slidenum">
              <a:rPr lang="en-US" smtClean="0"/>
              <a:pPr/>
              <a:t>52</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repository architecture for a language processing system</a:t>
            </a:r>
          </a:p>
        </p:txBody>
      </p:sp>
      <p:pic>
        <p:nvPicPr>
          <p:cNvPr id="4" name="Content Placeholder 3" descr="6.20 RepositoryLP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1471" b="-1471"/>
              <a:stretch>
                <a:fillRect/>
              </a:stretch>
            </p:blipFill>
          </mc:Choice>
          <mc:Fallback>
            <p:blipFill>
              <a:blip r:embed="rId3"/>
              <a:srcRect t="-1471" b="-1471"/>
              <a:stretch>
                <a:fillRect/>
              </a:stretch>
            </p:blipFill>
          </mc:Fallback>
        </mc:AlternateContent>
        <p:spPr>
          <a:xfrm>
            <a:off x="1038200" y="1937951"/>
            <a:ext cx="6676944" cy="3672062"/>
          </a:xfrm>
        </p:spPr>
      </p:pic>
      <p:sp>
        <p:nvSpPr>
          <p:cNvPr id="5" name="Slide Number Placeholder 4"/>
          <p:cNvSpPr>
            <a:spLocks noGrp="1"/>
          </p:cNvSpPr>
          <p:nvPr>
            <p:ph type="sldNum" sz="quarter" idx="12"/>
          </p:nvPr>
        </p:nvSpPr>
        <p:spPr/>
        <p:txBody>
          <a:bodyPr/>
          <a:lstStyle/>
          <a:p>
            <a:fld id="{EC33B370-F672-B743-B3AF-248A63C17270}" type="slidenum">
              <a:rPr lang="en-US" smtClean="0"/>
              <a:pPr/>
              <a:t>53</a:t>
            </a:fld>
            <a:endParaRPr lang="en-US"/>
          </a:p>
        </p:txBody>
      </p:sp>
      <p:sp>
        <p:nvSpPr>
          <p:cNvPr id="6" name="Footer Placeholder 5"/>
          <p:cNvSpPr>
            <a:spLocks noGrp="1"/>
          </p:cNvSpPr>
          <p:nvPr>
            <p:ph type="ftr" sz="quarter" idx="11"/>
          </p:nvPr>
        </p:nvSpPr>
        <p:spPr/>
        <p:txBody>
          <a:bodyPr/>
          <a:lstStyle/>
          <a:p>
            <a:r>
              <a:rPr lang="en-US"/>
              <a:t>Chapter 6 Architectural design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dirty="0"/>
              <a:t>Models of application systems architectures help us understand and compare applications, validate application system designs and assess large-scale components for reuse.</a:t>
            </a:r>
            <a:endParaRPr lang="en-GB" dirty="0"/>
          </a:p>
          <a:p>
            <a:r>
              <a:rPr lang="en-US" dirty="0"/>
              <a:t>Transaction processing systems are interactive systems that allow information in a database to be remotely accessed and modified by a number of users. </a:t>
            </a:r>
          </a:p>
          <a:p>
            <a:r>
              <a:rPr lang="en-US" dirty="0"/>
              <a:t>Language processing systems are used to translate texts from one language into another and to carry out the instructions specified in the input language. They include a translator and an abstract machine that executes the generated language.</a:t>
            </a:r>
            <a:endParaRPr lang="en-GB" dirty="0"/>
          </a:p>
          <a:p>
            <a:endParaRPr lang="en-US" dirty="0"/>
          </a:p>
        </p:txBody>
      </p:sp>
      <p:sp>
        <p:nvSpPr>
          <p:cNvPr id="4" name="Slide Number Placeholder 3"/>
          <p:cNvSpPr>
            <a:spLocks noGrp="1"/>
          </p:cNvSpPr>
          <p:nvPr>
            <p:ph type="sldNum" sz="quarter" idx="12"/>
          </p:nvPr>
        </p:nvSpPr>
        <p:spPr/>
        <p:txBody>
          <a:bodyPr/>
          <a:lstStyle/>
          <a:p>
            <a:fld id="{EC33B370-F672-B743-B3AF-248A63C17270}" type="slidenum">
              <a:rPr lang="en-US" smtClean="0"/>
              <a:pPr/>
              <a:t>54</a:t>
            </a:fld>
            <a:endParaRPr lang="en-US" dirty="0"/>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 abstraction</a:t>
            </a:r>
          </a:p>
        </p:txBody>
      </p:sp>
      <p:sp>
        <p:nvSpPr>
          <p:cNvPr id="3" name="Content Placeholder 2"/>
          <p:cNvSpPr>
            <a:spLocks noGrp="1"/>
          </p:cNvSpPr>
          <p:nvPr>
            <p:ph idx="1"/>
          </p:nvPr>
        </p:nvSpPr>
        <p:spPr/>
        <p:txBody>
          <a:bodyPr/>
          <a:lstStyle/>
          <a:p>
            <a:r>
              <a:rPr lang="en-US" dirty="0">
                <a:solidFill>
                  <a:srgbClr val="FF0000"/>
                </a:solidFill>
              </a:rPr>
              <a:t>Architecture in the small </a:t>
            </a:r>
            <a:r>
              <a:rPr lang="en-US" dirty="0"/>
              <a:t>is concerned with the </a:t>
            </a:r>
            <a:r>
              <a:rPr lang="en-US" dirty="0">
                <a:solidFill>
                  <a:srgbClr val="FF0000"/>
                </a:solidFill>
              </a:rPr>
              <a:t>architecture of individual programs</a:t>
            </a:r>
            <a:r>
              <a:rPr lang="en-US" dirty="0"/>
              <a:t>. At this level, we are concerned with the way that an individual program is </a:t>
            </a:r>
            <a:r>
              <a:rPr lang="en-US" dirty="0">
                <a:solidFill>
                  <a:srgbClr val="FF0000"/>
                </a:solidFill>
              </a:rPr>
              <a:t>decomposed into components</a:t>
            </a:r>
            <a:r>
              <a:rPr lang="en-US" dirty="0"/>
              <a:t>.  </a:t>
            </a:r>
            <a:endParaRPr lang="en-GB" dirty="0"/>
          </a:p>
          <a:p>
            <a:r>
              <a:rPr lang="en-US" dirty="0">
                <a:solidFill>
                  <a:srgbClr val="FF0000"/>
                </a:solidFill>
              </a:rPr>
              <a:t>Architecture in the large </a:t>
            </a:r>
            <a:r>
              <a:rPr lang="en-US" dirty="0"/>
              <a:t>is concerned with the architecture of </a:t>
            </a:r>
            <a:r>
              <a:rPr lang="en-US" dirty="0">
                <a:solidFill>
                  <a:srgbClr val="FF0000"/>
                </a:solidFill>
              </a:rPr>
              <a:t>complex enterprise systems that include other systems, programs, and program components</a:t>
            </a:r>
            <a:r>
              <a:rPr lang="en-US" dirty="0"/>
              <a:t>. These enterprise systems are </a:t>
            </a:r>
            <a:r>
              <a:rPr lang="en-US" dirty="0">
                <a:solidFill>
                  <a:srgbClr val="FF0000"/>
                </a:solidFill>
              </a:rPr>
              <a:t>distributed over different computers, which may be owned and managed by different companies</a:t>
            </a:r>
            <a:r>
              <a:rPr lang="en-US" dirty="0"/>
              <a:t>.  </a:t>
            </a:r>
          </a:p>
        </p:txBody>
      </p:sp>
      <p:sp>
        <p:nvSpPr>
          <p:cNvPr id="4" name="Slide Number Placeholder 3"/>
          <p:cNvSpPr>
            <a:spLocks noGrp="1"/>
          </p:cNvSpPr>
          <p:nvPr>
            <p:ph type="sldNum" sz="quarter" idx="12"/>
          </p:nvPr>
        </p:nvSpPr>
        <p:spPr/>
        <p:txBody>
          <a:bodyPr/>
          <a:lstStyle/>
          <a:p>
            <a:fld id="{EC33B370-F672-B743-B3AF-248A63C17270}" type="slidenum">
              <a:rPr lang="en-US" smtClean="0"/>
              <a:pPr/>
              <a:t>6</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systems</a:t>
            </a:r>
          </a:p>
          <a:p>
            <a:pPr lvl="1">
              <a:lnSpc>
                <a:spcPct val="90000"/>
              </a:lnSpc>
            </a:pPr>
            <a:r>
              <a:rPr lang="en-GB" dirty="0"/>
              <a:t>Product-line architectures may be developed.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7</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Architectural representations</a:t>
            </a:r>
          </a:p>
        </p:txBody>
      </p:sp>
      <p:sp>
        <p:nvSpPr>
          <p:cNvPr id="3" name="Content Placeholder 2"/>
          <p:cNvSpPr>
            <a:spLocks noGrp="1"/>
          </p:cNvSpPr>
          <p:nvPr>
            <p:ph idx="1"/>
          </p:nvPr>
        </p:nvSpPr>
        <p:spPr/>
        <p:txBody>
          <a:bodyPr/>
          <a:lstStyle/>
          <a:p>
            <a:r>
              <a:rPr lang="en-US" dirty="0">
                <a:solidFill>
                  <a:srgbClr val="FF0000"/>
                </a:solidFill>
              </a:rPr>
              <a:t>Simple, informal block diagrams showing entities and relationships are the most frequently used method for documenting software architectures</a:t>
            </a:r>
            <a:r>
              <a:rPr lang="en-US" dirty="0"/>
              <a:t>.</a:t>
            </a:r>
          </a:p>
          <a:p>
            <a:r>
              <a:rPr lang="en-US" dirty="0"/>
              <a:t>But these have been </a:t>
            </a:r>
            <a:r>
              <a:rPr lang="en-US" dirty="0" err="1"/>
              <a:t>criticised</a:t>
            </a:r>
            <a:r>
              <a:rPr lang="en-US" dirty="0"/>
              <a:t> because they lack semantics, do not show the types of relationships between entities nor the visible properties of entities in the architecture.</a:t>
            </a:r>
          </a:p>
          <a:p>
            <a:r>
              <a:rPr lang="en-US" dirty="0"/>
              <a:t>Depends on the use of architectural </a:t>
            </a:r>
            <a:r>
              <a:rPr lang="en-US" dirty="0" err="1"/>
              <a:t>models.The</a:t>
            </a:r>
            <a:r>
              <a:rPr lang="en-US" dirty="0"/>
              <a:t>  requirements for model semantics depends on how the models are used.</a:t>
            </a:r>
          </a:p>
        </p:txBody>
      </p:sp>
      <p:sp>
        <p:nvSpPr>
          <p:cNvPr id="4" name="Slide Number Placeholder 3"/>
          <p:cNvSpPr>
            <a:spLocks noGrp="1"/>
          </p:cNvSpPr>
          <p:nvPr>
            <p:ph type="sldNum" sz="quarter" idx="12"/>
          </p:nvPr>
        </p:nvSpPr>
        <p:spPr/>
        <p:txBody>
          <a:bodyPr/>
          <a:lstStyle/>
          <a:p>
            <a:fld id="{EC33B370-F672-B743-B3AF-248A63C17270}" type="slidenum">
              <a:rPr lang="en-US" smtClean="0"/>
              <a:pPr/>
              <a:t>8</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a:t>Very abstract - they do not show the nature of component relationships nor the externally visible properties of the sub-systems.</a:t>
            </a:r>
          </a:p>
          <a:p>
            <a:r>
              <a:rPr lang="en-US"/>
              <a:t>However, useful for communication with stakeholders and for project planning.</a:t>
            </a:r>
          </a:p>
        </p:txBody>
      </p:sp>
      <p:sp>
        <p:nvSpPr>
          <p:cNvPr id="4" name="Slide Number Placeholder 3"/>
          <p:cNvSpPr>
            <a:spLocks noGrp="1"/>
          </p:cNvSpPr>
          <p:nvPr>
            <p:ph type="sldNum" sz="quarter" idx="12"/>
          </p:nvPr>
        </p:nvSpPr>
        <p:spPr/>
        <p:txBody>
          <a:bodyPr/>
          <a:lstStyle/>
          <a:p>
            <a:fld id="{EC33B370-F672-B743-B3AF-248A63C17270}" type="slidenum">
              <a:rPr lang="en-US" smtClean="0"/>
              <a:pPr/>
              <a:t>9</a:t>
            </a:fld>
            <a:endParaRPr lang="en-US"/>
          </a:p>
        </p:txBody>
      </p:sp>
      <p:sp>
        <p:nvSpPr>
          <p:cNvPr id="5" name="Footer Placeholder 4"/>
          <p:cNvSpPr>
            <a:spLocks noGrp="1"/>
          </p:cNvSpPr>
          <p:nvPr>
            <p:ph type="ftr" sz="quarter" idx="11"/>
          </p:nvPr>
        </p:nvSpPr>
        <p:spPr/>
        <p:txBody>
          <a:bodyPr/>
          <a:lstStyle/>
          <a:p>
            <a:r>
              <a:rPr lang="en-US"/>
              <a:t>Chapter 6 Architectural design</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4958</TotalTime>
  <Words>3454</Words>
  <Application>Microsoft Office PowerPoint</Application>
  <PresentationFormat>On-screen Show (4:3)</PresentationFormat>
  <Paragraphs>366</Paragraphs>
  <Slides>54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54</vt:i4>
      </vt:variant>
    </vt:vector>
  </HeadingPairs>
  <TitlesOfParts>
    <vt:vector size="60" baseType="lpstr">
      <vt:lpstr>Arial</vt:lpstr>
      <vt:lpstr>Calibri</vt:lpstr>
      <vt:lpstr>Helvetica</vt:lpstr>
      <vt:lpstr>Wingdings</vt:lpstr>
      <vt:lpstr>Zapf Dingbats</vt:lpstr>
      <vt:lpstr>SE9</vt:lpstr>
      <vt:lpstr>Chapter 6 – Architectural Design</vt:lpstr>
      <vt:lpstr>Topics covered</vt:lpstr>
      <vt:lpstr>Software architecture</vt:lpstr>
      <vt:lpstr>Architectural design</vt:lpstr>
      <vt:lpstr>The architecture of a packing robot control system</vt:lpstr>
      <vt:lpstr>Architectural abstraction</vt:lpstr>
      <vt:lpstr>Advantages of explicit architecture</vt:lpstr>
      <vt:lpstr>Architectural representations</vt:lpstr>
      <vt:lpstr>Box and line diagrams</vt:lpstr>
      <vt:lpstr>Use of architectural models</vt:lpstr>
      <vt:lpstr>Architectural design decisions</vt:lpstr>
      <vt:lpstr>Architectural design decisions</vt:lpstr>
      <vt:lpstr>Architecture reuse</vt:lpstr>
      <vt:lpstr>Architecture and system characteristics</vt:lpstr>
      <vt:lpstr>Architectural views</vt:lpstr>
      <vt:lpstr>4 + 1 view model of software architecture</vt:lpstr>
      <vt:lpstr>Architectural patterns</vt:lpstr>
      <vt:lpstr>The Model-View-Controller (MVC) pattern </vt:lpstr>
      <vt:lpstr>The organization of the Model-View-Controller </vt:lpstr>
      <vt:lpstr>Web application architecture using the MVC pattern </vt:lpstr>
      <vt:lpstr>Layered architecture</vt:lpstr>
      <vt:lpstr>The Layered architecture pattern </vt:lpstr>
      <vt:lpstr>A generic layered architecture </vt:lpstr>
      <vt:lpstr>The architecture of the LIBSYS system </vt:lpstr>
      <vt:lpstr>Key points</vt:lpstr>
      <vt:lpstr>Chapter 6 – Architectural Design</vt:lpstr>
      <vt:lpstr>Repository architecture</vt:lpstr>
      <vt:lpstr>The Repository pattern </vt:lpstr>
      <vt:lpstr>A repository architecture for an IDE </vt:lpstr>
      <vt:lpstr>Client-server architecture</vt:lpstr>
      <vt:lpstr>The Client–server pattern </vt:lpstr>
      <vt:lpstr>A client–server architecture for a film library </vt:lpstr>
      <vt:lpstr>Pipe and filter architecture</vt:lpstr>
      <vt:lpstr>The pipe and filter pattern </vt:lpstr>
      <vt:lpstr>An example of the pipe and filter architecture </vt:lpstr>
      <vt:lpstr>Application architectures</vt:lpstr>
      <vt:lpstr>Use of application architectures</vt:lpstr>
      <vt:lpstr>Examples of application types</vt:lpstr>
      <vt:lpstr>Application type examples</vt:lpstr>
      <vt:lpstr>Transaction processing systems</vt:lpstr>
      <vt:lpstr>The structure of transaction processing applications </vt:lpstr>
      <vt:lpstr>The software architecture of an ATM system </vt:lpstr>
      <vt:lpstr>Information systems architecture</vt:lpstr>
      <vt:lpstr>Layered information system architecture </vt:lpstr>
      <vt:lpstr>The architecture of the MHC-PMS </vt:lpstr>
      <vt:lpstr>Web-based information systems</vt:lpstr>
      <vt:lpstr>Server implementation</vt:lpstr>
      <vt:lpstr>Language processing systems</vt:lpstr>
      <vt:lpstr>The architecture of a language processing system </vt:lpstr>
      <vt:lpstr>Compiler components</vt:lpstr>
      <vt:lpstr>Compiler components</vt:lpstr>
      <vt:lpstr>A pipe and filter compiler architecture </vt:lpstr>
      <vt:lpstr>A repository architecture for a language processing system</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 Chapter 6</dc:title>
  <dc:creator>Ian Sommerville</dc:creator>
  <cp:lastModifiedBy>John Abraham</cp:lastModifiedBy>
  <cp:revision>17</cp:revision>
  <dcterms:created xsi:type="dcterms:W3CDTF">2010-01-18T20:35:25Z</dcterms:created>
  <dcterms:modified xsi:type="dcterms:W3CDTF">2020-02-05T22:23:05Z</dcterms:modified>
</cp:coreProperties>
</file>